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61" r:id="rId4"/>
    <p:sldId id="258" r:id="rId5"/>
    <p:sldId id="260" r:id="rId6"/>
    <p:sldId id="259"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78315" autoAdjust="0"/>
  </p:normalViewPr>
  <p:slideViewPr>
    <p:cSldViewPr>
      <p:cViewPr varScale="1">
        <p:scale>
          <a:sx n="57" d="100"/>
          <a:sy n="57" d="100"/>
        </p:scale>
        <p:origin x="-1746" y="-6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6BB5C5-6A9A-4B7B-BB57-59B78D441303}" type="datetimeFigureOut">
              <a:rPr lang="en-GB" smtClean="0"/>
              <a:pPr/>
              <a:t>31/10/2012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03D0FB-E47A-4F81-9EB7-B509871404F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Local Authorities and other public sector organisations CSR is thematically represented across a variety of strategies,</a:t>
            </a:r>
            <a:r>
              <a:rPr lang="en-GB" baseline="0" dirty="0" smtClean="0"/>
              <a:t> policies, and initiatives rather than being explicitly linked or expressed as a Corporate Social Responsibility strategy. Within the public sector social responsibility is usually a cross cutting theme across a variety of activities and initiatives – with benefitting the public good/or a particular aspect of society being the overall objective rather an add on to it’s main business function, of trade and/or profit, as seen in the private sector.</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Examples</a:t>
            </a:r>
            <a:r>
              <a:rPr lang="en-GB" baseline="0" dirty="0" smtClean="0"/>
              <a:t> of the public sector activities outlined above:</a:t>
            </a:r>
          </a:p>
          <a:p>
            <a:r>
              <a:rPr lang="en-GB" b="1" baseline="0" dirty="0" smtClean="0"/>
              <a:t>Mandating</a:t>
            </a:r>
            <a:r>
              <a:rPr lang="en-GB" baseline="0" dirty="0" smtClean="0"/>
              <a:t> -</a:t>
            </a:r>
            <a:r>
              <a:rPr lang="en-GB" sz="1200" kern="1200" baseline="0" dirty="0" smtClean="0">
                <a:solidFill>
                  <a:schemeClr val="tx1"/>
                </a:solidFill>
                <a:latin typeface="+mn-lt"/>
                <a:ea typeface="+mn-ea"/>
                <a:cs typeface="+mn-cs"/>
              </a:rPr>
              <a:t> governments at different levels define minimum standards for business performance embedded within the legal framework. i.e. setting acceptable levels of business related pollutants, noise that would otherwise affect the wider community in which businesses are located. Alternately there are regulation relating to planning permission for private property developers whereby they have to invest in green areas/ children’s playgrounds  as part of their planning permission acceptance.</a:t>
            </a:r>
          </a:p>
          <a:p>
            <a:r>
              <a:rPr lang="en-GB" sz="1200" b="1" kern="1200" baseline="0" dirty="0" smtClean="0">
                <a:solidFill>
                  <a:schemeClr val="tx1"/>
                </a:solidFill>
                <a:latin typeface="+mn-lt"/>
                <a:ea typeface="+mn-ea"/>
                <a:cs typeface="+mn-cs"/>
              </a:rPr>
              <a:t>Facilitating/Resourcing</a:t>
            </a:r>
            <a:r>
              <a:rPr lang="en-GB" sz="1200" kern="1200" baseline="0" dirty="0" smtClean="0">
                <a:solidFill>
                  <a:schemeClr val="tx1"/>
                </a:solidFill>
                <a:latin typeface="+mn-lt"/>
                <a:ea typeface="+mn-ea"/>
                <a:cs typeface="+mn-cs"/>
              </a:rPr>
              <a:t> – providing funding for initiatives within the community of that tie into the wider business strategy but that also encourage/support CSR </a:t>
            </a:r>
            <a:r>
              <a:rPr lang="en-GB" sz="1200" kern="1200" baseline="0" dirty="0" err="1" smtClean="0">
                <a:solidFill>
                  <a:schemeClr val="tx1"/>
                </a:solidFill>
                <a:latin typeface="+mn-lt"/>
                <a:ea typeface="+mn-ea"/>
                <a:cs typeface="+mn-cs"/>
              </a:rPr>
              <a:t>i.e</a:t>
            </a:r>
            <a:r>
              <a:rPr lang="en-GB" sz="1200" kern="1200" baseline="0" dirty="0" smtClean="0">
                <a:solidFill>
                  <a:schemeClr val="tx1"/>
                </a:solidFill>
                <a:latin typeface="+mn-lt"/>
                <a:ea typeface="+mn-ea"/>
                <a:cs typeface="+mn-cs"/>
              </a:rPr>
              <a:t> Think Venue initiatives, Corporate Sponsorship</a:t>
            </a:r>
          </a:p>
          <a:p>
            <a:r>
              <a:rPr lang="en-GB" sz="1200" kern="1200" baseline="0" dirty="0" smtClean="0">
                <a:solidFill>
                  <a:schemeClr val="tx1"/>
                </a:solidFill>
                <a:latin typeface="+mn-lt"/>
                <a:ea typeface="+mn-ea"/>
                <a:cs typeface="+mn-cs"/>
              </a:rPr>
              <a:t>Corporate sponsorship also links into the </a:t>
            </a:r>
            <a:r>
              <a:rPr lang="en-GB" sz="1200" b="1" kern="1200" baseline="0" dirty="0" smtClean="0">
                <a:solidFill>
                  <a:schemeClr val="tx1"/>
                </a:solidFill>
                <a:latin typeface="+mn-lt"/>
                <a:ea typeface="+mn-ea"/>
                <a:cs typeface="+mn-cs"/>
              </a:rPr>
              <a:t>Partnering activities </a:t>
            </a:r>
            <a:r>
              <a:rPr lang="en-GB" sz="1200" kern="1200" baseline="0" dirty="0" smtClean="0">
                <a:solidFill>
                  <a:schemeClr val="tx1"/>
                </a:solidFill>
                <a:latin typeface="+mn-lt"/>
                <a:ea typeface="+mn-ea"/>
                <a:cs typeface="+mn-cs"/>
              </a:rPr>
              <a:t>along with  combining resources for particular outcomes and increasing stakeholder engagement for example the setting up of Communities First Areas and Forums within Local Authority areas.</a:t>
            </a:r>
          </a:p>
          <a:p>
            <a:r>
              <a:rPr lang="en-GB" sz="1200" b="1" kern="1200" baseline="0" dirty="0" smtClean="0">
                <a:solidFill>
                  <a:schemeClr val="tx1"/>
                </a:solidFill>
                <a:latin typeface="+mn-lt"/>
                <a:ea typeface="+mn-ea"/>
                <a:cs typeface="+mn-cs"/>
              </a:rPr>
              <a:t>Endorsing </a:t>
            </a:r>
            <a:r>
              <a:rPr lang="en-GB" sz="1200" kern="1200" baseline="0" dirty="0" smtClean="0">
                <a:solidFill>
                  <a:schemeClr val="tx1"/>
                </a:solidFill>
                <a:latin typeface="+mn-lt"/>
                <a:ea typeface="+mn-ea"/>
                <a:cs typeface="+mn-cs"/>
              </a:rPr>
              <a:t>– Providing political support, free publicity and awareness of issues as well as actively supporting the attraction of funding by community groups, charities and individuals via letters of funding support, encouraging local business support of particular CSR areas by outlining it in funding application criteria.</a:t>
            </a:r>
            <a:endParaRPr lang="en-GB" dirty="0"/>
          </a:p>
        </p:txBody>
      </p:sp>
      <p:sp>
        <p:nvSpPr>
          <p:cNvPr id="4" name="Slide Number Placeholder 3"/>
          <p:cNvSpPr>
            <a:spLocks noGrp="1"/>
          </p:cNvSpPr>
          <p:nvPr>
            <p:ph type="sldNum" sz="quarter" idx="10"/>
          </p:nvPr>
        </p:nvSpPr>
        <p:spPr/>
        <p:txBody>
          <a:bodyPr/>
          <a:lstStyle/>
          <a:p>
            <a:fld id="{3703D0FB-E47A-4F81-9EB7-B509871404FA}" type="slidenum">
              <a:rPr lang="en-GB" smtClean="0"/>
              <a:pPr/>
              <a:t>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1361044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1725517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1012446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4193010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2740784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2640019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2274605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3889133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3424324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1663075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DFAE324-C951-4D5A-A713-798BB92585A9}" type="datetimeFigureOut">
              <a:rPr lang="en-GB" smtClean="0"/>
              <a:pPr/>
              <a:t>31/10/2012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2320269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FAE324-C951-4D5A-A713-798BB92585A9}" type="datetimeFigureOut">
              <a:rPr lang="en-GB" smtClean="0"/>
              <a:pPr/>
              <a:t>31/10/2012</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D14BC7-9F03-479B-9E51-B682D50895BB}" type="slidenum">
              <a:rPr lang="en-GB" smtClean="0"/>
              <a:pPr/>
              <a:t>‹#›</a:t>
            </a:fld>
            <a:endParaRPr lang="en-GB" dirty="0"/>
          </a:p>
        </p:txBody>
      </p:sp>
    </p:spTree>
    <p:extLst>
      <p:ext uri="{BB962C8B-B14F-4D97-AF65-F5344CB8AC3E}">
        <p14:creationId xmlns:p14="http://schemas.microsoft.com/office/powerpoint/2010/main" xmlns="" val="2561483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Corporate Social Responsibility</a:t>
            </a:r>
            <a:br>
              <a:rPr lang="en-GB" dirty="0" smtClean="0"/>
            </a:br>
            <a:r>
              <a:rPr lang="en-GB" dirty="0" smtClean="0"/>
              <a:t>Ethics and</a:t>
            </a:r>
            <a:br>
              <a:rPr lang="en-GB" dirty="0" smtClean="0"/>
            </a:br>
            <a:r>
              <a:rPr lang="en-GB" dirty="0" smtClean="0"/>
              <a:t>Sustainability</a:t>
            </a:r>
            <a:br>
              <a:rPr lang="en-GB" dirty="0" smtClean="0"/>
            </a:br>
            <a:endParaRPr lang="en-GB" dirty="0"/>
          </a:p>
        </p:txBody>
      </p:sp>
      <p:sp>
        <p:nvSpPr>
          <p:cNvPr id="3" name="Subtitle 2"/>
          <p:cNvSpPr>
            <a:spLocks noGrp="1"/>
          </p:cNvSpPr>
          <p:nvPr>
            <p:ph type="subTitle" idx="1"/>
          </p:nvPr>
        </p:nvSpPr>
        <p:spPr>
          <a:xfrm>
            <a:off x="683568" y="3886200"/>
            <a:ext cx="7920880" cy="1752600"/>
          </a:xfrm>
        </p:spPr>
        <p:txBody>
          <a:bodyPr>
            <a:normAutofit/>
          </a:bodyPr>
          <a:lstStyle/>
          <a:p>
            <a:r>
              <a:rPr lang="en-GB" sz="2800" dirty="0" smtClean="0"/>
              <a:t>Group Presentation by:</a:t>
            </a:r>
          </a:p>
          <a:p>
            <a:r>
              <a:rPr lang="en-GB" sz="2600" dirty="0" smtClean="0"/>
              <a:t>Paul Jones, Nicola Jones, Karen Weaver, Amanda Toutt</a:t>
            </a:r>
          </a:p>
        </p:txBody>
      </p:sp>
    </p:spTree>
    <p:extLst>
      <p:ext uri="{BB962C8B-B14F-4D97-AF65-F5344CB8AC3E}">
        <p14:creationId xmlns:p14="http://schemas.microsoft.com/office/powerpoint/2010/main" xmlns="" val="20413162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CSR ?</a:t>
            </a:r>
            <a:endParaRPr lang="en-GB" dirty="0"/>
          </a:p>
        </p:txBody>
      </p:sp>
      <p:sp>
        <p:nvSpPr>
          <p:cNvPr id="3" name="Content Placeholder 2"/>
          <p:cNvSpPr>
            <a:spLocks noGrp="1"/>
          </p:cNvSpPr>
          <p:nvPr>
            <p:ph idx="1"/>
          </p:nvPr>
        </p:nvSpPr>
        <p:spPr/>
        <p:txBody>
          <a:bodyPr>
            <a:normAutofit/>
          </a:bodyPr>
          <a:lstStyle/>
          <a:p>
            <a:pPr algn="just"/>
            <a:r>
              <a:rPr lang="en-GB" dirty="0" smtClean="0"/>
              <a:t>The CIPD viewpoint</a:t>
            </a:r>
          </a:p>
          <a:p>
            <a:pPr algn="just"/>
            <a:endParaRPr lang="en-GB" dirty="0" smtClean="0"/>
          </a:p>
          <a:p>
            <a:pPr algn="just"/>
            <a:r>
              <a:rPr lang="en-GB" dirty="0" smtClean="0"/>
              <a:t>The EU’s perspective</a:t>
            </a:r>
          </a:p>
          <a:p>
            <a:pPr algn="just">
              <a:buNone/>
            </a:pPr>
            <a:r>
              <a:rPr lang="en-GB" dirty="0" smtClean="0"/>
              <a:t> </a:t>
            </a:r>
          </a:p>
          <a:p>
            <a:pPr algn="just"/>
            <a:r>
              <a:rPr lang="en-GB" dirty="0" smtClean="0"/>
              <a:t>Cole &amp; Kelly (2004)</a:t>
            </a:r>
          </a:p>
          <a:p>
            <a:pPr algn="just"/>
            <a:endParaRPr lang="en-GB" dirty="0"/>
          </a:p>
        </p:txBody>
      </p:sp>
    </p:spTree>
    <p:extLst>
      <p:ext uri="{BB962C8B-B14F-4D97-AF65-F5344CB8AC3E}">
        <p14:creationId xmlns:p14="http://schemas.microsoft.com/office/powerpoint/2010/main" xmlns="" val="7721320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Sustainability?</a:t>
            </a:r>
            <a:endParaRPr lang="en-GB" dirty="0"/>
          </a:p>
        </p:txBody>
      </p:sp>
    </p:spTree>
    <p:extLst>
      <p:ext uri="{BB962C8B-B14F-4D97-AF65-F5344CB8AC3E}">
        <p14:creationId xmlns:p14="http://schemas.microsoft.com/office/powerpoint/2010/main" xmlns="" val="40865439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Business Impact of CSR?</a:t>
            </a:r>
            <a:endParaRPr lang="en-GB" dirty="0"/>
          </a:p>
        </p:txBody>
      </p:sp>
      <p:sp>
        <p:nvSpPr>
          <p:cNvPr id="3" name="Content Placeholder 2"/>
          <p:cNvSpPr>
            <a:spLocks noGrp="1"/>
          </p:cNvSpPr>
          <p:nvPr>
            <p:ph idx="1"/>
          </p:nvPr>
        </p:nvSpPr>
        <p:spPr/>
        <p:txBody>
          <a:bodyPr>
            <a:normAutofit/>
          </a:bodyPr>
          <a:lstStyle/>
          <a:p>
            <a:r>
              <a:rPr lang="en-GB" dirty="0" smtClean="0"/>
              <a:t>CSR – A Business Issue</a:t>
            </a:r>
          </a:p>
          <a:p>
            <a:endParaRPr lang="en-GB" dirty="0" smtClean="0"/>
          </a:p>
          <a:p>
            <a:r>
              <a:rPr lang="en-GB" dirty="0" smtClean="0"/>
              <a:t>The Organisational benefits </a:t>
            </a:r>
          </a:p>
        </p:txBody>
      </p:sp>
    </p:spTree>
    <p:extLst>
      <p:ext uri="{BB962C8B-B14F-4D97-AF65-F5344CB8AC3E}">
        <p14:creationId xmlns:p14="http://schemas.microsoft.com/office/powerpoint/2010/main" xmlns="" val="27141823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Sector –v- Private Sector</a:t>
            </a:r>
            <a:endParaRPr lang="en-GB" dirty="0"/>
          </a:p>
        </p:txBody>
      </p:sp>
      <p:sp>
        <p:nvSpPr>
          <p:cNvPr id="7" name="Text Placeholder 6"/>
          <p:cNvSpPr>
            <a:spLocks noGrp="1"/>
          </p:cNvSpPr>
          <p:nvPr>
            <p:ph type="body" idx="1"/>
          </p:nvPr>
        </p:nvSpPr>
        <p:spPr/>
        <p:txBody>
          <a:bodyPr/>
          <a:lstStyle/>
          <a:p>
            <a:r>
              <a:rPr lang="en-GB" dirty="0" smtClean="0"/>
              <a:t>Public</a:t>
            </a:r>
            <a:endParaRPr lang="en-GB" dirty="0"/>
          </a:p>
        </p:txBody>
      </p:sp>
      <p:sp>
        <p:nvSpPr>
          <p:cNvPr id="8" name="Content Placeholder 7"/>
          <p:cNvSpPr>
            <a:spLocks noGrp="1"/>
          </p:cNvSpPr>
          <p:nvPr>
            <p:ph sz="half" idx="2"/>
          </p:nvPr>
        </p:nvSpPr>
        <p:spPr/>
        <p:txBody>
          <a:bodyPr>
            <a:normAutofit/>
          </a:bodyPr>
          <a:lstStyle/>
          <a:p>
            <a:r>
              <a:rPr lang="en-GB" dirty="0" smtClean="0"/>
              <a:t>Implicitly expressed</a:t>
            </a:r>
          </a:p>
          <a:p>
            <a:r>
              <a:rPr lang="en-GB" dirty="0" smtClean="0"/>
              <a:t>Social responsibility is an essential foundation of it’s purpose</a:t>
            </a:r>
          </a:p>
          <a:p>
            <a:r>
              <a:rPr lang="en-GB" dirty="0" smtClean="0"/>
              <a:t>Business activities include:</a:t>
            </a:r>
          </a:p>
          <a:p>
            <a:pPr marL="457200" indent="-457200">
              <a:buFont typeface="Wingdings" pitchFamily="2" charset="2"/>
              <a:buChar char="Ø"/>
            </a:pPr>
            <a:r>
              <a:rPr lang="en-GB" dirty="0" smtClean="0"/>
              <a:t>Mandating</a:t>
            </a:r>
          </a:p>
          <a:p>
            <a:pPr marL="457200" indent="-457200">
              <a:buFont typeface="Wingdings" pitchFamily="2" charset="2"/>
              <a:buChar char="Ø"/>
            </a:pPr>
            <a:r>
              <a:rPr lang="en-GB" dirty="0" smtClean="0"/>
              <a:t>Facilitating/Resourcing</a:t>
            </a:r>
          </a:p>
          <a:p>
            <a:pPr marL="457200" indent="-457200">
              <a:buFont typeface="Wingdings" pitchFamily="2" charset="2"/>
              <a:buChar char="Ø"/>
            </a:pPr>
            <a:r>
              <a:rPr lang="en-GB" dirty="0" smtClean="0"/>
              <a:t>Partnering</a:t>
            </a:r>
          </a:p>
          <a:p>
            <a:pPr marL="457200" indent="-457200">
              <a:buFont typeface="Wingdings" pitchFamily="2" charset="2"/>
              <a:buChar char="Ø"/>
            </a:pPr>
            <a:r>
              <a:rPr lang="en-GB" dirty="0" smtClean="0"/>
              <a:t>Endorsing</a:t>
            </a:r>
          </a:p>
          <a:p>
            <a:pPr marL="457200" indent="-457200"/>
            <a:endParaRPr lang="en-GB" dirty="0" smtClean="0"/>
          </a:p>
          <a:p>
            <a:pPr marL="457200" indent="-457200">
              <a:buFont typeface="Wingdings" pitchFamily="2" charset="2"/>
              <a:buChar char="Ø"/>
            </a:pPr>
            <a:endParaRPr lang="en-GB" dirty="0" smtClean="0"/>
          </a:p>
          <a:p>
            <a:pPr marL="457200" indent="-457200">
              <a:buFont typeface="Wingdings" pitchFamily="2" charset="2"/>
              <a:buChar char="Ø"/>
            </a:pPr>
            <a:endParaRPr lang="en-GB" dirty="0" smtClean="0"/>
          </a:p>
          <a:p>
            <a:endParaRPr lang="en-GB" dirty="0"/>
          </a:p>
        </p:txBody>
      </p:sp>
      <p:sp>
        <p:nvSpPr>
          <p:cNvPr id="9" name="Text Placeholder 8"/>
          <p:cNvSpPr>
            <a:spLocks noGrp="1"/>
          </p:cNvSpPr>
          <p:nvPr>
            <p:ph type="body" sz="quarter" idx="3"/>
          </p:nvPr>
        </p:nvSpPr>
        <p:spPr/>
        <p:txBody>
          <a:bodyPr/>
          <a:lstStyle/>
          <a:p>
            <a:r>
              <a:rPr lang="en-GB" dirty="0" smtClean="0"/>
              <a:t>Private</a:t>
            </a:r>
            <a:endParaRPr lang="en-GB" dirty="0"/>
          </a:p>
        </p:txBody>
      </p:sp>
      <p:sp>
        <p:nvSpPr>
          <p:cNvPr id="10" name="Content Placeholder 9"/>
          <p:cNvSpPr>
            <a:spLocks noGrp="1"/>
          </p:cNvSpPr>
          <p:nvPr>
            <p:ph sz="quarter" idx="4"/>
          </p:nvPr>
        </p:nvSpPr>
        <p:spPr/>
        <p:txBody>
          <a:bodyPr>
            <a:normAutofit lnSpcReduction="10000"/>
          </a:bodyPr>
          <a:lstStyle/>
          <a:p>
            <a:r>
              <a:rPr lang="en-GB" dirty="0" smtClean="0"/>
              <a:t>Explicitly expressed</a:t>
            </a:r>
          </a:p>
          <a:p>
            <a:r>
              <a:rPr lang="en-GB" dirty="0" smtClean="0"/>
              <a:t>Social responsibility is a voluntary part of it’s business processes</a:t>
            </a:r>
          </a:p>
          <a:p>
            <a:r>
              <a:rPr lang="en-GB" dirty="0" smtClean="0"/>
              <a:t>Business activities related to CSR include</a:t>
            </a:r>
          </a:p>
          <a:p>
            <a:pPr>
              <a:buFont typeface="Wingdings" pitchFamily="2" charset="2"/>
              <a:buChar char="Ø"/>
            </a:pPr>
            <a:r>
              <a:rPr lang="en-GB" dirty="0" smtClean="0"/>
              <a:t>Partnering</a:t>
            </a:r>
          </a:p>
          <a:p>
            <a:pPr>
              <a:buFont typeface="Wingdings" pitchFamily="2" charset="2"/>
              <a:buChar char="Ø"/>
            </a:pPr>
            <a:r>
              <a:rPr lang="en-GB" dirty="0" smtClean="0"/>
              <a:t>Endorsing</a:t>
            </a:r>
          </a:p>
          <a:p>
            <a:pPr>
              <a:buFont typeface="Wingdings" pitchFamily="2" charset="2"/>
              <a:buChar char="Ø"/>
            </a:pPr>
            <a:r>
              <a:rPr lang="en-GB" dirty="0" smtClean="0"/>
              <a:t>Resourcing targeted/time limited initiatives</a:t>
            </a:r>
            <a:endParaRPr lang="en-GB" dirty="0"/>
          </a:p>
        </p:txBody>
      </p:sp>
    </p:spTree>
    <p:extLst>
      <p:ext uri="{BB962C8B-B14F-4D97-AF65-F5344CB8AC3E}">
        <p14:creationId xmlns:p14="http://schemas.microsoft.com/office/powerpoint/2010/main" xmlns="" val="3721536458"/>
      </p:ext>
    </p:extLst>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does CSR, Ethics and Sustainability relate to Strategy?</a:t>
            </a:r>
            <a:endParaRPr lang="en-GB" dirty="0"/>
          </a:p>
        </p:txBody>
      </p:sp>
      <p:sp>
        <p:nvSpPr>
          <p:cNvPr id="3" name="Content Placeholder 2"/>
          <p:cNvSpPr>
            <a:spLocks noGrp="1"/>
          </p:cNvSpPr>
          <p:nvPr>
            <p:ph idx="1"/>
          </p:nvPr>
        </p:nvSpPr>
        <p:spPr>
          <a:xfrm>
            <a:off x="457200" y="1600200"/>
            <a:ext cx="8229600" cy="4853136"/>
          </a:xfrm>
        </p:spPr>
        <p:txBody>
          <a:bodyPr>
            <a:normAutofit fontScale="62500" lnSpcReduction="20000"/>
          </a:bodyPr>
          <a:lstStyle/>
          <a:p>
            <a:pPr marL="0" indent="0">
              <a:spcBef>
                <a:spcPts val="0"/>
              </a:spcBef>
              <a:buNone/>
              <a:defRPr/>
            </a:pPr>
            <a:endParaRPr lang="en-GB" dirty="0" smtClean="0"/>
          </a:p>
          <a:p>
            <a:pPr marL="0" indent="0">
              <a:spcBef>
                <a:spcPts val="0"/>
              </a:spcBef>
              <a:buNone/>
              <a:defRPr/>
            </a:pPr>
            <a:r>
              <a:rPr lang="en-GB" dirty="0" smtClean="0"/>
              <a:t>- World Band Report </a:t>
            </a:r>
          </a:p>
          <a:p>
            <a:pPr marL="0" indent="0">
              <a:spcBef>
                <a:spcPts val="0"/>
              </a:spcBef>
              <a:buNone/>
              <a:defRPr/>
            </a:pPr>
            <a:endParaRPr lang="en-GB" dirty="0" smtClean="0"/>
          </a:p>
          <a:p>
            <a:pPr marL="0" indent="0">
              <a:spcBef>
                <a:spcPts val="0"/>
              </a:spcBef>
              <a:buNone/>
              <a:defRPr/>
            </a:pPr>
            <a:endParaRPr lang="en-GB" dirty="0" smtClean="0"/>
          </a:p>
          <a:p>
            <a:pPr marL="0" indent="0">
              <a:spcBef>
                <a:spcPts val="0"/>
              </a:spcBef>
              <a:buNone/>
              <a:defRPr/>
            </a:pPr>
            <a:r>
              <a:rPr lang="en-GB" dirty="0" smtClean="0"/>
              <a:t>10 Key themes </a:t>
            </a:r>
            <a:r>
              <a:rPr lang="en-GB" dirty="0" smtClean="0"/>
              <a:t>of </a:t>
            </a:r>
            <a:r>
              <a:rPr lang="en-GB" dirty="0" smtClean="0"/>
              <a:t>the CSR agenda:</a:t>
            </a:r>
          </a:p>
          <a:p>
            <a:pPr lvl="0" fontAlgn="t"/>
            <a:r>
              <a:rPr lang="en-GB" dirty="0" smtClean="0"/>
              <a:t>Setting and ensuring compliance with minimum standards </a:t>
            </a:r>
          </a:p>
          <a:p>
            <a:pPr lvl="0" fontAlgn="t"/>
            <a:r>
              <a:rPr lang="en-GB" dirty="0" smtClean="0"/>
              <a:t>Public policy role of business </a:t>
            </a:r>
          </a:p>
          <a:p>
            <a:pPr lvl="0" fontAlgn="t"/>
            <a:r>
              <a:rPr lang="en-GB" dirty="0" smtClean="0"/>
              <a:t>Corporate governance </a:t>
            </a:r>
          </a:p>
          <a:p>
            <a:pPr lvl="0" fontAlgn="t"/>
            <a:r>
              <a:rPr lang="en-GB" dirty="0" smtClean="0"/>
              <a:t>Responsible investment </a:t>
            </a:r>
          </a:p>
          <a:p>
            <a:pPr fontAlgn="t"/>
            <a:r>
              <a:rPr lang="en-GB" dirty="0" smtClean="0"/>
              <a:t>Philanthropy and community development </a:t>
            </a:r>
          </a:p>
          <a:p>
            <a:pPr lvl="0" fontAlgn="t"/>
            <a:r>
              <a:rPr lang="en-GB" dirty="0" smtClean="0"/>
              <a:t>Stakeholder engagement and representation </a:t>
            </a:r>
          </a:p>
          <a:p>
            <a:pPr lvl="0" fontAlgn="t"/>
            <a:r>
              <a:rPr lang="en-GB" dirty="0" smtClean="0"/>
              <a:t>Pro-CSR production and consumption </a:t>
            </a:r>
          </a:p>
          <a:p>
            <a:pPr lvl="0" fontAlgn="t"/>
            <a:r>
              <a:rPr lang="en-GB" dirty="0" smtClean="0"/>
              <a:t>Pro-CSR certification, “beyond compliance” standards, and management systems </a:t>
            </a:r>
          </a:p>
          <a:p>
            <a:pPr lvl="0" fontAlgn="t"/>
            <a:r>
              <a:rPr lang="en-GB" dirty="0" smtClean="0"/>
              <a:t>Pro-CSR reporting and transparency </a:t>
            </a:r>
          </a:p>
          <a:p>
            <a:pPr lvl="0" fontAlgn="t"/>
            <a:r>
              <a:rPr lang="en-GB" dirty="0" smtClean="0"/>
              <a:t>Multilateral processes, guidelines, and conventions</a:t>
            </a:r>
          </a:p>
          <a:p>
            <a:endParaRPr lang="en-GB" dirty="0" smtClean="0"/>
          </a:p>
          <a:p>
            <a:endParaRPr lang="en-GB" dirty="0"/>
          </a:p>
        </p:txBody>
      </p:sp>
    </p:spTree>
    <p:extLst>
      <p:ext uri="{BB962C8B-B14F-4D97-AF65-F5344CB8AC3E}">
        <p14:creationId xmlns:p14="http://schemas.microsoft.com/office/powerpoint/2010/main" xmlns="" val="299278727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441</TotalTime>
  <Words>469</Words>
  <Application>Microsoft Office PowerPoint</Application>
  <PresentationFormat>On-screen Show (4:3)</PresentationFormat>
  <Paragraphs>56</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Corporate Social Responsibility Ethics and Sustainability </vt:lpstr>
      <vt:lpstr>What is CSR ?</vt:lpstr>
      <vt:lpstr>What is Sustainability?</vt:lpstr>
      <vt:lpstr>What is the Business Impact of CSR?</vt:lpstr>
      <vt:lpstr>Public Sector –v- Private Sector</vt:lpstr>
      <vt:lpstr>How does CSR, Ethics and Sustainability relate to Strategy?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 Ethics and Sustainability</dc:title>
  <dc:creator>Nicola</dc:creator>
  <cp:lastModifiedBy>Brown &amp; Honeybear</cp:lastModifiedBy>
  <cp:revision>39</cp:revision>
  <dcterms:created xsi:type="dcterms:W3CDTF">2012-10-24T21:57:52Z</dcterms:created>
  <dcterms:modified xsi:type="dcterms:W3CDTF">2012-10-31T09:15:53Z</dcterms:modified>
</cp:coreProperties>
</file>