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Lst>
  <p:sldSz cx="30275213" cy="21383625"/>
  <p:notesSz cx="9144000" cy="6858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6735">
          <p15:clr>
            <a:srgbClr val="A4A3A4"/>
          </p15:clr>
        </p15:guide>
        <p15:guide id="2" pos="95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7DD9"/>
    <a:srgbClr val="9750CC"/>
    <a:srgbClr val="D6BBEB"/>
    <a:srgbClr val="CC90DC"/>
    <a:srgbClr val="FB7575"/>
    <a:srgbClr val="F89784"/>
    <a:srgbClr val="C2F3F4"/>
    <a:srgbClr val="76F870"/>
    <a:srgbClr val="F9BDF0"/>
    <a:srgbClr val="FAA3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956" autoAdjust="0"/>
    <p:restoredTop sz="94660" autoAdjust="0"/>
  </p:normalViewPr>
  <p:slideViewPr>
    <p:cSldViewPr snapToGrid="0">
      <p:cViewPr varScale="1">
        <p:scale>
          <a:sx n="24" d="100"/>
          <a:sy n="24" d="100"/>
        </p:scale>
        <p:origin x="-1746" y="-102"/>
      </p:cViewPr>
      <p:guideLst>
        <p:guide orient="horz" pos="6735"/>
        <p:guide pos="953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8" name="Freeform 7"/>
          <p:cNvSpPr/>
          <p:nvPr/>
        </p:nvSpPr>
        <p:spPr>
          <a:xfrm>
            <a:off x="-7880" y="-2883"/>
            <a:ext cx="30283093" cy="213865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ctrTitle"/>
          </p:nvPr>
        </p:nvSpPr>
        <p:spPr>
          <a:xfrm rot="19140000">
            <a:off x="2705408" y="5395493"/>
            <a:ext cx="18702238" cy="3755093"/>
          </a:xfrm>
        </p:spPr>
        <p:txBody>
          <a:bodyPr bIns="29519" anchor="b"/>
          <a:lstStyle>
            <a:lvl1pPr>
              <a:defRPr sz="10300"/>
            </a:lvl1pPr>
          </a:lstStyle>
          <a:p>
            <a:r>
              <a:rPr lang="en-US" smtClean="0"/>
              <a:t>Click to edit Master title style</a:t>
            </a:r>
            <a:endParaRPr lang="en-US" dirty="0"/>
          </a:p>
        </p:txBody>
      </p:sp>
      <p:sp>
        <p:nvSpPr>
          <p:cNvPr id="3" name="Subtitle 2"/>
          <p:cNvSpPr>
            <a:spLocks noGrp="1"/>
          </p:cNvSpPr>
          <p:nvPr>
            <p:ph type="subTitle" idx="1"/>
          </p:nvPr>
        </p:nvSpPr>
        <p:spPr>
          <a:xfrm rot="19140000">
            <a:off x="4013775" y="7704483"/>
            <a:ext cx="21557948" cy="1026648"/>
          </a:xfrm>
        </p:spPr>
        <p:txBody>
          <a:bodyPr tIns="29519">
            <a:normAutofit/>
          </a:bodyPr>
          <a:lstStyle>
            <a:lvl1pPr marL="0" indent="0" algn="l">
              <a:buNone/>
              <a:defRPr kumimoji="0" lang="en-US" sz="4500" b="0" i="0" u="none" strike="noStrike" kern="1200" cap="all" spc="1291" normalizeH="0" baseline="0" noProof="0" dirty="0" smtClean="0">
                <a:ln>
                  <a:noFill/>
                </a:ln>
                <a:solidFill>
                  <a:schemeClr val="tx1"/>
                </a:solidFill>
                <a:effectLst/>
                <a:uLnTx/>
                <a:uFillTx/>
                <a:latin typeface="+mn-lt"/>
                <a:ea typeface="+mj-ea"/>
                <a:cs typeface="Tunga" pitchFamily="2"/>
              </a:defRPr>
            </a:lvl1pPr>
            <a:lvl2pPr marL="1475933" indent="0" algn="ctr">
              <a:buNone/>
              <a:defRPr>
                <a:solidFill>
                  <a:schemeClr val="tx1">
                    <a:tint val="75000"/>
                  </a:schemeClr>
                </a:solidFill>
              </a:defRPr>
            </a:lvl2pPr>
            <a:lvl3pPr marL="2951866" indent="0" algn="ctr">
              <a:buNone/>
              <a:defRPr>
                <a:solidFill>
                  <a:schemeClr val="tx1">
                    <a:tint val="75000"/>
                  </a:schemeClr>
                </a:solidFill>
              </a:defRPr>
            </a:lvl3pPr>
            <a:lvl4pPr marL="4427799" indent="0" algn="ctr">
              <a:buNone/>
              <a:defRPr>
                <a:solidFill>
                  <a:schemeClr val="tx1">
                    <a:tint val="75000"/>
                  </a:schemeClr>
                </a:solidFill>
              </a:defRPr>
            </a:lvl4pPr>
            <a:lvl5pPr marL="5903732" indent="0" algn="ctr">
              <a:buNone/>
              <a:defRPr>
                <a:solidFill>
                  <a:schemeClr val="tx1">
                    <a:tint val="75000"/>
                  </a:schemeClr>
                </a:solidFill>
              </a:defRPr>
            </a:lvl5pPr>
            <a:lvl6pPr marL="7379665" indent="0" algn="ctr">
              <a:buNone/>
              <a:defRPr>
                <a:solidFill>
                  <a:schemeClr val="tx1">
                    <a:tint val="75000"/>
                  </a:schemeClr>
                </a:solidFill>
              </a:defRPr>
            </a:lvl6pPr>
            <a:lvl7pPr marL="8855598" indent="0" algn="ctr">
              <a:buNone/>
              <a:defRPr>
                <a:solidFill>
                  <a:schemeClr val="tx1">
                    <a:tint val="75000"/>
                  </a:schemeClr>
                </a:solidFill>
              </a:defRPr>
            </a:lvl7pPr>
            <a:lvl8pPr marL="10331531" indent="0" algn="ctr">
              <a:buNone/>
              <a:defRPr>
                <a:solidFill>
                  <a:schemeClr val="tx1">
                    <a:tint val="75000"/>
                  </a:schemeClr>
                </a:solidFill>
              </a:defRPr>
            </a:lvl8pPr>
            <a:lvl9pPr marL="11807464" indent="0" algn="ctr">
              <a:buNone/>
              <a:defRPr>
                <a:solidFill>
                  <a:schemeClr val="tx1">
                    <a:tint val="75000"/>
                  </a:schemeClr>
                </a:solidFill>
              </a:defRPr>
            </a:lvl9pPr>
          </a:lstStyle>
          <a:p>
            <a:pPr marL="0" marR="0" lvl="0" indent="0" algn="l" defTabSz="2951866"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7880" y="-2883"/>
            <a:ext cx="30283093" cy="213865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7" name="Right Triangle 6"/>
          <p:cNvSpPr/>
          <p:nvPr/>
        </p:nvSpPr>
        <p:spPr>
          <a:xfrm>
            <a:off x="2" y="8256455"/>
            <a:ext cx="11826255" cy="1312717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title"/>
          </p:nvPr>
        </p:nvSpPr>
        <p:spPr>
          <a:xfrm rot="19140000">
            <a:off x="2712979" y="5384064"/>
            <a:ext cx="18710082" cy="3765080"/>
          </a:xfrm>
        </p:spPr>
        <p:txBody>
          <a:bodyPr bIns="29519" anchor="b"/>
          <a:lstStyle>
            <a:lvl1pPr algn="l">
              <a:defRPr kumimoji="0" lang="en-US" sz="103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2951866"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4026603" y="7696309"/>
            <a:ext cx="21555952" cy="1026414"/>
          </a:xfrm>
        </p:spPr>
        <p:txBody>
          <a:bodyPr anchor="t">
            <a:normAutofit/>
          </a:bodyPr>
          <a:lstStyle>
            <a:lvl1pPr marL="0" indent="0">
              <a:buNone/>
              <a:defRPr kumimoji="0" lang="en-US" sz="4500" b="0" i="0" u="none" strike="noStrike" kern="1200" cap="all" spc="1291" normalizeH="0" baseline="0" noProof="0" dirty="0" smtClean="0">
                <a:ln>
                  <a:noFill/>
                </a:ln>
                <a:solidFill>
                  <a:schemeClr val="tx1"/>
                </a:solidFill>
                <a:effectLst/>
                <a:uLnTx/>
                <a:uFillTx/>
                <a:latin typeface="+mn-lt"/>
                <a:ea typeface="+mj-ea"/>
                <a:cs typeface="Tunga" pitchFamily="2"/>
              </a:defRPr>
            </a:lvl1pPr>
            <a:lvl2pPr marL="1475933" indent="0">
              <a:buNone/>
              <a:defRPr sz="5800">
                <a:solidFill>
                  <a:schemeClr val="tx1">
                    <a:tint val="75000"/>
                  </a:schemeClr>
                </a:solidFill>
              </a:defRPr>
            </a:lvl2pPr>
            <a:lvl3pPr marL="2951866" indent="0">
              <a:buNone/>
              <a:defRPr sz="5200">
                <a:solidFill>
                  <a:schemeClr val="tx1">
                    <a:tint val="75000"/>
                  </a:schemeClr>
                </a:solidFill>
              </a:defRPr>
            </a:lvl3pPr>
            <a:lvl4pPr marL="4427799" indent="0">
              <a:buNone/>
              <a:defRPr sz="4500">
                <a:solidFill>
                  <a:schemeClr val="tx1">
                    <a:tint val="75000"/>
                  </a:schemeClr>
                </a:solidFill>
              </a:defRPr>
            </a:lvl4pPr>
            <a:lvl5pPr marL="5903732" indent="0">
              <a:buNone/>
              <a:defRPr sz="4500">
                <a:solidFill>
                  <a:schemeClr val="tx1">
                    <a:tint val="75000"/>
                  </a:schemeClr>
                </a:solidFill>
              </a:defRPr>
            </a:lvl5pPr>
            <a:lvl6pPr marL="7379665" indent="0">
              <a:buNone/>
              <a:defRPr sz="4500">
                <a:solidFill>
                  <a:schemeClr val="tx1">
                    <a:tint val="75000"/>
                  </a:schemeClr>
                </a:solidFill>
              </a:defRPr>
            </a:lvl6pPr>
            <a:lvl7pPr marL="8855598" indent="0">
              <a:buNone/>
              <a:defRPr sz="4500">
                <a:solidFill>
                  <a:schemeClr val="tx1">
                    <a:tint val="75000"/>
                  </a:schemeClr>
                </a:solidFill>
              </a:defRPr>
            </a:lvl7pPr>
            <a:lvl8pPr marL="10331531" indent="0">
              <a:buNone/>
              <a:defRPr sz="4500">
                <a:solidFill>
                  <a:schemeClr val="tx1">
                    <a:tint val="75000"/>
                  </a:schemeClr>
                </a:solidFill>
              </a:defRPr>
            </a:lvl8pPr>
            <a:lvl9pPr marL="11807464" indent="0">
              <a:buNone/>
              <a:defRPr sz="4500">
                <a:solidFill>
                  <a:schemeClr val="tx1">
                    <a:tint val="75000"/>
                  </a:schemeClr>
                </a:solidFill>
              </a:defRPr>
            </a:lvl9pPr>
          </a:lstStyle>
          <a:p>
            <a:pPr marL="0" marR="0" lvl="0" indent="0" algn="l" defTabSz="2951866"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01D563BA-6BDC-498A-BAD9-1687FCE5C1DE}"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724769" y="3421380"/>
            <a:ext cx="10596325" cy="11575669"/>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5561459" y="3421380"/>
            <a:ext cx="10596325" cy="11575669"/>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D563BA-6BDC-498A-BAD9-1687FCE5C1DE}"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2724769" y="3421380"/>
            <a:ext cx="10596325" cy="1710690"/>
          </a:xfrm>
        </p:spPr>
        <p:txBody>
          <a:bodyPr anchor="b">
            <a:normAutofit/>
          </a:bodyPr>
          <a:lstStyle>
            <a:lvl1pPr marL="0" indent="0">
              <a:buNone/>
              <a:defRPr lang="en-US" sz="4500" b="0" kern="1200" cap="all" spc="1291" baseline="0" dirty="0" smtClean="0">
                <a:solidFill>
                  <a:schemeClr val="tx1"/>
                </a:solidFill>
                <a:latin typeface="+mn-lt"/>
                <a:ea typeface="+mj-ea"/>
                <a:cs typeface="Tunga" pitchFamily="2"/>
              </a:defRPr>
            </a:lvl1pPr>
            <a:lvl2pPr marL="1475933" indent="0">
              <a:buNone/>
              <a:defRPr sz="6500" b="1"/>
            </a:lvl2pPr>
            <a:lvl3pPr marL="2951866" indent="0">
              <a:buNone/>
              <a:defRPr sz="5800" b="1"/>
            </a:lvl3pPr>
            <a:lvl4pPr marL="4427799" indent="0">
              <a:buNone/>
              <a:defRPr sz="5200" b="1"/>
            </a:lvl4pPr>
            <a:lvl5pPr marL="5903732" indent="0">
              <a:buNone/>
              <a:defRPr sz="5200" b="1"/>
            </a:lvl5pPr>
            <a:lvl6pPr marL="7379665" indent="0">
              <a:buNone/>
              <a:defRPr sz="5200" b="1"/>
            </a:lvl6pPr>
            <a:lvl7pPr marL="8855598" indent="0">
              <a:buNone/>
              <a:defRPr sz="5200" b="1"/>
            </a:lvl7pPr>
            <a:lvl8pPr marL="10331531" indent="0">
              <a:buNone/>
              <a:defRPr sz="5200" b="1"/>
            </a:lvl8pPr>
            <a:lvl9pPr marL="11807464" indent="0">
              <a:buNone/>
              <a:defRPr sz="5200" b="1"/>
            </a:lvl9pPr>
          </a:lstStyle>
          <a:p>
            <a:pPr marL="0" lvl="0" indent="0" algn="l" defTabSz="2951866"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2712154" y="5306457"/>
            <a:ext cx="10596325" cy="9693910"/>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5561459" y="3421380"/>
            <a:ext cx="10596325" cy="1710690"/>
          </a:xfrm>
        </p:spPr>
        <p:txBody>
          <a:bodyPr anchor="b">
            <a:normAutofit/>
          </a:bodyPr>
          <a:lstStyle>
            <a:lvl1pPr marL="0" indent="0">
              <a:buNone/>
              <a:defRPr lang="en-US" sz="4500" b="0" kern="1200" cap="all" spc="1291" baseline="0" dirty="0" smtClean="0">
                <a:solidFill>
                  <a:schemeClr val="tx1"/>
                </a:solidFill>
                <a:latin typeface="+mn-lt"/>
                <a:ea typeface="+mj-ea"/>
                <a:cs typeface="Tunga" pitchFamily="2"/>
              </a:defRPr>
            </a:lvl1pPr>
            <a:lvl2pPr marL="1475933" indent="0">
              <a:buNone/>
              <a:defRPr sz="6500" b="1"/>
            </a:lvl2pPr>
            <a:lvl3pPr marL="2951866" indent="0">
              <a:buNone/>
              <a:defRPr sz="5800" b="1"/>
            </a:lvl3pPr>
            <a:lvl4pPr marL="4427799" indent="0">
              <a:buNone/>
              <a:defRPr sz="5200" b="1"/>
            </a:lvl4pPr>
            <a:lvl5pPr marL="5903732" indent="0">
              <a:buNone/>
              <a:defRPr sz="5200" b="1"/>
            </a:lvl5pPr>
            <a:lvl6pPr marL="7379665" indent="0">
              <a:buNone/>
              <a:defRPr sz="5200" b="1"/>
            </a:lvl6pPr>
            <a:lvl7pPr marL="8855598" indent="0">
              <a:buNone/>
              <a:defRPr sz="5200" b="1"/>
            </a:lvl7pPr>
            <a:lvl8pPr marL="10331531" indent="0">
              <a:buNone/>
              <a:defRPr sz="5200" b="1"/>
            </a:lvl8pPr>
            <a:lvl9pPr marL="11807464" indent="0">
              <a:buNone/>
              <a:defRPr sz="5200" b="1"/>
            </a:lvl9pPr>
          </a:lstStyle>
          <a:p>
            <a:pPr marL="0" lvl="0" indent="0" algn="l" defTabSz="2951866"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15561459" y="5306457"/>
            <a:ext cx="10596325" cy="9693910"/>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D563BA-6BDC-498A-BAD9-1687FCE5C1DE}" type="datetimeFigureOut">
              <a:rPr lang="en-GB" smtClean="0"/>
              <a:t>24/10/2018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1D563BA-6BDC-498A-BAD9-1687FCE5C1DE}" type="datetimeFigureOut">
              <a:rPr lang="en-GB" smtClean="0"/>
              <a:t>24/10/2018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563BA-6BDC-498A-BAD9-1687FCE5C1DE}" type="datetimeFigureOut">
              <a:rPr lang="en-GB" smtClean="0"/>
              <a:t>24/10/2018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18" name="Right Triangle 17"/>
          <p:cNvSpPr/>
          <p:nvPr/>
        </p:nvSpPr>
        <p:spPr>
          <a:xfrm rot="5400000">
            <a:off x="2096316" y="-2096310"/>
            <a:ext cx="21383625" cy="2557625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marL="0" algn="ctr" defTabSz="2951866" rtl="0" eaLnBrk="1" latinLnBrk="0" hangingPunct="1"/>
            <a:endParaRPr lang="en-US" sz="5800" kern="1200">
              <a:solidFill>
                <a:schemeClr val="lt1"/>
              </a:solidFill>
              <a:latin typeface="+mn-lt"/>
              <a:ea typeface="+mn-ea"/>
              <a:cs typeface="+mn-cs"/>
            </a:endParaRPr>
          </a:p>
        </p:txBody>
      </p:sp>
      <p:sp>
        <p:nvSpPr>
          <p:cNvPr id="2" name="Title 1"/>
          <p:cNvSpPr>
            <a:spLocks noGrp="1"/>
          </p:cNvSpPr>
          <p:nvPr>
            <p:ph type="title"/>
          </p:nvPr>
        </p:nvSpPr>
        <p:spPr>
          <a:xfrm rot="19140000">
            <a:off x="2598854" y="4914378"/>
            <a:ext cx="17256871" cy="3396894"/>
          </a:xfrm>
        </p:spPr>
        <p:txBody>
          <a:bodyPr bIns="0" anchor="b"/>
          <a:lstStyle>
            <a:lvl1pPr algn="l">
              <a:defRPr kumimoji="0" lang="en-US" sz="90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2951866"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15725472" y="8165915"/>
            <a:ext cx="12607318" cy="10366559"/>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4297444" y="7026179"/>
            <a:ext cx="19186089" cy="1943528"/>
          </a:xfrm>
        </p:spPr>
        <p:txBody>
          <a:bodyPr>
            <a:normAutofit/>
          </a:bodyPr>
          <a:lstStyle>
            <a:lvl1pPr marL="0" indent="0">
              <a:buNone/>
              <a:defRPr lang="en-US" sz="4500" b="1" kern="1200" dirty="0" smtClean="0">
                <a:solidFill>
                  <a:srgbClr val="FFFFFF"/>
                </a:solidFill>
                <a:latin typeface="+mn-lt"/>
                <a:ea typeface="+mn-ea"/>
                <a:cs typeface="+mn-cs"/>
              </a:defRPr>
            </a:lvl1pPr>
            <a:lvl2pPr marL="1475933" indent="0">
              <a:buNone/>
              <a:defRPr sz="3900"/>
            </a:lvl2pPr>
            <a:lvl3pPr marL="2951866" indent="0">
              <a:buNone/>
              <a:defRPr sz="3200"/>
            </a:lvl3pPr>
            <a:lvl4pPr marL="4427799" indent="0">
              <a:buNone/>
              <a:defRPr sz="2900"/>
            </a:lvl4pPr>
            <a:lvl5pPr marL="5903732" indent="0">
              <a:buNone/>
              <a:defRPr sz="2900"/>
            </a:lvl5pPr>
            <a:lvl6pPr marL="7379665" indent="0">
              <a:buNone/>
              <a:defRPr sz="2900"/>
            </a:lvl6pPr>
            <a:lvl7pPr marL="8855598" indent="0">
              <a:buNone/>
              <a:defRPr sz="2900"/>
            </a:lvl7pPr>
            <a:lvl8pPr marL="10331531" indent="0">
              <a:buNone/>
              <a:defRPr sz="2900"/>
            </a:lvl8pPr>
            <a:lvl9pPr marL="11807464" indent="0">
              <a:buNone/>
              <a:defRPr sz="2900"/>
            </a:lvl9pPr>
          </a:lstStyle>
          <a:p>
            <a:pPr marL="0" marR="0" lvl="0" indent="0" algn="l" defTabSz="2951866" rtl="0" eaLnBrk="1" fontAlgn="auto" latinLnBrk="0" hangingPunct="1">
              <a:lnSpc>
                <a:spcPct val="100000"/>
              </a:lnSpc>
              <a:spcBef>
                <a:spcPts val="968"/>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01D563BA-6BDC-498A-BAD9-1687FCE5C1DE}" type="datetimeFigureOut">
              <a:rPr lang="en-GB" smtClean="0"/>
              <a:t>24/10/2018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D6202EC4-2723-4FB6-95E2-8494E92EE07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6717315" y="0"/>
            <a:ext cx="23557900" cy="21383625"/>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590373" anchor="ctr"/>
          <a:lstStyle>
            <a:lvl1pPr algn="r">
              <a:defRPr/>
            </a:lvl1pPr>
          </a:lstStyle>
          <a:p>
            <a:r>
              <a:rPr lang="en-US" smtClean="0"/>
              <a:t>Click icon to add picture</a:t>
            </a:r>
            <a:endParaRPr lang="en-US" dirty="0"/>
          </a:p>
        </p:txBody>
      </p:sp>
      <p:sp>
        <p:nvSpPr>
          <p:cNvPr id="9" name="Right Triangle 8"/>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10" name="Freeform 9"/>
          <p:cNvSpPr/>
          <p:nvPr/>
        </p:nvSpPr>
        <p:spPr>
          <a:xfrm>
            <a:off x="2" y="15740724"/>
            <a:ext cx="11826255" cy="5642901"/>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title"/>
          </p:nvPr>
        </p:nvSpPr>
        <p:spPr>
          <a:xfrm rot="19140000">
            <a:off x="2222291" y="5355263"/>
            <a:ext cx="18165128" cy="2704739"/>
          </a:xfrm>
        </p:spPr>
        <p:txBody>
          <a:bodyPr anchor="b"/>
          <a:lstStyle>
            <a:lvl1pPr algn="l">
              <a:defRPr sz="90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3785989" y="6799010"/>
            <a:ext cx="20185280" cy="2309432"/>
          </a:xfrm>
        </p:spPr>
        <p:txBody>
          <a:bodyPr/>
          <a:lstStyle>
            <a:lvl1pPr marL="0" indent="0">
              <a:buNone/>
              <a:defRPr sz="4500">
                <a:solidFill>
                  <a:schemeClr val="tx2"/>
                </a:solidFill>
              </a:defRPr>
            </a:lvl1pPr>
            <a:lvl2pPr marL="1475933" indent="0">
              <a:buNone/>
              <a:defRPr sz="3900"/>
            </a:lvl2pPr>
            <a:lvl3pPr marL="2951866" indent="0">
              <a:buNone/>
              <a:defRPr sz="3200"/>
            </a:lvl3pPr>
            <a:lvl4pPr marL="4427799" indent="0">
              <a:buNone/>
              <a:defRPr sz="2900"/>
            </a:lvl4pPr>
            <a:lvl5pPr marL="5903732" indent="0">
              <a:buNone/>
              <a:defRPr sz="2900"/>
            </a:lvl5pPr>
            <a:lvl6pPr marL="7379665" indent="0">
              <a:buNone/>
              <a:defRPr sz="2900"/>
            </a:lvl6pPr>
            <a:lvl7pPr marL="8855598" indent="0">
              <a:buNone/>
              <a:defRPr sz="2900"/>
            </a:lvl7pPr>
            <a:lvl8pPr marL="10331531" indent="0">
              <a:buNone/>
              <a:defRPr sz="2900"/>
            </a:lvl8pPr>
            <a:lvl9pPr marL="11807464" indent="0">
              <a:buNone/>
              <a:defRPr sz="2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563BA-6BDC-498A-BAD9-1687FCE5C1DE}"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563BA-6BDC-498A-BAD9-1687FCE5C1DE}"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949529" y="856339"/>
            <a:ext cx="6811923" cy="1458739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513761" y="856339"/>
            <a:ext cx="19931182" cy="1458739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563BA-6BDC-498A-BAD9-1687FCE5C1DE}"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7885" y="15748154"/>
            <a:ext cx="11834142" cy="5635474"/>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8" name="Freeform 7"/>
          <p:cNvSpPr/>
          <p:nvPr/>
        </p:nvSpPr>
        <p:spPr>
          <a:xfrm>
            <a:off x="-7880" y="15750211"/>
            <a:ext cx="30283093" cy="563341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Placeholder 1"/>
          <p:cNvSpPr>
            <a:spLocks noGrp="1"/>
          </p:cNvSpPr>
          <p:nvPr>
            <p:ph type="title"/>
          </p:nvPr>
        </p:nvSpPr>
        <p:spPr>
          <a:xfrm>
            <a:off x="2724769" y="1140460"/>
            <a:ext cx="24901363" cy="1710690"/>
          </a:xfrm>
          <a:prstGeom prst="rect">
            <a:avLst/>
          </a:prstGeom>
        </p:spPr>
        <p:txBody>
          <a:bodyPr vert="horz" lIns="295187" tIns="147593" rIns="295187" bIns="147593"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724769" y="3431821"/>
            <a:ext cx="24901363" cy="11162168"/>
          </a:xfrm>
          <a:prstGeom prst="rect">
            <a:avLst/>
          </a:prstGeom>
        </p:spPr>
        <p:txBody>
          <a:bodyPr vert="horz" lIns="295187" tIns="147593" rIns="295187" bIns="14759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666055" y="18304383"/>
            <a:ext cx="7205501" cy="627253"/>
          </a:xfrm>
          <a:prstGeom prst="rect">
            <a:avLst/>
          </a:prstGeom>
        </p:spPr>
        <p:txBody>
          <a:bodyPr vert="horz" lIns="295187" tIns="147593" rIns="295187" bIns="147593" rtlCol="0" anchor="ctr"/>
          <a:lstStyle>
            <a:lvl1pPr algn="l">
              <a:defRPr sz="3900">
                <a:solidFill>
                  <a:srgbClr val="FFFFFF"/>
                </a:solidFill>
              </a:defRPr>
            </a:lvl1pPr>
          </a:lstStyle>
          <a:p>
            <a:fld id="{01D563BA-6BDC-498A-BAD9-1687FCE5C1DE}" type="datetimeFigureOut">
              <a:rPr lang="en-GB" smtClean="0"/>
              <a:t>24/10/2018</a:t>
            </a:fld>
            <a:endParaRPr lang="en-GB"/>
          </a:p>
        </p:txBody>
      </p:sp>
      <p:sp>
        <p:nvSpPr>
          <p:cNvPr id="5" name="Footer Placeholder 4"/>
          <p:cNvSpPr>
            <a:spLocks noGrp="1"/>
          </p:cNvSpPr>
          <p:nvPr>
            <p:ph type="ftr" sz="quarter" idx="3"/>
          </p:nvPr>
        </p:nvSpPr>
        <p:spPr>
          <a:xfrm>
            <a:off x="11646269" y="19597360"/>
            <a:ext cx="15642193" cy="855345"/>
          </a:xfrm>
          <a:prstGeom prst="rect">
            <a:avLst/>
          </a:prstGeom>
        </p:spPr>
        <p:txBody>
          <a:bodyPr vert="horz" lIns="295187" tIns="147593" rIns="295187" bIns="147593" rtlCol="0" anchor="ctr"/>
          <a:lstStyle>
            <a:lvl1pPr algn="r">
              <a:defRPr sz="3200" cap="all" spc="646" baseline="0">
                <a:solidFill>
                  <a:srgbClr val="FFFFFF"/>
                </a:solidFill>
              </a:defRPr>
            </a:lvl1pPr>
          </a:lstStyle>
          <a:p>
            <a:endParaRPr lang="en-GB"/>
          </a:p>
        </p:txBody>
      </p:sp>
      <p:sp>
        <p:nvSpPr>
          <p:cNvPr id="6" name="Slide Number Placeholder 5"/>
          <p:cNvSpPr>
            <a:spLocks noGrp="1"/>
          </p:cNvSpPr>
          <p:nvPr>
            <p:ph type="sldNum" sz="quarter" idx="4"/>
          </p:nvPr>
        </p:nvSpPr>
        <p:spPr>
          <a:xfrm>
            <a:off x="27815312" y="19240966"/>
            <a:ext cx="1665137" cy="1568133"/>
          </a:xfrm>
          <a:prstGeom prst="ellipse">
            <a:avLst/>
          </a:prstGeom>
          <a:ln w="19050">
            <a:solidFill>
              <a:srgbClr val="FFFFFF"/>
            </a:solidFill>
          </a:ln>
        </p:spPr>
        <p:txBody>
          <a:bodyPr vert="horz" lIns="29519" tIns="29519" rIns="29519" bIns="29519" rtlCol="0" anchor="ctr">
            <a:normAutofit/>
          </a:bodyPr>
          <a:lstStyle>
            <a:lvl1pPr algn="ctr">
              <a:defRPr sz="5300">
                <a:solidFill>
                  <a:srgbClr val="FFFFFF"/>
                </a:solidFill>
              </a:defRPr>
            </a:lvl1pPr>
          </a:lstStyle>
          <a:p>
            <a:fld id="{D6202EC4-2723-4FB6-95E2-8494E92EE07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2951866" rtl="0" eaLnBrk="1" latinLnBrk="0" hangingPunct="1">
        <a:spcBef>
          <a:spcPct val="0"/>
        </a:spcBef>
        <a:buNone/>
        <a:defRPr sz="9000" kern="1200" cap="all" baseline="0">
          <a:solidFill>
            <a:schemeClr val="tx1"/>
          </a:solidFill>
          <a:latin typeface="+mj-lt"/>
          <a:ea typeface="+mj-ea"/>
          <a:cs typeface="+mj-cs"/>
        </a:defRPr>
      </a:lvl1pPr>
    </p:titleStyle>
    <p:bodyStyle>
      <a:lvl1pPr marL="1106950" indent="-1106950" algn="l" defTabSz="2951866" rtl="0" eaLnBrk="1" latinLnBrk="0" hangingPunct="1">
        <a:spcBef>
          <a:spcPts val="2583"/>
        </a:spcBef>
        <a:buFont typeface="Arial" pitchFamily="34" charset="0"/>
        <a:buNone/>
        <a:defRPr sz="5200" b="1" kern="1200">
          <a:solidFill>
            <a:schemeClr val="tx1"/>
          </a:solidFill>
          <a:latin typeface="+mn-lt"/>
          <a:ea typeface="+mn-ea"/>
          <a:cs typeface="+mn-cs"/>
        </a:defRPr>
      </a:lvl1pPr>
      <a:lvl2pPr marL="560855" indent="-560855"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2pPr>
      <a:lvl3pPr marL="1298821" indent="-531336"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3pPr>
      <a:lvl4pPr marL="2036788" indent="-531336"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4pPr>
      <a:lvl5pPr marL="2774754" indent="-560855"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5pPr>
      <a:lvl6pPr marL="3542239" indent="-560855"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6pPr>
      <a:lvl7pPr marL="4368762"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7pPr>
      <a:lvl8pPr marL="5106728"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8pPr>
      <a:lvl9pPr marL="5785658"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9pPr>
    </p:bodyStyle>
    <p:otherStyle>
      <a:defPPr>
        <a:defRPr lang="en-US"/>
      </a:defPPr>
      <a:lvl1pPr marL="0" algn="l" defTabSz="2951866" rtl="0" eaLnBrk="1" latinLnBrk="0" hangingPunct="1">
        <a:defRPr sz="5800" kern="1200">
          <a:solidFill>
            <a:schemeClr val="tx1"/>
          </a:solidFill>
          <a:latin typeface="+mn-lt"/>
          <a:ea typeface="+mn-ea"/>
          <a:cs typeface="+mn-cs"/>
        </a:defRPr>
      </a:lvl1pPr>
      <a:lvl2pPr marL="1475933" algn="l" defTabSz="2951866" rtl="0" eaLnBrk="1" latinLnBrk="0" hangingPunct="1">
        <a:defRPr sz="5800" kern="1200">
          <a:solidFill>
            <a:schemeClr val="tx1"/>
          </a:solidFill>
          <a:latin typeface="+mn-lt"/>
          <a:ea typeface="+mn-ea"/>
          <a:cs typeface="+mn-cs"/>
        </a:defRPr>
      </a:lvl2pPr>
      <a:lvl3pPr marL="2951866" algn="l" defTabSz="2951866" rtl="0" eaLnBrk="1" latinLnBrk="0" hangingPunct="1">
        <a:defRPr sz="5800" kern="1200">
          <a:solidFill>
            <a:schemeClr val="tx1"/>
          </a:solidFill>
          <a:latin typeface="+mn-lt"/>
          <a:ea typeface="+mn-ea"/>
          <a:cs typeface="+mn-cs"/>
        </a:defRPr>
      </a:lvl3pPr>
      <a:lvl4pPr marL="4427799" algn="l" defTabSz="2951866" rtl="0" eaLnBrk="1" latinLnBrk="0" hangingPunct="1">
        <a:defRPr sz="5800" kern="1200">
          <a:solidFill>
            <a:schemeClr val="tx1"/>
          </a:solidFill>
          <a:latin typeface="+mn-lt"/>
          <a:ea typeface="+mn-ea"/>
          <a:cs typeface="+mn-cs"/>
        </a:defRPr>
      </a:lvl4pPr>
      <a:lvl5pPr marL="5903732" algn="l" defTabSz="2951866" rtl="0" eaLnBrk="1" latinLnBrk="0" hangingPunct="1">
        <a:defRPr sz="5800" kern="1200">
          <a:solidFill>
            <a:schemeClr val="tx1"/>
          </a:solidFill>
          <a:latin typeface="+mn-lt"/>
          <a:ea typeface="+mn-ea"/>
          <a:cs typeface="+mn-cs"/>
        </a:defRPr>
      </a:lvl5pPr>
      <a:lvl6pPr marL="7379665" algn="l" defTabSz="2951866" rtl="0" eaLnBrk="1" latinLnBrk="0" hangingPunct="1">
        <a:defRPr sz="5800" kern="1200">
          <a:solidFill>
            <a:schemeClr val="tx1"/>
          </a:solidFill>
          <a:latin typeface="+mn-lt"/>
          <a:ea typeface="+mn-ea"/>
          <a:cs typeface="+mn-cs"/>
        </a:defRPr>
      </a:lvl6pPr>
      <a:lvl7pPr marL="8855598" algn="l" defTabSz="2951866" rtl="0" eaLnBrk="1" latinLnBrk="0" hangingPunct="1">
        <a:defRPr sz="5800" kern="1200">
          <a:solidFill>
            <a:schemeClr val="tx1"/>
          </a:solidFill>
          <a:latin typeface="+mn-lt"/>
          <a:ea typeface="+mn-ea"/>
          <a:cs typeface="+mn-cs"/>
        </a:defRPr>
      </a:lvl7pPr>
      <a:lvl8pPr marL="10331531" algn="l" defTabSz="2951866" rtl="0" eaLnBrk="1" latinLnBrk="0" hangingPunct="1">
        <a:defRPr sz="5800" kern="1200">
          <a:solidFill>
            <a:schemeClr val="tx1"/>
          </a:solidFill>
          <a:latin typeface="+mn-lt"/>
          <a:ea typeface="+mn-ea"/>
          <a:cs typeface="+mn-cs"/>
        </a:defRPr>
      </a:lvl8pPr>
      <a:lvl9pPr marL="11807464" algn="l" defTabSz="2951866"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hyperlink" Target="https://www.macmillanihe.com/studentstudyskills/page/Referencing-and-Avoiding-Plagiarism/" TargetMode="External"/><Relationship Id="rId2" Type="http://schemas.openxmlformats.org/officeDocument/2006/relationships/hyperlink" Target="https://keithwebb.com/how-to-improve-with-self-reflection/" TargetMode="External"/><Relationship Id="rId1" Type="http://schemas.openxmlformats.org/officeDocument/2006/relationships/slideLayout" Target="../slideLayouts/slideLayout2.xml"/><Relationship Id="rId5" Type="http://schemas.openxmlformats.org/officeDocument/2006/relationships/hyperlink" Target="https://www.waterstones.com/" TargetMode="External"/><Relationship Id="rId4" Type="http://schemas.openxmlformats.org/officeDocument/2006/relationships/hyperlink" Target="https://www.youtube.com/watch?v=NDgqqPvMn0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ound Diagonal Corner Rectangle 36"/>
          <p:cNvSpPr/>
          <p:nvPr/>
        </p:nvSpPr>
        <p:spPr>
          <a:xfrm flipH="1">
            <a:off x="15597199" y="13493129"/>
            <a:ext cx="14404169" cy="7668529"/>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ound Diagonal Corner Rectangle 35"/>
          <p:cNvSpPr/>
          <p:nvPr/>
        </p:nvSpPr>
        <p:spPr>
          <a:xfrm flipH="1">
            <a:off x="15368597" y="3482810"/>
            <a:ext cx="14673254" cy="9679463"/>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ound Diagonal Corner Rectangle 34"/>
          <p:cNvSpPr/>
          <p:nvPr/>
        </p:nvSpPr>
        <p:spPr>
          <a:xfrm flipH="1">
            <a:off x="289908" y="12977683"/>
            <a:ext cx="14954593" cy="8258357"/>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ound Diagonal Corner Rectangle 33"/>
          <p:cNvSpPr/>
          <p:nvPr/>
        </p:nvSpPr>
        <p:spPr>
          <a:xfrm flipH="1">
            <a:off x="228600" y="8060586"/>
            <a:ext cx="14954592" cy="4500808"/>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ound Diagonal Corner Rectangle 9"/>
          <p:cNvSpPr/>
          <p:nvPr/>
        </p:nvSpPr>
        <p:spPr>
          <a:xfrm flipH="1">
            <a:off x="252070" y="3568535"/>
            <a:ext cx="14954592" cy="4274413"/>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lumMod val="60000"/>
                  <a:lumOff val="40000"/>
                </a:schemeClr>
              </a:solidFill>
            </a:endParaRPr>
          </a:p>
        </p:txBody>
      </p:sp>
      <p:sp>
        <p:nvSpPr>
          <p:cNvPr id="4" name="Rectangle 180"/>
          <p:cNvSpPr>
            <a:spLocks noChangeArrowheads="1"/>
          </p:cNvSpPr>
          <p:nvPr/>
        </p:nvSpPr>
        <p:spPr bwMode="auto">
          <a:xfrm>
            <a:off x="8463419" y="805359"/>
            <a:ext cx="19882983" cy="168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6717" tIns="28359" rIns="56717" bIns="28359" anchor="ctr">
            <a:spAutoFit/>
          </a:bodyPr>
          <a:lstStyle/>
          <a:p>
            <a:pPr algn="ctr"/>
            <a:r>
              <a:rPr lang="en-GB" sz="10600" dirty="0" smtClean="0">
                <a:solidFill>
                  <a:srgbClr val="FF0000"/>
                </a:solidFill>
                <a:latin typeface="AR BLANCA" panose="02000000000000000000" pitchFamily="2" charset="0"/>
              </a:rPr>
              <a:t>C</a:t>
            </a:r>
            <a:r>
              <a:rPr lang="en-GB" sz="10600" dirty="0" smtClean="0">
                <a:solidFill>
                  <a:srgbClr val="FFFF66"/>
                </a:solidFill>
                <a:latin typeface="AR BLANCA" panose="02000000000000000000" pitchFamily="2" charset="0"/>
              </a:rPr>
              <a:t>r</a:t>
            </a:r>
            <a:r>
              <a:rPr lang="en-GB" sz="10600" dirty="0" smtClean="0">
                <a:solidFill>
                  <a:srgbClr val="0070C0"/>
                </a:solidFill>
                <a:latin typeface="AR BLANCA" panose="02000000000000000000" pitchFamily="2" charset="0"/>
              </a:rPr>
              <a:t>i</a:t>
            </a:r>
            <a:r>
              <a:rPr lang="en-GB" sz="10600" dirty="0" smtClean="0">
                <a:solidFill>
                  <a:srgbClr val="76F870"/>
                </a:solidFill>
                <a:latin typeface="AR BLANCA" panose="02000000000000000000" pitchFamily="2" charset="0"/>
              </a:rPr>
              <a:t>t</a:t>
            </a:r>
            <a:r>
              <a:rPr lang="en-GB" sz="10600" dirty="0" smtClean="0">
                <a:solidFill>
                  <a:srgbClr val="FF9933"/>
                </a:solidFill>
                <a:latin typeface="AR BLANCA" panose="02000000000000000000" pitchFamily="2" charset="0"/>
              </a:rPr>
              <a:t>i</a:t>
            </a:r>
            <a:r>
              <a:rPr lang="en-GB" sz="10600" dirty="0" smtClean="0">
                <a:solidFill>
                  <a:srgbClr val="FF0000"/>
                </a:solidFill>
                <a:latin typeface="AR BLANCA" panose="02000000000000000000" pitchFamily="2" charset="0"/>
              </a:rPr>
              <a:t>c</a:t>
            </a:r>
            <a:r>
              <a:rPr lang="en-GB" sz="10600" dirty="0" smtClean="0">
                <a:solidFill>
                  <a:srgbClr val="FFFF66"/>
                </a:solidFill>
                <a:latin typeface="AR BLANCA" panose="02000000000000000000" pitchFamily="2" charset="0"/>
              </a:rPr>
              <a:t>a</a:t>
            </a:r>
            <a:r>
              <a:rPr lang="en-GB" sz="10600" dirty="0" smtClean="0">
                <a:solidFill>
                  <a:srgbClr val="0070C0"/>
                </a:solidFill>
                <a:latin typeface="AR BLANCA" panose="02000000000000000000" pitchFamily="2" charset="0"/>
              </a:rPr>
              <a:t>l</a:t>
            </a:r>
            <a:r>
              <a:rPr lang="en-GB" sz="10600" dirty="0" smtClean="0">
                <a:latin typeface="AR BLANCA" panose="02000000000000000000" pitchFamily="2" charset="0"/>
              </a:rPr>
              <a:t> </a:t>
            </a:r>
            <a:r>
              <a:rPr lang="en-GB" sz="10600" dirty="0" smtClean="0">
                <a:solidFill>
                  <a:srgbClr val="76F870"/>
                </a:solidFill>
                <a:latin typeface="AR BLANCA" panose="02000000000000000000" pitchFamily="2" charset="0"/>
              </a:rPr>
              <a:t>t</a:t>
            </a:r>
            <a:r>
              <a:rPr lang="en-GB" sz="10600" dirty="0" smtClean="0">
                <a:solidFill>
                  <a:srgbClr val="FF9933"/>
                </a:solidFill>
                <a:latin typeface="AR BLANCA" panose="02000000000000000000" pitchFamily="2" charset="0"/>
              </a:rPr>
              <a:t>h</a:t>
            </a:r>
            <a:r>
              <a:rPr lang="en-GB" sz="10600" dirty="0" smtClean="0">
                <a:solidFill>
                  <a:srgbClr val="FF0000"/>
                </a:solidFill>
                <a:latin typeface="AR BLANCA" panose="02000000000000000000" pitchFamily="2" charset="0"/>
              </a:rPr>
              <a:t>i</a:t>
            </a:r>
            <a:r>
              <a:rPr lang="en-GB" sz="10600" dirty="0" smtClean="0">
                <a:solidFill>
                  <a:srgbClr val="FFFF66"/>
                </a:solidFill>
                <a:latin typeface="AR BLANCA" panose="02000000000000000000" pitchFamily="2" charset="0"/>
              </a:rPr>
              <a:t>n</a:t>
            </a:r>
            <a:r>
              <a:rPr lang="en-GB" sz="10600" dirty="0" smtClean="0">
                <a:solidFill>
                  <a:srgbClr val="0070C0"/>
                </a:solidFill>
                <a:latin typeface="AR BLANCA" panose="02000000000000000000" pitchFamily="2" charset="0"/>
              </a:rPr>
              <a:t>k</a:t>
            </a:r>
            <a:r>
              <a:rPr lang="en-GB" sz="10600" dirty="0" smtClean="0">
                <a:solidFill>
                  <a:srgbClr val="76F870"/>
                </a:solidFill>
                <a:latin typeface="AR BLANCA" panose="02000000000000000000" pitchFamily="2" charset="0"/>
              </a:rPr>
              <a:t>i</a:t>
            </a:r>
            <a:r>
              <a:rPr lang="en-GB" sz="10600" dirty="0" smtClean="0">
                <a:solidFill>
                  <a:srgbClr val="FF9933"/>
                </a:solidFill>
                <a:latin typeface="AR BLANCA" panose="02000000000000000000" pitchFamily="2" charset="0"/>
              </a:rPr>
              <a:t>n</a:t>
            </a:r>
            <a:r>
              <a:rPr lang="en-GB" sz="10600" dirty="0" smtClean="0">
                <a:solidFill>
                  <a:srgbClr val="FF0000"/>
                </a:solidFill>
                <a:latin typeface="AR BLANCA" panose="02000000000000000000" pitchFamily="2" charset="0"/>
              </a:rPr>
              <a:t>g</a:t>
            </a:r>
            <a:r>
              <a:rPr lang="en-GB" sz="10600" dirty="0" smtClean="0">
                <a:latin typeface="AR BLANCA" panose="02000000000000000000" pitchFamily="2" charset="0"/>
              </a:rPr>
              <a:t> </a:t>
            </a:r>
            <a:r>
              <a:rPr lang="en-GB" sz="10600" dirty="0" smtClean="0">
                <a:solidFill>
                  <a:srgbClr val="FFFF66"/>
                </a:solidFill>
                <a:latin typeface="AR BLANCA" panose="02000000000000000000" pitchFamily="2" charset="0"/>
              </a:rPr>
              <a:t>s</a:t>
            </a:r>
            <a:r>
              <a:rPr lang="en-GB" sz="10600" dirty="0" smtClean="0">
                <a:solidFill>
                  <a:srgbClr val="0070C0"/>
                </a:solidFill>
                <a:latin typeface="AR BLANCA" panose="02000000000000000000" pitchFamily="2" charset="0"/>
              </a:rPr>
              <a:t>k</a:t>
            </a:r>
            <a:r>
              <a:rPr lang="en-GB" sz="10600" dirty="0" smtClean="0">
                <a:solidFill>
                  <a:srgbClr val="76F870"/>
                </a:solidFill>
                <a:latin typeface="AR BLANCA" panose="02000000000000000000" pitchFamily="2" charset="0"/>
              </a:rPr>
              <a:t>i</a:t>
            </a:r>
            <a:r>
              <a:rPr lang="en-GB" sz="10600" dirty="0" smtClean="0">
                <a:solidFill>
                  <a:srgbClr val="FF9933"/>
                </a:solidFill>
                <a:latin typeface="AR BLANCA" panose="02000000000000000000" pitchFamily="2" charset="0"/>
              </a:rPr>
              <a:t>l</a:t>
            </a:r>
            <a:r>
              <a:rPr lang="en-GB" sz="10600" dirty="0" smtClean="0">
                <a:solidFill>
                  <a:srgbClr val="FF0000"/>
                </a:solidFill>
                <a:latin typeface="AR BLANCA" panose="02000000000000000000" pitchFamily="2" charset="0"/>
              </a:rPr>
              <a:t>l</a:t>
            </a:r>
            <a:r>
              <a:rPr lang="en-GB" sz="10600" dirty="0" smtClean="0">
                <a:solidFill>
                  <a:srgbClr val="FFFF66"/>
                </a:solidFill>
                <a:latin typeface="AR BLANCA" panose="02000000000000000000" pitchFamily="2" charset="0"/>
              </a:rPr>
              <a:t>s</a:t>
            </a:r>
            <a:r>
              <a:rPr lang="en-GB" sz="10600" dirty="0" smtClean="0">
                <a:latin typeface="AR BLANCA" panose="02000000000000000000" pitchFamily="2" charset="0"/>
              </a:rPr>
              <a:t> </a:t>
            </a:r>
            <a:r>
              <a:rPr lang="en-GB" sz="10600" dirty="0" smtClean="0">
                <a:solidFill>
                  <a:srgbClr val="0070C0"/>
                </a:solidFill>
                <a:latin typeface="AR BLANCA" panose="02000000000000000000" pitchFamily="2" charset="0"/>
              </a:rPr>
              <a:t>a</a:t>
            </a:r>
            <a:r>
              <a:rPr lang="en-GB" sz="10600" dirty="0" smtClean="0">
                <a:solidFill>
                  <a:srgbClr val="76F870"/>
                </a:solidFill>
                <a:latin typeface="AR BLANCA" panose="02000000000000000000" pitchFamily="2" charset="0"/>
              </a:rPr>
              <a:t>n</a:t>
            </a:r>
            <a:r>
              <a:rPr lang="en-GB" sz="10600" dirty="0" smtClean="0">
                <a:solidFill>
                  <a:srgbClr val="FF9933"/>
                </a:solidFill>
                <a:latin typeface="AR BLANCA" panose="02000000000000000000" pitchFamily="2" charset="0"/>
              </a:rPr>
              <a:t>d</a:t>
            </a:r>
            <a:r>
              <a:rPr lang="en-GB" sz="10600" dirty="0" smtClean="0">
                <a:latin typeface="AR BLANCA" panose="02000000000000000000" pitchFamily="2" charset="0"/>
              </a:rPr>
              <a:t> </a:t>
            </a:r>
            <a:r>
              <a:rPr lang="en-GB" sz="10600" dirty="0" smtClean="0">
                <a:solidFill>
                  <a:srgbClr val="FF0000"/>
                </a:solidFill>
                <a:latin typeface="AR BLANCA" panose="02000000000000000000" pitchFamily="2" charset="0"/>
              </a:rPr>
              <a:t>q</a:t>
            </a:r>
            <a:r>
              <a:rPr lang="en-GB" sz="10600" dirty="0" smtClean="0">
                <a:solidFill>
                  <a:srgbClr val="FFFF66"/>
                </a:solidFill>
                <a:latin typeface="AR BLANCA" panose="02000000000000000000" pitchFamily="2" charset="0"/>
              </a:rPr>
              <a:t>u</a:t>
            </a:r>
            <a:r>
              <a:rPr lang="en-GB" sz="10600" dirty="0" smtClean="0">
                <a:solidFill>
                  <a:srgbClr val="0070C0"/>
                </a:solidFill>
                <a:latin typeface="AR BLANCA" panose="02000000000000000000" pitchFamily="2" charset="0"/>
              </a:rPr>
              <a:t>a</a:t>
            </a:r>
            <a:r>
              <a:rPr lang="en-GB" sz="10600" dirty="0" smtClean="0">
                <a:solidFill>
                  <a:srgbClr val="76F870"/>
                </a:solidFill>
                <a:latin typeface="AR BLANCA" panose="02000000000000000000" pitchFamily="2" charset="0"/>
              </a:rPr>
              <a:t>l</a:t>
            </a:r>
            <a:r>
              <a:rPr lang="en-GB" sz="10600" dirty="0" smtClean="0">
                <a:solidFill>
                  <a:srgbClr val="FF9933"/>
                </a:solidFill>
                <a:latin typeface="AR BLANCA" panose="02000000000000000000" pitchFamily="2" charset="0"/>
              </a:rPr>
              <a:t>i</a:t>
            </a:r>
            <a:r>
              <a:rPr lang="en-GB" sz="10600" dirty="0" smtClean="0">
                <a:solidFill>
                  <a:srgbClr val="FF0000"/>
                </a:solidFill>
                <a:latin typeface="AR BLANCA" panose="02000000000000000000" pitchFamily="2" charset="0"/>
              </a:rPr>
              <a:t>t</a:t>
            </a:r>
            <a:r>
              <a:rPr lang="en-GB" sz="10600" dirty="0" smtClean="0">
                <a:solidFill>
                  <a:srgbClr val="FFFF66"/>
                </a:solidFill>
                <a:latin typeface="AR BLANCA" panose="02000000000000000000" pitchFamily="2" charset="0"/>
              </a:rPr>
              <a:t>i</a:t>
            </a:r>
            <a:r>
              <a:rPr lang="en-GB" sz="10600" dirty="0" smtClean="0">
                <a:solidFill>
                  <a:srgbClr val="0070C0"/>
                </a:solidFill>
                <a:latin typeface="AR BLANCA" panose="02000000000000000000" pitchFamily="2" charset="0"/>
              </a:rPr>
              <a:t>e</a:t>
            </a:r>
            <a:r>
              <a:rPr lang="en-GB" sz="10600" dirty="0" smtClean="0">
                <a:solidFill>
                  <a:srgbClr val="00B050"/>
                </a:solidFill>
                <a:latin typeface="AR BLANCA" panose="02000000000000000000" pitchFamily="2" charset="0"/>
              </a:rPr>
              <a:t>s</a:t>
            </a:r>
            <a:endParaRPr lang="en-GB" sz="10600" dirty="0">
              <a:solidFill>
                <a:srgbClr val="00B050"/>
              </a:solidFill>
              <a:latin typeface="AR BLANCA" panose="02000000000000000000" pitchFamily="2" charset="0"/>
            </a:endParaRPr>
          </a:p>
        </p:txBody>
      </p:sp>
      <p:sp>
        <p:nvSpPr>
          <p:cNvPr id="8" name="Rectangle 7"/>
          <p:cNvSpPr/>
          <p:nvPr/>
        </p:nvSpPr>
        <p:spPr>
          <a:xfrm>
            <a:off x="548290" y="8114023"/>
            <a:ext cx="14634902" cy="4447371"/>
          </a:xfrm>
          <a:prstGeom prst="rect">
            <a:avLst/>
          </a:prstGeom>
        </p:spPr>
        <p:txBody>
          <a:bodyPr wrap="square">
            <a:spAutoFit/>
          </a:bodyPr>
          <a:lstStyle/>
          <a:p>
            <a:r>
              <a:rPr lang="en-GB" sz="3600" b="1" dirty="0" smtClean="0">
                <a:solidFill>
                  <a:srgbClr val="0070C0"/>
                </a:solidFill>
              </a:rPr>
              <a:t>1. What is critical thinking?</a:t>
            </a:r>
          </a:p>
          <a:p>
            <a:r>
              <a:rPr lang="en-GB" sz="2400" dirty="0" smtClean="0"/>
              <a:t>Richard Paul and Linda Elder 2008 states</a:t>
            </a:r>
            <a:r>
              <a:rPr lang="en-GB" sz="2400" dirty="0" smtClean="0">
                <a:solidFill>
                  <a:srgbClr val="0070C0"/>
                </a:solidFill>
              </a:rPr>
              <a:t> ‘’</a:t>
            </a:r>
            <a:r>
              <a:rPr lang="en-GB" sz="2400" dirty="0">
                <a:solidFill>
                  <a:srgbClr val="0070C0"/>
                </a:solidFill>
              </a:rPr>
              <a:t> Critical thinking is self guided and self disciplined thinking, which attempts to reason at the highest level of quality in a fair minded way</a:t>
            </a:r>
            <a:r>
              <a:rPr lang="en-GB" sz="2400" dirty="0" smtClean="0">
                <a:solidFill>
                  <a:srgbClr val="0070C0"/>
                </a:solidFill>
              </a:rPr>
              <a:t>.’’ </a:t>
            </a:r>
            <a:r>
              <a:rPr lang="en-GB" sz="2400" dirty="0">
                <a:solidFill>
                  <a:schemeClr val="tx1">
                    <a:lumMod val="95000"/>
                    <a:lumOff val="5000"/>
                  </a:schemeClr>
                </a:solidFill>
              </a:rPr>
              <a:t>Linda also believes, </a:t>
            </a:r>
            <a:r>
              <a:rPr lang="en-GB" sz="2400" dirty="0" smtClean="0">
                <a:solidFill>
                  <a:srgbClr val="0070C0"/>
                </a:solidFill>
              </a:rPr>
              <a:t>‘’people </a:t>
            </a:r>
            <a:r>
              <a:rPr lang="en-GB" sz="2400" dirty="0">
                <a:solidFill>
                  <a:srgbClr val="0070C0"/>
                </a:solidFill>
              </a:rPr>
              <a:t>who think critically constantly attempt to live rationally, reasonably and empathically</a:t>
            </a:r>
            <a:r>
              <a:rPr lang="en-GB" sz="2400" dirty="0" smtClean="0">
                <a:solidFill>
                  <a:srgbClr val="0070C0"/>
                </a:solidFill>
              </a:rPr>
              <a:t>.’’ </a:t>
            </a:r>
          </a:p>
          <a:p>
            <a:r>
              <a:rPr lang="en-GB" sz="2400" dirty="0" smtClean="0"/>
              <a:t>Whereas,  Tom Burns and Sandra </a:t>
            </a:r>
            <a:r>
              <a:rPr lang="en-GB" sz="2400" dirty="0" err="1" smtClean="0"/>
              <a:t>Sanfield</a:t>
            </a:r>
            <a:r>
              <a:rPr lang="en-GB" sz="2400" dirty="0" smtClean="0"/>
              <a:t> 2012 believes that it is ‘’</a:t>
            </a:r>
            <a:r>
              <a:rPr lang="en-GB" sz="2400" dirty="0" smtClean="0">
                <a:solidFill>
                  <a:schemeClr val="accent3">
                    <a:lumMod val="75000"/>
                  </a:schemeClr>
                </a:solidFill>
              </a:rPr>
              <a:t>not just about using our mind, it involves nurturing a critical attitude’’</a:t>
            </a:r>
          </a:p>
          <a:p>
            <a:endParaRPr lang="en-GB" sz="2400" dirty="0" smtClean="0">
              <a:solidFill>
                <a:schemeClr val="accent3">
                  <a:lumMod val="75000"/>
                </a:schemeClr>
              </a:solidFill>
            </a:endParaRPr>
          </a:p>
          <a:p>
            <a:r>
              <a:rPr lang="en-GB" sz="2400" dirty="0" smtClean="0"/>
              <a:t>Each individual face’s a decision making situation every day.  Individual’s are unable to always make the correct decision as there are so many, therefore the use of critical thinking is extremely important. </a:t>
            </a:r>
          </a:p>
          <a:p>
            <a:r>
              <a:rPr lang="en-GB" sz="2400" dirty="0" smtClean="0"/>
              <a:t>There are six core critical thinking skills, problem </a:t>
            </a:r>
            <a:r>
              <a:rPr lang="en-GB" sz="2400" dirty="0"/>
              <a:t>solving, analysis, creative thinking, interpretation, evaluation, and </a:t>
            </a:r>
            <a:r>
              <a:rPr lang="en-GB" sz="2400" dirty="0" smtClean="0"/>
              <a:t>reasoning. </a:t>
            </a:r>
            <a:endParaRPr lang="en-GB" sz="2400" dirty="0"/>
          </a:p>
          <a:p>
            <a:endParaRPr lang="en-GB" sz="700" b="1" dirty="0" smtClean="0"/>
          </a:p>
        </p:txBody>
      </p:sp>
      <p:sp>
        <p:nvSpPr>
          <p:cNvPr id="7" name="Rectangle 6"/>
          <p:cNvSpPr/>
          <p:nvPr/>
        </p:nvSpPr>
        <p:spPr>
          <a:xfrm>
            <a:off x="571759" y="3720936"/>
            <a:ext cx="14477249" cy="4339650"/>
          </a:xfrm>
          <a:prstGeom prst="rect">
            <a:avLst/>
          </a:prstGeom>
        </p:spPr>
        <p:txBody>
          <a:bodyPr wrap="square">
            <a:spAutoFit/>
          </a:bodyPr>
          <a:lstStyle/>
          <a:p>
            <a:r>
              <a:rPr lang="en-GB" sz="3600" b="1" dirty="0" smtClean="0">
                <a:solidFill>
                  <a:srgbClr val="FF0000"/>
                </a:solidFill>
              </a:rPr>
              <a:t>Main Aim &amp; Objectives</a:t>
            </a:r>
          </a:p>
          <a:p>
            <a:r>
              <a:rPr lang="en-GB" sz="2400" dirty="0" smtClean="0"/>
              <a:t>The overall aim of this presentation is to demonstrate the ability to </a:t>
            </a:r>
            <a:r>
              <a:rPr lang="en-GB" sz="2400" dirty="0"/>
              <a:t>e</a:t>
            </a:r>
            <a:r>
              <a:rPr lang="en-GB" sz="2400" dirty="0" smtClean="0"/>
              <a:t>ngage and recognise the importance of academic reading and writing, and to develop confidence in communication. </a:t>
            </a:r>
          </a:p>
          <a:p>
            <a:r>
              <a:rPr lang="en-GB" sz="2400" dirty="0" smtClean="0"/>
              <a:t>This presentation will be focusing on three different skills and qualities through the meaning of critical thinking. </a:t>
            </a:r>
          </a:p>
          <a:p>
            <a:r>
              <a:rPr lang="en-GB" sz="2400" dirty="0" smtClean="0"/>
              <a:t>To achieve the overall aim, the following objectives need to be met:</a:t>
            </a:r>
          </a:p>
          <a:p>
            <a:pPr marL="457200" lvl="0" indent="-457200">
              <a:buFont typeface="+mj-lt"/>
              <a:buAutoNum type="arabicPeriod"/>
            </a:pPr>
            <a:r>
              <a:rPr lang="en-GB" sz="2400" dirty="0" smtClean="0">
                <a:solidFill>
                  <a:srgbClr val="0070C0"/>
                </a:solidFill>
              </a:rPr>
              <a:t>What is critical thinking</a:t>
            </a:r>
          </a:p>
          <a:p>
            <a:pPr marL="457200" lvl="0" indent="-457200">
              <a:buFont typeface="+mj-lt"/>
              <a:buAutoNum type="arabicPeriod"/>
            </a:pPr>
            <a:r>
              <a:rPr lang="en-GB" sz="2400" dirty="0" smtClean="0">
                <a:solidFill>
                  <a:srgbClr val="00B050"/>
                </a:solidFill>
              </a:rPr>
              <a:t>Asking critical questions</a:t>
            </a:r>
          </a:p>
          <a:p>
            <a:pPr marL="457200" lvl="0" indent="-457200">
              <a:buFont typeface="+mj-lt"/>
              <a:buAutoNum type="arabicPeriod"/>
            </a:pPr>
            <a:r>
              <a:rPr lang="en-GB" sz="2400" dirty="0" smtClean="0">
                <a:solidFill>
                  <a:srgbClr val="FFC000"/>
                </a:solidFill>
              </a:rPr>
              <a:t>Referencing</a:t>
            </a:r>
          </a:p>
          <a:p>
            <a:pPr marL="457200" lvl="0" indent="-457200">
              <a:buFont typeface="+mj-lt"/>
              <a:buAutoNum type="arabicPeriod"/>
            </a:pPr>
            <a:r>
              <a:rPr lang="en-GB" sz="2400" dirty="0" smtClean="0">
                <a:solidFill>
                  <a:srgbClr val="FFFF66"/>
                </a:solidFill>
              </a:rPr>
              <a:t>Reflection</a:t>
            </a:r>
          </a:p>
          <a:p>
            <a:pPr marL="457200" lvl="0" indent="-457200">
              <a:buFont typeface="Arial" panose="020B0604020202020204" pitchFamily="34" charset="0"/>
              <a:buChar char="•"/>
            </a:pPr>
            <a:endParaRPr lang="en-GB" sz="2400" dirty="0" smtClean="0"/>
          </a:p>
          <a:p>
            <a:pPr marL="457200" lvl="0" indent="-457200">
              <a:buFont typeface="Arial" panose="020B0604020202020204" pitchFamily="34" charset="0"/>
              <a:buChar char="•"/>
            </a:pPr>
            <a:endParaRPr lang="en-GB" sz="2400" dirty="0" smtClean="0"/>
          </a:p>
        </p:txBody>
      </p:sp>
      <p:sp>
        <p:nvSpPr>
          <p:cNvPr id="18" name="Rectangle 17"/>
          <p:cNvSpPr/>
          <p:nvPr/>
        </p:nvSpPr>
        <p:spPr>
          <a:xfrm>
            <a:off x="15461681" y="3618459"/>
            <a:ext cx="14580170" cy="9987349"/>
          </a:xfrm>
          <a:prstGeom prst="rect">
            <a:avLst/>
          </a:prstGeom>
        </p:spPr>
        <p:txBody>
          <a:bodyPr wrap="square">
            <a:spAutoFit/>
          </a:bodyPr>
          <a:lstStyle/>
          <a:p>
            <a:r>
              <a:rPr lang="en-GB" sz="3600" b="1" dirty="0" smtClean="0">
                <a:solidFill>
                  <a:srgbClr val="00B050"/>
                </a:solidFill>
              </a:rPr>
              <a:t>2. Asking critical questions.</a:t>
            </a:r>
          </a:p>
          <a:p>
            <a:endParaRPr lang="en-GB" sz="700" b="1" dirty="0" smtClean="0"/>
          </a:p>
          <a:p>
            <a:r>
              <a:rPr lang="en-GB" sz="2400" dirty="0" smtClean="0"/>
              <a:t>Neil </a:t>
            </a:r>
            <a:r>
              <a:rPr lang="en-GB" sz="2400" dirty="0"/>
              <a:t>Browne </a:t>
            </a:r>
            <a:r>
              <a:rPr lang="en-GB" sz="2400" dirty="0" smtClean="0"/>
              <a:t>and Stuart Keeley  2007 </a:t>
            </a:r>
            <a:r>
              <a:rPr lang="en-GB" sz="2400" dirty="0"/>
              <a:t>state  </a:t>
            </a:r>
            <a:r>
              <a:rPr lang="en-GB" sz="2400" dirty="0">
                <a:solidFill>
                  <a:schemeClr val="accent3">
                    <a:lumMod val="75000"/>
                  </a:schemeClr>
                </a:solidFill>
              </a:rPr>
              <a:t>‘’ </a:t>
            </a:r>
            <a:r>
              <a:rPr lang="en-GB" sz="2400" dirty="0" smtClean="0">
                <a:solidFill>
                  <a:schemeClr val="accent3">
                    <a:lumMod val="75000"/>
                  </a:schemeClr>
                </a:solidFill>
              </a:rPr>
              <a:t>thinking </a:t>
            </a:r>
            <a:r>
              <a:rPr lang="en-GB" sz="2400" dirty="0">
                <a:solidFill>
                  <a:schemeClr val="accent3">
                    <a:lumMod val="75000"/>
                  </a:schemeClr>
                </a:solidFill>
              </a:rPr>
              <a:t>carefully is always an unfinished project, a story looking </a:t>
            </a:r>
            <a:r>
              <a:rPr lang="en-GB" sz="2400" dirty="0" smtClean="0">
                <a:solidFill>
                  <a:schemeClr val="accent3">
                    <a:lumMod val="75000"/>
                  </a:schemeClr>
                </a:solidFill>
              </a:rPr>
              <a:t>for an </a:t>
            </a:r>
            <a:r>
              <a:rPr lang="en-GB" sz="2400" dirty="0">
                <a:solidFill>
                  <a:schemeClr val="accent3">
                    <a:lumMod val="75000"/>
                  </a:schemeClr>
                </a:solidFill>
              </a:rPr>
              <a:t>ending that will never arrive. Critical questions provide a stimulus and direction for critical thinking; they move </a:t>
            </a:r>
            <a:r>
              <a:rPr lang="en-GB" sz="2400" dirty="0" smtClean="0">
                <a:solidFill>
                  <a:schemeClr val="accent3">
                    <a:lumMod val="75000"/>
                  </a:schemeClr>
                </a:solidFill>
              </a:rPr>
              <a:t> us </a:t>
            </a:r>
            <a:r>
              <a:rPr lang="en-GB" sz="2400" dirty="0">
                <a:solidFill>
                  <a:schemeClr val="accent3">
                    <a:lumMod val="75000"/>
                  </a:schemeClr>
                </a:solidFill>
              </a:rPr>
              <a:t>forward toward a continual, ongoing search for better opinions, decisions, or judgments</a:t>
            </a:r>
            <a:r>
              <a:rPr lang="en-GB" sz="2400" dirty="0" smtClean="0">
                <a:solidFill>
                  <a:schemeClr val="accent3">
                    <a:lumMod val="75000"/>
                  </a:schemeClr>
                </a:solidFill>
              </a:rPr>
              <a:t>.’’ </a:t>
            </a:r>
          </a:p>
          <a:p>
            <a:endParaRPr lang="en-GB" sz="2400" dirty="0" smtClean="0">
              <a:solidFill>
                <a:schemeClr val="accent3">
                  <a:lumMod val="75000"/>
                </a:schemeClr>
              </a:solidFill>
            </a:endParaRPr>
          </a:p>
          <a:p>
            <a:r>
              <a:rPr lang="en-GB" sz="2400" dirty="0" smtClean="0"/>
              <a:t>For example, through looking at research online, there is information explaining a certain amount of pupils have achieved much higher results than expected in a certain city.</a:t>
            </a:r>
          </a:p>
          <a:p>
            <a:r>
              <a:rPr lang="en-GB" sz="2400" dirty="0" smtClean="0"/>
              <a:t>By this, there are many question’s we need to ask ourselves..</a:t>
            </a:r>
          </a:p>
          <a:p>
            <a:pPr marL="1582689" lvl="1" indent="-342900">
              <a:buFont typeface="Arial" panose="020B0604020202020204" pitchFamily="34" charset="0"/>
              <a:buChar char="•"/>
            </a:pPr>
            <a:r>
              <a:rPr lang="en-GB" sz="2400" dirty="0" smtClean="0"/>
              <a:t>Who? </a:t>
            </a:r>
          </a:p>
          <a:p>
            <a:r>
              <a:rPr lang="en-GB" sz="2400" dirty="0" smtClean="0"/>
              <a:t>Who stated the information? Was it an individual of authority? Was it more than one person? Is there a problem  to whom stated this information?</a:t>
            </a:r>
          </a:p>
          <a:p>
            <a:pPr marL="1582689" lvl="1" indent="-342900">
              <a:buFont typeface="Arial" panose="020B0604020202020204" pitchFamily="34" charset="0"/>
              <a:buChar char="•"/>
            </a:pPr>
            <a:r>
              <a:rPr lang="en-GB" sz="2400" dirty="0" smtClean="0"/>
              <a:t>What? </a:t>
            </a:r>
          </a:p>
          <a:p>
            <a:r>
              <a:rPr lang="en-GB" sz="2400" dirty="0" smtClean="0"/>
              <a:t>What does the information actually explain? Have they provided evidence? Is the evidence accurate? Have they forgotten to add information? Do I assume the evidence is telling the truth? Could you collaborate further?</a:t>
            </a:r>
          </a:p>
          <a:p>
            <a:pPr marL="1582689" lvl="1" indent="-342900">
              <a:buFont typeface="Arial" panose="020B0604020202020204" pitchFamily="34" charset="0"/>
              <a:buChar char="•"/>
            </a:pPr>
            <a:r>
              <a:rPr lang="en-GB" sz="2400" dirty="0" smtClean="0"/>
              <a:t>Where?</a:t>
            </a:r>
          </a:p>
          <a:p>
            <a:r>
              <a:rPr lang="en-GB" sz="2400" dirty="0" smtClean="0"/>
              <a:t>Where did the information come from? Did it come from the government  information website? </a:t>
            </a:r>
          </a:p>
          <a:p>
            <a:r>
              <a:rPr lang="en-GB" sz="2400" dirty="0"/>
              <a:t> </a:t>
            </a:r>
            <a:r>
              <a:rPr lang="en-GB" sz="2400" dirty="0" smtClean="0"/>
              <a:t>Did the information come directly from schools? </a:t>
            </a:r>
          </a:p>
          <a:p>
            <a:pPr marL="1582689" lvl="1" indent="-342900">
              <a:buFont typeface="Arial" panose="020B0604020202020204" pitchFamily="34" charset="0"/>
              <a:buChar char="•"/>
            </a:pPr>
            <a:r>
              <a:rPr lang="en-GB" sz="2400" dirty="0" smtClean="0"/>
              <a:t>When?</a:t>
            </a:r>
          </a:p>
          <a:p>
            <a:r>
              <a:rPr lang="en-GB" sz="2400" dirty="0" smtClean="0"/>
              <a:t>Was the information published many years ago? Is the information up to date?</a:t>
            </a:r>
          </a:p>
          <a:p>
            <a:pPr marL="1582689" lvl="1" indent="-342900">
              <a:buFont typeface="Arial" panose="020B0604020202020204" pitchFamily="34" charset="0"/>
              <a:buChar char="•"/>
            </a:pPr>
            <a:r>
              <a:rPr lang="en-GB" sz="2400" dirty="0" smtClean="0"/>
              <a:t>Why?</a:t>
            </a:r>
          </a:p>
          <a:p>
            <a:r>
              <a:rPr lang="en-GB" sz="2400" dirty="0" smtClean="0"/>
              <a:t>Why was the information gathered in the first place? Could there be a personal gain for the author by</a:t>
            </a:r>
          </a:p>
          <a:p>
            <a:r>
              <a:rPr lang="en-GB" sz="2400" dirty="0" smtClean="0"/>
              <a:t>writing the statement? Have they stated it to make education look better in this area?</a:t>
            </a:r>
          </a:p>
          <a:p>
            <a:r>
              <a:rPr lang="en-GB" sz="2400" dirty="0"/>
              <a:t> </a:t>
            </a:r>
            <a:r>
              <a:rPr lang="en-GB" sz="2400" dirty="0" smtClean="0"/>
              <a:t>                Are there any hidden meanings in what is being said? We need to constantly look and read </a:t>
            </a:r>
          </a:p>
          <a:p>
            <a:r>
              <a:rPr lang="en-GB" sz="2400" dirty="0"/>
              <a:t> </a:t>
            </a:r>
            <a:r>
              <a:rPr lang="en-GB" sz="2400" dirty="0" smtClean="0"/>
              <a:t>                more in depth of the meanings.</a:t>
            </a:r>
          </a:p>
          <a:p>
            <a:r>
              <a:rPr lang="en-GB" sz="2400" dirty="0" smtClean="0"/>
              <a:t>                 Asking these questions also helps form more of an understanding of claims and arguments. </a:t>
            </a:r>
            <a:endParaRPr lang="en-GB" sz="2400" dirty="0"/>
          </a:p>
        </p:txBody>
      </p:sp>
      <p:pic>
        <p:nvPicPr>
          <p:cNvPr id="1028" name="Picture 4" descr="Related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367833" y="10252188"/>
            <a:ext cx="1674017" cy="264517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2915900" y="5475258"/>
            <a:ext cx="2027237" cy="22241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1" name="Rectangle 40"/>
          <p:cNvSpPr/>
          <p:nvPr/>
        </p:nvSpPr>
        <p:spPr>
          <a:xfrm>
            <a:off x="495300" y="13162273"/>
            <a:ext cx="14634902" cy="9879628"/>
          </a:xfrm>
          <a:prstGeom prst="rect">
            <a:avLst/>
          </a:prstGeom>
        </p:spPr>
        <p:txBody>
          <a:bodyPr wrap="square">
            <a:spAutoFit/>
          </a:bodyPr>
          <a:lstStyle/>
          <a:p>
            <a:pPr marL="742950" indent="-742950">
              <a:buAutoNum type="arabicPeriod" startAt="3"/>
            </a:pPr>
            <a:r>
              <a:rPr lang="en-GB" sz="3600" b="1" dirty="0" smtClean="0">
                <a:solidFill>
                  <a:srgbClr val="FFC000"/>
                </a:solidFill>
              </a:rPr>
              <a:t>Referencing. </a:t>
            </a:r>
          </a:p>
          <a:p>
            <a:r>
              <a:rPr lang="en-GB" sz="2400" dirty="0" smtClean="0">
                <a:solidFill>
                  <a:schemeClr val="tx1">
                    <a:lumMod val="95000"/>
                    <a:lumOff val="5000"/>
                  </a:schemeClr>
                </a:solidFill>
              </a:rPr>
              <a:t>The White House Harvard Referencing Guide explains that referencing </a:t>
            </a:r>
            <a:r>
              <a:rPr lang="en-GB" sz="2400" dirty="0" smtClean="0">
                <a:solidFill>
                  <a:schemeClr val="accent3">
                    <a:lumMod val="75000"/>
                  </a:schemeClr>
                </a:solidFill>
              </a:rPr>
              <a:t>‘’allows </a:t>
            </a:r>
            <a:r>
              <a:rPr lang="en-GB" sz="2400" dirty="0">
                <a:solidFill>
                  <a:schemeClr val="accent3">
                    <a:lumMod val="75000"/>
                  </a:schemeClr>
                </a:solidFill>
              </a:rPr>
              <a:t>you to acknowledge the work of others, </a:t>
            </a:r>
            <a:r>
              <a:rPr lang="en-GB" sz="2400" dirty="0" smtClean="0">
                <a:solidFill>
                  <a:schemeClr val="accent3">
                    <a:lumMod val="75000"/>
                  </a:schemeClr>
                </a:solidFill>
              </a:rPr>
              <a:t>gives </a:t>
            </a:r>
            <a:r>
              <a:rPr lang="en-GB" sz="2400" dirty="0">
                <a:solidFill>
                  <a:schemeClr val="accent3">
                    <a:lumMod val="75000"/>
                  </a:schemeClr>
                </a:solidFill>
              </a:rPr>
              <a:t>your work credibility by validating your arguments, follow academic writing standards and avoid plagiarism</a:t>
            </a:r>
            <a:r>
              <a:rPr lang="en-GB" sz="2400" dirty="0" smtClean="0">
                <a:solidFill>
                  <a:schemeClr val="accent3">
                    <a:lumMod val="75000"/>
                  </a:schemeClr>
                </a:solidFill>
              </a:rPr>
              <a:t>.’’</a:t>
            </a: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Referencing is a subject that a number of new students struggle with, and on times find confusing.</a:t>
            </a:r>
            <a:endParaRPr lang="en-GB" sz="2400" dirty="0">
              <a:solidFill>
                <a:schemeClr val="tx1">
                  <a:lumMod val="95000"/>
                  <a:lumOff val="5000"/>
                </a:schemeClr>
              </a:solidFill>
            </a:endParaRPr>
          </a:p>
          <a:p>
            <a:r>
              <a:rPr lang="en-GB" sz="2400" dirty="0">
                <a:solidFill>
                  <a:schemeClr val="tx1">
                    <a:lumMod val="95000"/>
                    <a:lumOff val="5000"/>
                  </a:schemeClr>
                </a:solidFill>
              </a:rPr>
              <a:t>When </a:t>
            </a:r>
            <a:r>
              <a:rPr lang="en-GB" sz="2400" dirty="0" smtClean="0">
                <a:solidFill>
                  <a:schemeClr val="tx1">
                    <a:lumMod val="95000"/>
                    <a:lumOff val="5000"/>
                  </a:schemeClr>
                </a:solidFill>
              </a:rPr>
              <a:t>successfully formulating a piece of academic work, students need to be researching and reading information provided by numerous authors.</a:t>
            </a: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Students are advised to follow a recognised referencing guide provided by the university. By doing this, it will reveal that students have researched and read a variety of information to support their work.</a:t>
            </a:r>
          </a:p>
          <a:p>
            <a:r>
              <a:rPr lang="en-GB" sz="2400" dirty="0" smtClean="0">
                <a:solidFill>
                  <a:schemeClr val="tx1">
                    <a:lumMod val="95000"/>
                    <a:lumOff val="5000"/>
                  </a:schemeClr>
                </a:solidFill>
              </a:rPr>
              <a:t>When referencing, students will not only reference from books, but will also reference from academic journals, to online websites, to news papers and much more. </a:t>
            </a: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There is no need for students to reference everything, students don’t need to reference when writing their personal experience or opinion, when writing their own thoughts, or when writing an evaluation or conclusion,  </a:t>
            </a:r>
          </a:p>
          <a:p>
            <a:r>
              <a:rPr lang="en-GB" sz="2400" dirty="0" smtClean="0">
                <a:solidFill>
                  <a:schemeClr val="tx1">
                    <a:lumMod val="95000"/>
                    <a:lumOff val="5000"/>
                  </a:schemeClr>
                </a:solidFill>
              </a:rPr>
              <a:t>From referencing, students are able to give credit to the original authors. Students are able to acknowledge the authors work and input the reference accurately. </a:t>
            </a: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This will help all students formulate and create different philosophies and arguments.  </a:t>
            </a:r>
          </a:p>
          <a:p>
            <a:endParaRPr lang="en-GB" sz="2400" dirty="0">
              <a:solidFill>
                <a:schemeClr val="tx1">
                  <a:lumMod val="95000"/>
                  <a:lumOff val="5000"/>
                </a:schemeClr>
              </a:solidFill>
            </a:endParaRPr>
          </a:p>
          <a:p>
            <a:endParaRPr lang="en-GB" sz="2400" dirty="0" smtClean="0">
              <a:solidFill>
                <a:schemeClr val="tx1">
                  <a:lumMod val="95000"/>
                  <a:lumOff val="5000"/>
                </a:schemeClr>
              </a:solidFill>
            </a:endParaRPr>
          </a:p>
          <a:p>
            <a:endParaRPr lang="en-GB" sz="2400" dirty="0">
              <a:solidFill>
                <a:schemeClr val="tx1">
                  <a:lumMod val="95000"/>
                  <a:lumOff val="5000"/>
                </a:schemeClr>
              </a:solidFill>
            </a:endParaRPr>
          </a:p>
          <a:p>
            <a:endParaRPr lang="en-GB" sz="2400" dirty="0" smtClean="0">
              <a:solidFill>
                <a:schemeClr val="tx1">
                  <a:lumMod val="95000"/>
                  <a:lumOff val="5000"/>
                </a:schemeClr>
              </a:solidFill>
            </a:endParaRP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 </a:t>
            </a:r>
            <a:r>
              <a:rPr lang="en-GB" sz="2400" b="1" dirty="0" smtClean="0">
                <a:solidFill>
                  <a:schemeClr val="tx1">
                    <a:lumMod val="95000"/>
                    <a:lumOff val="5000"/>
                  </a:schemeClr>
                </a:solidFill>
              </a:rPr>
              <a:t> </a:t>
            </a:r>
          </a:p>
        </p:txBody>
      </p:sp>
      <p:sp>
        <p:nvSpPr>
          <p:cNvPr id="42" name="Rectangle 41"/>
          <p:cNvSpPr/>
          <p:nvPr/>
        </p:nvSpPr>
        <p:spPr>
          <a:xfrm>
            <a:off x="15652181" y="13636034"/>
            <a:ext cx="14634902" cy="7663636"/>
          </a:xfrm>
          <a:prstGeom prst="rect">
            <a:avLst/>
          </a:prstGeom>
        </p:spPr>
        <p:txBody>
          <a:bodyPr wrap="square">
            <a:spAutoFit/>
          </a:bodyPr>
          <a:lstStyle/>
          <a:p>
            <a:r>
              <a:rPr lang="en-GB" sz="3600" b="1" dirty="0" smtClean="0">
                <a:solidFill>
                  <a:srgbClr val="FFFF66"/>
                </a:solidFill>
              </a:rPr>
              <a:t>4. Reflectivity.</a:t>
            </a:r>
          </a:p>
          <a:p>
            <a:r>
              <a:rPr lang="en-GB" sz="2400" dirty="0" smtClean="0"/>
              <a:t>Keith </a:t>
            </a:r>
            <a:r>
              <a:rPr lang="en-GB" sz="2400" dirty="0"/>
              <a:t>Webb </a:t>
            </a:r>
            <a:r>
              <a:rPr lang="en-GB" sz="2400" dirty="0" smtClean="0"/>
              <a:t>2018 explained </a:t>
            </a:r>
            <a:r>
              <a:rPr lang="en-GB" sz="2400" dirty="0" smtClean="0">
                <a:solidFill>
                  <a:srgbClr val="0070C0"/>
                </a:solidFill>
              </a:rPr>
              <a:t>‘’We </a:t>
            </a:r>
            <a:r>
              <a:rPr lang="en-GB" sz="2400" dirty="0">
                <a:solidFill>
                  <a:srgbClr val="0070C0"/>
                </a:solidFill>
              </a:rPr>
              <a:t>must learn from all our experiences, not just when we receive </a:t>
            </a:r>
            <a:r>
              <a:rPr lang="en-GB" sz="2400" dirty="0" smtClean="0">
                <a:solidFill>
                  <a:srgbClr val="0070C0"/>
                </a:solidFill>
              </a:rPr>
              <a:t>feedback’’</a:t>
            </a:r>
            <a:endParaRPr lang="en-GB" sz="2400" dirty="0">
              <a:solidFill>
                <a:srgbClr val="0070C0"/>
              </a:solidFill>
            </a:endParaRPr>
          </a:p>
          <a:p>
            <a:endParaRPr lang="en-GB" sz="3600" b="1" dirty="0" smtClean="0">
              <a:solidFill>
                <a:srgbClr val="FFFF66"/>
              </a:solidFill>
            </a:endParaRPr>
          </a:p>
          <a:p>
            <a:r>
              <a:rPr lang="en-GB" sz="2400" dirty="0" smtClean="0"/>
              <a:t>Through </a:t>
            </a:r>
            <a:r>
              <a:rPr lang="en-GB" sz="2400" dirty="0"/>
              <a:t>my current employment working as a level 4 teaching assistant, </a:t>
            </a:r>
            <a:r>
              <a:rPr lang="en-GB" sz="2400" dirty="0" smtClean="0"/>
              <a:t>there </a:t>
            </a:r>
            <a:r>
              <a:rPr lang="en-GB" sz="2400" dirty="0"/>
              <a:t>are many opportunities </a:t>
            </a:r>
            <a:endParaRPr lang="en-GB" sz="2400" dirty="0" smtClean="0"/>
          </a:p>
          <a:p>
            <a:r>
              <a:rPr lang="en-GB" sz="2400" dirty="0" smtClean="0"/>
              <a:t>offered </a:t>
            </a:r>
            <a:r>
              <a:rPr lang="en-GB" sz="2400" dirty="0"/>
              <a:t>to further my learning development within the area of reflectivity.  </a:t>
            </a:r>
            <a:r>
              <a:rPr lang="en-GB" sz="2400" dirty="0" smtClean="0"/>
              <a:t>My current employment will support </a:t>
            </a:r>
          </a:p>
          <a:p>
            <a:r>
              <a:rPr lang="en-GB" sz="2400" dirty="0"/>
              <a:t>m</a:t>
            </a:r>
            <a:r>
              <a:rPr lang="en-GB" sz="2400" dirty="0" smtClean="0"/>
              <a:t>yself and other staff members through providing termly one to one meetings with a member of management, this meeting will give us the opportunity to gain feedback on previous or current practices.</a:t>
            </a:r>
          </a:p>
          <a:p>
            <a:endParaRPr lang="en-GB" sz="2400" dirty="0" smtClean="0"/>
          </a:p>
          <a:p>
            <a:r>
              <a:rPr lang="en-GB" sz="2400" dirty="0" smtClean="0"/>
              <a:t>This is powerful in many different ways. </a:t>
            </a:r>
          </a:p>
          <a:p>
            <a:endParaRPr lang="en-GB" sz="2400" dirty="0" smtClean="0"/>
          </a:p>
          <a:p>
            <a:r>
              <a:rPr lang="en-GB" sz="2400" dirty="0" smtClean="0"/>
              <a:t>This gives us time to reflect and discuss our own experience’s, it let’s us think back to what we had done and </a:t>
            </a:r>
          </a:p>
          <a:p>
            <a:r>
              <a:rPr lang="en-GB" sz="2400" dirty="0"/>
              <a:t>t</a:t>
            </a:r>
            <a:r>
              <a:rPr lang="en-GB" sz="2400" dirty="0" smtClean="0"/>
              <a:t>hought at the time. Within my workplace, there are many principles we need to follow. </a:t>
            </a:r>
          </a:p>
          <a:p>
            <a:r>
              <a:rPr lang="en-GB" sz="2400" dirty="0" smtClean="0"/>
              <a:t>From having the one to one meetings, it allows myself to compare and acknowledge if I have followed the </a:t>
            </a:r>
          </a:p>
          <a:p>
            <a:r>
              <a:rPr lang="en-GB" sz="2400" dirty="0" smtClean="0"/>
              <a:t>current principles that are </a:t>
            </a:r>
          </a:p>
          <a:p>
            <a:r>
              <a:rPr lang="en-GB" sz="2400" dirty="0" smtClean="0"/>
              <a:t>set within my employment. It also allows myself to think back to previous experiences which I will then learn </a:t>
            </a:r>
          </a:p>
          <a:p>
            <a:r>
              <a:rPr lang="en-GB" sz="2400" dirty="0" smtClean="0"/>
              <a:t>from and follow through with my continual professional development. </a:t>
            </a:r>
          </a:p>
          <a:p>
            <a:endParaRPr lang="en-GB" sz="2400" dirty="0"/>
          </a:p>
          <a:p>
            <a:endParaRPr lang="en-GB" sz="2400" dirty="0"/>
          </a:p>
          <a:p>
            <a:endParaRPr lang="en-GB" sz="3600" b="1" dirty="0"/>
          </a:p>
        </p:txBody>
      </p:sp>
      <p:sp>
        <p:nvSpPr>
          <p:cNvPr id="6" name="Rectangle 5"/>
          <p:cNvSpPr/>
          <p:nvPr/>
        </p:nvSpPr>
        <p:spPr>
          <a:xfrm>
            <a:off x="213709" y="480542"/>
            <a:ext cx="6416132" cy="223042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5" name="Picture 4"/>
          <p:cNvPicPr>
            <a:picLocks noChangeAspect="1"/>
          </p:cNvPicPr>
          <p:nvPr/>
        </p:nvPicPr>
        <p:blipFill>
          <a:blip r:embed="rId4">
            <a:clrChange>
              <a:clrFrom>
                <a:srgbClr val="FDFEFF"/>
              </a:clrFrom>
              <a:clrTo>
                <a:srgbClr val="FDFEFF">
                  <a:alpha val="0"/>
                </a:srgbClr>
              </a:clrTo>
            </a:clrChange>
          </a:blip>
          <a:stretch>
            <a:fillRect/>
          </a:stretch>
        </p:blipFill>
        <p:spPr>
          <a:xfrm>
            <a:off x="270859" y="518642"/>
            <a:ext cx="6378032" cy="2230421"/>
          </a:xfrm>
          <a:prstGeom prst="rect">
            <a:avLst/>
          </a:prstGeom>
        </p:spPr>
      </p:pic>
    </p:spTree>
    <p:extLst>
      <p:ext uri="{BB962C8B-B14F-4D97-AF65-F5344CB8AC3E}">
        <p14:creationId xmlns:p14="http://schemas.microsoft.com/office/powerpoint/2010/main" val="15804571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92563" y="737695"/>
            <a:ext cx="27110912" cy="23360241"/>
          </a:xfrm>
          <a:prstGeom prst="rect">
            <a:avLst/>
          </a:prstGeom>
        </p:spPr>
        <p:txBody>
          <a:bodyPr wrap="square">
            <a:spAutoFit/>
          </a:bodyPr>
          <a:lstStyle/>
          <a:p>
            <a:endParaRPr lang="en-GB" sz="5400" dirty="0" smtClean="0"/>
          </a:p>
          <a:p>
            <a:r>
              <a:rPr lang="en-GB" sz="5400" dirty="0" smtClean="0"/>
              <a:t>how-to-improve-with-self-reflection (</a:t>
            </a:r>
            <a:r>
              <a:rPr lang="en-GB" sz="5400" dirty="0"/>
              <a:t>2018) keithwebb.com Available at </a:t>
            </a:r>
            <a:r>
              <a:rPr lang="en-GB" sz="5400" dirty="0">
                <a:hlinkClick r:id="rId2"/>
              </a:rPr>
              <a:t>https://keithwebb.com/how-to-improve-with-self-reflection</a:t>
            </a:r>
            <a:r>
              <a:rPr lang="en-GB" sz="5400" dirty="0" smtClean="0">
                <a:hlinkClick r:id="rId2"/>
              </a:rPr>
              <a:t>/</a:t>
            </a:r>
            <a:r>
              <a:rPr lang="en-GB" sz="5400" dirty="0" smtClean="0"/>
              <a:t> (Accessed 20.10.18)</a:t>
            </a:r>
            <a:endParaRPr lang="en-GB" sz="5400" dirty="0"/>
          </a:p>
          <a:p>
            <a:endParaRPr lang="en-GB" sz="5400" dirty="0" smtClean="0"/>
          </a:p>
          <a:p>
            <a:endParaRPr lang="en-GB" sz="5400" dirty="0"/>
          </a:p>
          <a:p>
            <a:r>
              <a:rPr lang="en-GB" sz="5400" dirty="0" err="1" smtClean="0"/>
              <a:t>MN.Browne</a:t>
            </a:r>
            <a:r>
              <a:rPr lang="en-GB" sz="5400" dirty="0"/>
              <a:t>, </a:t>
            </a:r>
            <a:r>
              <a:rPr lang="en-GB" sz="5400" dirty="0" err="1"/>
              <a:t>SM.Keenly</a:t>
            </a:r>
            <a:r>
              <a:rPr lang="en-GB" sz="5400" dirty="0"/>
              <a:t>, (2007)‘Asking the right questions, a guide to critical thinking’ p.13 [Online] Available at: https://s3.amazonaws.com/academia.edu.documents/38866955/asking_the_right_questions.pdf?AWSAccessKeyId=AKIAIWOWYYGZ2Y53UL3A&amp;Expires=1540338472&amp;Signature=oB60fmxBwuIUOMvVBVo24kilfvk%3D&amp;response-content-disposition=inline%3B%20filename%3DEighth_Edition_Asking_the_Right_Question.pdf </a:t>
            </a:r>
            <a:r>
              <a:rPr lang="en-GB" sz="5400" dirty="0" smtClean="0"/>
              <a:t>   (</a:t>
            </a:r>
            <a:r>
              <a:rPr lang="en-GB" sz="5400" dirty="0"/>
              <a:t>Accessed: 15/10/18)</a:t>
            </a:r>
          </a:p>
          <a:p>
            <a:endParaRPr lang="en-GB" sz="5400" dirty="0" smtClean="0"/>
          </a:p>
          <a:p>
            <a:r>
              <a:rPr lang="en-GB" sz="5400" dirty="0" err="1" smtClean="0"/>
              <a:t>Macmillanihe</a:t>
            </a:r>
            <a:r>
              <a:rPr lang="en-GB" sz="5400" dirty="0"/>
              <a:t>. </a:t>
            </a:r>
            <a:r>
              <a:rPr lang="en-GB" sz="5400" dirty="0" err="1" smtClean="0"/>
              <a:t>Studentstudyskills</a:t>
            </a:r>
            <a:r>
              <a:rPr lang="en-GB" sz="5400" dirty="0"/>
              <a:t> </a:t>
            </a:r>
            <a:r>
              <a:rPr lang="en-GB" sz="5400" dirty="0" smtClean="0"/>
              <a:t>Available: </a:t>
            </a:r>
            <a:r>
              <a:rPr lang="en-GB" sz="5400" dirty="0" smtClean="0">
                <a:hlinkClick r:id="rId3"/>
              </a:rPr>
              <a:t>https</a:t>
            </a:r>
            <a:r>
              <a:rPr lang="en-GB" sz="5400" dirty="0">
                <a:hlinkClick r:id="rId3"/>
              </a:rPr>
              <a:t>://www.macmillanihe.com/studentstudyskills/page/Referencing-and-Avoiding-Plagiarism</a:t>
            </a:r>
            <a:r>
              <a:rPr lang="en-GB" sz="5400" dirty="0" smtClean="0">
                <a:hlinkClick r:id="rId3"/>
              </a:rPr>
              <a:t>/</a:t>
            </a:r>
            <a:r>
              <a:rPr lang="en-GB" sz="5400" dirty="0" smtClean="0"/>
              <a:t> (Accessed 17.10.18)</a:t>
            </a:r>
          </a:p>
          <a:p>
            <a:endParaRPr lang="en-GB" sz="5400" dirty="0"/>
          </a:p>
          <a:p>
            <a:r>
              <a:rPr lang="en-GB" sz="5400" dirty="0" err="1" smtClean="0"/>
              <a:t>Richard,P</a:t>
            </a:r>
            <a:r>
              <a:rPr lang="en-GB" sz="5400" dirty="0" smtClean="0"/>
              <a:t>. and </a:t>
            </a:r>
            <a:r>
              <a:rPr lang="en-GB" sz="5400" dirty="0" err="1" smtClean="0"/>
              <a:t>Elder,L</a:t>
            </a:r>
            <a:r>
              <a:rPr lang="en-GB" sz="5400" dirty="0" smtClean="0"/>
              <a:t>. (2008) ‘</a:t>
            </a:r>
            <a:r>
              <a:rPr lang="en-GB" sz="5400" i="1" dirty="0" smtClean="0"/>
              <a:t>The </a:t>
            </a:r>
            <a:r>
              <a:rPr lang="en-GB" sz="5400" i="1" dirty="0"/>
              <a:t>Miniature Guide to Critical Thinking Concepts and Tools, </a:t>
            </a:r>
            <a:r>
              <a:rPr lang="en-GB" sz="5400" dirty="0"/>
              <a:t>Foundation for Critical Thinking </a:t>
            </a:r>
            <a:r>
              <a:rPr lang="en-GB" sz="5400" dirty="0" smtClean="0"/>
              <a:t>Press’p.4 [Online</a:t>
            </a:r>
            <a:r>
              <a:rPr lang="en-GB" sz="5400" dirty="0"/>
              <a:t>] Available at: </a:t>
            </a:r>
            <a:r>
              <a:rPr lang="en-GB" sz="5400" dirty="0">
                <a:hlinkClick r:id="rId4"/>
              </a:rPr>
              <a:t>https://</a:t>
            </a:r>
            <a:r>
              <a:rPr lang="en-GB" sz="5400" dirty="0" smtClean="0">
                <a:hlinkClick r:id="rId4"/>
              </a:rPr>
              <a:t>www.youtube.com/watch?v=NDgqqPvMn0U</a:t>
            </a:r>
            <a:r>
              <a:rPr lang="en-GB" sz="5400" dirty="0" smtClean="0"/>
              <a:t> (Accessed: 12/10/18)</a:t>
            </a:r>
          </a:p>
          <a:p>
            <a:endParaRPr lang="en-GB" sz="5400" dirty="0"/>
          </a:p>
          <a:p>
            <a:endParaRPr lang="en-GB" sz="5400" dirty="0" smtClean="0"/>
          </a:p>
          <a:p>
            <a:r>
              <a:rPr lang="en-GB" sz="5400" dirty="0" err="1" smtClean="0"/>
              <a:t>T.Burns</a:t>
            </a:r>
            <a:r>
              <a:rPr lang="en-GB" sz="5400" dirty="0" smtClean="0"/>
              <a:t> </a:t>
            </a:r>
            <a:r>
              <a:rPr lang="en-GB" sz="5400" dirty="0"/>
              <a:t>and </a:t>
            </a:r>
            <a:r>
              <a:rPr lang="en-GB" sz="5400" dirty="0" err="1"/>
              <a:t>S.Sanfields</a:t>
            </a:r>
            <a:r>
              <a:rPr lang="en-GB" sz="5400" dirty="0"/>
              <a:t> ‘’essential study skills: The </a:t>
            </a:r>
            <a:r>
              <a:rPr lang="en-GB" sz="5400" dirty="0" smtClean="0"/>
              <a:t>complete </a:t>
            </a:r>
            <a:r>
              <a:rPr lang="en-GB" sz="5400" dirty="0"/>
              <a:t>guide to success at university – sage study skills series’’ </a:t>
            </a:r>
            <a:r>
              <a:rPr lang="en-GB" sz="5400" u="sng" dirty="0">
                <a:hlinkClick r:id="rId5"/>
              </a:rPr>
              <a:t>https://www.waterstones.com</a:t>
            </a:r>
            <a:r>
              <a:rPr lang="en-GB" sz="5400" dirty="0"/>
              <a:t> </a:t>
            </a:r>
            <a:endParaRPr lang="en-GB" sz="5400" dirty="0" smtClean="0"/>
          </a:p>
          <a:p>
            <a:endParaRPr lang="en-GB" sz="5400" dirty="0"/>
          </a:p>
          <a:p>
            <a:endParaRPr lang="en-GB" sz="5400" dirty="0"/>
          </a:p>
          <a:p>
            <a:endParaRPr lang="en-GB" sz="5400" dirty="0" smtClean="0"/>
          </a:p>
          <a:p>
            <a:endParaRPr lang="en-GB" sz="5400" dirty="0" smtClean="0"/>
          </a:p>
        </p:txBody>
      </p:sp>
    </p:spTree>
    <p:extLst>
      <p:ext uri="{BB962C8B-B14F-4D97-AF65-F5344CB8AC3E}">
        <p14:creationId xmlns:p14="http://schemas.microsoft.com/office/powerpoint/2010/main" val="419641247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1485</TotalTime>
  <Words>844</Words>
  <Application>Microsoft Office PowerPoint</Application>
  <PresentationFormat>Custom</PresentationFormat>
  <Paragraphs>85</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Angles</vt:lpstr>
      <vt:lpstr>PowerPoint Presentation</vt:lpstr>
      <vt:lpstr>PowerPoint Presentation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Randel (P152106)</dc:creator>
  <cp:lastModifiedBy>Jordan randel</cp:lastModifiedBy>
  <cp:revision>114</cp:revision>
  <dcterms:created xsi:type="dcterms:W3CDTF">2018-04-26T15:00:28Z</dcterms:created>
  <dcterms:modified xsi:type="dcterms:W3CDTF">2018-10-24T06:00:08Z</dcterms:modified>
</cp:coreProperties>
</file>