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57" r:id="rId3"/>
    <p:sldId id="258" r:id="rId4"/>
    <p:sldId id="256" r:id="rId5"/>
    <p:sldId id="268" r:id="rId6"/>
    <p:sldId id="271" r:id="rId7"/>
    <p:sldId id="259" r:id="rId8"/>
    <p:sldId id="260" r:id="rId9"/>
    <p:sldId id="261" r:id="rId10"/>
    <p:sldId id="269" r:id="rId11"/>
    <p:sldId id="263" r:id="rId12"/>
    <p:sldId id="272" r:id="rId13"/>
    <p:sldId id="273" r:id="rId14"/>
    <p:sldId id="265" r:id="rId15"/>
    <p:sldId id="276" r:id="rId16"/>
    <p:sldId id="266" r:id="rId17"/>
    <p:sldId id="267" r:id="rId18"/>
    <p:sldId id="270"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1C226F-E50C-49E2-A192-A3C2C5DBF35B}" v="8" dt="2022-12-16T10:26:02.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A08A44-2C32-4ACF-BA02-76EB45E5A05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56CD84A-0C92-41D7-B190-E532DAA76627}">
      <dgm:prSet/>
      <dgm:spPr/>
      <dgm:t>
        <a:bodyPr/>
        <a:lstStyle/>
        <a:p>
          <a:r>
            <a:rPr lang="en-IN"/>
            <a:t>Founder	                            -        ViditAatrey &amp; Sanjeev Barnawal.</a:t>
          </a:r>
          <a:endParaRPr lang="en-US"/>
        </a:p>
      </dgm:t>
    </dgm:pt>
    <dgm:pt modelId="{7ABD24D1-728D-4354-8504-95257ED1EB8E}" type="parTrans" cxnId="{A3BBABC1-A45B-4C9F-A591-A40A6226C31A}">
      <dgm:prSet/>
      <dgm:spPr/>
      <dgm:t>
        <a:bodyPr/>
        <a:lstStyle/>
        <a:p>
          <a:endParaRPr lang="en-US"/>
        </a:p>
      </dgm:t>
    </dgm:pt>
    <dgm:pt modelId="{F2A16245-926E-44FA-A9AC-848C52285C00}" type="sibTrans" cxnId="{A3BBABC1-A45B-4C9F-A591-A40A6226C31A}">
      <dgm:prSet/>
      <dgm:spPr/>
      <dgm:t>
        <a:bodyPr/>
        <a:lstStyle/>
        <a:p>
          <a:endParaRPr lang="en-US"/>
        </a:p>
      </dgm:t>
    </dgm:pt>
    <dgm:pt modelId="{FF54E5DC-F362-41C9-9CB3-B3287107B12B}">
      <dgm:prSet/>
      <dgm:spPr/>
      <dgm:t>
        <a:bodyPr/>
        <a:lstStyle/>
        <a:p>
          <a:r>
            <a:rPr lang="en-IN" dirty="0"/>
            <a:t>Year Founded	             -       2015 </a:t>
          </a:r>
          <a:endParaRPr lang="en-US" dirty="0"/>
        </a:p>
      </dgm:t>
    </dgm:pt>
    <dgm:pt modelId="{B5B590CA-1668-407F-8323-EEE249716020}" type="parTrans" cxnId="{11B93E4C-CA0F-467B-9B10-16CB645FCC98}">
      <dgm:prSet/>
      <dgm:spPr/>
      <dgm:t>
        <a:bodyPr/>
        <a:lstStyle/>
        <a:p>
          <a:endParaRPr lang="en-US"/>
        </a:p>
      </dgm:t>
    </dgm:pt>
    <dgm:pt modelId="{00ECAB47-F697-43F7-9BAF-2643F4B8B655}" type="sibTrans" cxnId="{11B93E4C-CA0F-467B-9B10-16CB645FCC98}">
      <dgm:prSet/>
      <dgm:spPr/>
      <dgm:t>
        <a:bodyPr/>
        <a:lstStyle/>
        <a:p>
          <a:endParaRPr lang="en-US"/>
        </a:p>
      </dgm:t>
    </dgm:pt>
    <dgm:pt modelId="{79F506A5-3CF3-4E22-B7C5-3FF3D066F3CA}">
      <dgm:prSet/>
      <dgm:spPr/>
      <dgm:t>
        <a:bodyPr/>
        <a:lstStyle/>
        <a:p>
          <a:r>
            <a:rPr lang="en-IN" dirty="0"/>
            <a:t>Origin	                            -       Bangalore, India</a:t>
          </a:r>
          <a:endParaRPr lang="en-US" dirty="0"/>
        </a:p>
      </dgm:t>
    </dgm:pt>
    <dgm:pt modelId="{CF15D96A-F414-4943-8E59-402EB65A6F1E}" type="parTrans" cxnId="{9CEDB787-FDD0-455C-BD2A-0A65055D1348}">
      <dgm:prSet/>
      <dgm:spPr/>
      <dgm:t>
        <a:bodyPr/>
        <a:lstStyle/>
        <a:p>
          <a:endParaRPr lang="en-US"/>
        </a:p>
      </dgm:t>
    </dgm:pt>
    <dgm:pt modelId="{5B126CAB-3FC8-4610-A0DC-2D5F09F51F08}" type="sibTrans" cxnId="{9CEDB787-FDD0-455C-BD2A-0A65055D1348}">
      <dgm:prSet/>
      <dgm:spPr/>
      <dgm:t>
        <a:bodyPr/>
        <a:lstStyle/>
        <a:p>
          <a:endParaRPr lang="en-US"/>
        </a:p>
      </dgm:t>
    </dgm:pt>
    <dgm:pt modelId="{C2B8810A-CD01-494D-AA33-32EE89E84EB4}">
      <dgm:prSet/>
      <dgm:spPr/>
      <dgm:t>
        <a:bodyPr/>
        <a:lstStyle/>
        <a:p>
          <a:r>
            <a:rPr lang="en-IN" dirty="0"/>
            <a:t>No. of Employees            -      750+</a:t>
          </a:r>
          <a:endParaRPr lang="en-US" dirty="0"/>
        </a:p>
      </dgm:t>
    </dgm:pt>
    <dgm:pt modelId="{08F72882-C604-445E-832D-2B60F3142FD8}" type="parTrans" cxnId="{B7C0C36A-82C4-49D1-9A86-3EA231C72A28}">
      <dgm:prSet/>
      <dgm:spPr/>
      <dgm:t>
        <a:bodyPr/>
        <a:lstStyle/>
        <a:p>
          <a:endParaRPr lang="en-US"/>
        </a:p>
      </dgm:t>
    </dgm:pt>
    <dgm:pt modelId="{1B30BBDC-751D-489D-89A1-27DEF4B64153}" type="sibTrans" cxnId="{B7C0C36A-82C4-49D1-9A86-3EA231C72A28}">
      <dgm:prSet/>
      <dgm:spPr/>
      <dgm:t>
        <a:bodyPr/>
        <a:lstStyle/>
        <a:p>
          <a:endParaRPr lang="en-US"/>
        </a:p>
      </dgm:t>
    </dgm:pt>
    <dgm:pt modelId="{CE2F1E6B-5845-41D3-BDBE-AB189E0F7B2D}">
      <dgm:prSet/>
      <dgm:spPr/>
      <dgm:t>
        <a:bodyPr/>
        <a:lstStyle/>
        <a:p>
          <a:r>
            <a:rPr lang="en-IN" dirty="0"/>
            <a:t>Company Type	             -       Private</a:t>
          </a:r>
          <a:endParaRPr lang="en-US" dirty="0"/>
        </a:p>
      </dgm:t>
    </dgm:pt>
    <dgm:pt modelId="{64521B1B-2573-460E-BF86-A0F1ECDB25C6}" type="parTrans" cxnId="{7796C6E2-42FA-4DF0-870D-CCD83341E4A6}">
      <dgm:prSet/>
      <dgm:spPr/>
      <dgm:t>
        <a:bodyPr/>
        <a:lstStyle/>
        <a:p>
          <a:endParaRPr lang="en-US"/>
        </a:p>
      </dgm:t>
    </dgm:pt>
    <dgm:pt modelId="{78136E75-895A-4C4E-AEAB-052E643CAC02}" type="sibTrans" cxnId="{7796C6E2-42FA-4DF0-870D-CCD83341E4A6}">
      <dgm:prSet/>
      <dgm:spPr/>
      <dgm:t>
        <a:bodyPr/>
        <a:lstStyle/>
        <a:p>
          <a:endParaRPr lang="en-US"/>
        </a:p>
      </dgm:t>
    </dgm:pt>
    <dgm:pt modelId="{C8AED298-E8C6-4623-AA9D-930304605BC1}">
      <dgm:prSet/>
      <dgm:spPr/>
      <dgm:t>
        <a:bodyPr/>
        <a:lstStyle/>
        <a:p>
          <a:r>
            <a:rPr lang="en-IN" dirty="0"/>
            <a:t>Market Cap	             -       $2.1 Billion (2021)</a:t>
          </a:r>
          <a:endParaRPr lang="en-US" dirty="0"/>
        </a:p>
      </dgm:t>
    </dgm:pt>
    <dgm:pt modelId="{F95998D1-6E77-45D6-A592-8885B0364351}" type="parTrans" cxnId="{E045A3C0-DFD9-46F5-8D5B-5860E7385AD2}">
      <dgm:prSet/>
      <dgm:spPr/>
      <dgm:t>
        <a:bodyPr/>
        <a:lstStyle/>
        <a:p>
          <a:endParaRPr lang="en-US"/>
        </a:p>
      </dgm:t>
    </dgm:pt>
    <dgm:pt modelId="{2EBF00A4-64B7-4DC6-80D6-B6FE879E840C}" type="sibTrans" cxnId="{E045A3C0-DFD9-46F5-8D5B-5860E7385AD2}">
      <dgm:prSet/>
      <dgm:spPr/>
      <dgm:t>
        <a:bodyPr/>
        <a:lstStyle/>
        <a:p>
          <a:endParaRPr lang="en-US"/>
        </a:p>
      </dgm:t>
    </dgm:pt>
    <dgm:pt modelId="{90974126-763A-4B98-BE77-E27B3D5F98B1}">
      <dgm:prSet/>
      <dgm:spPr/>
      <dgm:t>
        <a:bodyPr/>
        <a:lstStyle/>
        <a:p>
          <a:r>
            <a:rPr lang="en-IN" dirty="0"/>
            <a:t>Annual Revenue               -        $237.2 Million (2020)</a:t>
          </a:r>
          <a:endParaRPr lang="en-US" dirty="0"/>
        </a:p>
      </dgm:t>
    </dgm:pt>
    <dgm:pt modelId="{AFA62AA8-F5E1-4126-996B-CD6ECFA0ACBB}" type="parTrans" cxnId="{F6A126BE-EF8E-4746-AFA4-D96BE0D94C05}">
      <dgm:prSet/>
      <dgm:spPr/>
      <dgm:t>
        <a:bodyPr/>
        <a:lstStyle/>
        <a:p>
          <a:endParaRPr lang="en-US"/>
        </a:p>
      </dgm:t>
    </dgm:pt>
    <dgm:pt modelId="{3310C660-BFB3-458C-B6E1-7CF7460112AA}" type="sibTrans" cxnId="{F6A126BE-EF8E-4746-AFA4-D96BE0D94C05}">
      <dgm:prSet/>
      <dgm:spPr/>
      <dgm:t>
        <a:bodyPr/>
        <a:lstStyle/>
        <a:p>
          <a:endParaRPr lang="en-US"/>
        </a:p>
      </dgm:t>
    </dgm:pt>
    <dgm:pt modelId="{329CFAC2-B0E7-4E37-8B14-D517D9B3CA29}">
      <dgm:prSet/>
      <dgm:spPr/>
      <dgm:t>
        <a:bodyPr/>
        <a:lstStyle/>
        <a:p>
          <a:r>
            <a:rPr lang="en-IN" dirty="0"/>
            <a:t>Net Income/ Profit           -        $45.4 Million (2020)</a:t>
          </a:r>
          <a:endParaRPr lang="en-US" dirty="0"/>
        </a:p>
      </dgm:t>
    </dgm:pt>
    <dgm:pt modelId="{5493D81B-65C6-415E-A0B1-415D9D7D7493}" type="parTrans" cxnId="{12771A28-E460-4F47-AB01-80A28594242A}">
      <dgm:prSet/>
      <dgm:spPr/>
      <dgm:t>
        <a:bodyPr/>
        <a:lstStyle/>
        <a:p>
          <a:endParaRPr lang="en-US"/>
        </a:p>
      </dgm:t>
    </dgm:pt>
    <dgm:pt modelId="{A82B350E-100E-4E6D-AEC0-BAB8DBB348AD}" type="sibTrans" cxnId="{12771A28-E460-4F47-AB01-80A28594242A}">
      <dgm:prSet/>
      <dgm:spPr/>
      <dgm:t>
        <a:bodyPr/>
        <a:lstStyle/>
        <a:p>
          <a:endParaRPr lang="en-US"/>
        </a:p>
      </dgm:t>
    </dgm:pt>
    <dgm:pt modelId="{15775146-CDAB-4B22-86E7-FA3AE749950B}" type="pres">
      <dgm:prSet presAssocID="{76A08A44-2C32-4ACF-BA02-76EB45E5A051}" presName="linear" presStyleCnt="0">
        <dgm:presLayoutVars>
          <dgm:animLvl val="lvl"/>
          <dgm:resizeHandles val="exact"/>
        </dgm:presLayoutVars>
      </dgm:prSet>
      <dgm:spPr/>
    </dgm:pt>
    <dgm:pt modelId="{D583E904-835D-4C2A-B459-14FA0BCDF02D}" type="pres">
      <dgm:prSet presAssocID="{C56CD84A-0C92-41D7-B190-E532DAA76627}" presName="parentText" presStyleLbl="node1" presStyleIdx="0" presStyleCnt="8">
        <dgm:presLayoutVars>
          <dgm:chMax val="0"/>
          <dgm:bulletEnabled val="1"/>
        </dgm:presLayoutVars>
      </dgm:prSet>
      <dgm:spPr/>
    </dgm:pt>
    <dgm:pt modelId="{75DEC1EF-63D9-472D-82FD-F9B0B882A771}" type="pres">
      <dgm:prSet presAssocID="{F2A16245-926E-44FA-A9AC-848C52285C00}" presName="spacer" presStyleCnt="0"/>
      <dgm:spPr/>
    </dgm:pt>
    <dgm:pt modelId="{AC48583E-90F0-4387-A3E8-DF29626E4453}" type="pres">
      <dgm:prSet presAssocID="{FF54E5DC-F362-41C9-9CB3-B3287107B12B}" presName="parentText" presStyleLbl="node1" presStyleIdx="1" presStyleCnt="8">
        <dgm:presLayoutVars>
          <dgm:chMax val="0"/>
          <dgm:bulletEnabled val="1"/>
        </dgm:presLayoutVars>
      </dgm:prSet>
      <dgm:spPr/>
    </dgm:pt>
    <dgm:pt modelId="{AD104BE5-58DE-40C6-8593-DDEFBCE70C9F}" type="pres">
      <dgm:prSet presAssocID="{00ECAB47-F697-43F7-9BAF-2643F4B8B655}" presName="spacer" presStyleCnt="0"/>
      <dgm:spPr/>
    </dgm:pt>
    <dgm:pt modelId="{12F21335-C323-487C-969E-99031351439D}" type="pres">
      <dgm:prSet presAssocID="{79F506A5-3CF3-4E22-B7C5-3FF3D066F3CA}" presName="parentText" presStyleLbl="node1" presStyleIdx="2" presStyleCnt="8">
        <dgm:presLayoutVars>
          <dgm:chMax val="0"/>
          <dgm:bulletEnabled val="1"/>
        </dgm:presLayoutVars>
      </dgm:prSet>
      <dgm:spPr/>
    </dgm:pt>
    <dgm:pt modelId="{B4A00E28-F28F-499C-8D85-7E476FCA2F81}" type="pres">
      <dgm:prSet presAssocID="{5B126CAB-3FC8-4610-A0DC-2D5F09F51F08}" presName="spacer" presStyleCnt="0"/>
      <dgm:spPr/>
    </dgm:pt>
    <dgm:pt modelId="{57AB934F-4716-4FD2-87F4-A1F089586AF0}" type="pres">
      <dgm:prSet presAssocID="{C2B8810A-CD01-494D-AA33-32EE89E84EB4}" presName="parentText" presStyleLbl="node1" presStyleIdx="3" presStyleCnt="8">
        <dgm:presLayoutVars>
          <dgm:chMax val="0"/>
          <dgm:bulletEnabled val="1"/>
        </dgm:presLayoutVars>
      </dgm:prSet>
      <dgm:spPr/>
    </dgm:pt>
    <dgm:pt modelId="{7B03284C-06D0-414B-941C-6E4410A1D705}" type="pres">
      <dgm:prSet presAssocID="{1B30BBDC-751D-489D-89A1-27DEF4B64153}" presName="spacer" presStyleCnt="0"/>
      <dgm:spPr/>
    </dgm:pt>
    <dgm:pt modelId="{7C8CFCEE-4B09-4F67-A646-D353CC613DB1}" type="pres">
      <dgm:prSet presAssocID="{CE2F1E6B-5845-41D3-BDBE-AB189E0F7B2D}" presName="parentText" presStyleLbl="node1" presStyleIdx="4" presStyleCnt="8">
        <dgm:presLayoutVars>
          <dgm:chMax val="0"/>
          <dgm:bulletEnabled val="1"/>
        </dgm:presLayoutVars>
      </dgm:prSet>
      <dgm:spPr/>
    </dgm:pt>
    <dgm:pt modelId="{34A71D56-4A7E-4903-8A97-0C2091E73F8C}" type="pres">
      <dgm:prSet presAssocID="{78136E75-895A-4C4E-AEAB-052E643CAC02}" presName="spacer" presStyleCnt="0"/>
      <dgm:spPr/>
    </dgm:pt>
    <dgm:pt modelId="{AB208471-05D0-4746-AB2F-2F9300FF684F}" type="pres">
      <dgm:prSet presAssocID="{C8AED298-E8C6-4623-AA9D-930304605BC1}" presName="parentText" presStyleLbl="node1" presStyleIdx="5" presStyleCnt="8">
        <dgm:presLayoutVars>
          <dgm:chMax val="0"/>
          <dgm:bulletEnabled val="1"/>
        </dgm:presLayoutVars>
      </dgm:prSet>
      <dgm:spPr/>
    </dgm:pt>
    <dgm:pt modelId="{0B1FF73E-C0DA-44BC-B3BB-03844D9270CC}" type="pres">
      <dgm:prSet presAssocID="{2EBF00A4-64B7-4DC6-80D6-B6FE879E840C}" presName="spacer" presStyleCnt="0"/>
      <dgm:spPr/>
    </dgm:pt>
    <dgm:pt modelId="{466614A2-17AF-49D3-B02C-741E0F59CA0B}" type="pres">
      <dgm:prSet presAssocID="{90974126-763A-4B98-BE77-E27B3D5F98B1}" presName="parentText" presStyleLbl="node1" presStyleIdx="6" presStyleCnt="8">
        <dgm:presLayoutVars>
          <dgm:chMax val="0"/>
          <dgm:bulletEnabled val="1"/>
        </dgm:presLayoutVars>
      </dgm:prSet>
      <dgm:spPr/>
    </dgm:pt>
    <dgm:pt modelId="{4B25284F-1F1B-4E90-A7AE-E9AD26D2E353}" type="pres">
      <dgm:prSet presAssocID="{3310C660-BFB3-458C-B6E1-7CF7460112AA}" presName="spacer" presStyleCnt="0"/>
      <dgm:spPr/>
    </dgm:pt>
    <dgm:pt modelId="{9DF008BD-C08D-4713-962D-142AFFDECF0B}" type="pres">
      <dgm:prSet presAssocID="{329CFAC2-B0E7-4E37-8B14-D517D9B3CA29}" presName="parentText" presStyleLbl="node1" presStyleIdx="7" presStyleCnt="8">
        <dgm:presLayoutVars>
          <dgm:chMax val="0"/>
          <dgm:bulletEnabled val="1"/>
        </dgm:presLayoutVars>
      </dgm:prSet>
      <dgm:spPr/>
    </dgm:pt>
  </dgm:ptLst>
  <dgm:cxnLst>
    <dgm:cxn modelId="{B9D02B0A-7FA2-4E01-8781-156E78922E2F}" type="presOf" srcId="{76A08A44-2C32-4ACF-BA02-76EB45E5A051}" destId="{15775146-CDAB-4B22-86E7-FA3AE749950B}" srcOrd="0" destOrd="0" presId="urn:microsoft.com/office/officeart/2005/8/layout/vList2"/>
    <dgm:cxn modelId="{12771A28-E460-4F47-AB01-80A28594242A}" srcId="{76A08A44-2C32-4ACF-BA02-76EB45E5A051}" destId="{329CFAC2-B0E7-4E37-8B14-D517D9B3CA29}" srcOrd="7" destOrd="0" parTransId="{5493D81B-65C6-415E-A0B1-415D9D7D7493}" sibTransId="{A82B350E-100E-4E6D-AEC0-BAB8DBB348AD}"/>
    <dgm:cxn modelId="{5124DD32-20B4-4CFD-B0B6-A5F345E9CFAE}" type="presOf" srcId="{329CFAC2-B0E7-4E37-8B14-D517D9B3CA29}" destId="{9DF008BD-C08D-4713-962D-142AFFDECF0B}" srcOrd="0" destOrd="0" presId="urn:microsoft.com/office/officeart/2005/8/layout/vList2"/>
    <dgm:cxn modelId="{4F7F8835-385E-4CAE-9182-F1F3945E5581}" type="presOf" srcId="{CE2F1E6B-5845-41D3-BDBE-AB189E0F7B2D}" destId="{7C8CFCEE-4B09-4F67-A646-D353CC613DB1}" srcOrd="0" destOrd="0" presId="urn:microsoft.com/office/officeart/2005/8/layout/vList2"/>
    <dgm:cxn modelId="{B183876A-B484-454B-BC67-E0CECF031197}" type="presOf" srcId="{C56CD84A-0C92-41D7-B190-E532DAA76627}" destId="{D583E904-835D-4C2A-B459-14FA0BCDF02D}" srcOrd="0" destOrd="0" presId="urn:microsoft.com/office/officeart/2005/8/layout/vList2"/>
    <dgm:cxn modelId="{B7C0C36A-82C4-49D1-9A86-3EA231C72A28}" srcId="{76A08A44-2C32-4ACF-BA02-76EB45E5A051}" destId="{C2B8810A-CD01-494D-AA33-32EE89E84EB4}" srcOrd="3" destOrd="0" parTransId="{08F72882-C604-445E-832D-2B60F3142FD8}" sibTransId="{1B30BBDC-751D-489D-89A1-27DEF4B64153}"/>
    <dgm:cxn modelId="{11B93E4C-CA0F-467B-9B10-16CB645FCC98}" srcId="{76A08A44-2C32-4ACF-BA02-76EB45E5A051}" destId="{FF54E5DC-F362-41C9-9CB3-B3287107B12B}" srcOrd="1" destOrd="0" parTransId="{B5B590CA-1668-407F-8323-EEE249716020}" sibTransId="{00ECAB47-F697-43F7-9BAF-2643F4B8B655}"/>
    <dgm:cxn modelId="{DF066054-F4B4-433D-B9D6-372F80D0A8C6}" type="presOf" srcId="{FF54E5DC-F362-41C9-9CB3-B3287107B12B}" destId="{AC48583E-90F0-4387-A3E8-DF29626E4453}" srcOrd="0" destOrd="0" presId="urn:microsoft.com/office/officeart/2005/8/layout/vList2"/>
    <dgm:cxn modelId="{F8FED75A-7014-4A39-87E8-F9121047568A}" type="presOf" srcId="{C8AED298-E8C6-4623-AA9D-930304605BC1}" destId="{AB208471-05D0-4746-AB2F-2F9300FF684F}" srcOrd="0" destOrd="0" presId="urn:microsoft.com/office/officeart/2005/8/layout/vList2"/>
    <dgm:cxn modelId="{ADFA2482-3C73-4E3D-9265-1CA707729846}" type="presOf" srcId="{90974126-763A-4B98-BE77-E27B3D5F98B1}" destId="{466614A2-17AF-49D3-B02C-741E0F59CA0B}" srcOrd="0" destOrd="0" presId="urn:microsoft.com/office/officeart/2005/8/layout/vList2"/>
    <dgm:cxn modelId="{9CEDB787-FDD0-455C-BD2A-0A65055D1348}" srcId="{76A08A44-2C32-4ACF-BA02-76EB45E5A051}" destId="{79F506A5-3CF3-4E22-B7C5-3FF3D066F3CA}" srcOrd="2" destOrd="0" parTransId="{CF15D96A-F414-4943-8E59-402EB65A6F1E}" sibTransId="{5B126CAB-3FC8-4610-A0DC-2D5F09F51F08}"/>
    <dgm:cxn modelId="{DD853E9B-A998-4839-A192-68CCDCB9858A}" type="presOf" srcId="{79F506A5-3CF3-4E22-B7C5-3FF3D066F3CA}" destId="{12F21335-C323-487C-969E-99031351439D}" srcOrd="0" destOrd="0" presId="urn:microsoft.com/office/officeart/2005/8/layout/vList2"/>
    <dgm:cxn modelId="{F6A126BE-EF8E-4746-AFA4-D96BE0D94C05}" srcId="{76A08A44-2C32-4ACF-BA02-76EB45E5A051}" destId="{90974126-763A-4B98-BE77-E27B3D5F98B1}" srcOrd="6" destOrd="0" parTransId="{AFA62AA8-F5E1-4126-996B-CD6ECFA0ACBB}" sibTransId="{3310C660-BFB3-458C-B6E1-7CF7460112AA}"/>
    <dgm:cxn modelId="{E045A3C0-DFD9-46F5-8D5B-5860E7385AD2}" srcId="{76A08A44-2C32-4ACF-BA02-76EB45E5A051}" destId="{C8AED298-E8C6-4623-AA9D-930304605BC1}" srcOrd="5" destOrd="0" parTransId="{F95998D1-6E77-45D6-A592-8885B0364351}" sibTransId="{2EBF00A4-64B7-4DC6-80D6-B6FE879E840C}"/>
    <dgm:cxn modelId="{A3BBABC1-A45B-4C9F-A591-A40A6226C31A}" srcId="{76A08A44-2C32-4ACF-BA02-76EB45E5A051}" destId="{C56CD84A-0C92-41D7-B190-E532DAA76627}" srcOrd="0" destOrd="0" parTransId="{7ABD24D1-728D-4354-8504-95257ED1EB8E}" sibTransId="{F2A16245-926E-44FA-A9AC-848C52285C00}"/>
    <dgm:cxn modelId="{7796C6E2-42FA-4DF0-870D-CCD83341E4A6}" srcId="{76A08A44-2C32-4ACF-BA02-76EB45E5A051}" destId="{CE2F1E6B-5845-41D3-BDBE-AB189E0F7B2D}" srcOrd="4" destOrd="0" parTransId="{64521B1B-2573-460E-BF86-A0F1ECDB25C6}" sibTransId="{78136E75-895A-4C4E-AEAB-052E643CAC02}"/>
    <dgm:cxn modelId="{14F29AFE-B8A0-4108-A3EE-9A515FF5859D}" type="presOf" srcId="{C2B8810A-CD01-494D-AA33-32EE89E84EB4}" destId="{57AB934F-4716-4FD2-87F4-A1F089586AF0}" srcOrd="0" destOrd="0" presId="urn:microsoft.com/office/officeart/2005/8/layout/vList2"/>
    <dgm:cxn modelId="{046009D7-774F-4721-8AAF-F5E451652992}" type="presParOf" srcId="{15775146-CDAB-4B22-86E7-FA3AE749950B}" destId="{D583E904-835D-4C2A-B459-14FA0BCDF02D}" srcOrd="0" destOrd="0" presId="urn:microsoft.com/office/officeart/2005/8/layout/vList2"/>
    <dgm:cxn modelId="{8771C072-1EB9-4825-BBCF-15DA6AD2F915}" type="presParOf" srcId="{15775146-CDAB-4B22-86E7-FA3AE749950B}" destId="{75DEC1EF-63D9-472D-82FD-F9B0B882A771}" srcOrd="1" destOrd="0" presId="urn:microsoft.com/office/officeart/2005/8/layout/vList2"/>
    <dgm:cxn modelId="{312EE0CE-E4B3-4FDD-9D7C-E1B2D32FC589}" type="presParOf" srcId="{15775146-CDAB-4B22-86E7-FA3AE749950B}" destId="{AC48583E-90F0-4387-A3E8-DF29626E4453}" srcOrd="2" destOrd="0" presId="urn:microsoft.com/office/officeart/2005/8/layout/vList2"/>
    <dgm:cxn modelId="{5E4018A5-39C5-4925-B8BB-66ED9FDB1EEC}" type="presParOf" srcId="{15775146-CDAB-4B22-86E7-FA3AE749950B}" destId="{AD104BE5-58DE-40C6-8593-DDEFBCE70C9F}" srcOrd="3" destOrd="0" presId="urn:microsoft.com/office/officeart/2005/8/layout/vList2"/>
    <dgm:cxn modelId="{0D6A42B6-2A0F-45A2-9E6E-2D15433232D6}" type="presParOf" srcId="{15775146-CDAB-4B22-86E7-FA3AE749950B}" destId="{12F21335-C323-487C-969E-99031351439D}" srcOrd="4" destOrd="0" presId="urn:microsoft.com/office/officeart/2005/8/layout/vList2"/>
    <dgm:cxn modelId="{9B97951A-7205-4881-BEC9-E3BCC4E58D6A}" type="presParOf" srcId="{15775146-CDAB-4B22-86E7-FA3AE749950B}" destId="{B4A00E28-F28F-499C-8D85-7E476FCA2F81}" srcOrd="5" destOrd="0" presId="urn:microsoft.com/office/officeart/2005/8/layout/vList2"/>
    <dgm:cxn modelId="{EF25D102-56A6-4994-A86B-96F8138F9AEC}" type="presParOf" srcId="{15775146-CDAB-4B22-86E7-FA3AE749950B}" destId="{57AB934F-4716-4FD2-87F4-A1F089586AF0}" srcOrd="6" destOrd="0" presId="urn:microsoft.com/office/officeart/2005/8/layout/vList2"/>
    <dgm:cxn modelId="{CACB9896-B963-496C-B1C1-E825AB2D3C71}" type="presParOf" srcId="{15775146-CDAB-4B22-86E7-FA3AE749950B}" destId="{7B03284C-06D0-414B-941C-6E4410A1D705}" srcOrd="7" destOrd="0" presId="urn:microsoft.com/office/officeart/2005/8/layout/vList2"/>
    <dgm:cxn modelId="{6E3E5048-3A88-430B-8E67-B2901A25035A}" type="presParOf" srcId="{15775146-CDAB-4B22-86E7-FA3AE749950B}" destId="{7C8CFCEE-4B09-4F67-A646-D353CC613DB1}" srcOrd="8" destOrd="0" presId="urn:microsoft.com/office/officeart/2005/8/layout/vList2"/>
    <dgm:cxn modelId="{8BEDEE75-8C6B-4375-9C68-439E8D8B0F02}" type="presParOf" srcId="{15775146-CDAB-4B22-86E7-FA3AE749950B}" destId="{34A71D56-4A7E-4903-8A97-0C2091E73F8C}" srcOrd="9" destOrd="0" presId="urn:microsoft.com/office/officeart/2005/8/layout/vList2"/>
    <dgm:cxn modelId="{5DE86E44-00F9-4EEC-B38E-4BE8E838B439}" type="presParOf" srcId="{15775146-CDAB-4B22-86E7-FA3AE749950B}" destId="{AB208471-05D0-4746-AB2F-2F9300FF684F}" srcOrd="10" destOrd="0" presId="urn:microsoft.com/office/officeart/2005/8/layout/vList2"/>
    <dgm:cxn modelId="{62622637-E570-48B1-A215-4BA058D1453F}" type="presParOf" srcId="{15775146-CDAB-4B22-86E7-FA3AE749950B}" destId="{0B1FF73E-C0DA-44BC-B3BB-03844D9270CC}" srcOrd="11" destOrd="0" presId="urn:microsoft.com/office/officeart/2005/8/layout/vList2"/>
    <dgm:cxn modelId="{6A7FBD53-4F1B-4B94-93CA-4ED7532D4F10}" type="presParOf" srcId="{15775146-CDAB-4B22-86E7-FA3AE749950B}" destId="{466614A2-17AF-49D3-B02C-741E0F59CA0B}" srcOrd="12" destOrd="0" presId="urn:microsoft.com/office/officeart/2005/8/layout/vList2"/>
    <dgm:cxn modelId="{EBD5902A-39C0-4E30-8060-41147DADED6F}" type="presParOf" srcId="{15775146-CDAB-4B22-86E7-FA3AE749950B}" destId="{4B25284F-1F1B-4E90-A7AE-E9AD26D2E353}" srcOrd="13" destOrd="0" presId="urn:microsoft.com/office/officeart/2005/8/layout/vList2"/>
    <dgm:cxn modelId="{6963044B-4819-47FE-A12A-B04C03DF2CC7}" type="presParOf" srcId="{15775146-CDAB-4B22-86E7-FA3AE749950B}" destId="{9DF008BD-C08D-4713-962D-142AFFDECF0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02464C-41A0-4D57-BA7E-D28130BCD42D}"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24F7BE0C-27ED-49BD-9452-F925C0BE7425}">
      <dgm:prSet/>
      <dgm:spPr/>
      <dgm:t>
        <a:bodyPr/>
        <a:lstStyle/>
        <a:p>
          <a:r>
            <a:rPr lang="en-US"/>
            <a:t>• Creativity</a:t>
          </a:r>
        </a:p>
      </dgm:t>
    </dgm:pt>
    <dgm:pt modelId="{3F7744C4-AEE0-4821-BF2F-8A1589A80CDA}" type="parTrans" cxnId="{E154DAA0-72A5-4581-9A2C-A86208FD0CDD}">
      <dgm:prSet/>
      <dgm:spPr/>
      <dgm:t>
        <a:bodyPr/>
        <a:lstStyle/>
        <a:p>
          <a:endParaRPr lang="en-US"/>
        </a:p>
      </dgm:t>
    </dgm:pt>
    <dgm:pt modelId="{1C230F48-252F-473C-916A-2D9529BFE2F8}" type="sibTrans" cxnId="{E154DAA0-72A5-4581-9A2C-A86208FD0CDD}">
      <dgm:prSet/>
      <dgm:spPr/>
      <dgm:t>
        <a:bodyPr/>
        <a:lstStyle/>
        <a:p>
          <a:endParaRPr lang="en-US"/>
        </a:p>
      </dgm:t>
    </dgm:pt>
    <dgm:pt modelId="{E8889AF8-B8D5-4A7C-A2FA-3ABA53E333B2}">
      <dgm:prSet/>
      <dgm:spPr/>
      <dgm:t>
        <a:bodyPr/>
        <a:lstStyle/>
        <a:p>
          <a:r>
            <a:rPr lang="en-US"/>
            <a:t>• Professionalism</a:t>
          </a:r>
        </a:p>
      </dgm:t>
    </dgm:pt>
    <dgm:pt modelId="{8A17B748-2FC6-42A7-A436-C1ECCA545642}" type="parTrans" cxnId="{DA59F133-F7B2-4E0A-8C78-698FC73A6B62}">
      <dgm:prSet/>
      <dgm:spPr/>
      <dgm:t>
        <a:bodyPr/>
        <a:lstStyle/>
        <a:p>
          <a:endParaRPr lang="en-US"/>
        </a:p>
      </dgm:t>
    </dgm:pt>
    <dgm:pt modelId="{157126DA-72AD-4B0E-ABCE-C015A255281A}" type="sibTrans" cxnId="{DA59F133-F7B2-4E0A-8C78-698FC73A6B62}">
      <dgm:prSet/>
      <dgm:spPr/>
      <dgm:t>
        <a:bodyPr/>
        <a:lstStyle/>
        <a:p>
          <a:endParaRPr lang="en-US"/>
        </a:p>
      </dgm:t>
    </dgm:pt>
    <dgm:pt modelId="{5FF624A4-574D-45F2-B334-7615E17C0988}">
      <dgm:prSet/>
      <dgm:spPr/>
      <dgm:t>
        <a:bodyPr/>
        <a:lstStyle/>
        <a:p>
          <a:r>
            <a:rPr lang="en-US"/>
            <a:t>• Risk taking</a:t>
          </a:r>
        </a:p>
      </dgm:t>
    </dgm:pt>
    <dgm:pt modelId="{6A2DA9EF-C906-47F7-9E4B-87D8E649B588}" type="parTrans" cxnId="{A50EBC2A-D517-4964-8607-25FD0B0A7A30}">
      <dgm:prSet/>
      <dgm:spPr/>
      <dgm:t>
        <a:bodyPr/>
        <a:lstStyle/>
        <a:p>
          <a:endParaRPr lang="en-US"/>
        </a:p>
      </dgm:t>
    </dgm:pt>
    <dgm:pt modelId="{5E2F966F-B727-4B89-A856-848CF9384394}" type="sibTrans" cxnId="{A50EBC2A-D517-4964-8607-25FD0B0A7A30}">
      <dgm:prSet/>
      <dgm:spPr/>
      <dgm:t>
        <a:bodyPr/>
        <a:lstStyle/>
        <a:p>
          <a:endParaRPr lang="en-US"/>
        </a:p>
      </dgm:t>
    </dgm:pt>
    <dgm:pt modelId="{A2244226-B97C-4C43-9E5D-5070E49F79FA}">
      <dgm:prSet/>
      <dgm:spPr/>
      <dgm:t>
        <a:bodyPr/>
        <a:lstStyle/>
        <a:p>
          <a:r>
            <a:rPr lang="en-US"/>
            <a:t>• Passion Planning</a:t>
          </a:r>
        </a:p>
      </dgm:t>
    </dgm:pt>
    <dgm:pt modelId="{796C0A3F-8772-4047-B60A-4D2F1AA6B27A}" type="parTrans" cxnId="{57C8A3AF-41B0-4CC7-A9D3-DE0E62550C72}">
      <dgm:prSet/>
      <dgm:spPr/>
      <dgm:t>
        <a:bodyPr/>
        <a:lstStyle/>
        <a:p>
          <a:endParaRPr lang="en-US"/>
        </a:p>
      </dgm:t>
    </dgm:pt>
    <dgm:pt modelId="{11552068-80FE-4A93-89CC-DEFC13B31AC9}" type="sibTrans" cxnId="{57C8A3AF-41B0-4CC7-A9D3-DE0E62550C72}">
      <dgm:prSet/>
      <dgm:spPr/>
      <dgm:t>
        <a:bodyPr/>
        <a:lstStyle/>
        <a:p>
          <a:endParaRPr lang="en-US"/>
        </a:p>
      </dgm:t>
    </dgm:pt>
    <dgm:pt modelId="{87051BC2-401E-4807-87A2-441E156BB5BC}">
      <dgm:prSet/>
      <dgm:spPr/>
      <dgm:t>
        <a:bodyPr/>
        <a:lstStyle/>
        <a:p>
          <a:r>
            <a:rPr lang="en-US"/>
            <a:t>• Social skills </a:t>
          </a:r>
        </a:p>
      </dgm:t>
    </dgm:pt>
    <dgm:pt modelId="{72A42605-9A99-4691-8753-8A5368B21C71}" type="parTrans" cxnId="{2E19DA8E-4DED-42BD-86E3-FE5A3EF28D7D}">
      <dgm:prSet/>
      <dgm:spPr/>
      <dgm:t>
        <a:bodyPr/>
        <a:lstStyle/>
        <a:p>
          <a:endParaRPr lang="en-US"/>
        </a:p>
      </dgm:t>
    </dgm:pt>
    <dgm:pt modelId="{5A01BF8A-0A2E-46FF-8572-AB0F2A6A51D9}" type="sibTrans" cxnId="{2E19DA8E-4DED-42BD-86E3-FE5A3EF28D7D}">
      <dgm:prSet/>
      <dgm:spPr/>
      <dgm:t>
        <a:bodyPr/>
        <a:lstStyle/>
        <a:p>
          <a:endParaRPr lang="en-US"/>
        </a:p>
      </dgm:t>
    </dgm:pt>
    <dgm:pt modelId="{D8611B51-58EB-4473-8BD6-F83AB3F18FE2}">
      <dgm:prSet/>
      <dgm:spPr/>
      <dgm:t>
        <a:bodyPr/>
        <a:lstStyle/>
        <a:p>
          <a:r>
            <a:rPr lang="en-US"/>
            <a:t>• Open mindedness towards learning people and failure.</a:t>
          </a:r>
        </a:p>
      </dgm:t>
    </dgm:pt>
    <dgm:pt modelId="{E3DE458D-2920-4F32-AA06-5B4321579FC9}" type="parTrans" cxnId="{D99D63A7-D75B-4D94-8E14-0FE5F03DB3F0}">
      <dgm:prSet/>
      <dgm:spPr/>
      <dgm:t>
        <a:bodyPr/>
        <a:lstStyle/>
        <a:p>
          <a:endParaRPr lang="en-US"/>
        </a:p>
      </dgm:t>
    </dgm:pt>
    <dgm:pt modelId="{4C5A7A1D-163C-43EA-93D2-B3D392C13076}" type="sibTrans" cxnId="{D99D63A7-D75B-4D94-8E14-0FE5F03DB3F0}">
      <dgm:prSet/>
      <dgm:spPr/>
      <dgm:t>
        <a:bodyPr/>
        <a:lstStyle/>
        <a:p>
          <a:endParaRPr lang="en-US"/>
        </a:p>
      </dgm:t>
    </dgm:pt>
    <dgm:pt modelId="{BAE42EC0-735E-4015-B309-1F9CE02A0E14}">
      <dgm:prSet/>
      <dgm:spPr/>
      <dgm:t>
        <a:bodyPr/>
        <a:lstStyle/>
        <a:p>
          <a:r>
            <a:rPr lang="en-US"/>
            <a:t>• Customer orientated</a:t>
          </a:r>
        </a:p>
      </dgm:t>
    </dgm:pt>
    <dgm:pt modelId="{B24BAE48-E762-4824-B936-4A9D177A5B3B}" type="parTrans" cxnId="{5764EF61-5A9E-445D-BFDC-13DA813441C0}">
      <dgm:prSet/>
      <dgm:spPr/>
      <dgm:t>
        <a:bodyPr/>
        <a:lstStyle/>
        <a:p>
          <a:endParaRPr lang="en-US"/>
        </a:p>
      </dgm:t>
    </dgm:pt>
    <dgm:pt modelId="{D023A0BD-6C17-4E7B-AE79-691FB23B9890}" type="sibTrans" cxnId="{5764EF61-5A9E-445D-BFDC-13DA813441C0}">
      <dgm:prSet/>
      <dgm:spPr/>
      <dgm:t>
        <a:bodyPr/>
        <a:lstStyle/>
        <a:p>
          <a:endParaRPr lang="en-US"/>
        </a:p>
      </dgm:t>
    </dgm:pt>
    <dgm:pt modelId="{59B8F58A-A931-4CE1-87EE-BD0017EB6344}">
      <dgm:prSet/>
      <dgm:spPr/>
      <dgm:t>
        <a:bodyPr/>
        <a:lstStyle/>
        <a:p>
          <a:r>
            <a:rPr lang="en-US"/>
            <a:t>• Highly adaptable and future oriented</a:t>
          </a:r>
        </a:p>
      </dgm:t>
    </dgm:pt>
    <dgm:pt modelId="{F4C2B874-B126-44CA-BF85-11B151727BFD}" type="parTrans" cxnId="{7F4180EF-F926-4BCE-BBF5-34641CEE45E4}">
      <dgm:prSet/>
      <dgm:spPr/>
      <dgm:t>
        <a:bodyPr/>
        <a:lstStyle/>
        <a:p>
          <a:endParaRPr lang="en-US"/>
        </a:p>
      </dgm:t>
    </dgm:pt>
    <dgm:pt modelId="{465E1A5E-DDBC-46CC-A849-F00D2BF16138}" type="sibTrans" cxnId="{7F4180EF-F926-4BCE-BBF5-34641CEE45E4}">
      <dgm:prSet/>
      <dgm:spPr/>
      <dgm:t>
        <a:bodyPr/>
        <a:lstStyle/>
        <a:p>
          <a:endParaRPr lang="en-US"/>
        </a:p>
      </dgm:t>
    </dgm:pt>
    <dgm:pt modelId="{33044E68-C2BF-49C0-8D79-C3C134FCC078}">
      <dgm:prSet/>
      <dgm:spPr/>
      <dgm:t>
        <a:bodyPr/>
        <a:lstStyle/>
        <a:p>
          <a:r>
            <a:rPr lang="en-US"/>
            <a:t>• Competitiveness</a:t>
          </a:r>
        </a:p>
      </dgm:t>
    </dgm:pt>
    <dgm:pt modelId="{C96B33D5-0E42-46CF-97A9-0E934DA29833}" type="parTrans" cxnId="{9B01CDB6-7791-4ED7-AFEB-47540056BB0E}">
      <dgm:prSet/>
      <dgm:spPr/>
      <dgm:t>
        <a:bodyPr/>
        <a:lstStyle/>
        <a:p>
          <a:endParaRPr lang="en-US"/>
        </a:p>
      </dgm:t>
    </dgm:pt>
    <dgm:pt modelId="{F2164E11-0EDF-484B-910D-CD3FC49AACEA}" type="sibTrans" cxnId="{9B01CDB6-7791-4ED7-AFEB-47540056BB0E}">
      <dgm:prSet/>
      <dgm:spPr/>
      <dgm:t>
        <a:bodyPr/>
        <a:lstStyle/>
        <a:p>
          <a:endParaRPr lang="en-US"/>
        </a:p>
      </dgm:t>
    </dgm:pt>
    <dgm:pt modelId="{6086DEE2-69C5-408F-96FD-9E5663273C0D}" type="pres">
      <dgm:prSet presAssocID="{9402464C-41A0-4D57-BA7E-D28130BCD42D}" presName="Name0" presStyleCnt="0">
        <dgm:presLayoutVars>
          <dgm:dir/>
          <dgm:animLvl val="lvl"/>
          <dgm:resizeHandles val="exact"/>
        </dgm:presLayoutVars>
      </dgm:prSet>
      <dgm:spPr/>
    </dgm:pt>
    <dgm:pt modelId="{E95753D4-FD3B-49A9-916A-A79FE742A2A7}" type="pres">
      <dgm:prSet presAssocID="{24F7BE0C-27ED-49BD-9452-F925C0BE7425}" presName="linNode" presStyleCnt="0"/>
      <dgm:spPr/>
    </dgm:pt>
    <dgm:pt modelId="{7476052A-23D8-487C-8DC1-C1822091D7CB}" type="pres">
      <dgm:prSet presAssocID="{24F7BE0C-27ED-49BD-9452-F925C0BE7425}" presName="parentText" presStyleLbl="node1" presStyleIdx="0" presStyleCnt="9">
        <dgm:presLayoutVars>
          <dgm:chMax val="1"/>
          <dgm:bulletEnabled val="1"/>
        </dgm:presLayoutVars>
      </dgm:prSet>
      <dgm:spPr/>
    </dgm:pt>
    <dgm:pt modelId="{3FA16AD0-3A96-4693-A8EC-415E8B957CC5}" type="pres">
      <dgm:prSet presAssocID="{1C230F48-252F-473C-916A-2D9529BFE2F8}" presName="sp" presStyleCnt="0"/>
      <dgm:spPr/>
    </dgm:pt>
    <dgm:pt modelId="{7624073C-FA39-451C-9944-17C09A3E3B3A}" type="pres">
      <dgm:prSet presAssocID="{E8889AF8-B8D5-4A7C-A2FA-3ABA53E333B2}" presName="linNode" presStyleCnt="0"/>
      <dgm:spPr/>
    </dgm:pt>
    <dgm:pt modelId="{C3CAA6EA-C4A8-4857-A435-57FCC61DA4ED}" type="pres">
      <dgm:prSet presAssocID="{E8889AF8-B8D5-4A7C-A2FA-3ABA53E333B2}" presName="parentText" presStyleLbl="node1" presStyleIdx="1" presStyleCnt="9">
        <dgm:presLayoutVars>
          <dgm:chMax val="1"/>
          <dgm:bulletEnabled val="1"/>
        </dgm:presLayoutVars>
      </dgm:prSet>
      <dgm:spPr/>
    </dgm:pt>
    <dgm:pt modelId="{83E91F07-11E9-4F87-B5B9-F8907067998B}" type="pres">
      <dgm:prSet presAssocID="{157126DA-72AD-4B0E-ABCE-C015A255281A}" presName="sp" presStyleCnt="0"/>
      <dgm:spPr/>
    </dgm:pt>
    <dgm:pt modelId="{93E319C5-F902-45DE-9BA4-E74DF5ED43BD}" type="pres">
      <dgm:prSet presAssocID="{5FF624A4-574D-45F2-B334-7615E17C0988}" presName="linNode" presStyleCnt="0"/>
      <dgm:spPr/>
    </dgm:pt>
    <dgm:pt modelId="{E0634602-8537-40A5-9EE8-D616C9C07681}" type="pres">
      <dgm:prSet presAssocID="{5FF624A4-574D-45F2-B334-7615E17C0988}" presName="parentText" presStyleLbl="node1" presStyleIdx="2" presStyleCnt="9">
        <dgm:presLayoutVars>
          <dgm:chMax val="1"/>
          <dgm:bulletEnabled val="1"/>
        </dgm:presLayoutVars>
      </dgm:prSet>
      <dgm:spPr/>
    </dgm:pt>
    <dgm:pt modelId="{9774CC6D-2B37-434E-8EA6-8B219AC571A9}" type="pres">
      <dgm:prSet presAssocID="{5E2F966F-B727-4B89-A856-848CF9384394}" presName="sp" presStyleCnt="0"/>
      <dgm:spPr/>
    </dgm:pt>
    <dgm:pt modelId="{266B92C6-4B78-4396-9EDA-1DF83BFC819F}" type="pres">
      <dgm:prSet presAssocID="{A2244226-B97C-4C43-9E5D-5070E49F79FA}" presName="linNode" presStyleCnt="0"/>
      <dgm:spPr/>
    </dgm:pt>
    <dgm:pt modelId="{E466F186-1F12-468A-A8FB-5F2C78666D77}" type="pres">
      <dgm:prSet presAssocID="{A2244226-B97C-4C43-9E5D-5070E49F79FA}" presName="parentText" presStyleLbl="node1" presStyleIdx="3" presStyleCnt="9">
        <dgm:presLayoutVars>
          <dgm:chMax val="1"/>
          <dgm:bulletEnabled val="1"/>
        </dgm:presLayoutVars>
      </dgm:prSet>
      <dgm:spPr/>
    </dgm:pt>
    <dgm:pt modelId="{FCC99B75-7AE8-4564-BA9E-4D97C56BD9A8}" type="pres">
      <dgm:prSet presAssocID="{11552068-80FE-4A93-89CC-DEFC13B31AC9}" presName="sp" presStyleCnt="0"/>
      <dgm:spPr/>
    </dgm:pt>
    <dgm:pt modelId="{5FF19AC1-1E4F-4415-9A1D-7D34ECF646CB}" type="pres">
      <dgm:prSet presAssocID="{87051BC2-401E-4807-87A2-441E156BB5BC}" presName="linNode" presStyleCnt="0"/>
      <dgm:spPr/>
    </dgm:pt>
    <dgm:pt modelId="{58C316B6-966E-47BD-B5EF-598F33A2A2B7}" type="pres">
      <dgm:prSet presAssocID="{87051BC2-401E-4807-87A2-441E156BB5BC}" presName="parentText" presStyleLbl="node1" presStyleIdx="4" presStyleCnt="9">
        <dgm:presLayoutVars>
          <dgm:chMax val="1"/>
          <dgm:bulletEnabled val="1"/>
        </dgm:presLayoutVars>
      </dgm:prSet>
      <dgm:spPr/>
    </dgm:pt>
    <dgm:pt modelId="{6C722DD2-7F44-4F8F-BE0E-F7AF9F4526B1}" type="pres">
      <dgm:prSet presAssocID="{5A01BF8A-0A2E-46FF-8572-AB0F2A6A51D9}" presName="sp" presStyleCnt="0"/>
      <dgm:spPr/>
    </dgm:pt>
    <dgm:pt modelId="{DA99DCE1-10B2-404C-8627-1E1883B317B6}" type="pres">
      <dgm:prSet presAssocID="{D8611B51-58EB-4473-8BD6-F83AB3F18FE2}" presName="linNode" presStyleCnt="0"/>
      <dgm:spPr/>
    </dgm:pt>
    <dgm:pt modelId="{255FBD6B-7A20-4D81-8DB3-A0756AF5DD49}" type="pres">
      <dgm:prSet presAssocID="{D8611B51-58EB-4473-8BD6-F83AB3F18FE2}" presName="parentText" presStyleLbl="node1" presStyleIdx="5" presStyleCnt="9">
        <dgm:presLayoutVars>
          <dgm:chMax val="1"/>
          <dgm:bulletEnabled val="1"/>
        </dgm:presLayoutVars>
      </dgm:prSet>
      <dgm:spPr/>
    </dgm:pt>
    <dgm:pt modelId="{BE738EBE-F2F5-4CB6-B35F-F6B6DCB8FFDE}" type="pres">
      <dgm:prSet presAssocID="{4C5A7A1D-163C-43EA-93D2-B3D392C13076}" presName="sp" presStyleCnt="0"/>
      <dgm:spPr/>
    </dgm:pt>
    <dgm:pt modelId="{8E8F8B6B-619F-4054-AC2F-656488248BA5}" type="pres">
      <dgm:prSet presAssocID="{BAE42EC0-735E-4015-B309-1F9CE02A0E14}" presName="linNode" presStyleCnt="0"/>
      <dgm:spPr/>
    </dgm:pt>
    <dgm:pt modelId="{E09587F5-4E68-4D4D-836A-E0C75FFA77E5}" type="pres">
      <dgm:prSet presAssocID="{BAE42EC0-735E-4015-B309-1F9CE02A0E14}" presName="parentText" presStyleLbl="node1" presStyleIdx="6" presStyleCnt="9">
        <dgm:presLayoutVars>
          <dgm:chMax val="1"/>
          <dgm:bulletEnabled val="1"/>
        </dgm:presLayoutVars>
      </dgm:prSet>
      <dgm:spPr/>
    </dgm:pt>
    <dgm:pt modelId="{4085EFBF-DD06-41F1-B017-863526CEE694}" type="pres">
      <dgm:prSet presAssocID="{D023A0BD-6C17-4E7B-AE79-691FB23B9890}" presName="sp" presStyleCnt="0"/>
      <dgm:spPr/>
    </dgm:pt>
    <dgm:pt modelId="{6734D3E1-F01E-45BC-9337-9FD04201F4F8}" type="pres">
      <dgm:prSet presAssocID="{59B8F58A-A931-4CE1-87EE-BD0017EB6344}" presName="linNode" presStyleCnt="0"/>
      <dgm:spPr/>
    </dgm:pt>
    <dgm:pt modelId="{D9C88079-C7E9-4810-9B70-07944C8A8DEC}" type="pres">
      <dgm:prSet presAssocID="{59B8F58A-A931-4CE1-87EE-BD0017EB6344}" presName="parentText" presStyleLbl="node1" presStyleIdx="7" presStyleCnt="9">
        <dgm:presLayoutVars>
          <dgm:chMax val="1"/>
          <dgm:bulletEnabled val="1"/>
        </dgm:presLayoutVars>
      </dgm:prSet>
      <dgm:spPr/>
    </dgm:pt>
    <dgm:pt modelId="{6CE6D7C9-7645-4DB7-9B44-3E74304C83A7}" type="pres">
      <dgm:prSet presAssocID="{465E1A5E-DDBC-46CC-A849-F00D2BF16138}" presName="sp" presStyleCnt="0"/>
      <dgm:spPr/>
    </dgm:pt>
    <dgm:pt modelId="{77948DA3-2E65-409E-A5AC-7527C30F946A}" type="pres">
      <dgm:prSet presAssocID="{33044E68-C2BF-49C0-8D79-C3C134FCC078}" presName="linNode" presStyleCnt="0"/>
      <dgm:spPr/>
    </dgm:pt>
    <dgm:pt modelId="{E2892E08-4567-4B0C-94D0-93CBBFDE01D7}" type="pres">
      <dgm:prSet presAssocID="{33044E68-C2BF-49C0-8D79-C3C134FCC078}" presName="parentText" presStyleLbl="node1" presStyleIdx="8" presStyleCnt="9">
        <dgm:presLayoutVars>
          <dgm:chMax val="1"/>
          <dgm:bulletEnabled val="1"/>
        </dgm:presLayoutVars>
      </dgm:prSet>
      <dgm:spPr/>
    </dgm:pt>
  </dgm:ptLst>
  <dgm:cxnLst>
    <dgm:cxn modelId="{6F59D90B-CB95-4CB7-825B-888457B2E2AF}" type="presOf" srcId="{33044E68-C2BF-49C0-8D79-C3C134FCC078}" destId="{E2892E08-4567-4B0C-94D0-93CBBFDE01D7}" srcOrd="0" destOrd="0" presId="urn:microsoft.com/office/officeart/2005/8/layout/vList5"/>
    <dgm:cxn modelId="{3D733218-D4E2-4BC0-9248-B8402A8C263E}" type="presOf" srcId="{D8611B51-58EB-4473-8BD6-F83AB3F18FE2}" destId="{255FBD6B-7A20-4D81-8DB3-A0756AF5DD49}" srcOrd="0" destOrd="0" presId="urn:microsoft.com/office/officeart/2005/8/layout/vList5"/>
    <dgm:cxn modelId="{308CC829-E97D-4C34-8AE8-55E9AD3EC2A9}" type="presOf" srcId="{9402464C-41A0-4D57-BA7E-D28130BCD42D}" destId="{6086DEE2-69C5-408F-96FD-9E5663273C0D}" srcOrd="0" destOrd="0" presId="urn:microsoft.com/office/officeart/2005/8/layout/vList5"/>
    <dgm:cxn modelId="{A50EBC2A-D517-4964-8607-25FD0B0A7A30}" srcId="{9402464C-41A0-4D57-BA7E-D28130BCD42D}" destId="{5FF624A4-574D-45F2-B334-7615E17C0988}" srcOrd="2" destOrd="0" parTransId="{6A2DA9EF-C906-47F7-9E4B-87D8E649B588}" sibTransId="{5E2F966F-B727-4B89-A856-848CF9384394}"/>
    <dgm:cxn modelId="{DA59F133-F7B2-4E0A-8C78-698FC73A6B62}" srcId="{9402464C-41A0-4D57-BA7E-D28130BCD42D}" destId="{E8889AF8-B8D5-4A7C-A2FA-3ABA53E333B2}" srcOrd="1" destOrd="0" parTransId="{8A17B748-2FC6-42A7-A436-C1ECCA545642}" sibTransId="{157126DA-72AD-4B0E-ABCE-C015A255281A}"/>
    <dgm:cxn modelId="{6EE10335-75C0-4753-A9F1-56309A00767A}" type="presOf" srcId="{87051BC2-401E-4807-87A2-441E156BB5BC}" destId="{58C316B6-966E-47BD-B5EF-598F33A2A2B7}" srcOrd="0" destOrd="0" presId="urn:microsoft.com/office/officeart/2005/8/layout/vList5"/>
    <dgm:cxn modelId="{28A17940-BE59-41DD-8BE4-58FF41BDAB4A}" type="presOf" srcId="{A2244226-B97C-4C43-9E5D-5070E49F79FA}" destId="{E466F186-1F12-468A-A8FB-5F2C78666D77}" srcOrd="0" destOrd="0" presId="urn:microsoft.com/office/officeart/2005/8/layout/vList5"/>
    <dgm:cxn modelId="{5764EF61-5A9E-445D-BFDC-13DA813441C0}" srcId="{9402464C-41A0-4D57-BA7E-D28130BCD42D}" destId="{BAE42EC0-735E-4015-B309-1F9CE02A0E14}" srcOrd="6" destOrd="0" parTransId="{B24BAE48-E762-4824-B936-4A9D177A5B3B}" sibTransId="{D023A0BD-6C17-4E7B-AE79-691FB23B9890}"/>
    <dgm:cxn modelId="{06281A8E-6F7A-4EE3-9B40-AADB9AE14E85}" type="presOf" srcId="{24F7BE0C-27ED-49BD-9452-F925C0BE7425}" destId="{7476052A-23D8-487C-8DC1-C1822091D7CB}" srcOrd="0" destOrd="0" presId="urn:microsoft.com/office/officeart/2005/8/layout/vList5"/>
    <dgm:cxn modelId="{2E19DA8E-4DED-42BD-86E3-FE5A3EF28D7D}" srcId="{9402464C-41A0-4D57-BA7E-D28130BCD42D}" destId="{87051BC2-401E-4807-87A2-441E156BB5BC}" srcOrd="4" destOrd="0" parTransId="{72A42605-9A99-4691-8753-8A5368B21C71}" sibTransId="{5A01BF8A-0A2E-46FF-8572-AB0F2A6A51D9}"/>
    <dgm:cxn modelId="{E154DAA0-72A5-4581-9A2C-A86208FD0CDD}" srcId="{9402464C-41A0-4D57-BA7E-D28130BCD42D}" destId="{24F7BE0C-27ED-49BD-9452-F925C0BE7425}" srcOrd="0" destOrd="0" parTransId="{3F7744C4-AEE0-4821-BF2F-8A1589A80CDA}" sibTransId="{1C230F48-252F-473C-916A-2D9529BFE2F8}"/>
    <dgm:cxn modelId="{300150A4-2646-4736-8263-840A1B71441E}" type="presOf" srcId="{59B8F58A-A931-4CE1-87EE-BD0017EB6344}" destId="{D9C88079-C7E9-4810-9B70-07944C8A8DEC}" srcOrd="0" destOrd="0" presId="urn:microsoft.com/office/officeart/2005/8/layout/vList5"/>
    <dgm:cxn modelId="{D99D63A7-D75B-4D94-8E14-0FE5F03DB3F0}" srcId="{9402464C-41A0-4D57-BA7E-D28130BCD42D}" destId="{D8611B51-58EB-4473-8BD6-F83AB3F18FE2}" srcOrd="5" destOrd="0" parTransId="{E3DE458D-2920-4F32-AA06-5B4321579FC9}" sibTransId="{4C5A7A1D-163C-43EA-93D2-B3D392C13076}"/>
    <dgm:cxn modelId="{57C8A3AF-41B0-4CC7-A9D3-DE0E62550C72}" srcId="{9402464C-41A0-4D57-BA7E-D28130BCD42D}" destId="{A2244226-B97C-4C43-9E5D-5070E49F79FA}" srcOrd="3" destOrd="0" parTransId="{796C0A3F-8772-4047-B60A-4D2F1AA6B27A}" sibTransId="{11552068-80FE-4A93-89CC-DEFC13B31AC9}"/>
    <dgm:cxn modelId="{FE18D5B4-8AE8-46D3-83FC-342C3C266B28}" type="presOf" srcId="{E8889AF8-B8D5-4A7C-A2FA-3ABA53E333B2}" destId="{C3CAA6EA-C4A8-4857-A435-57FCC61DA4ED}" srcOrd="0" destOrd="0" presId="urn:microsoft.com/office/officeart/2005/8/layout/vList5"/>
    <dgm:cxn modelId="{9B01CDB6-7791-4ED7-AFEB-47540056BB0E}" srcId="{9402464C-41A0-4D57-BA7E-D28130BCD42D}" destId="{33044E68-C2BF-49C0-8D79-C3C134FCC078}" srcOrd="8" destOrd="0" parTransId="{C96B33D5-0E42-46CF-97A9-0E934DA29833}" sibTransId="{F2164E11-0EDF-484B-910D-CD3FC49AACEA}"/>
    <dgm:cxn modelId="{7F4180EF-F926-4BCE-BBF5-34641CEE45E4}" srcId="{9402464C-41A0-4D57-BA7E-D28130BCD42D}" destId="{59B8F58A-A931-4CE1-87EE-BD0017EB6344}" srcOrd="7" destOrd="0" parTransId="{F4C2B874-B126-44CA-BF85-11B151727BFD}" sibTransId="{465E1A5E-DDBC-46CC-A849-F00D2BF16138}"/>
    <dgm:cxn modelId="{421118FB-E969-4CC6-B1EB-AD403A38D87E}" type="presOf" srcId="{5FF624A4-574D-45F2-B334-7615E17C0988}" destId="{E0634602-8537-40A5-9EE8-D616C9C07681}" srcOrd="0" destOrd="0" presId="urn:microsoft.com/office/officeart/2005/8/layout/vList5"/>
    <dgm:cxn modelId="{4BBF10FE-7BEF-4AA2-922D-AC80CABAC439}" type="presOf" srcId="{BAE42EC0-735E-4015-B309-1F9CE02A0E14}" destId="{E09587F5-4E68-4D4D-836A-E0C75FFA77E5}" srcOrd="0" destOrd="0" presId="urn:microsoft.com/office/officeart/2005/8/layout/vList5"/>
    <dgm:cxn modelId="{483FA7B1-26E3-499D-B056-30363F0D1EE1}" type="presParOf" srcId="{6086DEE2-69C5-408F-96FD-9E5663273C0D}" destId="{E95753D4-FD3B-49A9-916A-A79FE742A2A7}" srcOrd="0" destOrd="0" presId="urn:microsoft.com/office/officeart/2005/8/layout/vList5"/>
    <dgm:cxn modelId="{9C5761ED-AE7C-4E0E-A7F2-BFEA55C39445}" type="presParOf" srcId="{E95753D4-FD3B-49A9-916A-A79FE742A2A7}" destId="{7476052A-23D8-487C-8DC1-C1822091D7CB}" srcOrd="0" destOrd="0" presId="urn:microsoft.com/office/officeart/2005/8/layout/vList5"/>
    <dgm:cxn modelId="{CE216E0B-1D8C-4F6F-BF0C-B0DA3A0093CB}" type="presParOf" srcId="{6086DEE2-69C5-408F-96FD-9E5663273C0D}" destId="{3FA16AD0-3A96-4693-A8EC-415E8B957CC5}" srcOrd="1" destOrd="0" presId="urn:microsoft.com/office/officeart/2005/8/layout/vList5"/>
    <dgm:cxn modelId="{E2A110B3-E4A7-4148-8CBC-2BD59E9BA6FE}" type="presParOf" srcId="{6086DEE2-69C5-408F-96FD-9E5663273C0D}" destId="{7624073C-FA39-451C-9944-17C09A3E3B3A}" srcOrd="2" destOrd="0" presId="urn:microsoft.com/office/officeart/2005/8/layout/vList5"/>
    <dgm:cxn modelId="{26C0790B-CBC5-452D-BC5F-C178086C37AF}" type="presParOf" srcId="{7624073C-FA39-451C-9944-17C09A3E3B3A}" destId="{C3CAA6EA-C4A8-4857-A435-57FCC61DA4ED}" srcOrd="0" destOrd="0" presId="urn:microsoft.com/office/officeart/2005/8/layout/vList5"/>
    <dgm:cxn modelId="{3A9BF887-8F3D-4243-8226-8A74CD1DD463}" type="presParOf" srcId="{6086DEE2-69C5-408F-96FD-9E5663273C0D}" destId="{83E91F07-11E9-4F87-B5B9-F8907067998B}" srcOrd="3" destOrd="0" presId="urn:microsoft.com/office/officeart/2005/8/layout/vList5"/>
    <dgm:cxn modelId="{4F92853C-F5E8-44AB-85E6-1597FA6BA6FF}" type="presParOf" srcId="{6086DEE2-69C5-408F-96FD-9E5663273C0D}" destId="{93E319C5-F902-45DE-9BA4-E74DF5ED43BD}" srcOrd="4" destOrd="0" presId="urn:microsoft.com/office/officeart/2005/8/layout/vList5"/>
    <dgm:cxn modelId="{A0DC7D04-97B4-48E6-89CE-0A81FCEA4DBC}" type="presParOf" srcId="{93E319C5-F902-45DE-9BA4-E74DF5ED43BD}" destId="{E0634602-8537-40A5-9EE8-D616C9C07681}" srcOrd="0" destOrd="0" presId="urn:microsoft.com/office/officeart/2005/8/layout/vList5"/>
    <dgm:cxn modelId="{0D662714-58E4-4EEB-BA68-0C71C4AC85FC}" type="presParOf" srcId="{6086DEE2-69C5-408F-96FD-9E5663273C0D}" destId="{9774CC6D-2B37-434E-8EA6-8B219AC571A9}" srcOrd="5" destOrd="0" presId="urn:microsoft.com/office/officeart/2005/8/layout/vList5"/>
    <dgm:cxn modelId="{65940C90-443A-4B7E-89D4-BA7E1CAD4FFC}" type="presParOf" srcId="{6086DEE2-69C5-408F-96FD-9E5663273C0D}" destId="{266B92C6-4B78-4396-9EDA-1DF83BFC819F}" srcOrd="6" destOrd="0" presId="urn:microsoft.com/office/officeart/2005/8/layout/vList5"/>
    <dgm:cxn modelId="{55683213-1342-4579-9C0E-4CF899B8C91A}" type="presParOf" srcId="{266B92C6-4B78-4396-9EDA-1DF83BFC819F}" destId="{E466F186-1F12-468A-A8FB-5F2C78666D77}" srcOrd="0" destOrd="0" presId="urn:microsoft.com/office/officeart/2005/8/layout/vList5"/>
    <dgm:cxn modelId="{99368B62-744C-4C5B-B596-56C2A839AC5C}" type="presParOf" srcId="{6086DEE2-69C5-408F-96FD-9E5663273C0D}" destId="{FCC99B75-7AE8-4564-BA9E-4D97C56BD9A8}" srcOrd="7" destOrd="0" presId="urn:microsoft.com/office/officeart/2005/8/layout/vList5"/>
    <dgm:cxn modelId="{DEBA46E8-48F1-42B5-AC72-7B376AB01708}" type="presParOf" srcId="{6086DEE2-69C5-408F-96FD-9E5663273C0D}" destId="{5FF19AC1-1E4F-4415-9A1D-7D34ECF646CB}" srcOrd="8" destOrd="0" presId="urn:microsoft.com/office/officeart/2005/8/layout/vList5"/>
    <dgm:cxn modelId="{927FE4E0-4178-4E2F-A66B-7AF7BC616CA4}" type="presParOf" srcId="{5FF19AC1-1E4F-4415-9A1D-7D34ECF646CB}" destId="{58C316B6-966E-47BD-B5EF-598F33A2A2B7}" srcOrd="0" destOrd="0" presId="urn:microsoft.com/office/officeart/2005/8/layout/vList5"/>
    <dgm:cxn modelId="{8A691FFC-8A8D-4757-8FB3-0E9DD2EF907A}" type="presParOf" srcId="{6086DEE2-69C5-408F-96FD-9E5663273C0D}" destId="{6C722DD2-7F44-4F8F-BE0E-F7AF9F4526B1}" srcOrd="9" destOrd="0" presId="urn:microsoft.com/office/officeart/2005/8/layout/vList5"/>
    <dgm:cxn modelId="{BE1E61ED-97CE-45A3-9250-535B21B0E85B}" type="presParOf" srcId="{6086DEE2-69C5-408F-96FD-9E5663273C0D}" destId="{DA99DCE1-10B2-404C-8627-1E1883B317B6}" srcOrd="10" destOrd="0" presId="urn:microsoft.com/office/officeart/2005/8/layout/vList5"/>
    <dgm:cxn modelId="{B91BADA0-4109-4541-BE7B-B104479CE483}" type="presParOf" srcId="{DA99DCE1-10B2-404C-8627-1E1883B317B6}" destId="{255FBD6B-7A20-4D81-8DB3-A0756AF5DD49}" srcOrd="0" destOrd="0" presId="urn:microsoft.com/office/officeart/2005/8/layout/vList5"/>
    <dgm:cxn modelId="{A30E351F-D9D7-4D94-8473-725F78392CDC}" type="presParOf" srcId="{6086DEE2-69C5-408F-96FD-9E5663273C0D}" destId="{BE738EBE-F2F5-4CB6-B35F-F6B6DCB8FFDE}" srcOrd="11" destOrd="0" presId="urn:microsoft.com/office/officeart/2005/8/layout/vList5"/>
    <dgm:cxn modelId="{C6C32394-E1DA-4482-A4FF-0ED9D1462D4B}" type="presParOf" srcId="{6086DEE2-69C5-408F-96FD-9E5663273C0D}" destId="{8E8F8B6B-619F-4054-AC2F-656488248BA5}" srcOrd="12" destOrd="0" presId="urn:microsoft.com/office/officeart/2005/8/layout/vList5"/>
    <dgm:cxn modelId="{4FA58991-5761-4941-B9C4-6AA1CBEE5C44}" type="presParOf" srcId="{8E8F8B6B-619F-4054-AC2F-656488248BA5}" destId="{E09587F5-4E68-4D4D-836A-E0C75FFA77E5}" srcOrd="0" destOrd="0" presId="urn:microsoft.com/office/officeart/2005/8/layout/vList5"/>
    <dgm:cxn modelId="{24B5277B-65DB-49D9-924D-8C5836DE7526}" type="presParOf" srcId="{6086DEE2-69C5-408F-96FD-9E5663273C0D}" destId="{4085EFBF-DD06-41F1-B017-863526CEE694}" srcOrd="13" destOrd="0" presId="urn:microsoft.com/office/officeart/2005/8/layout/vList5"/>
    <dgm:cxn modelId="{315D1F24-9427-48AE-88A3-E5FF5B249ADE}" type="presParOf" srcId="{6086DEE2-69C5-408F-96FD-9E5663273C0D}" destId="{6734D3E1-F01E-45BC-9337-9FD04201F4F8}" srcOrd="14" destOrd="0" presId="urn:microsoft.com/office/officeart/2005/8/layout/vList5"/>
    <dgm:cxn modelId="{97901463-8685-4525-B1A7-A1770C0B4CDA}" type="presParOf" srcId="{6734D3E1-F01E-45BC-9337-9FD04201F4F8}" destId="{D9C88079-C7E9-4810-9B70-07944C8A8DEC}" srcOrd="0" destOrd="0" presId="urn:microsoft.com/office/officeart/2005/8/layout/vList5"/>
    <dgm:cxn modelId="{4C883F95-E71E-46EC-ACE4-B59AE494C833}" type="presParOf" srcId="{6086DEE2-69C5-408F-96FD-9E5663273C0D}" destId="{6CE6D7C9-7645-4DB7-9B44-3E74304C83A7}" srcOrd="15" destOrd="0" presId="urn:microsoft.com/office/officeart/2005/8/layout/vList5"/>
    <dgm:cxn modelId="{5987DEFE-C61E-4DCE-8246-709088BB4A86}" type="presParOf" srcId="{6086DEE2-69C5-408F-96FD-9E5663273C0D}" destId="{77948DA3-2E65-409E-A5AC-7527C30F946A}" srcOrd="16" destOrd="0" presId="urn:microsoft.com/office/officeart/2005/8/layout/vList5"/>
    <dgm:cxn modelId="{3F21B4EF-ECD1-4756-AD90-B496FD451264}" type="presParOf" srcId="{77948DA3-2E65-409E-A5AC-7527C30F946A}" destId="{E2892E08-4567-4B0C-94D0-93CBBFDE01D7}"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E904-835D-4C2A-B459-14FA0BCDF02D}">
      <dsp:nvSpPr>
        <dsp:cNvPr id="0" name=""/>
        <dsp:cNvSpPr/>
      </dsp:nvSpPr>
      <dsp:spPr>
        <a:xfrm>
          <a:off x="0" y="94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Founder	                            -        ViditAatrey &amp; Sanjeev Barnawal.</a:t>
          </a:r>
          <a:endParaRPr lang="en-US" sz="2400" kern="1200"/>
        </a:p>
      </dsp:txBody>
      <dsp:txXfrm>
        <a:off x="28100" y="29042"/>
        <a:ext cx="10459400" cy="519439"/>
      </dsp:txXfrm>
    </dsp:sp>
    <dsp:sp modelId="{AC48583E-90F0-4387-A3E8-DF29626E4453}">
      <dsp:nvSpPr>
        <dsp:cNvPr id="0" name=""/>
        <dsp:cNvSpPr/>
      </dsp:nvSpPr>
      <dsp:spPr>
        <a:xfrm>
          <a:off x="0" y="64570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Year Founded	             -       2015 </a:t>
          </a:r>
          <a:endParaRPr lang="en-US" sz="2400" kern="1200" dirty="0"/>
        </a:p>
      </dsp:txBody>
      <dsp:txXfrm>
        <a:off x="28100" y="673802"/>
        <a:ext cx="10459400" cy="519439"/>
      </dsp:txXfrm>
    </dsp:sp>
    <dsp:sp modelId="{12F21335-C323-487C-969E-99031351439D}">
      <dsp:nvSpPr>
        <dsp:cNvPr id="0" name=""/>
        <dsp:cNvSpPr/>
      </dsp:nvSpPr>
      <dsp:spPr>
        <a:xfrm>
          <a:off x="0" y="129046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Origin	                            -       Bangalore, India</a:t>
          </a:r>
          <a:endParaRPr lang="en-US" sz="2400" kern="1200" dirty="0"/>
        </a:p>
      </dsp:txBody>
      <dsp:txXfrm>
        <a:off x="28100" y="1318562"/>
        <a:ext cx="10459400" cy="519439"/>
      </dsp:txXfrm>
    </dsp:sp>
    <dsp:sp modelId="{57AB934F-4716-4FD2-87F4-A1F089586AF0}">
      <dsp:nvSpPr>
        <dsp:cNvPr id="0" name=""/>
        <dsp:cNvSpPr/>
      </dsp:nvSpPr>
      <dsp:spPr>
        <a:xfrm>
          <a:off x="0" y="193522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No. of Employees            -      750+</a:t>
          </a:r>
          <a:endParaRPr lang="en-US" sz="2400" kern="1200" dirty="0"/>
        </a:p>
      </dsp:txBody>
      <dsp:txXfrm>
        <a:off x="28100" y="1963322"/>
        <a:ext cx="10459400" cy="519439"/>
      </dsp:txXfrm>
    </dsp:sp>
    <dsp:sp modelId="{7C8CFCEE-4B09-4F67-A646-D353CC613DB1}">
      <dsp:nvSpPr>
        <dsp:cNvPr id="0" name=""/>
        <dsp:cNvSpPr/>
      </dsp:nvSpPr>
      <dsp:spPr>
        <a:xfrm>
          <a:off x="0" y="257998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Company Type	             -       Private</a:t>
          </a:r>
          <a:endParaRPr lang="en-US" sz="2400" kern="1200" dirty="0"/>
        </a:p>
      </dsp:txBody>
      <dsp:txXfrm>
        <a:off x="28100" y="2608082"/>
        <a:ext cx="10459400" cy="519439"/>
      </dsp:txXfrm>
    </dsp:sp>
    <dsp:sp modelId="{AB208471-05D0-4746-AB2F-2F9300FF684F}">
      <dsp:nvSpPr>
        <dsp:cNvPr id="0" name=""/>
        <dsp:cNvSpPr/>
      </dsp:nvSpPr>
      <dsp:spPr>
        <a:xfrm>
          <a:off x="0" y="322474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Market Cap	             -       $2.1 Billion (2021)</a:t>
          </a:r>
          <a:endParaRPr lang="en-US" sz="2400" kern="1200" dirty="0"/>
        </a:p>
      </dsp:txBody>
      <dsp:txXfrm>
        <a:off x="28100" y="3252842"/>
        <a:ext cx="10459400" cy="519439"/>
      </dsp:txXfrm>
    </dsp:sp>
    <dsp:sp modelId="{466614A2-17AF-49D3-B02C-741E0F59CA0B}">
      <dsp:nvSpPr>
        <dsp:cNvPr id="0" name=""/>
        <dsp:cNvSpPr/>
      </dsp:nvSpPr>
      <dsp:spPr>
        <a:xfrm>
          <a:off x="0" y="386950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Annual Revenue               -        $237.2 Million (2020)</a:t>
          </a:r>
          <a:endParaRPr lang="en-US" sz="2400" kern="1200" dirty="0"/>
        </a:p>
      </dsp:txBody>
      <dsp:txXfrm>
        <a:off x="28100" y="3897602"/>
        <a:ext cx="10459400" cy="519439"/>
      </dsp:txXfrm>
    </dsp:sp>
    <dsp:sp modelId="{9DF008BD-C08D-4713-962D-142AFFDECF0B}">
      <dsp:nvSpPr>
        <dsp:cNvPr id="0" name=""/>
        <dsp:cNvSpPr/>
      </dsp:nvSpPr>
      <dsp:spPr>
        <a:xfrm>
          <a:off x="0" y="4514262"/>
          <a:ext cx="1051560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t>Net Income/ Profit           -        $45.4 Million (2020)</a:t>
          </a:r>
          <a:endParaRPr lang="en-US" sz="2400" kern="1200" dirty="0"/>
        </a:p>
      </dsp:txBody>
      <dsp:txXfrm>
        <a:off x="28100" y="4542362"/>
        <a:ext cx="10459400" cy="519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6052A-23D8-487C-8DC1-C1822091D7CB}">
      <dsp:nvSpPr>
        <dsp:cNvPr id="0" name=""/>
        <dsp:cNvSpPr/>
      </dsp:nvSpPr>
      <dsp:spPr>
        <a:xfrm>
          <a:off x="3364992" y="1411"/>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Creativity</a:t>
          </a:r>
        </a:p>
      </dsp:txBody>
      <dsp:txXfrm>
        <a:off x="3391087" y="27506"/>
        <a:ext cx="3733426" cy="482378"/>
      </dsp:txXfrm>
    </dsp:sp>
    <dsp:sp modelId="{C3CAA6EA-C4A8-4857-A435-57FCC61DA4ED}">
      <dsp:nvSpPr>
        <dsp:cNvPr id="0" name=""/>
        <dsp:cNvSpPr/>
      </dsp:nvSpPr>
      <dsp:spPr>
        <a:xfrm>
          <a:off x="3364992" y="562708"/>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Professionalism</a:t>
          </a:r>
        </a:p>
      </dsp:txBody>
      <dsp:txXfrm>
        <a:off x="3391087" y="588803"/>
        <a:ext cx="3733426" cy="482378"/>
      </dsp:txXfrm>
    </dsp:sp>
    <dsp:sp modelId="{E0634602-8537-40A5-9EE8-D616C9C07681}">
      <dsp:nvSpPr>
        <dsp:cNvPr id="0" name=""/>
        <dsp:cNvSpPr/>
      </dsp:nvSpPr>
      <dsp:spPr>
        <a:xfrm>
          <a:off x="3364992" y="1124005"/>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Risk taking</a:t>
          </a:r>
        </a:p>
      </dsp:txBody>
      <dsp:txXfrm>
        <a:off x="3391087" y="1150100"/>
        <a:ext cx="3733426" cy="482378"/>
      </dsp:txXfrm>
    </dsp:sp>
    <dsp:sp modelId="{E466F186-1F12-468A-A8FB-5F2C78666D77}">
      <dsp:nvSpPr>
        <dsp:cNvPr id="0" name=""/>
        <dsp:cNvSpPr/>
      </dsp:nvSpPr>
      <dsp:spPr>
        <a:xfrm>
          <a:off x="3364992" y="1685302"/>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Passion Planning</a:t>
          </a:r>
        </a:p>
      </dsp:txBody>
      <dsp:txXfrm>
        <a:off x="3391087" y="1711397"/>
        <a:ext cx="3733426" cy="482378"/>
      </dsp:txXfrm>
    </dsp:sp>
    <dsp:sp modelId="{58C316B6-966E-47BD-B5EF-598F33A2A2B7}">
      <dsp:nvSpPr>
        <dsp:cNvPr id="0" name=""/>
        <dsp:cNvSpPr/>
      </dsp:nvSpPr>
      <dsp:spPr>
        <a:xfrm>
          <a:off x="3364992" y="2246598"/>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Social skills </a:t>
          </a:r>
        </a:p>
      </dsp:txBody>
      <dsp:txXfrm>
        <a:off x="3391087" y="2272693"/>
        <a:ext cx="3733426" cy="482378"/>
      </dsp:txXfrm>
    </dsp:sp>
    <dsp:sp modelId="{255FBD6B-7A20-4D81-8DB3-A0756AF5DD49}">
      <dsp:nvSpPr>
        <dsp:cNvPr id="0" name=""/>
        <dsp:cNvSpPr/>
      </dsp:nvSpPr>
      <dsp:spPr>
        <a:xfrm>
          <a:off x="3364992" y="2807895"/>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Open mindedness towards learning people and failure.</a:t>
          </a:r>
        </a:p>
      </dsp:txBody>
      <dsp:txXfrm>
        <a:off x="3391087" y="2833990"/>
        <a:ext cx="3733426" cy="482378"/>
      </dsp:txXfrm>
    </dsp:sp>
    <dsp:sp modelId="{E09587F5-4E68-4D4D-836A-E0C75FFA77E5}">
      <dsp:nvSpPr>
        <dsp:cNvPr id="0" name=""/>
        <dsp:cNvSpPr/>
      </dsp:nvSpPr>
      <dsp:spPr>
        <a:xfrm>
          <a:off x="3364992" y="3369192"/>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Customer orientated</a:t>
          </a:r>
        </a:p>
      </dsp:txBody>
      <dsp:txXfrm>
        <a:off x="3391087" y="3395287"/>
        <a:ext cx="3733426" cy="482378"/>
      </dsp:txXfrm>
    </dsp:sp>
    <dsp:sp modelId="{D9C88079-C7E9-4810-9B70-07944C8A8DEC}">
      <dsp:nvSpPr>
        <dsp:cNvPr id="0" name=""/>
        <dsp:cNvSpPr/>
      </dsp:nvSpPr>
      <dsp:spPr>
        <a:xfrm>
          <a:off x="3364992" y="3930489"/>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Highly adaptable and future oriented</a:t>
          </a:r>
        </a:p>
      </dsp:txBody>
      <dsp:txXfrm>
        <a:off x="3391087" y="3956584"/>
        <a:ext cx="3733426" cy="482378"/>
      </dsp:txXfrm>
    </dsp:sp>
    <dsp:sp modelId="{E2892E08-4567-4B0C-94D0-93CBBFDE01D7}">
      <dsp:nvSpPr>
        <dsp:cNvPr id="0" name=""/>
        <dsp:cNvSpPr/>
      </dsp:nvSpPr>
      <dsp:spPr>
        <a:xfrm>
          <a:off x="3364992" y="4491786"/>
          <a:ext cx="3785616" cy="534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kern="1200"/>
            <a:t>• Competitiveness</a:t>
          </a:r>
        </a:p>
      </dsp:txBody>
      <dsp:txXfrm>
        <a:off x="3391087" y="4517881"/>
        <a:ext cx="3733426" cy="4823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647F5-D077-1350-4C6F-2B58DB5B9F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33FB104-F08F-94FE-EFBD-50440EFF56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EAEEFE0-7A7F-B9DF-3A8C-325030A07D14}"/>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5" name="Footer Placeholder 4">
            <a:extLst>
              <a:ext uri="{FF2B5EF4-FFF2-40B4-BE49-F238E27FC236}">
                <a16:creationId xmlns:a16="http://schemas.microsoft.com/office/drawing/2014/main" id="{C0334CA1-FD22-FEFE-4EF6-F59B6086035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F3EC071-70DC-B8AB-25D1-00BF140610C4}"/>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1017994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77B3-58FB-F78F-639D-02ECA52AE89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1C10970-FACD-7DAE-1E97-A94B7F2D80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D0B00A5-0C7B-A90B-85E1-D66964D09BA7}"/>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5" name="Footer Placeholder 4">
            <a:extLst>
              <a:ext uri="{FF2B5EF4-FFF2-40B4-BE49-F238E27FC236}">
                <a16:creationId xmlns:a16="http://schemas.microsoft.com/office/drawing/2014/main" id="{C25D9E6D-CBCA-F82C-415C-CF17B4B241E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D66E3EC-656C-6856-2D2D-644451518BD4}"/>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2402138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2DA81-CA13-6EE9-3687-8AD300E5DB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7EE6AAE-3C99-2914-1242-CD7DD488D2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A31C13-94E5-D86A-66D2-72C2E6DACD96}"/>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5" name="Footer Placeholder 4">
            <a:extLst>
              <a:ext uri="{FF2B5EF4-FFF2-40B4-BE49-F238E27FC236}">
                <a16:creationId xmlns:a16="http://schemas.microsoft.com/office/drawing/2014/main" id="{8ADE7782-2EED-6098-7A96-D1B21E53D2D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531A83-E506-C8B8-6171-ED694ABE020F}"/>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376679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65FB-1F76-BC05-9594-C476A83C59A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ACADECE-8945-D6E3-9196-1400CD3BC9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65A186A-FB06-929C-246E-4CB6E00989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D3C5AC0-E82F-2792-526F-0129F623AB06}"/>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6" name="Footer Placeholder 5">
            <a:extLst>
              <a:ext uri="{FF2B5EF4-FFF2-40B4-BE49-F238E27FC236}">
                <a16:creationId xmlns:a16="http://schemas.microsoft.com/office/drawing/2014/main" id="{EF1656F8-7D98-79F7-6C46-09E909B87FF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4FDB663-14B6-100F-95B2-7477F1A20B7D}"/>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263487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54F0C-3D0B-2BC5-AB2C-28504BE527A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BB2EA4A-6A6E-390D-2E5D-C54F4513E3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40A0E9-96A6-657E-772B-8061019BC5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47ACDEE-7C9B-2CA2-38F5-33DA8CF2BB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313D8-4184-91ED-2DDA-7BD9BC66E5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67AB2B8-9D29-A071-BC18-3B61F4C5006A}"/>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8" name="Footer Placeholder 7">
            <a:extLst>
              <a:ext uri="{FF2B5EF4-FFF2-40B4-BE49-F238E27FC236}">
                <a16:creationId xmlns:a16="http://schemas.microsoft.com/office/drawing/2014/main" id="{DBE9173B-6E99-8E80-BA40-94A5F42D0E6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2815390-563A-9E62-0345-FF63C4F9F763}"/>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1804384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30A57-2589-A03A-E8FB-9E3A138C270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9017A1D-C3C0-6D97-2D54-F74D114D3E79}"/>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4" name="Footer Placeholder 3">
            <a:extLst>
              <a:ext uri="{FF2B5EF4-FFF2-40B4-BE49-F238E27FC236}">
                <a16:creationId xmlns:a16="http://schemas.microsoft.com/office/drawing/2014/main" id="{207278F1-9FB7-D254-8CA9-933A72F9FDE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3362CA3-4077-F2EC-EA73-9265CC3F2502}"/>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2555347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184307-ED41-7E83-697D-57D990B132FF}"/>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3" name="Footer Placeholder 2">
            <a:extLst>
              <a:ext uri="{FF2B5EF4-FFF2-40B4-BE49-F238E27FC236}">
                <a16:creationId xmlns:a16="http://schemas.microsoft.com/office/drawing/2014/main" id="{CA4BB4C4-69BB-F34B-13EE-A0E43FECE2C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5A6AD0B-D758-54BA-4533-3C324D85488F}"/>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3634363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AACD9-9ABD-DCAF-4683-0D8EBC2D3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64A2D4B-FE84-9123-F3E3-7D76BEAB98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C381D99-78C9-CF70-476F-38A550AECF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831CC9-2AAF-DAA0-41A3-542A38313A06}"/>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6" name="Footer Placeholder 5">
            <a:extLst>
              <a:ext uri="{FF2B5EF4-FFF2-40B4-BE49-F238E27FC236}">
                <a16:creationId xmlns:a16="http://schemas.microsoft.com/office/drawing/2014/main" id="{9D2949FF-73DA-07BD-DFE4-9AFC725EA36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36B4233-6933-D391-0B21-488106E1085B}"/>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4284936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55F2F-54F0-5AFD-E272-41A559259E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E76EE35-6D85-5BF0-1927-75D9DA04BC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E4B651A-0118-751F-8FDB-44688F29B4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999291-044E-4224-6FFE-01C54809CA81}"/>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6" name="Footer Placeholder 5">
            <a:extLst>
              <a:ext uri="{FF2B5EF4-FFF2-40B4-BE49-F238E27FC236}">
                <a16:creationId xmlns:a16="http://schemas.microsoft.com/office/drawing/2014/main" id="{1D2219D2-DB59-19DA-5F21-07921E1C812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E159FEA-6099-EB85-8237-CCE88BB59326}"/>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4017989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F9B8-DB0F-E3F8-9176-AF530C2D5E0C}"/>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42E3CBF-2A0A-711B-ED72-C0567AE270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D71EBCE-C9C3-92F4-ED60-D09DD9FC7871}"/>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5" name="Footer Placeholder 4">
            <a:extLst>
              <a:ext uri="{FF2B5EF4-FFF2-40B4-BE49-F238E27FC236}">
                <a16:creationId xmlns:a16="http://schemas.microsoft.com/office/drawing/2014/main" id="{B226B4B1-3F80-FA40-38D1-ED581BDC12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113BD0D-7D6C-CAA8-94FB-433E56CC1006}"/>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1149943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6C70CF-FC02-87D7-FCEF-E793D8B2D9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E1E9239-C3E6-9CA6-F078-47F4D37EB7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EE290AF-DABC-5267-2559-49D33B43E7B6}"/>
              </a:ext>
            </a:extLst>
          </p:cNvPr>
          <p:cNvSpPr>
            <a:spLocks noGrp="1"/>
          </p:cNvSpPr>
          <p:nvPr>
            <p:ph type="dt" sz="half" idx="10"/>
          </p:nvPr>
        </p:nvSpPr>
        <p:spPr/>
        <p:txBody>
          <a:bodyPr/>
          <a:lstStyle/>
          <a:p>
            <a:fld id="{8D632A26-D0ED-4F31-B7FF-C12D85CCDFDB}" type="datetimeFigureOut">
              <a:rPr lang="en-IN" smtClean="0"/>
              <a:t>19-12-2022</a:t>
            </a:fld>
            <a:endParaRPr lang="en-IN"/>
          </a:p>
        </p:txBody>
      </p:sp>
      <p:sp>
        <p:nvSpPr>
          <p:cNvPr id="5" name="Footer Placeholder 4">
            <a:extLst>
              <a:ext uri="{FF2B5EF4-FFF2-40B4-BE49-F238E27FC236}">
                <a16:creationId xmlns:a16="http://schemas.microsoft.com/office/drawing/2014/main" id="{C58CE001-9855-3150-B786-A89031FB5AB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373DDA8-94DB-BA51-4776-E6F93309C6A4}"/>
              </a:ext>
            </a:extLst>
          </p:cNvPr>
          <p:cNvSpPr>
            <a:spLocks noGrp="1"/>
          </p:cNvSpPr>
          <p:nvPr>
            <p:ph type="sldNum" sz="quarter" idx="12"/>
          </p:nvPr>
        </p:nvSpPr>
        <p:spPr/>
        <p:txBody>
          <a:bodyPr/>
          <a:lstStyle/>
          <a:p>
            <a:fld id="{8E899BF7-FE06-490E-864B-5773D675E770}" type="slidenum">
              <a:rPr lang="en-IN" smtClean="0"/>
              <a:t>‹#›</a:t>
            </a:fld>
            <a:endParaRPr lang="en-IN"/>
          </a:p>
        </p:txBody>
      </p:sp>
    </p:spTree>
    <p:extLst>
      <p:ext uri="{BB962C8B-B14F-4D97-AF65-F5344CB8AC3E}">
        <p14:creationId xmlns:p14="http://schemas.microsoft.com/office/powerpoint/2010/main" val="2622454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1C257B-6692-46CC-904A-33CF2B5B97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C4F68B7-3F17-57C4-0D2A-5FE783D0CF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79D428A-C144-5FA4-EE82-56F1301915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632A26-D0ED-4F31-B7FF-C12D85CCDFDB}" type="datetimeFigureOut">
              <a:rPr lang="en-IN" smtClean="0"/>
              <a:t>19-12-2022</a:t>
            </a:fld>
            <a:endParaRPr lang="en-IN"/>
          </a:p>
        </p:txBody>
      </p:sp>
      <p:sp>
        <p:nvSpPr>
          <p:cNvPr id="5" name="Footer Placeholder 4">
            <a:extLst>
              <a:ext uri="{FF2B5EF4-FFF2-40B4-BE49-F238E27FC236}">
                <a16:creationId xmlns:a16="http://schemas.microsoft.com/office/drawing/2014/main" id="{9648DC6D-DAE5-5584-4FCF-31F39C482F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50C33FB-132F-5D6A-CA12-C33B1CE223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899BF7-FE06-490E-864B-5773D675E770}" type="slidenum">
              <a:rPr lang="en-IN" smtClean="0"/>
              <a:t>‹#›</a:t>
            </a:fld>
            <a:endParaRPr lang="en-IN"/>
          </a:p>
        </p:txBody>
      </p:sp>
    </p:spTree>
    <p:extLst>
      <p:ext uri="{BB962C8B-B14F-4D97-AF65-F5344CB8AC3E}">
        <p14:creationId xmlns:p14="http://schemas.microsoft.com/office/powerpoint/2010/main" val="1187440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hyperlink" Target="https://hi.wikipedia.org/wiki/%E0%A4%AE%E0%A5%80%E0%A4%B6%E0%A5%8B" TargetMode="External"/><Relationship Id="rId2" Type="http://schemas.openxmlformats.org/officeDocument/2006/relationships/image" Target="../media/image6.pn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images.app.goo.gl/2kcGp1o22X9aZsJK7" TargetMode="External"/><Relationship Id="rId2" Type="http://schemas.openxmlformats.org/officeDocument/2006/relationships/hyperlink" Target="https://images.app.goo.gl/bq3nJHx3BmfGPxM57" TargetMode="External"/><Relationship Id="rId1" Type="http://schemas.openxmlformats.org/officeDocument/2006/relationships/slideLayout" Target="../slideLayouts/slideLayout3.xml"/><Relationship Id="rId6" Type="http://schemas.openxmlformats.org/officeDocument/2006/relationships/hyperlink" Target="https://www.investopedia.com/terms/m/marketing.asp" TargetMode="External"/><Relationship Id="rId5" Type="http://schemas.openxmlformats.org/officeDocument/2006/relationships/hyperlink" Target="https://www.the-future-of-commerce.com/2021/05/25/customer-trust-definition-%20value-and-tips/" TargetMode="External"/><Relationship Id="rId4" Type="http://schemas.openxmlformats.org/officeDocument/2006/relationships/hyperlink" Target="https://www.wyzowl.com/gain-customer-tru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62">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Freeform: Shape 2064">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4D41C28A-B7DB-A262-7566-57291B00FF6F}"/>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sz="3700" b="1" kern="1200" dirty="0">
                <a:solidFill>
                  <a:schemeClr val="bg1">
                    <a:lumMod val="50000"/>
                  </a:schemeClr>
                </a:solidFill>
                <a:latin typeface="+mj-lt"/>
                <a:ea typeface="+mj-ea"/>
                <a:cs typeface="+mj-cs"/>
              </a:rPr>
              <a:t>Entrepreneurship</a:t>
            </a:r>
            <a:br>
              <a:rPr lang="en-US" sz="3700" b="1" kern="1200" dirty="0">
                <a:solidFill>
                  <a:schemeClr val="bg1">
                    <a:lumMod val="50000"/>
                  </a:schemeClr>
                </a:solidFill>
                <a:latin typeface="+mj-lt"/>
                <a:ea typeface="+mj-ea"/>
                <a:cs typeface="+mj-cs"/>
              </a:rPr>
            </a:br>
            <a:r>
              <a:rPr lang="en-US" sz="3700" b="1" kern="1200" dirty="0">
                <a:solidFill>
                  <a:schemeClr val="bg1">
                    <a:lumMod val="50000"/>
                  </a:schemeClr>
                </a:solidFill>
                <a:latin typeface="+mj-lt"/>
                <a:ea typeface="+mj-ea"/>
                <a:cs typeface="+mj-cs"/>
              </a:rPr>
              <a:t>(LCMB7004)</a:t>
            </a:r>
            <a:br>
              <a:rPr lang="en-US" sz="3700" b="1" kern="1200" dirty="0">
                <a:solidFill>
                  <a:schemeClr val="bg1">
                    <a:lumMod val="50000"/>
                  </a:schemeClr>
                </a:solidFill>
                <a:latin typeface="+mj-lt"/>
                <a:ea typeface="+mj-ea"/>
                <a:cs typeface="+mj-cs"/>
              </a:rPr>
            </a:br>
            <a:r>
              <a:rPr lang="en-US" sz="3700" b="1" kern="1200" dirty="0">
                <a:solidFill>
                  <a:schemeClr val="bg1">
                    <a:lumMod val="50000"/>
                  </a:schemeClr>
                </a:solidFill>
                <a:latin typeface="+mj-lt"/>
                <a:ea typeface="+mj-ea"/>
                <a:cs typeface="+mj-cs"/>
              </a:rPr>
              <a:t>Assessment 2</a:t>
            </a:r>
          </a:p>
        </p:txBody>
      </p:sp>
      <p:sp>
        <p:nvSpPr>
          <p:cNvPr id="7" name="Text Placeholder 6">
            <a:extLst>
              <a:ext uri="{FF2B5EF4-FFF2-40B4-BE49-F238E27FC236}">
                <a16:creationId xmlns:a16="http://schemas.microsoft.com/office/drawing/2014/main" id="{BD41BC09-2E67-8FF5-FD40-B280FD9BE881}"/>
              </a:ext>
            </a:extLst>
          </p:cNvPr>
          <p:cNvSpPr>
            <a:spLocks noGrp="1"/>
          </p:cNvSpPr>
          <p:nvPr>
            <p:ph type="body" idx="1"/>
          </p:nvPr>
        </p:nvSpPr>
        <p:spPr>
          <a:xfrm>
            <a:off x="996287" y="4121253"/>
            <a:ext cx="4278078" cy="1974747"/>
          </a:xfrm>
        </p:spPr>
        <p:txBody>
          <a:bodyPr vert="horz" lIns="91440" tIns="45720" rIns="91440" bIns="45720" rtlCol="0">
            <a:noAutofit/>
          </a:bodyPr>
          <a:lstStyle/>
          <a:p>
            <a:r>
              <a:rPr lang="en-US" sz="2000" b="1" u="sng" kern="1200" dirty="0">
                <a:solidFill>
                  <a:schemeClr val="tx1"/>
                </a:solidFill>
                <a:latin typeface="+mn-lt"/>
                <a:ea typeface="+mn-ea"/>
                <a:cs typeface="+mn-cs"/>
              </a:rPr>
              <a:t>Presented by-</a:t>
            </a:r>
          </a:p>
          <a:p>
            <a:r>
              <a:rPr lang="en-US" sz="2000" u="sng" dirty="0" err="1">
                <a:solidFill>
                  <a:schemeClr val="tx1"/>
                </a:solidFill>
              </a:rPr>
              <a:t>Hilal</a:t>
            </a:r>
            <a:r>
              <a:rPr lang="en-US" sz="2000" u="sng" dirty="0">
                <a:solidFill>
                  <a:schemeClr val="tx1"/>
                </a:solidFill>
              </a:rPr>
              <a:t> Mohammed (2131572)</a:t>
            </a:r>
          </a:p>
          <a:p>
            <a:r>
              <a:rPr lang="en-US" sz="2000" u="sng" kern="1200" dirty="0">
                <a:solidFill>
                  <a:schemeClr val="tx1"/>
                </a:solidFill>
                <a:latin typeface="+mn-lt"/>
                <a:ea typeface="+mn-ea"/>
                <a:cs typeface="+mn-cs"/>
              </a:rPr>
              <a:t>Ashfaque </a:t>
            </a:r>
            <a:r>
              <a:rPr lang="en-US" sz="2000" u="sng" kern="1200" dirty="0" err="1">
                <a:solidFill>
                  <a:schemeClr val="tx1"/>
                </a:solidFill>
                <a:latin typeface="+mn-lt"/>
                <a:ea typeface="+mn-ea"/>
                <a:cs typeface="+mn-cs"/>
              </a:rPr>
              <a:t>Kakappara</a:t>
            </a:r>
            <a:r>
              <a:rPr lang="en-US" sz="2000" u="sng" kern="1200" dirty="0">
                <a:solidFill>
                  <a:schemeClr val="tx1"/>
                </a:solidFill>
                <a:latin typeface="+mn-lt"/>
                <a:ea typeface="+mn-ea"/>
                <a:cs typeface="+mn-cs"/>
              </a:rPr>
              <a:t> (2131199)</a:t>
            </a:r>
          </a:p>
          <a:p>
            <a:r>
              <a:rPr lang="en-US" sz="2000" kern="1200" dirty="0">
                <a:solidFill>
                  <a:schemeClr val="tx1"/>
                </a:solidFill>
                <a:latin typeface="+mn-lt"/>
                <a:ea typeface="+mn-ea"/>
                <a:cs typeface="+mn-cs"/>
              </a:rPr>
              <a:t>Mohammed Farhan </a:t>
            </a:r>
            <a:r>
              <a:rPr lang="en-US" sz="2000" kern="1200" dirty="0" err="1">
                <a:solidFill>
                  <a:schemeClr val="tx1"/>
                </a:solidFill>
                <a:latin typeface="+mn-lt"/>
                <a:ea typeface="+mn-ea"/>
                <a:cs typeface="+mn-cs"/>
              </a:rPr>
              <a:t>Kunhayi</a:t>
            </a:r>
            <a:r>
              <a:rPr lang="en-US" sz="2000" kern="1200" dirty="0">
                <a:solidFill>
                  <a:schemeClr val="tx1"/>
                </a:solidFill>
                <a:latin typeface="+mn-lt"/>
                <a:ea typeface="+mn-ea"/>
                <a:cs typeface="+mn-cs"/>
              </a:rPr>
              <a:t> (2132168)</a:t>
            </a:r>
          </a:p>
        </p:txBody>
      </p:sp>
      <p:pic>
        <p:nvPicPr>
          <p:cNvPr id="2050" name="Picture 2" descr="Press Releases 2020 | University of Wales Trinity Saint David">
            <a:extLst>
              <a:ext uri="{FF2B5EF4-FFF2-40B4-BE49-F238E27FC236}">
                <a16:creationId xmlns:a16="http://schemas.microsoft.com/office/drawing/2014/main" id="{16981052-1BBF-BD05-869F-CA9F7B114D0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89916" y="2467328"/>
            <a:ext cx="5214484" cy="1729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8279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ight Triangle 1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A4C180E4-0337-B4AF-E58D-AA31F13ED68C}"/>
              </a:ext>
            </a:extLst>
          </p:cNvPr>
          <p:cNvPicPr>
            <a:picLocks noChangeAspect="1"/>
          </p:cNvPicPr>
          <p:nvPr/>
        </p:nvPicPr>
        <p:blipFill>
          <a:blip r:embed="rId2"/>
          <a:stretch>
            <a:fillRect/>
          </a:stretch>
        </p:blipFill>
        <p:spPr>
          <a:xfrm>
            <a:off x="962163" y="1471536"/>
            <a:ext cx="7746709" cy="3873354"/>
          </a:xfrm>
          <a:prstGeom prst="rect">
            <a:avLst/>
          </a:prstGeom>
        </p:spPr>
      </p:pic>
    </p:spTree>
    <p:extLst>
      <p:ext uri="{BB962C8B-B14F-4D97-AF65-F5344CB8AC3E}">
        <p14:creationId xmlns:p14="http://schemas.microsoft.com/office/powerpoint/2010/main" val="150026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0">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70B41E5-1322-A20C-F9E6-F822CEAE0B4E}"/>
              </a:ext>
            </a:extLst>
          </p:cNvPr>
          <p:cNvSpPr>
            <a:spLocks noGrp="1"/>
          </p:cNvSpPr>
          <p:nvPr>
            <p:ph type="title"/>
          </p:nvPr>
        </p:nvSpPr>
        <p:spPr>
          <a:xfrm>
            <a:off x="1006900" y="1188637"/>
            <a:ext cx="3141430" cy="4480726"/>
          </a:xfrm>
        </p:spPr>
        <p:txBody>
          <a:bodyPr>
            <a:normAutofit/>
          </a:bodyPr>
          <a:lstStyle/>
          <a:p>
            <a:pPr algn="r"/>
            <a:r>
              <a:rPr lang="en-US" sz="5600" b="1"/>
              <a:t>CONTENT</a:t>
            </a:r>
            <a:endParaRPr lang="en-IN" sz="5600" b="1"/>
          </a:p>
        </p:txBody>
      </p:sp>
      <p:cxnSp>
        <p:nvCxnSpPr>
          <p:cNvPr id="27" name="Straight Connector 26">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84AA159F-E14F-4655-3AD4-819DBCE2B20C}"/>
              </a:ext>
            </a:extLst>
          </p:cNvPr>
          <p:cNvSpPr>
            <a:spLocks noGrp="1"/>
          </p:cNvSpPr>
          <p:nvPr>
            <p:ph idx="1"/>
          </p:nvPr>
        </p:nvSpPr>
        <p:spPr>
          <a:xfrm>
            <a:off x="5138928" y="1038544"/>
            <a:ext cx="4795584" cy="4982427"/>
          </a:xfrm>
        </p:spPr>
        <p:txBody>
          <a:bodyPr anchor="ctr">
            <a:noAutofit/>
          </a:bodyPr>
          <a:lstStyle/>
          <a:p>
            <a:pPr>
              <a:buFontTx/>
              <a:buChar char="-"/>
            </a:pPr>
            <a:r>
              <a:rPr lang="en-IN" sz="1600" dirty="0"/>
              <a:t>Introduction to </a:t>
            </a:r>
            <a:r>
              <a:rPr lang="en-IN" sz="1600" dirty="0" err="1"/>
              <a:t>Meesho</a:t>
            </a:r>
            <a:r>
              <a:rPr lang="en-IN" sz="1600" dirty="0"/>
              <a:t>.</a:t>
            </a:r>
          </a:p>
          <a:p>
            <a:pPr>
              <a:buFontTx/>
              <a:buChar char="-"/>
            </a:pPr>
            <a:r>
              <a:rPr lang="en-IN" sz="1600" dirty="0"/>
              <a:t>Business model</a:t>
            </a:r>
          </a:p>
          <a:p>
            <a:pPr>
              <a:buFontTx/>
              <a:buChar char="-"/>
            </a:pPr>
            <a:r>
              <a:rPr lang="en-IN" sz="1600" dirty="0"/>
              <a:t>Revenue Stream</a:t>
            </a:r>
          </a:p>
          <a:p>
            <a:pPr>
              <a:buFontTx/>
              <a:buChar char="-"/>
            </a:pPr>
            <a:r>
              <a:rPr lang="en-US" sz="1600" dirty="0"/>
              <a:t>Reasons for failing SMEs in India</a:t>
            </a:r>
          </a:p>
          <a:p>
            <a:pPr>
              <a:buFontTx/>
              <a:buChar char="-"/>
            </a:pPr>
            <a:r>
              <a:rPr lang="en-IN" sz="1600" dirty="0"/>
              <a:t>Why </a:t>
            </a:r>
            <a:r>
              <a:rPr lang="en-IN" sz="1600" dirty="0" err="1"/>
              <a:t>Meesho</a:t>
            </a:r>
            <a:r>
              <a:rPr lang="en-IN" sz="1600" dirty="0"/>
              <a:t> failed ?</a:t>
            </a:r>
          </a:p>
          <a:p>
            <a:pPr>
              <a:buFontTx/>
              <a:buChar char="-"/>
            </a:pPr>
            <a:r>
              <a:rPr lang="en-US" sz="1600" dirty="0"/>
              <a:t>Factors Affecting </a:t>
            </a:r>
            <a:r>
              <a:rPr lang="en-US" sz="1600" dirty="0" err="1"/>
              <a:t>Meesho</a:t>
            </a:r>
            <a:endParaRPr lang="en-US" sz="1600" dirty="0"/>
          </a:p>
          <a:p>
            <a:pPr>
              <a:buFontTx/>
              <a:buChar char="-"/>
            </a:pPr>
            <a:r>
              <a:rPr lang="en-US" sz="1600" dirty="0">
                <a:solidFill>
                  <a:schemeClr val="tx1">
                    <a:lumMod val="95000"/>
                    <a:lumOff val="5000"/>
                  </a:schemeClr>
                </a:solidFill>
              </a:rPr>
              <a:t>Entrepreneurial traits</a:t>
            </a:r>
          </a:p>
          <a:p>
            <a:pPr>
              <a:buFontTx/>
              <a:buChar char="-"/>
            </a:pPr>
            <a:r>
              <a:rPr lang="en-US" sz="1600" dirty="0"/>
              <a:t>Characteristics of a Successful Entrepreneur</a:t>
            </a:r>
          </a:p>
          <a:p>
            <a:pPr>
              <a:buFontTx/>
              <a:buChar char="-"/>
            </a:pPr>
            <a:r>
              <a:rPr lang="en-IN" sz="1600" dirty="0"/>
              <a:t>Suggestions</a:t>
            </a:r>
          </a:p>
          <a:p>
            <a:pPr>
              <a:buFontTx/>
              <a:buChar char="-"/>
            </a:pPr>
            <a:r>
              <a:rPr lang="en-IN" sz="1600" dirty="0"/>
              <a:t>Conclusion</a:t>
            </a:r>
          </a:p>
          <a:p>
            <a:pPr>
              <a:buFontTx/>
              <a:buChar char="-"/>
            </a:pPr>
            <a:r>
              <a:rPr lang="en-IN" sz="1600" dirty="0"/>
              <a:t>References</a:t>
            </a:r>
          </a:p>
        </p:txBody>
      </p:sp>
    </p:spTree>
    <p:extLst>
      <p:ext uri="{BB962C8B-B14F-4D97-AF65-F5344CB8AC3E}">
        <p14:creationId xmlns:p14="http://schemas.microsoft.com/office/powerpoint/2010/main" val="1470359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Title 5">
            <a:extLst>
              <a:ext uri="{FF2B5EF4-FFF2-40B4-BE49-F238E27FC236}">
                <a16:creationId xmlns:a16="http://schemas.microsoft.com/office/drawing/2014/main" id="{19CC2C2A-63E4-C513-A6E5-7657EF2356DF}"/>
              </a:ext>
            </a:extLst>
          </p:cNvPr>
          <p:cNvSpPr>
            <a:spLocks noGrp="1"/>
          </p:cNvSpPr>
          <p:nvPr>
            <p:ph type="title"/>
          </p:nvPr>
        </p:nvSpPr>
        <p:spPr>
          <a:xfrm>
            <a:off x="777240" y="731519"/>
            <a:ext cx="2845191" cy="3237579"/>
          </a:xfrm>
        </p:spPr>
        <p:txBody>
          <a:bodyPr vert="horz" lIns="91440" tIns="45720" rIns="91440" bIns="45720" rtlCol="0">
            <a:normAutofit/>
          </a:bodyPr>
          <a:lstStyle/>
          <a:p>
            <a:r>
              <a:rPr lang="en-US" sz="3800" b="1" kern="1200">
                <a:solidFill>
                  <a:srgbClr val="FFFFFF"/>
                </a:solidFill>
                <a:latin typeface="+mj-lt"/>
                <a:ea typeface="+mj-ea"/>
                <a:cs typeface="+mj-cs"/>
              </a:rPr>
              <a:t>Introduction to Meesho</a:t>
            </a:r>
          </a:p>
        </p:txBody>
      </p:sp>
      <p:sp>
        <p:nvSpPr>
          <p:cNvPr id="40" name="Rectangle 2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5" name="Rectangle 2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B4685274-D56D-3993-990C-0A03C1D4A721}"/>
              </a:ext>
            </a:extLst>
          </p:cNvPr>
          <p:cNvSpPr>
            <a:spLocks noGrp="1"/>
          </p:cNvSpPr>
          <p:nvPr>
            <p:ph idx="1"/>
          </p:nvPr>
        </p:nvSpPr>
        <p:spPr>
          <a:xfrm>
            <a:off x="4379709" y="686862"/>
            <a:ext cx="7037591" cy="5475129"/>
          </a:xfrm>
        </p:spPr>
        <p:txBody>
          <a:bodyPr anchor="ctr">
            <a:normAutofit/>
          </a:bodyPr>
          <a:lstStyle/>
          <a:p>
            <a:r>
              <a:rPr lang="en-US" sz="1600"/>
              <a:t>Meesho is an India-based social commerce platform that was founded by two IIT Delhi graduates (Vidit Aatrey and Sanjeev Barnwal) in December 2015.</a:t>
            </a:r>
          </a:p>
          <a:p>
            <a:r>
              <a:rPr lang="en-US" sz="1600"/>
              <a:t> The platform enables small businesses and individuals to start their online stores via social channels such as WhatsApp, Facebook, Instagram etc</a:t>
            </a:r>
          </a:p>
          <a:p>
            <a:r>
              <a:rPr lang="en-US" sz="1600"/>
              <a:t>Meesho helps individuals to start their own online selling business with Zero Investment because most individuals want to start their own business but they do not have access to capital.</a:t>
            </a:r>
          </a:p>
          <a:p>
            <a:r>
              <a:rPr lang="en-US" sz="1600"/>
              <a:t>Meesho helped many individuals turned self-employed people to grab the opportunity and do something by own.</a:t>
            </a:r>
          </a:p>
          <a:p>
            <a:r>
              <a:rPr lang="en-US" sz="1600"/>
              <a:t>Generates over Rs 500 crore in income for entrepreneurs and serving customers in more than 4,500 Tier 2+ cities — bringing e-commerce to India.</a:t>
            </a:r>
          </a:p>
          <a:p>
            <a:r>
              <a:rPr lang="en-US" sz="1600"/>
              <a:t>Meesho has delivered orders from 100K+ registered suppliers till date to over 26,000 pin codes in more than 4,800 cities.</a:t>
            </a:r>
          </a:p>
          <a:p>
            <a:r>
              <a:rPr lang="en-US" sz="1600"/>
              <a:t>Meesho claims to have more than 13 Million Entrepreneurs connected with them through their platform. It seems impressive that the majority of the entrepreneurs are women.</a:t>
            </a:r>
          </a:p>
          <a:p>
            <a:endParaRPr lang="en-IN" sz="1600"/>
          </a:p>
        </p:txBody>
      </p:sp>
    </p:spTree>
    <p:extLst>
      <p:ext uri="{BB962C8B-B14F-4D97-AF65-F5344CB8AC3E}">
        <p14:creationId xmlns:p14="http://schemas.microsoft.com/office/powerpoint/2010/main" val="2177764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2368C7-FC50-FC8D-EAFE-238808BE4618}"/>
              </a:ext>
            </a:extLst>
          </p:cNvPr>
          <p:cNvSpPr>
            <a:spLocks noGrp="1"/>
          </p:cNvSpPr>
          <p:nvPr>
            <p:ph type="title"/>
          </p:nvPr>
        </p:nvSpPr>
        <p:spPr>
          <a:xfrm>
            <a:off x="831851" y="210626"/>
            <a:ext cx="10515600" cy="678427"/>
          </a:xfrm>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p:spPr>
        <p:txBody>
          <a:bodyPr>
            <a:normAutofit/>
          </a:bodyPr>
          <a:lstStyle/>
          <a:p>
            <a:pPr algn="ctr"/>
            <a:r>
              <a:rPr lang="en-IN" sz="3600" b="1" dirty="0"/>
              <a:t>Quick Stats on </a:t>
            </a:r>
            <a:r>
              <a:rPr lang="en-IN" sz="3600" b="1" dirty="0" err="1"/>
              <a:t>Meesho</a:t>
            </a:r>
            <a:endParaRPr lang="en-IN" sz="3600" b="1" dirty="0"/>
          </a:p>
        </p:txBody>
      </p:sp>
      <p:graphicFrame>
        <p:nvGraphicFramePr>
          <p:cNvPr id="6" name="Content Placeholder 2">
            <a:extLst>
              <a:ext uri="{FF2B5EF4-FFF2-40B4-BE49-F238E27FC236}">
                <a16:creationId xmlns:a16="http://schemas.microsoft.com/office/drawing/2014/main" id="{9DABD254-B7B9-F73C-D106-A17BBED1F1C8}"/>
              </a:ext>
            </a:extLst>
          </p:cNvPr>
          <p:cNvGraphicFramePr/>
          <p:nvPr>
            <p:extLst>
              <p:ext uri="{D42A27DB-BD31-4B8C-83A1-F6EECF244321}">
                <p14:modId xmlns:p14="http://schemas.microsoft.com/office/powerpoint/2010/main" val="919400218"/>
              </p:ext>
            </p:extLst>
          </p:nvPr>
        </p:nvGraphicFramePr>
        <p:xfrm>
          <a:off x="831850" y="998806"/>
          <a:ext cx="10515600" cy="5090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322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2C606C-D079-CCC8-2FF3-F3CE0BF72EF1}"/>
              </a:ext>
            </a:extLst>
          </p:cNvPr>
          <p:cNvSpPr>
            <a:spLocks noGrp="1"/>
          </p:cNvSpPr>
          <p:nvPr>
            <p:ph type="body" idx="1"/>
          </p:nvPr>
        </p:nvSpPr>
        <p:spPr>
          <a:xfrm>
            <a:off x="831850" y="661182"/>
            <a:ext cx="10515600" cy="5978769"/>
          </a:xfrm>
        </p:spPr>
        <p:txBody>
          <a:bodyPr/>
          <a:lstStyle/>
          <a:p>
            <a:r>
              <a:rPr lang="en-US" b="1" u="sng" dirty="0">
                <a:solidFill>
                  <a:schemeClr val="tx1"/>
                </a:solidFill>
              </a:rPr>
              <a:t>Products of </a:t>
            </a:r>
            <a:r>
              <a:rPr lang="en-US" b="1" u="sng" dirty="0" err="1">
                <a:solidFill>
                  <a:schemeClr val="tx1"/>
                </a:solidFill>
              </a:rPr>
              <a:t>Meesho</a:t>
            </a:r>
            <a:endParaRPr lang="en-US" b="1" u="sng" dirty="0">
              <a:solidFill>
                <a:schemeClr val="tx1"/>
              </a:solidFill>
            </a:endParaRPr>
          </a:p>
          <a:p>
            <a:r>
              <a:rPr lang="en-US" dirty="0" err="1">
                <a:solidFill>
                  <a:schemeClr val="tx1"/>
                </a:solidFill>
              </a:rPr>
              <a:t>Meesho</a:t>
            </a:r>
            <a:r>
              <a:rPr lang="en-US" dirty="0">
                <a:solidFill>
                  <a:schemeClr val="tx1"/>
                </a:solidFill>
              </a:rPr>
              <a:t> offers a wide range of products to its customers. Products that anyone can resell through </a:t>
            </a:r>
            <a:r>
              <a:rPr lang="en-US" dirty="0" err="1">
                <a:solidFill>
                  <a:schemeClr val="tx1"/>
                </a:solidFill>
              </a:rPr>
              <a:t>Meesho</a:t>
            </a:r>
            <a:r>
              <a:rPr lang="en-US" dirty="0">
                <a:solidFill>
                  <a:schemeClr val="tx1"/>
                </a:solidFill>
              </a:rPr>
              <a:t> are : Kitchen Products Home Products Outfits for Men &amp; Women Skincare &amp; Cosmetics Furnishing Items.</a:t>
            </a:r>
          </a:p>
          <a:p>
            <a:endParaRPr lang="en-US" dirty="0">
              <a:solidFill>
                <a:schemeClr val="tx1"/>
              </a:solidFill>
            </a:endParaRPr>
          </a:p>
          <a:p>
            <a:endParaRPr lang="en-US" dirty="0">
              <a:solidFill>
                <a:schemeClr val="tx1"/>
              </a:solidFill>
            </a:endParaRPr>
          </a:p>
          <a:p>
            <a:r>
              <a:rPr lang="en-US" b="1" u="sng" dirty="0">
                <a:solidFill>
                  <a:schemeClr val="tx1"/>
                </a:solidFill>
              </a:rPr>
              <a:t>Competitors of </a:t>
            </a:r>
            <a:r>
              <a:rPr lang="en-US" b="1" u="sng" dirty="0" err="1">
                <a:solidFill>
                  <a:schemeClr val="tx1"/>
                </a:solidFill>
              </a:rPr>
              <a:t>Meesho</a:t>
            </a:r>
            <a:endParaRPr lang="en-US" b="1" u="sng" dirty="0">
              <a:solidFill>
                <a:schemeClr val="tx1"/>
              </a:solidFill>
            </a:endParaRPr>
          </a:p>
          <a:p>
            <a:r>
              <a:rPr lang="en-US" dirty="0" err="1">
                <a:solidFill>
                  <a:schemeClr val="tx1"/>
                </a:solidFill>
              </a:rPr>
              <a:t>Meesho</a:t>
            </a:r>
            <a:r>
              <a:rPr lang="en-US" dirty="0">
                <a:solidFill>
                  <a:schemeClr val="tx1"/>
                </a:solidFill>
              </a:rPr>
              <a:t> has lots of competitors to face in the market. The top 5 competitors of </a:t>
            </a:r>
            <a:r>
              <a:rPr lang="en-US" dirty="0" err="1">
                <a:solidFill>
                  <a:schemeClr val="tx1"/>
                </a:solidFill>
              </a:rPr>
              <a:t>Meesho</a:t>
            </a:r>
            <a:r>
              <a:rPr lang="en-US" dirty="0">
                <a:solidFill>
                  <a:schemeClr val="tx1"/>
                </a:solidFill>
              </a:rPr>
              <a:t> areDealShareGlowRoadShop101CityMall</a:t>
            </a:r>
            <a:endParaRPr lang="en-IN" dirty="0">
              <a:solidFill>
                <a:schemeClr val="tx1"/>
              </a:solidFill>
            </a:endParaRPr>
          </a:p>
        </p:txBody>
      </p:sp>
    </p:spTree>
    <p:extLst>
      <p:ext uri="{BB962C8B-B14F-4D97-AF65-F5344CB8AC3E}">
        <p14:creationId xmlns:p14="http://schemas.microsoft.com/office/powerpoint/2010/main" val="3736239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E9E13AF-9035-C243-8652-F24FA8F8BF1C}"/>
              </a:ext>
            </a:extLst>
          </p:cNvPr>
          <p:cNvSpPr>
            <a:spLocks noGrp="1"/>
          </p:cNvSpPr>
          <p:nvPr>
            <p:ph type="title"/>
          </p:nvPr>
        </p:nvSpPr>
        <p:spPr>
          <a:xfrm>
            <a:off x="1040068" y="2842729"/>
            <a:ext cx="3782655" cy="2304458"/>
          </a:xfrm>
        </p:spPr>
        <p:txBody>
          <a:bodyPr vert="horz" lIns="91440" tIns="45720" rIns="91440" bIns="45720" rtlCol="0" anchor="t">
            <a:normAutofit/>
          </a:bodyPr>
          <a:lstStyle/>
          <a:p>
            <a:r>
              <a:rPr lang="en-US" sz="4000" b="1" kern="1200" dirty="0">
                <a:solidFill>
                  <a:schemeClr val="tx1"/>
                </a:solidFill>
                <a:latin typeface="+mj-lt"/>
                <a:ea typeface="+mj-ea"/>
                <a:cs typeface="+mj-cs"/>
              </a:rPr>
              <a:t>Business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Model</a:t>
            </a:r>
          </a:p>
        </p:txBody>
      </p:sp>
      <p:grpSp>
        <p:nvGrpSpPr>
          <p:cNvPr id="14" name="Group 1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858A1BF-AF6A-23D8-BF96-DB3BF5E71737}"/>
              </a:ext>
            </a:extLst>
          </p:cNvPr>
          <p:cNvPicPr>
            <a:picLocks noChangeAspect="1"/>
          </p:cNvPicPr>
          <p:nvPr/>
        </p:nvPicPr>
        <p:blipFill rotWithShape="1">
          <a:blip r:embed="rId2"/>
          <a:srcRect l="6073" t="21738" r="6680" b="5686"/>
          <a:stretch/>
        </p:blipFill>
        <p:spPr>
          <a:xfrm>
            <a:off x="5685808" y="1622323"/>
            <a:ext cx="5935150" cy="3967316"/>
          </a:xfrm>
          <a:prstGeom prst="rect">
            <a:avLst/>
          </a:prstGeom>
        </p:spPr>
      </p:pic>
    </p:spTree>
    <p:extLst>
      <p:ext uri="{BB962C8B-B14F-4D97-AF65-F5344CB8AC3E}">
        <p14:creationId xmlns:p14="http://schemas.microsoft.com/office/powerpoint/2010/main" val="3458898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2338BB3-F3A4-8A7A-504F-C2FA7B5CB0FD}"/>
              </a:ext>
            </a:extLst>
          </p:cNvPr>
          <p:cNvSpPr>
            <a:spLocks noGrp="1"/>
          </p:cNvSpPr>
          <p:nvPr>
            <p:ph type="title"/>
          </p:nvPr>
        </p:nvSpPr>
        <p:spPr>
          <a:xfrm>
            <a:off x="686834" y="1153572"/>
            <a:ext cx="3200400" cy="4461163"/>
          </a:xfrm>
        </p:spPr>
        <p:txBody>
          <a:bodyPr>
            <a:normAutofit/>
          </a:bodyPr>
          <a:lstStyle/>
          <a:p>
            <a:r>
              <a:rPr lang="en-US" b="1" kern="1200">
                <a:solidFill>
                  <a:srgbClr val="FFFFFF"/>
                </a:solidFill>
                <a:latin typeface="+mj-lt"/>
                <a:ea typeface="+mj-ea"/>
                <a:cs typeface="+mj-cs"/>
              </a:rPr>
              <a:t>Business Model</a:t>
            </a:r>
            <a:endParaRPr lang="en-IN">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E6E144F3-CB1B-B2C7-C7C8-2C7200E39130}"/>
              </a:ext>
            </a:extLst>
          </p:cNvPr>
          <p:cNvSpPr>
            <a:spLocks noGrp="1"/>
          </p:cNvSpPr>
          <p:nvPr>
            <p:ph idx="1"/>
          </p:nvPr>
        </p:nvSpPr>
        <p:spPr>
          <a:xfrm>
            <a:off x="4447308" y="591344"/>
            <a:ext cx="6906491" cy="5585619"/>
          </a:xfrm>
        </p:spPr>
        <p:txBody>
          <a:bodyPr anchor="ctr">
            <a:normAutofit/>
          </a:bodyPr>
          <a:lstStyle/>
          <a:p>
            <a:r>
              <a:rPr lang="en-US" dirty="0"/>
              <a:t>- </a:t>
            </a:r>
            <a:r>
              <a:rPr lang="en-US" dirty="0" err="1"/>
              <a:t>Meesho</a:t>
            </a:r>
            <a:r>
              <a:rPr lang="en-US" dirty="0"/>
              <a:t> teams up with the sellers to list their products on the platform.</a:t>
            </a:r>
          </a:p>
          <a:p>
            <a:r>
              <a:rPr lang="en-US" dirty="0"/>
              <a:t>- They attract the reseller via extensive marketing.</a:t>
            </a:r>
          </a:p>
          <a:p>
            <a:r>
              <a:rPr lang="en-US" dirty="0"/>
              <a:t>- Then the Reseller resells the product via Instagram, Facebook, &amp; various social networks.</a:t>
            </a:r>
          </a:p>
          <a:p>
            <a:r>
              <a:rPr lang="en-US" dirty="0"/>
              <a:t>- If Customers want to purchase the product, they simply order from the reseller.</a:t>
            </a:r>
          </a:p>
          <a:p>
            <a:r>
              <a:rPr lang="en-US" dirty="0"/>
              <a:t>- After getting the order, the reseller adds their profit margin on that particular product to place the order</a:t>
            </a:r>
            <a:endParaRPr lang="en-IN" dirty="0"/>
          </a:p>
        </p:txBody>
      </p:sp>
    </p:spTree>
    <p:extLst>
      <p:ext uri="{BB962C8B-B14F-4D97-AF65-F5344CB8AC3E}">
        <p14:creationId xmlns:p14="http://schemas.microsoft.com/office/powerpoint/2010/main" val="2156864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51DE402-1D82-8A1C-C8EA-B0AE2C6AB61F}"/>
              </a:ext>
            </a:extLst>
          </p:cNvPr>
          <p:cNvSpPr>
            <a:spLocks noGrp="1"/>
          </p:cNvSpPr>
          <p:nvPr>
            <p:ph type="title"/>
          </p:nvPr>
        </p:nvSpPr>
        <p:spPr>
          <a:xfrm>
            <a:off x="5127547" y="0"/>
            <a:ext cx="4840010" cy="886900"/>
          </a:xfrm>
        </p:spPr>
        <p:txBody>
          <a:bodyPr vert="horz" lIns="91440" tIns="45720" rIns="91440" bIns="45720" rtlCol="0" anchor="ctr">
            <a:normAutofit/>
          </a:bodyPr>
          <a:lstStyle/>
          <a:p>
            <a:r>
              <a:rPr lang="en-US" b="1" dirty="0"/>
              <a:t>Revenue stream</a:t>
            </a:r>
          </a:p>
        </p:txBody>
      </p:sp>
      <p:pic>
        <p:nvPicPr>
          <p:cNvPr id="6" name="Picture 5">
            <a:extLst>
              <a:ext uri="{FF2B5EF4-FFF2-40B4-BE49-F238E27FC236}">
                <a16:creationId xmlns:a16="http://schemas.microsoft.com/office/drawing/2014/main" id="{C831908A-43B1-FD81-A853-64F8297E8D61}"/>
              </a:ext>
            </a:extLst>
          </p:cNvPr>
          <p:cNvPicPr>
            <a:picLocks noChangeAspect="1"/>
          </p:cNvPicPr>
          <p:nvPr/>
        </p:nvPicPr>
        <p:blipFill rotWithShape="1">
          <a:blip r:embed="rId2"/>
          <a:srcRect l="35861" r="23335" b="-1"/>
          <a:stretch/>
        </p:blipFill>
        <p:spPr>
          <a:xfrm>
            <a:off x="21" y="10"/>
            <a:ext cx="3025004"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F823701-57D6-CCA1-EE5C-525CA433B38E}"/>
              </a:ext>
            </a:extLst>
          </p:cNvPr>
          <p:cNvSpPr>
            <a:spLocks noGrp="1"/>
          </p:cNvSpPr>
          <p:nvPr>
            <p:ph idx="4294967295"/>
          </p:nvPr>
        </p:nvSpPr>
        <p:spPr>
          <a:xfrm>
            <a:off x="3025025" y="886900"/>
            <a:ext cx="9045055" cy="5767118"/>
          </a:xfrm>
        </p:spPr>
        <p:txBody>
          <a:bodyPr vert="horz" lIns="91440" tIns="45720" rIns="91440" bIns="45720" rtlCol="0">
            <a:normAutofit/>
          </a:bodyPr>
          <a:lstStyle/>
          <a:p>
            <a:r>
              <a:rPr lang="en-US" sz="2400" dirty="0"/>
              <a:t>Valued at close to USD 5 billion, SoftBank-backed </a:t>
            </a:r>
            <a:r>
              <a:rPr lang="en-US" sz="2400" dirty="0" err="1"/>
              <a:t>Meesho</a:t>
            </a:r>
            <a:r>
              <a:rPr lang="en-US" sz="2400" dirty="0"/>
              <a:t> is one such startup in this space. It claims to have a unique business model empowering small businesses. The company which was founded in 2015 by IIT Delhi graduates, </a:t>
            </a:r>
            <a:r>
              <a:rPr lang="en-US" sz="2400" dirty="0" err="1"/>
              <a:t>Vidit</a:t>
            </a:r>
            <a:r>
              <a:rPr lang="en-US" sz="2400" dirty="0"/>
              <a:t> </a:t>
            </a:r>
            <a:r>
              <a:rPr lang="en-US" sz="2400" dirty="0" err="1"/>
              <a:t>Aatrey</a:t>
            </a:r>
            <a:r>
              <a:rPr lang="en-US" sz="2400" dirty="0"/>
              <a:t> and Sanjeev </a:t>
            </a:r>
            <a:r>
              <a:rPr lang="en-US" sz="2400" dirty="0" err="1"/>
              <a:t>Barnwal</a:t>
            </a:r>
            <a:r>
              <a:rPr lang="en-US" sz="2400" dirty="0"/>
              <a:t>, has received strong interest from investors and raised USD 1.1 billion to date. While the unicorn has been in news for its seller policies and efforts to digitize small businesses and MSMEs, it has faced some questions on account of its changing business model.</a:t>
            </a:r>
          </a:p>
          <a:p>
            <a:r>
              <a:rPr lang="en-US" sz="2400" dirty="0"/>
              <a:t>The startup has been touted as a reseller platform or a social commerce app. When asked to define what is </a:t>
            </a:r>
            <a:r>
              <a:rPr lang="en-US" sz="2400" dirty="0" err="1"/>
              <a:t>Meesho</a:t>
            </a:r>
            <a:r>
              <a:rPr lang="en-US" sz="2400" dirty="0"/>
              <a:t>, </a:t>
            </a:r>
            <a:r>
              <a:rPr lang="en-US" sz="2400" dirty="0" err="1"/>
              <a:t>Utkrishta</a:t>
            </a:r>
            <a:r>
              <a:rPr lang="en-US" sz="2400" dirty="0"/>
              <a:t> Kumar, CXO-Business at the company said, “We are a horizontal e-commerce company.”</a:t>
            </a:r>
          </a:p>
        </p:txBody>
      </p:sp>
    </p:spTree>
    <p:extLst>
      <p:ext uri="{BB962C8B-B14F-4D97-AF65-F5344CB8AC3E}">
        <p14:creationId xmlns:p14="http://schemas.microsoft.com/office/powerpoint/2010/main" val="351489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eesho - The Startup Story of India's Largest Reselling App">
            <a:extLst>
              <a:ext uri="{FF2B5EF4-FFF2-40B4-BE49-F238E27FC236}">
                <a16:creationId xmlns:a16="http://schemas.microsoft.com/office/drawing/2014/main" id="{A1AB9A7F-2D58-DE67-BF7C-EE7F8FC9E3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14313"/>
            <a:ext cx="11430000" cy="642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525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68F0-21F4-D5FA-0CB0-246B3639E8CF}"/>
              </a:ext>
            </a:extLst>
          </p:cNvPr>
          <p:cNvSpPr>
            <a:spLocks noGrp="1"/>
          </p:cNvSpPr>
          <p:nvPr>
            <p:ph type="title"/>
          </p:nvPr>
        </p:nvSpPr>
        <p:spPr>
          <a:xfrm>
            <a:off x="3127513" y="100082"/>
            <a:ext cx="6732104" cy="390248"/>
          </a:xfrm>
          <a:noFill/>
        </p:spPr>
        <p:txBody>
          <a:bodyPr>
            <a:noAutofit/>
          </a:bodyPr>
          <a:lstStyle/>
          <a:p>
            <a:pPr algn="ctr"/>
            <a:r>
              <a:rPr lang="en-US" sz="3200" b="1" dirty="0"/>
              <a:t>Reasons for failing SMEs in India</a:t>
            </a:r>
            <a:endParaRPr lang="en-IN" sz="3200" b="1" dirty="0"/>
          </a:p>
        </p:txBody>
      </p:sp>
      <p:sp>
        <p:nvSpPr>
          <p:cNvPr id="4" name="TextBox 3">
            <a:extLst>
              <a:ext uri="{FF2B5EF4-FFF2-40B4-BE49-F238E27FC236}">
                <a16:creationId xmlns:a16="http://schemas.microsoft.com/office/drawing/2014/main" id="{92D671B8-C380-5310-542E-74B992B82506}"/>
              </a:ext>
            </a:extLst>
          </p:cNvPr>
          <p:cNvSpPr txBox="1"/>
          <p:nvPr/>
        </p:nvSpPr>
        <p:spPr>
          <a:xfrm>
            <a:off x="390939" y="675862"/>
            <a:ext cx="11410122" cy="6186309"/>
          </a:xfrm>
          <a:prstGeom prst="rect">
            <a:avLst/>
          </a:prstGeom>
          <a:noFill/>
        </p:spPr>
        <p:txBody>
          <a:bodyPr wrap="square">
            <a:spAutoFit/>
          </a:bodyPr>
          <a:lstStyle/>
          <a:p>
            <a:r>
              <a:rPr lang="en-US" dirty="0"/>
              <a:t>                        SMEs face challenges from increased competition, the ability to adapt to rapidly changing market demand, technological change, and capacity constraints relating to knowledge, innovation, and creativity. For many SMEs, however, their potential is often not fully realized due to factors related to their small scale:</a:t>
            </a:r>
          </a:p>
          <a:p>
            <a:endParaRPr lang="en-US" dirty="0"/>
          </a:p>
          <a:p>
            <a:r>
              <a:rPr lang="en-US" b="1" dirty="0"/>
              <a:t>      </a:t>
            </a:r>
            <a:r>
              <a:rPr lang="en-US" b="1" dirty="0" err="1"/>
              <a:t>i</a:t>
            </a:r>
            <a:r>
              <a:rPr lang="en-US" b="1" dirty="0"/>
              <a:t>. </a:t>
            </a:r>
            <a:r>
              <a:rPr lang="en-US" dirty="0"/>
              <a:t>lack of resources (finance, technology, skilled labor, market access, and market information);</a:t>
            </a:r>
          </a:p>
          <a:p>
            <a:r>
              <a:rPr lang="en-US" b="1" dirty="0"/>
              <a:t>      ii</a:t>
            </a:r>
            <a:r>
              <a:rPr lang="en-US" dirty="0"/>
              <a:t>. lack of economies of scale and scope;</a:t>
            </a:r>
          </a:p>
          <a:p>
            <a:r>
              <a:rPr lang="en-US" b="1" dirty="0"/>
              <a:t>      iii. </a:t>
            </a:r>
            <a:r>
              <a:rPr lang="en-US" dirty="0"/>
              <a:t>higher transaction costs relative to large enterprises;</a:t>
            </a:r>
          </a:p>
          <a:p>
            <a:r>
              <a:rPr lang="en-US" b="1" dirty="0"/>
              <a:t>      iv. </a:t>
            </a:r>
            <a:r>
              <a:rPr lang="en-US" dirty="0"/>
              <a:t>lack of networks that can contribute to a lack of information, know-how, and experience of domestic and            international markets;</a:t>
            </a:r>
          </a:p>
          <a:p>
            <a:r>
              <a:rPr lang="en-US" b="1" dirty="0"/>
              <a:t>      v. </a:t>
            </a:r>
            <a:r>
              <a:rPr lang="en-US" dirty="0"/>
              <a:t>increased market competition and concentration from large multinational enterprises caused by globalization and economic integration;</a:t>
            </a:r>
          </a:p>
          <a:p>
            <a:r>
              <a:rPr lang="en-US" b="1" dirty="0"/>
              <a:t>      vi. </a:t>
            </a:r>
            <a:r>
              <a:rPr lang="en-US" dirty="0"/>
              <a:t>inability to compete against larger firms in terms of R&amp;D expenditure and innovation (product, process, and organization);</a:t>
            </a:r>
          </a:p>
          <a:p>
            <a:r>
              <a:rPr lang="en-US" b="1" dirty="0"/>
              <a:t>     vii</a:t>
            </a:r>
            <a:r>
              <a:rPr lang="en-US" dirty="0"/>
              <a:t>. subject to “churning” and instability; and</a:t>
            </a:r>
          </a:p>
          <a:p>
            <a:r>
              <a:rPr lang="en-US" b="1" dirty="0"/>
              <a:t>     viii. </a:t>
            </a:r>
            <a:r>
              <a:rPr lang="en-US" dirty="0"/>
              <a:t>lack of entrepreneurial zeal, capacity, and know-how.</a:t>
            </a:r>
          </a:p>
          <a:p>
            <a:endParaRPr lang="en-US" dirty="0"/>
          </a:p>
          <a:p>
            <a:r>
              <a:rPr lang="en-US" dirty="0"/>
              <a:t>In addition, many small businesses find that their geographical isolation puts them at a competitive disadvantage. Despite these substantial obstacles many economies remain heavily dependent on SMEs, particularly for employment generation. Despite their perceived weaknesses SMEs have not been swept away with the process of globalization and regional integration, but, rather, their role and contribution have changed and evolved which have enabled many to remain internationally competitive and collectively be an important source of employment generation (Harvie and </a:t>
            </a:r>
            <a:r>
              <a:rPr lang="en-US" dirty="0" err="1"/>
              <a:t>Charoenrat</a:t>
            </a:r>
            <a:r>
              <a:rPr lang="en-US" dirty="0"/>
              <a:t> 2015).</a:t>
            </a:r>
            <a:endParaRPr lang="en-IN" dirty="0"/>
          </a:p>
        </p:txBody>
      </p:sp>
    </p:spTree>
    <p:extLst>
      <p:ext uri="{BB962C8B-B14F-4D97-AF65-F5344CB8AC3E}">
        <p14:creationId xmlns:p14="http://schemas.microsoft.com/office/powerpoint/2010/main" val="3198605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DDFFF-BB37-ADD2-22BC-8E7CE6A47C2F}"/>
              </a:ext>
            </a:extLst>
          </p:cNvPr>
          <p:cNvSpPr>
            <a:spLocks noGrp="1"/>
          </p:cNvSpPr>
          <p:nvPr>
            <p:ph type="title"/>
          </p:nvPr>
        </p:nvSpPr>
        <p:spPr>
          <a:xfrm>
            <a:off x="838200" y="225083"/>
            <a:ext cx="10515600" cy="661183"/>
          </a:xfrm>
        </p:spPr>
        <p:txBody>
          <a:bodyPr>
            <a:normAutofit/>
          </a:bodyPr>
          <a:lstStyle/>
          <a:p>
            <a:pPr algn="ctr"/>
            <a:r>
              <a:rPr lang="en-IN" sz="3600" b="1" dirty="0"/>
              <a:t>Why </a:t>
            </a:r>
            <a:r>
              <a:rPr lang="en-IN" sz="3600" b="1" dirty="0" err="1"/>
              <a:t>Meesho</a:t>
            </a:r>
            <a:r>
              <a:rPr lang="en-IN" sz="3600" b="1" dirty="0"/>
              <a:t> failed</a:t>
            </a:r>
          </a:p>
        </p:txBody>
      </p:sp>
      <p:sp>
        <p:nvSpPr>
          <p:cNvPr id="4" name="TextBox 3">
            <a:extLst>
              <a:ext uri="{FF2B5EF4-FFF2-40B4-BE49-F238E27FC236}">
                <a16:creationId xmlns:a16="http://schemas.microsoft.com/office/drawing/2014/main" id="{D2621116-F5FF-3352-1868-F05A754CB9C9}"/>
              </a:ext>
            </a:extLst>
          </p:cNvPr>
          <p:cNvSpPr txBox="1"/>
          <p:nvPr/>
        </p:nvSpPr>
        <p:spPr>
          <a:xfrm>
            <a:off x="225083" y="886266"/>
            <a:ext cx="11704320" cy="5940088"/>
          </a:xfrm>
          <a:prstGeom prst="rect">
            <a:avLst/>
          </a:prstGeom>
          <a:noFill/>
        </p:spPr>
        <p:txBody>
          <a:bodyPr wrap="square">
            <a:spAutoFit/>
          </a:bodyPr>
          <a:lstStyle/>
          <a:p>
            <a:r>
              <a:rPr lang="en-US" sz="2000" b="1" dirty="0"/>
              <a:t>Initial Startup Challenges</a:t>
            </a:r>
          </a:p>
          <a:p>
            <a:r>
              <a:rPr lang="en-US" sz="2000" dirty="0"/>
              <a:t>When </a:t>
            </a:r>
            <a:r>
              <a:rPr lang="en-US" sz="2000" dirty="0" err="1"/>
              <a:t>Meesho</a:t>
            </a:r>
            <a:r>
              <a:rPr lang="en-US" sz="2000" dirty="0"/>
              <a:t> was starting off, online retailing was becoming increasingly popular, but there were obstacles such as a shortage of supply, transportation, transaction alternatives, and so on</a:t>
            </a:r>
          </a:p>
          <a:p>
            <a:r>
              <a:rPr lang="en-US" sz="2000" dirty="0"/>
              <a:t>According to the CEO, they have always aided small firms in their growth, and as a result, they have never maintained any goods in their own warehouses. However, due to the COVID-19-induced lockdown, getting items supplied proved problematic. Even after the government granted a modest easing on car mobility, things remained challenging.</a:t>
            </a:r>
          </a:p>
          <a:p>
            <a:endParaRPr lang="en-US" sz="2000" dirty="0"/>
          </a:p>
          <a:p>
            <a:r>
              <a:rPr lang="en-US" sz="2000" b="1" dirty="0"/>
              <a:t>The Pandemic-induced Challenges</a:t>
            </a:r>
          </a:p>
          <a:p>
            <a:r>
              <a:rPr lang="en-US" sz="2000" dirty="0" err="1"/>
              <a:t>Meesho</a:t>
            </a:r>
            <a:r>
              <a:rPr lang="en-US" sz="2000" dirty="0"/>
              <a:t> provided the majority of the income for many of the suppliers that sold their products with them. The majority of their revenue was impacted by Covid. As a result, during the first several weeks, their exclusive emphasis was on establishing a basic logistical network. This was a difficult task because each state has its own set of laws for vehicle admission and exit.</a:t>
            </a:r>
          </a:p>
          <a:p>
            <a:r>
              <a:rPr lang="en-US" sz="2000" dirty="0"/>
              <a:t>Most of the revenue for the female entrepreneurs (re-sellers) of the company came from the fashion sector, but these items couldn’t be shipped for a time since fashion wasn’t included under the necessities. As a result, their first objective was to assist these resellers in recouping part of their lost revenue. That’s when they began pushing vital supplies to their resellers, which was a category they had never sold previously. Masks, personal care, </a:t>
            </a:r>
            <a:r>
              <a:rPr lang="en-US" sz="2000" dirty="0" err="1"/>
              <a:t>sanitisers</a:t>
            </a:r>
            <a:r>
              <a:rPr lang="en-US" sz="2000" dirty="0"/>
              <a:t>, and even groceries were among the items sold. They also devised a scheme to sell masks created at home by their own resellers.</a:t>
            </a:r>
            <a:endParaRPr lang="en-IN" sz="2000" dirty="0"/>
          </a:p>
        </p:txBody>
      </p:sp>
    </p:spTree>
    <p:extLst>
      <p:ext uri="{BB962C8B-B14F-4D97-AF65-F5344CB8AC3E}">
        <p14:creationId xmlns:p14="http://schemas.microsoft.com/office/powerpoint/2010/main" val="2491129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6E9EE7-3EBE-24C2-7D83-79C92B63A994}"/>
              </a:ext>
            </a:extLst>
          </p:cNvPr>
          <p:cNvSpPr txBox="1"/>
          <p:nvPr/>
        </p:nvSpPr>
        <p:spPr>
          <a:xfrm>
            <a:off x="166467" y="281353"/>
            <a:ext cx="11859065" cy="6247864"/>
          </a:xfrm>
          <a:prstGeom prst="rect">
            <a:avLst/>
          </a:prstGeom>
          <a:noFill/>
        </p:spPr>
        <p:txBody>
          <a:bodyPr wrap="square">
            <a:spAutoFit/>
          </a:bodyPr>
          <a:lstStyle/>
          <a:p>
            <a:r>
              <a:rPr lang="en-US" sz="2000" b="1" dirty="0"/>
              <a:t>Change in Strategy, Huge Cash Burn and No Profit</a:t>
            </a:r>
          </a:p>
          <a:p>
            <a:r>
              <a:rPr lang="en-US" sz="2000" dirty="0" err="1"/>
              <a:t>Meesho</a:t>
            </a:r>
            <a:r>
              <a:rPr lang="en-US" sz="2000" dirty="0"/>
              <a:t> had truly come up as a poster boy in the social commerce segment some time ago with its $4.9 bn valuations that it posted, but now the company seems to be witnessing tough times and is tongue-tied in front of the investors with a change in strategy, high cash burn, no profit in sight and increasing competition from big players like Flipkart and Amazon. The company recently changed its business model and made it similar to that of the eCommerce platforms.</a:t>
            </a:r>
          </a:p>
          <a:p>
            <a:endParaRPr lang="en-US" sz="2000" dirty="0"/>
          </a:p>
          <a:p>
            <a:r>
              <a:rPr lang="en-US" sz="2000" b="1" dirty="0" err="1"/>
              <a:t>Meesho</a:t>
            </a:r>
            <a:r>
              <a:rPr lang="en-US" sz="2000" b="1" dirty="0"/>
              <a:t> Layoffs</a:t>
            </a:r>
          </a:p>
          <a:p>
            <a:r>
              <a:rPr lang="en-US" sz="2000" dirty="0" err="1"/>
              <a:t>Meesho</a:t>
            </a:r>
            <a:r>
              <a:rPr lang="en-US" sz="2000" dirty="0"/>
              <a:t> has recently fired around 150 employees, as of April 11, 2022, due to a restructuring initiative of the </a:t>
            </a:r>
            <a:r>
              <a:rPr lang="en-US" sz="2000" dirty="0" err="1"/>
              <a:t>Meesho</a:t>
            </a:r>
            <a:r>
              <a:rPr lang="en-US" sz="2000" dirty="0"/>
              <a:t> Superstore grocery delivery service. The eCommerce unicorn is looking forward to restructuring its grocery business and bringing in efficiencies. This has led to the </a:t>
            </a:r>
            <a:r>
              <a:rPr lang="en-US" sz="2000" dirty="0" err="1"/>
              <a:t>layingoff</a:t>
            </a:r>
            <a:r>
              <a:rPr lang="en-US" sz="2000" dirty="0"/>
              <a:t> of a small number of the full-time </a:t>
            </a:r>
            <a:r>
              <a:rPr lang="en-US" sz="2000" dirty="0" err="1"/>
              <a:t>Meesho</a:t>
            </a:r>
            <a:r>
              <a:rPr lang="en-US" sz="2000" dirty="0"/>
              <a:t> employees and the reassessing of some third-party contractual roles in order to remove redundancies with the core </a:t>
            </a:r>
            <a:r>
              <a:rPr lang="en-US" sz="2000" dirty="0" err="1"/>
              <a:t>Meesho</a:t>
            </a:r>
            <a:r>
              <a:rPr lang="en-US" sz="2000" dirty="0"/>
              <a:t> business and its operations.</a:t>
            </a:r>
          </a:p>
          <a:p>
            <a:endParaRPr lang="en-US" sz="2000" dirty="0"/>
          </a:p>
          <a:p>
            <a:r>
              <a:rPr lang="en-US" sz="2000" b="1" dirty="0"/>
              <a:t>Major Counterfeit Problems</a:t>
            </a:r>
          </a:p>
          <a:p>
            <a:r>
              <a:rPr lang="en-US" sz="2000" dirty="0" err="1"/>
              <a:t>Meesho</a:t>
            </a:r>
            <a:r>
              <a:rPr lang="en-US" sz="2000" dirty="0"/>
              <a:t> has been bugged with some major counterfeit problems lately. It is for the past few months that the social e-commerce model-led startup has been troubled by issues that are associated with counterfeit products that are supplied to its customers. </a:t>
            </a:r>
            <a:r>
              <a:rPr lang="en-US" sz="2000" dirty="0" err="1"/>
              <a:t>Meesho</a:t>
            </a:r>
            <a:r>
              <a:rPr lang="en-US" sz="2000" dirty="0"/>
              <a:t> makes it easy for any merchant to set up their storefront on the platform but that is leading to the sale of counterfeit products. Besides, among the counterfeit listings, one of them also has a ‘</a:t>
            </a:r>
            <a:r>
              <a:rPr lang="en-US" sz="2000" dirty="0" err="1"/>
              <a:t>Meesho</a:t>
            </a:r>
            <a:r>
              <a:rPr lang="en-US" sz="2000" dirty="0"/>
              <a:t> Trusted’ label, which is worse.</a:t>
            </a:r>
            <a:endParaRPr lang="en-IN" sz="2000" dirty="0"/>
          </a:p>
        </p:txBody>
      </p:sp>
    </p:spTree>
    <p:extLst>
      <p:ext uri="{BB962C8B-B14F-4D97-AF65-F5344CB8AC3E}">
        <p14:creationId xmlns:p14="http://schemas.microsoft.com/office/powerpoint/2010/main" val="1365736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DC874-5A82-DF4E-D8B7-1C6670BBC157}"/>
              </a:ext>
            </a:extLst>
          </p:cNvPr>
          <p:cNvSpPr>
            <a:spLocks noGrp="1"/>
          </p:cNvSpPr>
          <p:nvPr>
            <p:ph type="title"/>
          </p:nvPr>
        </p:nvSpPr>
        <p:spPr>
          <a:xfrm>
            <a:off x="3329608" y="192848"/>
            <a:ext cx="5413514" cy="477498"/>
          </a:xfrm>
        </p:spPr>
        <p:txBody>
          <a:bodyPr>
            <a:normAutofit fontScale="90000"/>
          </a:bodyPr>
          <a:lstStyle/>
          <a:p>
            <a:r>
              <a:rPr lang="en-IN" b="1" dirty="0"/>
              <a:t>Factors Affecting </a:t>
            </a:r>
            <a:r>
              <a:rPr lang="en-IN" b="1" dirty="0" err="1"/>
              <a:t>Meesho</a:t>
            </a:r>
            <a:endParaRPr lang="en-IN" b="1" dirty="0"/>
          </a:p>
        </p:txBody>
      </p:sp>
      <p:sp>
        <p:nvSpPr>
          <p:cNvPr id="4" name="TextBox 3">
            <a:extLst>
              <a:ext uri="{FF2B5EF4-FFF2-40B4-BE49-F238E27FC236}">
                <a16:creationId xmlns:a16="http://schemas.microsoft.com/office/drawing/2014/main" id="{8FBDDEFD-4161-DC26-FB54-4765797D82A6}"/>
              </a:ext>
            </a:extLst>
          </p:cNvPr>
          <p:cNvSpPr txBox="1"/>
          <p:nvPr/>
        </p:nvSpPr>
        <p:spPr>
          <a:xfrm>
            <a:off x="510208" y="951398"/>
            <a:ext cx="11171584" cy="5632311"/>
          </a:xfrm>
          <a:prstGeom prst="rect">
            <a:avLst/>
          </a:prstGeom>
          <a:noFill/>
        </p:spPr>
        <p:txBody>
          <a:bodyPr wrap="square">
            <a:spAutoFit/>
          </a:bodyPr>
          <a:lstStyle/>
          <a:p>
            <a:pPr marL="0" indent="0">
              <a:buNone/>
            </a:pPr>
            <a:r>
              <a:rPr lang="en-IN" sz="2000" b="1"/>
              <a:t>Frauds and scams</a:t>
            </a:r>
            <a:r>
              <a:rPr lang="en-IN" sz="2000"/>
              <a:t>:</a:t>
            </a:r>
          </a:p>
          <a:p>
            <a:pPr marL="0" indent="0">
              <a:buNone/>
            </a:pPr>
            <a:r>
              <a:rPr lang="en-IN" sz="2000"/>
              <a:t>Many online fraud activities can be a matter of concern to customers visiting a website. If the website has false representation and duplicate products and neglected security, the website’s reach will be reduced and customer will no longer visit the website.</a:t>
            </a:r>
          </a:p>
          <a:p>
            <a:pPr marL="0" indent="0">
              <a:buNone/>
            </a:pPr>
            <a:r>
              <a:rPr lang="en-IN" sz="2000" b="1"/>
              <a:t>Competitors:</a:t>
            </a:r>
          </a:p>
          <a:p>
            <a:pPr marL="0" indent="0">
              <a:buNone/>
            </a:pPr>
            <a:r>
              <a:rPr lang="en-IN" sz="2000"/>
              <a:t>Meesho faces competition from brands like dealshares,glowroad,shop101,etc.meesho needs to ensure that its price, quality, and technology remain at the forefront of these companies.</a:t>
            </a:r>
          </a:p>
          <a:p>
            <a:pPr marL="0" indent="0">
              <a:buNone/>
            </a:pPr>
            <a:r>
              <a:rPr lang="en-IN" sz="2000" b="1"/>
              <a:t>Changes in demand</a:t>
            </a:r>
            <a:r>
              <a:rPr lang="en-IN" sz="2000"/>
              <a:t>:</a:t>
            </a:r>
          </a:p>
          <a:p>
            <a:pPr marL="0" indent="0">
              <a:buNone/>
            </a:pPr>
            <a:r>
              <a:rPr lang="en-IN" sz="2000"/>
              <a:t>The needs of customers can change from time to time. Taking care of these many products can sometimes be difficult.</a:t>
            </a:r>
          </a:p>
          <a:p>
            <a:pPr marL="0" indent="0">
              <a:buNone/>
            </a:pPr>
            <a:r>
              <a:rPr lang="en-IN" sz="2000" b="1"/>
              <a:t>Data concerns:</a:t>
            </a:r>
          </a:p>
          <a:p>
            <a:pPr marL="0" indent="0">
              <a:buNone/>
            </a:pPr>
            <a:r>
              <a:rPr lang="en-IN" sz="2000"/>
              <a:t>Apart from the obvious fraud, there is a good chance that things will go wrong with online shopping especially when it comes to user data. Online shopping requires you to provide a lot of sensitive data, including your payment details, address, and various other information. If this information gets in to the wrong hands, it can cause devastating consequences.</a:t>
            </a:r>
          </a:p>
          <a:p>
            <a:pPr marL="0" indent="0">
              <a:buNone/>
            </a:pPr>
            <a:r>
              <a:rPr lang="en-IN" sz="2000" b="1"/>
              <a:t>No direct interaction:</a:t>
            </a:r>
          </a:p>
          <a:p>
            <a:pPr marL="0" indent="0">
              <a:buNone/>
            </a:pPr>
            <a:r>
              <a:rPr lang="en-IN" sz="2000"/>
              <a:t>In meesho there is no direct interaction between customer and reseller. There is no scope for negotiation. People prefer to buy physically as compared to the internet for personal experience.</a:t>
            </a:r>
            <a:endParaRPr lang="en-IN" sz="2000" dirty="0"/>
          </a:p>
        </p:txBody>
      </p:sp>
    </p:spTree>
    <p:extLst>
      <p:ext uri="{BB962C8B-B14F-4D97-AF65-F5344CB8AC3E}">
        <p14:creationId xmlns:p14="http://schemas.microsoft.com/office/powerpoint/2010/main" val="3815272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6C9CC-7841-4302-649B-783D907ACDAA}"/>
              </a:ext>
            </a:extLst>
          </p:cNvPr>
          <p:cNvSpPr>
            <a:spLocks noGrp="1"/>
          </p:cNvSpPr>
          <p:nvPr>
            <p:ph type="title"/>
          </p:nvPr>
        </p:nvSpPr>
        <p:spPr>
          <a:xfrm>
            <a:off x="783535" y="259108"/>
            <a:ext cx="10624930" cy="575779"/>
          </a:xfrm>
        </p:spPr>
        <p:txBody>
          <a:bodyPr>
            <a:normAutofit fontScale="90000"/>
          </a:bodyPr>
          <a:lstStyle/>
          <a:p>
            <a:pPr algn="ctr"/>
            <a:r>
              <a:rPr lang="en-US" sz="4400" b="1" dirty="0">
                <a:solidFill>
                  <a:srgbClr val="FF0000"/>
                </a:solidFill>
              </a:rPr>
              <a:t>Entrepreneurial traits</a:t>
            </a:r>
            <a:endParaRPr lang="en-IN" dirty="0"/>
          </a:p>
        </p:txBody>
      </p:sp>
      <p:sp>
        <p:nvSpPr>
          <p:cNvPr id="4" name="TextBox 3">
            <a:extLst>
              <a:ext uri="{FF2B5EF4-FFF2-40B4-BE49-F238E27FC236}">
                <a16:creationId xmlns:a16="http://schemas.microsoft.com/office/drawing/2014/main" id="{34777C73-3D39-77E4-F9F2-B4B7191EC368}"/>
              </a:ext>
            </a:extLst>
          </p:cNvPr>
          <p:cNvSpPr txBox="1"/>
          <p:nvPr/>
        </p:nvSpPr>
        <p:spPr>
          <a:xfrm>
            <a:off x="496956" y="732542"/>
            <a:ext cx="11198087" cy="5866350"/>
          </a:xfrm>
          <a:prstGeom prst="rect">
            <a:avLst/>
          </a:prstGeom>
          <a:noFill/>
        </p:spPr>
        <p:txBody>
          <a:bodyPr wrap="square">
            <a:spAutoFit/>
          </a:bodyPr>
          <a:lstStyle/>
          <a:p>
            <a:pPr marL="342900" indent="-342900" algn="just">
              <a:lnSpc>
                <a:spcPct val="150000"/>
              </a:lnSpc>
              <a:buAutoNum type="arabicPeriod"/>
            </a:pPr>
            <a:r>
              <a:rPr lang="en-US" b="1" dirty="0"/>
              <a:t>Being a good leader</a:t>
            </a:r>
          </a:p>
          <a:p>
            <a:pPr algn="just">
              <a:lnSpc>
                <a:spcPct val="150000"/>
              </a:lnSpc>
            </a:pPr>
            <a:r>
              <a:rPr lang="en-US" dirty="0"/>
              <a:t>An entrepreneur is expected to manage a business and most professionals in this position are responsible for its start-up as well. Typically, entrepreneurship involves finding and building relationships with investors, overseeing employees and monitoring operations. To perform these activities well, you need to be an effective leader.</a:t>
            </a:r>
          </a:p>
          <a:p>
            <a:pPr algn="just">
              <a:lnSpc>
                <a:spcPct val="150000"/>
              </a:lnSpc>
            </a:pPr>
            <a:r>
              <a:rPr lang="en-US" b="1" dirty="0">
                <a:solidFill>
                  <a:schemeClr val="tx1"/>
                </a:solidFill>
              </a:rPr>
              <a:t>2. Being optimistic</a:t>
            </a:r>
          </a:p>
          <a:p>
            <a:pPr algn="just">
              <a:lnSpc>
                <a:spcPct val="150000"/>
              </a:lnSpc>
            </a:pPr>
            <a:r>
              <a:rPr lang="en-US" dirty="0">
                <a:solidFill>
                  <a:schemeClr val="tx1"/>
                </a:solidFill>
              </a:rPr>
              <a:t>Optimism can be described as focusing on the positives and being emotionally resilient to the negatives. An entrepreneur who organizes, manages and operates a business is likely to face many setbacks over time. For example, as you start your business, you will need to complete a lot of paperwork concerning licenses, tax forms, business plans and bank accounts. In the process of getting these documents ready, there could be many issues that check your progress, such as delays in getting a license or structural issues in your business plan.</a:t>
            </a:r>
          </a:p>
          <a:p>
            <a:pPr algn="just">
              <a:lnSpc>
                <a:spcPct val="150000"/>
              </a:lnSpc>
            </a:pPr>
            <a:r>
              <a:rPr lang="en-US" b="1" dirty="0">
                <a:solidFill>
                  <a:schemeClr val="tx1"/>
                </a:solidFill>
              </a:rPr>
              <a:t>3. Being confident</a:t>
            </a:r>
          </a:p>
          <a:p>
            <a:pPr algn="just">
              <a:lnSpc>
                <a:spcPct val="150000"/>
              </a:lnSpc>
            </a:pPr>
            <a:r>
              <a:rPr lang="en-US" dirty="0">
                <a:solidFill>
                  <a:schemeClr val="tx1"/>
                </a:solidFill>
              </a:rPr>
              <a:t>Confidence is a subjective belief that you have what is needed for something. Entrepreneurs ask banks for loans, hire workers, motivate teams and build relationships with clients and suppliers, so it is important for an entrepreneur to be confident in their ability to do all these things well.</a:t>
            </a:r>
          </a:p>
        </p:txBody>
      </p:sp>
    </p:spTree>
    <p:extLst>
      <p:ext uri="{BB962C8B-B14F-4D97-AF65-F5344CB8AC3E}">
        <p14:creationId xmlns:p14="http://schemas.microsoft.com/office/powerpoint/2010/main" val="2592446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C567F-574F-0153-AC41-7CAC510508B1}"/>
              </a:ext>
            </a:extLst>
          </p:cNvPr>
          <p:cNvSpPr>
            <a:spLocks noGrp="1"/>
          </p:cNvSpPr>
          <p:nvPr>
            <p:ph type="title"/>
          </p:nvPr>
        </p:nvSpPr>
        <p:spPr>
          <a:xfrm>
            <a:off x="831850" y="280220"/>
            <a:ext cx="10515600" cy="663677"/>
          </a:xfrm>
        </p:spPr>
        <p:txBody>
          <a:bodyPr>
            <a:normAutofit/>
          </a:bodyPr>
          <a:lstStyle/>
          <a:p>
            <a:pPr algn="ctr"/>
            <a:r>
              <a:rPr lang="en-IN" sz="4000" b="1"/>
              <a:t>Characteristics of Successful Entrepreneur </a:t>
            </a:r>
            <a:endParaRPr lang="en-IN" sz="4000" b="1" dirty="0"/>
          </a:p>
        </p:txBody>
      </p:sp>
      <p:graphicFrame>
        <p:nvGraphicFramePr>
          <p:cNvPr id="9" name="Text Placeholder 4">
            <a:extLst>
              <a:ext uri="{FF2B5EF4-FFF2-40B4-BE49-F238E27FC236}">
                <a16:creationId xmlns:a16="http://schemas.microsoft.com/office/drawing/2014/main" id="{07C67A96-81FA-E34D-84B3-C7E107734AD7}"/>
              </a:ext>
            </a:extLst>
          </p:cNvPr>
          <p:cNvGraphicFramePr/>
          <p:nvPr>
            <p:extLst>
              <p:ext uri="{D42A27DB-BD31-4B8C-83A1-F6EECF244321}">
                <p14:modId xmlns:p14="http://schemas.microsoft.com/office/powerpoint/2010/main" val="547573221"/>
              </p:ext>
            </p:extLst>
          </p:nvPr>
        </p:nvGraphicFramePr>
        <p:xfrm>
          <a:off x="831850" y="1061885"/>
          <a:ext cx="10515600" cy="5027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2220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24"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4" name="Picture 4">
            <a:extLst>
              <a:ext uri="{FF2B5EF4-FFF2-40B4-BE49-F238E27FC236}">
                <a16:creationId xmlns:a16="http://schemas.microsoft.com/office/drawing/2014/main" id="{44359FF6-C60A-64DD-7D89-09B364F173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875" b="21875"/>
          <a:stretch/>
        </p:blipFill>
        <p:spPr>
          <a:xfrm>
            <a:off x="6803647" y="2098617"/>
            <a:ext cx="4659317" cy="2620885"/>
          </a:xfrm>
          <a:prstGeom prst="rect">
            <a:avLst/>
          </a:prstGeom>
        </p:spPr>
      </p:pic>
      <p:grpSp>
        <p:nvGrpSpPr>
          <p:cNvPr id="27" name="Group 2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D526347-B624-7883-7F85-174D9ED14A77}"/>
              </a:ext>
            </a:extLst>
          </p:cNvPr>
          <p:cNvSpPr>
            <a:spLocks noGrp="1"/>
          </p:cNvSpPr>
          <p:nvPr>
            <p:ph type="title"/>
          </p:nvPr>
        </p:nvSpPr>
        <p:spPr>
          <a:xfrm>
            <a:off x="789708" y="1014574"/>
            <a:ext cx="5633531" cy="2226769"/>
          </a:xfrm>
        </p:spPr>
        <p:txBody>
          <a:bodyPr vert="horz" lIns="91440" tIns="45720" rIns="91440" bIns="45720" rtlCol="0" anchor="ctr">
            <a:normAutofit/>
          </a:bodyPr>
          <a:lstStyle/>
          <a:p>
            <a:r>
              <a:rPr lang="en-US" sz="4800" b="1" kern="1200">
                <a:solidFill>
                  <a:schemeClr val="bg1"/>
                </a:solidFill>
                <a:latin typeface="+mj-lt"/>
                <a:ea typeface="+mj-ea"/>
                <a:cs typeface="+mj-cs"/>
              </a:rPr>
              <a:t>SUGGESTIONS</a:t>
            </a:r>
          </a:p>
        </p:txBody>
      </p:sp>
      <p:sp>
        <p:nvSpPr>
          <p:cNvPr id="3" name="Text Placeholder 2">
            <a:extLst>
              <a:ext uri="{FF2B5EF4-FFF2-40B4-BE49-F238E27FC236}">
                <a16:creationId xmlns:a16="http://schemas.microsoft.com/office/drawing/2014/main" id="{FD321872-CBF5-5EBF-4CF4-85E12BED2500}"/>
              </a:ext>
            </a:extLst>
          </p:cNvPr>
          <p:cNvSpPr>
            <a:spLocks noGrp="1"/>
          </p:cNvSpPr>
          <p:nvPr>
            <p:ph type="body" idx="1"/>
          </p:nvPr>
        </p:nvSpPr>
        <p:spPr>
          <a:xfrm>
            <a:off x="27646" y="3459011"/>
            <a:ext cx="6668576" cy="3265346"/>
          </a:xfrm>
        </p:spPr>
        <p:txBody>
          <a:bodyPr vert="horz" lIns="91440" tIns="45720" rIns="91440" bIns="45720" rtlCol="0" anchor="ctr">
            <a:normAutofit/>
          </a:bodyPr>
          <a:lstStyle/>
          <a:p>
            <a:r>
              <a:rPr lang="en-US" sz="1500" kern="1200" dirty="0">
                <a:solidFill>
                  <a:schemeClr val="tx2"/>
                </a:solidFill>
                <a:latin typeface="+mn-lt"/>
                <a:ea typeface="+mn-ea"/>
                <a:cs typeface="+mn-cs"/>
              </a:rPr>
              <a:t>                    </a:t>
            </a:r>
            <a:r>
              <a:rPr lang="en-US" sz="1800" kern="1200" dirty="0">
                <a:solidFill>
                  <a:schemeClr val="tx2"/>
                </a:solidFill>
                <a:latin typeface="+mn-lt"/>
                <a:ea typeface="+mn-ea"/>
                <a:cs typeface="+mn-cs"/>
              </a:rPr>
              <a:t>Even though many of them use </a:t>
            </a:r>
            <a:r>
              <a:rPr lang="en-US" sz="1800" kern="1200" dirty="0" err="1">
                <a:solidFill>
                  <a:schemeClr val="tx2"/>
                </a:solidFill>
                <a:latin typeface="+mn-lt"/>
                <a:ea typeface="+mn-ea"/>
                <a:cs typeface="+mn-cs"/>
              </a:rPr>
              <a:t>Meesho</a:t>
            </a:r>
            <a:r>
              <a:rPr lang="en-US" sz="1800" kern="1200" dirty="0">
                <a:solidFill>
                  <a:schemeClr val="tx2"/>
                </a:solidFill>
                <a:latin typeface="+mn-lt"/>
                <a:ea typeface="+mn-ea"/>
                <a:cs typeface="+mn-cs"/>
              </a:rPr>
              <a:t> and are aware of the services provided by it, there are still many people who are not ware about </a:t>
            </a:r>
            <a:r>
              <a:rPr lang="en-US" sz="1800" kern="1200" dirty="0" err="1">
                <a:solidFill>
                  <a:schemeClr val="tx2"/>
                </a:solidFill>
                <a:latin typeface="+mn-lt"/>
                <a:ea typeface="+mn-ea"/>
                <a:cs typeface="+mn-cs"/>
              </a:rPr>
              <a:t>Meesho</a:t>
            </a:r>
            <a:r>
              <a:rPr lang="en-US" sz="1800" kern="1200" dirty="0">
                <a:solidFill>
                  <a:schemeClr val="tx2"/>
                </a:solidFill>
                <a:latin typeface="+mn-lt"/>
                <a:ea typeface="+mn-ea"/>
                <a:cs typeface="+mn-cs"/>
              </a:rPr>
              <a:t> app. They are not able to express their opinion because of lack of knowledge of the app. Therefore necessary steps must be taken to make the public aware about the app.</a:t>
            </a:r>
          </a:p>
          <a:p>
            <a:r>
              <a:rPr lang="en-US" sz="1800" kern="1200" dirty="0">
                <a:solidFill>
                  <a:schemeClr val="tx2"/>
                </a:solidFill>
                <a:latin typeface="+mn-lt"/>
                <a:ea typeface="+mn-ea"/>
                <a:cs typeface="+mn-cs"/>
              </a:rPr>
              <a:t>From findings we found that people are not satisfied with their delivery so they should pay more attention on delivery they should make their delivery fast.</a:t>
            </a:r>
          </a:p>
          <a:p>
            <a:r>
              <a:rPr lang="en-US" sz="1800" kern="1200" dirty="0" err="1">
                <a:solidFill>
                  <a:schemeClr val="tx2"/>
                </a:solidFill>
                <a:latin typeface="+mn-lt"/>
                <a:ea typeface="+mn-ea"/>
                <a:cs typeface="+mn-cs"/>
              </a:rPr>
              <a:t>Meesho</a:t>
            </a:r>
            <a:r>
              <a:rPr lang="en-US" sz="1800" kern="1200" dirty="0">
                <a:solidFill>
                  <a:schemeClr val="tx2"/>
                </a:solidFill>
                <a:latin typeface="+mn-lt"/>
                <a:ea typeface="+mn-ea"/>
                <a:cs typeface="+mn-cs"/>
              </a:rPr>
              <a:t> should provide discount coupons and gifts and </a:t>
            </a:r>
            <a:r>
              <a:rPr lang="en-US" sz="1800" kern="1200" dirty="0" err="1">
                <a:solidFill>
                  <a:schemeClr val="tx2"/>
                </a:solidFill>
                <a:latin typeface="+mn-lt"/>
                <a:ea typeface="+mn-ea"/>
                <a:cs typeface="+mn-cs"/>
              </a:rPr>
              <a:t>meesho</a:t>
            </a:r>
            <a:r>
              <a:rPr lang="en-US" sz="1800" kern="1200" dirty="0">
                <a:solidFill>
                  <a:schemeClr val="tx2"/>
                </a:solidFill>
                <a:latin typeface="+mn-lt"/>
                <a:ea typeface="+mn-ea"/>
                <a:cs typeface="+mn-cs"/>
              </a:rPr>
              <a:t> should improve their product quality also.</a:t>
            </a:r>
          </a:p>
        </p:txBody>
      </p:sp>
      <p:sp>
        <p:nvSpPr>
          <p:cNvPr id="4" name="TextBox 3">
            <a:extLst>
              <a:ext uri="{FF2B5EF4-FFF2-40B4-BE49-F238E27FC236}">
                <a16:creationId xmlns:a16="http://schemas.microsoft.com/office/drawing/2014/main" id="{7B327A5D-79A6-83BF-A6E0-EE2245D6C50F}"/>
              </a:ext>
            </a:extLst>
          </p:cNvPr>
          <p:cNvSpPr txBox="1"/>
          <p:nvPr/>
        </p:nvSpPr>
        <p:spPr>
          <a:xfrm>
            <a:off x="6803647" y="4759382"/>
            <a:ext cx="4730214" cy="230832"/>
          </a:xfrm>
          <a:prstGeom prst="rect">
            <a:avLst/>
          </a:prstGeom>
          <a:noFill/>
        </p:spPr>
        <p:txBody>
          <a:bodyPr wrap="square" rtlCol="0">
            <a:spAutoFit/>
          </a:bodyPr>
          <a:lstStyle/>
          <a:p>
            <a:r>
              <a:rPr lang="en-IN" sz="900">
                <a:hlinkClick r:id="rId3" tooltip="https://hi.wikipedia.org/wiki/%E0%A4%AE%E0%A5%80%E0%A4%B6%E0%A5%8B"/>
              </a:rPr>
              <a:t>This Photo</a:t>
            </a:r>
            <a:r>
              <a:rPr lang="en-IN" sz="900"/>
              <a:t> by Unknown Author is licensed under </a:t>
            </a:r>
            <a:r>
              <a:rPr lang="en-IN" sz="900">
                <a:hlinkClick r:id="rId4" tooltip="https://creativecommons.org/licenses/by-sa/3.0/"/>
              </a:rPr>
              <a:t>CC BY-SA</a:t>
            </a:r>
            <a:endParaRPr lang="en-IN" sz="900"/>
          </a:p>
        </p:txBody>
      </p:sp>
    </p:spTree>
    <p:extLst>
      <p:ext uri="{BB962C8B-B14F-4D97-AF65-F5344CB8AC3E}">
        <p14:creationId xmlns:p14="http://schemas.microsoft.com/office/powerpoint/2010/main" val="2307194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9C976-2B2B-31DF-D709-B11101A7E57C}"/>
              </a:ext>
            </a:extLst>
          </p:cNvPr>
          <p:cNvSpPr>
            <a:spLocks noGrp="1"/>
          </p:cNvSpPr>
          <p:nvPr>
            <p:ph type="title"/>
          </p:nvPr>
        </p:nvSpPr>
        <p:spPr>
          <a:xfrm>
            <a:off x="831850" y="119270"/>
            <a:ext cx="10515600" cy="516834"/>
          </a:xfrm>
        </p:spPr>
        <p:txBody>
          <a:bodyPr>
            <a:noAutofit/>
          </a:bodyPr>
          <a:lstStyle/>
          <a:p>
            <a:pPr algn="ctr"/>
            <a:r>
              <a:rPr lang="en-IN" sz="3600" b="1" dirty="0"/>
              <a:t>CONCLUSION</a:t>
            </a:r>
          </a:p>
        </p:txBody>
      </p:sp>
      <p:sp>
        <p:nvSpPr>
          <p:cNvPr id="3" name="Text Placeholder 2">
            <a:extLst>
              <a:ext uri="{FF2B5EF4-FFF2-40B4-BE49-F238E27FC236}">
                <a16:creationId xmlns:a16="http://schemas.microsoft.com/office/drawing/2014/main" id="{81FAEE88-C23D-8B19-4249-4BEBEB26D9BB}"/>
              </a:ext>
            </a:extLst>
          </p:cNvPr>
          <p:cNvSpPr>
            <a:spLocks noGrp="1"/>
          </p:cNvSpPr>
          <p:nvPr>
            <p:ph type="body" idx="1"/>
          </p:nvPr>
        </p:nvSpPr>
        <p:spPr>
          <a:xfrm>
            <a:off x="831850" y="768627"/>
            <a:ext cx="10515600" cy="5321024"/>
          </a:xfrm>
        </p:spPr>
        <p:txBody>
          <a:bodyPr>
            <a:normAutofit fontScale="85000" lnSpcReduction="20000"/>
          </a:bodyPr>
          <a:lstStyle/>
          <a:p>
            <a:r>
              <a:rPr lang="en-US" dirty="0">
                <a:solidFill>
                  <a:schemeClr val="tx1"/>
                </a:solidFill>
              </a:rPr>
              <a:t>After conducting the study it was found out that majority of the respondents preferred online shopping over traditional shopping. This is because of the convenience and doorstep delivery in online shopping. Customers can purchase almost any kind of product through online. They can make purchase at any time, from anywhere which makes online shopping, the preferred mode of shopping. Due to these reasons the number of online customers are increasing significantly.</a:t>
            </a:r>
          </a:p>
          <a:p>
            <a:r>
              <a:rPr lang="en-US" dirty="0">
                <a:solidFill>
                  <a:schemeClr val="tx1"/>
                </a:solidFill>
              </a:rPr>
              <a:t>Therefore many companies are entering into online business, after understanding the scope of e-tail. Number of such online business is increasing day by </a:t>
            </a:r>
            <a:r>
              <a:rPr lang="en-US" dirty="0" err="1">
                <a:solidFill>
                  <a:schemeClr val="tx1"/>
                </a:solidFill>
              </a:rPr>
              <a:t>day.Therefore</a:t>
            </a:r>
            <a:r>
              <a:rPr lang="en-US" dirty="0">
                <a:solidFill>
                  <a:schemeClr val="tx1"/>
                </a:solidFill>
              </a:rPr>
              <a:t> </a:t>
            </a:r>
            <a:r>
              <a:rPr lang="en-US" dirty="0" err="1">
                <a:solidFill>
                  <a:schemeClr val="tx1"/>
                </a:solidFill>
              </a:rPr>
              <a:t>Meesho</a:t>
            </a:r>
            <a:r>
              <a:rPr lang="en-US" dirty="0">
                <a:solidFill>
                  <a:schemeClr val="tx1"/>
                </a:solidFill>
              </a:rPr>
              <a:t> is facing a tough competition to survive in this field. But from the study conducted, it is found out that </a:t>
            </a:r>
            <a:r>
              <a:rPr lang="en-US" dirty="0" err="1">
                <a:solidFill>
                  <a:schemeClr val="tx1"/>
                </a:solidFill>
              </a:rPr>
              <a:t>Meesho</a:t>
            </a:r>
            <a:r>
              <a:rPr lang="en-US" dirty="0">
                <a:solidFill>
                  <a:schemeClr val="tx1"/>
                </a:solidFill>
              </a:rPr>
              <a:t> is a popular app as majority of them are already aware about it. Many of them make frequent purchase from </a:t>
            </a:r>
            <a:r>
              <a:rPr lang="en-US" dirty="0" err="1">
                <a:solidFill>
                  <a:schemeClr val="tx1"/>
                </a:solidFill>
              </a:rPr>
              <a:t>Meesho</a:t>
            </a:r>
            <a:r>
              <a:rPr lang="en-US" dirty="0">
                <a:solidFill>
                  <a:schemeClr val="tx1"/>
                </a:solidFill>
              </a:rPr>
              <a:t> due to the attractive offers given by </a:t>
            </a:r>
            <a:r>
              <a:rPr lang="en-US" dirty="0" err="1">
                <a:solidFill>
                  <a:schemeClr val="tx1"/>
                </a:solidFill>
              </a:rPr>
              <a:t>Meesho</a:t>
            </a:r>
            <a:r>
              <a:rPr lang="en-US" dirty="0">
                <a:solidFill>
                  <a:schemeClr val="tx1"/>
                </a:solidFill>
              </a:rPr>
              <a:t> and because of the implementation of successful marketing strategies. The factor which attracts most of the consumers is the quality of the products purchased from </a:t>
            </a:r>
            <a:r>
              <a:rPr lang="en-US" dirty="0" err="1">
                <a:solidFill>
                  <a:schemeClr val="tx1"/>
                </a:solidFill>
              </a:rPr>
              <a:t>Meesho</a:t>
            </a:r>
            <a:r>
              <a:rPr lang="en-US" dirty="0">
                <a:solidFill>
                  <a:schemeClr val="tx1"/>
                </a:solidFill>
              </a:rPr>
              <a:t>. It is clear that consumers trust </a:t>
            </a:r>
            <a:r>
              <a:rPr lang="en-US" dirty="0" err="1">
                <a:solidFill>
                  <a:schemeClr val="tx1"/>
                </a:solidFill>
              </a:rPr>
              <a:t>Meesho</a:t>
            </a:r>
            <a:r>
              <a:rPr lang="en-US" dirty="0">
                <a:solidFill>
                  <a:schemeClr val="tx1"/>
                </a:solidFill>
              </a:rPr>
              <a:t> app because of the quality of the services provided and by keeping up of its promise. Because of these reasons, customers are ready to make repurchase from </a:t>
            </a:r>
            <a:r>
              <a:rPr lang="en-US" dirty="0" err="1">
                <a:solidFill>
                  <a:schemeClr val="tx1"/>
                </a:solidFill>
              </a:rPr>
              <a:t>Meesho</a:t>
            </a:r>
            <a:r>
              <a:rPr lang="en-US" dirty="0">
                <a:solidFill>
                  <a:schemeClr val="tx1"/>
                </a:solidFill>
              </a:rPr>
              <a:t>. That means, </a:t>
            </a:r>
            <a:r>
              <a:rPr lang="en-US" dirty="0" err="1">
                <a:solidFill>
                  <a:schemeClr val="tx1"/>
                </a:solidFill>
              </a:rPr>
              <a:t>Meesho</a:t>
            </a:r>
            <a:r>
              <a:rPr lang="en-US" dirty="0">
                <a:solidFill>
                  <a:schemeClr val="tx1"/>
                </a:solidFill>
              </a:rPr>
              <a:t> have loyal customers. So, it is clear that </a:t>
            </a:r>
            <a:r>
              <a:rPr lang="en-US" dirty="0" err="1">
                <a:solidFill>
                  <a:schemeClr val="tx1"/>
                </a:solidFill>
              </a:rPr>
              <a:t>Meesho</a:t>
            </a:r>
            <a:r>
              <a:rPr lang="en-US" dirty="0">
                <a:solidFill>
                  <a:schemeClr val="tx1"/>
                </a:solidFill>
              </a:rPr>
              <a:t> succeeded in building ‘Customer trust’ by years of its hard work and implementation of critical marketing and advertising strategies. Customers mainly trust </a:t>
            </a:r>
            <a:r>
              <a:rPr lang="en-US" dirty="0" err="1">
                <a:solidFill>
                  <a:schemeClr val="tx1"/>
                </a:solidFill>
              </a:rPr>
              <a:t>Meesho</a:t>
            </a:r>
            <a:r>
              <a:rPr lang="en-US" dirty="0">
                <a:solidFill>
                  <a:schemeClr val="tx1"/>
                </a:solidFill>
              </a:rPr>
              <a:t> because it is able to keep its promise which are advertised and also it is only charging a reasonable rate for each products traded. Majority of them are impressed because of the efforts it take to help manufacturers from getting exploited by middlemen. It also aims at creating entrepreneurs, by providing an option for reselling, which make them standout from their competitors. Majority of these resellers are women. It helps women become entrepreneurs, which makes the app widely accepted among them. </a:t>
            </a:r>
            <a:r>
              <a:rPr lang="en-US" dirty="0" err="1">
                <a:solidFill>
                  <a:schemeClr val="tx1"/>
                </a:solidFill>
              </a:rPr>
              <a:t>Meesho</a:t>
            </a:r>
            <a:r>
              <a:rPr lang="en-US" dirty="0">
                <a:solidFill>
                  <a:schemeClr val="tx1"/>
                </a:solidFill>
              </a:rPr>
              <a:t> has unique features as compared to other apps. Due to all these reasons majority of the customers trust </a:t>
            </a:r>
            <a:r>
              <a:rPr lang="en-US" dirty="0" err="1">
                <a:solidFill>
                  <a:schemeClr val="tx1"/>
                </a:solidFill>
              </a:rPr>
              <a:t>Meesho</a:t>
            </a:r>
            <a:r>
              <a:rPr lang="en-US" dirty="0">
                <a:solidFill>
                  <a:schemeClr val="tx1"/>
                </a:solidFill>
              </a:rPr>
              <a:t> app. </a:t>
            </a:r>
            <a:endParaRPr lang="en-IN" dirty="0">
              <a:solidFill>
                <a:schemeClr val="tx1"/>
              </a:solidFill>
            </a:endParaRPr>
          </a:p>
        </p:txBody>
      </p:sp>
    </p:spTree>
    <p:extLst>
      <p:ext uri="{BB962C8B-B14F-4D97-AF65-F5344CB8AC3E}">
        <p14:creationId xmlns:p14="http://schemas.microsoft.com/office/powerpoint/2010/main" val="1823247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B69C9-382D-0BBC-4BFD-84770063D7CA}"/>
              </a:ext>
            </a:extLst>
          </p:cNvPr>
          <p:cNvSpPr>
            <a:spLocks noGrp="1"/>
          </p:cNvSpPr>
          <p:nvPr>
            <p:ph type="title"/>
          </p:nvPr>
        </p:nvSpPr>
        <p:spPr>
          <a:xfrm>
            <a:off x="831850" y="209551"/>
            <a:ext cx="10515600" cy="558799"/>
          </a:xfrm>
        </p:spPr>
        <p:txBody>
          <a:bodyPr>
            <a:noAutofit/>
          </a:bodyPr>
          <a:lstStyle/>
          <a:p>
            <a:pPr algn="ctr"/>
            <a:r>
              <a:rPr lang="en-IN" sz="3600" b="1" dirty="0"/>
              <a:t>References</a:t>
            </a:r>
          </a:p>
        </p:txBody>
      </p:sp>
      <p:sp>
        <p:nvSpPr>
          <p:cNvPr id="3" name="Text Placeholder 2">
            <a:extLst>
              <a:ext uri="{FF2B5EF4-FFF2-40B4-BE49-F238E27FC236}">
                <a16:creationId xmlns:a16="http://schemas.microsoft.com/office/drawing/2014/main" id="{2BD9769D-B516-2842-BCB6-39F4408E48F8}"/>
              </a:ext>
            </a:extLst>
          </p:cNvPr>
          <p:cNvSpPr>
            <a:spLocks noGrp="1"/>
          </p:cNvSpPr>
          <p:nvPr>
            <p:ph type="body" idx="1"/>
          </p:nvPr>
        </p:nvSpPr>
        <p:spPr>
          <a:xfrm>
            <a:off x="844550" y="768350"/>
            <a:ext cx="10515600" cy="5880099"/>
          </a:xfrm>
        </p:spPr>
        <p:txBody>
          <a:bodyPr/>
          <a:lstStyle/>
          <a:p>
            <a:r>
              <a:rPr lang="en-IN" dirty="0">
                <a:solidFill>
                  <a:schemeClr val="tx1"/>
                </a:solidFill>
                <a:hlinkClick r:id="rId2"/>
              </a:rPr>
              <a:t>https://images.app.goo.gl/bq3nJHx3BmfGPxM57</a:t>
            </a:r>
            <a:endParaRPr lang="en-IN" dirty="0">
              <a:solidFill>
                <a:schemeClr val="tx1"/>
              </a:solidFill>
            </a:endParaRPr>
          </a:p>
          <a:p>
            <a:r>
              <a:rPr lang="en-IN" dirty="0">
                <a:solidFill>
                  <a:schemeClr val="tx1"/>
                </a:solidFill>
                <a:hlinkClick r:id="rId3"/>
              </a:rPr>
              <a:t>https://images.app.goo.gl/2kcGp1o22X9aZsJK7</a:t>
            </a:r>
            <a:endParaRPr lang="en-IN" dirty="0">
              <a:solidFill>
                <a:schemeClr val="tx1"/>
              </a:solidFill>
            </a:endParaRPr>
          </a:p>
          <a:p>
            <a:r>
              <a:rPr lang="en-US" dirty="0">
                <a:solidFill>
                  <a:schemeClr val="tx1"/>
                </a:solidFill>
              </a:rPr>
              <a:t>https://www.toppr.com/guides/business-studies/marketing/market-and-marketing/#:~:text=In%20modern%20terms%2C%20economists%20such,requ ire%20in%20exchange%20for%20money</a:t>
            </a:r>
          </a:p>
          <a:p>
            <a:r>
              <a:rPr lang="en-US" dirty="0">
                <a:solidFill>
                  <a:schemeClr val="tx1"/>
                </a:solidFill>
                <a:hlinkClick r:id="rId4"/>
              </a:rPr>
              <a:t>https://www.wyzowl.com/gain-customer-trust/</a:t>
            </a:r>
            <a:endParaRPr lang="en-US" dirty="0">
              <a:solidFill>
                <a:schemeClr val="tx1"/>
              </a:solidFill>
            </a:endParaRPr>
          </a:p>
          <a:p>
            <a:r>
              <a:rPr lang="en-US" dirty="0">
                <a:solidFill>
                  <a:schemeClr val="tx1"/>
                </a:solidFill>
                <a:hlinkClick r:id="rId5"/>
              </a:rPr>
              <a:t>https://www.the-future-of-commerce.com/2021/05/25/customer-trust-definition- value-and-tips/</a:t>
            </a:r>
            <a:endParaRPr lang="en-US" dirty="0">
              <a:solidFill>
                <a:schemeClr val="tx1"/>
              </a:solidFill>
            </a:endParaRPr>
          </a:p>
          <a:p>
            <a:r>
              <a:rPr lang="en-US" dirty="0">
                <a:solidFill>
                  <a:schemeClr val="tx1"/>
                </a:solidFill>
                <a:hlinkClick r:id="rId6"/>
              </a:rPr>
              <a:t>https://www.investopedia.com/terms/m/marketing.asp</a:t>
            </a:r>
            <a:endParaRPr lang="en-US" dirty="0">
              <a:solidFill>
                <a:schemeClr val="tx1"/>
              </a:solidFill>
            </a:endParaRPr>
          </a:p>
          <a:p>
            <a:r>
              <a:rPr lang="en-US" dirty="0">
                <a:solidFill>
                  <a:schemeClr val="tx1"/>
                </a:solidFill>
              </a:rPr>
              <a:t>Han et al., 2010; </a:t>
            </a:r>
            <a:r>
              <a:rPr lang="en-US" dirty="0" err="1">
                <a:solidFill>
                  <a:schemeClr val="tx1"/>
                </a:solidFill>
              </a:rPr>
              <a:t>Orcas&amp;amp</a:t>
            </a:r>
            <a:r>
              <a:rPr lang="en-US" dirty="0">
                <a:solidFill>
                  <a:schemeClr val="tx1"/>
                </a:solidFill>
              </a:rPr>
              <a:t>; Frost, 2002). H.-S. Kim (2006) (A. J. Kim &amp;amp; Ko, 2012, p.1480).</a:t>
            </a:r>
            <a:r>
              <a:rPr lang="en-US" dirty="0" err="1">
                <a:solidFill>
                  <a:schemeClr val="tx1"/>
                </a:solidFill>
              </a:rPr>
              <a:t>Stelzner</a:t>
            </a:r>
            <a:r>
              <a:rPr lang="en-US" dirty="0">
                <a:solidFill>
                  <a:schemeClr val="tx1"/>
                </a:solidFill>
              </a:rPr>
              <a:t> (2011)</a:t>
            </a:r>
          </a:p>
          <a:p>
            <a:r>
              <a:rPr lang="en-US" dirty="0" err="1">
                <a:solidFill>
                  <a:schemeClr val="tx1"/>
                </a:solidFill>
              </a:rPr>
              <a:t>Chitranshi</a:t>
            </a:r>
            <a:r>
              <a:rPr lang="en-US" dirty="0">
                <a:solidFill>
                  <a:schemeClr val="tx1"/>
                </a:solidFill>
              </a:rPr>
              <a:t> Verma (2018); Impact of social media on consumer </a:t>
            </a:r>
            <a:r>
              <a:rPr lang="en-US" dirty="0" err="1">
                <a:solidFill>
                  <a:schemeClr val="tx1"/>
                </a:solidFill>
              </a:rPr>
              <a:t>behaviour</a:t>
            </a:r>
            <a:r>
              <a:rPr lang="en-US" dirty="0">
                <a:solidFill>
                  <a:schemeClr val="tx1"/>
                </a:solidFill>
              </a:rPr>
              <a:t> in Indian context, international journal of scientific engineering &amp; research (IJSER)</a:t>
            </a:r>
          </a:p>
          <a:p>
            <a:endParaRPr lang="en-IN" dirty="0">
              <a:solidFill>
                <a:schemeClr val="tx1"/>
              </a:solidFill>
            </a:endParaRPr>
          </a:p>
        </p:txBody>
      </p:sp>
    </p:spTree>
    <p:extLst>
      <p:ext uri="{BB962C8B-B14F-4D97-AF65-F5344CB8AC3E}">
        <p14:creationId xmlns:p14="http://schemas.microsoft.com/office/powerpoint/2010/main" val="1360070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904</TotalTime>
  <Words>2572</Words>
  <Application>Microsoft Office PowerPoint</Application>
  <PresentationFormat>Widescreen</PresentationFormat>
  <Paragraphs>124</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Entrepreneurship (LCMB7004) Assessment 2</vt:lpstr>
      <vt:lpstr>PowerPoint Presentation</vt:lpstr>
      <vt:lpstr>CONTENT</vt:lpstr>
      <vt:lpstr>Introduction to Meesho</vt:lpstr>
      <vt:lpstr>Quick Stats on Meesho</vt:lpstr>
      <vt:lpstr>PowerPoint Presentation</vt:lpstr>
      <vt:lpstr>Business  Model</vt:lpstr>
      <vt:lpstr>Business Model</vt:lpstr>
      <vt:lpstr>Revenue stream</vt:lpstr>
      <vt:lpstr>PowerPoint Presentation</vt:lpstr>
      <vt:lpstr>Reasons for failing SMEs in India</vt:lpstr>
      <vt:lpstr>Why Meesho failed</vt:lpstr>
      <vt:lpstr>PowerPoint Presentation</vt:lpstr>
      <vt:lpstr>Factors Affecting Meesho</vt:lpstr>
      <vt:lpstr>Entrepreneurial traits</vt:lpstr>
      <vt:lpstr>Characteristics of Successful Entrepreneur </vt:lpstr>
      <vt:lpstr>SUGGESTIONS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Ashfaque 2131199</dc:creator>
  <cp:lastModifiedBy>Ashfaque 2131199</cp:lastModifiedBy>
  <cp:revision>5</cp:revision>
  <dcterms:created xsi:type="dcterms:W3CDTF">2022-12-14T10:57:07Z</dcterms:created>
  <dcterms:modified xsi:type="dcterms:W3CDTF">2022-12-19T23:44:23Z</dcterms:modified>
</cp:coreProperties>
</file>