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77" r:id="rId2"/>
    <p:sldId id="257" r:id="rId3"/>
    <p:sldId id="298" r:id="rId4"/>
    <p:sldId id="259" r:id="rId5"/>
    <p:sldId id="287" r:id="rId6"/>
    <p:sldId id="295" r:id="rId7"/>
    <p:sldId id="296" r:id="rId8"/>
    <p:sldId id="260" r:id="rId9"/>
    <p:sldId id="284" r:id="rId10"/>
    <p:sldId id="286" r:id="rId11"/>
    <p:sldId id="265" r:id="rId12"/>
    <p:sldId id="282" r:id="rId13"/>
    <p:sldId id="261" r:id="rId14"/>
    <p:sldId id="262" r:id="rId15"/>
    <p:sldId id="278" r:id="rId16"/>
    <p:sldId id="263" r:id="rId17"/>
    <p:sldId id="292" r:id="rId18"/>
    <p:sldId id="294" r:id="rId19"/>
    <p:sldId id="289" r:id="rId20"/>
    <p:sldId id="301" r:id="rId21"/>
    <p:sldId id="291" r:id="rId22"/>
    <p:sldId id="290" r:id="rId23"/>
    <p:sldId id="300" r:id="rId24"/>
    <p:sldId id="293" r:id="rId25"/>
    <p:sldId id="266" r:id="rId26"/>
    <p:sldId id="297"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114" d="100"/>
          <a:sy n="114" d="100"/>
        </p:scale>
        <p:origin x="47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12/07/2021</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364339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12/07/2021</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041918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12/07/2021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059907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12/07/2021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933966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12/07/2021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505529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12/07/2021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409847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12/07/2021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538301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12/07/2021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78786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12/07/2021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404736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12/07/2021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738589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12/07/2021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169451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12/07/2021</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319364285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1.xml"/><Relationship Id="rId5" Type="http://schemas.openxmlformats.org/officeDocument/2006/relationships/image" Target="../media/image6.jpeg"/><Relationship Id="rId4" Type="http://schemas.openxmlformats.org/officeDocument/2006/relationships/image" Target="../media/image5.jpeg"/></Relationships>
</file>

<file path=ppt/slides/_rels/slide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childrenscommissioner.gov.uk/wp-content/uploads/2018/07/Childrens-Commissioner-Vulnerability-Report-2018-Overview-Document-1.pdf" TargetMode="External"/><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learning.nspcc.org.uk/safeguarding-child-protection"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learning.nspcc.org.uk/safeguarding-child-protection" TargetMode="External"/><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childrenscommissioner.gov.uk/wp-content/uploads/2018/07/Childrens-Commissioner-Vulnerability-Report-2018-Overview-Document-1.pdf"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learning.nspcc.org.uk/media/1432/nspcc-families-facing-adversity-helplines-report.pdf"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learning.nspcc.org.uk/media/1432/nspcc-families-facing-adversity-helplines-report.pdf"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learning.nspcc.org.uk/media/1432/nspcc-families-facing-adversity-helplines-report.pdf" TargetMode="External"/><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learning.nspcc.org.uk/media/1432/nspcc-families-facing-adversity-helplines-report.pdf" TargetMode="External"/><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file:///C:\Users\bianc\Desktop\Children,%20Young%20People%20and%20Family\nspcc-families-facing-adversity-helplines-report.pdf" TargetMode="External"/><Relationship Id="rId2" Type="http://schemas.openxmlformats.org/officeDocument/2006/relationships/image" Target="../media/image13.jpeg"/><Relationship Id="rId1" Type="http://schemas.openxmlformats.org/officeDocument/2006/relationships/slideLayout" Target="../slideLayouts/slideLayout2.xml"/><Relationship Id="rId4" Type="http://schemas.openxmlformats.org/officeDocument/2006/relationships/hyperlink" Target="https://learning.nspcc.org.uk/media/1432/nspcc-families-facing-adversity-helplines-report.pdf"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learning.nspcc.org.uk/media/1432/nspcc-families-facing-adversity-helplines-report.pdf" TargetMode="External"/><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slideLayout" Target="../slideLayouts/slideLayout2.xml"/><Relationship Id="rId1" Type="http://schemas.openxmlformats.org/officeDocument/2006/relationships/video" Target="https://www.youtube.com/embed/mitX6oyy_E4?feature=oembed" TargetMode="External"/><Relationship Id="rId4" Type="http://schemas.openxmlformats.org/officeDocument/2006/relationships/hyperlink" Target="https://www.youtube.com/watch?v=mitX6oyy_E4"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file:///C:\Users\bianc\Desktop\Children,%20Young%20People%20and%20Family\nspcc-families-facing-adversity-helplines-report.pdf" TargetMode="External"/><Relationship Id="rId2" Type="http://schemas.openxmlformats.org/officeDocument/2006/relationships/image" Target="../media/image16.jpeg"/><Relationship Id="rId1" Type="http://schemas.openxmlformats.org/officeDocument/2006/relationships/slideLayout" Target="../slideLayouts/slideLayout2.xml"/><Relationship Id="rId4" Type="http://schemas.openxmlformats.org/officeDocument/2006/relationships/hyperlink" Target="https://learning.nspcc.org.uk/media/1432/nspcc-families-facing-adversity-helplines-report.pdf"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learning.nspcc.org.uk/media/1432/nspcc-families-facing-adversity-helplines-report.pdf" TargetMode="External"/><Relationship Id="rId2" Type="http://schemas.openxmlformats.org/officeDocument/2006/relationships/hyperlink" Target="file:///C:\Users\bianc\Desktop\Children,%20Young%20People%20and%20Family\nspcc-families-facing-adversity-helplines-report.pdf"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learning.nspcc.org.uk/media/1432/nspcc-families-facing-adversity-helplines-report.pdf" TargetMode="External"/><Relationship Id="rId2" Type="http://schemas.openxmlformats.org/officeDocument/2006/relationships/hyperlink" Target="file:///C:\Users\bianc\Desktop\Children,%20Young%20People%20and%20Family\nspcc-families-facing-adversity-helplines-report.pdf"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learning.nspcc.org.uk/media/1432/nspcc-families-facing-adversity-helplines-report.pdf" TargetMode="External"/><Relationship Id="rId2" Type="http://schemas.openxmlformats.org/officeDocument/2006/relationships/hyperlink" Target="file:///C:\Users\bianc\Desktop\Children,%20Young%20People%20and%20Family\nspcc-families-facing-adversity-helplines-report.pdf"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slideLayout" Target="../slideLayouts/slideLayout2.xml"/><Relationship Id="rId1" Type="http://schemas.openxmlformats.org/officeDocument/2006/relationships/video" Target="https://www.youtube.com/embed/nrSC--38p2o?feature=oembed" TargetMode="External"/><Relationship Id="rId4" Type="http://schemas.openxmlformats.org/officeDocument/2006/relationships/hyperlink" Target="https://www.youtube.com/watch?v=nrSC--38p2o"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learning.nspcc.org.uk/media/1432/nspcc-families-facing-adversity-helplines-report.pdf" TargetMode="External"/><Relationship Id="rId2" Type="http://schemas.openxmlformats.org/officeDocument/2006/relationships/hyperlink" Target="file:///C:\Users\bianc\Desktop\Children,%20Young%20People%20and%20Family\nspcc-families-facing-adversity-helplines-report.pdf"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learning.nspcc.org.uk/media/1432/nspcc-families-facing-adversity-helplines-report.pdf" TargetMode="External"/><Relationship Id="rId2" Type="http://schemas.openxmlformats.org/officeDocument/2006/relationships/hyperlink" Target="file:///C:\Users\bianc\Desktop\Children,%20Young%20People%20and%20Family\nspcc-families-facing-adversity-helplines-report.pdf"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learning.nspcc.org.uk/media/1432/nspcc-families-facing-adversity-helplines-report.pdf" TargetMode="External"/><Relationship Id="rId2" Type="http://schemas.openxmlformats.org/officeDocument/2006/relationships/hyperlink" Target="file:///C:\Users\bianc\Desktop\Children,%20Young%20People%20and%20Family\nspcc-families-facing-adversity-helplines-report.pdf"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learning.nspcc.org.uk/safeguarding-child-protection" TargetMode="External"/><Relationship Id="rId2" Type="http://schemas.openxmlformats.org/officeDocument/2006/relationships/hyperlink" Target="https://learning.nspcc.org.uk/media/1432/nspcc-families-facing-adversity-helplines-report.pdf" TargetMode="External"/><Relationship Id="rId1" Type="http://schemas.openxmlformats.org/officeDocument/2006/relationships/slideLayout" Target="../slideLayouts/slideLayout2.xml"/><Relationship Id="rId4" Type="http://schemas.openxmlformats.org/officeDocument/2006/relationships/hyperlink" Target="https://www.childrenscommissioner.gov.uk/wp-content/uploads/2018/07/Childrens-Commissioner-Vulnerability-Report-2018-Overview-Document-1.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3" name="Title 1"/>
          <p:cNvSpPr>
            <a:spLocks noGrp="1"/>
          </p:cNvSpPr>
          <p:nvPr>
            <p:ph type="ctrTitle"/>
          </p:nvPr>
        </p:nvSpPr>
        <p:spPr>
          <a:xfrm>
            <a:off x="911423" y="2364509"/>
            <a:ext cx="10550903" cy="1509508"/>
          </a:xfrm>
        </p:spPr>
        <p:txBody>
          <a:bodyPr>
            <a:normAutofit fontScale="90000"/>
          </a:bodyPr>
          <a:lstStyle/>
          <a:p>
            <a:r>
              <a:rPr lang="en-GB" altLang="en-US" dirty="0"/>
              <a:t> </a:t>
            </a:r>
            <a:br>
              <a:rPr lang="en-GB" altLang="en-US" dirty="0"/>
            </a:br>
            <a:br>
              <a:rPr lang="en-GB" altLang="en-US" dirty="0"/>
            </a:br>
            <a:endParaRPr lang="en-GB" altLang="en-US" sz="3600" dirty="0"/>
          </a:p>
        </p:txBody>
      </p:sp>
      <p:sp>
        <p:nvSpPr>
          <p:cNvPr id="2" name="Subtitle 1">
            <a:extLst>
              <a:ext uri="{FF2B5EF4-FFF2-40B4-BE49-F238E27FC236}">
                <a16:creationId xmlns:a16="http://schemas.microsoft.com/office/drawing/2014/main" id="{D82049DE-199A-43A9-9158-CA959FEF5475}"/>
              </a:ext>
            </a:extLst>
          </p:cNvPr>
          <p:cNvSpPr>
            <a:spLocks noGrp="1"/>
          </p:cNvSpPr>
          <p:nvPr>
            <p:ph type="subTitle" idx="1"/>
          </p:nvPr>
        </p:nvSpPr>
        <p:spPr>
          <a:xfrm>
            <a:off x="1468581" y="683491"/>
            <a:ext cx="9806043" cy="4813725"/>
          </a:xfrm>
        </p:spPr>
        <p:txBody>
          <a:bodyPr/>
          <a:lstStyle/>
          <a:p>
            <a:r>
              <a:rPr lang="en-GB" b="1" dirty="0">
                <a:solidFill>
                  <a:schemeClr val="bg1"/>
                </a:solidFill>
              </a:rPr>
              <a:t>Vulnerable children -</a:t>
            </a:r>
          </a:p>
          <a:p>
            <a:r>
              <a:rPr lang="en-GB" b="1" dirty="0">
                <a:solidFill>
                  <a:schemeClr val="bg1"/>
                </a:solidFill>
              </a:rPr>
              <a:t>Causes and risk factors:</a:t>
            </a:r>
            <a:br>
              <a:rPr lang="en-GB" b="1" dirty="0">
                <a:solidFill>
                  <a:schemeClr val="bg1"/>
                </a:solidFill>
              </a:rPr>
            </a:br>
            <a:r>
              <a:rPr lang="en-GB" b="1" dirty="0">
                <a:solidFill>
                  <a:schemeClr val="bg1"/>
                </a:solidFill>
              </a:rPr>
              <a:t>Families experiencing multiple adversities</a:t>
            </a:r>
          </a:p>
          <a:p>
            <a:endParaRPr lang="en-GB" b="1" dirty="0">
              <a:solidFill>
                <a:schemeClr val="bg1"/>
              </a:solidFill>
            </a:endParaRPr>
          </a:p>
          <a:p>
            <a:r>
              <a:rPr lang="en-GB" b="1" dirty="0">
                <a:solidFill>
                  <a:schemeClr val="bg1"/>
                </a:solidFill>
              </a:rPr>
              <a:t>Children Young People and Families</a:t>
            </a:r>
          </a:p>
          <a:p>
            <a:r>
              <a:rPr lang="en-GB" b="1" dirty="0">
                <a:solidFill>
                  <a:schemeClr val="bg1"/>
                </a:solidFill>
              </a:rPr>
              <a:t>Week 5</a:t>
            </a:r>
          </a:p>
        </p:txBody>
      </p:sp>
      <p:sp>
        <p:nvSpPr>
          <p:cNvPr id="3" name="Date Placeholder 2">
            <a:extLst>
              <a:ext uri="{FF2B5EF4-FFF2-40B4-BE49-F238E27FC236}">
                <a16:creationId xmlns:a16="http://schemas.microsoft.com/office/drawing/2014/main" id="{C20468E8-CDEB-4722-8906-6A7A347746F0}"/>
              </a:ext>
            </a:extLst>
          </p:cNvPr>
          <p:cNvSpPr>
            <a:spLocks noGrp="1"/>
          </p:cNvSpPr>
          <p:nvPr>
            <p:ph type="dt" sz="half" idx="10"/>
          </p:nvPr>
        </p:nvSpPr>
        <p:spPr/>
        <p:txBody>
          <a:bodyPr/>
          <a:lstStyle/>
          <a:p>
            <a:pPr>
              <a:defRPr/>
            </a:pPr>
            <a:fld id="{5EC0FA7E-6D3B-48D7-9F80-6C4D37659D9C}" type="datetime1">
              <a:rPr lang="en-GB" altLang="en-US">
                <a:solidFill>
                  <a:prstClr val="black">
                    <a:tint val="75000"/>
                  </a:prstClr>
                </a:solidFill>
                <a:latin typeface="Myriad Pro"/>
              </a:rPr>
              <a:pPr>
                <a:defRPr/>
              </a:pPr>
              <a:t>12/07/2021</a:t>
            </a:fld>
            <a:endParaRPr lang="en-GB" altLang="en-US">
              <a:solidFill>
                <a:prstClr val="black">
                  <a:tint val="75000"/>
                </a:prstClr>
              </a:solidFill>
              <a:latin typeface="Myriad Pro"/>
            </a:endParaRPr>
          </a:p>
        </p:txBody>
      </p:sp>
      <p:sp>
        <p:nvSpPr>
          <p:cNvPr id="15362" name="Slide Number Placeholder 5"/>
          <p:cNvSpPr>
            <a:spLocks noGrp="1" noChangeArrowheads="1"/>
          </p:cNvSpPr>
          <p:nvPr>
            <p:ph type="sldNum" sz="quarter" idx="12"/>
          </p:nvPr>
        </p:nvSpPr>
        <p:spPr bwMode="auto">
          <a:noFill/>
          <a:ln>
            <a:miter lim="800000"/>
            <a:headEnd/>
            <a:tailEnd/>
          </a:ln>
        </p:spPr>
        <p:txBody>
          <a:bodyPr/>
          <a:lstStyle/>
          <a:p>
            <a:pPr fontAlgn="base">
              <a:spcBef>
                <a:spcPct val="0"/>
              </a:spcBef>
              <a:spcAft>
                <a:spcPct val="0"/>
              </a:spcAft>
            </a:pPr>
            <a:fld id="{91AB58D7-689D-41D0-B2A7-037334FEF964}" type="slidenum">
              <a:rPr lang="en-GB" altLang="en-US">
                <a:cs typeface="Arial" pitchFamily="34" charset="0"/>
              </a:rPr>
              <a:pPr fontAlgn="base">
                <a:spcBef>
                  <a:spcPct val="0"/>
                </a:spcBef>
                <a:spcAft>
                  <a:spcPct val="0"/>
                </a:spcAft>
              </a:pPr>
              <a:t>1</a:t>
            </a:fld>
            <a:endParaRPr lang="en-GB" altLang="en-US">
              <a:cs typeface="Arial" pitchFamily="34" charset="0"/>
            </a:endParaRPr>
          </a:p>
        </p:txBody>
      </p:sp>
      <p:pic>
        <p:nvPicPr>
          <p:cNvPr id="7" name="Picture 2" descr="See the source image">
            <a:extLst>
              <a:ext uri="{FF2B5EF4-FFF2-40B4-BE49-F238E27FC236}">
                <a16:creationId xmlns:a16="http://schemas.microsoft.com/office/drawing/2014/main" id="{E37BB963-52EB-44A0-9D5F-A18D771059F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669553" y="4175562"/>
            <a:ext cx="3386033" cy="1904643"/>
          </a:xfrm>
          <a:prstGeom prst="rect">
            <a:avLst/>
          </a:prstGeom>
          <a:extLst>
            <a:ext uri="{909E8E84-426E-40DD-AFC4-6F175D3DCCD1}">
              <a14:hiddenFill xmlns:a14="http://schemas.microsoft.com/office/drawing/2010/main">
                <a:solidFill>
                  <a:srgbClr val="FFFFFF"/>
                </a:solidFill>
              </a14:hiddenFill>
            </a:ext>
          </a:extLst>
        </p:spPr>
      </p:pic>
      <p:pic>
        <p:nvPicPr>
          <p:cNvPr id="8" name="Picture 6" descr="See the source image">
            <a:extLst>
              <a:ext uri="{FF2B5EF4-FFF2-40B4-BE49-F238E27FC236}">
                <a16:creationId xmlns:a16="http://schemas.microsoft.com/office/drawing/2014/main" id="{7142866D-B9B6-4169-9019-73FCA544DCB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826721" y="4216422"/>
            <a:ext cx="2142837" cy="2103446"/>
          </a:xfrm>
          <a:prstGeom prst="rect">
            <a:avLst/>
          </a:prstGeom>
          <a:extLst>
            <a:ext uri="{909E8E84-426E-40DD-AFC4-6F175D3DCCD1}">
              <a14:hiddenFill xmlns:a14="http://schemas.microsoft.com/office/drawing/2010/main">
                <a:solidFill>
                  <a:srgbClr val="FFFFFF"/>
                </a:solidFill>
              </a14:hiddenFill>
            </a:ext>
          </a:extLst>
        </p:spPr>
      </p:pic>
      <p:pic>
        <p:nvPicPr>
          <p:cNvPr id="9" name="Picture 2" descr="See the source image">
            <a:extLst>
              <a:ext uri="{FF2B5EF4-FFF2-40B4-BE49-F238E27FC236}">
                <a16:creationId xmlns:a16="http://schemas.microsoft.com/office/drawing/2014/main" id="{554BEF1B-D04E-43E7-BE11-E2A9A044AFCE}"/>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248137" y="4390429"/>
            <a:ext cx="2142837" cy="1430343"/>
          </a:xfrm>
          <a:prstGeom prst="rect">
            <a:avLst/>
          </a:prstGeom>
          <a:extLst>
            <a:ext uri="{909E8E84-426E-40DD-AFC4-6F175D3DCCD1}">
              <a14:hiddenFill xmlns:a14="http://schemas.microsoft.com/office/drawing/2010/main">
                <a:solidFill>
                  <a:srgbClr val="FFFFFF"/>
                </a:solidFill>
              </a14:hiddenFill>
            </a:ext>
          </a:extLst>
        </p:spPr>
      </p:pic>
      <p:pic>
        <p:nvPicPr>
          <p:cNvPr id="10" name="Picture 4" descr="See the source image">
            <a:extLst>
              <a:ext uri="{FF2B5EF4-FFF2-40B4-BE49-F238E27FC236}">
                <a16:creationId xmlns:a16="http://schemas.microsoft.com/office/drawing/2014/main" id="{FE6217E0-E0BA-4463-B984-A916E3E8AF98}"/>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329224" y="4200281"/>
            <a:ext cx="3218918" cy="1810640"/>
          </a:xfrm>
          <a:prstGeom prst="rect">
            <a:avLst/>
          </a:prstGeom>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7EF964-31AD-44ED-87BA-EA1CD402B3AB}"/>
              </a:ext>
            </a:extLst>
          </p:cNvPr>
          <p:cNvSpPr>
            <a:spLocks noGrp="1"/>
          </p:cNvSpPr>
          <p:nvPr>
            <p:ph type="title"/>
          </p:nvPr>
        </p:nvSpPr>
        <p:spPr>
          <a:xfrm>
            <a:off x="609600" y="274638"/>
            <a:ext cx="10972800" cy="1143000"/>
          </a:xfrm>
        </p:spPr>
        <p:txBody>
          <a:bodyPr anchor="ctr">
            <a:normAutofit/>
          </a:bodyPr>
          <a:lstStyle/>
          <a:p>
            <a:r>
              <a:rPr lang="en-GB" b="1" dirty="0"/>
              <a:t>Learning objectives </a:t>
            </a:r>
          </a:p>
        </p:txBody>
      </p:sp>
      <p:sp>
        <p:nvSpPr>
          <p:cNvPr id="3" name="Content Placeholder 2">
            <a:extLst>
              <a:ext uri="{FF2B5EF4-FFF2-40B4-BE49-F238E27FC236}">
                <a16:creationId xmlns:a16="http://schemas.microsoft.com/office/drawing/2014/main" id="{E529E99B-4EF0-4595-B8BB-1AA78E253A7E}"/>
              </a:ext>
            </a:extLst>
          </p:cNvPr>
          <p:cNvSpPr>
            <a:spLocks noGrp="1"/>
          </p:cNvSpPr>
          <p:nvPr>
            <p:ph sz="half" idx="1"/>
          </p:nvPr>
        </p:nvSpPr>
        <p:spPr>
          <a:xfrm>
            <a:off x="609599" y="1600201"/>
            <a:ext cx="7594834" cy="3989040"/>
          </a:xfrm>
        </p:spPr>
        <p:txBody>
          <a:bodyPr>
            <a:normAutofit/>
          </a:bodyPr>
          <a:lstStyle/>
          <a:p>
            <a:pPr>
              <a:lnSpc>
                <a:spcPct val="90000"/>
              </a:lnSpc>
            </a:pPr>
            <a:r>
              <a:rPr lang="en-GB" sz="2400" dirty="0"/>
              <a:t>Identify the meaning of safeguarding and child protection. </a:t>
            </a:r>
          </a:p>
          <a:p>
            <a:pPr>
              <a:lnSpc>
                <a:spcPct val="90000"/>
              </a:lnSpc>
            </a:pPr>
            <a:endParaRPr lang="en-GB" sz="2400" dirty="0"/>
          </a:p>
          <a:p>
            <a:pPr>
              <a:lnSpc>
                <a:spcPct val="90000"/>
              </a:lnSpc>
            </a:pPr>
            <a:r>
              <a:rPr lang="en-GB" sz="2400" dirty="0"/>
              <a:t>Analyse the key risk factors to consider in relation to working with children, young people and families who may be at risk of vulnerability. </a:t>
            </a:r>
          </a:p>
          <a:p>
            <a:pPr>
              <a:lnSpc>
                <a:spcPct val="90000"/>
              </a:lnSpc>
            </a:pPr>
            <a:endParaRPr lang="en-GB" sz="2400" dirty="0"/>
          </a:p>
          <a:p>
            <a:pPr>
              <a:lnSpc>
                <a:spcPct val="90000"/>
              </a:lnSpc>
            </a:pPr>
            <a:r>
              <a:rPr lang="en-GB" sz="2400" dirty="0"/>
              <a:t>Evaluate the impact of these factors on children’s health and wellbeing. </a:t>
            </a:r>
          </a:p>
          <a:p>
            <a:pPr>
              <a:lnSpc>
                <a:spcPct val="90000"/>
              </a:lnSpc>
            </a:pPr>
            <a:endParaRPr lang="en-GB" sz="2400" dirty="0"/>
          </a:p>
        </p:txBody>
      </p:sp>
      <p:pic>
        <p:nvPicPr>
          <p:cNvPr id="1026" name="Picture 2" descr="Image result for LEARNING OBJECTIVES">
            <a:extLst>
              <a:ext uri="{FF2B5EF4-FFF2-40B4-BE49-F238E27FC236}">
                <a16:creationId xmlns:a16="http://schemas.microsoft.com/office/drawing/2014/main" id="{AE1BA9B1-FABD-435A-A868-670715D4860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2171" r="2658"/>
          <a:stretch/>
        </p:blipFill>
        <p:spPr bwMode="auto">
          <a:xfrm>
            <a:off x="8548381" y="1919380"/>
            <a:ext cx="3158836" cy="2331346"/>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490322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EF7130-437B-4BC0-ACCF-D18F5F7CB9A0}"/>
              </a:ext>
            </a:extLst>
          </p:cNvPr>
          <p:cNvSpPr>
            <a:spLocks noGrp="1"/>
          </p:cNvSpPr>
          <p:nvPr>
            <p:ph type="title"/>
          </p:nvPr>
        </p:nvSpPr>
        <p:spPr>
          <a:xfrm>
            <a:off x="838199" y="291090"/>
            <a:ext cx="10515599" cy="932688"/>
          </a:xfrm>
        </p:spPr>
        <p:txBody>
          <a:bodyPr vert="horz" lIns="91440" tIns="45720" rIns="91440" bIns="45720" rtlCol="0" anchor="b">
            <a:normAutofit/>
          </a:bodyPr>
          <a:lstStyle/>
          <a:p>
            <a:r>
              <a:rPr lang="en-US" sz="5400" b="1" kern="1200">
                <a:solidFill>
                  <a:schemeClr val="tx1"/>
                </a:solidFill>
                <a:latin typeface="+mj-lt"/>
                <a:ea typeface="+mj-ea"/>
                <a:cs typeface="+mj-cs"/>
              </a:rPr>
              <a:t>Who is a vulnerable child? </a:t>
            </a:r>
          </a:p>
        </p:txBody>
      </p:sp>
      <p:sp>
        <p:nvSpPr>
          <p:cNvPr id="3" name="Content Placeholder 2">
            <a:extLst>
              <a:ext uri="{FF2B5EF4-FFF2-40B4-BE49-F238E27FC236}">
                <a16:creationId xmlns:a16="http://schemas.microsoft.com/office/drawing/2014/main" id="{1CF425AA-9F79-4E1A-9E0F-2E63EAC5D467}"/>
              </a:ext>
            </a:extLst>
          </p:cNvPr>
          <p:cNvSpPr>
            <a:spLocks noGrp="1"/>
          </p:cNvSpPr>
          <p:nvPr>
            <p:ph idx="1"/>
          </p:nvPr>
        </p:nvSpPr>
        <p:spPr>
          <a:xfrm>
            <a:off x="838199" y="1335726"/>
            <a:ext cx="10515599" cy="420624"/>
          </a:xfrm>
        </p:spPr>
        <p:txBody>
          <a:bodyPr vert="horz" lIns="91440" tIns="45720" rIns="91440" bIns="45720" rtlCol="0">
            <a:normAutofit lnSpcReduction="10000"/>
          </a:bodyPr>
          <a:lstStyle/>
          <a:p>
            <a:pPr marL="0" indent="0">
              <a:buNone/>
            </a:pPr>
            <a:r>
              <a:rPr lang="en-US" sz="2400" kern="1200">
                <a:solidFill>
                  <a:schemeClr val="tx1"/>
                </a:solidFill>
                <a:latin typeface="+mn-lt"/>
                <a:ea typeface="+mn-ea"/>
                <a:cs typeface="+mn-cs"/>
              </a:rPr>
              <a:t>Who are classed as 'vulnerable children'?</a:t>
            </a:r>
          </a:p>
        </p:txBody>
      </p:sp>
      <p:pic>
        <p:nvPicPr>
          <p:cNvPr id="2050" name="Picture 2" descr="See the source image">
            <a:extLst>
              <a:ext uri="{FF2B5EF4-FFF2-40B4-BE49-F238E27FC236}">
                <a16:creationId xmlns:a16="http://schemas.microsoft.com/office/drawing/2014/main" id="{FD2F2970-000A-4958-8438-C4A8B955F29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271707" y="1868298"/>
            <a:ext cx="6252200" cy="38162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465385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6A087A-A680-4FAC-9C00-7974E4E7E373}"/>
              </a:ext>
            </a:extLst>
          </p:cNvPr>
          <p:cNvSpPr>
            <a:spLocks noGrp="1"/>
          </p:cNvSpPr>
          <p:nvPr>
            <p:ph type="title"/>
          </p:nvPr>
        </p:nvSpPr>
        <p:spPr/>
        <p:txBody>
          <a:bodyPr/>
          <a:lstStyle/>
          <a:p>
            <a:r>
              <a:rPr lang="en-GB" b="1" dirty="0"/>
              <a:t>Categories of vulnerability </a:t>
            </a:r>
          </a:p>
        </p:txBody>
      </p:sp>
      <p:pic>
        <p:nvPicPr>
          <p:cNvPr id="4" name="Content Placeholder 3">
            <a:extLst>
              <a:ext uri="{FF2B5EF4-FFF2-40B4-BE49-F238E27FC236}">
                <a16:creationId xmlns:a16="http://schemas.microsoft.com/office/drawing/2014/main" id="{7E75FDBA-4E91-4347-BBAF-2D8BFD858383}"/>
              </a:ext>
            </a:extLst>
          </p:cNvPr>
          <p:cNvPicPr>
            <a:picLocks noGrp="1" noChangeAspect="1"/>
          </p:cNvPicPr>
          <p:nvPr>
            <p:ph idx="1"/>
          </p:nvPr>
        </p:nvPicPr>
        <p:blipFill>
          <a:blip r:embed="rId2"/>
          <a:stretch>
            <a:fillRect/>
          </a:stretch>
        </p:blipFill>
        <p:spPr>
          <a:xfrm>
            <a:off x="2189019" y="1209271"/>
            <a:ext cx="7813961" cy="4058636"/>
          </a:xfrm>
          <a:prstGeom prst="rect">
            <a:avLst/>
          </a:prstGeom>
        </p:spPr>
      </p:pic>
      <p:sp>
        <p:nvSpPr>
          <p:cNvPr id="6" name="TextBox 5">
            <a:extLst>
              <a:ext uri="{FF2B5EF4-FFF2-40B4-BE49-F238E27FC236}">
                <a16:creationId xmlns:a16="http://schemas.microsoft.com/office/drawing/2014/main" id="{863B8B3C-5642-455E-A5C2-3FA78216CD95}"/>
              </a:ext>
            </a:extLst>
          </p:cNvPr>
          <p:cNvSpPr txBox="1"/>
          <p:nvPr/>
        </p:nvSpPr>
        <p:spPr>
          <a:xfrm>
            <a:off x="167780" y="5419289"/>
            <a:ext cx="10511405" cy="507831"/>
          </a:xfrm>
          <a:prstGeom prst="rect">
            <a:avLst/>
          </a:prstGeom>
          <a:noFill/>
        </p:spPr>
        <p:txBody>
          <a:bodyPr wrap="square">
            <a:spAutoFit/>
          </a:bodyPr>
          <a:lstStyle/>
          <a:p>
            <a:r>
              <a:rPr lang="en-GB" sz="900" dirty="0"/>
              <a:t>Source: </a:t>
            </a:r>
            <a:r>
              <a:rPr lang="en-GB" sz="900" dirty="0">
                <a:hlinkClick r:id="rId3"/>
              </a:rPr>
              <a:t>https://www.childrenscommissioner.gov.uk/wp-content/uploads/2018/07/Childrens-Commissioner-Vulnerability-Report-2018-Overview-Document-1.pdf</a:t>
            </a:r>
            <a:endParaRPr lang="en-GB" sz="900" dirty="0"/>
          </a:p>
          <a:p>
            <a:endParaRPr lang="en-GB" dirty="0"/>
          </a:p>
        </p:txBody>
      </p:sp>
    </p:spTree>
    <p:extLst>
      <p:ext uri="{BB962C8B-B14F-4D97-AF65-F5344CB8AC3E}">
        <p14:creationId xmlns:p14="http://schemas.microsoft.com/office/powerpoint/2010/main" val="26016936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82F286-6380-4564-A256-F578D2BD9784}"/>
              </a:ext>
            </a:extLst>
          </p:cNvPr>
          <p:cNvSpPr>
            <a:spLocks noGrp="1"/>
          </p:cNvSpPr>
          <p:nvPr>
            <p:ph type="title"/>
          </p:nvPr>
        </p:nvSpPr>
        <p:spPr/>
        <p:txBody>
          <a:bodyPr/>
          <a:lstStyle/>
          <a:p>
            <a:r>
              <a:rPr lang="en-GB" b="1" dirty="0"/>
              <a:t>Child in Need</a:t>
            </a:r>
          </a:p>
        </p:txBody>
      </p:sp>
      <p:sp>
        <p:nvSpPr>
          <p:cNvPr id="3" name="Content Placeholder 2">
            <a:extLst>
              <a:ext uri="{FF2B5EF4-FFF2-40B4-BE49-F238E27FC236}">
                <a16:creationId xmlns:a16="http://schemas.microsoft.com/office/drawing/2014/main" id="{9DC34CBE-ECF3-40AD-A5D1-4C348C88D3C8}"/>
              </a:ext>
            </a:extLst>
          </p:cNvPr>
          <p:cNvSpPr>
            <a:spLocks noGrp="1"/>
          </p:cNvSpPr>
          <p:nvPr>
            <p:ph idx="1"/>
          </p:nvPr>
        </p:nvSpPr>
        <p:spPr>
          <a:xfrm>
            <a:off x="838200" y="1690688"/>
            <a:ext cx="10515600" cy="4351338"/>
          </a:xfrm>
        </p:spPr>
        <p:txBody>
          <a:bodyPr>
            <a:normAutofit/>
          </a:bodyPr>
          <a:lstStyle/>
          <a:p>
            <a:pPr marL="0" indent="0">
              <a:buNone/>
            </a:pPr>
            <a:r>
              <a:rPr lang="en-GB" sz="2400" dirty="0"/>
              <a:t>Under Section 17 (10) of the </a:t>
            </a:r>
            <a:r>
              <a:rPr lang="en-GB" sz="2400" b="1" dirty="0"/>
              <a:t>Children Act 1989</a:t>
            </a:r>
            <a:r>
              <a:rPr lang="en-GB" sz="2400" dirty="0"/>
              <a:t>, a child is a </a:t>
            </a:r>
            <a:r>
              <a:rPr lang="en-GB" sz="2400" b="1" dirty="0"/>
              <a:t>Child in Need if:</a:t>
            </a:r>
          </a:p>
          <a:p>
            <a:r>
              <a:rPr lang="en-GB" sz="2400" dirty="0"/>
              <a:t>He/she is unlikely to achieve or maintain, or have the opportunity of achieving or maintaining, a reasonable standard of health or development without the provision for him/her of services by a local authority. </a:t>
            </a:r>
          </a:p>
          <a:p>
            <a:pPr marL="0" indent="0">
              <a:buNone/>
            </a:pPr>
            <a:endParaRPr lang="en-GB" sz="2400" dirty="0"/>
          </a:p>
          <a:p>
            <a:r>
              <a:rPr lang="en-GB" sz="2400" dirty="0"/>
              <a:t>His/her health or development is likely to be significantly impaired, or further impaired, without the provision for him/her of such services; </a:t>
            </a:r>
          </a:p>
          <a:p>
            <a:r>
              <a:rPr lang="en-GB" sz="2400" dirty="0"/>
              <a:t>He/she has disabilities.</a:t>
            </a:r>
          </a:p>
        </p:txBody>
      </p:sp>
    </p:spTree>
    <p:extLst>
      <p:ext uri="{BB962C8B-B14F-4D97-AF65-F5344CB8AC3E}">
        <p14:creationId xmlns:p14="http://schemas.microsoft.com/office/powerpoint/2010/main" val="14381003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26B40D-4C3B-45C6-B51E-CF24D74B79F9}"/>
              </a:ext>
            </a:extLst>
          </p:cNvPr>
          <p:cNvSpPr>
            <a:spLocks noGrp="1"/>
          </p:cNvSpPr>
          <p:nvPr>
            <p:ph type="title"/>
          </p:nvPr>
        </p:nvSpPr>
        <p:spPr/>
        <p:txBody>
          <a:bodyPr>
            <a:normAutofit fontScale="90000"/>
          </a:bodyPr>
          <a:lstStyle/>
          <a:p>
            <a:r>
              <a:rPr lang="en-GB" b="1" i="0" dirty="0">
                <a:solidFill>
                  <a:srgbClr val="000000"/>
                </a:solidFill>
                <a:effectLst/>
                <a:latin typeface="+mn-lt"/>
              </a:rPr>
              <a:t>Safeguarding children and child protection</a:t>
            </a:r>
            <a:br>
              <a:rPr lang="en-GB" b="1" i="0" dirty="0">
                <a:solidFill>
                  <a:srgbClr val="000000"/>
                </a:solidFill>
                <a:effectLst/>
                <a:latin typeface="+mn-lt"/>
              </a:rPr>
            </a:br>
            <a:endParaRPr lang="en-GB" dirty="0">
              <a:latin typeface="+mn-lt"/>
            </a:endParaRPr>
          </a:p>
        </p:txBody>
      </p:sp>
      <p:sp>
        <p:nvSpPr>
          <p:cNvPr id="3" name="Content Placeholder 2">
            <a:extLst>
              <a:ext uri="{FF2B5EF4-FFF2-40B4-BE49-F238E27FC236}">
                <a16:creationId xmlns:a16="http://schemas.microsoft.com/office/drawing/2014/main" id="{1EC6DFAC-C4D0-4263-9B96-E905A9009F2E}"/>
              </a:ext>
            </a:extLst>
          </p:cNvPr>
          <p:cNvSpPr>
            <a:spLocks noGrp="1"/>
          </p:cNvSpPr>
          <p:nvPr>
            <p:ph idx="1"/>
          </p:nvPr>
        </p:nvSpPr>
        <p:spPr>
          <a:xfrm>
            <a:off x="520117" y="1166070"/>
            <a:ext cx="11341916" cy="4351163"/>
          </a:xfrm>
        </p:spPr>
        <p:txBody>
          <a:bodyPr>
            <a:normAutofit/>
          </a:bodyPr>
          <a:lstStyle/>
          <a:p>
            <a:pPr algn="l"/>
            <a:r>
              <a:rPr lang="en-GB" sz="2800" b="0" i="0" dirty="0">
                <a:effectLst/>
                <a:latin typeface="Calibri" panose="020F0502020204030204" pitchFamily="34" charset="0"/>
                <a:cs typeface="Calibri" panose="020F0502020204030204" pitchFamily="34" charset="0"/>
              </a:rPr>
              <a:t>All organisations that work with or come into contact with children should have safeguarding policies and procedures to ensure that every child, regardless of their age, disability, gender reassignment, race, religion or belief, sex, or sexual orientation, has a right to equal protection from harm.</a:t>
            </a:r>
          </a:p>
          <a:p>
            <a:pPr marL="0" indent="0" algn="l">
              <a:buNone/>
            </a:pPr>
            <a:endParaRPr lang="en-GB" sz="2800" b="0" i="0" dirty="0">
              <a:effectLst/>
              <a:latin typeface="Calibri" panose="020F0502020204030204" pitchFamily="34" charset="0"/>
              <a:cs typeface="Calibri" panose="020F0502020204030204" pitchFamily="34" charset="0"/>
            </a:endParaRPr>
          </a:p>
          <a:p>
            <a:pPr algn="l"/>
            <a:r>
              <a:rPr lang="en-GB" sz="2800" b="0" i="0" dirty="0">
                <a:effectLst/>
                <a:latin typeface="Calibri" panose="020F0502020204030204" pitchFamily="34" charset="0"/>
                <a:cs typeface="Calibri" panose="020F0502020204030204" pitchFamily="34" charset="0"/>
              </a:rPr>
              <a:t>Setting up and following good safeguarding policies and procedures means children are safe from adults and other children who might pose a risk. This includes voluntary and community organisations, faith groups, private sector providers, as well as schools, hospitals and sports clubs.</a:t>
            </a:r>
          </a:p>
          <a:p>
            <a:pPr algn="l"/>
            <a:endParaRPr lang="en-GB" b="0" i="0" dirty="0">
              <a:effectLst/>
              <a:latin typeface="Calibri" panose="020F0502020204030204" pitchFamily="34" charset="0"/>
              <a:cs typeface="Calibri" panose="020F0502020204030204" pitchFamily="34" charset="0"/>
            </a:endParaRPr>
          </a:p>
          <a:p>
            <a:endParaRPr lang="en-GB" dirty="0"/>
          </a:p>
        </p:txBody>
      </p:sp>
      <p:sp>
        <p:nvSpPr>
          <p:cNvPr id="5" name="TextBox 4">
            <a:extLst>
              <a:ext uri="{FF2B5EF4-FFF2-40B4-BE49-F238E27FC236}">
                <a16:creationId xmlns:a16="http://schemas.microsoft.com/office/drawing/2014/main" id="{5C1076C1-B8BF-4DBA-AFE6-6D270E6F605A}"/>
              </a:ext>
            </a:extLst>
          </p:cNvPr>
          <p:cNvSpPr txBox="1"/>
          <p:nvPr/>
        </p:nvSpPr>
        <p:spPr>
          <a:xfrm>
            <a:off x="880357" y="5332567"/>
            <a:ext cx="7446227" cy="461665"/>
          </a:xfrm>
          <a:prstGeom prst="rect">
            <a:avLst/>
          </a:prstGeom>
          <a:noFill/>
        </p:spPr>
        <p:txBody>
          <a:bodyPr wrap="square">
            <a:spAutoFit/>
          </a:bodyPr>
          <a:lstStyle/>
          <a:p>
            <a:r>
              <a:rPr lang="en-GB" sz="1200" dirty="0">
                <a:hlinkClick r:id="rId2">
                  <a:extLst>
                    <a:ext uri="{A12FA001-AC4F-418D-AE19-62706E023703}">
                      <ahyp:hlinkClr xmlns:ahyp="http://schemas.microsoft.com/office/drawing/2018/hyperlinkcolor" val="tx"/>
                    </a:ext>
                  </a:extLst>
                </a:hlinkClick>
              </a:rPr>
              <a:t>Source</a:t>
            </a:r>
            <a:r>
              <a:rPr lang="en-GB" sz="1200" dirty="0">
                <a:solidFill>
                  <a:srgbClr val="0563C1"/>
                </a:solidFill>
                <a:hlinkClick r:id="rId2">
                  <a:extLst>
                    <a:ext uri="{A12FA001-AC4F-418D-AE19-62706E023703}">
                      <ahyp:hlinkClr xmlns:ahyp="http://schemas.microsoft.com/office/drawing/2018/hyperlinkcolor" val="tx"/>
                    </a:ext>
                  </a:extLst>
                </a:hlinkClick>
              </a:rPr>
              <a:t>: </a:t>
            </a:r>
            <a:r>
              <a:rPr lang="en-GB" sz="1200" dirty="0">
                <a:solidFill>
                  <a:srgbClr val="0563C1"/>
                </a:solidFill>
                <a:hlinkClick r:id="rId2"/>
              </a:rPr>
              <a:t>https://learning.nspcc.org.uk/safeguarding-child-protection</a:t>
            </a:r>
            <a:endParaRPr lang="en-GB" sz="1200" dirty="0">
              <a:solidFill>
                <a:srgbClr val="0563C1"/>
              </a:solidFill>
            </a:endParaRPr>
          </a:p>
          <a:p>
            <a:endParaRPr lang="en-GB" sz="1200" dirty="0"/>
          </a:p>
        </p:txBody>
      </p:sp>
    </p:spTree>
    <p:extLst>
      <p:ext uri="{BB962C8B-B14F-4D97-AF65-F5344CB8AC3E}">
        <p14:creationId xmlns:p14="http://schemas.microsoft.com/office/powerpoint/2010/main" val="19329108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76B22D-DB5C-4544-8A47-A21F1D826442}"/>
              </a:ext>
            </a:extLst>
          </p:cNvPr>
          <p:cNvSpPr>
            <a:spLocks noGrp="1"/>
          </p:cNvSpPr>
          <p:nvPr>
            <p:ph type="title"/>
          </p:nvPr>
        </p:nvSpPr>
        <p:spPr/>
        <p:txBody>
          <a:bodyPr>
            <a:normAutofit fontScale="90000"/>
          </a:bodyPr>
          <a:lstStyle/>
          <a:p>
            <a:r>
              <a:rPr lang="en-GB" b="1" dirty="0"/>
              <a:t>What is safeguarding?</a:t>
            </a:r>
            <a:br>
              <a:rPr lang="en-GB" dirty="0"/>
            </a:br>
            <a:endParaRPr lang="en-GB" dirty="0"/>
          </a:p>
        </p:txBody>
      </p:sp>
      <p:sp>
        <p:nvSpPr>
          <p:cNvPr id="3" name="Content Placeholder 2">
            <a:extLst>
              <a:ext uri="{FF2B5EF4-FFF2-40B4-BE49-F238E27FC236}">
                <a16:creationId xmlns:a16="http://schemas.microsoft.com/office/drawing/2014/main" id="{5710EC35-7BD4-4478-A560-19E9444074E5}"/>
              </a:ext>
            </a:extLst>
          </p:cNvPr>
          <p:cNvSpPr>
            <a:spLocks noGrp="1"/>
          </p:cNvSpPr>
          <p:nvPr>
            <p:ph idx="1"/>
          </p:nvPr>
        </p:nvSpPr>
        <p:spPr>
          <a:xfrm>
            <a:off x="609600" y="1153602"/>
            <a:ext cx="9393382" cy="4097907"/>
          </a:xfrm>
        </p:spPr>
        <p:txBody>
          <a:bodyPr>
            <a:noAutofit/>
          </a:bodyPr>
          <a:lstStyle/>
          <a:p>
            <a:pPr marL="0" indent="0">
              <a:buNone/>
            </a:pPr>
            <a:r>
              <a:rPr lang="en-GB" sz="2000" b="1" dirty="0"/>
              <a:t>Safeguarding is the action that is taken to promote the welfare of children and protect them from harm, abuse and neglect.</a:t>
            </a:r>
          </a:p>
          <a:p>
            <a:pPr marL="0" indent="0">
              <a:buNone/>
            </a:pPr>
            <a:r>
              <a:rPr lang="en-GB" sz="2000" dirty="0"/>
              <a:t>Safeguarding means:</a:t>
            </a:r>
          </a:p>
          <a:p>
            <a:r>
              <a:rPr lang="en-GB" sz="2000" dirty="0"/>
              <a:t>protecting children from abuse and maltreatment</a:t>
            </a:r>
          </a:p>
          <a:p>
            <a:r>
              <a:rPr lang="en-GB" sz="2000" dirty="0"/>
              <a:t>preventing harm to children’s health or development</a:t>
            </a:r>
          </a:p>
          <a:p>
            <a:r>
              <a:rPr lang="en-GB" sz="2000" dirty="0"/>
              <a:t>ensuring children grow up with the provision of safe and effective care</a:t>
            </a:r>
          </a:p>
          <a:p>
            <a:r>
              <a:rPr lang="en-GB" sz="2000" dirty="0"/>
              <a:t>taking action to enable all children and young people to have the best outcomes.</a:t>
            </a:r>
          </a:p>
          <a:p>
            <a:r>
              <a:rPr lang="en-GB" sz="2000" dirty="0"/>
              <a:t>Child protection is part of the safeguarding process. It focuses on protecting individual children identified as suffering or likely to suffer significant harm. This includes child protection procedures which detail how to respond to concerns about a child.</a:t>
            </a:r>
          </a:p>
        </p:txBody>
      </p:sp>
      <p:pic>
        <p:nvPicPr>
          <p:cNvPr id="4" name="Picture 2" descr="Fairholme Primary School - Introduction: Child Protection and Safeguarding">
            <a:extLst>
              <a:ext uri="{FF2B5EF4-FFF2-40B4-BE49-F238E27FC236}">
                <a16:creationId xmlns:a16="http://schemas.microsoft.com/office/drawing/2014/main" id="{D12882C1-6C0E-41E2-B89D-6159D59FB75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9750968" y="86377"/>
            <a:ext cx="2352023" cy="2352023"/>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D74CF905-189E-46F8-91F6-462142C7E15C}"/>
              </a:ext>
            </a:extLst>
          </p:cNvPr>
          <p:cNvSpPr txBox="1"/>
          <p:nvPr/>
        </p:nvSpPr>
        <p:spPr>
          <a:xfrm>
            <a:off x="609600" y="5458177"/>
            <a:ext cx="7583864" cy="400110"/>
          </a:xfrm>
          <a:prstGeom prst="rect">
            <a:avLst/>
          </a:prstGeom>
          <a:noFill/>
        </p:spPr>
        <p:txBody>
          <a:bodyPr wrap="square">
            <a:spAutoFit/>
          </a:bodyPr>
          <a:lstStyle/>
          <a:p>
            <a:r>
              <a:rPr lang="en-GB" sz="1000" dirty="0">
                <a:hlinkClick r:id="rId3">
                  <a:extLst>
                    <a:ext uri="{A12FA001-AC4F-418D-AE19-62706E023703}">
                      <ahyp:hlinkClr xmlns:ahyp="http://schemas.microsoft.com/office/drawing/2018/hyperlinkcolor" val="tx"/>
                    </a:ext>
                  </a:extLst>
                </a:hlinkClick>
              </a:rPr>
              <a:t>Source</a:t>
            </a:r>
            <a:r>
              <a:rPr lang="en-GB" sz="1000" dirty="0">
                <a:solidFill>
                  <a:srgbClr val="0563C1"/>
                </a:solidFill>
                <a:hlinkClick r:id="rId3">
                  <a:extLst>
                    <a:ext uri="{A12FA001-AC4F-418D-AE19-62706E023703}">
                      <ahyp:hlinkClr xmlns:ahyp="http://schemas.microsoft.com/office/drawing/2018/hyperlinkcolor" val="tx"/>
                    </a:ext>
                  </a:extLst>
                </a:hlinkClick>
              </a:rPr>
              <a:t>: </a:t>
            </a:r>
            <a:r>
              <a:rPr lang="en-GB" sz="1000" dirty="0">
                <a:solidFill>
                  <a:srgbClr val="0563C1"/>
                </a:solidFill>
                <a:hlinkClick r:id="rId3"/>
              </a:rPr>
              <a:t>https://learning.nspcc.org.uk/safeguarding-child-protection</a:t>
            </a:r>
            <a:endParaRPr lang="en-GB" sz="1000" dirty="0">
              <a:solidFill>
                <a:srgbClr val="0563C1"/>
              </a:solidFill>
            </a:endParaRPr>
          </a:p>
          <a:p>
            <a:endParaRPr lang="en-GB" sz="1000" dirty="0"/>
          </a:p>
        </p:txBody>
      </p:sp>
    </p:spTree>
    <p:extLst>
      <p:ext uri="{BB962C8B-B14F-4D97-AF65-F5344CB8AC3E}">
        <p14:creationId xmlns:p14="http://schemas.microsoft.com/office/powerpoint/2010/main" val="5305611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319B9C-CAFC-4C07-8E38-08D2E6647ABB}"/>
              </a:ext>
            </a:extLst>
          </p:cNvPr>
          <p:cNvSpPr>
            <a:spLocks noGrp="1"/>
          </p:cNvSpPr>
          <p:nvPr>
            <p:ph type="title"/>
          </p:nvPr>
        </p:nvSpPr>
        <p:spPr/>
        <p:txBody>
          <a:bodyPr>
            <a:normAutofit fontScale="90000"/>
          </a:bodyPr>
          <a:lstStyle/>
          <a:p>
            <a:r>
              <a:rPr lang="en-GB" b="1" dirty="0"/>
              <a:t>Combinations of vulnerabilities</a:t>
            </a:r>
            <a:br>
              <a:rPr lang="en-GB" b="1" dirty="0"/>
            </a:br>
            <a:endParaRPr lang="en-GB" b="1" dirty="0"/>
          </a:p>
        </p:txBody>
      </p:sp>
      <p:sp>
        <p:nvSpPr>
          <p:cNvPr id="3" name="Content Placeholder 2">
            <a:extLst>
              <a:ext uri="{FF2B5EF4-FFF2-40B4-BE49-F238E27FC236}">
                <a16:creationId xmlns:a16="http://schemas.microsoft.com/office/drawing/2014/main" id="{355DCBDE-840C-4D5E-A0F0-7D6BD325BE73}"/>
              </a:ext>
            </a:extLst>
          </p:cNvPr>
          <p:cNvSpPr>
            <a:spLocks noGrp="1"/>
          </p:cNvSpPr>
          <p:nvPr>
            <p:ph idx="1"/>
          </p:nvPr>
        </p:nvSpPr>
        <p:spPr/>
        <p:txBody>
          <a:bodyPr>
            <a:normAutofit/>
          </a:bodyPr>
          <a:lstStyle/>
          <a:p>
            <a:r>
              <a:rPr lang="en-GB" sz="2400" dirty="0"/>
              <a:t>In reality, many vulnerabilities are linked, meaning some children have multiple vulnerabilities. </a:t>
            </a:r>
          </a:p>
          <a:p>
            <a:endParaRPr lang="en-GB" sz="2400" dirty="0"/>
          </a:p>
          <a:p>
            <a:r>
              <a:rPr lang="en-GB" sz="2400" dirty="0"/>
              <a:t>For example, children experiencing neglect will be more likely to develop a communication problem, and then both the communication problem and the neglect increase the risk of developing a mental health problem.</a:t>
            </a:r>
          </a:p>
        </p:txBody>
      </p:sp>
      <p:sp>
        <p:nvSpPr>
          <p:cNvPr id="5" name="TextBox 4">
            <a:extLst>
              <a:ext uri="{FF2B5EF4-FFF2-40B4-BE49-F238E27FC236}">
                <a16:creationId xmlns:a16="http://schemas.microsoft.com/office/drawing/2014/main" id="{C265B1ED-95C6-4305-957D-5B06156A10B8}"/>
              </a:ext>
            </a:extLst>
          </p:cNvPr>
          <p:cNvSpPr txBox="1"/>
          <p:nvPr/>
        </p:nvSpPr>
        <p:spPr>
          <a:xfrm>
            <a:off x="788565" y="4999839"/>
            <a:ext cx="10268125" cy="830997"/>
          </a:xfrm>
          <a:prstGeom prst="rect">
            <a:avLst/>
          </a:prstGeom>
          <a:noFill/>
        </p:spPr>
        <p:txBody>
          <a:bodyPr wrap="square">
            <a:spAutoFit/>
          </a:bodyPr>
          <a:lstStyle/>
          <a:p>
            <a:endParaRPr lang="fr-FR" sz="1000" dirty="0"/>
          </a:p>
          <a:p>
            <a:endParaRPr lang="fr-FR" sz="1000" dirty="0"/>
          </a:p>
          <a:p>
            <a:r>
              <a:rPr lang="fr-FR" sz="1000" dirty="0"/>
              <a:t>Source: </a:t>
            </a:r>
            <a:r>
              <a:rPr lang="fr-FR" sz="1000" dirty="0">
                <a:hlinkClick r:id="rId2"/>
              </a:rPr>
              <a:t>https://www.childrenscommissioner.gov.uk/wp-content/uploads/2018/07/Childrens-Commissioner-Vulnerability-Report-2018-Overview-Document-1.pdf</a:t>
            </a:r>
            <a:endParaRPr lang="fr-FR" sz="1000" dirty="0"/>
          </a:p>
          <a:p>
            <a:endParaRPr lang="fr-FR" dirty="0"/>
          </a:p>
        </p:txBody>
      </p:sp>
    </p:spTree>
    <p:extLst>
      <p:ext uri="{BB962C8B-B14F-4D97-AF65-F5344CB8AC3E}">
        <p14:creationId xmlns:p14="http://schemas.microsoft.com/office/powerpoint/2010/main" val="18068076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4E37CC-C09E-4707-B576-335F48178A23}"/>
              </a:ext>
            </a:extLst>
          </p:cNvPr>
          <p:cNvSpPr>
            <a:spLocks noGrp="1"/>
          </p:cNvSpPr>
          <p:nvPr>
            <p:ph type="title"/>
          </p:nvPr>
        </p:nvSpPr>
        <p:spPr/>
        <p:txBody>
          <a:bodyPr>
            <a:normAutofit fontScale="90000"/>
          </a:bodyPr>
          <a:lstStyle/>
          <a:p>
            <a:r>
              <a:rPr lang="en-GB" b="1" dirty="0"/>
              <a:t>Children and families at risk</a:t>
            </a:r>
            <a:br>
              <a:rPr lang="en-GB" b="1" dirty="0"/>
            </a:br>
            <a:endParaRPr lang="en-GB" b="1" dirty="0"/>
          </a:p>
        </p:txBody>
      </p:sp>
      <p:sp>
        <p:nvSpPr>
          <p:cNvPr id="3" name="Content Placeholder 2">
            <a:extLst>
              <a:ext uri="{FF2B5EF4-FFF2-40B4-BE49-F238E27FC236}">
                <a16:creationId xmlns:a16="http://schemas.microsoft.com/office/drawing/2014/main" id="{FB8708F7-04CE-4BC1-BE9B-CFF3DDE20D2E}"/>
              </a:ext>
            </a:extLst>
          </p:cNvPr>
          <p:cNvSpPr>
            <a:spLocks noGrp="1"/>
          </p:cNvSpPr>
          <p:nvPr>
            <p:ph idx="1"/>
          </p:nvPr>
        </p:nvSpPr>
        <p:spPr>
          <a:xfrm>
            <a:off x="738232" y="1417638"/>
            <a:ext cx="10733332" cy="4918507"/>
          </a:xfrm>
        </p:spPr>
        <p:txBody>
          <a:bodyPr>
            <a:normAutofit/>
          </a:bodyPr>
          <a:lstStyle/>
          <a:p>
            <a:r>
              <a:rPr lang="en-GB" sz="2400" dirty="0"/>
              <a:t>There are some children who are living in dangerous circumstances – who are experiencing neglect, abuse and serious harm. </a:t>
            </a:r>
          </a:p>
          <a:p>
            <a:r>
              <a:rPr lang="en-GB" sz="2400" dirty="0"/>
              <a:t>For these children, as for adult victims of abuse, they are now forced constantly to stay at home in places where they are likely to be scared and in danger, with no way out. </a:t>
            </a:r>
          </a:p>
          <a:p>
            <a:r>
              <a:rPr lang="en-GB" sz="2400" dirty="0"/>
              <a:t>These are the children for whom school can be a reprieve, where trusting relationships need to be built up with social workers, and where close monitoring is needed to understand if they can stay at home or need to be in care. </a:t>
            </a:r>
          </a:p>
        </p:txBody>
      </p:sp>
      <p:sp>
        <p:nvSpPr>
          <p:cNvPr id="5" name="TextBox 4">
            <a:extLst>
              <a:ext uri="{FF2B5EF4-FFF2-40B4-BE49-F238E27FC236}">
                <a16:creationId xmlns:a16="http://schemas.microsoft.com/office/drawing/2014/main" id="{FDF93A78-03BA-4882-8109-D5B69924E356}"/>
              </a:ext>
            </a:extLst>
          </p:cNvPr>
          <p:cNvSpPr txBox="1"/>
          <p:nvPr/>
        </p:nvSpPr>
        <p:spPr>
          <a:xfrm>
            <a:off x="1193411" y="5027959"/>
            <a:ext cx="8059645" cy="400110"/>
          </a:xfrm>
          <a:prstGeom prst="rect">
            <a:avLst/>
          </a:prstGeom>
          <a:noFill/>
        </p:spPr>
        <p:txBody>
          <a:bodyPr wrap="square">
            <a:spAutoFit/>
          </a:bodyPr>
          <a:lstStyle/>
          <a:p>
            <a:r>
              <a:rPr lang="en-GB" sz="1000" dirty="0"/>
              <a:t>Source: </a:t>
            </a:r>
            <a:r>
              <a:rPr lang="en-GB" sz="1000" dirty="0">
                <a:hlinkClick r:id="rId2"/>
              </a:rPr>
              <a:t>https://learning.nspcc.org.uk/media/1432/nspcc-families-facing-adversity-helplines-report.pdf</a:t>
            </a:r>
            <a:endParaRPr lang="en-GB" sz="1000" dirty="0"/>
          </a:p>
          <a:p>
            <a:endParaRPr lang="en-GB" sz="1000" dirty="0"/>
          </a:p>
        </p:txBody>
      </p:sp>
    </p:spTree>
    <p:extLst>
      <p:ext uri="{BB962C8B-B14F-4D97-AF65-F5344CB8AC3E}">
        <p14:creationId xmlns:p14="http://schemas.microsoft.com/office/powerpoint/2010/main" val="13524481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CF2D99-AD5F-4FBC-8E67-13FD4863BE4E}"/>
              </a:ext>
            </a:extLst>
          </p:cNvPr>
          <p:cNvSpPr>
            <a:spLocks noGrp="1"/>
          </p:cNvSpPr>
          <p:nvPr>
            <p:ph type="title"/>
          </p:nvPr>
        </p:nvSpPr>
        <p:spPr/>
        <p:txBody>
          <a:bodyPr>
            <a:normAutofit fontScale="90000"/>
          </a:bodyPr>
          <a:lstStyle/>
          <a:p>
            <a:r>
              <a:rPr lang="en-GB" b="1" dirty="0"/>
              <a:t>Vulnerability factors: Families facing adversity</a:t>
            </a:r>
          </a:p>
        </p:txBody>
      </p:sp>
      <p:sp>
        <p:nvSpPr>
          <p:cNvPr id="3" name="Content Placeholder 2">
            <a:extLst>
              <a:ext uri="{FF2B5EF4-FFF2-40B4-BE49-F238E27FC236}">
                <a16:creationId xmlns:a16="http://schemas.microsoft.com/office/drawing/2014/main" id="{8A3063FA-C901-4D48-BE16-DCD7C92D837D}"/>
              </a:ext>
            </a:extLst>
          </p:cNvPr>
          <p:cNvSpPr>
            <a:spLocks noGrp="1"/>
          </p:cNvSpPr>
          <p:nvPr>
            <p:ph idx="1"/>
          </p:nvPr>
        </p:nvSpPr>
        <p:spPr/>
        <p:txBody>
          <a:bodyPr>
            <a:normAutofit/>
          </a:bodyPr>
          <a:lstStyle/>
          <a:p>
            <a:pPr marL="0" indent="0">
              <a:buNone/>
            </a:pPr>
            <a:r>
              <a:rPr lang="en-GB" sz="2400" dirty="0"/>
              <a:t>When we talk about ‘families facing adversity’ in this module, we’re focusing specifically on families who are experiencing the following difficult situations:</a:t>
            </a:r>
          </a:p>
          <a:p>
            <a:r>
              <a:rPr lang="en-GB" sz="2400" dirty="0"/>
              <a:t>Parents involved in domestic abuse.</a:t>
            </a:r>
          </a:p>
          <a:p>
            <a:r>
              <a:rPr lang="en-GB" sz="2400" dirty="0"/>
              <a:t>Parents misusing drugs and/or alcohol (substance misuse). </a:t>
            </a:r>
          </a:p>
          <a:p>
            <a:r>
              <a:rPr lang="en-GB" sz="2400" dirty="0"/>
              <a:t>Parental involvement in the criminal justice system.</a:t>
            </a:r>
          </a:p>
          <a:p>
            <a:r>
              <a:rPr lang="en-GB" sz="2400" dirty="0"/>
              <a:t>Parents with mental health problems.</a:t>
            </a:r>
          </a:p>
          <a:p>
            <a:r>
              <a:rPr lang="en-GB" sz="2400" dirty="0"/>
              <a:t>Young carers. </a:t>
            </a:r>
          </a:p>
          <a:p>
            <a:endParaRPr lang="en-GB" dirty="0"/>
          </a:p>
        </p:txBody>
      </p:sp>
      <p:sp>
        <p:nvSpPr>
          <p:cNvPr id="5" name="TextBox 4">
            <a:extLst>
              <a:ext uri="{FF2B5EF4-FFF2-40B4-BE49-F238E27FC236}">
                <a16:creationId xmlns:a16="http://schemas.microsoft.com/office/drawing/2014/main" id="{887D0C3E-E887-40AA-B804-DC7798514664}"/>
              </a:ext>
            </a:extLst>
          </p:cNvPr>
          <p:cNvSpPr txBox="1"/>
          <p:nvPr/>
        </p:nvSpPr>
        <p:spPr>
          <a:xfrm>
            <a:off x="609600" y="5271012"/>
            <a:ext cx="7836017" cy="400110"/>
          </a:xfrm>
          <a:prstGeom prst="rect">
            <a:avLst/>
          </a:prstGeom>
          <a:noFill/>
        </p:spPr>
        <p:txBody>
          <a:bodyPr wrap="square">
            <a:spAutoFit/>
          </a:bodyPr>
          <a:lstStyle/>
          <a:p>
            <a:r>
              <a:rPr lang="fr-FR" sz="1000" dirty="0"/>
              <a:t>Source: </a:t>
            </a:r>
            <a:r>
              <a:rPr lang="fr-FR" sz="1000" dirty="0">
                <a:hlinkClick r:id="rId2"/>
              </a:rPr>
              <a:t>https://learning.nspcc.org.uk/media/1432/nspcc-families-facing-adversity-helplines-report.pdf</a:t>
            </a:r>
            <a:endParaRPr lang="fr-FR" sz="1000" dirty="0"/>
          </a:p>
          <a:p>
            <a:endParaRPr lang="fr-FR" sz="1000" dirty="0"/>
          </a:p>
        </p:txBody>
      </p:sp>
    </p:spTree>
    <p:extLst>
      <p:ext uri="{BB962C8B-B14F-4D97-AF65-F5344CB8AC3E}">
        <p14:creationId xmlns:p14="http://schemas.microsoft.com/office/powerpoint/2010/main" val="16246681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612E39-8BE9-41EE-BEEC-E791D3222A97}"/>
              </a:ext>
            </a:extLst>
          </p:cNvPr>
          <p:cNvSpPr>
            <a:spLocks noGrp="1"/>
          </p:cNvSpPr>
          <p:nvPr>
            <p:ph type="title"/>
          </p:nvPr>
        </p:nvSpPr>
        <p:spPr/>
        <p:txBody>
          <a:bodyPr>
            <a:normAutofit fontScale="90000"/>
          </a:bodyPr>
          <a:lstStyle/>
          <a:p>
            <a:r>
              <a:rPr lang="en-GB" b="1" dirty="0"/>
              <a:t>Contacts to the NSPCC helpline about </a:t>
            </a:r>
            <a:br>
              <a:rPr lang="en-GB" b="1" dirty="0"/>
            </a:br>
            <a:r>
              <a:rPr lang="en-GB" b="1" dirty="0"/>
              <a:t>children living in families facing adversity</a:t>
            </a:r>
          </a:p>
        </p:txBody>
      </p:sp>
      <p:pic>
        <p:nvPicPr>
          <p:cNvPr id="4" name="Content Placeholder 3" descr="Chart, pie chart&#10;&#10;Description automatically generated">
            <a:extLst>
              <a:ext uri="{FF2B5EF4-FFF2-40B4-BE49-F238E27FC236}">
                <a16:creationId xmlns:a16="http://schemas.microsoft.com/office/drawing/2014/main" id="{0A5BE605-6FAF-4DC8-91E0-D66EA0E6B4DA}"/>
              </a:ext>
            </a:extLst>
          </p:cNvPr>
          <p:cNvPicPr>
            <a:picLocks noGrp="1"/>
          </p:cNvPicPr>
          <p:nvPr>
            <p:ph idx="1"/>
          </p:nvPr>
        </p:nvPicPr>
        <p:blipFill rotWithShape="1">
          <a:blip r:embed="rId2"/>
          <a:srcRect l="23689" t="38113" r="50897" b="21411"/>
          <a:stretch/>
        </p:blipFill>
        <p:spPr bwMode="auto">
          <a:xfrm>
            <a:off x="897623" y="1678427"/>
            <a:ext cx="4347250" cy="3501145"/>
          </a:xfrm>
          <a:prstGeom prst="rect">
            <a:avLst/>
          </a:prstGeom>
          <a:ln>
            <a:noFill/>
          </a:ln>
          <a:extLst>
            <a:ext uri="{53640926-AAD7-44D8-BBD7-CCE9431645EC}">
              <a14:shadowObscured xmlns:a14="http://schemas.microsoft.com/office/drawing/2010/main"/>
            </a:ext>
          </a:extLst>
        </p:spPr>
      </p:pic>
      <p:sp>
        <p:nvSpPr>
          <p:cNvPr id="6" name="TextBox 5">
            <a:extLst>
              <a:ext uri="{FF2B5EF4-FFF2-40B4-BE49-F238E27FC236}">
                <a16:creationId xmlns:a16="http://schemas.microsoft.com/office/drawing/2014/main" id="{D327A958-30C8-4DEC-9F2E-6CDEB79EEAFD}"/>
              </a:ext>
            </a:extLst>
          </p:cNvPr>
          <p:cNvSpPr txBox="1"/>
          <p:nvPr/>
        </p:nvSpPr>
        <p:spPr>
          <a:xfrm>
            <a:off x="5877035" y="1417639"/>
            <a:ext cx="6094141" cy="4401205"/>
          </a:xfrm>
          <a:prstGeom prst="rect">
            <a:avLst/>
          </a:prstGeom>
          <a:noFill/>
        </p:spPr>
        <p:txBody>
          <a:bodyPr wrap="square">
            <a:spAutoFit/>
          </a:bodyPr>
          <a:lstStyle/>
          <a:p>
            <a:r>
              <a:rPr lang="en-GB" sz="2000" dirty="0"/>
              <a:t>In </a:t>
            </a:r>
            <a:r>
              <a:rPr lang="en-GB" sz="2000" b="1" dirty="0"/>
              <a:t>2016/17</a:t>
            </a:r>
            <a:r>
              <a:rPr lang="en-GB" sz="2000" dirty="0"/>
              <a:t>, NSPCC responded to 15,032 contacts to their helpline from adults who were concerned about children whose families were facing adversity. </a:t>
            </a:r>
          </a:p>
          <a:p>
            <a:endParaRPr lang="en-GB" sz="2000" dirty="0"/>
          </a:p>
          <a:p>
            <a:r>
              <a:rPr lang="en-GB" sz="2000" dirty="0"/>
              <a:t>This was a 27 per cent increase from the previous year (11,804). </a:t>
            </a:r>
          </a:p>
          <a:p>
            <a:r>
              <a:rPr lang="en-GB" sz="2000" dirty="0"/>
              <a:t>• Of the 15,032 contacts: </a:t>
            </a:r>
          </a:p>
          <a:p>
            <a:endParaRPr lang="en-GB" sz="2000" dirty="0"/>
          </a:p>
          <a:p>
            <a:pPr marL="285750" indent="-285750">
              <a:buFontTx/>
              <a:buChar char="-"/>
            </a:pPr>
            <a:r>
              <a:rPr lang="en-GB" sz="2000" b="1" dirty="0"/>
              <a:t>68 per cent </a:t>
            </a:r>
            <a:r>
              <a:rPr lang="en-GB" sz="2000" dirty="0"/>
              <a:t>(10,207) were about parental substance misuse </a:t>
            </a:r>
          </a:p>
          <a:p>
            <a:pPr marL="285750" indent="-285750">
              <a:buFontTx/>
              <a:buChar char="-"/>
            </a:pPr>
            <a:r>
              <a:rPr lang="en-GB" sz="2000" b="1" dirty="0"/>
              <a:t>18 per cent </a:t>
            </a:r>
            <a:r>
              <a:rPr lang="en-GB" sz="2000" dirty="0"/>
              <a:t>(2,690) were about parents being involved in domestic abuse </a:t>
            </a:r>
          </a:p>
          <a:p>
            <a:pPr marL="285750" indent="-285750">
              <a:buFontTx/>
              <a:buChar char="-"/>
            </a:pPr>
            <a:r>
              <a:rPr lang="en-GB" sz="2000" b="1" dirty="0"/>
              <a:t>14 per cent </a:t>
            </a:r>
            <a:r>
              <a:rPr lang="en-GB" sz="2000" dirty="0"/>
              <a:t>(2,135) were about parental mental health problems. </a:t>
            </a:r>
          </a:p>
        </p:txBody>
      </p:sp>
      <p:sp>
        <p:nvSpPr>
          <p:cNvPr id="7" name="TextBox 6">
            <a:extLst>
              <a:ext uri="{FF2B5EF4-FFF2-40B4-BE49-F238E27FC236}">
                <a16:creationId xmlns:a16="http://schemas.microsoft.com/office/drawing/2014/main" id="{AE5D3177-56A1-426B-94BC-0EA5980ACC1E}"/>
              </a:ext>
            </a:extLst>
          </p:cNvPr>
          <p:cNvSpPr txBox="1"/>
          <p:nvPr/>
        </p:nvSpPr>
        <p:spPr>
          <a:xfrm>
            <a:off x="-26778" y="5317250"/>
            <a:ext cx="6094140" cy="400110"/>
          </a:xfrm>
          <a:prstGeom prst="rect">
            <a:avLst/>
          </a:prstGeom>
          <a:noFill/>
        </p:spPr>
        <p:txBody>
          <a:bodyPr wrap="square">
            <a:spAutoFit/>
          </a:bodyPr>
          <a:lstStyle/>
          <a:p>
            <a:r>
              <a:rPr lang="fr-FR" sz="1000" dirty="0"/>
              <a:t>Source: </a:t>
            </a:r>
            <a:r>
              <a:rPr lang="fr-FR" sz="1000" dirty="0">
                <a:hlinkClick r:id="rId3"/>
              </a:rPr>
              <a:t>https://learning.nspcc.org.uk/media/1432/nspcc-families-facing-adversity-helplines-report.pdf</a:t>
            </a:r>
            <a:endParaRPr lang="fr-FR" sz="1000" dirty="0"/>
          </a:p>
          <a:p>
            <a:endParaRPr lang="fr-FR" sz="1000" dirty="0"/>
          </a:p>
        </p:txBody>
      </p:sp>
    </p:spTree>
    <p:extLst>
      <p:ext uri="{BB962C8B-B14F-4D97-AF65-F5344CB8AC3E}">
        <p14:creationId xmlns:p14="http://schemas.microsoft.com/office/powerpoint/2010/main" val="22645199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57BF9F-9529-47D7-8B75-BF06D26F3DD0}"/>
              </a:ext>
            </a:extLst>
          </p:cNvPr>
          <p:cNvSpPr>
            <a:spLocks noGrp="1"/>
          </p:cNvSpPr>
          <p:nvPr>
            <p:ph type="title"/>
          </p:nvPr>
        </p:nvSpPr>
        <p:spPr>
          <a:xfrm>
            <a:off x="1023457" y="443346"/>
            <a:ext cx="10330342" cy="246634"/>
          </a:xfrm>
        </p:spPr>
        <p:txBody>
          <a:bodyPr>
            <a:normAutofit fontScale="90000"/>
          </a:bodyPr>
          <a:lstStyle/>
          <a:p>
            <a:r>
              <a:rPr lang="en-GB" b="1" dirty="0"/>
              <a:t>Age of young people</a:t>
            </a:r>
          </a:p>
        </p:txBody>
      </p:sp>
      <p:pic>
        <p:nvPicPr>
          <p:cNvPr id="4" name="Content Placeholder 3" descr="Graphical user interface, chart, application, Excel, pie chart&#10;&#10;Description automatically generated">
            <a:extLst>
              <a:ext uri="{FF2B5EF4-FFF2-40B4-BE49-F238E27FC236}">
                <a16:creationId xmlns:a16="http://schemas.microsoft.com/office/drawing/2014/main" id="{0F7FCE3C-8C8C-454C-B936-D3A8E927451F}"/>
              </a:ext>
            </a:extLst>
          </p:cNvPr>
          <p:cNvPicPr>
            <a:picLocks noGrp="1"/>
          </p:cNvPicPr>
          <p:nvPr>
            <p:ph idx="1"/>
          </p:nvPr>
        </p:nvPicPr>
        <p:blipFill rotWithShape="1">
          <a:blip r:embed="rId2"/>
          <a:srcRect l="52017" t="29250" r="19732" b="26433"/>
          <a:stretch/>
        </p:blipFill>
        <p:spPr bwMode="auto">
          <a:xfrm>
            <a:off x="628073" y="1012573"/>
            <a:ext cx="4851723" cy="4328665"/>
          </a:xfrm>
          <a:prstGeom prst="rect">
            <a:avLst/>
          </a:prstGeom>
          <a:ln>
            <a:noFill/>
          </a:ln>
          <a:extLst>
            <a:ext uri="{53640926-AAD7-44D8-BBD7-CCE9431645EC}">
              <a14:shadowObscured xmlns:a14="http://schemas.microsoft.com/office/drawing/2010/main"/>
            </a:ext>
          </a:extLst>
        </p:spPr>
      </p:pic>
      <p:sp>
        <p:nvSpPr>
          <p:cNvPr id="6" name="TextBox 5">
            <a:extLst>
              <a:ext uri="{FF2B5EF4-FFF2-40B4-BE49-F238E27FC236}">
                <a16:creationId xmlns:a16="http://schemas.microsoft.com/office/drawing/2014/main" id="{18309949-0543-427E-8305-184CD543CC6F}"/>
              </a:ext>
            </a:extLst>
          </p:cNvPr>
          <p:cNvSpPr txBox="1"/>
          <p:nvPr/>
        </p:nvSpPr>
        <p:spPr>
          <a:xfrm>
            <a:off x="5717309" y="1514764"/>
            <a:ext cx="5951778" cy="3477875"/>
          </a:xfrm>
          <a:prstGeom prst="rect">
            <a:avLst/>
          </a:prstGeom>
          <a:noFill/>
        </p:spPr>
        <p:txBody>
          <a:bodyPr wrap="square">
            <a:spAutoFit/>
          </a:bodyPr>
          <a:lstStyle/>
          <a:p>
            <a:r>
              <a:rPr lang="en-GB" sz="2000" dirty="0"/>
              <a:t>Overall, the majority of helpline referrals (84 per cent) were about children aged 11 and under in 2016/17. </a:t>
            </a:r>
          </a:p>
          <a:p>
            <a:endParaRPr lang="en-GB" sz="2000" dirty="0"/>
          </a:p>
          <a:p>
            <a:r>
              <a:rPr lang="en-GB" sz="2000" dirty="0"/>
              <a:t>Of the referrals about children living in families facing adversity (where age was known): </a:t>
            </a:r>
          </a:p>
          <a:p>
            <a:endParaRPr lang="en-GB" sz="2000" dirty="0"/>
          </a:p>
          <a:p>
            <a:r>
              <a:rPr lang="en-GB" sz="2000" dirty="0"/>
              <a:t>• 48 per cent (9,852) were aged five and under </a:t>
            </a:r>
          </a:p>
          <a:p>
            <a:r>
              <a:rPr lang="en-GB" sz="2000" dirty="0"/>
              <a:t>• 36 per cent (7,339 children) were aged 6-11 </a:t>
            </a:r>
          </a:p>
          <a:p>
            <a:r>
              <a:rPr lang="en-GB" sz="2000" dirty="0"/>
              <a:t>• 12 per cent (2,508) were aged 12-15 </a:t>
            </a:r>
          </a:p>
          <a:p>
            <a:r>
              <a:rPr lang="en-GB" sz="2000" dirty="0"/>
              <a:t>• 4 per cent (732) were aged 16-18. </a:t>
            </a:r>
          </a:p>
        </p:txBody>
      </p:sp>
      <p:sp>
        <p:nvSpPr>
          <p:cNvPr id="7" name="TextBox 6">
            <a:extLst>
              <a:ext uri="{FF2B5EF4-FFF2-40B4-BE49-F238E27FC236}">
                <a16:creationId xmlns:a16="http://schemas.microsoft.com/office/drawing/2014/main" id="{9285D952-2949-4A24-BB86-AA052D28802A}"/>
              </a:ext>
            </a:extLst>
          </p:cNvPr>
          <p:cNvSpPr txBox="1"/>
          <p:nvPr/>
        </p:nvSpPr>
        <p:spPr>
          <a:xfrm>
            <a:off x="724650" y="5341238"/>
            <a:ext cx="7421059" cy="400110"/>
          </a:xfrm>
          <a:prstGeom prst="rect">
            <a:avLst/>
          </a:prstGeom>
          <a:noFill/>
        </p:spPr>
        <p:txBody>
          <a:bodyPr wrap="square">
            <a:spAutoFit/>
          </a:bodyPr>
          <a:lstStyle/>
          <a:p>
            <a:r>
              <a:rPr lang="fr-FR" sz="1000" dirty="0"/>
              <a:t>Source: </a:t>
            </a:r>
            <a:r>
              <a:rPr lang="fr-FR" sz="1000" dirty="0">
                <a:hlinkClick r:id="rId3"/>
              </a:rPr>
              <a:t>https://learning.nspcc.org.uk/media/1432/nspcc-families-facing-adversity-helplines-report.pdf</a:t>
            </a:r>
            <a:endParaRPr lang="fr-FR" sz="1000" dirty="0"/>
          </a:p>
          <a:p>
            <a:endParaRPr lang="fr-FR" sz="1000" dirty="0"/>
          </a:p>
        </p:txBody>
      </p:sp>
    </p:spTree>
    <p:extLst>
      <p:ext uri="{BB962C8B-B14F-4D97-AF65-F5344CB8AC3E}">
        <p14:creationId xmlns:p14="http://schemas.microsoft.com/office/powerpoint/2010/main" val="27178861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6FA804-BAEA-46F1-B873-4FFD57B447D9}"/>
              </a:ext>
            </a:extLst>
          </p:cNvPr>
          <p:cNvSpPr>
            <a:spLocks noGrp="1"/>
          </p:cNvSpPr>
          <p:nvPr>
            <p:ph type="title"/>
          </p:nvPr>
        </p:nvSpPr>
        <p:spPr/>
        <p:txBody>
          <a:bodyPr/>
          <a:lstStyle/>
          <a:p>
            <a:r>
              <a:rPr lang="en-GB" b="1" dirty="0"/>
              <a:t>Parental substance misuse</a:t>
            </a:r>
          </a:p>
        </p:txBody>
      </p:sp>
      <p:sp>
        <p:nvSpPr>
          <p:cNvPr id="3" name="Content Placeholder 2">
            <a:extLst>
              <a:ext uri="{FF2B5EF4-FFF2-40B4-BE49-F238E27FC236}">
                <a16:creationId xmlns:a16="http://schemas.microsoft.com/office/drawing/2014/main" id="{691E57DC-FB65-4379-881D-A593C1E910A6}"/>
              </a:ext>
            </a:extLst>
          </p:cNvPr>
          <p:cNvSpPr>
            <a:spLocks noGrp="1"/>
          </p:cNvSpPr>
          <p:nvPr>
            <p:ph idx="1"/>
          </p:nvPr>
        </p:nvSpPr>
        <p:spPr>
          <a:xfrm>
            <a:off x="276837" y="1839979"/>
            <a:ext cx="10972800" cy="4336983"/>
          </a:xfrm>
        </p:spPr>
        <p:txBody>
          <a:bodyPr>
            <a:noAutofit/>
          </a:bodyPr>
          <a:lstStyle/>
          <a:p>
            <a:r>
              <a:rPr lang="en-GB" sz="2000" dirty="0"/>
              <a:t>‘Parental substance misuse’ is the long-term misuse of drugs and/or alcohol by a parent or carer.</a:t>
            </a:r>
          </a:p>
          <a:p>
            <a:r>
              <a:rPr lang="en-GB" sz="2000" b="1" dirty="0"/>
              <a:t>This includes parents and carers who:</a:t>
            </a:r>
          </a:p>
          <a:p>
            <a:r>
              <a:rPr lang="en-GB" sz="2000" dirty="0"/>
              <a:t>consume harmful amounts of alcohol (for example if their drinking is leading to alcohol-related health problems or accidents)</a:t>
            </a:r>
          </a:p>
          <a:p>
            <a:r>
              <a:rPr lang="en-GB" sz="2000" dirty="0"/>
              <a:t>are dependent on alcohol</a:t>
            </a:r>
          </a:p>
          <a:p>
            <a:r>
              <a:rPr lang="en-GB" sz="2000" dirty="0"/>
              <a:t>use drugs regularly and excessively</a:t>
            </a:r>
          </a:p>
          <a:p>
            <a:r>
              <a:rPr lang="en-GB" sz="2000" dirty="0"/>
              <a:t>are dependent on drugs. </a:t>
            </a:r>
          </a:p>
          <a:p>
            <a:r>
              <a:rPr lang="en-GB" sz="2000" dirty="0"/>
              <a:t>It also includes parents who are not able to supervise their children appropriately because of their substance use.</a:t>
            </a:r>
          </a:p>
        </p:txBody>
      </p:sp>
      <p:pic>
        <p:nvPicPr>
          <p:cNvPr id="1026" name="Picture 2" descr="See the source image">
            <a:extLst>
              <a:ext uri="{FF2B5EF4-FFF2-40B4-BE49-F238E27FC236}">
                <a16:creationId xmlns:a16="http://schemas.microsoft.com/office/drawing/2014/main" id="{2E6CFEB2-BC0F-4050-BCF6-DF93AB0BB4A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719" r="28404"/>
          <a:stretch/>
        </p:blipFill>
        <p:spPr bwMode="auto">
          <a:xfrm>
            <a:off x="9561777" y="63467"/>
            <a:ext cx="2549148" cy="1565342"/>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DA0CAF11-B505-4303-8984-4FB431F995CA}"/>
              </a:ext>
            </a:extLst>
          </p:cNvPr>
          <p:cNvSpPr txBox="1"/>
          <p:nvPr/>
        </p:nvSpPr>
        <p:spPr>
          <a:xfrm>
            <a:off x="413439" y="5208893"/>
            <a:ext cx="6775925" cy="553998"/>
          </a:xfrm>
          <a:prstGeom prst="rect">
            <a:avLst/>
          </a:prstGeom>
          <a:noFill/>
        </p:spPr>
        <p:txBody>
          <a:bodyPr wrap="square">
            <a:spAutoFit/>
          </a:bodyPr>
          <a:lstStyle/>
          <a:p>
            <a:endParaRPr lang="en-GB" sz="1000" dirty="0">
              <a:hlinkClick r:id="rId3">
                <a:extLst>
                  <a:ext uri="{A12FA001-AC4F-418D-AE19-62706E023703}">
                    <ahyp:hlinkClr xmlns:ahyp="http://schemas.microsoft.com/office/drawing/2018/hyperlinkcolor" val="tx"/>
                  </a:ext>
                </a:extLst>
              </a:hlinkClick>
            </a:endParaRPr>
          </a:p>
          <a:p>
            <a:r>
              <a:rPr lang="fr-FR" sz="1000" dirty="0"/>
              <a:t>Source: </a:t>
            </a:r>
            <a:r>
              <a:rPr lang="fr-FR" sz="1000" dirty="0">
                <a:hlinkClick r:id="rId4"/>
              </a:rPr>
              <a:t>https://learning.nspcc.org.uk/media/1432/nspcc-families-facing-adversity-helplines-report.pdf</a:t>
            </a:r>
            <a:endParaRPr lang="fr-FR" sz="1000" dirty="0"/>
          </a:p>
          <a:p>
            <a:endParaRPr lang="fr-FR" sz="1000" dirty="0"/>
          </a:p>
        </p:txBody>
      </p:sp>
    </p:spTree>
    <p:extLst>
      <p:ext uri="{BB962C8B-B14F-4D97-AF65-F5344CB8AC3E}">
        <p14:creationId xmlns:p14="http://schemas.microsoft.com/office/powerpoint/2010/main" val="32728832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206A59-4B43-4E0D-869B-98525E3239DD}"/>
              </a:ext>
            </a:extLst>
          </p:cNvPr>
          <p:cNvSpPr>
            <a:spLocks noGrp="1"/>
          </p:cNvSpPr>
          <p:nvPr>
            <p:ph type="title"/>
          </p:nvPr>
        </p:nvSpPr>
        <p:spPr/>
        <p:txBody>
          <a:bodyPr>
            <a:normAutofit fontScale="90000"/>
          </a:bodyPr>
          <a:lstStyle/>
          <a:p>
            <a:r>
              <a:rPr lang="en-GB" b="1" i="0" dirty="0">
                <a:solidFill>
                  <a:srgbClr val="000000"/>
                </a:solidFill>
                <a:effectLst/>
                <a:latin typeface="NSPCC-Bold"/>
              </a:rPr>
              <a:t>Alcohol misuse</a:t>
            </a:r>
            <a:br>
              <a:rPr lang="en-GB" b="1" i="0" dirty="0">
                <a:solidFill>
                  <a:srgbClr val="000000"/>
                </a:solidFill>
                <a:effectLst/>
                <a:latin typeface="NSPCC-Bold"/>
              </a:rPr>
            </a:br>
            <a:endParaRPr lang="en-GB" dirty="0"/>
          </a:p>
        </p:txBody>
      </p:sp>
      <p:sp>
        <p:nvSpPr>
          <p:cNvPr id="3" name="Content Placeholder 2">
            <a:extLst>
              <a:ext uri="{FF2B5EF4-FFF2-40B4-BE49-F238E27FC236}">
                <a16:creationId xmlns:a16="http://schemas.microsoft.com/office/drawing/2014/main" id="{67B7FEF0-70A3-4419-9E61-6C21952CFBAA}"/>
              </a:ext>
            </a:extLst>
          </p:cNvPr>
          <p:cNvSpPr>
            <a:spLocks noGrp="1"/>
          </p:cNvSpPr>
          <p:nvPr>
            <p:ph idx="1"/>
          </p:nvPr>
        </p:nvSpPr>
        <p:spPr>
          <a:xfrm>
            <a:off x="335560" y="604008"/>
            <a:ext cx="11431567" cy="5572956"/>
          </a:xfrm>
        </p:spPr>
        <p:txBody>
          <a:bodyPr>
            <a:noAutofit/>
          </a:bodyPr>
          <a:lstStyle/>
          <a:p>
            <a:pPr marL="0" indent="0">
              <a:buNone/>
            </a:pPr>
            <a:r>
              <a:rPr lang="en-GB" sz="2000" dirty="0"/>
              <a:t>Alcohol misuse includes:</a:t>
            </a:r>
          </a:p>
          <a:p>
            <a:r>
              <a:rPr lang="en-GB" sz="2000" dirty="0"/>
              <a:t>excessive and harmful drinking</a:t>
            </a:r>
          </a:p>
          <a:p>
            <a:r>
              <a:rPr lang="en-GB" sz="2000" dirty="0"/>
              <a:t>alcohol dependence.</a:t>
            </a:r>
          </a:p>
          <a:p>
            <a:pPr marL="0" indent="0">
              <a:buNone/>
            </a:pPr>
            <a:r>
              <a:rPr lang="en-GB" sz="2000" dirty="0"/>
              <a:t>Harmful drinking is a pattern of alcohol use. It can cause alcohol-related problems including:</a:t>
            </a:r>
          </a:p>
          <a:p>
            <a:r>
              <a:rPr lang="en-GB" sz="2000" dirty="0"/>
              <a:t>depression</a:t>
            </a:r>
          </a:p>
          <a:p>
            <a:r>
              <a:rPr lang="en-GB" sz="2000" dirty="0"/>
              <a:t>physical illnesses</a:t>
            </a:r>
          </a:p>
          <a:p>
            <a:r>
              <a:rPr lang="en-GB" sz="2000" dirty="0"/>
              <a:t>accidents.</a:t>
            </a:r>
          </a:p>
          <a:p>
            <a:pPr marL="0" indent="0">
              <a:buNone/>
            </a:pPr>
            <a:r>
              <a:rPr lang="en-GB" sz="2000" dirty="0"/>
              <a:t>When someone is dependent on alcohol, they are likely to crave alcohol and continue drinking in spite of the harmful consequences. Alcohol dependence is associated with:</a:t>
            </a:r>
          </a:p>
          <a:p>
            <a:r>
              <a:rPr lang="en-GB" sz="2000" dirty="0"/>
              <a:t>increased criminal activity</a:t>
            </a:r>
          </a:p>
          <a:p>
            <a:r>
              <a:rPr lang="en-GB" sz="2000" dirty="0"/>
              <a:t>domestic abuse</a:t>
            </a:r>
          </a:p>
          <a:p>
            <a:r>
              <a:rPr lang="en-GB" sz="2000" dirty="0"/>
              <a:t>increased rate of significant mental and physical health problems (National Institute for Health and Care Excellence, 2011).</a:t>
            </a:r>
          </a:p>
        </p:txBody>
      </p:sp>
      <p:pic>
        <p:nvPicPr>
          <p:cNvPr id="2050" name="Picture 2" descr="See the source image">
            <a:extLst>
              <a:ext uri="{FF2B5EF4-FFF2-40B4-BE49-F238E27FC236}">
                <a16:creationId xmlns:a16="http://schemas.microsoft.com/office/drawing/2014/main" id="{64561677-3EE0-4FE5-8BFC-48962D703A0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20364278">
            <a:off x="8477359" y="232765"/>
            <a:ext cx="1472096" cy="1226746"/>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B9FE9EF9-FDE8-42F7-924C-94FD14ECE1C7}"/>
              </a:ext>
            </a:extLst>
          </p:cNvPr>
          <p:cNvSpPr txBox="1"/>
          <p:nvPr/>
        </p:nvSpPr>
        <p:spPr>
          <a:xfrm>
            <a:off x="424873" y="5326339"/>
            <a:ext cx="7477555" cy="400110"/>
          </a:xfrm>
          <a:prstGeom prst="rect">
            <a:avLst/>
          </a:prstGeom>
          <a:noFill/>
        </p:spPr>
        <p:txBody>
          <a:bodyPr wrap="square">
            <a:spAutoFit/>
          </a:bodyPr>
          <a:lstStyle/>
          <a:p>
            <a:r>
              <a:rPr lang="en-GB" sz="1000" dirty="0">
                <a:hlinkClick r:id="rId3"/>
              </a:rPr>
              <a:t>Source: https://learning.nspcc.org.uk/media/1432/nspcc-families-facing-adversity-helplines-report.pdf</a:t>
            </a:r>
            <a:endParaRPr lang="en-GB" sz="1000" dirty="0"/>
          </a:p>
          <a:p>
            <a:endParaRPr lang="en-GB" sz="1000" dirty="0"/>
          </a:p>
        </p:txBody>
      </p:sp>
    </p:spTree>
    <p:extLst>
      <p:ext uri="{BB962C8B-B14F-4D97-AF65-F5344CB8AC3E}">
        <p14:creationId xmlns:p14="http://schemas.microsoft.com/office/powerpoint/2010/main" val="31157010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9254CF-A5BB-413F-A5B5-A6F6282198BF}"/>
              </a:ext>
            </a:extLst>
          </p:cNvPr>
          <p:cNvSpPr>
            <a:spLocks noGrp="1"/>
          </p:cNvSpPr>
          <p:nvPr>
            <p:ph type="title"/>
          </p:nvPr>
        </p:nvSpPr>
        <p:spPr/>
        <p:txBody>
          <a:bodyPr>
            <a:normAutofit/>
          </a:bodyPr>
          <a:lstStyle/>
          <a:p>
            <a:r>
              <a:rPr lang="en-GB" dirty="0"/>
              <a:t>Video: Don't Bring the Pub Home </a:t>
            </a:r>
            <a:r>
              <a:rPr lang="en-GB" sz="1400" dirty="0"/>
              <a:t>(Public Health Suffolk)</a:t>
            </a:r>
          </a:p>
        </p:txBody>
      </p:sp>
      <p:pic>
        <p:nvPicPr>
          <p:cNvPr id="4" name="Online Media 3" title="Don't Bring the Pub Home">
            <a:hlinkClick r:id="" action="ppaction://media"/>
            <a:extLst>
              <a:ext uri="{FF2B5EF4-FFF2-40B4-BE49-F238E27FC236}">
                <a16:creationId xmlns:a16="http://schemas.microsoft.com/office/drawing/2014/main" id="{4A343364-4759-40A5-BBC4-50189FFC5FD8}"/>
              </a:ext>
            </a:extLst>
          </p:cNvPr>
          <p:cNvPicPr>
            <a:picLocks noGrp="1" noRot="1" noChangeAspect="1"/>
          </p:cNvPicPr>
          <p:nvPr>
            <p:ph idx="1"/>
            <a:videoFile r:link="rId1"/>
          </p:nvPr>
        </p:nvPicPr>
        <p:blipFill>
          <a:blip r:embed="rId3"/>
          <a:stretch>
            <a:fillRect/>
          </a:stretch>
        </p:blipFill>
        <p:spPr>
          <a:xfrm>
            <a:off x="2751589" y="1229294"/>
            <a:ext cx="7122169" cy="4024299"/>
          </a:xfrm>
          <a:prstGeom prst="rect">
            <a:avLst/>
          </a:prstGeom>
        </p:spPr>
      </p:pic>
      <p:sp>
        <p:nvSpPr>
          <p:cNvPr id="5" name="TextBox 4">
            <a:extLst>
              <a:ext uri="{FF2B5EF4-FFF2-40B4-BE49-F238E27FC236}">
                <a16:creationId xmlns:a16="http://schemas.microsoft.com/office/drawing/2014/main" id="{E97F58E8-DDED-4D78-9B7E-EC60A4C8AAFD}"/>
              </a:ext>
            </a:extLst>
          </p:cNvPr>
          <p:cNvSpPr txBox="1"/>
          <p:nvPr/>
        </p:nvSpPr>
        <p:spPr>
          <a:xfrm>
            <a:off x="363946" y="5305540"/>
            <a:ext cx="6096000" cy="523220"/>
          </a:xfrm>
          <a:prstGeom prst="rect">
            <a:avLst/>
          </a:prstGeom>
          <a:noFill/>
        </p:spPr>
        <p:txBody>
          <a:bodyPr wrap="square">
            <a:spAutoFit/>
          </a:bodyPr>
          <a:lstStyle/>
          <a:p>
            <a:r>
              <a:rPr lang="en-GB" sz="1000" dirty="0"/>
              <a:t>Source: </a:t>
            </a:r>
            <a:r>
              <a:rPr lang="en-GB" sz="1000" dirty="0">
                <a:hlinkClick r:id="rId4"/>
              </a:rPr>
              <a:t>https://www.youtube.com/watch?v=mitX6oyy_E4</a:t>
            </a:r>
            <a:endParaRPr lang="en-GB" sz="1000" dirty="0"/>
          </a:p>
          <a:p>
            <a:endParaRPr lang="en-GB" dirty="0"/>
          </a:p>
        </p:txBody>
      </p:sp>
    </p:spTree>
    <p:extLst>
      <p:ext uri="{BB962C8B-B14F-4D97-AF65-F5344CB8AC3E}">
        <p14:creationId xmlns:p14="http://schemas.microsoft.com/office/powerpoint/2010/main" val="40393607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7FC24-0455-40F4-8554-83B4084ACE5A}"/>
              </a:ext>
            </a:extLst>
          </p:cNvPr>
          <p:cNvSpPr>
            <a:spLocks noGrp="1"/>
          </p:cNvSpPr>
          <p:nvPr>
            <p:ph type="title"/>
          </p:nvPr>
        </p:nvSpPr>
        <p:spPr>
          <a:xfrm>
            <a:off x="609600" y="0"/>
            <a:ext cx="10972800" cy="1417638"/>
          </a:xfrm>
        </p:spPr>
        <p:txBody>
          <a:bodyPr>
            <a:normAutofit fontScale="90000"/>
          </a:bodyPr>
          <a:lstStyle/>
          <a:p>
            <a:r>
              <a:rPr lang="en-GB" b="1" i="0" dirty="0">
                <a:solidFill>
                  <a:srgbClr val="000000"/>
                </a:solidFill>
                <a:effectLst/>
                <a:latin typeface="NSPCC-Bold"/>
              </a:rPr>
              <a:t>Drug misuse</a:t>
            </a:r>
            <a:br>
              <a:rPr lang="en-GB" b="1" i="0" dirty="0">
                <a:solidFill>
                  <a:srgbClr val="000000"/>
                </a:solidFill>
                <a:effectLst/>
                <a:latin typeface="NSPCC-Bold"/>
              </a:rPr>
            </a:br>
            <a:endParaRPr lang="en-GB" dirty="0"/>
          </a:p>
        </p:txBody>
      </p:sp>
      <p:sp>
        <p:nvSpPr>
          <p:cNvPr id="3" name="Content Placeholder 2">
            <a:extLst>
              <a:ext uri="{FF2B5EF4-FFF2-40B4-BE49-F238E27FC236}">
                <a16:creationId xmlns:a16="http://schemas.microsoft.com/office/drawing/2014/main" id="{5EFB9878-C1C9-4E1F-BBE5-88887536CF01}"/>
              </a:ext>
            </a:extLst>
          </p:cNvPr>
          <p:cNvSpPr>
            <a:spLocks noGrp="1"/>
          </p:cNvSpPr>
          <p:nvPr>
            <p:ph idx="1"/>
          </p:nvPr>
        </p:nvSpPr>
        <p:spPr>
          <a:xfrm>
            <a:off x="411061" y="645953"/>
            <a:ext cx="11503847" cy="5108896"/>
          </a:xfrm>
        </p:spPr>
        <p:txBody>
          <a:bodyPr>
            <a:noAutofit/>
          </a:bodyPr>
          <a:lstStyle/>
          <a:p>
            <a:pPr marL="0" indent="0">
              <a:buNone/>
            </a:pPr>
            <a:r>
              <a:rPr lang="en-GB" sz="2000" dirty="0"/>
              <a:t>Drug misuse is a dependence on, or regular excessive consumption of, psychoactive substances. </a:t>
            </a:r>
          </a:p>
          <a:p>
            <a:pPr marL="0" indent="0">
              <a:buNone/>
            </a:pPr>
            <a:r>
              <a:rPr lang="en-GB" sz="2000" dirty="0"/>
              <a:t>It can lead to:</a:t>
            </a:r>
          </a:p>
          <a:p>
            <a:r>
              <a:rPr lang="en-GB" sz="2000" dirty="0"/>
              <a:t>social problems</a:t>
            </a:r>
          </a:p>
          <a:p>
            <a:r>
              <a:rPr lang="en-GB" sz="2000" dirty="0"/>
              <a:t>mental and psychological illness</a:t>
            </a:r>
          </a:p>
          <a:p>
            <a:r>
              <a:rPr lang="en-GB" sz="2000" dirty="0"/>
              <a:t>physical illness</a:t>
            </a:r>
          </a:p>
          <a:p>
            <a:r>
              <a:rPr lang="en-GB" sz="2000" dirty="0"/>
              <a:t>legal problems.</a:t>
            </a:r>
          </a:p>
          <a:p>
            <a:r>
              <a:rPr lang="en-GB" sz="2000" dirty="0"/>
              <a:t>Drug misuse is more prevalent in socially deprived areas (National Institute for Health and Care Excellence, 2012).</a:t>
            </a:r>
          </a:p>
          <a:p>
            <a:pPr marL="0" indent="0">
              <a:buNone/>
            </a:pPr>
            <a:r>
              <a:rPr lang="en-GB" sz="2000" dirty="0"/>
              <a:t>In England and Wales the most commonly used psychoactive substances include:</a:t>
            </a:r>
          </a:p>
          <a:p>
            <a:r>
              <a:rPr lang="en-GB" sz="2000" dirty="0"/>
              <a:t>cannabis</a:t>
            </a:r>
          </a:p>
          <a:p>
            <a:r>
              <a:rPr lang="en-GB" sz="2000" dirty="0"/>
              <a:t>cocaine</a:t>
            </a:r>
          </a:p>
          <a:p>
            <a:r>
              <a:rPr lang="en-GB" sz="2000" dirty="0"/>
              <a:t>ecstasy.</a:t>
            </a:r>
          </a:p>
          <a:p>
            <a:r>
              <a:rPr lang="en-GB" sz="2000" dirty="0"/>
              <a:t>Opioids such as heroin may be less common but can lead to the most significant health problems (National Institute for Health and Care Excellence, 2012).</a:t>
            </a:r>
          </a:p>
        </p:txBody>
      </p:sp>
      <p:pic>
        <p:nvPicPr>
          <p:cNvPr id="3074" name="Picture 2" descr="See the source image">
            <a:extLst>
              <a:ext uri="{FF2B5EF4-FFF2-40B4-BE49-F238E27FC236}">
                <a16:creationId xmlns:a16="http://schemas.microsoft.com/office/drawing/2014/main" id="{40340CC4-C975-40EE-8217-9F4AC0941C4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55286" y="1316733"/>
            <a:ext cx="2351166" cy="1231423"/>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9CADA872-0AFC-41C9-882E-EF10FD1164EE}"/>
              </a:ext>
            </a:extLst>
          </p:cNvPr>
          <p:cNvSpPr txBox="1"/>
          <p:nvPr/>
        </p:nvSpPr>
        <p:spPr>
          <a:xfrm>
            <a:off x="609600" y="5641380"/>
            <a:ext cx="7440292" cy="553998"/>
          </a:xfrm>
          <a:prstGeom prst="rect">
            <a:avLst/>
          </a:prstGeom>
          <a:noFill/>
        </p:spPr>
        <p:txBody>
          <a:bodyPr wrap="square">
            <a:spAutoFit/>
          </a:bodyPr>
          <a:lstStyle/>
          <a:p>
            <a:r>
              <a:rPr lang="en-GB" sz="1000" dirty="0">
                <a:solidFill>
                  <a:schemeClr val="bg1"/>
                </a:solidFill>
                <a:hlinkClick r:id="rId3">
                  <a:extLst>
                    <a:ext uri="{A12FA001-AC4F-418D-AE19-62706E023703}">
                      <ahyp:hlinkClr xmlns:ahyp="http://schemas.microsoft.com/office/drawing/2018/hyperlinkcolor" val="tx"/>
                    </a:ext>
                  </a:extLst>
                </a:hlinkClick>
              </a:rPr>
              <a:t>Source: </a:t>
            </a:r>
            <a:r>
              <a:rPr lang="en-GB" sz="1000" dirty="0">
                <a:solidFill>
                  <a:schemeClr val="bg1"/>
                </a:solidFill>
                <a:hlinkClick r:id="rId4"/>
              </a:rPr>
              <a:t>https://learning.nspcc.org.uk/media/1432/nspcc-families-facing-adversity-helplines-report.pdf#</a:t>
            </a:r>
            <a:endParaRPr lang="en-GB" sz="1000" dirty="0">
              <a:solidFill>
                <a:schemeClr val="bg1"/>
              </a:solidFill>
            </a:endParaRPr>
          </a:p>
          <a:p>
            <a:endParaRPr lang="en-GB" sz="1000" dirty="0">
              <a:solidFill>
                <a:schemeClr val="bg1"/>
              </a:solidFill>
            </a:endParaRPr>
          </a:p>
          <a:p>
            <a:endParaRPr lang="en-GB" sz="1000" dirty="0">
              <a:solidFill>
                <a:schemeClr val="bg1"/>
              </a:solidFill>
            </a:endParaRPr>
          </a:p>
        </p:txBody>
      </p:sp>
    </p:spTree>
    <p:extLst>
      <p:ext uri="{BB962C8B-B14F-4D97-AF65-F5344CB8AC3E}">
        <p14:creationId xmlns:p14="http://schemas.microsoft.com/office/powerpoint/2010/main" val="38172198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8EA645-C560-45C9-938C-79E7A4F629EB}"/>
              </a:ext>
            </a:extLst>
          </p:cNvPr>
          <p:cNvSpPr>
            <a:spLocks noGrp="1"/>
          </p:cNvSpPr>
          <p:nvPr>
            <p:ph type="title"/>
          </p:nvPr>
        </p:nvSpPr>
        <p:spPr/>
        <p:txBody>
          <a:bodyPr>
            <a:normAutofit fontScale="90000"/>
          </a:bodyPr>
          <a:lstStyle/>
          <a:p>
            <a:r>
              <a:rPr lang="en-GB" b="1" dirty="0"/>
              <a:t>Emotional and physical abuse and neglect</a:t>
            </a:r>
          </a:p>
        </p:txBody>
      </p:sp>
      <p:sp>
        <p:nvSpPr>
          <p:cNvPr id="3" name="Content Placeholder 2">
            <a:extLst>
              <a:ext uri="{FF2B5EF4-FFF2-40B4-BE49-F238E27FC236}">
                <a16:creationId xmlns:a16="http://schemas.microsoft.com/office/drawing/2014/main" id="{140506E5-F817-40B4-8CD3-A252C0A13C8C}"/>
              </a:ext>
            </a:extLst>
          </p:cNvPr>
          <p:cNvSpPr>
            <a:spLocks noGrp="1"/>
          </p:cNvSpPr>
          <p:nvPr>
            <p:ph idx="1"/>
          </p:nvPr>
        </p:nvSpPr>
        <p:spPr/>
        <p:txBody>
          <a:bodyPr>
            <a:normAutofit fontScale="85000" lnSpcReduction="20000"/>
          </a:bodyPr>
          <a:lstStyle/>
          <a:p>
            <a:pPr marL="0" indent="0">
              <a:buNone/>
            </a:pPr>
            <a:r>
              <a:rPr lang="en-GB" dirty="0"/>
              <a:t>Some children contact Childline because they have been left alone by parents who are misusing substances. Others tell us that, although their parents are at home, they aren’t being properly cared for because their parents are drinking or using drugs. </a:t>
            </a:r>
          </a:p>
          <a:p>
            <a:pPr marL="0" indent="0">
              <a:buNone/>
            </a:pPr>
            <a:endParaRPr lang="en-GB" dirty="0"/>
          </a:p>
          <a:p>
            <a:pPr marL="0" indent="0">
              <a:buNone/>
            </a:pPr>
            <a:r>
              <a:rPr lang="en-GB" dirty="0"/>
              <a:t>Other young people tell counsellors that their parents say horrible things to them when they are under the influence of alcohol/drugs. They explain that their parents argue with them when they’re drunk and get angry with them.</a:t>
            </a:r>
          </a:p>
          <a:p>
            <a:pPr marL="0" indent="0">
              <a:buNone/>
            </a:pPr>
            <a:r>
              <a:rPr lang="en-GB" dirty="0"/>
              <a:t> </a:t>
            </a:r>
          </a:p>
        </p:txBody>
      </p:sp>
      <p:sp>
        <p:nvSpPr>
          <p:cNvPr id="5" name="TextBox 4">
            <a:extLst>
              <a:ext uri="{FF2B5EF4-FFF2-40B4-BE49-F238E27FC236}">
                <a16:creationId xmlns:a16="http://schemas.microsoft.com/office/drawing/2014/main" id="{667D3304-F3C6-4740-8F8B-7E9E75415A84}"/>
              </a:ext>
            </a:extLst>
          </p:cNvPr>
          <p:cNvSpPr txBox="1"/>
          <p:nvPr/>
        </p:nvSpPr>
        <p:spPr>
          <a:xfrm>
            <a:off x="452306" y="5073133"/>
            <a:ext cx="7357843" cy="553998"/>
          </a:xfrm>
          <a:prstGeom prst="rect">
            <a:avLst/>
          </a:prstGeom>
          <a:noFill/>
        </p:spPr>
        <p:txBody>
          <a:bodyPr wrap="square">
            <a:spAutoFit/>
          </a:bodyPr>
          <a:lstStyle/>
          <a:p>
            <a:r>
              <a:rPr lang="en-GB" sz="1000" dirty="0">
                <a:hlinkClick r:id="rId2">
                  <a:extLst>
                    <a:ext uri="{A12FA001-AC4F-418D-AE19-62706E023703}">
                      <ahyp:hlinkClr xmlns:ahyp="http://schemas.microsoft.com/office/drawing/2018/hyperlinkcolor" val="tx"/>
                    </a:ext>
                  </a:extLst>
                </a:hlinkClick>
              </a:rPr>
              <a:t>Source: </a:t>
            </a:r>
            <a:r>
              <a:rPr lang="en-GB" sz="1000" dirty="0">
                <a:solidFill>
                  <a:srgbClr val="0563C1"/>
                </a:solidFill>
                <a:hlinkClick r:id="rId3"/>
              </a:rPr>
              <a:t>https://learning.nspcc.org.uk/media/1432/nspcc-families-facing-adversity-helplines-report.pdf</a:t>
            </a:r>
            <a:endParaRPr lang="en-GB" sz="1000" dirty="0">
              <a:solidFill>
                <a:srgbClr val="0563C1"/>
              </a:solidFill>
            </a:endParaRPr>
          </a:p>
          <a:p>
            <a:endParaRPr lang="en-GB" sz="1000" dirty="0">
              <a:solidFill>
                <a:srgbClr val="0563C1"/>
              </a:solidFill>
            </a:endParaRPr>
          </a:p>
          <a:p>
            <a:endParaRPr lang="en-GB" sz="1000" dirty="0"/>
          </a:p>
        </p:txBody>
      </p:sp>
    </p:spTree>
    <p:extLst>
      <p:ext uri="{BB962C8B-B14F-4D97-AF65-F5344CB8AC3E}">
        <p14:creationId xmlns:p14="http://schemas.microsoft.com/office/powerpoint/2010/main" val="5296033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D6A73D-0AB1-422F-BB7F-3DE5B9969BCD}"/>
              </a:ext>
            </a:extLst>
          </p:cNvPr>
          <p:cNvSpPr>
            <a:spLocks noGrp="1"/>
          </p:cNvSpPr>
          <p:nvPr>
            <p:ph type="title"/>
          </p:nvPr>
        </p:nvSpPr>
        <p:spPr>
          <a:xfrm>
            <a:off x="838200" y="291234"/>
            <a:ext cx="10515600" cy="1325563"/>
          </a:xfrm>
        </p:spPr>
        <p:txBody>
          <a:bodyPr>
            <a:normAutofit fontScale="90000"/>
          </a:bodyPr>
          <a:lstStyle/>
          <a:p>
            <a:r>
              <a:rPr lang="en-GB" b="1" dirty="0"/>
              <a:t>Emotional and physical abuse and neglect</a:t>
            </a:r>
          </a:p>
        </p:txBody>
      </p:sp>
      <p:sp>
        <p:nvSpPr>
          <p:cNvPr id="3" name="Content Placeholder 2">
            <a:extLst>
              <a:ext uri="{FF2B5EF4-FFF2-40B4-BE49-F238E27FC236}">
                <a16:creationId xmlns:a16="http://schemas.microsoft.com/office/drawing/2014/main" id="{B01BD3A2-BC5A-46AC-BDD9-79AC901789C6}"/>
              </a:ext>
            </a:extLst>
          </p:cNvPr>
          <p:cNvSpPr>
            <a:spLocks noGrp="1"/>
          </p:cNvSpPr>
          <p:nvPr>
            <p:ph idx="1"/>
          </p:nvPr>
        </p:nvSpPr>
        <p:spPr/>
        <p:txBody>
          <a:bodyPr>
            <a:normAutofit fontScale="92500" lnSpcReduction="20000"/>
          </a:bodyPr>
          <a:lstStyle/>
          <a:p>
            <a:r>
              <a:rPr lang="en-GB" dirty="0"/>
              <a:t>Other young people discuss being physically abused when their parents are intoxicated. They mention being pushed, slapped, punched, kicked, and having objects thrown at them by their parents when they are drunk.</a:t>
            </a:r>
          </a:p>
          <a:p>
            <a:endParaRPr lang="en-GB" dirty="0"/>
          </a:p>
          <a:p>
            <a:r>
              <a:rPr lang="en-GB" dirty="0"/>
              <a:t>Young people also discuss witnessing domestic abuse when their parents have been using drugs or drinking alcohol. Many describe how one parent becomes aggressive and violent towards the other parent. </a:t>
            </a:r>
          </a:p>
        </p:txBody>
      </p:sp>
      <p:sp>
        <p:nvSpPr>
          <p:cNvPr id="5" name="TextBox 4">
            <a:extLst>
              <a:ext uri="{FF2B5EF4-FFF2-40B4-BE49-F238E27FC236}">
                <a16:creationId xmlns:a16="http://schemas.microsoft.com/office/drawing/2014/main" id="{B59C7E85-6ECD-4531-A1C1-CAF5F1366D45}"/>
              </a:ext>
            </a:extLst>
          </p:cNvPr>
          <p:cNvSpPr txBox="1"/>
          <p:nvPr/>
        </p:nvSpPr>
        <p:spPr>
          <a:xfrm>
            <a:off x="838200" y="5332567"/>
            <a:ext cx="7712279" cy="553998"/>
          </a:xfrm>
          <a:prstGeom prst="rect">
            <a:avLst/>
          </a:prstGeom>
          <a:noFill/>
        </p:spPr>
        <p:txBody>
          <a:bodyPr wrap="square">
            <a:spAutoFit/>
          </a:bodyPr>
          <a:lstStyle/>
          <a:p>
            <a:r>
              <a:rPr lang="en-GB" sz="1000" dirty="0">
                <a:hlinkClick r:id="rId2">
                  <a:extLst>
                    <a:ext uri="{A12FA001-AC4F-418D-AE19-62706E023703}">
                      <ahyp:hlinkClr xmlns:ahyp="http://schemas.microsoft.com/office/drawing/2018/hyperlinkcolor" val="tx"/>
                    </a:ext>
                  </a:extLst>
                </a:hlinkClick>
              </a:rPr>
              <a:t>Source: </a:t>
            </a:r>
            <a:r>
              <a:rPr lang="en-GB" sz="1000" dirty="0">
                <a:solidFill>
                  <a:srgbClr val="0563C1"/>
                </a:solidFill>
                <a:hlinkClick r:id="rId3"/>
              </a:rPr>
              <a:t>https://learning.nspcc.org.uk/media/1432/nspcc-families-facing-adversity-helplines-report.pdf</a:t>
            </a:r>
            <a:endParaRPr lang="en-GB" sz="1000" dirty="0">
              <a:solidFill>
                <a:srgbClr val="0563C1"/>
              </a:solidFill>
            </a:endParaRPr>
          </a:p>
          <a:p>
            <a:endParaRPr lang="en-GB" sz="1000" dirty="0">
              <a:solidFill>
                <a:srgbClr val="0563C1"/>
              </a:solidFill>
            </a:endParaRPr>
          </a:p>
          <a:p>
            <a:endParaRPr lang="en-GB" sz="1000" dirty="0"/>
          </a:p>
        </p:txBody>
      </p:sp>
    </p:spTree>
    <p:extLst>
      <p:ext uri="{BB962C8B-B14F-4D97-AF65-F5344CB8AC3E}">
        <p14:creationId xmlns:p14="http://schemas.microsoft.com/office/powerpoint/2010/main" val="38102622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B7AB3E-4552-4449-A332-F55FA4F9E69D}"/>
              </a:ext>
            </a:extLst>
          </p:cNvPr>
          <p:cNvSpPr>
            <a:spLocks noGrp="1"/>
          </p:cNvSpPr>
          <p:nvPr>
            <p:ph type="title"/>
          </p:nvPr>
        </p:nvSpPr>
        <p:spPr>
          <a:xfrm>
            <a:off x="1249959" y="420543"/>
            <a:ext cx="10353221" cy="544191"/>
          </a:xfrm>
        </p:spPr>
        <p:txBody>
          <a:bodyPr>
            <a:normAutofit fontScale="90000"/>
          </a:bodyPr>
          <a:lstStyle/>
          <a:p>
            <a:r>
              <a:rPr lang="en-GB" b="1" dirty="0"/>
              <a:t>Parental mental health problems</a:t>
            </a:r>
          </a:p>
        </p:txBody>
      </p:sp>
      <p:sp>
        <p:nvSpPr>
          <p:cNvPr id="3" name="Content Placeholder 2">
            <a:extLst>
              <a:ext uri="{FF2B5EF4-FFF2-40B4-BE49-F238E27FC236}">
                <a16:creationId xmlns:a16="http://schemas.microsoft.com/office/drawing/2014/main" id="{A474BA58-CDDF-4CCB-8F41-699319AF977E}"/>
              </a:ext>
            </a:extLst>
          </p:cNvPr>
          <p:cNvSpPr>
            <a:spLocks noGrp="1"/>
          </p:cNvSpPr>
          <p:nvPr>
            <p:ph idx="1"/>
          </p:nvPr>
        </p:nvSpPr>
        <p:spPr>
          <a:xfrm>
            <a:off x="609600" y="1096862"/>
            <a:ext cx="10972800" cy="3917032"/>
          </a:xfrm>
        </p:spPr>
        <p:txBody>
          <a:bodyPr>
            <a:normAutofit fontScale="77500" lnSpcReduction="20000"/>
          </a:bodyPr>
          <a:lstStyle/>
          <a:p>
            <a:r>
              <a:rPr lang="en-GB" dirty="0"/>
              <a:t>Approximately one in four people in the UK will experience a mental health problem each year and over 2 million children are estimated to be living with a parent who has a common mental health disorder.</a:t>
            </a:r>
          </a:p>
          <a:p>
            <a:r>
              <a:rPr lang="en-GB" dirty="0"/>
              <a:t>By using the term ‘parental mental health problems’ we mean a parent or carer has or is thought to have a diagnosable mental health condition, such as:</a:t>
            </a:r>
          </a:p>
          <a:p>
            <a:pPr marL="0" indent="0">
              <a:buNone/>
            </a:pPr>
            <a:r>
              <a:rPr lang="en-GB" dirty="0"/>
              <a:t>• depression</a:t>
            </a:r>
          </a:p>
          <a:p>
            <a:pPr marL="0" indent="0">
              <a:buNone/>
            </a:pPr>
            <a:r>
              <a:rPr lang="en-GB" dirty="0"/>
              <a:t>• anxiety disorders</a:t>
            </a:r>
          </a:p>
          <a:p>
            <a:pPr marL="0" indent="0">
              <a:buNone/>
            </a:pPr>
            <a:r>
              <a:rPr lang="en-GB" dirty="0"/>
              <a:t>• schizophrenia</a:t>
            </a:r>
          </a:p>
          <a:p>
            <a:pPr marL="0" indent="0">
              <a:buNone/>
            </a:pPr>
            <a:r>
              <a:rPr lang="en-GB" dirty="0"/>
              <a:t>• bipolar disorder </a:t>
            </a:r>
          </a:p>
          <a:p>
            <a:pPr marL="0" indent="0">
              <a:buNone/>
            </a:pPr>
            <a:r>
              <a:rPr lang="en-GB" dirty="0"/>
              <a:t>• personality disorders.</a:t>
            </a:r>
          </a:p>
        </p:txBody>
      </p:sp>
      <p:sp>
        <p:nvSpPr>
          <p:cNvPr id="5" name="TextBox 4">
            <a:extLst>
              <a:ext uri="{FF2B5EF4-FFF2-40B4-BE49-F238E27FC236}">
                <a16:creationId xmlns:a16="http://schemas.microsoft.com/office/drawing/2014/main" id="{F6E27B44-2362-4158-8506-8DB66FAB2A4E}"/>
              </a:ext>
            </a:extLst>
          </p:cNvPr>
          <p:cNvSpPr txBox="1"/>
          <p:nvPr/>
        </p:nvSpPr>
        <p:spPr>
          <a:xfrm>
            <a:off x="536895" y="5276675"/>
            <a:ext cx="6307165" cy="553998"/>
          </a:xfrm>
          <a:prstGeom prst="rect">
            <a:avLst/>
          </a:prstGeom>
          <a:noFill/>
        </p:spPr>
        <p:txBody>
          <a:bodyPr wrap="square">
            <a:spAutoFit/>
          </a:bodyPr>
          <a:lstStyle/>
          <a:p>
            <a:r>
              <a:rPr lang="en-GB" sz="1000" dirty="0">
                <a:hlinkClick r:id="rId2">
                  <a:extLst>
                    <a:ext uri="{A12FA001-AC4F-418D-AE19-62706E023703}">
                      <ahyp:hlinkClr xmlns:ahyp="http://schemas.microsoft.com/office/drawing/2018/hyperlinkcolor" val="tx"/>
                    </a:ext>
                  </a:extLst>
                </a:hlinkClick>
              </a:rPr>
              <a:t>Source: </a:t>
            </a:r>
            <a:r>
              <a:rPr lang="en-GB" sz="1000" dirty="0">
                <a:solidFill>
                  <a:srgbClr val="0563C1"/>
                </a:solidFill>
                <a:hlinkClick r:id="rId3"/>
              </a:rPr>
              <a:t>https://learning.nspcc.org.uk/media/1432/nspcc-families-facing-adversity-helplines-report.pdf</a:t>
            </a:r>
            <a:endParaRPr lang="en-GB" sz="1000" dirty="0">
              <a:solidFill>
                <a:srgbClr val="0563C1"/>
              </a:solidFill>
            </a:endParaRPr>
          </a:p>
          <a:p>
            <a:endParaRPr lang="en-GB" sz="1000" dirty="0">
              <a:solidFill>
                <a:srgbClr val="0563C1"/>
              </a:solidFill>
            </a:endParaRPr>
          </a:p>
          <a:p>
            <a:endParaRPr lang="en-GB" sz="1000" dirty="0"/>
          </a:p>
        </p:txBody>
      </p:sp>
    </p:spTree>
    <p:extLst>
      <p:ext uri="{BB962C8B-B14F-4D97-AF65-F5344CB8AC3E}">
        <p14:creationId xmlns:p14="http://schemas.microsoft.com/office/powerpoint/2010/main" val="37299282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48C984-6E4F-4F8C-9FBC-247B6439A867}"/>
              </a:ext>
            </a:extLst>
          </p:cNvPr>
          <p:cNvSpPr>
            <a:spLocks noGrp="1"/>
          </p:cNvSpPr>
          <p:nvPr>
            <p:ph type="title"/>
          </p:nvPr>
        </p:nvSpPr>
        <p:spPr>
          <a:xfrm>
            <a:off x="234891" y="274638"/>
            <a:ext cx="11627141" cy="1143000"/>
          </a:xfrm>
        </p:spPr>
        <p:txBody>
          <a:bodyPr>
            <a:normAutofit fontScale="90000"/>
          </a:bodyPr>
          <a:lstStyle/>
          <a:p>
            <a:r>
              <a:rPr lang="en-GB" b="1" dirty="0"/>
              <a:t>Video: Billy's story - Caring for Vulnerable Children </a:t>
            </a:r>
            <a:r>
              <a:rPr lang="en-GB" sz="2000" b="1" dirty="0"/>
              <a:t>(Future Learn)</a:t>
            </a:r>
          </a:p>
        </p:txBody>
      </p:sp>
      <p:pic>
        <p:nvPicPr>
          <p:cNvPr id="4" name="Online Media 3" title="Billy's story: Caring for Vulnerable Children">
            <a:hlinkClick r:id="" action="ppaction://media"/>
            <a:extLst>
              <a:ext uri="{FF2B5EF4-FFF2-40B4-BE49-F238E27FC236}">
                <a16:creationId xmlns:a16="http://schemas.microsoft.com/office/drawing/2014/main" id="{6CA3529A-7FF9-43D2-A13B-7922F61C6DF1}"/>
              </a:ext>
            </a:extLst>
          </p:cNvPr>
          <p:cNvPicPr>
            <a:picLocks noGrp="1" noRot="1" noChangeAspect="1"/>
          </p:cNvPicPr>
          <p:nvPr>
            <p:ph idx="1"/>
            <a:videoFile r:link="rId1"/>
          </p:nvPr>
        </p:nvPicPr>
        <p:blipFill>
          <a:blip r:embed="rId3"/>
          <a:stretch>
            <a:fillRect/>
          </a:stretch>
        </p:blipFill>
        <p:spPr>
          <a:xfrm>
            <a:off x="2818701" y="1548139"/>
            <a:ext cx="6323231" cy="3572867"/>
          </a:xfrm>
          <a:prstGeom prst="rect">
            <a:avLst/>
          </a:prstGeom>
        </p:spPr>
      </p:pic>
      <p:sp>
        <p:nvSpPr>
          <p:cNvPr id="6" name="TextBox 5">
            <a:extLst>
              <a:ext uri="{FF2B5EF4-FFF2-40B4-BE49-F238E27FC236}">
                <a16:creationId xmlns:a16="http://schemas.microsoft.com/office/drawing/2014/main" id="{D9B4F37B-73B9-4065-947E-5A999C501B36}"/>
              </a:ext>
            </a:extLst>
          </p:cNvPr>
          <p:cNvSpPr txBox="1"/>
          <p:nvPr/>
        </p:nvSpPr>
        <p:spPr>
          <a:xfrm>
            <a:off x="609600" y="5251508"/>
            <a:ext cx="7732713" cy="523220"/>
          </a:xfrm>
          <a:prstGeom prst="rect">
            <a:avLst/>
          </a:prstGeom>
          <a:noFill/>
        </p:spPr>
        <p:txBody>
          <a:bodyPr wrap="square">
            <a:spAutoFit/>
          </a:bodyPr>
          <a:lstStyle/>
          <a:p>
            <a:r>
              <a:rPr lang="en-GB" sz="1000" dirty="0"/>
              <a:t>Source: </a:t>
            </a:r>
            <a:r>
              <a:rPr lang="en-GB" sz="1000" dirty="0">
                <a:hlinkClick r:id="rId4"/>
              </a:rPr>
              <a:t>https://www.youtube.com/watch?v=nrSC--38p2o</a:t>
            </a:r>
            <a:endParaRPr lang="en-GB" sz="1000" dirty="0"/>
          </a:p>
          <a:p>
            <a:endParaRPr lang="en-GB" dirty="0"/>
          </a:p>
        </p:txBody>
      </p:sp>
    </p:spTree>
    <p:extLst>
      <p:ext uri="{BB962C8B-B14F-4D97-AF65-F5344CB8AC3E}">
        <p14:creationId xmlns:p14="http://schemas.microsoft.com/office/powerpoint/2010/main" val="36961328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A84D87-0FC5-4E8D-818E-8EEDBC0AEB0A}"/>
              </a:ext>
            </a:extLst>
          </p:cNvPr>
          <p:cNvSpPr>
            <a:spLocks noGrp="1"/>
          </p:cNvSpPr>
          <p:nvPr>
            <p:ph type="title"/>
          </p:nvPr>
        </p:nvSpPr>
        <p:spPr/>
        <p:txBody>
          <a:bodyPr/>
          <a:lstStyle/>
          <a:p>
            <a:r>
              <a:rPr lang="en-GB" b="1" dirty="0"/>
              <a:t>Sexual abuse </a:t>
            </a:r>
          </a:p>
        </p:txBody>
      </p:sp>
      <p:sp>
        <p:nvSpPr>
          <p:cNvPr id="3" name="Content Placeholder 2">
            <a:extLst>
              <a:ext uri="{FF2B5EF4-FFF2-40B4-BE49-F238E27FC236}">
                <a16:creationId xmlns:a16="http://schemas.microsoft.com/office/drawing/2014/main" id="{12087A23-94B1-4B9D-8DB8-C89BBD7DB003}"/>
              </a:ext>
            </a:extLst>
          </p:cNvPr>
          <p:cNvSpPr>
            <a:spLocks noGrp="1"/>
          </p:cNvSpPr>
          <p:nvPr>
            <p:ph idx="1"/>
          </p:nvPr>
        </p:nvSpPr>
        <p:spPr/>
        <p:txBody>
          <a:bodyPr/>
          <a:lstStyle/>
          <a:p>
            <a:pPr marL="0" indent="0">
              <a:buNone/>
            </a:pPr>
            <a:r>
              <a:rPr lang="en-GB" dirty="0"/>
              <a:t>Some young people confide in Childline about their parents sexually abusing them when they are intoxicated. Others tell us about being sexually abused by a sober parent while their other parent is too drunk to notice, or has passed out. As well as coping with the trauma of being abused, these young people often feel angry that their parent wasn’t able to protect them. </a:t>
            </a:r>
          </a:p>
        </p:txBody>
      </p:sp>
      <p:sp>
        <p:nvSpPr>
          <p:cNvPr id="5" name="TextBox 4">
            <a:extLst>
              <a:ext uri="{FF2B5EF4-FFF2-40B4-BE49-F238E27FC236}">
                <a16:creationId xmlns:a16="http://schemas.microsoft.com/office/drawing/2014/main" id="{2BC86E5A-C4C0-417D-9EDE-67A248DDF667}"/>
              </a:ext>
            </a:extLst>
          </p:cNvPr>
          <p:cNvSpPr txBox="1"/>
          <p:nvPr/>
        </p:nvSpPr>
        <p:spPr>
          <a:xfrm>
            <a:off x="540194" y="5073133"/>
            <a:ext cx="8620583" cy="800219"/>
          </a:xfrm>
          <a:prstGeom prst="rect">
            <a:avLst/>
          </a:prstGeom>
          <a:noFill/>
        </p:spPr>
        <p:txBody>
          <a:bodyPr wrap="square">
            <a:spAutoFit/>
          </a:bodyPr>
          <a:lstStyle/>
          <a:p>
            <a:r>
              <a:rPr lang="en-GB" sz="1000" dirty="0">
                <a:hlinkClick r:id="rId2">
                  <a:extLst>
                    <a:ext uri="{A12FA001-AC4F-418D-AE19-62706E023703}">
                      <ahyp:hlinkClr xmlns:ahyp="http://schemas.microsoft.com/office/drawing/2018/hyperlinkcolor" val="tx"/>
                    </a:ext>
                  </a:extLst>
                </a:hlinkClick>
              </a:rPr>
              <a:t>Source: </a:t>
            </a:r>
            <a:r>
              <a:rPr lang="en-GB" sz="1000" dirty="0">
                <a:solidFill>
                  <a:srgbClr val="0563C1"/>
                </a:solidFill>
                <a:hlinkClick r:id="rId3"/>
              </a:rPr>
              <a:t>https://learning.nspcc.org.uk/media/1432/nspcc-families-facing-adversity-helplines-report.pdf</a:t>
            </a:r>
            <a:endParaRPr lang="en-GB" sz="1000" dirty="0">
              <a:solidFill>
                <a:srgbClr val="0563C1"/>
              </a:solidFill>
            </a:endParaRPr>
          </a:p>
          <a:p>
            <a:endParaRPr lang="en-GB" dirty="0">
              <a:solidFill>
                <a:srgbClr val="0563C1"/>
              </a:solidFill>
            </a:endParaRPr>
          </a:p>
          <a:p>
            <a:endParaRPr lang="en-GB" dirty="0"/>
          </a:p>
        </p:txBody>
      </p:sp>
    </p:spTree>
    <p:extLst>
      <p:ext uri="{BB962C8B-B14F-4D97-AF65-F5344CB8AC3E}">
        <p14:creationId xmlns:p14="http://schemas.microsoft.com/office/powerpoint/2010/main" val="169418273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9EC5A0-D68D-4D8B-AC04-DF7EB806BB85}"/>
              </a:ext>
            </a:extLst>
          </p:cNvPr>
          <p:cNvSpPr>
            <a:spLocks noGrp="1"/>
          </p:cNvSpPr>
          <p:nvPr>
            <p:ph type="title"/>
          </p:nvPr>
        </p:nvSpPr>
        <p:spPr>
          <a:xfrm>
            <a:off x="612396" y="274638"/>
            <a:ext cx="10970004" cy="606206"/>
          </a:xfrm>
        </p:spPr>
        <p:txBody>
          <a:bodyPr>
            <a:normAutofit fontScale="90000"/>
          </a:bodyPr>
          <a:lstStyle/>
          <a:p>
            <a:r>
              <a:rPr lang="en-GB" b="1" dirty="0"/>
              <a:t>Young carers</a:t>
            </a:r>
          </a:p>
        </p:txBody>
      </p:sp>
      <p:sp>
        <p:nvSpPr>
          <p:cNvPr id="3" name="Content Placeholder 2">
            <a:extLst>
              <a:ext uri="{FF2B5EF4-FFF2-40B4-BE49-F238E27FC236}">
                <a16:creationId xmlns:a16="http://schemas.microsoft.com/office/drawing/2014/main" id="{D2FA9400-0390-4DF6-9D47-A45F54918C9E}"/>
              </a:ext>
            </a:extLst>
          </p:cNvPr>
          <p:cNvSpPr>
            <a:spLocks noGrp="1"/>
          </p:cNvSpPr>
          <p:nvPr>
            <p:ph idx="1"/>
          </p:nvPr>
        </p:nvSpPr>
        <p:spPr>
          <a:xfrm>
            <a:off x="192947" y="1023458"/>
            <a:ext cx="11527997" cy="5312688"/>
          </a:xfrm>
        </p:spPr>
        <p:txBody>
          <a:bodyPr>
            <a:normAutofit/>
          </a:bodyPr>
          <a:lstStyle/>
          <a:p>
            <a:pPr marL="0" indent="0">
              <a:buNone/>
            </a:pPr>
            <a:r>
              <a:rPr lang="en-GB" sz="2400" dirty="0"/>
              <a:t>Many children talk about having caring responsibilities. They describe carrying out tasks including: </a:t>
            </a:r>
          </a:p>
          <a:p>
            <a:r>
              <a:rPr lang="en-GB" sz="2400" dirty="0"/>
              <a:t>Making dinner, running baths, doing household chores such as cleaning, taking care of their siblings, making sure parents take their medication, attending medical appointments with their parents,  comforting their parents when they are stressed or crying.</a:t>
            </a:r>
          </a:p>
          <a:p>
            <a:r>
              <a:rPr lang="en-GB" sz="2400" dirty="0"/>
              <a:t>When young people are taking care of a parent, it can mean they have little time for a life of their own. Some tell us they are unable to maintain a social life or invite friends into their home, which can make them feel isolated. Others tell us their parents have obsessive behaviours, for example not letting them talk to anybody else</a:t>
            </a:r>
            <a:r>
              <a:rPr lang="en-GB" dirty="0"/>
              <a:t>.</a:t>
            </a:r>
          </a:p>
          <a:p>
            <a:endParaRPr lang="en-GB" dirty="0"/>
          </a:p>
        </p:txBody>
      </p:sp>
      <p:sp>
        <p:nvSpPr>
          <p:cNvPr id="7" name="TextBox 6">
            <a:extLst>
              <a:ext uri="{FF2B5EF4-FFF2-40B4-BE49-F238E27FC236}">
                <a16:creationId xmlns:a16="http://schemas.microsoft.com/office/drawing/2014/main" id="{44CEFB3F-ABAC-4653-9071-E54054BD5785}"/>
              </a:ext>
            </a:extLst>
          </p:cNvPr>
          <p:cNvSpPr txBox="1"/>
          <p:nvPr/>
        </p:nvSpPr>
        <p:spPr>
          <a:xfrm>
            <a:off x="471056" y="5452532"/>
            <a:ext cx="7905226" cy="553998"/>
          </a:xfrm>
          <a:prstGeom prst="rect">
            <a:avLst/>
          </a:prstGeom>
          <a:noFill/>
        </p:spPr>
        <p:txBody>
          <a:bodyPr wrap="square">
            <a:spAutoFit/>
          </a:bodyPr>
          <a:lstStyle/>
          <a:p>
            <a:r>
              <a:rPr lang="en-GB" sz="1000" dirty="0">
                <a:hlinkClick r:id="rId2">
                  <a:extLst>
                    <a:ext uri="{A12FA001-AC4F-418D-AE19-62706E023703}">
                      <ahyp:hlinkClr xmlns:ahyp="http://schemas.microsoft.com/office/drawing/2018/hyperlinkcolor" val="tx"/>
                    </a:ext>
                  </a:extLst>
                </a:hlinkClick>
              </a:rPr>
              <a:t>Source: </a:t>
            </a:r>
            <a:r>
              <a:rPr lang="en-GB" sz="1000" dirty="0">
                <a:solidFill>
                  <a:srgbClr val="0563C1"/>
                </a:solidFill>
                <a:hlinkClick r:id="rId3"/>
              </a:rPr>
              <a:t>https://learning.nspcc.org.uk/media/1432/nspcc-families-facing-adversity-helplines-report.pdf</a:t>
            </a:r>
            <a:endParaRPr lang="en-GB" sz="1000" dirty="0">
              <a:solidFill>
                <a:srgbClr val="0563C1"/>
              </a:solidFill>
            </a:endParaRPr>
          </a:p>
          <a:p>
            <a:endParaRPr lang="en-GB" sz="1000" dirty="0">
              <a:solidFill>
                <a:srgbClr val="0563C1"/>
              </a:solidFill>
            </a:endParaRPr>
          </a:p>
          <a:p>
            <a:endParaRPr lang="en-GB" sz="1000" dirty="0"/>
          </a:p>
        </p:txBody>
      </p:sp>
    </p:spTree>
    <p:extLst>
      <p:ext uri="{BB962C8B-B14F-4D97-AF65-F5344CB8AC3E}">
        <p14:creationId xmlns:p14="http://schemas.microsoft.com/office/powerpoint/2010/main" val="79670249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C8C626-076A-4BC8-B586-065D7B9F6CCC}"/>
              </a:ext>
            </a:extLst>
          </p:cNvPr>
          <p:cNvSpPr>
            <a:spLocks noGrp="1"/>
          </p:cNvSpPr>
          <p:nvPr>
            <p:ph type="title"/>
          </p:nvPr>
        </p:nvSpPr>
        <p:spPr/>
        <p:txBody>
          <a:bodyPr/>
          <a:lstStyle/>
          <a:p>
            <a:r>
              <a:rPr lang="en-GB" b="1" dirty="0"/>
              <a:t>Children with special educational needs </a:t>
            </a:r>
          </a:p>
        </p:txBody>
      </p:sp>
      <p:sp>
        <p:nvSpPr>
          <p:cNvPr id="3" name="Content Placeholder 2">
            <a:extLst>
              <a:ext uri="{FF2B5EF4-FFF2-40B4-BE49-F238E27FC236}">
                <a16:creationId xmlns:a16="http://schemas.microsoft.com/office/drawing/2014/main" id="{B3651202-4EF9-4E67-91D4-AE835DA69B5C}"/>
              </a:ext>
            </a:extLst>
          </p:cNvPr>
          <p:cNvSpPr>
            <a:spLocks noGrp="1"/>
          </p:cNvSpPr>
          <p:nvPr>
            <p:ph idx="1"/>
          </p:nvPr>
        </p:nvSpPr>
        <p:spPr>
          <a:xfrm>
            <a:off x="609600" y="1417638"/>
            <a:ext cx="10972800" cy="4099595"/>
          </a:xfrm>
        </p:spPr>
        <p:txBody>
          <a:bodyPr>
            <a:normAutofit fontScale="70000" lnSpcReduction="20000"/>
          </a:bodyPr>
          <a:lstStyle/>
          <a:p>
            <a:r>
              <a:rPr lang="en-GB" dirty="0"/>
              <a:t>Children with special educational needs require greater support to reach their potential than non-affected children, not only because of the disabilities they have, but also because they are more likely to have other risk factors that are associated with poorer education outcomes – such as living in deprived circumstances.</a:t>
            </a:r>
          </a:p>
          <a:p>
            <a:endParaRPr lang="en-GB" dirty="0"/>
          </a:p>
          <a:p>
            <a:r>
              <a:rPr lang="en-GB" dirty="0"/>
              <a:t>Not only does raising a disabled children cost, on average, an additional £99 per week, but families supporting a disabled child are 2.5 times more likely to have no parent working for more than 16 hours per week. </a:t>
            </a:r>
          </a:p>
          <a:p>
            <a:endParaRPr lang="en-GB" dirty="0"/>
          </a:p>
          <a:p>
            <a:r>
              <a:rPr lang="en-GB" dirty="0"/>
              <a:t>In 2011, The Children’s Society reported that 40% of disabled children were living in poverty, compared to a national average of 30%. Furthermore, 14% of disabled children were living in severe income poverty (where household income is less than 40% of the </a:t>
            </a:r>
            <a:r>
              <a:rPr lang="en-GB" dirty="0" err="1"/>
              <a:t>medianC</a:t>
            </a:r>
            <a:r>
              <a:rPr lang="en-GB" dirty="0"/>
              <a:t> income) in 2011, in comparison to 11% of all children. </a:t>
            </a:r>
          </a:p>
        </p:txBody>
      </p:sp>
      <p:sp>
        <p:nvSpPr>
          <p:cNvPr id="5" name="TextBox 4">
            <a:extLst>
              <a:ext uri="{FF2B5EF4-FFF2-40B4-BE49-F238E27FC236}">
                <a16:creationId xmlns:a16="http://schemas.microsoft.com/office/drawing/2014/main" id="{B3C89766-ACC2-4DED-A669-3E87B88E28AC}"/>
              </a:ext>
            </a:extLst>
          </p:cNvPr>
          <p:cNvSpPr txBox="1"/>
          <p:nvPr/>
        </p:nvSpPr>
        <p:spPr>
          <a:xfrm>
            <a:off x="826358" y="5387305"/>
            <a:ext cx="7545854" cy="553998"/>
          </a:xfrm>
          <a:prstGeom prst="rect">
            <a:avLst/>
          </a:prstGeom>
          <a:noFill/>
        </p:spPr>
        <p:txBody>
          <a:bodyPr wrap="square">
            <a:spAutoFit/>
          </a:bodyPr>
          <a:lstStyle/>
          <a:p>
            <a:r>
              <a:rPr lang="en-GB" sz="1000" dirty="0">
                <a:hlinkClick r:id="rId2">
                  <a:extLst>
                    <a:ext uri="{A12FA001-AC4F-418D-AE19-62706E023703}">
                      <ahyp:hlinkClr xmlns:ahyp="http://schemas.microsoft.com/office/drawing/2018/hyperlinkcolor" val="tx"/>
                    </a:ext>
                  </a:extLst>
                </a:hlinkClick>
              </a:rPr>
              <a:t>Source: </a:t>
            </a:r>
            <a:r>
              <a:rPr lang="en-GB" sz="1000" dirty="0">
                <a:solidFill>
                  <a:srgbClr val="0563C1"/>
                </a:solidFill>
                <a:hlinkClick r:id="rId3"/>
              </a:rPr>
              <a:t>https://learning.nspcc.org.uk/media/1432/nspcc-families-facing-adversity-helplines-report.pdf</a:t>
            </a:r>
            <a:endParaRPr lang="en-GB" sz="1000" dirty="0">
              <a:solidFill>
                <a:srgbClr val="0563C1"/>
              </a:solidFill>
            </a:endParaRPr>
          </a:p>
          <a:p>
            <a:endParaRPr lang="en-GB" sz="1000" dirty="0">
              <a:solidFill>
                <a:srgbClr val="0563C1"/>
              </a:solidFill>
            </a:endParaRPr>
          </a:p>
          <a:p>
            <a:endParaRPr lang="en-GB" sz="1000" dirty="0"/>
          </a:p>
        </p:txBody>
      </p:sp>
    </p:spTree>
    <p:extLst>
      <p:ext uri="{BB962C8B-B14F-4D97-AF65-F5344CB8AC3E}">
        <p14:creationId xmlns:p14="http://schemas.microsoft.com/office/powerpoint/2010/main" val="133171414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7EA909-FDD5-49CF-A6F4-37395B41222E}"/>
              </a:ext>
            </a:extLst>
          </p:cNvPr>
          <p:cNvSpPr>
            <a:spLocks noGrp="1"/>
          </p:cNvSpPr>
          <p:nvPr>
            <p:ph type="title"/>
          </p:nvPr>
        </p:nvSpPr>
        <p:spPr/>
        <p:txBody>
          <a:bodyPr/>
          <a:lstStyle/>
          <a:p>
            <a:r>
              <a:rPr lang="en-GB" b="1" dirty="0"/>
              <a:t>Group task </a:t>
            </a:r>
          </a:p>
        </p:txBody>
      </p:sp>
      <p:sp>
        <p:nvSpPr>
          <p:cNvPr id="3" name="Content Placeholder 2">
            <a:extLst>
              <a:ext uri="{FF2B5EF4-FFF2-40B4-BE49-F238E27FC236}">
                <a16:creationId xmlns:a16="http://schemas.microsoft.com/office/drawing/2014/main" id="{AF2F876E-BED8-4F65-A8EB-50BD49A44821}"/>
              </a:ext>
            </a:extLst>
          </p:cNvPr>
          <p:cNvSpPr>
            <a:spLocks noGrp="1"/>
          </p:cNvSpPr>
          <p:nvPr>
            <p:ph idx="1"/>
          </p:nvPr>
        </p:nvSpPr>
        <p:spPr>
          <a:xfrm>
            <a:off x="838200" y="1825625"/>
            <a:ext cx="10515600" cy="3762375"/>
          </a:xfrm>
        </p:spPr>
        <p:txBody>
          <a:bodyPr>
            <a:normAutofit fontScale="70000" lnSpcReduction="20000"/>
          </a:bodyPr>
          <a:lstStyle/>
          <a:p>
            <a:r>
              <a:rPr lang="en-GB" dirty="0"/>
              <a:t>In your group choose ONE (1) of the case studies (from Troubled families) on which to base your research. </a:t>
            </a:r>
          </a:p>
          <a:p>
            <a:endParaRPr lang="en-GB" dirty="0"/>
          </a:p>
          <a:p>
            <a:r>
              <a:rPr lang="en-GB" dirty="0"/>
              <a:t>You should undertake your own research into the case study you have chosen </a:t>
            </a:r>
            <a:r>
              <a:rPr lang="en-GB" i="1" dirty="0"/>
              <a:t>(Provide specific reasons why the child, young person and/ or family were in a position of vulnerability: what factors meant that there were specific issues in this case which might not be seen in the average family?)</a:t>
            </a:r>
          </a:p>
          <a:p>
            <a:endParaRPr lang="en-GB" i="1" dirty="0"/>
          </a:p>
          <a:p>
            <a:r>
              <a:rPr lang="en-GB" dirty="0"/>
              <a:t>You should analyse the case study and critically evaluate the intervention/s that have been made with the family (</a:t>
            </a:r>
            <a:r>
              <a:rPr lang="en-GB" i="1" dirty="0"/>
              <a:t>Explain the process of intervention by relevant health and social care agencies</a:t>
            </a:r>
            <a:r>
              <a:rPr lang="en-GB" dirty="0"/>
              <a:t>).</a:t>
            </a:r>
          </a:p>
          <a:p>
            <a:pPr marL="0" indent="0">
              <a:buNone/>
            </a:pPr>
            <a:endParaRPr lang="en-GB" dirty="0"/>
          </a:p>
        </p:txBody>
      </p:sp>
      <p:pic>
        <p:nvPicPr>
          <p:cNvPr id="4" name="Picture 3" descr="Diagram&#10;&#10;Description automatically generated">
            <a:extLst>
              <a:ext uri="{FF2B5EF4-FFF2-40B4-BE49-F238E27FC236}">
                <a16:creationId xmlns:a16="http://schemas.microsoft.com/office/drawing/2014/main" id="{587FFDE9-C80A-436D-B85F-93AAF2D5AEAA}"/>
              </a:ext>
            </a:extLst>
          </p:cNvPr>
          <p:cNvPicPr/>
          <p:nvPr/>
        </p:nvPicPr>
        <p:blipFill rotWithShape="1">
          <a:blip r:embed="rId2"/>
          <a:srcRect l="12315" t="19954" b="10744"/>
          <a:stretch/>
        </p:blipFill>
        <p:spPr bwMode="auto">
          <a:xfrm>
            <a:off x="8219387" y="200831"/>
            <a:ext cx="2028190" cy="1483995"/>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15563330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2999" y="353482"/>
            <a:ext cx="10772775" cy="1658198"/>
          </a:xfrm>
        </p:spPr>
        <p:txBody>
          <a:bodyPr>
            <a:normAutofit/>
          </a:bodyPr>
          <a:lstStyle/>
          <a:p>
            <a:r>
              <a:rPr lang="en-GB" sz="4400" b="1" dirty="0"/>
              <a:t>What did I learn? </a:t>
            </a:r>
          </a:p>
        </p:txBody>
      </p:sp>
      <p:pic>
        <p:nvPicPr>
          <p:cNvPr id="10" name="Picture 2" descr="See the source image">
            <a:extLst>
              <a:ext uri="{FF2B5EF4-FFF2-40B4-BE49-F238E27FC236}">
                <a16:creationId xmlns:a16="http://schemas.microsoft.com/office/drawing/2014/main" id="{07D11855-C923-46D3-A2D6-589B92FD742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142999" y="1191708"/>
            <a:ext cx="2364250" cy="3365481"/>
          </a:xfrm>
          <a:prstGeom prst="rect">
            <a:avLst/>
          </a:prstGeom>
          <a:noFill/>
          <a:extLst>
            <a:ext uri="{909E8E84-426E-40DD-AFC4-6F175D3DCCD1}">
              <a14:hiddenFill xmlns:a14="http://schemas.microsoft.com/office/drawing/2010/main">
                <a:solidFill>
                  <a:srgbClr val="FFFFFF"/>
                </a:solidFill>
              </a14:hiddenFill>
            </a:ext>
          </a:extLst>
        </p:spPr>
      </p:pic>
      <p:sp>
        <p:nvSpPr>
          <p:cNvPr id="15" name="Content Placeholder 14">
            <a:extLst>
              <a:ext uri="{FF2B5EF4-FFF2-40B4-BE49-F238E27FC236}">
                <a16:creationId xmlns:a16="http://schemas.microsoft.com/office/drawing/2014/main" id="{E27FE503-E0E2-47C6-AC1C-C1DB6983680B}"/>
              </a:ext>
            </a:extLst>
          </p:cNvPr>
          <p:cNvSpPr>
            <a:spLocks noGrp="1"/>
          </p:cNvSpPr>
          <p:nvPr>
            <p:ph idx="1"/>
          </p:nvPr>
        </p:nvSpPr>
        <p:spPr>
          <a:xfrm>
            <a:off x="4641336" y="2011680"/>
            <a:ext cx="6789044" cy="3766185"/>
          </a:xfrm>
        </p:spPr>
        <p:txBody>
          <a:bodyPr>
            <a:normAutofit/>
          </a:bodyPr>
          <a:lstStyle/>
          <a:p>
            <a:pPr>
              <a:buFont typeface="Arial" panose="020B0604020202020204" pitchFamily="34" charset="0"/>
              <a:buChar char="•"/>
            </a:pPr>
            <a:r>
              <a:rPr lang="en-GB" sz="2400" dirty="0"/>
              <a:t>The most important thing to remember from this lesson is….</a:t>
            </a:r>
          </a:p>
          <a:p>
            <a:pPr>
              <a:buFont typeface="Arial" panose="020B0604020202020204" pitchFamily="34" charset="0"/>
              <a:buChar char="•"/>
            </a:pPr>
            <a:endParaRPr lang="en-GB" sz="2400" dirty="0"/>
          </a:p>
          <a:p>
            <a:pPr>
              <a:buFont typeface="Arial" panose="020B0604020202020204" pitchFamily="34" charset="0"/>
              <a:buChar char="•"/>
            </a:pPr>
            <a:r>
              <a:rPr lang="en-GB" sz="2400" dirty="0"/>
              <a:t>What I have learnt today will help me in my practice because....</a:t>
            </a:r>
          </a:p>
          <a:p>
            <a:pPr>
              <a:buFont typeface="Arial" panose="020B0604020202020204" pitchFamily="34" charset="0"/>
              <a:buChar char="•"/>
            </a:pPr>
            <a:endParaRPr lang="en-GB" sz="2400" dirty="0"/>
          </a:p>
          <a:p>
            <a:pPr>
              <a:buFont typeface="Arial" panose="020B0604020202020204" pitchFamily="34" charset="0"/>
              <a:buChar char="•"/>
            </a:pPr>
            <a:r>
              <a:rPr lang="en-GB" sz="2400" dirty="0"/>
              <a:t>What skills have you used?</a:t>
            </a:r>
          </a:p>
          <a:p>
            <a:pPr>
              <a:buFont typeface="Arial" panose="020B0604020202020204" pitchFamily="34" charset="0"/>
              <a:buChar char="•"/>
            </a:pPr>
            <a:endParaRPr lang="en-GB" sz="2400" dirty="0"/>
          </a:p>
          <a:p>
            <a:pPr>
              <a:buFont typeface="Arial" panose="020B0604020202020204" pitchFamily="34" charset="0"/>
              <a:buChar char="•"/>
            </a:pPr>
            <a:endParaRPr lang="en-GB" dirty="0"/>
          </a:p>
          <a:p>
            <a:pPr>
              <a:buFont typeface="Arial" panose="020B0604020202020204" pitchFamily="34" charset="0"/>
              <a:buChar char="•"/>
            </a:pPr>
            <a:endParaRPr lang="en-GB" dirty="0"/>
          </a:p>
          <a:p>
            <a:pPr>
              <a:buFont typeface="Arial" panose="020B0604020202020204" pitchFamily="34" charset="0"/>
              <a:buChar char="•"/>
            </a:pPr>
            <a:endParaRPr lang="en-GB" dirty="0"/>
          </a:p>
          <a:p>
            <a:endParaRPr lang="en-US" dirty="0"/>
          </a:p>
        </p:txBody>
      </p:sp>
    </p:spTree>
    <p:extLst>
      <p:ext uri="{BB962C8B-B14F-4D97-AF65-F5344CB8AC3E}">
        <p14:creationId xmlns:p14="http://schemas.microsoft.com/office/powerpoint/2010/main" val="178510977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26D2FA-F245-4B55-9792-B735984E1AE1}"/>
              </a:ext>
            </a:extLst>
          </p:cNvPr>
          <p:cNvSpPr>
            <a:spLocks noGrp="1"/>
          </p:cNvSpPr>
          <p:nvPr>
            <p:ph type="title"/>
          </p:nvPr>
        </p:nvSpPr>
        <p:spPr/>
        <p:txBody>
          <a:bodyPr/>
          <a:lstStyle/>
          <a:p>
            <a:r>
              <a:rPr lang="en-GB" b="1" dirty="0"/>
              <a:t>References </a:t>
            </a:r>
          </a:p>
        </p:txBody>
      </p:sp>
      <p:sp>
        <p:nvSpPr>
          <p:cNvPr id="3" name="Content Placeholder 2">
            <a:extLst>
              <a:ext uri="{FF2B5EF4-FFF2-40B4-BE49-F238E27FC236}">
                <a16:creationId xmlns:a16="http://schemas.microsoft.com/office/drawing/2014/main" id="{9915369E-FA7C-4C01-9147-1201BDDAC1BC}"/>
              </a:ext>
            </a:extLst>
          </p:cNvPr>
          <p:cNvSpPr>
            <a:spLocks noGrp="1"/>
          </p:cNvSpPr>
          <p:nvPr>
            <p:ph idx="1"/>
          </p:nvPr>
        </p:nvSpPr>
        <p:spPr/>
        <p:txBody>
          <a:bodyPr>
            <a:normAutofit/>
          </a:bodyPr>
          <a:lstStyle/>
          <a:p>
            <a:pPr marL="342900" lvl="0" indent="-342900">
              <a:lnSpc>
                <a:spcPct val="107000"/>
              </a:lnSpc>
              <a:spcAft>
                <a:spcPts val="800"/>
              </a:spcAft>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NSPCC (2019)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Children living in families facing adversity.</a:t>
            </a:r>
            <a:r>
              <a:rPr lang="en-GB" sz="1800" dirty="0">
                <a:effectLst/>
                <a:latin typeface="Calibri" panose="020F0502020204030204" pitchFamily="34" charset="0"/>
                <a:ea typeface="Calibri" panose="020F0502020204030204" pitchFamily="34" charset="0"/>
                <a:cs typeface="Times New Roman" panose="02020603050405020304" pitchFamily="18" charset="0"/>
              </a:rPr>
              <a:t> (online) Available at: </a:t>
            </a:r>
            <a:r>
              <a:rPr lang="en-GB" sz="1800" dirty="0">
                <a:effectLst/>
                <a:latin typeface="Calibri" panose="020F0502020204030204" pitchFamily="34" charset="0"/>
                <a:ea typeface="Calibri" panose="020F0502020204030204" pitchFamily="34" charset="0"/>
                <a:cs typeface="Times New Roman" panose="02020603050405020304" pitchFamily="18" charset="0"/>
                <a:hlinkClick r:id="rId2"/>
              </a:rPr>
              <a:t>https://learning.nspcc.org.uk/media/1432/nspcc-families-facing-adversity-helplines-report.pdf</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12/07/2021).</a:t>
            </a:r>
          </a:p>
          <a:p>
            <a:pPr marL="0" indent="0">
              <a:lnSpc>
                <a:spcPct val="107000"/>
              </a:lnSpc>
              <a:spcAft>
                <a:spcPts val="800"/>
              </a:spcAft>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NSPCC (2018)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Safeguarding children and child protection.</a:t>
            </a:r>
            <a:r>
              <a:rPr lang="en-GB" sz="1800" dirty="0">
                <a:effectLst/>
                <a:latin typeface="Calibri" panose="020F0502020204030204" pitchFamily="34" charset="0"/>
                <a:ea typeface="Calibri" panose="020F0502020204030204" pitchFamily="34" charset="0"/>
                <a:cs typeface="Times New Roman" panose="02020603050405020304" pitchFamily="18" charset="0"/>
              </a:rPr>
              <a:t> (online) Available at: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https://learning.nspcc.org.uk/safeguarding-child-protection</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12/07/2021). </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Children’s Commissioner (2018)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Vulnerability Report. </a:t>
            </a:r>
            <a:r>
              <a:rPr lang="en-GB" sz="1800" dirty="0">
                <a:effectLst/>
                <a:latin typeface="Calibri" panose="020F0502020204030204" pitchFamily="34" charset="0"/>
                <a:ea typeface="Calibri" panose="020F0502020204030204" pitchFamily="34" charset="0"/>
                <a:cs typeface="Times New Roman" panose="02020603050405020304" pitchFamily="18" charset="0"/>
              </a:rPr>
              <a:t> (online) Available at:  2018</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https://www.childrenscommissioner.gov.uk/wp-content/uploads/2018/07/Childrens-Commissioner-Vulnerability-Report-2018-Overview-Document-1.pdf</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12/07/2021).</a:t>
            </a:r>
          </a:p>
          <a:p>
            <a:endParaRPr lang="en-GB" dirty="0">
              <a:hlinkClick r:id="rId4"/>
            </a:endParaRPr>
          </a:p>
          <a:p>
            <a:endParaRPr lang="en-GB" dirty="0">
              <a:hlinkClick r:id="rId4"/>
            </a:endParaRPr>
          </a:p>
          <a:p>
            <a:pPr marL="0" indent="0">
              <a:buNone/>
            </a:pPr>
            <a:endParaRPr lang="en-GB" dirty="0">
              <a:hlinkClick r:id="rId4"/>
            </a:endParaRPr>
          </a:p>
          <a:p>
            <a:endParaRPr lang="en-GB" dirty="0"/>
          </a:p>
          <a:p>
            <a:endParaRPr lang="en-GB" dirty="0"/>
          </a:p>
          <a:p>
            <a:endParaRPr lang="en-GB" dirty="0"/>
          </a:p>
        </p:txBody>
      </p:sp>
    </p:spTree>
    <p:extLst>
      <p:ext uri="{BB962C8B-B14F-4D97-AF65-F5344CB8AC3E}">
        <p14:creationId xmlns:p14="http://schemas.microsoft.com/office/powerpoint/2010/main" val="10619895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258</TotalTime>
  <Words>2344</Words>
  <Application>Microsoft Office PowerPoint</Application>
  <PresentationFormat>Widescreen</PresentationFormat>
  <Paragraphs>179</Paragraphs>
  <Slides>26</Slides>
  <Notes>0</Notes>
  <HiddenSlides>0</HiddenSlides>
  <MMClips>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26</vt:i4>
      </vt:variant>
    </vt:vector>
  </HeadingPairs>
  <TitlesOfParts>
    <vt:vector size="32" baseType="lpstr">
      <vt:lpstr>Arial</vt:lpstr>
      <vt:lpstr>Calibri</vt:lpstr>
      <vt:lpstr>Myriad Pro</vt:lpstr>
      <vt:lpstr>NSPCC-Bold</vt:lpstr>
      <vt:lpstr>Symbol</vt:lpstr>
      <vt:lpstr>20140311PresentationUWTSDTemplate</vt:lpstr>
      <vt:lpstr>   </vt:lpstr>
      <vt:lpstr>Learning objectives </vt:lpstr>
      <vt:lpstr>Who is a vulnerable child? </vt:lpstr>
      <vt:lpstr>Categories of vulnerability </vt:lpstr>
      <vt:lpstr>Child in Need</vt:lpstr>
      <vt:lpstr>Safeguarding children and child protection </vt:lpstr>
      <vt:lpstr>What is safeguarding? </vt:lpstr>
      <vt:lpstr>Combinations of vulnerabilities </vt:lpstr>
      <vt:lpstr>Children and families at risk </vt:lpstr>
      <vt:lpstr>Vulnerability factors: Families facing adversity</vt:lpstr>
      <vt:lpstr>Contacts to the NSPCC helpline about  children living in families facing adversity</vt:lpstr>
      <vt:lpstr>Age of young people</vt:lpstr>
      <vt:lpstr>Parental substance misuse</vt:lpstr>
      <vt:lpstr>Alcohol misuse </vt:lpstr>
      <vt:lpstr>Video: Don't Bring the Pub Home (Public Health Suffolk)</vt:lpstr>
      <vt:lpstr>Drug misuse </vt:lpstr>
      <vt:lpstr>Emotional and physical abuse and neglect</vt:lpstr>
      <vt:lpstr>Emotional and physical abuse and neglect</vt:lpstr>
      <vt:lpstr>Parental mental health problems</vt:lpstr>
      <vt:lpstr>Video: Billy's story - Caring for Vulnerable Children (Future Learn)</vt:lpstr>
      <vt:lpstr>Sexual abuse </vt:lpstr>
      <vt:lpstr>Young carers</vt:lpstr>
      <vt:lpstr>Children with special educational needs </vt:lpstr>
      <vt:lpstr>Group task </vt:lpstr>
      <vt:lpstr>What did I learn?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TITLE AND CODE</dc:title>
  <dc:creator>Eleni Koutsogeorgou</dc:creator>
  <cp:lastModifiedBy>bianca sanfilippo</cp:lastModifiedBy>
  <cp:revision>8</cp:revision>
  <dcterms:created xsi:type="dcterms:W3CDTF">2021-06-30T17:36:36Z</dcterms:created>
  <dcterms:modified xsi:type="dcterms:W3CDTF">2021-07-12T20:17:24Z</dcterms:modified>
</cp:coreProperties>
</file>