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76" r:id="rId4"/>
    <p:sldId id="258" r:id="rId5"/>
    <p:sldId id="277" r:id="rId6"/>
    <p:sldId id="259" r:id="rId7"/>
    <p:sldId id="278" r:id="rId8"/>
    <p:sldId id="260" r:id="rId9"/>
    <p:sldId id="261" r:id="rId10"/>
    <p:sldId id="268" r:id="rId11"/>
    <p:sldId id="282" r:id="rId12"/>
    <p:sldId id="270" r:id="rId13"/>
    <p:sldId id="271" r:id="rId14"/>
    <p:sldId id="272" r:id="rId15"/>
    <p:sldId id="273" r:id="rId16"/>
    <p:sldId id="279" r:id="rId17"/>
    <p:sldId id="280" r:id="rId18"/>
    <p:sldId id="274" r:id="rId19"/>
    <p:sldId id="275" r:id="rId20"/>
    <p:sldId id="28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0" d="100"/>
          <a:sy n="90" d="100"/>
        </p:scale>
        <p:origin x="370" y="7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ADF6F1-229D-4CE0-9BE1-E0A717108D2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8269952-BF39-41BB-B18E-DB28739F95C8}">
      <dgm:prSet/>
      <dgm:spPr/>
      <dgm:t>
        <a:bodyPr/>
        <a:lstStyle/>
        <a:p>
          <a:r>
            <a:rPr lang="en-US" dirty="0"/>
            <a:t>Biologically‚ </a:t>
          </a:r>
          <a:r>
            <a:rPr lang="en-US" dirty="0" err="1"/>
            <a:t>Mrs</a:t>
          </a:r>
          <a:r>
            <a:rPr lang="en-US" dirty="0"/>
            <a:t>․ S․ has dementia‚ which impairs cognitive function and puts her at risk for injury or harm in the home․ </a:t>
          </a:r>
        </a:p>
      </dgm:t>
    </dgm:pt>
    <dgm:pt modelId="{4C9156EA-9472-4B9A-9400-53C6138A632B}" type="parTrans" cxnId="{F4BF3832-EFFA-4DC3-8DB3-9232C02BCF80}">
      <dgm:prSet/>
      <dgm:spPr/>
      <dgm:t>
        <a:bodyPr/>
        <a:lstStyle/>
        <a:p>
          <a:endParaRPr lang="en-US"/>
        </a:p>
      </dgm:t>
    </dgm:pt>
    <dgm:pt modelId="{F6C46D92-D347-4632-B1A5-3C99576196AB}" type="sibTrans" cxnId="{F4BF3832-EFFA-4DC3-8DB3-9232C02BCF80}">
      <dgm:prSet/>
      <dgm:spPr/>
      <dgm:t>
        <a:bodyPr/>
        <a:lstStyle/>
        <a:p>
          <a:endParaRPr lang="en-US"/>
        </a:p>
      </dgm:t>
    </dgm:pt>
    <dgm:pt modelId="{36A4A0D2-1F7B-414E-8847-F08CE9A30A29}">
      <dgm:prSet/>
      <dgm:spPr/>
      <dgm:t>
        <a:bodyPr/>
        <a:lstStyle/>
        <a:p>
          <a:r>
            <a:rPr lang="en-US" dirty="0"/>
            <a:t>Psychologically‚ </a:t>
          </a:r>
          <a:r>
            <a:rPr lang="en-US" dirty="0" err="1"/>
            <a:t>Mr</a:t>
          </a:r>
          <a:r>
            <a:rPr lang="en-US" dirty="0"/>
            <a:t>․ and </a:t>
          </a:r>
          <a:r>
            <a:rPr lang="en-US" dirty="0" err="1"/>
            <a:t>Mrs</a:t>
          </a:r>
          <a:r>
            <a:rPr lang="en-US" dirty="0"/>
            <a:t>․ S․ are concerned about loss of autonomy and identity․ Physical and mental health and social risks to </a:t>
          </a:r>
          <a:r>
            <a:rPr lang="en-US" dirty="0" err="1"/>
            <a:t>Mr</a:t>
          </a:r>
          <a:r>
            <a:rPr lang="en-US" dirty="0"/>
            <a:t>․ S․‚ an older adult‚ include caregiver strain and social isolation from caring for </a:t>
          </a:r>
          <a:r>
            <a:rPr lang="en-US" dirty="0" err="1"/>
            <a:t>Mrs</a:t>
          </a:r>
          <a:r>
            <a:rPr lang="en-US" dirty="0"/>
            <a:t>․ S․ (WHO‚ 2022) and heightened anxiety in </a:t>
          </a:r>
          <a:r>
            <a:rPr lang="en-US" dirty="0" err="1"/>
            <a:t>Mrs</a:t>
          </a:r>
          <a:r>
            <a:rPr lang="en-US" dirty="0"/>
            <a:t>․ S․ about separation․ </a:t>
          </a:r>
        </a:p>
      </dgm:t>
    </dgm:pt>
    <dgm:pt modelId="{05EA703D-186D-4722-94AA-371F4BF948AC}" type="parTrans" cxnId="{868D8579-E8B8-48AB-9ECB-FF8A10BE5454}">
      <dgm:prSet/>
      <dgm:spPr/>
      <dgm:t>
        <a:bodyPr/>
        <a:lstStyle/>
        <a:p>
          <a:endParaRPr lang="en-US"/>
        </a:p>
      </dgm:t>
    </dgm:pt>
    <dgm:pt modelId="{C62404CB-4EE0-4481-AD18-EB7B61E8CED4}" type="sibTrans" cxnId="{868D8579-E8B8-48AB-9ECB-FF8A10BE5454}">
      <dgm:prSet/>
      <dgm:spPr/>
      <dgm:t>
        <a:bodyPr/>
        <a:lstStyle/>
        <a:p>
          <a:endParaRPr lang="en-US"/>
        </a:p>
      </dgm:t>
    </dgm:pt>
    <dgm:pt modelId="{41E04A08-425D-4157-8AD8-6EBE78737E1A}">
      <dgm:prSet/>
      <dgm:spPr/>
      <dgm:t>
        <a:bodyPr/>
        <a:lstStyle/>
        <a:p>
          <a:r>
            <a:rPr lang="en-US" dirty="0"/>
            <a:t>Social risks for both include smaller social networks‚ as expected by Socioemotional Selectivity Theory (</a:t>
          </a:r>
          <a:r>
            <a:rPr lang="en-GB" dirty="0"/>
            <a:t>Centre for Ageing Better, 2023</a:t>
          </a:r>
          <a:r>
            <a:rPr lang="en-US" dirty="0"/>
            <a:t>)‚ and social isolation․ Conflicts may occur over </a:t>
          </a:r>
          <a:r>
            <a:rPr lang="en-US" dirty="0" err="1"/>
            <a:t>Mrs</a:t>
          </a:r>
          <a:r>
            <a:rPr lang="en-US" dirty="0"/>
            <a:t>․ S․'s wishes and safety․ </a:t>
          </a:r>
        </a:p>
      </dgm:t>
    </dgm:pt>
    <dgm:pt modelId="{7D148C8F-6EC9-40E5-99A0-C981A239CFD6}" type="parTrans" cxnId="{185C0DA4-1DA6-4613-AFD9-9AEB8B0A770F}">
      <dgm:prSet/>
      <dgm:spPr/>
      <dgm:t>
        <a:bodyPr/>
        <a:lstStyle/>
        <a:p>
          <a:endParaRPr lang="en-US"/>
        </a:p>
      </dgm:t>
    </dgm:pt>
    <dgm:pt modelId="{51A403A5-325A-4771-BD05-6CECE61BA2FB}" type="sibTrans" cxnId="{185C0DA4-1DA6-4613-AFD9-9AEB8B0A770F}">
      <dgm:prSet/>
      <dgm:spPr/>
      <dgm:t>
        <a:bodyPr/>
        <a:lstStyle/>
        <a:p>
          <a:endParaRPr lang="en-US"/>
        </a:p>
      </dgm:t>
    </dgm:pt>
    <dgm:pt modelId="{93F1836C-289C-48CB-AFA7-DFD2E0D69A83}">
      <dgm:prSet/>
      <dgm:spPr/>
      <dgm:t>
        <a:bodyPr/>
        <a:lstStyle/>
        <a:p>
          <a:r>
            <a:rPr lang="en-US" dirty="0"/>
            <a:t>Interventions to promote autonomy for </a:t>
          </a:r>
          <a:r>
            <a:rPr lang="en-US" dirty="0" err="1"/>
            <a:t>Mrs</a:t>
          </a:r>
          <a:r>
            <a:rPr lang="en-US" dirty="0"/>
            <a:t>․ S․ include supported decision making and appointment of an independent mental capacity advocate if necessary․ Restrictions of autonomy for </a:t>
          </a:r>
          <a:r>
            <a:rPr lang="en-US" dirty="0" err="1"/>
            <a:t>Mrs</a:t>
          </a:r>
          <a:r>
            <a:rPr lang="en-US" dirty="0"/>
            <a:t>․ S․ should be limited to those necessary to ensure her safety (DHSC‚ 2014; Mental Capacity Act‚ 2005)․</a:t>
          </a:r>
        </a:p>
      </dgm:t>
    </dgm:pt>
    <dgm:pt modelId="{C27EB255-B8AC-400F-B057-F82C557181CD}" type="parTrans" cxnId="{798AF4CE-F048-4CB4-B20C-BBB216D97661}">
      <dgm:prSet/>
      <dgm:spPr/>
      <dgm:t>
        <a:bodyPr/>
        <a:lstStyle/>
        <a:p>
          <a:endParaRPr lang="en-US"/>
        </a:p>
      </dgm:t>
    </dgm:pt>
    <dgm:pt modelId="{448D9D86-EF1D-45F5-8621-CA210B8EE783}" type="sibTrans" cxnId="{798AF4CE-F048-4CB4-B20C-BBB216D97661}">
      <dgm:prSet/>
      <dgm:spPr/>
      <dgm:t>
        <a:bodyPr/>
        <a:lstStyle/>
        <a:p>
          <a:endParaRPr lang="en-US"/>
        </a:p>
      </dgm:t>
    </dgm:pt>
    <dgm:pt modelId="{0E16AB91-991F-460A-B578-451BDF41D0AF}" type="pres">
      <dgm:prSet presAssocID="{B3ADF6F1-229D-4CE0-9BE1-E0A717108D2B}" presName="linear" presStyleCnt="0">
        <dgm:presLayoutVars>
          <dgm:animLvl val="lvl"/>
          <dgm:resizeHandles val="exact"/>
        </dgm:presLayoutVars>
      </dgm:prSet>
      <dgm:spPr/>
    </dgm:pt>
    <dgm:pt modelId="{6099134B-B88E-4AD6-8834-18CBD7538997}" type="pres">
      <dgm:prSet presAssocID="{58269952-BF39-41BB-B18E-DB28739F95C8}" presName="parentText" presStyleLbl="node1" presStyleIdx="0" presStyleCnt="4">
        <dgm:presLayoutVars>
          <dgm:chMax val="0"/>
          <dgm:bulletEnabled val="1"/>
        </dgm:presLayoutVars>
      </dgm:prSet>
      <dgm:spPr/>
    </dgm:pt>
    <dgm:pt modelId="{093D5EDC-8020-4CA4-805B-95766A8BA2A9}" type="pres">
      <dgm:prSet presAssocID="{F6C46D92-D347-4632-B1A5-3C99576196AB}" presName="spacer" presStyleCnt="0"/>
      <dgm:spPr/>
    </dgm:pt>
    <dgm:pt modelId="{9FD62EA1-327D-43C8-947C-FE6BCEF3680C}" type="pres">
      <dgm:prSet presAssocID="{36A4A0D2-1F7B-414E-8847-F08CE9A30A29}" presName="parentText" presStyleLbl="node1" presStyleIdx="1" presStyleCnt="4">
        <dgm:presLayoutVars>
          <dgm:chMax val="0"/>
          <dgm:bulletEnabled val="1"/>
        </dgm:presLayoutVars>
      </dgm:prSet>
      <dgm:spPr/>
    </dgm:pt>
    <dgm:pt modelId="{04452BBD-EBA2-4B4A-A5B8-9BA57002EF9E}" type="pres">
      <dgm:prSet presAssocID="{C62404CB-4EE0-4481-AD18-EB7B61E8CED4}" presName="spacer" presStyleCnt="0"/>
      <dgm:spPr/>
    </dgm:pt>
    <dgm:pt modelId="{A284CCE0-6089-4BB2-BFC7-52E2D9FF85EF}" type="pres">
      <dgm:prSet presAssocID="{41E04A08-425D-4157-8AD8-6EBE78737E1A}" presName="parentText" presStyleLbl="node1" presStyleIdx="2" presStyleCnt="4">
        <dgm:presLayoutVars>
          <dgm:chMax val="0"/>
          <dgm:bulletEnabled val="1"/>
        </dgm:presLayoutVars>
      </dgm:prSet>
      <dgm:spPr/>
    </dgm:pt>
    <dgm:pt modelId="{E49E3F33-7592-4FDC-A161-BFFD64292877}" type="pres">
      <dgm:prSet presAssocID="{51A403A5-325A-4771-BD05-6CECE61BA2FB}" presName="spacer" presStyleCnt="0"/>
      <dgm:spPr/>
    </dgm:pt>
    <dgm:pt modelId="{CF28A51F-D9C0-4AAA-A961-F43C8689E4A4}" type="pres">
      <dgm:prSet presAssocID="{93F1836C-289C-48CB-AFA7-DFD2E0D69A83}" presName="parentText" presStyleLbl="node1" presStyleIdx="3" presStyleCnt="4">
        <dgm:presLayoutVars>
          <dgm:chMax val="0"/>
          <dgm:bulletEnabled val="1"/>
        </dgm:presLayoutVars>
      </dgm:prSet>
      <dgm:spPr/>
    </dgm:pt>
  </dgm:ptLst>
  <dgm:cxnLst>
    <dgm:cxn modelId="{F4BF3832-EFFA-4DC3-8DB3-9232C02BCF80}" srcId="{B3ADF6F1-229D-4CE0-9BE1-E0A717108D2B}" destId="{58269952-BF39-41BB-B18E-DB28739F95C8}" srcOrd="0" destOrd="0" parTransId="{4C9156EA-9472-4B9A-9400-53C6138A632B}" sibTransId="{F6C46D92-D347-4632-B1A5-3C99576196AB}"/>
    <dgm:cxn modelId="{29A4A95C-1DE6-4451-A705-82A3F910EF78}" type="presOf" srcId="{36A4A0D2-1F7B-414E-8847-F08CE9A30A29}" destId="{9FD62EA1-327D-43C8-947C-FE6BCEF3680C}" srcOrd="0" destOrd="0" presId="urn:microsoft.com/office/officeart/2005/8/layout/vList2"/>
    <dgm:cxn modelId="{859B064F-5B64-4C81-8F08-F02F5D1B1EEB}" type="presOf" srcId="{41E04A08-425D-4157-8AD8-6EBE78737E1A}" destId="{A284CCE0-6089-4BB2-BFC7-52E2D9FF85EF}" srcOrd="0" destOrd="0" presId="urn:microsoft.com/office/officeart/2005/8/layout/vList2"/>
    <dgm:cxn modelId="{692A4974-536E-4D65-A31F-56B67EEE673C}" type="presOf" srcId="{B3ADF6F1-229D-4CE0-9BE1-E0A717108D2B}" destId="{0E16AB91-991F-460A-B578-451BDF41D0AF}" srcOrd="0" destOrd="0" presId="urn:microsoft.com/office/officeart/2005/8/layout/vList2"/>
    <dgm:cxn modelId="{868D8579-E8B8-48AB-9ECB-FF8A10BE5454}" srcId="{B3ADF6F1-229D-4CE0-9BE1-E0A717108D2B}" destId="{36A4A0D2-1F7B-414E-8847-F08CE9A30A29}" srcOrd="1" destOrd="0" parTransId="{05EA703D-186D-4722-94AA-371F4BF948AC}" sibTransId="{C62404CB-4EE0-4481-AD18-EB7B61E8CED4}"/>
    <dgm:cxn modelId="{185C0DA4-1DA6-4613-AFD9-9AEB8B0A770F}" srcId="{B3ADF6F1-229D-4CE0-9BE1-E0A717108D2B}" destId="{41E04A08-425D-4157-8AD8-6EBE78737E1A}" srcOrd="2" destOrd="0" parTransId="{7D148C8F-6EC9-40E5-99A0-C981A239CFD6}" sibTransId="{51A403A5-325A-4771-BD05-6CECE61BA2FB}"/>
    <dgm:cxn modelId="{E62F62CC-B4B4-4BDC-8BB3-518A23677B4C}" type="presOf" srcId="{93F1836C-289C-48CB-AFA7-DFD2E0D69A83}" destId="{CF28A51F-D9C0-4AAA-A961-F43C8689E4A4}" srcOrd="0" destOrd="0" presId="urn:microsoft.com/office/officeart/2005/8/layout/vList2"/>
    <dgm:cxn modelId="{798AF4CE-F048-4CB4-B20C-BBB216D97661}" srcId="{B3ADF6F1-229D-4CE0-9BE1-E0A717108D2B}" destId="{93F1836C-289C-48CB-AFA7-DFD2E0D69A83}" srcOrd="3" destOrd="0" parTransId="{C27EB255-B8AC-400F-B057-F82C557181CD}" sibTransId="{448D9D86-EF1D-45F5-8621-CA210B8EE783}"/>
    <dgm:cxn modelId="{72B2E9FB-E3DB-4878-9E4A-37BFDA4B142C}" type="presOf" srcId="{58269952-BF39-41BB-B18E-DB28739F95C8}" destId="{6099134B-B88E-4AD6-8834-18CBD7538997}" srcOrd="0" destOrd="0" presId="urn:microsoft.com/office/officeart/2005/8/layout/vList2"/>
    <dgm:cxn modelId="{4A6B9B7B-9C57-462B-A498-8F6C574B09ED}" type="presParOf" srcId="{0E16AB91-991F-460A-B578-451BDF41D0AF}" destId="{6099134B-B88E-4AD6-8834-18CBD7538997}" srcOrd="0" destOrd="0" presId="urn:microsoft.com/office/officeart/2005/8/layout/vList2"/>
    <dgm:cxn modelId="{EA00338E-9818-45B9-B1EB-3450B360CC28}" type="presParOf" srcId="{0E16AB91-991F-460A-B578-451BDF41D0AF}" destId="{093D5EDC-8020-4CA4-805B-95766A8BA2A9}" srcOrd="1" destOrd="0" presId="urn:microsoft.com/office/officeart/2005/8/layout/vList2"/>
    <dgm:cxn modelId="{7046FB19-FF71-47D5-9143-D3EE68EF4056}" type="presParOf" srcId="{0E16AB91-991F-460A-B578-451BDF41D0AF}" destId="{9FD62EA1-327D-43C8-947C-FE6BCEF3680C}" srcOrd="2" destOrd="0" presId="urn:microsoft.com/office/officeart/2005/8/layout/vList2"/>
    <dgm:cxn modelId="{469CDE32-8F5E-4BE6-AA97-25A3087C1E9C}" type="presParOf" srcId="{0E16AB91-991F-460A-B578-451BDF41D0AF}" destId="{04452BBD-EBA2-4B4A-A5B8-9BA57002EF9E}" srcOrd="3" destOrd="0" presId="urn:microsoft.com/office/officeart/2005/8/layout/vList2"/>
    <dgm:cxn modelId="{EADC147E-B14E-4F71-A88E-2C7C0FBA5FAD}" type="presParOf" srcId="{0E16AB91-991F-460A-B578-451BDF41D0AF}" destId="{A284CCE0-6089-4BB2-BFC7-52E2D9FF85EF}" srcOrd="4" destOrd="0" presId="urn:microsoft.com/office/officeart/2005/8/layout/vList2"/>
    <dgm:cxn modelId="{E18C9D9E-A022-4C2D-9728-6A6F227A62C3}" type="presParOf" srcId="{0E16AB91-991F-460A-B578-451BDF41D0AF}" destId="{E49E3F33-7592-4FDC-A161-BFFD64292877}" srcOrd="5" destOrd="0" presId="urn:microsoft.com/office/officeart/2005/8/layout/vList2"/>
    <dgm:cxn modelId="{6D579679-8CFE-46A6-9254-862868E5A803}" type="presParOf" srcId="{0E16AB91-991F-460A-B578-451BDF41D0AF}" destId="{CF28A51F-D9C0-4AAA-A961-F43C8689E4A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5296EB-D99E-4AE7-B0F3-8338BB477CB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8568A39-7CCE-4741-A324-D9D55E847E78}">
      <dgm:prSet/>
      <dgm:spPr/>
      <dgm:t>
        <a:bodyPr/>
        <a:lstStyle/>
        <a:p>
          <a:r>
            <a:rPr lang="en-US"/>
            <a:t>Three interventions are recommended․ Integrate telecare and other home adaptations into domiciliary care services to improve outcomes and reduce costs for clients (Health Foundation‚ 2024)․ </a:t>
          </a:r>
        </a:p>
      </dgm:t>
    </dgm:pt>
    <dgm:pt modelId="{5C5954D6-1EB1-4956-A598-09CF1093E371}" type="parTrans" cxnId="{15F7C393-89C7-4315-A19F-5D7B529196DC}">
      <dgm:prSet/>
      <dgm:spPr/>
      <dgm:t>
        <a:bodyPr/>
        <a:lstStyle/>
        <a:p>
          <a:endParaRPr lang="en-US"/>
        </a:p>
      </dgm:t>
    </dgm:pt>
    <dgm:pt modelId="{72983E6C-CEDE-40EB-8A62-B778DDAF1537}" type="sibTrans" cxnId="{15F7C393-89C7-4315-A19F-5D7B529196DC}">
      <dgm:prSet/>
      <dgm:spPr/>
      <dgm:t>
        <a:bodyPr/>
        <a:lstStyle/>
        <a:p>
          <a:endParaRPr lang="en-US"/>
        </a:p>
      </dgm:t>
    </dgm:pt>
    <dgm:pt modelId="{DB602F98-88A4-4445-A6E9-52E4E3030EAC}">
      <dgm:prSet/>
      <dgm:spPr/>
      <dgm:t>
        <a:bodyPr/>
        <a:lstStyle/>
        <a:p>
          <a:r>
            <a:rPr lang="en-US"/>
            <a:t>Interventions to recruit and retain domiciliary care staff by improving their working conditions and other benefits could be helpful (Skills for Care‚ 2024)․ </a:t>
          </a:r>
        </a:p>
      </dgm:t>
    </dgm:pt>
    <dgm:pt modelId="{D2C819A0-4996-40AC-AD0B-8DC6C0F8C249}" type="parTrans" cxnId="{4FB610FC-6275-432F-A62B-84F2E407B437}">
      <dgm:prSet/>
      <dgm:spPr/>
      <dgm:t>
        <a:bodyPr/>
        <a:lstStyle/>
        <a:p>
          <a:endParaRPr lang="en-US"/>
        </a:p>
      </dgm:t>
    </dgm:pt>
    <dgm:pt modelId="{689EEDDE-79E2-4365-8E61-B4EA1B3386F1}" type="sibTrans" cxnId="{4FB610FC-6275-432F-A62B-84F2E407B437}">
      <dgm:prSet/>
      <dgm:spPr/>
      <dgm:t>
        <a:bodyPr/>
        <a:lstStyle/>
        <a:p>
          <a:endParaRPr lang="en-US"/>
        </a:p>
      </dgm:t>
    </dgm:pt>
    <dgm:pt modelId="{8B191A0B-6C81-40A4-9DBF-A3CC76530F4A}">
      <dgm:prSet/>
      <dgm:spPr/>
      <dgm:t>
        <a:bodyPr/>
        <a:lstStyle/>
        <a:p>
          <a:r>
            <a:rPr lang="en-US"/>
            <a:t>Support informal carers with services such as respite care and advocacy from independent mental capacity advocates to enable people like Mr․ S․ to care for older family members at home (Care Act‚ 2014)․ </a:t>
          </a:r>
        </a:p>
      </dgm:t>
    </dgm:pt>
    <dgm:pt modelId="{39C21B98-1252-4AC2-8222-81F8D3BB85FF}" type="parTrans" cxnId="{677449E0-D669-4608-A430-1C9C7B8F6BB3}">
      <dgm:prSet/>
      <dgm:spPr/>
      <dgm:t>
        <a:bodyPr/>
        <a:lstStyle/>
        <a:p>
          <a:endParaRPr lang="en-US"/>
        </a:p>
      </dgm:t>
    </dgm:pt>
    <dgm:pt modelId="{21F2A8A5-4055-4A85-84DB-3946C818DBBF}" type="sibTrans" cxnId="{677449E0-D669-4608-A430-1C9C7B8F6BB3}">
      <dgm:prSet/>
      <dgm:spPr/>
      <dgm:t>
        <a:bodyPr/>
        <a:lstStyle/>
        <a:p>
          <a:endParaRPr lang="en-US"/>
        </a:p>
      </dgm:t>
    </dgm:pt>
    <dgm:pt modelId="{37D3E6F8-F22B-4C27-A12C-A17A2320A714}">
      <dgm:prSet/>
      <dgm:spPr/>
      <dgm:t>
        <a:bodyPr/>
        <a:lstStyle/>
        <a:p>
          <a:r>
            <a:rPr lang="en-US"/>
            <a:t>Barriers to implementing these interventions include constrained budgets‚ provider fragmentation and digital-exclusion risks․ </a:t>
          </a:r>
        </a:p>
      </dgm:t>
    </dgm:pt>
    <dgm:pt modelId="{4F925C9F-0DB2-4F20-A3C5-B7A0BC375C4C}" type="parTrans" cxnId="{FEA5A1D3-FA3B-461B-BFB8-BEE53AE40A04}">
      <dgm:prSet/>
      <dgm:spPr/>
      <dgm:t>
        <a:bodyPr/>
        <a:lstStyle/>
        <a:p>
          <a:endParaRPr lang="en-US"/>
        </a:p>
      </dgm:t>
    </dgm:pt>
    <dgm:pt modelId="{53B2AC52-D333-4236-9D7F-189836F1826C}" type="sibTrans" cxnId="{FEA5A1D3-FA3B-461B-BFB8-BEE53AE40A04}">
      <dgm:prSet/>
      <dgm:spPr/>
      <dgm:t>
        <a:bodyPr/>
        <a:lstStyle/>
        <a:p>
          <a:endParaRPr lang="en-US"/>
        </a:p>
      </dgm:t>
    </dgm:pt>
    <dgm:pt modelId="{49ADE759-6E91-4C34-B9C1-B85D51E07857}">
      <dgm:prSet/>
      <dgm:spPr/>
      <dgm:t>
        <a:bodyPr/>
        <a:lstStyle/>
        <a:p>
          <a:r>
            <a:rPr lang="en-US" dirty="0"/>
            <a:t>Strategies to address barriers include initiatives to improve care coordination and funding‚ implement national pay standards‚ and provide technology training (NHS England‚ 2022; Age UK‚ 2025)․ </a:t>
          </a:r>
        </a:p>
      </dgm:t>
    </dgm:pt>
    <dgm:pt modelId="{D269C3E4-D2B8-46BF-8096-AD771AA2ACF9}" type="parTrans" cxnId="{8F001363-A9C0-46A8-A160-EF92BCEFF8C9}">
      <dgm:prSet/>
      <dgm:spPr/>
      <dgm:t>
        <a:bodyPr/>
        <a:lstStyle/>
        <a:p>
          <a:endParaRPr lang="en-US"/>
        </a:p>
      </dgm:t>
    </dgm:pt>
    <dgm:pt modelId="{076B63F1-3296-4DE7-B283-759871771AE6}" type="sibTrans" cxnId="{8F001363-A9C0-46A8-A160-EF92BCEFF8C9}">
      <dgm:prSet/>
      <dgm:spPr/>
      <dgm:t>
        <a:bodyPr/>
        <a:lstStyle/>
        <a:p>
          <a:endParaRPr lang="en-US"/>
        </a:p>
      </dgm:t>
    </dgm:pt>
    <dgm:pt modelId="{560CAB67-A554-4F90-8638-3A3022AA5074}">
      <dgm:prSet/>
      <dgm:spPr/>
      <dgm:t>
        <a:bodyPr/>
        <a:lstStyle/>
        <a:p>
          <a:r>
            <a:rPr lang="en-US"/>
            <a:t>National political leadership will be important for success․</a:t>
          </a:r>
        </a:p>
      </dgm:t>
    </dgm:pt>
    <dgm:pt modelId="{25BB8C95-029F-42FE-86A3-C8DBB03BD37E}" type="parTrans" cxnId="{1F3474C2-20DF-4318-B33C-619338526C44}">
      <dgm:prSet/>
      <dgm:spPr/>
      <dgm:t>
        <a:bodyPr/>
        <a:lstStyle/>
        <a:p>
          <a:endParaRPr lang="en-US"/>
        </a:p>
      </dgm:t>
    </dgm:pt>
    <dgm:pt modelId="{D238E234-DA73-4C7E-83D1-A6C8C5D0B6E2}" type="sibTrans" cxnId="{1F3474C2-20DF-4318-B33C-619338526C44}">
      <dgm:prSet/>
      <dgm:spPr/>
      <dgm:t>
        <a:bodyPr/>
        <a:lstStyle/>
        <a:p>
          <a:endParaRPr lang="en-US"/>
        </a:p>
      </dgm:t>
    </dgm:pt>
    <dgm:pt modelId="{1AE98580-B3D6-4DEA-A3BD-F7F66D2D023A}" type="pres">
      <dgm:prSet presAssocID="{A35296EB-D99E-4AE7-B0F3-8338BB477CB5}" presName="vert0" presStyleCnt="0">
        <dgm:presLayoutVars>
          <dgm:dir/>
          <dgm:animOne val="branch"/>
          <dgm:animLvl val="lvl"/>
        </dgm:presLayoutVars>
      </dgm:prSet>
      <dgm:spPr/>
    </dgm:pt>
    <dgm:pt modelId="{E34B6480-108A-46C6-9DF4-9DA4C729983B}" type="pres">
      <dgm:prSet presAssocID="{88568A39-7CCE-4741-A324-D9D55E847E78}" presName="thickLine" presStyleLbl="alignNode1" presStyleIdx="0" presStyleCnt="6"/>
      <dgm:spPr/>
    </dgm:pt>
    <dgm:pt modelId="{5F962038-998F-44D7-8ABF-6C39436570AD}" type="pres">
      <dgm:prSet presAssocID="{88568A39-7CCE-4741-A324-D9D55E847E78}" presName="horz1" presStyleCnt="0"/>
      <dgm:spPr/>
    </dgm:pt>
    <dgm:pt modelId="{BBA93D95-087C-4830-B4B6-42EA69D3DFDB}" type="pres">
      <dgm:prSet presAssocID="{88568A39-7CCE-4741-A324-D9D55E847E78}" presName="tx1" presStyleLbl="revTx" presStyleIdx="0" presStyleCnt="6"/>
      <dgm:spPr/>
    </dgm:pt>
    <dgm:pt modelId="{01EBD749-D3B1-4EBC-B6FC-72670A84ACE0}" type="pres">
      <dgm:prSet presAssocID="{88568A39-7CCE-4741-A324-D9D55E847E78}" presName="vert1" presStyleCnt="0"/>
      <dgm:spPr/>
    </dgm:pt>
    <dgm:pt modelId="{1F508BD8-CCB9-4C47-8C0C-4B4AD56E81DB}" type="pres">
      <dgm:prSet presAssocID="{DB602F98-88A4-4445-A6E9-52E4E3030EAC}" presName="thickLine" presStyleLbl="alignNode1" presStyleIdx="1" presStyleCnt="6"/>
      <dgm:spPr/>
    </dgm:pt>
    <dgm:pt modelId="{07615552-AA93-4490-91A0-F984A84E835C}" type="pres">
      <dgm:prSet presAssocID="{DB602F98-88A4-4445-A6E9-52E4E3030EAC}" presName="horz1" presStyleCnt="0"/>
      <dgm:spPr/>
    </dgm:pt>
    <dgm:pt modelId="{8EC8D0CC-9DBB-442F-8969-B6B4C82A81AA}" type="pres">
      <dgm:prSet presAssocID="{DB602F98-88A4-4445-A6E9-52E4E3030EAC}" presName="tx1" presStyleLbl="revTx" presStyleIdx="1" presStyleCnt="6"/>
      <dgm:spPr/>
    </dgm:pt>
    <dgm:pt modelId="{16FD2C32-DB11-4207-8C69-D278659402A2}" type="pres">
      <dgm:prSet presAssocID="{DB602F98-88A4-4445-A6E9-52E4E3030EAC}" presName="vert1" presStyleCnt="0"/>
      <dgm:spPr/>
    </dgm:pt>
    <dgm:pt modelId="{6BE90E95-7AEB-402B-95CD-10CBA7AF2A57}" type="pres">
      <dgm:prSet presAssocID="{8B191A0B-6C81-40A4-9DBF-A3CC76530F4A}" presName="thickLine" presStyleLbl="alignNode1" presStyleIdx="2" presStyleCnt="6"/>
      <dgm:spPr/>
    </dgm:pt>
    <dgm:pt modelId="{9897BEE0-DC21-4E74-B297-FEAF21868841}" type="pres">
      <dgm:prSet presAssocID="{8B191A0B-6C81-40A4-9DBF-A3CC76530F4A}" presName="horz1" presStyleCnt="0"/>
      <dgm:spPr/>
    </dgm:pt>
    <dgm:pt modelId="{12D6340D-B9B3-43CA-B2C5-176AA55E3F25}" type="pres">
      <dgm:prSet presAssocID="{8B191A0B-6C81-40A4-9DBF-A3CC76530F4A}" presName="tx1" presStyleLbl="revTx" presStyleIdx="2" presStyleCnt="6"/>
      <dgm:spPr/>
    </dgm:pt>
    <dgm:pt modelId="{3F2BF6A9-4AC3-47C6-9BFB-371CE8943ED5}" type="pres">
      <dgm:prSet presAssocID="{8B191A0B-6C81-40A4-9DBF-A3CC76530F4A}" presName="vert1" presStyleCnt="0"/>
      <dgm:spPr/>
    </dgm:pt>
    <dgm:pt modelId="{EF37FC76-99F1-4665-B131-1770AA3653FF}" type="pres">
      <dgm:prSet presAssocID="{37D3E6F8-F22B-4C27-A12C-A17A2320A714}" presName="thickLine" presStyleLbl="alignNode1" presStyleIdx="3" presStyleCnt="6"/>
      <dgm:spPr/>
    </dgm:pt>
    <dgm:pt modelId="{08AEA408-319E-44BB-ACD3-70ABFBF5DABD}" type="pres">
      <dgm:prSet presAssocID="{37D3E6F8-F22B-4C27-A12C-A17A2320A714}" presName="horz1" presStyleCnt="0"/>
      <dgm:spPr/>
    </dgm:pt>
    <dgm:pt modelId="{C64AC788-A3DB-4E06-B7D5-5AA64FA94CC0}" type="pres">
      <dgm:prSet presAssocID="{37D3E6F8-F22B-4C27-A12C-A17A2320A714}" presName="tx1" presStyleLbl="revTx" presStyleIdx="3" presStyleCnt="6"/>
      <dgm:spPr/>
    </dgm:pt>
    <dgm:pt modelId="{CFE12850-3DA3-4E2F-AB68-BDAC2C816E06}" type="pres">
      <dgm:prSet presAssocID="{37D3E6F8-F22B-4C27-A12C-A17A2320A714}" presName="vert1" presStyleCnt="0"/>
      <dgm:spPr/>
    </dgm:pt>
    <dgm:pt modelId="{4ADD2B21-9AAA-4B02-A07A-9EA34A7D085F}" type="pres">
      <dgm:prSet presAssocID="{49ADE759-6E91-4C34-B9C1-B85D51E07857}" presName="thickLine" presStyleLbl="alignNode1" presStyleIdx="4" presStyleCnt="6"/>
      <dgm:spPr/>
    </dgm:pt>
    <dgm:pt modelId="{900919D9-9AE3-4A85-80A8-F308D7419D59}" type="pres">
      <dgm:prSet presAssocID="{49ADE759-6E91-4C34-B9C1-B85D51E07857}" presName="horz1" presStyleCnt="0"/>
      <dgm:spPr/>
    </dgm:pt>
    <dgm:pt modelId="{3742B847-7AEA-4595-B9F5-A3196A0F4C78}" type="pres">
      <dgm:prSet presAssocID="{49ADE759-6E91-4C34-B9C1-B85D51E07857}" presName="tx1" presStyleLbl="revTx" presStyleIdx="4" presStyleCnt="6"/>
      <dgm:spPr/>
    </dgm:pt>
    <dgm:pt modelId="{ED44C7FD-64A7-4EF2-8BD1-AD6D9FC69D43}" type="pres">
      <dgm:prSet presAssocID="{49ADE759-6E91-4C34-B9C1-B85D51E07857}" presName="vert1" presStyleCnt="0"/>
      <dgm:spPr/>
    </dgm:pt>
    <dgm:pt modelId="{4A248F09-98E6-4894-B94D-F847562B17FB}" type="pres">
      <dgm:prSet presAssocID="{560CAB67-A554-4F90-8638-3A3022AA5074}" presName="thickLine" presStyleLbl="alignNode1" presStyleIdx="5" presStyleCnt="6"/>
      <dgm:spPr/>
    </dgm:pt>
    <dgm:pt modelId="{D77D7EDA-01EC-4132-93F5-A62A04469D57}" type="pres">
      <dgm:prSet presAssocID="{560CAB67-A554-4F90-8638-3A3022AA5074}" presName="horz1" presStyleCnt="0"/>
      <dgm:spPr/>
    </dgm:pt>
    <dgm:pt modelId="{74DC48D8-89B8-4B5F-8BF7-DB68B5547AB9}" type="pres">
      <dgm:prSet presAssocID="{560CAB67-A554-4F90-8638-3A3022AA5074}" presName="tx1" presStyleLbl="revTx" presStyleIdx="5" presStyleCnt="6"/>
      <dgm:spPr/>
    </dgm:pt>
    <dgm:pt modelId="{813C3FC1-AEC6-4C66-BD12-F3E7869A43DB}" type="pres">
      <dgm:prSet presAssocID="{560CAB67-A554-4F90-8638-3A3022AA5074}" presName="vert1" presStyleCnt="0"/>
      <dgm:spPr/>
    </dgm:pt>
  </dgm:ptLst>
  <dgm:cxnLst>
    <dgm:cxn modelId="{EECC5404-D94F-49D1-B88F-27ABBAA0CD39}" type="presOf" srcId="{560CAB67-A554-4F90-8638-3A3022AA5074}" destId="{74DC48D8-89B8-4B5F-8BF7-DB68B5547AB9}" srcOrd="0" destOrd="0" presId="urn:microsoft.com/office/officeart/2008/layout/LinedList"/>
    <dgm:cxn modelId="{FA60B40A-57A8-48DB-96C1-24FE334CCACD}" type="presOf" srcId="{88568A39-7CCE-4741-A324-D9D55E847E78}" destId="{BBA93D95-087C-4830-B4B6-42EA69D3DFDB}" srcOrd="0" destOrd="0" presId="urn:microsoft.com/office/officeart/2008/layout/LinedList"/>
    <dgm:cxn modelId="{2722630D-20AE-43AC-BC4C-CBFF163447F1}" type="presOf" srcId="{DB602F98-88A4-4445-A6E9-52E4E3030EAC}" destId="{8EC8D0CC-9DBB-442F-8969-B6B4C82A81AA}" srcOrd="0" destOrd="0" presId="urn:microsoft.com/office/officeart/2008/layout/LinedList"/>
    <dgm:cxn modelId="{E94E0060-70C9-4595-8EDA-4BD177F395AB}" type="presOf" srcId="{49ADE759-6E91-4C34-B9C1-B85D51E07857}" destId="{3742B847-7AEA-4595-B9F5-A3196A0F4C78}" srcOrd="0" destOrd="0" presId="urn:microsoft.com/office/officeart/2008/layout/LinedList"/>
    <dgm:cxn modelId="{8F001363-A9C0-46A8-A160-EF92BCEFF8C9}" srcId="{A35296EB-D99E-4AE7-B0F3-8338BB477CB5}" destId="{49ADE759-6E91-4C34-B9C1-B85D51E07857}" srcOrd="4" destOrd="0" parTransId="{D269C3E4-D2B8-46BF-8096-AD771AA2ACF9}" sibTransId="{076B63F1-3296-4DE7-B283-759871771AE6}"/>
    <dgm:cxn modelId="{2E1AF957-FA77-4347-AE4D-CF5B089B04BE}" type="presOf" srcId="{A35296EB-D99E-4AE7-B0F3-8338BB477CB5}" destId="{1AE98580-B3D6-4DEA-A3BD-F7F66D2D023A}" srcOrd="0" destOrd="0" presId="urn:microsoft.com/office/officeart/2008/layout/LinedList"/>
    <dgm:cxn modelId="{15F7C393-89C7-4315-A19F-5D7B529196DC}" srcId="{A35296EB-D99E-4AE7-B0F3-8338BB477CB5}" destId="{88568A39-7CCE-4741-A324-D9D55E847E78}" srcOrd="0" destOrd="0" parTransId="{5C5954D6-1EB1-4956-A598-09CF1093E371}" sibTransId="{72983E6C-CEDE-40EB-8A62-B778DDAF1537}"/>
    <dgm:cxn modelId="{1F3474C2-20DF-4318-B33C-619338526C44}" srcId="{A35296EB-D99E-4AE7-B0F3-8338BB477CB5}" destId="{560CAB67-A554-4F90-8638-3A3022AA5074}" srcOrd="5" destOrd="0" parTransId="{25BB8C95-029F-42FE-86A3-C8DBB03BD37E}" sibTransId="{D238E234-DA73-4C7E-83D1-A6C8C5D0B6E2}"/>
    <dgm:cxn modelId="{FEA5A1D3-FA3B-461B-BFB8-BEE53AE40A04}" srcId="{A35296EB-D99E-4AE7-B0F3-8338BB477CB5}" destId="{37D3E6F8-F22B-4C27-A12C-A17A2320A714}" srcOrd="3" destOrd="0" parTransId="{4F925C9F-0DB2-4F20-A3C5-B7A0BC375C4C}" sibTransId="{53B2AC52-D333-4236-9D7F-189836F1826C}"/>
    <dgm:cxn modelId="{677449E0-D669-4608-A430-1C9C7B8F6BB3}" srcId="{A35296EB-D99E-4AE7-B0F3-8338BB477CB5}" destId="{8B191A0B-6C81-40A4-9DBF-A3CC76530F4A}" srcOrd="2" destOrd="0" parTransId="{39C21B98-1252-4AC2-8222-81F8D3BB85FF}" sibTransId="{21F2A8A5-4055-4A85-84DB-3946C818DBBF}"/>
    <dgm:cxn modelId="{87BD69F7-5C28-49C5-90BD-FC62302C1E53}" type="presOf" srcId="{37D3E6F8-F22B-4C27-A12C-A17A2320A714}" destId="{C64AC788-A3DB-4E06-B7D5-5AA64FA94CC0}" srcOrd="0" destOrd="0" presId="urn:microsoft.com/office/officeart/2008/layout/LinedList"/>
    <dgm:cxn modelId="{511D78FA-4E88-4E93-B054-D0AE5D86BEF4}" type="presOf" srcId="{8B191A0B-6C81-40A4-9DBF-A3CC76530F4A}" destId="{12D6340D-B9B3-43CA-B2C5-176AA55E3F25}" srcOrd="0" destOrd="0" presId="urn:microsoft.com/office/officeart/2008/layout/LinedList"/>
    <dgm:cxn modelId="{4FB610FC-6275-432F-A62B-84F2E407B437}" srcId="{A35296EB-D99E-4AE7-B0F3-8338BB477CB5}" destId="{DB602F98-88A4-4445-A6E9-52E4E3030EAC}" srcOrd="1" destOrd="0" parTransId="{D2C819A0-4996-40AC-AD0B-8DC6C0F8C249}" sibTransId="{689EEDDE-79E2-4365-8E61-B4EA1B3386F1}"/>
    <dgm:cxn modelId="{DF3977D3-ACC2-487A-A90B-CFFA2B3BA545}" type="presParOf" srcId="{1AE98580-B3D6-4DEA-A3BD-F7F66D2D023A}" destId="{E34B6480-108A-46C6-9DF4-9DA4C729983B}" srcOrd="0" destOrd="0" presId="urn:microsoft.com/office/officeart/2008/layout/LinedList"/>
    <dgm:cxn modelId="{142301E2-ECFD-480F-8DC9-A0B61EBE2615}" type="presParOf" srcId="{1AE98580-B3D6-4DEA-A3BD-F7F66D2D023A}" destId="{5F962038-998F-44D7-8ABF-6C39436570AD}" srcOrd="1" destOrd="0" presId="urn:microsoft.com/office/officeart/2008/layout/LinedList"/>
    <dgm:cxn modelId="{36B318A3-ED77-4464-A3F2-03011B3FD272}" type="presParOf" srcId="{5F962038-998F-44D7-8ABF-6C39436570AD}" destId="{BBA93D95-087C-4830-B4B6-42EA69D3DFDB}" srcOrd="0" destOrd="0" presId="urn:microsoft.com/office/officeart/2008/layout/LinedList"/>
    <dgm:cxn modelId="{ADB13456-C59B-44D7-B879-DDE1B6DAE2BC}" type="presParOf" srcId="{5F962038-998F-44D7-8ABF-6C39436570AD}" destId="{01EBD749-D3B1-4EBC-B6FC-72670A84ACE0}" srcOrd="1" destOrd="0" presId="urn:microsoft.com/office/officeart/2008/layout/LinedList"/>
    <dgm:cxn modelId="{967415C7-3C09-4532-AD26-87538C027231}" type="presParOf" srcId="{1AE98580-B3D6-4DEA-A3BD-F7F66D2D023A}" destId="{1F508BD8-CCB9-4C47-8C0C-4B4AD56E81DB}" srcOrd="2" destOrd="0" presId="urn:microsoft.com/office/officeart/2008/layout/LinedList"/>
    <dgm:cxn modelId="{DF3ED348-E572-4194-8947-DFC32A5FEA06}" type="presParOf" srcId="{1AE98580-B3D6-4DEA-A3BD-F7F66D2D023A}" destId="{07615552-AA93-4490-91A0-F984A84E835C}" srcOrd="3" destOrd="0" presId="urn:microsoft.com/office/officeart/2008/layout/LinedList"/>
    <dgm:cxn modelId="{E9E1F722-8010-431B-9966-6A9EC0D974F3}" type="presParOf" srcId="{07615552-AA93-4490-91A0-F984A84E835C}" destId="{8EC8D0CC-9DBB-442F-8969-B6B4C82A81AA}" srcOrd="0" destOrd="0" presId="urn:microsoft.com/office/officeart/2008/layout/LinedList"/>
    <dgm:cxn modelId="{2AF0C87F-2655-4C94-ADD5-A10FD428D46A}" type="presParOf" srcId="{07615552-AA93-4490-91A0-F984A84E835C}" destId="{16FD2C32-DB11-4207-8C69-D278659402A2}" srcOrd="1" destOrd="0" presId="urn:microsoft.com/office/officeart/2008/layout/LinedList"/>
    <dgm:cxn modelId="{26AB58B5-9077-4672-B7D5-9C9D50A2739A}" type="presParOf" srcId="{1AE98580-B3D6-4DEA-A3BD-F7F66D2D023A}" destId="{6BE90E95-7AEB-402B-95CD-10CBA7AF2A57}" srcOrd="4" destOrd="0" presId="urn:microsoft.com/office/officeart/2008/layout/LinedList"/>
    <dgm:cxn modelId="{6C0ABB0D-FF1F-493F-BA18-0564AD7E9C66}" type="presParOf" srcId="{1AE98580-B3D6-4DEA-A3BD-F7F66D2D023A}" destId="{9897BEE0-DC21-4E74-B297-FEAF21868841}" srcOrd="5" destOrd="0" presId="urn:microsoft.com/office/officeart/2008/layout/LinedList"/>
    <dgm:cxn modelId="{C0A9B884-DCC1-4D0C-9E3E-C2E29EBF1C13}" type="presParOf" srcId="{9897BEE0-DC21-4E74-B297-FEAF21868841}" destId="{12D6340D-B9B3-43CA-B2C5-176AA55E3F25}" srcOrd="0" destOrd="0" presId="urn:microsoft.com/office/officeart/2008/layout/LinedList"/>
    <dgm:cxn modelId="{BF627627-3301-43A2-A17A-5E27292A6A83}" type="presParOf" srcId="{9897BEE0-DC21-4E74-B297-FEAF21868841}" destId="{3F2BF6A9-4AC3-47C6-9BFB-371CE8943ED5}" srcOrd="1" destOrd="0" presId="urn:microsoft.com/office/officeart/2008/layout/LinedList"/>
    <dgm:cxn modelId="{29D5DBD7-8044-44D5-9B55-AA743B0BF21A}" type="presParOf" srcId="{1AE98580-B3D6-4DEA-A3BD-F7F66D2D023A}" destId="{EF37FC76-99F1-4665-B131-1770AA3653FF}" srcOrd="6" destOrd="0" presId="urn:microsoft.com/office/officeart/2008/layout/LinedList"/>
    <dgm:cxn modelId="{399730AB-CC80-431A-B3BF-8CD934A4DD0A}" type="presParOf" srcId="{1AE98580-B3D6-4DEA-A3BD-F7F66D2D023A}" destId="{08AEA408-319E-44BB-ACD3-70ABFBF5DABD}" srcOrd="7" destOrd="0" presId="urn:microsoft.com/office/officeart/2008/layout/LinedList"/>
    <dgm:cxn modelId="{27C37F83-EFD7-47AA-BDC7-A69AF88D626A}" type="presParOf" srcId="{08AEA408-319E-44BB-ACD3-70ABFBF5DABD}" destId="{C64AC788-A3DB-4E06-B7D5-5AA64FA94CC0}" srcOrd="0" destOrd="0" presId="urn:microsoft.com/office/officeart/2008/layout/LinedList"/>
    <dgm:cxn modelId="{A7840A2A-5318-4485-AF72-54B8FD02C197}" type="presParOf" srcId="{08AEA408-319E-44BB-ACD3-70ABFBF5DABD}" destId="{CFE12850-3DA3-4E2F-AB68-BDAC2C816E06}" srcOrd="1" destOrd="0" presId="urn:microsoft.com/office/officeart/2008/layout/LinedList"/>
    <dgm:cxn modelId="{1D80A349-8BCC-4F75-8A0A-B79E5BC6739F}" type="presParOf" srcId="{1AE98580-B3D6-4DEA-A3BD-F7F66D2D023A}" destId="{4ADD2B21-9AAA-4B02-A07A-9EA34A7D085F}" srcOrd="8" destOrd="0" presId="urn:microsoft.com/office/officeart/2008/layout/LinedList"/>
    <dgm:cxn modelId="{3D743B2B-409D-443B-8B82-0C96304BA81A}" type="presParOf" srcId="{1AE98580-B3D6-4DEA-A3BD-F7F66D2D023A}" destId="{900919D9-9AE3-4A85-80A8-F308D7419D59}" srcOrd="9" destOrd="0" presId="urn:microsoft.com/office/officeart/2008/layout/LinedList"/>
    <dgm:cxn modelId="{5885FB3E-D5B1-40D6-A72B-32F35DC6AB84}" type="presParOf" srcId="{900919D9-9AE3-4A85-80A8-F308D7419D59}" destId="{3742B847-7AEA-4595-B9F5-A3196A0F4C78}" srcOrd="0" destOrd="0" presId="urn:microsoft.com/office/officeart/2008/layout/LinedList"/>
    <dgm:cxn modelId="{3198B808-B18A-4F43-BC71-B00447BB3D84}" type="presParOf" srcId="{900919D9-9AE3-4A85-80A8-F308D7419D59}" destId="{ED44C7FD-64A7-4EF2-8BD1-AD6D9FC69D43}" srcOrd="1" destOrd="0" presId="urn:microsoft.com/office/officeart/2008/layout/LinedList"/>
    <dgm:cxn modelId="{F4C7E5A1-FD22-4B98-BB9E-F99DA21B78EE}" type="presParOf" srcId="{1AE98580-B3D6-4DEA-A3BD-F7F66D2D023A}" destId="{4A248F09-98E6-4894-B94D-F847562B17FB}" srcOrd="10" destOrd="0" presId="urn:microsoft.com/office/officeart/2008/layout/LinedList"/>
    <dgm:cxn modelId="{8742E1CB-33A8-4A7B-8BD7-2DC3F0496F53}" type="presParOf" srcId="{1AE98580-B3D6-4DEA-A3BD-F7F66D2D023A}" destId="{D77D7EDA-01EC-4132-93F5-A62A04469D57}" srcOrd="11" destOrd="0" presId="urn:microsoft.com/office/officeart/2008/layout/LinedList"/>
    <dgm:cxn modelId="{975A3A3B-87AF-412B-A924-FEE99636C53F}" type="presParOf" srcId="{D77D7EDA-01EC-4132-93F5-A62A04469D57}" destId="{74DC48D8-89B8-4B5F-8BF7-DB68B5547AB9}" srcOrd="0" destOrd="0" presId="urn:microsoft.com/office/officeart/2008/layout/LinedList"/>
    <dgm:cxn modelId="{69CB6A21-49D4-4CF7-8F8A-E45382AEAC7A}" type="presParOf" srcId="{D77D7EDA-01EC-4132-93F5-A62A04469D57}" destId="{813C3FC1-AEC6-4C66-BD12-F3E7869A43D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768B0A-0463-4F85-8890-ECD27D8E2632}"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5202BA82-0AC6-45CF-9F1E-BC4F65A410F7}">
      <dgm:prSet custT="1"/>
      <dgm:spPr/>
      <dgm:t>
        <a:bodyPr/>
        <a:lstStyle/>
        <a:p>
          <a:pPr algn="just"/>
          <a:r>
            <a:rPr lang="en-GB" sz="1700" dirty="0"/>
            <a:t>Care Act 2014: Addresses unmet care needs through assessments, personalised support and safeguarding. It promotes independence and wellbeing, although funding constraints and eligibility requirements may limit access (DHSC, 2014).</a:t>
          </a:r>
          <a:endParaRPr lang="en-US" sz="1700" dirty="0"/>
        </a:p>
      </dgm:t>
    </dgm:pt>
    <dgm:pt modelId="{CA043487-7BBE-4AE6-9805-411033B844ED}" type="parTrans" cxnId="{D6C01D58-2051-4F36-9486-429B9E2A7707}">
      <dgm:prSet/>
      <dgm:spPr/>
      <dgm:t>
        <a:bodyPr/>
        <a:lstStyle/>
        <a:p>
          <a:endParaRPr lang="en-US"/>
        </a:p>
      </dgm:t>
    </dgm:pt>
    <dgm:pt modelId="{B56ACF91-B0B9-4CB0-BF13-B3DDDC294056}" type="sibTrans" cxnId="{D6C01D58-2051-4F36-9486-429B9E2A7707}">
      <dgm:prSet/>
      <dgm:spPr/>
      <dgm:t>
        <a:bodyPr/>
        <a:lstStyle/>
        <a:p>
          <a:endParaRPr lang="en-US"/>
        </a:p>
      </dgm:t>
    </dgm:pt>
    <dgm:pt modelId="{8C8DA67C-E390-429D-85BB-24E578341610}">
      <dgm:prSet custT="1"/>
      <dgm:spPr/>
      <dgm:t>
        <a:bodyPr/>
        <a:lstStyle/>
        <a:p>
          <a:pPr algn="just"/>
          <a:r>
            <a:rPr lang="en-GB" sz="1700" dirty="0"/>
            <a:t>Mental Capacity Act 2005: Protects older people's decision-making rights by presuming capacity and requiring best-interests decisions when capacity is lacking. It promotes autonomy, although inconsistent implementation may result in unnecessary restrictions (DHSC, 2014).</a:t>
          </a:r>
          <a:endParaRPr lang="en-US" sz="1700" dirty="0"/>
        </a:p>
      </dgm:t>
    </dgm:pt>
    <dgm:pt modelId="{4B817809-DE47-4DB8-A47D-8CB80FA507C8}" type="parTrans" cxnId="{8EFD688E-2ED7-4B31-8225-3B3C86B2B24D}">
      <dgm:prSet/>
      <dgm:spPr/>
      <dgm:t>
        <a:bodyPr/>
        <a:lstStyle/>
        <a:p>
          <a:endParaRPr lang="en-US"/>
        </a:p>
      </dgm:t>
    </dgm:pt>
    <dgm:pt modelId="{BD22F7C7-4AD5-48E0-9AF9-FB849FACF3B6}" type="sibTrans" cxnId="{8EFD688E-2ED7-4B31-8225-3B3C86B2B24D}">
      <dgm:prSet/>
      <dgm:spPr/>
      <dgm:t>
        <a:bodyPr/>
        <a:lstStyle/>
        <a:p>
          <a:endParaRPr lang="en-US"/>
        </a:p>
      </dgm:t>
    </dgm:pt>
    <dgm:pt modelId="{5805816B-F64B-4471-B69F-2D289829BF01}" type="pres">
      <dgm:prSet presAssocID="{5B768B0A-0463-4F85-8890-ECD27D8E2632}" presName="vert0" presStyleCnt="0">
        <dgm:presLayoutVars>
          <dgm:dir/>
          <dgm:animOne val="branch"/>
          <dgm:animLvl val="lvl"/>
        </dgm:presLayoutVars>
      </dgm:prSet>
      <dgm:spPr/>
    </dgm:pt>
    <dgm:pt modelId="{28AFAF03-AC22-4448-A430-0CF872877825}" type="pres">
      <dgm:prSet presAssocID="{5202BA82-0AC6-45CF-9F1E-BC4F65A410F7}" presName="thickLine" presStyleLbl="alignNode1" presStyleIdx="0" presStyleCnt="2"/>
      <dgm:spPr/>
    </dgm:pt>
    <dgm:pt modelId="{BA7EC78F-02CF-4CC1-9E3F-513E46CE7E54}" type="pres">
      <dgm:prSet presAssocID="{5202BA82-0AC6-45CF-9F1E-BC4F65A410F7}" presName="horz1" presStyleCnt="0"/>
      <dgm:spPr/>
    </dgm:pt>
    <dgm:pt modelId="{65E07932-984E-42F8-AF1A-B942A5562F9D}" type="pres">
      <dgm:prSet presAssocID="{5202BA82-0AC6-45CF-9F1E-BC4F65A410F7}" presName="tx1" presStyleLbl="revTx" presStyleIdx="0" presStyleCnt="2"/>
      <dgm:spPr/>
    </dgm:pt>
    <dgm:pt modelId="{551C6736-EAA8-4EDA-9366-48E9C9A02BE3}" type="pres">
      <dgm:prSet presAssocID="{5202BA82-0AC6-45CF-9F1E-BC4F65A410F7}" presName="vert1" presStyleCnt="0"/>
      <dgm:spPr/>
    </dgm:pt>
    <dgm:pt modelId="{973267D4-BB2B-4732-B119-2301BF0CCB97}" type="pres">
      <dgm:prSet presAssocID="{8C8DA67C-E390-429D-85BB-24E578341610}" presName="thickLine" presStyleLbl="alignNode1" presStyleIdx="1" presStyleCnt="2"/>
      <dgm:spPr/>
    </dgm:pt>
    <dgm:pt modelId="{34ABB77C-A972-4964-A399-94F6DC462B97}" type="pres">
      <dgm:prSet presAssocID="{8C8DA67C-E390-429D-85BB-24E578341610}" presName="horz1" presStyleCnt="0"/>
      <dgm:spPr/>
    </dgm:pt>
    <dgm:pt modelId="{8BD00CF1-F1EE-496F-AC88-17E0F52628CE}" type="pres">
      <dgm:prSet presAssocID="{8C8DA67C-E390-429D-85BB-24E578341610}" presName="tx1" presStyleLbl="revTx" presStyleIdx="1" presStyleCnt="2"/>
      <dgm:spPr/>
    </dgm:pt>
    <dgm:pt modelId="{E6E4419B-B009-4501-9BD5-F494A6908133}" type="pres">
      <dgm:prSet presAssocID="{8C8DA67C-E390-429D-85BB-24E578341610}" presName="vert1" presStyleCnt="0"/>
      <dgm:spPr/>
    </dgm:pt>
  </dgm:ptLst>
  <dgm:cxnLst>
    <dgm:cxn modelId="{01D7A617-344D-465B-9192-459550BB688F}" type="presOf" srcId="{5B768B0A-0463-4F85-8890-ECD27D8E2632}" destId="{5805816B-F64B-4471-B69F-2D289829BF01}" srcOrd="0" destOrd="0" presId="urn:microsoft.com/office/officeart/2008/layout/LinedList"/>
    <dgm:cxn modelId="{D6C01D58-2051-4F36-9486-429B9E2A7707}" srcId="{5B768B0A-0463-4F85-8890-ECD27D8E2632}" destId="{5202BA82-0AC6-45CF-9F1E-BC4F65A410F7}" srcOrd="0" destOrd="0" parTransId="{CA043487-7BBE-4AE6-9805-411033B844ED}" sibTransId="{B56ACF91-B0B9-4CB0-BF13-B3DDDC294056}"/>
    <dgm:cxn modelId="{8EFD688E-2ED7-4B31-8225-3B3C86B2B24D}" srcId="{5B768B0A-0463-4F85-8890-ECD27D8E2632}" destId="{8C8DA67C-E390-429D-85BB-24E578341610}" srcOrd="1" destOrd="0" parTransId="{4B817809-DE47-4DB8-A47D-8CB80FA507C8}" sibTransId="{BD22F7C7-4AD5-48E0-9AF9-FB849FACF3B6}"/>
    <dgm:cxn modelId="{2CF45DAD-381C-42BD-BE28-7C05AB972C37}" type="presOf" srcId="{8C8DA67C-E390-429D-85BB-24E578341610}" destId="{8BD00CF1-F1EE-496F-AC88-17E0F52628CE}" srcOrd="0" destOrd="0" presId="urn:microsoft.com/office/officeart/2008/layout/LinedList"/>
    <dgm:cxn modelId="{1F4BB2CD-D0C6-4CDB-A917-B4CFDC1A84E1}" type="presOf" srcId="{5202BA82-0AC6-45CF-9F1E-BC4F65A410F7}" destId="{65E07932-984E-42F8-AF1A-B942A5562F9D}" srcOrd="0" destOrd="0" presId="urn:microsoft.com/office/officeart/2008/layout/LinedList"/>
    <dgm:cxn modelId="{A4E6CEF8-4ED7-4869-A09D-B3B9A9556AFF}" type="presParOf" srcId="{5805816B-F64B-4471-B69F-2D289829BF01}" destId="{28AFAF03-AC22-4448-A430-0CF872877825}" srcOrd="0" destOrd="0" presId="urn:microsoft.com/office/officeart/2008/layout/LinedList"/>
    <dgm:cxn modelId="{86855AAF-3F3F-469A-9B9D-E72EE4CDFDA4}" type="presParOf" srcId="{5805816B-F64B-4471-B69F-2D289829BF01}" destId="{BA7EC78F-02CF-4CC1-9E3F-513E46CE7E54}" srcOrd="1" destOrd="0" presId="urn:microsoft.com/office/officeart/2008/layout/LinedList"/>
    <dgm:cxn modelId="{788C523B-5CD9-4EB4-A10E-EAF1A2B862B3}" type="presParOf" srcId="{BA7EC78F-02CF-4CC1-9E3F-513E46CE7E54}" destId="{65E07932-984E-42F8-AF1A-B942A5562F9D}" srcOrd="0" destOrd="0" presId="urn:microsoft.com/office/officeart/2008/layout/LinedList"/>
    <dgm:cxn modelId="{C8CFB2FA-86A2-4AD1-869F-7D0CD425A8DA}" type="presParOf" srcId="{BA7EC78F-02CF-4CC1-9E3F-513E46CE7E54}" destId="{551C6736-EAA8-4EDA-9366-48E9C9A02BE3}" srcOrd="1" destOrd="0" presId="urn:microsoft.com/office/officeart/2008/layout/LinedList"/>
    <dgm:cxn modelId="{70BA3FBD-4510-4377-B111-D390C2EA84C5}" type="presParOf" srcId="{5805816B-F64B-4471-B69F-2D289829BF01}" destId="{973267D4-BB2B-4732-B119-2301BF0CCB97}" srcOrd="2" destOrd="0" presId="urn:microsoft.com/office/officeart/2008/layout/LinedList"/>
    <dgm:cxn modelId="{5B8F4725-66C9-4098-A4D0-ADF03F18D920}" type="presParOf" srcId="{5805816B-F64B-4471-B69F-2D289829BF01}" destId="{34ABB77C-A972-4964-A399-94F6DC462B97}" srcOrd="3" destOrd="0" presId="urn:microsoft.com/office/officeart/2008/layout/LinedList"/>
    <dgm:cxn modelId="{7BA68E5B-79EF-41D3-9547-F86089B54669}" type="presParOf" srcId="{34ABB77C-A972-4964-A399-94F6DC462B97}" destId="{8BD00CF1-F1EE-496F-AC88-17E0F52628CE}" srcOrd="0" destOrd="0" presId="urn:microsoft.com/office/officeart/2008/layout/LinedList"/>
    <dgm:cxn modelId="{4DAECE34-57F6-4E88-A9E2-538495151F98}" type="presParOf" srcId="{34ABB77C-A972-4964-A399-94F6DC462B97}" destId="{E6E4419B-B009-4501-9BD5-F494A690813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9134B-B88E-4AD6-8834-18CBD7538997}">
      <dsp:nvSpPr>
        <dsp:cNvPr id="0" name=""/>
        <dsp:cNvSpPr/>
      </dsp:nvSpPr>
      <dsp:spPr>
        <a:xfrm>
          <a:off x="0" y="188001"/>
          <a:ext cx="6900512" cy="126195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Biologically‚ </a:t>
          </a:r>
          <a:r>
            <a:rPr lang="en-US" sz="1300" kern="1200" dirty="0" err="1"/>
            <a:t>Mrs</a:t>
          </a:r>
          <a:r>
            <a:rPr lang="en-US" sz="1300" kern="1200" dirty="0"/>
            <a:t>․ S․ has dementia‚ which impairs cognitive function and puts her at risk for injury or harm in the home․ </a:t>
          </a:r>
        </a:p>
      </dsp:txBody>
      <dsp:txXfrm>
        <a:off x="61604" y="249605"/>
        <a:ext cx="6777304" cy="1138746"/>
      </dsp:txXfrm>
    </dsp:sp>
    <dsp:sp modelId="{9FD62EA1-327D-43C8-947C-FE6BCEF3680C}">
      <dsp:nvSpPr>
        <dsp:cNvPr id="0" name=""/>
        <dsp:cNvSpPr/>
      </dsp:nvSpPr>
      <dsp:spPr>
        <a:xfrm>
          <a:off x="0" y="1487395"/>
          <a:ext cx="6900512" cy="1261954"/>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Psychologically‚ </a:t>
          </a:r>
          <a:r>
            <a:rPr lang="en-US" sz="1300" kern="1200" dirty="0" err="1"/>
            <a:t>Mr</a:t>
          </a:r>
          <a:r>
            <a:rPr lang="en-US" sz="1300" kern="1200" dirty="0"/>
            <a:t>․ and </a:t>
          </a:r>
          <a:r>
            <a:rPr lang="en-US" sz="1300" kern="1200" dirty="0" err="1"/>
            <a:t>Mrs</a:t>
          </a:r>
          <a:r>
            <a:rPr lang="en-US" sz="1300" kern="1200" dirty="0"/>
            <a:t>․ S․ are concerned about loss of autonomy and identity․ Physical and mental health and social risks to </a:t>
          </a:r>
          <a:r>
            <a:rPr lang="en-US" sz="1300" kern="1200" dirty="0" err="1"/>
            <a:t>Mr</a:t>
          </a:r>
          <a:r>
            <a:rPr lang="en-US" sz="1300" kern="1200" dirty="0"/>
            <a:t>․ S․‚ an older adult‚ include caregiver strain and social isolation from caring for </a:t>
          </a:r>
          <a:r>
            <a:rPr lang="en-US" sz="1300" kern="1200" dirty="0" err="1"/>
            <a:t>Mrs</a:t>
          </a:r>
          <a:r>
            <a:rPr lang="en-US" sz="1300" kern="1200" dirty="0"/>
            <a:t>․ S․ (WHO‚ 2022) and heightened anxiety in </a:t>
          </a:r>
          <a:r>
            <a:rPr lang="en-US" sz="1300" kern="1200" dirty="0" err="1"/>
            <a:t>Mrs</a:t>
          </a:r>
          <a:r>
            <a:rPr lang="en-US" sz="1300" kern="1200" dirty="0"/>
            <a:t>․ S․ about separation․ </a:t>
          </a:r>
        </a:p>
      </dsp:txBody>
      <dsp:txXfrm>
        <a:off x="61604" y="1548999"/>
        <a:ext cx="6777304" cy="1138746"/>
      </dsp:txXfrm>
    </dsp:sp>
    <dsp:sp modelId="{A284CCE0-6089-4BB2-BFC7-52E2D9FF85EF}">
      <dsp:nvSpPr>
        <dsp:cNvPr id="0" name=""/>
        <dsp:cNvSpPr/>
      </dsp:nvSpPr>
      <dsp:spPr>
        <a:xfrm>
          <a:off x="0" y="2786790"/>
          <a:ext cx="6900512" cy="1261954"/>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Social risks for both include smaller social networks‚ as expected by Socioemotional Selectivity Theory (</a:t>
          </a:r>
          <a:r>
            <a:rPr lang="en-GB" sz="1300" kern="1200" dirty="0"/>
            <a:t>Centre for Ageing Better, 2023</a:t>
          </a:r>
          <a:r>
            <a:rPr lang="en-US" sz="1300" kern="1200" dirty="0"/>
            <a:t>)‚ and social isolation․ Conflicts may occur over </a:t>
          </a:r>
          <a:r>
            <a:rPr lang="en-US" sz="1300" kern="1200" dirty="0" err="1"/>
            <a:t>Mrs</a:t>
          </a:r>
          <a:r>
            <a:rPr lang="en-US" sz="1300" kern="1200" dirty="0"/>
            <a:t>․ S․'s wishes and safety․ </a:t>
          </a:r>
        </a:p>
      </dsp:txBody>
      <dsp:txXfrm>
        <a:off x="61604" y="2848394"/>
        <a:ext cx="6777304" cy="1138746"/>
      </dsp:txXfrm>
    </dsp:sp>
    <dsp:sp modelId="{CF28A51F-D9C0-4AAA-A961-F43C8689E4A4}">
      <dsp:nvSpPr>
        <dsp:cNvPr id="0" name=""/>
        <dsp:cNvSpPr/>
      </dsp:nvSpPr>
      <dsp:spPr>
        <a:xfrm>
          <a:off x="0" y="4086185"/>
          <a:ext cx="6900512" cy="1261954"/>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Interventions to promote autonomy for </a:t>
          </a:r>
          <a:r>
            <a:rPr lang="en-US" sz="1300" kern="1200" dirty="0" err="1"/>
            <a:t>Mrs</a:t>
          </a:r>
          <a:r>
            <a:rPr lang="en-US" sz="1300" kern="1200" dirty="0"/>
            <a:t>․ S․ include supported decision making and appointment of an independent mental capacity advocate if necessary․ Restrictions of autonomy for </a:t>
          </a:r>
          <a:r>
            <a:rPr lang="en-US" sz="1300" kern="1200" dirty="0" err="1"/>
            <a:t>Mrs</a:t>
          </a:r>
          <a:r>
            <a:rPr lang="en-US" sz="1300" kern="1200" dirty="0"/>
            <a:t>․ S․ should be limited to those necessary to ensure her safety (DHSC‚ 2014; Mental Capacity Act‚ 2005)․</a:t>
          </a:r>
        </a:p>
      </dsp:txBody>
      <dsp:txXfrm>
        <a:off x="61604" y="4147789"/>
        <a:ext cx="6777304" cy="11387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B6480-108A-46C6-9DF4-9DA4C729983B}">
      <dsp:nvSpPr>
        <dsp:cNvPr id="0" name=""/>
        <dsp:cNvSpPr/>
      </dsp:nvSpPr>
      <dsp:spPr>
        <a:xfrm>
          <a:off x="0" y="2209"/>
          <a:ext cx="10972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A93D95-087C-4830-B4B6-42EA69D3DFDB}">
      <dsp:nvSpPr>
        <dsp:cNvPr id="0" name=""/>
        <dsp:cNvSpPr/>
      </dsp:nvSpPr>
      <dsp:spPr>
        <a:xfrm>
          <a:off x="0" y="2209"/>
          <a:ext cx="109728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Three interventions are recommended․ Integrate telecare and other home adaptations into domiciliary care services to improve outcomes and reduce costs for clients (Health Foundation‚ 2024)․ </a:t>
          </a:r>
        </a:p>
      </dsp:txBody>
      <dsp:txXfrm>
        <a:off x="0" y="2209"/>
        <a:ext cx="10972800" cy="753590"/>
      </dsp:txXfrm>
    </dsp:sp>
    <dsp:sp modelId="{1F508BD8-CCB9-4C47-8C0C-4B4AD56E81DB}">
      <dsp:nvSpPr>
        <dsp:cNvPr id="0" name=""/>
        <dsp:cNvSpPr/>
      </dsp:nvSpPr>
      <dsp:spPr>
        <a:xfrm>
          <a:off x="0" y="755800"/>
          <a:ext cx="10972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C8D0CC-9DBB-442F-8969-B6B4C82A81AA}">
      <dsp:nvSpPr>
        <dsp:cNvPr id="0" name=""/>
        <dsp:cNvSpPr/>
      </dsp:nvSpPr>
      <dsp:spPr>
        <a:xfrm>
          <a:off x="0" y="755800"/>
          <a:ext cx="109728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Interventions to recruit and retain domiciliary care staff by improving their working conditions and other benefits could be helpful (Skills for Care‚ 2024)․ </a:t>
          </a:r>
        </a:p>
      </dsp:txBody>
      <dsp:txXfrm>
        <a:off x="0" y="755800"/>
        <a:ext cx="10972800" cy="753590"/>
      </dsp:txXfrm>
    </dsp:sp>
    <dsp:sp modelId="{6BE90E95-7AEB-402B-95CD-10CBA7AF2A57}">
      <dsp:nvSpPr>
        <dsp:cNvPr id="0" name=""/>
        <dsp:cNvSpPr/>
      </dsp:nvSpPr>
      <dsp:spPr>
        <a:xfrm>
          <a:off x="0" y="1509390"/>
          <a:ext cx="10972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D6340D-B9B3-43CA-B2C5-176AA55E3F25}">
      <dsp:nvSpPr>
        <dsp:cNvPr id="0" name=""/>
        <dsp:cNvSpPr/>
      </dsp:nvSpPr>
      <dsp:spPr>
        <a:xfrm>
          <a:off x="0" y="1509390"/>
          <a:ext cx="109728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Support informal carers with services such as respite care and advocacy from independent mental capacity advocates to enable people like Mr․ S․ to care for older family members at home (Care Act‚ 2014)․ </a:t>
          </a:r>
        </a:p>
      </dsp:txBody>
      <dsp:txXfrm>
        <a:off x="0" y="1509390"/>
        <a:ext cx="10972800" cy="753590"/>
      </dsp:txXfrm>
    </dsp:sp>
    <dsp:sp modelId="{EF37FC76-99F1-4665-B131-1770AA3653FF}">
      <dsp:nvSpPr>
        <dsp:cNvPr id="0" name=""/>
        <dsp:cNvSpPr/>
      </dsp:nvSpPr>
      <dsp:spPr>
        <a:xfrm>
          <a:off x="0" y="2262981"/>
          <a:ext cx="10972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4AC788-A3DB-4E06-B7D5-5AA64FA94CC0}">
      <dsp:nvSpPr>
        <dsp:cNvPr id="0" name=""/>
        <dsp:cNvSpPr/>
      </dsp:nvSpPr>
      <dsp:spPr>
        <a:xfrm>
          <a:off x="0" y="2262981"/>
          <a:ext cx="109728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Barriers to implementing these interventions include constrained budgets‚ provider fragmentation and digital-exclusion risks․ </a:t>
          </a:r>
        </a:p>
      </dsp:txBody>
      <dsp:txXfrm>
        <a:off x="0" y="2262981"/>
        <a:ext cx="10972800" cy="753590"/>
      </dsp:txXfrm>
    </dsp:sp>
    <dsp:sp modelId="{4ADD2B21-9AAA-4B02-A07A-9EA34A7D085F}">
      <dsp:nvSpPr>
        <dsp:cNvPr id="0" name=""/>
        <dsp:cNvSpPr/>
      </dsp:nvSpPr>
      <dsp:spPr>
        <a:xfrm>
          <a:off x="0" y="3016572"/>
          <a:ext cx="10972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42B847-7AEA-4595-B9F5-A3196A0F4C78}">
      <dsp:nvSpPr>
        <dsp:cNvPr id="0" name=""/>
        <dsp:cNvSpPr/>
      </dsp:nvSpPr>
      <dsp:spPr>
        <a:xfrm>
          <a:off x="0" y="3016572"/>
          <a:ext cx="109728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Strategies to address barriers include initiatives to improve care coordination and funding‚ implement national pay standards‚ and provide technology training (NHS England‚ 2022; Age UK‚ 2025)․ </a:t>
          </a:r>
        </a:p>
      </dsp:txBody>
      <dsp:txXfrm>
        <a:off x="0" y="3016572"/>
        <a:ext cx="10972800" cy="753590"/>
      </dsp:txXfrm>
    </dsp:sp>
    <dsp:sp modelId="{4A248F09-98E6-4894-B94D-F847562B17FB}">
      <dsp:nvSpPr>
        <dsp:cNvPr id="0" name=""/>
        <dsp:cNvSpPr/>
      </dsp:nvSpPr>
      <dsp:spPr>
        <a:xfrm>
          <a:off x="0" y="3770162"/>
          <a:ext cx="109728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DC48D8-89B8-4B5F-8BF7-DB68B5547AB9}">
      <dsp:nvSpPr>
        <dsp:cNvPr id="0" name=""/>
        <dsp:cNvSpPr/>
      </dsp:nvSpPr>
      <dsp:spPr>
        <a:xfrm>
          <a:off x="0" y="3770162"/>
          <a:ext cx="10972800" cy="75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National political leadership will be important for success․</a:t>
          </a:r>
        </a:p>
      </dsp:txBody>
      <dsp:txXfrm>
        <a:off x="0" y="3770162"/>
        <a:ext cx="10972800" cy="753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FAF03-AC22-4448-A430-0CF872877825}">
      <dsp:nvSpPr>
        <dsp:cNvPr id="0" name=""/>
        <dsp:cNvSpPr/>
      </dsp:nvSpPr>
      <dsp:spPr>
        <a:xfrm>
          <a:off x="0" y="0"/>
          <a:ext cx="671474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65E07932-984E-42F8-AF1A-B942A5562F9D}">
      <dsp:nvSpPr>
        <dsp:cNvPr id="0" name=""/>
        <dsp:cNvSpPr/>
      </dsp:nvSpPr>
      <dsp:spPr>
        <a:xfrm>
          <a:off x="0" y="0"/>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GB" sz="1700" kern="1200" dirty="0"/>
            <a:t>Care Act 2014: Addresses unmet care needs through assessments, personalised support and safeguarding. It promotes independence and wellbeing, although funding constraints and eligibility requirements may limit access (DHSC, 2014).</a:t>
          </a:r>
          <a:endParaRPr lang="en-US" sz="1700" kern="1200" dirty="0"/>
        </a:p>
      </dsp:txBody>
      <dsp:txXfrm>
        <a:off x="0" y="0"/>
        <a:ext cx="6714744" cy="2151732"/>
      </dsp:txXfrm>
    </dsp:sp>
    <dsp:sp modelId="{973267D4-BB2B-4732-B119-2301BF0CCB97}">
      <dsp:nvSpPr>
        <dsp:cNvPr id="0" name=""/>
        <dsp:cNvSpPr/>
      </dsp:nvSpPr>
      <dsp:spPr>
        <a:xfrm>
          <a:off x="0" y="2151732"/>
          <a:ext cx="671474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BD00CF1-F1EE-496F-AC88-17E0F52628CE}">
      <dsp:nvSpPr>
        <dsp:cNvPr id="0" name=""/>
        <dsp:cNvSpPr/>
      </dsp:nvSpPr>
      <dsp:spPr>
        <a:xfrm>
          <a:off x="0" y="2151732"/>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GB" sz="1700" kern="1200" dirty="0"/>
            <a:t>Mental Capacity Act 2005: Protects older people's decision-making rights by presuming capacity and requiring best-interests decisions when capacity is lacking. It promotes autonomy, although inconsistent implementation may result in unnecessary restrictions (DHSC, 2014).</a:t>
          </a:r>
          <a:endParaRPr lang="en-US" sz="1700" kern="1200" dirty="0"/>
        </a:p>
      </dsp:txBody>
      <dsp:txXfrm>
        <a:off x="0" y="2151732"/>
        <a:ext cx="6714744" cy="21517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5E089F-CE22-4BB7-8BC2-0640122ABE00}"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466CC9-CC75-48F9-B1C6-228870E9A1EA}" type="slidenum">
              <a:rPr lang="en-GB" smtClean="0"/>
              <a:t>‹#›</a:t>
            </a:fld>
            <a:endParaRPr lang="en-GB"/>
          </a:p>
        </p:txBody>
      </p:sp>
    </p:spTree>
    <p:extLst>
      <p:ext uri="{BB962C8B-B14F-4D97-AF65-F5344CB8AC3E}">
        <p14:creationId xmlns:p14="http://schemas.microsoft.com/office/powerpoint/2010/main" val="2092980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466CC9-CC75-48F9-B1C6-228870E9A1EA}" type="slidenum">
              <a:rPr lang="en-GB" smtClean="0"/>
              <a:t>3</a:t>
            </a:fld>
            <a:endParaRPr lang="en-GB"/>
          </a:p>
        </p:txBody>
      </p:sp>
    </p:spTree>
    <p:extLst>
      <p:ext uri="{BB962C8B-B14F-4D97-AF65-F5344CB8AC3E}">
        <p14:creationId xmlns:p14="http://schemas.microsoft.com/office/powerpoint/2010/main" val="2018316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466CC9-CC75-48F9-B1C6-228870E9A1EA}" type="slidenum">
              <a:rPr lang="en-GB" smtClean="0"/>
              <a:t>8</a:t>
            </a:fld>
            <a:endParaRPr lang="en-GB"/>
          </a:p>
        </p:txBody>
      </p:sp>
    </p:spTree>
    <p:extLst>
      <p:ext uri="{BB962C8B-B14F-4D97-AF65-F5344CB8AC3E}">
        <p14:creationId xmlns:p14="http://schemas.microsoft.com/office/powerpoint/2010/main" val="1344580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466CC9-CC75-48F9-B1C6-228870E9A1EA}" type="slidenum">
              <a:rPr lang="en-GB" smtClean="0"/>
              <a:t>17</a:t>
            </a:fld>
            <a:endParaRPr lang="en-GB"/>
          </a:p>
        </p:txBody>
      </p:sp>
    </p:spTree>
    <p:extLst>
      <p:ext uri="{BB962C8B-B14F-4D97-AF65-F5344CB8AC3E}">
        <p14:creationId xmlns:p14="http://schemas.microsoft.com/office/powerpoint/2010/main" val="395403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10/24/2026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3.pn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7.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23.png"/><Relationship Id="rId4" Type="http://schemas.openxmlformats.org/officeDocument/2006/relationships/image" Target="../media/image22.jpg"/></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4.pn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6.png"/><Relationship Id="rId4" Type="http://schemas.openxmlformats.org/officeDocument/2006/relationships/image" Target="../media/image25.jpeg"/><Relationship Id="rId9" Type="http://schemas.microsoft.com/office/2007/relationships/diagramDrawing" Target="../diagrams/drawing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27.png"/><Relationship Id="rId4" Type="http://schemas.openxmlformats.org/officeDocument/2006/relationships/notesSlide" Target="../notesSlides/notesSlide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5" Type="http://schemas.openxmlformats.org/officeDocument/2006/relationships/image" Target="../media/image29.png"/><Relationship Id="rId4" Type="http://schemas.openxmlformats.org/officeDocument/2006/relationships/image" Target="../media/image28.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7D52055-531D-2EC6-488E-EA02A7BEFF58}"/>
              </a:ext>
            </a:extLst>
          </p:cNvPr>
          <p:cNvSpPr txBox="1"/>
          <p:nvPr/>
        </p:nvSpPr>
        <p:spPr>
          <a:xfrm>
            <a:off x="472677" y="514142"/>
            <a:ext cx="5393867" cy="2705238"/>
          </a:xfrm>
          <a:prstGeom prst="rect">
            <a:avLst/>
          </a:prstGeom>
        </p:spPr>
        <p:txBody>
          <a:bodyPr vert="horz" lIns="91440" tIns="45720" rIns="91440" bIns="45720" rtlCol="0" anchor="ctr">
            <a:normAutofit fontScale="92500" lnSpcReduction="10000"/>
          </a:bodyPr>
          <a:lstStyle/>
          <a:p>
            <a:pPr defTabSz="914400">
              <a:lnSpc>
                <a:spcPct val="90000"/>
              </a:lnSpc>
              <a:spcBef>
                <a:spcPct val="0"/>
              </a:spcBef>
              <a:spcAft>
                <a:spcPts val="600"/>
              </a:spcAft>
            </a:pPr>
            <a:r>
              <a:rPr lang="en-US" sz="4100" dirty="0">
                <a:latin typeface="+mj-lt"/>
                <a:ea typeface="+mj-ea"/>
                <a:cs typeface="+mj-cs"/>
              </a:rPr>
              <a:t>Module BMHP6027 Empowering the Older Person </a:t>
            </a:r>
          </a:p>
          <a:p>
            <a:pPr defTabSz="914400">
              <a:lnSpc>
                <a:spcPct val="90000"/>
              </a:lnSpc>
              <a:spcBef>
                <a:spcPct val="0"/>
              </a:spcBef>
              <a:spcAft>
                <a:spcPts val="600"/>
              </a:spcAft>
            </a:pPr>
            <a:endParaRPr lang="en-US" sz="2400" dirty="0">
              <a:latin typeface="+mj-lt"/>
              <a:ea typeface="+mj-ea"/>
              <a:cs typeface="+mj-cs"/>
            </a:endParaRPr>
          </a:p>
          <a:p>
            <a:pPr defTabSz="914400">
              <a:lnSpc>
                <a:spcPct val="90000"/>
              </a:lnSpc>
              <a:spcBef>
                <a:spcPct val="0"/>
              </a:spcBef>
              <a:spcAft>
                <a:spcPts val="600"/>
              </a:spcAft>
            </a:pPr>
            <a:r>
              <a:rPr lang="en-US" sz="1900" dirty="0">
                <a:latin typeface="+mj-lt"/>
                <a:ea typeface="+mj-ea"/>
                <a:cs typeface="+mj-cs"/>
              </a:rPr>
              <a:t>Component 1</a:t>
            </a:r>
            <a:r>
              <a:rPr lang="en-US" sz="2500" dirty="0">
                <a:latin typeface="+mj-lt"/>
                <a:ea typeface="+mj-ea"/>
                <a:cs typeface="+mj-cs"/>
              </a:rPr>
              <a:t>
</a:t>
            </a:r>
          </a:p>
        </p:txBody>
      </p:sp>
      <p:sp>
        <p:nvSpPr>
          <p:cNvPr id="5" name="TextBox 4">
            <a:extLst>
              <a:ext uri="{FF2B5EF4-FFF2-40B4-BE49-F238E27FC236}">
                <a16:creationId xmlns:a16="http://schemas.microsoft.com/office/drawing/2014/main" id="{C00AC8B1-274D-3E60-E2BF-AA77208B6D63}"/>
              </a:ext>
            </a:extLst>
          </p:cNvPr>
          <p:cNvSpPr txBox="1"/>
          <p:nvPr/>
        </p:nvSpPr>
        <p:spPr>
          <a:xfrm>
            <a:off x="479504" y="4783873"/>
            <a:ext cx="4646905" cy="131599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700" dirty="0"/>
              <a:t>Name: Sharon Akhigbe</a:t>
            </a:r>
          </a:p>
          <a:p>
            <a:pPr indent="-228600" defTabSz="914400">
              <a:lnSpc>
                <a:spcPct val="90000"/>
              </a:lnSpc>
              <a:spcAft>
                <a:spcPts val="600"/>
              </a:spcAft>
              <a:buFont typeface="Arial" panose="020B0604020202020204" pitchFamily="34" charset="0"/>
              <a:buChar char="•"/>
            </a:pPr>
            <a:r>
              <a:rPr lang="en-US" sz="1700" dirty="0"/>
              <a:t>Student: 2334467</a:t>
            </a:r>
          </a:p>
        </p:txBody>
      </p:sp>
      <p:pic>
        <p:nvPicPr>
          <p:cNvPr id="10" name="Picture 9">
            <a:extLst>
              <a:ext uri="{FF2B5EF4-FFF2-40B4-BE49-F238E27FC236}">
                <a16:creationId xmlns:a16="http://schemas.microsoft.com/office/drawing/2014/main" id="{4DACA906-F24B-CF01-4502-8CC6BD8C09B4}"/>
              </a:ext>
            </a:extLst>
          </p:cNvPr>
          <p:cNvPicPr>
            <a:picLocks noChangeAspect="1"/>
          </p:cNvPicPr>
          <p:nvPr/>
        </p:nvPicPr>
        <p:blipFill>
          <a:blip r:embed="rId4"/>
          <a:srcRect l="20300" r="20299" b="-2"/>
          <a:stretch>
            <a:fillRect/>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2558C7D9-4624-1B5F-02D1-28D312E21156}"/>
              </a:ext>
            </a:extLst>
          </p:cNvPr>
          <p:cNvSpPr txBox="1"/>
          <p:nvPr/>
        </p:nvSpPr>
        <p:spPr>
          <a:xfrm>
            <a:off x="465850" y="2955320"/>
            <a:ext cx="5181557" cy="1621919"/>
          </a:xfrm>
          <a:prstGeom prst="rect">
            <a:avLst/>
          </a:prstGeom>
          <a:noFill/>
        </p:spPr>
        <p:txBody>
          <a:bodyPr wrap="square">
            <a:spAutoFit/>
          </a:bodyPr>
          <a:lstStyle/>
          <a:p>
            <a:pPr>
              <a:lnSpc>
                <a:spcPct val="150000"/>
              </a:lnSpc>
            </a:pPr>
            <a:endParaRPr lang="en-GB" sz="1700" b="1" dirty="0">
              <a:latin typeface="+mj-lt"/>
            </a:endParaRPr>
          </a:p>
          <a:p>
            <a:pPr>
              <a:lnSpc>
                <a:spcPct val="150000"/>
              </a:lnSpc>
            </a:pPr>
            <a:r>
              <a:rPr lang="en-GB" sz="1700" b="1" dirty="0">
                <a:latin typeface="+mj-lt"/>
              </a:rPr>
              <a:t>Title:</a:t>
            </a:r>
            <a:r>
              <a:rPr lang="en-GB" sz="1700" dirty="0">
                <a:latin typeface="+mj-lt"/>
              </a:rPr>
              <a:t> How Can Health and Social Care Services Promote Independence and Wellbeing Among Older People in the UK</a:t>
            </a:r>
          </a:p>
        </p:txBody>
      </p:sp>
      <p:pic>
        <p:nvPicPr>
          <p:cNvPr id="40" name="Video 39">
            <a:hlinkClick r:id="" action="ppaction://media"/>
            <a:extLst>
              <a:ext uri="{FF2B5EF4-FFF2-40B4-BE49-F238E27FC236}">
                <a16:creationId xmlns:a16="http://schemas.microsoft.com/office/drawing/2014/main" id="{D5E7FFDC-62B3-0D1D-6EF9-3DE6A28405F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2766"/>
    </mc:Choice>
    <mc:Fallback xmlns="">
      <p:transition spd="slow" advTm="42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0"/>
                </p:tgtEl>
              </p:cMediaNode>
            </p:video>
            <p:seq concurrent="1" nextAc="seek">
              <p:cTn id="8" restart="whenNotActive" fill="hold" evtFilter="cancelBubble" nodeType="interactiveSeq">
                <p:stCondLst>
                  <p:cond evt="onClick" delay="0">
                    <p:tgtEl>
                      <p:spTgt spid="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0"/>
                                        </p:tgtEl>
                                      </p:cBhvr>
                                    </p:cmd>
                                  </p:childTnLst>
                                </p:cTn>
                              </p:par>
                            </p:childTnLst>
                          </p:cTn>
                        </p:par>
                      </p:childTnLst>
                    </p:cTn>
                  </p:par>
                </p:childTnLst>
              </p:cTn>
              <p:nextCondLst>
                <p:cond evt="onClick" delay="0">
                  <p:tgtEl>
                    <p:spTgt spid="4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11469" y="400691"/>
            <a:ext cx="5251316" cy="788523"/>
          </a:xfrm>
        </p:spPr>
        <p:txBody>
          <a:bodyPr>
            <a:normAutofit/>
          </a:bodyPr>
          <a:lstStyle/>
          <a:p>
            <a:r>
              <a:rPr lang="en-GB" sz="3800" dirty="0"/>
              <a:t>Introduction and scope</a:t>
            </a:r>
          </a:p>
        </p:txBody>
      </p:sp>
      <p:sp>
        <p:nvSpPr>
          <p:cNvPr id="3" name="Content Placeholder 2"/>
          <p:cNvSpPr>
            <a:spLocks noGrp="1"/>
          </p:cNvSpPr>
          <p:nvPr>
            <p:ph idx="1"/>
          </p:nvPr>
        </p:nvSpPr>
        <p:spPr>
          <a:xfrm>
            <a:off x="355735" y="1099336"/>
            <a:ext cx="6671789" cy="5558318"/>
          </a:xfrm>
        </p:spPr>
        <p:txBody>
          <a:bodyPr>
            <a:normAutofit/>
          </a:bodyPr>
          <a:lstStyle/>
          <a:p>
            <a:pPr algn="just">
              <a:lnSpc>
                <a:spcPct val="150000"/>
              </a:lnSpc>
            </a:pPr>
            <a:r>
              <a:rPr lang="en-US" sz="1700" dirty="0"/>
              <a:t>This presentation reviews services and other support provided to the elderly population in the United Kingdom to help maintain or improve their quality of life․ Aging is a normal and lifelong process that should not be considered negative․</a:t>
            </a:r>
            <a:endParaRPr lang="en-GB" sz="1700" dirty="0"/>
          </a:p>
          <a:p>
            <a:pPr algn="just">
              <a:lnSpc>
                <a:spcPct val="150000"/>
              </a:lnSpc>
            </a:pPr>
            <a:r>
              <a:rPr lang="en-US" sz="1700" dirty="0"/>
              <a:t>It examines two social theories: Continuity Theory and Socioemotional Selectivity Theory‚ laws and policies affecting older adults‚ and current and emerging technologies and programs‚ including a specific example․ Challenges associated with an ageing population include issues for health and social service providers (</a:t>
            </a:r>
            <a:r>
              <a:rPr lang="en-GB" sz="1800" dirty="0"/>
              <a:t>World Health Organization, 2022</a:t>
            </a:r>
            <a:r>
              <a:rPr lang="en-US" sz="1700" dirty="0"/>
              <a:t>)․</a:t>
            </a:r>
            <a:endParaRPr lang="en-GB" sz="1700" dirty="0"/>
          </a:p>
          <a:p>
            <a:pPr algn="just">
              <a:lnSpc>
                <a:spcPct val="150000"/>
              </a:lnSpc>
            </a:pPr>
            <a:r>
              <a:rPr lang="en-US" sz="1700" dirty="0"/>
              <a:t>Evidence-based recommendations and lessons learned about implementation issues and strategies are presented at the end of the presentation․</a:t>
            </a:r>
            <a:endParaRPr lang="en-GB" sz="1700" dirty="0"/>
          </a:p>
        </p:txBody>
      </p:sp>
      <p:pic>
        <p:nvPicPr>
          <p:cNvPr id="4" name="Picture 3" descr="Portrait, thinking and senior man in studio, relax and proud while enjoying  retirement on white background. Confident, relaxed and retirement elderly  man posing, satisfied and content while isolated 76403390 Stock Photo at">
            <a:extLst>
              <a:ext uri="{FF2B5EF4-FFF2-40B4-BE49-F238E27FC236}">
                <a16:creationId xmlns:a16="http://schemas.microsoft.com/office/drawing/2014/main" id="{7CABE85A-049B-5F1B-F6E6-A4BAEA3BFA48}"/>
              </a:ext>
            </a:extLst>
          </p:cNvPr>
          <p:cNvPicPr>
            <a:picLocks noChangeAspect="1"/>
          </p:cNvPicPr>
          <p:nvPr/>
        </p:nvPicPr>
        <p:blipFill>
          <a:blip r:embed="rId4"/>
          <a:srcRect l="21232" r="20730" b="-1"/>
          <a:stretch>
            <a:fillRect/>
          </a:stretch>
        </p:blipFill>
        <p:spPr>
          <a:xfrm>
            <a:off x="6674254" y="10"/>
            <a:ext cx="551774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27" name="Video 26">
            <a:hlinkClick r:id="" action="ppaction://media"/>
            <a:extLst>
              <a:ext uri="{FF2B5EF4-FFF2-40B4-BE49-F238E27FC236}">
                <a16:creationId xmlns:a16="http://schemas.microsoft.com/office/drawing/2014/main" id="{8B7FB3D0-ED13-0802-BA39-702E571E0C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9834"/>
    </mc:Choice>
    <mc:Fallback xmlns="">
      <p:transition spd="slow" advTm="39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1B562-7B3A-EA55-BB11-D49B0F1A8C4F}"/>
              </a:ext>
            </a:extLst>
          </p:cNvPr>
          <p:cNvSpPr>
            <a:spLocks noGrp="1"/>
          </p:cNvSpPr>
          <p:nvPr>
            <p:ph type="title"/>
          </p:nvPr>
        </p:nvSpPr>
        <p:spPr>
          <a:xfrm>
            <a:off x="4572001" y="601744"/>
            <a:ext cx="6781800" cy="1338696"/>
          </a:xfrm>
        </p:spPr>
        <p:txBody>
          <a:bodyPr>
            <a:normAutofit/>
          </a:bodyPr>
          <a:lstStyle/>
          <a:p>
            <a:pPr>
              <a:lnSpc>
                <a:spcPct val="90000"/>
              </a:lnSpc>
            </a:pPr>
            <a:r>
              <a:rPr lang="en-GB" sz="3800" dirty="0"/>
              <a:t>Ageing and Empowerment</a:t>
            </a:r>
          </a:p>
        </p:txBody>
      </p:sp>
      <p:pic>
        <p:nvPicPr>
          <p:cNvPr id="5" name="Picture 4" descr="Hands holding each other's wrists and interlinked to form a circle">
            <a:extLst>
              <a:ext uri="{FF2B5EF4-FFF2-40B4-BE49-F238E27FC236}">
                <a16:creationId xmlns:a16="http://schemas.microsoft.com/office/drawing/2014/main" id="{C3ED0636-2413-1628-F32C-47BF69AA8C43}"/>
              </a:ext>
            </a:extLst>
          </p:cNvPr>
          <p:cNvPicPr>
            <a:picLocks noChangeAspect="1"/>
          </p:cNvPicPr>
          <p:nvPr/>
        </p:nvPicPr>
        <p:blipFill>
          <a:blip r:embed="rId5"/>
          <a:srcRect l="33545" r="2990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E3BB4B7C-4752-ED4D-0DE2-FEFDDE29CBB6}"/>
              </a:ext>
            </a:extLst>
          </p:cNvPr>
          <p:cNvSpPr>
            <a:spLocks noGrp="1"/>
          </p:cNvSpPr>
          <p:nvPr>
            <p:ph idx="1"/>
          </p:nvPr>
        </p:nvSpPr>
        <p:spPr>
          <a:xfrm>
            <a:off x="3667874" y="1632885"/>
            <a:ext cx="8106310" cy="4623371"/>
          </a:xfrm>
        </p:spPr>
        <p:txBody>
          <a:bodyPr>
            <a:normAutofit/>
          </a:bodyPr>
          <a:lstStyle/>
          <a:p>
            <a:pPr algn="just">
              <a:lnSpc>
                <a:spcPct val="150000"/>
              </a:lnSpc>
            </a:pPr>
            <a:r>
              <a:rPr lang="en-GB" sz="1700" dirty="0"/>
              <a:t>Ageing: Ageing is a natural, lifelong process involving physical, psychological and social changes as people grow older. These changes can affect mobility, cognitive function, emotional wellbeing and social relationships.</a:t>
            </a:r>
          </a:p>
          <a:p>
            <a:pPr marL="0" indent="0" algn="just">
              <a:lnSpc>
                <a:spcPct val="150000"/>
              </a:lnSpc>
              <a:buNone/>
            </a:pPr>
            <a:endParaRPr lang="en-GB" sz="1700" dirty="0"/>
          </a:p>
          <a:p>
            <a:pPr algn="just">
              <a:lnSpc>
                <a:spcPct val="150000"/>
              </a:lnSpc>
            </a:pPr>
            <a:r>
              <a:rPr lang="en-GB" sz="1700" dirty="0"/>
              <a:t>Empowerment: Empowerment means enabling older people to make informed decisions about their lives and care, exercise their rights, express their preferences and maintain as much independence and control as possible.</a:t>
            </a:r>
          </a:p>
          <a:p>
            <a:pPr algn="just">
              <a:lnSpc>
                <a:spcPct val="150000"/>
              </a:lnSpc>
            </a:pPr>
            <a:endParaRPr lang="en-GB" sz="1700" dirty="0"/>
          </a:p>
          <a:p>
            <a:pPr algn="just">
              <a:lnSpc>
                <a:spcPct val="150000"/>
              </a:lnSpc>
            </a:pPr>
            <a:r>
              <a:rPr lang="en-GB" sz="1700" dirty="0"/>
              <a:t>Why is empowerment important? It is important as it </a:t>
            </a:r>
            <a:r>
              <a:rPr lang="en-GB" sz="1700" dirty="0" err="1"/>
              <a:t>involues</a:t>
            </a:r>
            <a:r>
              <a:rPr lang="en-GB" sz="1700" dirty="0"/>
              <a:t> allowing an older person to choose their meals, decide their daily routines and participate in care planning, while providing appropriate support to manage risks.</a:t>
            </a:r>
          </a:p>
          <a:p>
            <a:pPr marL="0" indent="0" algn="just">
              <a:lnSpc>
                <a:spcPct val="150000"/>
              </a:lnSpc>
              <a:buNone/>
            </a:pPr>
            <a:endParaRPr lang="en-GB" sz="1700" dirty="0"/>
          </a:p>
        </p:txBody>
      </p:sp>
      <p:pic>
        <p:nvPicPr>
          <p:cNvPr id="39" name="Video 38">
            <a:hlinkClick r:id="" action="ppaction://media"/>
            <a:extLst>
              <a:ext uri="{FF2B5EF4-FFF2-40B4-BE49-F238E27FC236}">
                <a16:creationId xmlns:a16="http://schemas.microsoft.com/office/drawing/2014/main" id="{133146A9-76CD-2CF3-9AF4-B4744AA1F88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8084109"/>
      </p:ext>
    </p:extLst>
  </p:cSld>
  <p:clrMapOvr>
    <a:masterClrMapping/>
  </p:clrMapOvr>
  <mc:AlternateContent xmlns:mc="http://schemas.openxmlformats.org/markup-compatibility/2006" xmlns:p14="http://schemas.microsoft.com/office/powerpoint/2010/main">
    <mc:Choice Requires="p14">
      <p:transition spd="slow" p14:dur="2000" advTm="46262"/>
    </mc:Choice>
    <mc:Fallback xmlns="">
      <p:transition spd="slow" advTm="46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6394807" cy="1325563"/>
          </a:xfrm>
        </p:spPr>
        <p:txBody>
          <a:bodyPr>
            <a:noAutofit/>
          </a:bodyPr>
          <a:lstStyle/>
          <a:p>
            <a:pPr>
              <a:lnSpc>
                <a:spcPct val="90000"/>
              </a:lnSpc>
            </a:pPr>
            <a:r>
              <a:rPr lang="en-US" sz="3800" dirty="0"/>
              <a:t>The ageing population and biopsychosocial needs</a:t>
            </a:r>
          </a:p>
        </p:txBody>
      </p:sp>
      <p:sp>
        <p:nvSpPr>
          <p:cNvPr id="3" name="Content Placeholder 2"/>
          <p:cNvSpPr>
            <a:spLocks noGrp="1"/>
          </p:cNvSpPr>
          <p:nvPr>
            <p:ph idx="1"/>
          </p:nvPr>
        </p:nvSpPr>
        <p:spPr>
          <a:xfrm>
            <a:off x="554804" y="1825625"/>
            <a:ext cx="5676757" cy="4667250"/>
          </a:xfrm>
        </p:spPr>
        <p:txBody>
          <a:bodyPr>
            <a:normAutofit fontScale="92500"/>
          </a:bodyPr>
          <a:lstStyle/>
          <a:p>
            <a:pPr algn="just">
              <a:lnSpc>
                <a:spcPct val="150000"/>
              </a:lnSpc>
            </a:pPr>
            <a:r>
              <a:rPr lang="en-US" sz="1800" dirty="0"/>
              <a:t>By 2050‚ 25% of the population in the UK will be 65 years or older (ONS‚ 2024)․ Mobility and chronic health problems are examples of physical needs․ Dignity and self-esteem and cognitive problems are examples of mental needs․ Social needs include opportunities for social interaction (WHO‚ 2022)․</a:t>
            </a:r>
            <a:endParaRPr lang="en-GB" sz="1800" dirty="0"/>
          </a:p>
          <a:p>
            <a:pPr algn="just">
              <a:lnSpc>
                <a:spcPct val="150000"/>
              </a:lnSpc>
            </a:pPr>
            <a:r>
              <a:rPr lang="en-US" sz="1800" dirty="0"/>
              <a:t>These factors are connected․ Limited mobility may reduce social interaction and other activities and affect psychological well-being․ Promoting independence and function is part of person-</a:t>
            </a:r>
            <a:r>
              <a:rPr lang="en-US" sz="1800" dirty="0" err="1"/>
              <a:t>centred</a:t>
            </a:r>
            <a:r>
              <a:rPr lang="en-US" sz="1800" dirty="0"/>
              <a:t> care and is the focus of this presentation․</a:t>
            </a:r>
            <a:endParaRPr lang="en-GB" sz="1800" dirty="0"/>
          </a:p>
        </p:txBody>
      </p:sp>
      <p:pic>
        <p:nvPicPr>
          <p:cNvPr id="4" name="Picture 3" descr="Ways You Can Empower Your Elders - Miami Jewish Health">
            <a:extLst>
              <a:ext uri="{FF2B5EF4-FFF2-40B4-BE49-F238E27FC236}">
                <a16:creationId xmlns:a16="http://schemas.microsoft.com/office/drawing/2014/main" id="{5AD99D76-CCE6-69B7-8911-2FB7C327AA24}"/>
              </a:ext>
            </a:extLst>
          </p:cNvPr>
          <p:cNvPicPr>
            <a:picLocks noChangeAspect="1"/>
          </p:cNvPicPr>
          <p:nvPr/>
        </p:nvPicPr>
        <p:blipFill>
          <a:blip r:embed="rId4"/>
          <a:srcRect l="9500" r="24749"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7" name="Video 26">
            <a:hlinkClick r:id="" action="ppaction://media"/>
            <a:extLst>
              <a:ext uri="{FF2B5EF4-FFF2-40B4-BE49-F238E27FC236}">
                <a16:creationId xmlns:a16="http://schemas.microsoft.com/office/drawing/2014/main" id="{89D54454-7EDF-0839-1485-DB05664C166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9262"/>
    </mc:Choice>
    <mc:Fallback xmlns="">
      <p:transition spd="slow" advTm="59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4378-FE75-1C71-8E26-9472FF19BFEE}"/>
              </a:ext>
            </a:extLst>
          </p:cNvPr>
          <p:cNvSpPr>
            <a:spLocks noGrp="1"/>
          </p:cNvSpPr>
          <p:nvPr>
            <p:ph type="title"/>
          </p:nvPr>
        </p:nvSpPr>
        <p:spPr>
          <a:xfrm>
            <a:off x="609600" y="405829"/>
            <a:ext cx="10972800" cy="585431"/>
          </a:xfrm>
        </p:spPr>
        <p:txBody>
          <a:bodyPr>
            <a:noAutofit/>
          </a:bodyPr>
          <a:lstStyle/>
          <a:p>
            <a:r>
              <a:rPr lang="en-GB" sz="3800" dirty="0"/>
              <a:t>The Biopsychosocial Model of Ageing</a:t>
            </a:r>
          </a:p>
        </p:txBody>
      </p:sp>
      <p:sp>
        <p:nvSpPr>
          <p:cNvPr id="3" name="Content Placeholder 2">
            <a:extLst>
              <a:ext uri="{FF2B5EF4-FFF2-40B4-BE49-F238E27FC236}">
                <a16:creationId xmlns:a16="http://schemas.microsoft.com/office/drawing/2014/main" id="{3FF9672F-0DA2-1134-E04B-AB1E2DDB746C}"/>
              </a:ext>
            </a:extLst>
          </p:cNvPr>
          <p:cNvSpPr>
            <a:spLocks noGrp="1"/>
          </p:cNvSpPr>
          <p:nvPr>
            <p:ph idx="1"/>
          </p:nvPr>
        </p:nvSpPr>
        <p:spPr>
          <a:xfrm>
            <a:off x="424664" y="1076219"/>
            <a:ext cx="11462535" cy="5375952"/>
          </a:xfrm>
        </p:spPr>
        <p:txBody>
          <a:bodyPr>
            <a:noAutofit/>
          </a:bodyPr>
          <a:lstStyle/>
          <a:p>
            <a:pPr marL="0" indent="0" algn="just">
              <a:buNone/>
            </a:pPr>
            <a:r>
              <a:rPr lang="en-GB" sz="1700" dirty="0"/>
              <a:t>The biopsychosocial model explains that older people's wellbeing is shaped by the interaction of physical, psychological (emotional) and social factors. These dimensions are interconnected and should be addressed together when planning person-centred care (</a:t>
            </a:r>
            <a:r>
              <a:rPr lang="en-US" sz="1700" dirty="0"/>
              <a:t>Smart, 2023</a:t>
            </a:r>
            <a:r>
              <a:rPr lang="en-GB" sz="1700" dirty="0"/>
              <a:t>).</a:t>
            </a:r>
          </a:p>
          <a:p>
            <a:pPr marL="0" indent="0" algn="just">
              <a:buNone/>
            </a:pPr>
            <a:endParaRPr lang="en-GB" sz="1700" b="1" dirty="0"/>
          </a:p>
          <a:p>
            <a:pPr marL="0" indent="0" algn="just">
              <a:buNone/>
            </a:pPr>
            <a:r>
              <a:rPr lang="en-GB" sz="1700" b="1" dirty="0"/>
              <a:t>1. Physical needs: </a:t>
            </a:r>
            <a:r>
              <a:rPr lang="en-GB" sz="1700" dirty="0"/>
              <a:t>Support with mobility, personal hygiene and daily activities: Management of chronic illnesses, pain and age-related changes: Adequate nutrition, safe housing and fall prevention.</a:t>
            </a:r>
          </a:p>
          <a:p>
            <a:pPr marL="0" indent="0" algn="just">
              <a:buNone/>
            </a:pPr>
            <a:endParaRPr lang="en-GB" sz="1700" b="1" dirty="0"/>
          </a:p>
          <a:p>
            <a:pPr marL="0" indent="0" algn="just">
              <a:buNone/>
            </a:pPr>
            <a:r>
              <a:rPr lang="en-GB" sz="1700" b="1" dirty="0"/>
              <a:t>2. Psychological and emotional needs: </a:t>
            </a:r>
            <a:r>
              <a:rPr lang="en-GB" sz="1700" dirty="0"/>
              <a:t>Emotional support to manage anxiety, grief, loneliness and changes associated with ageing: Protection of dignity, self-esteem and personal identity: Opportunities to make choices and maintain control over daily life.</a:t>
            </a:r>
          </a:p>
          <a:p>
            <a:pPr marL="0" indent="0" algn="just">
              <a:buNone/>
            </a:pPr>
            <a:endParaRPr lang="en-GB" sz="1700" b="1" dirty="0"/>
          </a:p>
          <a:p>
            <a:pPr marL="0" indent="0" algn="just">
              <a:buNone/>
            </a:pPr>
            <a:r>
              <a:rPr lang="en-GB" sz="1700" b="1" dirty="0"/>
              <a:t>3. Social needs: </a:t>
            </a:r>
            <a:r>
              <a:rPr lang="en-GB" sz="1700" dirty="0"/>
              <a:t>Maintaining relationships with family, friends and the wider community: Opportunities for social interaction and participation in meaningful activities: Access to community services to reduce social isolation and promote inclusion (World Health Organization [WHO], 2022).</a:t>
            </a:r>
          </a:p>
          <a:p>
            <a:pPr marL="0" indent="0" algn="just">
              <a:buNone/>
            </a:pPr>
            <a:endParaRPr lang="en-GB" sz="1700" b="1" dirty="0"/>
          </a:p>
          <a:p>
            <a:pPr marL="0" indent="0" algn="just">
              <a:buNone/>
            </a:pPr>
            <a:r>
              <a:rPr lang="en-GB" sz="1700" dirty="0"/>
              <a:t>For example, an older person with reduced mobility may struggle to attend social activities, leading to loneliness and low mood. Domiciliary care can address these interconnected needs through mobility assistance, emotional support and help maintaining social relationships.</a:t>
            </a:r>
          </a:p>
          <a:p>
            <a:pPr marL="0" indent="0" algn="just">
              <a:buNone/>
            </a:pPr>
            <a:endParaRPr lang="en-GB" sz="1700" dirty="0"/>
          </a:p>
        </p:txBody>
      </p:sp>
      <p:pic>
        <p:nvPicPr>
          <p:cNvPr id="71" name="Video 70">
            <a:hlinkClick r:id="" action="ppaction://media"/>
            <a:extLst>
              <a:ext uri="{FF2B5EF4-FFF2-40B4-BE49-F238E27FC236}">
                <a16:creationId xmlns:a16="http://schemas.microsoft.com/office/drawing/2014/main" id="{AEAD9340-644C-E346-184D-BFC4468B72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0763090"/>
      </p:ext>
    </p:extLst>
  </p:cSld>
  <p:clrMapOvr>
    <a:masterClrMapping/>
  </p:clrMapOvr>
  <mc:AlternateContent xmlns:mc="http://schemas.openxmlformats.org/markup-compatibility/2006" xmlns:p14="http://schemas.microsoft.com/office/powerpoint/2010/main">
    <mc:Choice Requires="p14">
      <p:transition spd="slow" p14:dur="2000" advTm="53647"/>
    </mc:Choice>
    <mc:Fallback xmlns="">
      <p:transition spd="slow" advTm="53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1"/>
                </p:tgtEl>
              </p:cMediaNode>
            </p:video>
            <p:seq concurrent="1" nextAc="seek">
              <p:cTn id="8" restart="whenNotActive" fill="hold" evtFilter="cancelBubble" nodeType="interactiveSeq">
                <p:stCondLst>
                  <p:cond evt="onClick" delay="0">
                    <p:tgtEl>
                      <p:spTgt spid="7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1"/>
                                        </p:tgtEl>
                                      </p:cBhvr>
                                    </p:cmd>
                                  </p:childTnLst>
                                </p:cTn>
                              </p:par>
                            </p:childTnLst>
                          </p:cTn>
                        </p:par>
                      </p:childTnLst>
                    </p:cTn>
                  </p:par>
                </p:childTnLst>
              </p:cTn>
              <p:nextCondLst>
                <p:cond evt="onClick" delay="0">
                  <p:tgtEl>
                    <p:spTgt spid="7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8017" y="149933"/>
            <a:ext cx="7284378" cy="1399363"/>
          </a:xfrm>
        </p:spPr>
        <p:txBody>
          <a:bodyPr anchor="ctr">
            <a:normAutofit/>
          </a:bodyPr>
          <a:lstStyle/>
          <a:p>
            <a:pPr>
              <a:lnSpc>
                <a:spcPct val="90000"/>
              </a:lnSpc>
            </a:pPr>
            <a:r>
              <a:rPr lang="en-GB" sz="3800" dirty="0"/>
              <a:t>Safeguarding and empowerment principles</a:t>
            </a:r>
          </a:p>
        </p:txBody>
      </p:sp>
      <p:sp>
        <p:nvSpPr>
          <p:cNvPr id="3" name="Content Placeholder 2"/>
          <p:cNvSpPr>
            <a:spLocks noGrp="1"/>
          </p:cNvSpPr>
          <p:nvPr>
            <p:ph idx="1"/>
          </p:nvPr>
        </p:nvSpPr>
        <p:spPr>
          <a:xfrm>
            <a:off x="250277" y="1520620"/>
            <a:ext cx="8401818" cy="5187447"/>
          </a:xfrm>
        </p:spPr>
        <p:txBody>
          <a:bodyPr anchor="ctr">
            <a:noAutofit/>
          </a:bodyPr>
          <a:lstStyle/>
          <a:p>
            <a:pPr algn="just">
              <a:lnSpc>
                <a:spcPct val="150000"/>
              </a:lnSpc>
            </a:pPr>
            <a:r>
              <a:rPr lang="en-US" sz="1700" dirty="0"/>
              <a:t>The Care Act 2014 sets out six safeguarding principles: empowerment‚ prevention‚ protection‚ proportionality‚ partnership‚ and accountability (DHSC‚ 2014)․</a:t>
            </a:r>
          </a:p>
          <a:p>
            <a:pPr algn="just">
              <a:lnSpc>
                <a:spcPct val="150000"/>
              </a:lnSpc>
            </a:pPr>
            <a:r>
              <a:rPr lang="en-US" sz="1700" dirty="0"/>
              <a:t>Empowerment means respecting and supporting older adults' rights and choices and should be the primary safeguarding principle․ Practitioners should ask older adults‚ 'what matters to you?' instead of assuming they lack capacity․ </a:t>
            </a:r>
          </a:p>
          <a:p>
            <a:pPr algn="just">
              <a:lnSpc>
                <a:spcPct val="150000"/>
              </a:lnSpc>
            </a:pPr>
            <a:r>
              <a:rPr lang="en-US" sz="1700" dirty="0"/>
              <a:t>Prevention means taking steps early to prevent harm․ Protection means reducing risks to vulnerable people․ Proportionality means using the least intrusive methods to help people․ </a:t>
            </a:r>
          </a:p>
          <a:p>
            <a:pPr algn="just">
              <a:lnSpc>
                <a:spcPct val="150000"/>
              </a:lnSpc>
            </a:pPr>
            <a:r>
              <a:rPr lang="en-US" sz="1700" dirty="0"/>
              <a:t>Partnership means collaborating with other agencies․ Accountability means transparency․ Strategies to apply these principles to domiciliary care include supporting older people's remaining abilities and not speaking for them to preserve their dignity‚ whether or not they have capacity (Mental Capacity Act‚ 2005)․</a:t>
            </a:r>
            <a:endParaRPr lang="en-GB" sz="1700" dirty="0"/>
          </a:p>
        </p:txBody>
      </p:sp>
      <p:pic>
        <p:nvPicPr>
          <p:cNvPr id="5" name="Picture 4" descr="People holding hands">
            <a:extLst>
              <a:ext uri="{FF2B5EF4-FFF2-40B4-BE49-F238E27FC236}">
                <a16:creationId xmlns:a16="http://schemas.microsoft.com/office/drawing/2014/main" id="{22D84825-C7A0-B868-3902-11BE62775638}"/>
              </a:ext>
            </a:extLst>
          </p:cNvPr>
          <p:cNvPicPr>
            <a:picLocks noChangeAspect="1"/>
          </p:cNvPicPr>
          <p:nvPr/>
        </p:nvPicPr>
        <p:blipFill>
          <a:blip r:embed="rId4"/>
          <a:srcRect l="38624" t="-2" r="16549"/>
          <a:stretch>
            <a:fillRect/>
          </a:stretch>
        </p:blipFill>
        <p:spPr>
          <a:xfrm>
            <a:off x="8781742" y="1"/>
            <a:ext cx="3417081" cy="6858000"/>
          </a:xfrm>
          <a:prstGeom prst="rect">
            <a:avLst/>
          </a:prstGeom>
        </p:spPr>
      </p:pic>
      <p:pic>
        <p:nvPicPr>
          <p:cNvPr id="12" name="Video 11">
            <a:hlinkClick r:id="" action="ppaction://media"/>
            <a:extLst>
              <a:ext uri="{FF2B5EF4-FFF2-40B4-BE49-F238E27FC236}">
                <a16:creationId xmlns:a16="http://schemas.microsoft.com/office/drawing/2014/main" id="{2A6B9C0E-E7C9-FF10-1EF1-79FF11DC80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3885"/>
    </mc:Choice>
    <mc:Fallback xmlns="">
      <p:transition spd="slow" advTm="63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30D2E-0F06-7444-E6D6-D5B436FA8F0F}"/>
              </a:ext>
            </a:extLst>
          </p:cNvPr>
          <p:cNvSpPr>
            <a:spLocks noGrp="1"/>
          </p:cNvSpPr>
          <p:nvPr>
            <p:ph type="title"/>
          </p:nvPr>
        </p:nvSpPr>
        <p:spPr>
          <a:xfrm>
            <a:off x="513707" y="492303"/>
            <a:ext cx="7931650" cy="694362"/>
          </a:xfrm>
        </p:spPr>
        <p:txBody>
          <a:bodyPr anchor="ctr">
            <a:normAutofit fontScale="90000"/>
          </a:bodyPr>
          <a:lstStyle/>
          <a:p>
            <a:r>
              <a:rPr lang="en-GB" sz="3800" b="1" dirty="0"/>
              <a:t>Current Care and Support: Domiciliary Care</a:t>
            </a:r>
            <a:endParaRPr lang="en-GB" sz="3800" dirty="0"/>
          </a:p>
        </p:txBody>
      </p:sp>
      <p:sp>
        <p:nvSpPr>
          <p:cNvPr id="13" name="Content Placeholder 2">
            <a:extLst>
              <a:ext uri="{FF2B5EF4-FFF2-40B4-BE49-F238E27FC236}">
                <a16:creationId xmlns:a16="http://schemas.microsoft.com/office/drawing/2014/main" id="{FA6B7255-20E5-E712-EC3C-6C9B00639C08}"/>
              </a:ext>
            </a:extLst>
          </p:cNvPr>
          <p:cNvSpPr>
            <a:spLocks noGrp="1"/>
          </p:cNvSpPr>
          <p:nvPr>
            <p:ph idx="1"/>
          </p:nvPr>
        </p:nvSpPr>
        <p:spPr>
          <a:xfrm>
            <a:off x="359595" y="1171254"/>
            <a:ext cx="8085762" cy="5460715"/>
          </a:xfrm>
        </p:spPr>
        <p:txBody>
          <a:bodyPr anchor="ctr">
            <a:noAutofit/>
          </a:bodyPr>
          <a:lstStyle/>
          <a:p>
            <a:pPr algn="just">
              <a:lnSpc>
                <a:spcPct val="170000"/>
              </a:lnSpc>
            </a:pPr>
            <a:r>
              <a:rPr lang="en-US" sz="1700" dirty="0"/>
              <a:t>Domiciliary care refers to the provision of care services to elderly people in their homes by professional care providers who make scheduled visits․ </a:t>
            </a:r>
          </a:p>
          <a:p>
            <a:pPr algn="just">
              <a:lnSpc>
                <a:spcPct val="170000"/>
              </a:lnSpc>
            </a:pPr>
            <a:r>
              <a:rPr lang="en-US" sz="1700" dirty="0"/>
              <a:t>Advantages of domiciliary care for elderly people include maintaining independence and self-esteem and other benefits․ </a:t>
            </a:r>
          </a:p>
          <a:p>
            <a:pPr algn="just">
              <a:lnSpc>
                <a:spcPct val="170000"/>
              </a:lnSpc>
            </a:pPr>
            <a:r>
              <a:rPr lang="en-US" sz="1700" dirty="0"/>
              <a:t>Disadvantages of domiciliary care for elderly people include a lack of care providers and other resources and other problems related to insufficient visitation time and social isolation․ </a:t>
            </a:r>
          </a:p>
          <a:p>
            <a:pPr algn="just">
              <a:lnSpc>
                <a:spcPct val="170000"/>
              </a:lnSpc>
            </a:pPr>
            <a:r>
              <a:rPr lang="en-US" sz="1700" dirty="0"/>
              <a:t>Relevant social theories include Continuity Theory and Socioemotional Selectivity Theory․ Relevant laws protecting the rights and autonomy of elderly people who receive domiciliary care include the Care Act 2014 and the Mental Capacity Act 2005․</a:t>
            </a:r>
            <a:endParaRPr lang="en-GB" sz="1700" dirty="0"/>
          </a:p>
        </p:txBody>
      </p:sp>
      <p:pic>
        <p:nvPicPr>
          <p:cNvPr id="5" name="Picture 4" descr="Two people holding each other's hands">
            <a:extLst>
              <a:ext uri="{FF2B5EF4-FFF2-40B4-BE49-F238E27FC236}">
                <a16:creationId xmlns:a16="http://schemas.microsoft.com/office/drawing/2014/main" id="{B47DE703-53FE-9028-2473-66A703D11247}"/>
              </a:ext>
            </a:extLst>
          </p:cNvPr>
          <p:cNvPicPr>
            <a:picLocks noChangeAspect="1"/>
          </p:cNvPicPr>
          <p:nvPr/>
        </p:nvPicPr>
        <p:blipFill>
          <a:blip r:embed="rId4"/>
          <a:srcRect l="21028" r="27135" b="-1"/>
          <a:stretch>
            <a:fillRect/>
          </a:stretch>
        </p:blipFill>
        <p:spPr>
          <a:xfrm>
            <a:off x="8609744" y="-10886"/>
            <a:ext cx="3582256" cy="6868886"/>
          </a:xfrm>
          <a:prstGeom prst="rect">
            <a:avLst/>
          </a:prstGeom>
          <a:effectLst>
            <a:outerShdw blurRad="127000" dist="50800" dir="10800000" sx="99000" sy="99000" algn="r" rotWithShape="0">
              <a:prstClr val="black">
                <a:alpha val="40000"/>
              </a:prstClr>
            </a:outerShdw>
          </a:effectLst>
        </p:spPr>
      </p:pic>
      <p:pic>
        <p:nvPicPr>
          <p:cNvPr id="22" name="Video 21">
            <a:hlinkClick r:id="" action="ppaction://media"/>
            <a:extLst>
              <a:ext uri="{FF2B5EF4-FFF2-40B4-BE49-F238E27FC236}">
                <a16:creationId xmlns:a16="http://schemas.microsoft.com/office/drawing/2014/main" id="{CA48540B-116E-A457-BBCB-3A20AE8E5A3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8253109"/>
      </p:ext>
    </p:extLst>
  </p:cSld>
  <p:clrMapOvr>
    <a:masterClrMapping/>
  </p:clrMapOvr>
  <mc:AlternateContent xmlns:mc="http://schemas.openxmlformats.org/markup-compatibility/2006" xmlns:p14="http://schemas.microsoft.com/office/powerpoint/2010/main">
    <mc:Choice Requires="p14">
      <p:transition spd="slow" p14:dur="2000" advTm="69538"/>
    </mc:Choice>
    <mc:Fallback xmlns="">
      <p:transition spd="slow" advTm="69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5000"/>
              <a:t>Theory 1: Continuity Theory of ageing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86247" y="1774747"/>
            <a:ext cx="7193340" cy="4710506"/>
          </a:xfrm>
        </p:spPr>
        <p:txBody>
          <a:bodyPr>
            <a:noAutofit/>
          </a:bodyPr>
          <a:lstStyle/>
          <a:p>
            <a:pPr algn="just">
              <a:lnSpc>
                <a:spcPct val="100000"/>
              </a:lnSpc>
            </a:pPr>
            <a:r>
              <a:rPr lang="en-US" sz="1700" dirty="0"/>
              <a:t>Continuity Theory suggests that older adults benefit from continuing past </a:t>
            </a:r>
            <a:r>
              <a:rPr lang="en-US" sz="1700" dirty="0" err="1"/>
              <a:t>behaviours</a:t>
            </a:r>
            <a:r>
              <a:rPr lang="en-US" sz="1700" dirty="0"/>
              <a:t> and other aspects of their self-concept (</a:t>
            </a:r>
            <a:r>
              <a:rPr lang="en-GB" sz="1800" dirty="0"/>
              <a:t>Centre for Ageing Better, 2023</a:t>
            </a:r>
            <a:r>
              <a:rPr lang="en-US" sz="1700" dirty="0"/>
              <a:t>)․ </a:t>
            </a:r>
          </a:p>
          <a:p>
            <a:pPr algn="just">
              <a:lnSpc>
                <a:spcPct val="170000"/>
              </a:lnSpc>
            </a:pPr>
            <a:r>
              <a:rPr lang="en-US" sz="1700" dirty="0"/>
              <a:t>Benefits of Continuity Theory include preservation of independence and feelings of safety and security through past </a:t>
            </a:r>
            <a:r>
              <a:rPr lang="en-US" sz="1700" dirty="0" err="1"/>
              <a:t>behaviours</a:t>
            </a:r>
            <a:r>
              <a:rPr lang="en-US" sz="1700" dirty="0"/>
              <a:t>․ </a:t>
            </a:r>
          </a:p>
          <a:p>
            <a:pPr algn="just">
              <a:lnSpc>
                <a:spcPct val="170000"/>
              </a:lnSpc>
            </a:pPr>
            <a:r>
              <a:rPr lang="en-US" sz="1700" dirty="0"/>
              <a:t>Drawbacks of Continuity Theory include a lack of attention to the fact that older adults may require care․ </a:t>
            </a:r>
          </a:p>
          <a:p>
            <a:pPr algn="just">
              <a:lnSpc>
                <a:spcPct val="170000"/>
              </a:lnSpc>
            </a:pPr>
            <a:r>
              <a:rPr lang="en-US" sz="1700" dirty="0"/>
              <a:t>Ways Continuity Theory is applied to home care include interventions to encourage older adults to maintain past </a:t>
            </a:r>
            <a:r>
              <a:rPr lang="en-US" sz="1700" dirty="0" err="1"/>
              <a:t>behaviours</a:t>
            </a:r>
            <a:r>
              <a:rPr lang="en-US" sz="1700" dirty="0"/>
              <a:t> and environments that foster self-concept․</a:t>
            </a:r>
            <a:endParaRPr lang="en-GB" sz="1700" dirty="0"/>
          </a:p>
        </p:txBody>
      </p:sp>
      <p:pic>
        <p:nvPicPr>
          <p:cNvPr id="4" name="Picture 3" descr="Signs of Depression in an Older Adult - Spring Mountain Treatment Center">
            <a:extLst>
              <a:ext uri="{FF2B5EF4-FFF2-40B4-BE49-F238E27FC236}">
                <a16:creationId xmlns:a16="http://schemas.microsoft.com/office/drawing/2014/main" id="{625A1B9D-AA7A-9B79-42A3-7B143762687A}"/>
              </a:ext>
            </a:extLst>
          </p:cNvPr>
          <p:cNvPicPr>
            <a:picLocks noChangeAspect="1"/>
          </p:cNvPicPr>
          <p:nvPr/>
        </p:nvPicPr>
        <p:blipFill>
          <a:blip r:embed="rId5"/>
          <a:srcRect l="15141" r="20643" b="2"/>
          <a:stretch>
            <a:fillRect/>
          </a:stretch>
        </p:blipFill>
        <p:spPr>
          <a:xfrm>
            <a:off x="7675658" y="2093976"/>
            <a:ext cx="3941064" cy="4096512"/>
          </a:xfrm>
          <a:prstGeom prst="rect">
            <a:avLst/>
          </a:prstGeom>
        </p:spPr>
      </p:pic>
      <p:pic>
        <p:nvPicPr>
          <p:cNvPr id="19" name="Video 18">
            <a:hlinkClick r:id="" action="ppaction://media"/>
            <a:extLst>
              <a:ext uri="{FF2B5EF4-FFF2-40B4-BE49-F238E27FC236}">
                <a16:creationId xmlns:a16="http://schemas.microsoft.com/office/drawing/2014/main" id="{1AF8BF55-8AEE-14EE-1B49-4E6CD0BDD7D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1644"/>
    </mc:Choice>
    <mc:Fallback xmlns="">
      <p:transition spd="slow" advTm="71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7141" y="302538"/>
            <a:ext cx="6707509" cy="1399363"/>
          </a:xfrm>
        </p:spPr>
        <p:txBody>
          <a:bodyPr anchor="ctr">
            <a:normAutofit/>
          </a:bodyPr>
          <a:lstStyle/>
          <a:p>
            <a:pPr>
              <a:lnSpc>
                <a:spcPct val="90000"/>
              </a:lnSpc>
            </a:pPr>
            <a:r>
              <a:rPr lang="en-US" sz="3700" dirty="0"/>
              <a:t>Theory 2: Socioemotional Selectivity Theory</a:t>
            </a:r>
          </a:p>
        </p:txBody>
      </p:sp>
      <p:sp>
        <p:nvSpPr>
          <p:cNvPr id="3" name="Content Placeholder 2"/>
          <p:cNvSpPr>
            <a:spLocks noGrp="1"/>
          </p:cNvSpPr>
          <p:nvPr>
            <p:ph idx="1"/>
          </p:nvPr>
        </p:nvSpPr>
        <p:spPr>
          <a:xfrm>
            <a:off x="135078" y="1701901"/>
            <a:ext cx="7334234" cy="4986576"/>
          </a:xfrm>
        </p:spPr>
        <p:txBody>
          <a:bodyPr anchor="ctr">
            <a:normAutofit/>
          </a:bodyPr>
          <a:lstStyle/>
          <a:p>
            <a:pPr algn="just">
              <a:lnSpc>
                <a:spcPct val="150000"/>
              </a:lnSpc>
            </a:pPr>
            <a:r>
              <a:rPr lang="en-US" sz="1700" dirty="0"/>
              <a:t>Socioemotional selectivity theory states that older adults' time horizons shift‚ resulting in more selective choices about emotionally meaningful relationships (</a:t>
            </a:r>
            <a:r>
              <a:rPr lang="en-GB" sz="1800" dirty="0"/>
              <a:t>Centre for Ageing Better, 2023</a:t>
            </a:r>
            <a:r>
              <a:rPr lang="en-US" sz="1700" dirty="0"/>
              <a:t>)․ </a:t>
            </a:r>
          </a:p>
          <a:p>
            <a:pPr algn="just">
              <a:lnSpc>
                <a:spcPct val="160000"/>
              </a:lnSpc>
            </a:pPr>
            <a:r>
              <a:rPr lang="en-US" sz="1700" dirty="0"/>
              <a:t>Advantages of socioemotional selectivity theory include greater emphasis on emotional health and relationships․ </a:t>
            </a:r>
          </a:p>
          <a:p>
            <a:pPr algn="just">
              <a:lnSpc>
                <a:spcPct val="160000"/>
              </a:lnSpc>
            </a:pPr>
            <a:r>
              <a:rPr lang="en-US" sz="1700" dirty="0"/>
              <a:t>Disadvantages of socioemotional selectivity theory include less emphasis on the importance of new relationships and social networks․ </a:t>
            </a:r>
          </a:p>
          <a:p>
            <a:pPr algn="just">
              <a:lnSpc>
                <a:spcPct val="160000"/>
              </a:lnSpc>
            </a:pPr>
            <a:r>
              <a:rPr lang="en-US" sz="1700" dirty="0"/>
              <a:t>Uses of socioemotional selectivity theory include applications by domiciliary care providers to provide better care to clients and reduce isolation and improve emotional health for clients․</a:t>
            </a:r>
          </a:p>
        </p:txBody>
      </p:sp>
      <p:pic>
        <p:nvPicPr>
          <p:cNvPr id="5" name="Picture 4" descr="Various brightly coloured marbles">
            <a:extLst>
              <a:ext uri="{FF2B5EF4-FFF2-40B4-BE49-F238E27FC236}">
                <a16:creationId xmlns:a16="http://schemas.microsoft.com/office/drawing/2014/main" id="{AB396705-C53D-FB5F-1355-8B1ACD880705}"/>
              </a:ext>
            </a:extLst>
          </p:cNvPr>
          <p:cNvPicPr>
            <a:picLocks noChangeAspect="1"/>
          </p:cNvPicPr>
          <p:nvPr/>
        </p:nvPicPr>
        <p:blipFill>
          <a:blip r:embed="rId4"/>
          <a:srcRect l="35699" r="20566" b="-2"/>
          <a:stretch>
            <a:fillRect/>
          </a:stretch>
        </p:blipFill>
        <p:spPr>
          <a:xfrm>
            <a:off x="7705493" y="1"/>
            <a:ext cx="4493332" cy="6858000"/>
          </a:xfrm>
          <a:prstGeom prst="rect">
            <a:avLst/>
          </a:prstGeom>
        </p:spPr>
      </p:pic>
      <p:pic>
        <p:nvPicPr>
          <p:cNvPr id="29" name="Video 28">
            <a:hlinkClick r:id="" action="ppaction://media"/>
            <a:extLst>
              <a:ext uri="{FF2B5EF4-FFF2-40B4-BE49-F238E27FC236}">
                <a16:creationId xmlns:a16="http://schemas.microsoft.com/office/drawing/2014/main" id="{759F0A21-1BF1-92B7-D9E1-2EECE583F2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1783"/>
    </mc:Choice>
    <mc:Fallback xmlns="">
      <p:transition spd="slow" advTm="71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dirty="0">
                <a:solidFill>
                  <a:srgbClr val="FFFFFF"/>
                </a:solidFill>
              </a:rPr>
              <a:t>Telecare and Remote Monitoring</a:t>
            </a:r>
            <a:endParaRPr lang="en-US" sz="4000" dirty="0">
              <a:solidFill>
                <a:srgbClr val="FFFFFF"/>
              </a:solidFill>
            </a:endParaRPr>
          </a:p>
        </p:txBody>
      </p:sp>
      <p:sp>
        <p:nvSpPr>
          <p:cNvPr id="3" name="Content Placeholder 2"/>
          <p:cNvSpPr>
            <a:spLocks noGrp="1"/>
          </p:cNvSpPr>
          <p:nvPr>
            <p:ph idx="1"/>
          </p:nvPr>
        </p:nvSpPr>
        <p:spPr>
          <a:xfrm>
            <a:off x="925551" y="1622745"/>
            <a:ext cx="10170079" cy="4378810"/>
          </a:xfrm>
        </p:spPr>
        <p:txBody>
          <a:bodyPr anchor="ctr">
            <a:normAutofit/>
          </a:bodyPr>
          <a:lstStyle/>
          <a:p>
            <a:pPr algn="just">
              <a:lnSpc>
                <a:spcPct val="150000"/>
              </a:lnSpc>
            </a:pPr>
            <a:r>
              <a:rPr lang="en-US" sz="1700" dirty="0"/>
              <a:t>Telecare offers technological services and products to help older adults remain safely at home․ Telecare services and products include personal emergency response systems and fall detection technologies that allow older adults to call for help and alert others who can provide assistance‚ including emergency personnel (NHS England‚ 2022)․</a:t>
            </a:r>
          </a:p>
          <a:p>
            <a:pPr algn="just">
              <a:lnSpc>
                <a:spcPct val="150000"/>
              </a:lnSpc>
            </a:pPr>
            <a:endParaRPr lang="en-US" sz="1700" dirty="0"/>
          </a:p>
          <a:p>
            <a:pPr algn="just">
              <a:lnSpc>
                <a:spcPct val="150000"/>
              </a:lnSpc>
            </a:pPr>
            <a:r>
              <a:rPr lang="en-US" sz="1700" dirty="0"/>
              <a:t>Monitoring technologies offer benefits for older adults․ Worn technologies can alert caregivers when older adults fall․ Other remote monitoring technologies can measure blood pressure and oxygen levels in older adults․ Benefits of monitoring technologies include early problem detection and rapid responses to older adults' needs․</a:t>
            </a:r>
          </a:p>
        </p:txBody>
      </p:sp>
      <p:pic>
        <p:nvPicPr>
          <p:cNvPr id="36" name="Video 35">
            <a:hlinkClick r:id="" action="ppaction://media"/>
            <a:extLst>
              <a:ext uri="{FF2B5EF4-FFF2-40B4-BE49-F238E27FC236}">
                <a16:creationId xmlns:a16="http://schemas.microsoft.com/office/drawing/2014/main" id="{21405EDA-15CB-14A7-A500-81645EF7FB2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0122"/>
    </mc:Choice>
    <mc:Fallback xmlns="">
      <p:transition spd="slow" advTm="70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9B27A-942D-C4D2-B6F3-19FDBABF7564}"/>
              </a:ext>
            </a:extLst>
          </p:cNvPr>
          <p:cNvSpPr>
            <a:spLocks noGrp="1"/>
          </p:cNvSpPr>
          <p:nvPr>
            <p:ph type="title"/>
          </p:nvPr>
        </p:nvSpPr>
        <p:spPr>
          <a:xfrm>
            <a:off x="2468361" y="870345"/>
            <a:ext cx="7754279" cy="884889"/>
          </a:xfrm>
        </p:spPr>
        <p:txBody>
          <a:bodyPr anchor="ctr">
            <a:normAutofit/>
          </a:bodyPr>
          <a:lstStyle/>
          <a:p>
            <a:pPr>
              <a:lnSpc>
                <a:spcPct val="90000"/>
              </a:lnSpc>
            </a:pPr>
            <a:r>
              <a:rPr lang="en-GB" sz="3800" dirty="0"/>
              <a:t>Telecare and Remote Monitoring</a:t>
            </a:r>
          </a:p>
        </p:txBody>
      </p:sp>
      <p:sp>
        <p:nvSpPr>
          <p:cNvPr id="3" name="Content Placeholder 2">
            <a:extLst>
              <a:ext uri="{FF2B5EF4-FFF2-40B4-BE49-F238E27FC236}">
                <a16:creationId xmlns:a16="http://schemas.microsoft.com/office/drawing/2014/main" id="{B95950D9-DB34-A9B5-776C-5281855F86A0}"/>
              </a:ext>
            </a:extLst>
          </p:cNvPr>
          <p:cNvSpPr>
            <a:spLocks noGrp="1"/>
          </p:cNvSpPr>
          <p:nvPr>
            <p:ph idx="1"/>
          </p:nvPr>
        </p:nvSpPr>
        <p:spPr>
          <a:xfrm>
            <a:off x="1267247" y="2039981"/>
            <a:ext cx="9654106" cy="3100780"/>
          </a:xfrm>
        </p:spPr>
        <p:txBody>
          <a:bodyPr>
            <a:normAutofit fontScale="85000" lnSpcReduction="10000"/>
          </a:bodyPr>
          <a:lstStyle/>
          <a:p>
            <a:pPr algn="just">
              <a:lnSpc>
                <a:spcPct val="150000"/>
              </a:lnSpc>
            </a:pPr>
            <a:r>
              <a:rPr lang="en-US" sz="2000" dirty="0"/>
              <a:t>Benefits: Greater safety and efficiency and reassurance for families․ Greater independence․</a:t>
            </a:r>
          </a:p>
          <a:p>
            <a:pPr algn="just">
              <a:lnSpc>
                <a:spcPct val="150000"/>
              </a:lnSpc>
            </a:pPr>
            <a:endParaRPr lang="en-US" sz="2000" dirty="0"/>
          </a:p>
          <a:p>
            <a:pPr algn="just">
              <a:lnSpc>
                <a:spcPct val="150000"/>
              </a:lnSpc>
            </a:pPr>
            <a:r>
              <a:rPr lang="en-US" sz="2000" dirty="0"/>
              <a:t>Limitations: Telecare services may be inappropriate for some older adults because of the expense of installing telecare systems‚ potential loss of privacy‚ inappropriate feedback from telecare systems‚ lack of internet access‚ and inadequate computer skills․ Telecare should be considered a supplement to‚ rather than a replacement for‚ other services for older adults․</a:t>
            </a:r>
          </a:p>
          <a:p>
            <a:pPr marL="0" indent="0" algn="just">
              <a:lnSpc>
                <a:spcPct val="150000"/>
              </a:lnSpc>
              <a:buNone/>
            </a:pPr>
            <a:endParaRPr lang="en-GB" sz="2000" dirty="0"/>
          </a:p>
        </p:txBody>
      </p:sp>
      <p:pic>
        <p:nvPicPr>
          <p:cNvPr id="20" name="Video 19">
            <a:hlinkClick r:id="" action="ppaction://media"/>
            <a:extLst>
              <a:ext uri="{FF2B5EF4-FFF2-40B4-BE49-F238E27FC236}">
                <a16:creationId xmlns:a16="http://schemas.microsoft.com/office/drawing/2014/main" id="{E7C23160-699F-E70E-3C93-CD8519A8A00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5943657"/>
      </p:ext>
    </p:extLst>
  </p:cSld>
  <p:clrMapOvr>
    <a:masterClrMapping/>
  </p:clrMapOvr>
  <mc:AlternateContent xmlns:mc="http://schemas.openxmlformats.org/markup-compatibility/2006" xmlns:p14="http://schemas.microsoft.com/office/powerpoint/2010/main">
    <mc:Choice Requires="p14">
      <p:transition spd="slow" p14:dur="2000" advTm="60084"/>
    </mc:Choice>
    <mc:Fallback xmlns="">
      <p:transition spd="slow" advTm="60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Case study background: Mr and Mrs S (SCIE)</a:t>
            </a:r>
          </a:p>
        </p:txBody>
      </p:sp>
      <p:sp>
        <p:nvSpPr>
          <p:cNvPr id="3" name="Content Placeholder 2"/>
          <p:cNvSpPr>
            <a:spLocks noGrp="1"/>
          </p:cNvSpPr>
          <p:nvPr>
            <p:ph idx="1"/>
          </p:nvPr>
        </p:nvSpPr>
        <p:spPr>
          <a:xfrm>
            <a:off x="4810259" y="649480"/>
            <a:ext cx="6555347" cy="5546047"/>
          </a:xfrm>
        </p:spPr>
        <p:txBody>
          <a:bodyPr anchor="ctr">
            <a:normAutofit fontScale="85000" lnSpcReduction="10000"/>
          </a:bodyPr>
          <a:lstStyle/>
          <a:p>
            <a:pPr algn="just">
              <a:lnSpc>
                <a:spcPct val="150000"/>
              </a:lnSpc>
            </a:pPr>
            <a:r>
              <a:rPr lang="en-US" sz="1900" dirty="0" err="1"/>
              <a:t>Mr</a:t>
            </a:r>
            <a:r>
              <a:rPr lang="en-US" sz="1900" dirty="0"/>
              <a:t> and </a:t>
            </a:r>
            <a:r>
              <a:rPr lang="en-US" sz="1900" dirty="0" err="1"/>
              <a:t>Mrs</a:t>
            </a:r>
            <a:r>
              <a:rPr lang="en-US" sz="1900" dirty="0"/>
              <a:t> S are in their 90s and have been married for 70 years․ </a:t>
            </a:r>
          </a:p>
          <a:p>
            <a:pPr algn="just">
              <a:lnSpc>
                <a:spcPct val="150000"/>
              </a:lnSpc>
            </a:pPr>
            <a:r>
              <a:rPr lang="en-US" sz="1900" dirty="0" err="1"/>
              <a:t>Mrs</a:t>
            </a:r>
            <a:r>
              <a:rPr lang="en-US" sz="1900" dirty="0"/>
              <a:t> S has dementia and is looked after by her husband‚ </a:t>
            </a:r>
            <a:r>
              <a:rPr lang="en-US" sz="1900" dirty="0" err="1"/>
              <a:t>Mr</a:t>
            </a:r>
            <a:r>
              <a:rPr lang="en-US" sz="1900" dirty="0"/>
              <a:t> S (SCIE)․ After a fall‚ </a:t>
            </a:r>
            <a:r>
              <a:rPr lang="en-US" sz="1900" dirty="0" err="1"/>
              <a:t>Mrs</a:t>
            </a:r>
            <a:r>
              <a:rPr lang="en-US" sz="1900" dirty="0"/>
              <a:t> S was placed in respite care‚ and </a:t>
            </a:r>
            <a:r>
              <a:rPr lang="en-US" sz="1900" dirty="0" err="1"/>
              <a:t>Mr</a:t>
            </a:r>
            <a:r>
              <a:rPr lang="en-US" sz="1900" dirty="0"/>
              <a:t> S asked for her to be returned home․ </a:t>
            </a:r>
          </a:p>
          <a:p>
            <a:pPr algn="just">
              <a:lnSpc>
                <a:spcPct val="150000"/>
              </a:lnSpc>
            </a:pPr>
            <a:r>
              <a:rPr lang="en-US" sz="1900" dirty="0"/>
              <a:t>Care home staff refused to return </a:t>
            </a:r>
            <a:r>
              <a:rPr lang="en-US" sz="1900" dirty="0" err="1"/>
              <a:t>Mrs</a:t>
            </a:r>
            <a:r>
              <a:rPr lang="en-US" sz="1900" dirty="0"/>
              <a:t> S home and made an urgent </a:t>
            </a:r>
            <a:r>
              <a:rPr lang="en-US" sz="1900" dirty="0" err="1"/>
              <a:t>DoLS</a:t>
            </a:r>
            <a:r>
              <a:rPr lang="en-US" sz="1900" dirty="0"/>
              <a:t> application because </a:t>
            </a:r>
            <a:r>
              <a:rPr lang="en-US" sz="1900" dirty="0" err="1"/>
              <a:t>Mr</a:t>
            </a:r>
            <a:r>
              <a:rPr lang="en-US" sz="1900" dirty="0"/>
              <a:t> S had refused offers of care services․ </a:t>
            </a:r>
          </a:p>
          <a:p>
            <a:pPr algn="just">
              <a:lnSpc>
                <a:spcPct val="150000"/>
              </a:lnSpc>
            </a:pPr>
            <a:r>
              <a:rPr lang="en-US" sz="1900" dirty="0"/>
              <a:t>The assessment highlighted that human rights under the European Convention on Human Rights‚ including rights under Article 5 and Article 8 for </a:t>
            </a:r>
            <a:r>
              <a:rPr lang="en-US" sz="1900" dirty="0" err="1"/>
              <a:t>Mrs</a:t>
            </a:r>
            <a:r>
              <a:rPr lang="en-US" sz="1900" dirty="0"/>
              <a:t> S‚ had been breached․ </a:t>
            </a:r>
          </a:p>
          <a:p>
            <a:pPr algn="just">
              <a:lnSpc>
                <a:spcPct val="150000"/>
              </a:lnSpc>
            </a:pPr>
            <a:r>
              <a:rPr lang="en-US" sz="1900" dirty="0" err="1"/>
              <a:t>Mr</a:t>
            </a:r>
            <a:r>
              <a:rPr lang="en-US" sz="1900" dirty="0"/>
              <a:t> S was appointed representative for </a:t>
            </a:r>
            <a:r>
              <a:rPr lang="en-US" sz="1900" dirty="0" err="1"/>
              <a:t>Mrs</a:t>
            </a:r>
            <a:r>
              <a:rPr lang="en-US" sz="1900" dirty="0"/>
              <a:t> S‚ and an IMCA was appointed to support him in making challenges․ </a:t>
            </a:r>
          </a:p>
          <a:p>
            <a:pPr algn="just">
              <a:lnSpc>
                <a:spcPct val="150000"/>
              </a:lnSpc>
            </a:pPr>
            <a:r>
              <a:rPr lang="en-US" sz="1900" dirty="0" err="1"/>
              <a:t>Mrs</a:t>
            </a:r>
            <a:r>
              <a:rPr lang="en-US" sz="1900" dirty="0"/>
              <a:t> S was discharged from the care home to her home‚ where she received home care services and lived happily for a further nine months․</a:t>
            </a:r>
          </a:p>
          <a:p>
            <a:pPr algn="just">
              <a:lnSpc>
                <a:spcPct val="150000"/>
              </a:lnSpc>
            </a:pPr>
            <a:endParaRPr lang="en-US" sz="1900" dirty="0">
              <a:latin typeface="Calibri"/>
            </a:endParaRPr>
          </a:p>
        </p:txBody>
      </p:sp>
      <p:pic>
        <p:nvPicPr>
          <p:cNvPr id="42" name="Video 41">
            <a:hlinkClick r:id="" action="ppaction://media"/>
            <a:extLst>
              <a:ext uri="{FF2B5EF4-FFF2-40B4-BE49-F238E27FC236}">
                <a16:creationId xmlns:a16="http://schemas.microsoft.com/office/drawing/2014/main" id="{86641D05-2770-4442-0E6A-80EEE0413B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7036"/>
    </mc:Choice>
    <mc:Fallback xmlns="">
      <p:transition spd="slow" advTm="57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2"/>
                </p:tgtEl>
              </p:cMediaNode>
            </p:video>
            <p:seq concurrent="1" nextAc="seek">
              <p:cTn id="8" restart="whenNotActive" fill="hold" evtFilter="cancelBubble" nodeType="interactiveSeq">
                <p:stCondLst>
                  <p:cond evt="onClick" delay="0">
                    <p:tgtEl>
                      <p:spTgt spid="4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2"/>
                                        </p:tgtEl>
                                      </p:cBhvr>
                                    </p:cmd>
                                  </p:childTnLst>
                                </p:cTn>
                              </p:par>
                            </p:childTnLst>
                          </p:cTn>
                        </p:par>
                      </p:childTnLst>
                    </p:cTn>
                  </p:par>
                </p:childTnLst>
              </p:cTn>
              <p:nextCondLst>
                <p:cond evt="onClick" delay="0">
                  <p:tgtEl>
                    <p:spTgt spid="4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US" sz="3400" dirty="0"/>
              <a:t>Case study analysis: biopsychosocial needs and empowerment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C39ACB-8115-D1A9-EABF-4FB50C978B7D}"/>
              </a:ext>
            </a:extLst>
          </p:cNvPr>
          <p:cNvGraphicFramePr>
            <a:graphicFrameLocks noGrp="1"/>
          </p:cNvGraphicFramePr>
          <p:nvPr>
            <p:ph idx="1"/>
            <p:extLst>
              <p:ext uri="{D42A27DB-BD31-4B8C-83A1-F6EECF244321}">
                <p14:modId xmlns:p14="http://schemas.microsoft.com/office/powerpoint/2010/main" val="105422310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4" name="Video 23">
            <a:hlinkClick r:id="" action="ppaction://media"/>
            <a:extLst>
              <a:ext uri="{FF2B5EF4-FFF2-40B4-BE49-F238E27FC236}">
                <a16:creationId xmlns:a16="http://schemas.microsoft.com/office/drawing/2014/main" id="{21729706-56B1-7CA9-7512-B5D636F3B2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5412"/>
    </mc:Choice>
    <mc:Fallback xmlns="">
      <p:transition spd="slow" advTm="55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94843" y="258343"/>
            <a:ext cx="6713306" cy="1325563"/>
          </a:xfrm>
        </p:spPr>
        <p:txBody>
          <a:bodyPr>
            <a:normAutofit/>
          </a:bodyPr>
          <a:lstStyle/>
          <a:p>
            <a:pPr>
              <a:lnSpc>
                <a:spcPct val="90000"/>
              </a:lnSpc>
            </a:pPr>
            <a:r>
              <a:rPr lang="en-US" sz="3400" dirty="0"/>
              <a:t>Case study: linking theory, policy and outcomes</a:t>
            </a:r>
          </a:p>
        </p:txBody>
      </p:sp>
      <p:sp>
        <p:nvSpPr>
          <p:cNvPr id="3" name="Content Placeholder 2"/>
          <p:cNvSpPr>
            <a:spLocks noGrp="1"/>
          </p:cNvSpPr>
          <p:nvPr>
            <p:ph idx="1"/>
          </p:nvPr>
        </p:nvSpPr>
        <p:spPr>
          <a:xfrm>
            <a:off x="277402" y="1345915"/>
            <a:ext cx="6996701" cy="5369761"/>
          </a:xfrm>
        </p:spPr>
        <p:txBody>
          <a:bodyPr>
            <a:normAutofit/>
          </a:bodyPr>
          <a:lstStyle/>
          <a:p>
            <a:pPr algn="just">
              <a:lnSpc>
                <a:spcPct val="160000"/>
              </a:lnSpc>
            </a:pPr>
            <a:r>
              <a:rPr lang="en-US" sz="1500" dirty="0"/>
              <a:t>Continuity Theory can help explain why the couple wants to stay in their home and keep their belongings‚ to prevent or delay negative consequences such as confusion (</a:t>
            </a:r>
            <a:r>
              <a:rPr lang="en-GB" sz="1600" dirty="0"/>
              <a:t>Centre for Ageing Better, 2023</a:t>
            </a:r>
            <a:r>
              <a:rPr lang="en-US" sz="1500" dirty="0"/>
              <a:t>)․ </a:t>
            </a:r>
          </a:p>
          <a:p>
            <a:pPr algn="just">
              <a:lnSpc>
                <a:spcPct val="150000"/>
              </a:lnSpc>
            </a:pPr>
            <a:r>
              <a:rPr lang="en-US" sz="1500" dirty="0"/>
              <a:t>Socioemotional Selectivity Theory can help explain why the couple wants to </a:t>
            </a:r>
            <a:r>
              <a:rPr lang="en-US" sz="1500" dirty="0" err="1"/>
              <a:t>prioritise</a:t>
            </a:r>
            <a:r>
              <a:rPr lang="en-US" sz="1500" dirty="0"/>
              <a:t> family relationships‚ to make the most of their emotional resources (</a:t>
            </a:r>
            <a:r>
              <a:rPr lang="en-GB" sz="1600" dirty="0"/>
              <a:t>Centre for Ageing Better, 2023</a:t>
            </a:r>
            <a:r>
              <a:rPr lang="en-US" sz="1500" dirty="0"/>
              <a:t>)․ </a:t>
            </a:r>
          </a:p>
          <a:p>
            <a:pPr algn="just">
              <a:lnSpc>
                <a:spcPct val="150000"/>
              </a:lnSpc>
            </a:pPr>
            <a:r>
              <a:rPr lang="en-US" sz="1500" dirty="0"/>
              <a:t>Relevant policies for this couple include provisions of the Care Act to promote wellbeing and the Mental Capacity Act presumption of capacity‚ which encourage person-</a:t>
            </a:r>
            <a:r>
              <a:rPr lang="en-US" sz="1500" dirty="0" err="1"/>
              <a:t>centred</a:t>
            </a:r>
            <a:r>
              <a:rPr lang="en-US" sz="1500" dirty="0"/>
              <a:t>‚ least-restrictive planning (DHSC‚ 2014; Mental Capacity Act‚ 2005)․ </a:t>
            </a:r>
          </a:p>
          <a:p>
            <a:pPr algn="just">
              <a:lnSpc>
                <a:spcPct val="150000"/>
              </a:lnSpc>
            </a:pPr>
            <a:r>
              <a:rPr lang="en-US" sz="1500" dirty="0"/>
              <a:t>Benefits to this couple from community services funding and other supports included their agreement to a home care package and her ability to return home and live there happily for nine more months․ Other drawbacks to placing this woman in long-term care sooner exist (King's Fund‚ 2024)․</a:t>
            </a:r>
          </a:p>
          <a:p>
            <a:pPr marL="0" indent="0" algn="just">
              <a:lnSpc>
                <a:spcPct val="150000"/>
              </a:lnSpc>
              <a:buNone/>
            </a:pPr>
            <a:endParaRPr lang="en-US" sz="1500" dirty="0">
              <a:latin typeface="Calibri"/>
            </a:endParaRPr>
          </a:p>
        </p:txBody>
      </p:sp>
      <p:pic>
        <p:nvPicPr>
          <p:cNvPr id="4" name="Picture 3" descr="The Role of a Domiciliary Care Worker">
            <a:extLst>
              <a:ext uri="{FF2B5EF4-FFF2-40B4-BE49-F238E27FC236}">
                <a16:creationId xmlns:a16="http://schemas.microsoft.com/office/drawing/2014/main" id="{79591BC6-9499-4B92-BEE5-7E18F01AED47}"/>
              </a:ext>
            </a:extLst>
          </p:cNvPr>
          <p:cNvPicPr>
            <a:picLocks noChangeAspect="1"/>
          </p:cNvPicPr>
          <p:nvPr/>
        </p:nvPicPr>
        <p:blipFill>
          <a:blip r:embed="rId4"/>
          <a:srcRect l="10125" r="21626" b="1"/>
          <a:stretch>
            <a:fillRect/>
          </a:stretch>
        </p:blipFill>
        <p:spPr>
          <a:xfrm>
            <a:off x="7274103" y="1657697"/>
            <a:ext cx="4223054" cy="422305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6" name="Video 25">
            <a:hlinkClick r:id="" action="ppaction://media"/>
            <a:extLst>
              <a:ext uri="{FF2B5EF4-FFF2-40B4-BE49-F238E27FC236}">
                <a16:creationId xmlns:a16="http://schemas.microsoft.com/office/drawing/2014/main" id="{BACBC246-A8F8-7359-F361-25814FC4A0F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1291"/>
    </mc:Choice>
    <mc:Fallback xmlns="">
      <p:transition spd="slow" advTm="51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Recommendations for improvement</a:t>
            </a:r>
          </a:p>
        </p:txBody>
      </p:sp>
      <p:graphicFrame>
        <p:nvGraphicFramePr>
          <p:cNvPr id="5" name="Content Placeholder 2">
            <a:extLst>
              <a:ext uri="{FF2B5EF4-FFF2-40B4-BE49-F238E27FC236}">
                <a16:creationId xmlns:a16="http://schemas.microsoft.com/office/drawing/2014/main" id="{62DD345A-49CC-D545-C745-E421C0369AFD}"/>
              </a:ext>
            </a:extLst>
          </p:cNvPr>
          <p:cNvGraphicFramePr>
            <a:graphicFrameLocks noGrp="1"/>
          </p:cNvGraphicFramePr>
          <p:nvPr>
            <p:ph idx="1"/>
          </p:nvPr>
        </p:nvGraphicFramePr>
        <p:xfrm>
          <a:off x="609600" y="1600201"/>
          <a:ext cx="10972800" cy="4525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Video 6">
            <a:hlinkClick r:id="" action="ppaction://media"/>
            <a:extLst>
              <a:ext uri="{FF2B5EF4-FFF2-40B4-BE49-F238E27FC236}">
                <a16:creationId xmlns:a16="http://schemas.microsoft.com/office/drawing/2014/main" id="{1DB5A4CE-A4DF-54F4-9017-B3BAB718E88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9237"/>
    </mc:Choice>
    <mc:Fallback xmlns="">
      <p:transition spd="slow" advTm="49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4D4F9-EF0E-6F73-40CF-E74E6D7B378F}"/>
              </a:ext>
            </a:extLst>
          </p:cNvPr>
          <p:cNvSpPr>
            <a:spLocks noGrp="1"/>
          </p:cNvSpPr>
          <p:nvPr>
            <p:ph type="title"/>
          </p:nvPr>
        </p:nvSpPr>
        <p:spPr>
          <a:xfrm>
            <a:off x="838200" y="365125"/>
            <a:ext cx="10515600" cy="1306443"/>
          </a:xfrm>
        </p:spPr>
        <p:txBody>
          <a:bodyPr>
            <a:normAutofit/>
          </a:bodyPr>
          <a:lstStyle/>
          <a:p>
            <a:pPr>
              <a:lnSpc>
                <a:spcPct val="90000"/>
              </a:lnSpc>
            </a:pPr>
            <a:r>
              <a:rPr lang="en-GB" sz="3800" dirty="0"/>
              <a:t>Policies and Legislation Supporting Older People in the UK</a:t>
            </a:r>
          </a:p>
        </p:txBody>
      </p:sp>
      <p:pic>
        <p:nvPicPr>
          <p:cNvPr id="6" name="Picture 5">
            <a:extLst>
              <a:ext uri="{FF2B5EF4-FFF2-40B4-BE49-F238E27FC236}">
                <a16:creationId xmlns:a16="http://schemas.microsoft.com/office/drawing/2014/main" id="{2BF99387-23EA-81F5-5E4E-438A4720D9C1}"/>
              </a:ext>
            </a:extLst>
          </p:cNvPr>
          <p:cNvPicPr>
            <a:picLocks noChangeAspect="1"/>
          </p:cNvPicPr>
          <p:nvPr/>
        </p:nvPicPr>
        <p:blipFill>
          <a:blip r:embed="rId4"/>
          <a:srcRect l="43724" r="6446"/>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BEAA6222-C632-EE17-A81C-05E15826290D}"/>
              </a:ext>
            </a:extLst>
          </p:cNvPr>
          <p:cNvGraphicFramePr>
            <a:graphicFrameLocks noGrp="1"/>
          </p:cNvGraphicFramePr>
          <p:nvPr>
            <p:ph idx="1"/>
            <p:extLst>
              <p:ext uri="{D42A27DB-BD31-4B8C-83A1-F6EECF244321}">
                <p14:modId xmlns:p14="http://schemas.microsoft.com/office/powerpoint/2010/main" val="163290482"/>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hlinkClick r:id="" action="ppaction://media"/>
            <a:extLst>
              <a:ext uri="{FF2B5EF4-FFF2-40B4-BE49-F238E27FC236}">
                <a16:creationId xmlns:a16="http://schemas.microsoft.com/office/drawing/2014/main" id="{1269125C-4FFE-ED2B-CD81-F81400D4D0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7653413"/>
      </p:ext>
    </p:extLst>
  </p:cSld>
  <p:clrMapOvr>
    <a:masterClrMapping/>
  </p:clrMapOvr>
  <mc:AlternateContent xmlns:mc="http://schemas.openxmlformats.org/markup-compatibility/2006" xmlns:p14="http://schemas.microsoft.com/office/powerpoint/2010/main">
    <mc:Choice Requires="p14">
      <p:transition spd="slow" p14:dur="2000" advTm="34117"/>
    </mc:Choice>
    <mc:Fallback xmlns="">
      <p:transition spd="slow" advTm="34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D5B79-51F6-2003-50C0-1DC42FC5F5D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Policies and Legislation Supporting Older People in the UK</a:t>
            </a:r>
          </a:p>
        </p:txBody>
      </p:sp>
      <p:sp>
        <p:nvSpPr>
          <p:cNvPr id="3" name="Content Placeholder 2">
            <a:extLst>
              <a:ext uri="{FF2B5EF4-FFF2-40B4-BE49-F238E27FC236}">
                <a16:creationId xmlns:a16="http://schemas.microsoft.com/office/drawing/2014/main" id="{6775CEC9-E7B0-74A9-986F-709342645360}"/>
              </a:ext>
            </a:extLst>
          </p:cNvPr>
          <p:cNvSpPr>
            <a:spLocks noGrp="1"/>
          </p:cNvSpPr>
          <p:nvPr>
            <p:ph idx="1"/>
          </p:nvPr>
        </p:nvSpPr>
        <p:spPr>
          <a:xfrm>
            <a:off x="4810259" y="649480"/>
            <a:ext cx="6555347" cy="5546047"/>
          </a:xfrm>
        </p:spPr>
        <p:txBody>
          <a:bodyPr anchor="ctr">
            <a:normAutofit/>
          </a:bodyPr>
          <a:lstStyle/>
          <a:p>
            <a:pPr algn="just">
              <a:lnSpc>
                <a:spcPct val="150000"/>
              </a:lnSpc>
            </a:pPr>
            <a:r>
              <a:rPr lang="en-GB" sz="1700" dirty="0"/>
              <a:t>Equality Act 2010: Prevents unlawful age discrimination in healthcare and social services, promoting fair treatment. However, ageism and unequal access remain challenges (Equality Act, 2010).</a:t>
            </a:r>
          </a:p>
          <a:p>
            <a:pPr algn="just">
              <a:lnSpc>
                <a:spcPct val="150000"/>
              </a:lnSpc>
            </a:pPr>
            <a:endParaRPr lang="en-GB" sz="1700" dirty="0"/>
          </a:p>
          <a:p>
            <a:pPr algn="just">
              <a:lnSpc>
                <a:spcPct val="150000"/>
              </a:lnSpc>
            </a:pPr>
            <a:r>
              <a:rPr lang="en-GB" sz="1700" dirty="0"/>
              <a:t>Human Rights Act 1998: Protects dignity, liberty, privacy and family life, although certain rights may be lawfully restricted.</a:t>
            </a:r>
          </a:p>
          <a:p>
            <a:pPr algn="just">
              <a:lnSpc>
                <a:spcPct val="150000"/>
              </a:lnSpc>
            </a:pPr>
            <a:endParaRPr lang="en-GB" sz="1700" dirty="0"/>
          </a:p>
          <a:p>
            <a:pPr algn="just">
              <a:lnSpc>
                <a:spcPct val="150000"/>
              </a:lnSpc>
            </a:pPr>
            <a:r>
              <a:rPr lang="en-GB" sz="1700" dirty="0"/>
              <a:t>NHS Long Term Plan: Promotes integrated, community-based healthcare to improve coordination and independence. However, workforce shortages and funding pressures limit implementation (</a:t>
            </a:r>
            <a:r>
              <a:rPr lang="en-GB" sz="1800" dirty="0"/>
              <a:t>Care Quality Commission, 2025</a:t>
            </a:r>
            <a:r>
              <a:rPr lang="en-GB" sz="1700" dirty="0"/>
              <a:t>).</a:t>
            </a:r>
          </a:p>
          <a:p>
            <a:pPr marL="0" indent="0" algn="just">
              <a:lnSpc>
                <a:spcPct val="150000"/>
              </a:lnSpc>
              <a:buNone/>
            </a:pPr>
            <a:endParaRPr lang="en-GB" sz="1700" dirty="0"/>
          </a:p>
        </p:txBody>
      </p:sp>
      <p:pic>
        <p:nvPicPr>
          <p:cNvPr id="19" name="Video 18">
            <a:hlinkClick r:id="" action="ppaction://media"/>
            <a:extLst>
              <a:ext uri="{FF2B5EF4-FFF2-40B4-BE49-F238E27FC236}">
                <a16:creationId xmlns:a16="http://schemas.microsoft.com/office/drawing/2014/main" id="{9003FE31-0846-3D61-829E-606374EBD5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6457682"/>
      </p:ext>
    </p:extLst>
  </p:cSld>
  <p:clrMapOvr>
    <a:masterClrMapping/>
  </p:clrMapOvr>
  <mc:AlternateContent xmlns:mc="http://schemas.openxmlformats.org/markup-compatibility/2006" xmlns:p14="http://schemas.microsoft.com/office/powerpoint/2010/main">
    <mc:Choice Requires="p14">
      <p:transition spd="slow" p14:dur="2000" advTm="30875"/>
    </mc:Choice>
    <mc:Fallback xmlns="">
      <p:transition spd="slow" advTm="30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9" y="723898"/>
            <a:ext cx="6002110" cy="1495425"/>
          </a:xfrm>
        </p:spPr>
        <p:txBody>
          <a:bodyPr>
            <a:normAutofit/>
          </a:bodyPr>
          <a:lstStyle/>
          <a:p>
            <a:r>
              <a:rPr lang="en-GB" sz="4000" dirty="0"/>
              <a:t>Conclusion</a:t>
            </a:r>
          </a:p>
        </p:txBody>
      </p:sp>
      <p:sp>
        <p:nvSpPr>
          <p:cNvPr id="3" name="Content Placeholder 2"/>
          <p:cNvSpPr>
            <a:spLocks noGrp="1"/>
          </p:cNvSpPr>
          <p:nvPr>
            <p:ph idx="1"/>
          </p:nvPr>
        </p:nvSpPr>
        <p:spPr>
          <a:xfrm>
            <a:off x="598664" y="1942729"/>
            <a:ext cx="6315843" cy="4519715"/>
          </a:xfrm>
        </p:spPr>
        <p:txBody>
          <a:bodyPr>
            <a:normAutofit fontScale="92500" lnSpcReduction="10000"/>
          </a:bodyPr>
          <a:lstStyle/>
          <a:p>
            <a:pPr algn="just">
              <a:lnSpc>
                <a:spcPct val="160000"/>
              </a:lnSpc>
            </a:pPr>
            <a:r>
              <a:rPr lang="en-US" sz="1400" dirty="0"/>
              <a:t>In summary‚ advantages of domiciliary services in the UK include greater independence and tailored care for patients‚ while staffing and other issues related to an aging population pose challenges to the quality of domiciliary care․ </a:t>
            </a:r>
          </a:p>
          <a:p>
            <a:pPr algn="just">
              <a:lnSpc>
                <a:spcPct val="160000"/>
              </a:lnSpc>
            </a:pPr>
            <a:r>
              <a:rPr lang="en-US" sz="1400" dirty="0"/>
              <a:t>Continuity Theory and Socioemotional Selectivity Theory offer insights for best practices to support patients' social identities and relationships․ </a:t>
            </a:r>
          </a:p>
          <a:p>
            <a:pPr algn="just">
              <a:lnSpc>
                <a:spcPct val="160000"/>
              </a:lnSpc>
            </a:pPr>
            <a:r>
              <a:rPr lang="en-US" sz="1400" dirty="0"/>
              <a:t>Case studies of domiciliary care for </a:t>
            </a:r>
            <a:r>
              <a:rPr lang="en-US" sz="1400" dirty="0" err="1"/>
              <a:t>Mr</a:t>
            </a:r>
            <a:r>
              <a:rPr lang="en-US" sz="1400" dirty="0"/>
              <a:t>․ and </a:t>
            </a:r>
            <a:r>
              <a:rPr lang="en-US" sz="1400" dirty="0" err="1"/>
              <a:t>Mrs</a:t>
            </a:r>
            <a:r>
              <a:rPr lang="en-US" sz="1400" dirty="0"/>
              <a:t>․ S describe policy solutions to provide the least restrictive domiciliary services to patients whenever possible‚ along with implementation challenges․ </a:t>
            </a:r>
          </a:p>
          <a:p>
            <a:pPr algn="just">
              <a:lnSpc>
                <a:spcPct val="160000"/>
              </a:lnSpc>
            </a:pPr>
            <a:r>
              <a:rPr lang="en-US" sz="1400" dirty="0"/>
              <a:t>Technology applications for domiciliary care are possible with consideration of patients' privacy concerns and other needs․ </a:t>
            </a:r>
          </a:p>
          <a:p>
            <a:pPr algn="just">
              <a:lnSpc>
                <a:spcPct val="160000"/>
              </a:lnSpc>
            </a:pPr>
            <a:r>
              <a:rPr lang="en-US" sz="1400" dirty="0"/>
              <a:t>Ways to combine research and policy resources and strategies can help ensure that older adults have access to equitable services to address their biological‚ psychological‚ and social needs (CQC‚ 2024; WHO‚ 2022)․</a:t>
            </a:r>
          </a:p>
          <a:p>
            <a:pPr marL="0" indent="0" algn="just">
              <a:lnSpc>
                <a:spcPct val="160000"/>
              </a:lnSpc>
              <a:buNone/>
            </a:pPr>
            <a:endParaRPr lang="en-US" sz="1400" dirty="0"/>
          </a:p>
        </p:txBody>
      </p:sp>
      <p:pic>
        <p:nvPicPr>
          <p:cNvPr id="4" name="Picture 3" descr="Paying for care at home | Cost of home care services 2026">
            <a:extLst>
              <a:ext uri="{FF2B5EF4-FFF2-40B4-BE49-F238E27FC236}">
                <a16:creationId xmlns:a16="http://schemas.microsoft.com/office/drawing/2014/main" id="{9E8947E7-8AA1-A96F-89B9-1023078C4F12}"/>
              </a:ext>
            </a:extLst>
          </p:cNvPr>
          <p:cNvPicPr>
            <a:picLocks noChangeAspect="1"/>
          </p:cNvPicPr>
          <p:nvPr/>
        </p:nvPicPr>
        <p:blipFill>
          <a:blip r:embed="rId4"/>
          <a:srcRect l="32298" r="29300" b="-1"/>
          <a:stretch>
            <a:fillRect/>
          </a:stretch>
        </p:blipFill>
        <p:spPr>
          <a:xfrm>
            <a:off x="7199440" y="10"/>
            <a:ext cx="4992560" cy="6857990"/>
          </a:xfrm>
          <a:prstGeom prst="rect">
            <a:avLst/>
          </a:prstGeom>
          <a:effectLst/>
        </p:spPr>
      </p:pic>
      <p:pic>
        <p:nvPicPr>
          <p:cNvPr id="10" name="Video 9">
            <a:hlinkClick r:id="" action="ppaction://media"/>
            <a:extLst>
              <a:ext uri="{FF2B5EF4-FFF2-40B4-BE49-F238E27FC236}">
                <a16:creationId xmlns:a16="http://schemas.microsoft.com/office/drawing/2014/main" id="{A85066F4-7491-129F-5EE1-05A2DE7459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6182"/>
    </mc:Choice>
    <mc:Fallback xmlns="">
      <p:transition spd="slow" advTm="26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CD701F-2857-3D9E-B270-E0CEFAED4428}"/>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76BB4-2EF1-F332-EA28-969198D09F4E}"/>
              </a:ext>
            </a:extLst>
          </p:cNvPr>
          <p:cNvSpPr>
            <a:spLocks noGrp="1"/>
          </p:cNvSpPr>
          <p:nvPr>
            <p:ph type="title"/>
          </p:nvPr>
        </p:nvSpPr>
        <p:spPr>
          <a:xfrm>
            <a:off x="838200" y="365126"/>
            <a:ext cx="10515600" cy="1044502"/>
          </a:xfrm>
        </p:spPr>
        <p:txBody>
          <a:bodyPr>
            <a:normAutofit/>
          </a:bodyPr>
          <a:lstStyle/>
          <a:p>
            <a:r>
              <a:rPr lang="en-US" sz="5400"/>
              <a:t>References</a:t>
            </a:r>
            <a:endParaRPr lang="en-US" sz="5400" dirty="0"/>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4DC346-EB62-1034-75BD-6F37EC9EB4F5}"/>
              </a:ext>
            </a:extLst>
          </p:cNvPr>
          <p:cNvSpPr>
            <a:spLocks noGrp="1"/>
          </p:cNvSpPr>
          <p:nvPr>
            <p:ph idx="1"/>
          </p:nvPr>
        </p:nvSpPr>
        <p:spPr>
          <a:xfrm>
            <a:off x="838200" y="1963406"/>
            <a:ext cx="10515600" cy="1731772"/>
          </a:xfrm>
        </p:spPr>
        <p:txBody>
          <a:bodyPr>
            <a:noAutofit/>
          </a:bodyPr>
          <a:lstStyle/>
          <a:p>
            <a:pPr marL="0" indent="0">
              <a:buNone/>
            </a:pPr>
            <a:r>
              <a:rPr lang="en-US" sz="1700" dirty="0"/>
              <a:t>Age UK (2025) </a:t>
            </a:r>
            <a:r>
              <a:rPr lang="en-US" sz="1700" i="1" dirty="0"/>
              <a:t>The State of Health and Care of Older People in England</a:t>
            </a:r>
            <a:r>
              <a:rPr lang="en-US" sz="1700" dirty="0"/>
              <a:t>. London: Age UK.</a:t>
            </a:r>
            <a:endParaRPr lang="en-GB" sz="1700" dirty="0"/>
          </a:p>
          <a:p>
            <a:pPr marL="0" indent="0">
              <a:buNone/>
            </a:pPr>
            <a:r>
              <a:rPr lang="en-US" sz="1700" dirty="0"/>
              <a:t>Care Quality Commission (CQC) (2024) </a:t>
            </a:r>
            <a:r>
              <a:rPr lang="en-US" sz="1700" i="1" dirty="0"/>
              <a:t>State of Care Report 2023–24</a:t>
            </a:r>
            <a:r>
              <a:rPr lang="en-US" sz="1700" dirty="0"/>
              <a:t>. London: Care Quality Commission.</a:t>
            </a:r>
            <a:endParaRPr lang="en-GB" sz="1700" dirty="0"/>
          </a:p>
          <a:p>
            <a:pPr marL="0" indent="0">
              <a:buNone/>
            </a:pPr>
            <a:r>
              <a:rPr lang="en-US" sz="1700" dirty="0"/>
              <a:t>Care Quality Commission (CQC) (2025) </a:t>
            </a:r>
            <a:r>
              <a:rPr lang="en-US" sz="1700" i="1" dirty="0"/>
              <a:t>The State of Health Care and Adult Social Care in England 2024 to 2025</a:t>
            </a:r>
            <a:r>
              <a:rPr lang="en-US" sz="1700" dirty="0"/>
              <a:t>.</a:t>
            </a:r>
            <a:endParaRPr lang="en-GB" sz="1700" dirty="0"/>
          </a:p>
          <a:p>
            <a:pPr marL="0" indent="0">
              <a:buNone/>
            </a:pPr>
            <a:r>
              <a:rPr lang="en-US" sz="1700" dirty="0"/>
              <a:t>Centre for Ageing Better (2023) </a:t>
            </a:r>
            <a:r>
              <a:rPr lang="en-US" sz="1700" i="1" dirty="0"/>
              <a:t>The State of Ageing 2023</a:t>
            </a:r>
            <a:r>
              <a:rPr lang="en-US" sz="1700" dirty="0"/>
              <a:t>. Available at: https://ageing-better.org.uk/resources/summary-report-state-ageing-2023.</a:t>
            </a:r>
            <a:endParaRPr lang="en-GB" sz="1700" dirty="0"/>
          </a:p>
          <a:p>
            <a:pPr marL="0" indent="0">
              <a:buNone/>
            </a:pPr>
            <a:r>
              <a:rPr lang="en-US" sz="1700" dirty="0"/>
              <a:t>Department of Health (2007) </a:t>
            </a:r>
            <a:r>
              <a:rPr lang="en-US" sz="1700" i="1" dirty="0"/>
              <a:t>Mental Capacity Act 2005: Code of Practice</a:t>
            </a:r>
            <a:r>
              <a:rPr lang="en-US" sz="1700" dirty="0"/>
              <a:t>. London: The Stationery Office (TSO).</a:t>
            </a:r>
            <a:endParaRPr lang="en-GB" sz="1700" dirty="0"/>
          </a:p>
          <a:p>
            <a:pPr marL="0" indent="0">
              <a:buNone/>
            </a:pPr>
            <a:r>
              <a:rPr lang="en-US" sz="1700" dirty="0"/>
              <a:t>Department of Health and Social Care (DHSC) (2014) </a:t>
            </a:r>
            <a:r>
              <a:rPr lang="en-US" sz="1700" i="1" dirty="0"/>
              <a:t>Care Act 2014: Guidance</a:t>
            </a:r>
            <a:r>
              <a:rPr lang="en-US" sz="1700" dirty="0"/>
              <a:t>. London: Department of Health and Social Care.</a:t>
            </a:r>
            <a:endParaRPr lang="en-GB" sz="1700" dirty="0"/>
          </a:p>
          <a:p>
            <a:pPr marL="0" indent="0">
              <a:buNone/>
            </a:pPr>
            <a:r>
              <a:rPr lang="en-US" sz="1700" dirty="0"/>
              <a:t>Department of Health and Social Care (DHSC) (2022a) </a:t>
            </a:r>
            <a:r>
              <a:rPr lang="en-US" sz="1700" i="1" dirty="0"/>
              <a:t>People at the Centre of Adult Social Care: Green Paper</a:t>
            </a:r>
            <a:r>
              <a:rPr lang="en-US" sz="1700" dirty="0"/>
              <a:t>.</a:t>
            </a:r>
            <a:endParaRPr lang="en-GB" sz="1700" dirty="0"/>
          </a:p>
          <a:p>
            <a:pPr marL="0" indent="0">
              <a:buNone/>
            </a:pPr>
            <a:r>
              <a:rPr lang="en-US" sz="1700" dirty="0"/>
              <a:t>Department of Health and Social Care (DHSC) (2022b) </a:t>
            </a:r>
            <a:r>
              <a:rPr lang="en-US" sz="1700" i="1" dirty="0"/>
              <a:t>People at the Heart of Care: Adult Social Care Reform White Paper</a:t>
            </a:r>
            <a:r>
              <a:rPr lang="en-US" sz="1700" dirty="0"/>
              <a:t>. Available through GOV.UK.</a:t>
            </a:r>
            <a:endParaRPr lang="en-GB" sz="1700" dirty="0"/>
          </a:p>
          <a:p>
            <a:pPr marL="0" indent="0">
              <a:buNone/>
            </a:pPr>
            <a:r>
              <a:rPr lang="en-US" sz="1700" i="1" dirty="0"/>
              <a:t>Equality Act 2010</a:t>
            </a:r>
            <a:r>
              <a:rPr lang="en-US" sz="1700" dirty="0"/>
              <a:t>, c. 15. London: HMSO.</a:t>
            </a:r>
            <a:endParaRPr lang="en-GB" sz="1700" dirty="0"/>
          </a:p>
          <a:p>
            <a:pPr marL="0" indent="0">
              <a:buNone/>
            </a:pPr>
            <a:r>
              <a:rPr lang="en-US" sz="1700" dirty="0"/>
              <a:t>Health Foundation (2024) </a:t>
            </a:r>
            <a:r>
              <a:rPr lang="en-US" sz="1700" i="1" dirty="0"/>
              <a:t>Health Trends 2024</a:t>
            </a:r>
            <a:r>
              <a:rPr lang="en-US" sz="1700" dirty="0"/>
              <a:t>. London: The Health Foundation.</a:t>
            </a:r>
            <a:endParaRPr lang="en-GB" sz="1700" dirty="0"/>
          </a:p>
          <a:p>
            <a:pPr marL="0" indent="0">
              <a:buNone/>
            </a:pPr>
            <a:endParaRPr lang="en-US" sz="1700" dirty="0"/>
          </a:p>
        </p:txBody>
      </p:sp>
    </p:spTree>
    <p:extLst>
      <p:ext uri="{BB962C8B-B14F-4D97-AF65-F5344CB8AC3E}">
        <p14:creationId xmlns:p14="http://schemas.microsoft.com/office/powerpoint/2010/main" val="557885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01EE4-0E75-D069-50D8-CC55AB75E3F0}"/>
              </a:ext>
            </a:extLst>
          </p:cNvPr>
          <p:cNvSpPr>
            <a:spLocks noGrp="1"/>
          </p:cNvSpPr>
          <p:nvPr>
            <p:ph type="title"/>
          </p:nvPr>
        </p:nvSpPr>
        <p:spPr>
          <a:xfrm>
            <a:off x="609600" y="388935"/>
            <a:ext cx="10972800" cy="685802"/>
          </a:xfrm>
        </p:spPr>
        <p:txBody>
          <a:bodyPr>
            <a:normAutofit fontScale="90000"/>
          </a:bodyPr>
          <a:lstStyle/>
          <a:p>
            <a:r>
              <a:rPr lang="en-GB" dirty="0"/>
              <a:t>References Continued</a:t>
            </a:r>
          </a:p>
        </p:txBody>
      </p:sp>
      <p:sp>
        <p:nvSpPr>
          <p:cNvPr id="3" name="Content Placeholder 2">
            <a:extLst>
              <a:ext uri="{FF2B5EF4-FFF2-40B4-BE49-F238E27FC236}">
                <a16:creationId xmlns:a16="http://schemas.microsoft.com/office/drawing/2014/main" id="{AFAF0B97-703B-3062-EBB6-030DFBC73AA6}"/>
              </a:ext>
            </a:extLst>
          </p:cNvPr>
          <p:cNvSpPr>
            <a:spLocks noGrp="1"/>
          </p:cNvSpPr>
          <p:nvPr>
            <p:ph idx="1"/>
          </p:nvPr>
        </p:nvSpPr>
        <p:spPr>
          <a:xfrm>
            <a:off x="537681" y="1054385"/>
            <a:ext cx="10972800" cy="4749229"/>
          </a:xfrm>
        </p:spPr>
        <p:txBody>
          <a:bodyPr>
            <a:noAutofit/>
          </a:bodyPr>
          <a:lstStyle/>
          <a:p>
            <a:pPr marL="0" indent="0">
              <a:buNone/>
            </a:pPr>
            <a:r>
              <a:rPr lang="en-US" sz="1700" dirty="0"/>
              <a:t>King’s Fund (2024) </a:t>
            </a:r>
            <a:r>
              <a:rPr lang="en-US" sz="1700" i="1" dirty="0"/>
              <a:t>Statistics on Ageing: An Overview</a:t>
            </a:r>
            <a:r>
              <a:rPr lang="en-US" sz="1700" dirty="0"/>
              <a:t>. London: The King’s Fund.</a:t>
            </a:r>
            <a:endParaRPr lang="en-GB" sz="1700" dirty="0"/>
          </a:p>
          <a:p>
            <a:pPr marL="0" indent="0">
              <a:buNone/>
            </a:pPr>
            <a:r>
              <a:rPr lang="en-US" sz="1700" i="1" dirty="0"/>
              <a:t>Mental Capacity Act 2005</a:t>
            </a:r>
            <a:r>
              <a:rPr lang="en-US" sz="1700" dirty="0"/>
              <a:t>, c. 9. London: HMSO.</a:t>
            </a:r>
            <a:endParaRPr lang="en-GB" sz="1700" dirty="0"/>
          </a:p>
          <a:p>
            <a:pPr marL="0" indent="0">
              <a:buNone/>
            </a:pPr>
            <a:r>
              <a:rPr lang="en-US" sz="1700" dirty="0"/>
              <a:t>Office for Health Improvement and Disparities (2022) </a:t>
            </a:r>
            <a:r>
              <a:rPr lang="en-US" sz="1700" i="1" dirty="0"/>
              <a:t>Healthy Ageing: Applying All Our Health</a:t>
            </a:r>
            <a:r>
              <a:rPr lang="en-US" sz="1700" dirty="0"/>
              <a:t>. Available at: https://www.gov.uk/government/publications/healthy-ageing.</a:t>
            </a:r>
            <a:endParaRPr lang="en-GB" sz="1700" dirty="0"/>
          </a:p>
          <a:p>
            <a:pPr marL="0" indent="0">
              <a:buNone/>
            </a:pPr>
            <a:r>
              <a:rPr lang="en-US" sz="1700" dirty="0"/>
              <a:t>Office for National Statistics (ONS) (2024) </a:t>
            </a:r>
            <a:r>
              <a:rPr lang="en-US" sz="1700" i="1" dirty="0"/>
              <a:t>Population Projections: 2022-Based Statistical Bulletin</a:t>
            </a:r>
            <a:r>
              <a:rPr lang="en-US" sz="1700" dirty="0"/>
              <a:t>.</a:t>
            </a:r>
            <a:endParaRPr lang="en-GB" sz="1700" dirty="0"/>
          </a:p>
          <a:p>
            <a:pPr marL="0" indent="0">
              <a:buNone/>
            </a:pPr>
            <a:r>
              <a:rPr lang="en-US" sz="1700" dirty="0"/>
              <a:t>Office of Communications (Ofcom) (2024) </a:t>
            </a:r>
            <a:r>
              <a:rPr lang="en-US" sz="1700" i="1" dirty="0"/>
              <a:t>Adults’ Media Use and Attitudes Report</a:t>
            </a:r>
            <a:r>
              <a:rPr lang="en-US" sz="1700" dirty="0"/>
              <a:t>.</a:t>
            </a:r>
            <a:endParaRPr lang="en-GB" sz="1700" dirty="0"/>
          </a:p>
          <a:p>
            <a:pPr marL="0" indent="0">
              <a:buNone/>
            </a:pPr>
            <a:r>
              <a:rPr lang="en-US" sz="1700" dirty="0"/>
              <a:t>Skills for Care (2024) </a:t>
            </a:r>
            <a:r>
              <a:rPr lang="en-US" sz="1700" i="1" dirty="0"/>
              <a:t>Adult Social Care Workforce: Annual Survey 2023–24</a:t>
            </a:r>
            <a:r>
              <a:rPr lang="en-US" sz="1700" dirty="0"/>
              <a:t>. Leeds: Skills for Care.</a:t>
            </a:r>
            <a:endParaRPr lang="en-GB" sz="1700" dirty="0"/>
          </a:p>
          <a:p>
            <a:pPr marL="0" indent="0">
              <a:buNone/>
            </a:pPr>
            <a:r>
              <a:rPr lang="en-US" sz="1700" dirty="0"/>
              <a:t>Smart, K.M. (2023) ‘The biopsychosocial model of pain in physiotherapy: past, present and future’, </a:t>
            </a:r>
            <a:r>
              <a:rPr lang="en-US" sz="1700" i="1" dirty="0"/>
              <a:t>Physical Therapy Reviews</a:t>
            </a:r>
            <a:r>
              <a:rPr lang="en-US" sz="1700" dirty="0"/>
              <a:t>, 28(2), pp. 61–70.</a:t>
            </a:r>
            <a:endParaRPr lang="en-GB" sz="1700" dirty="0"/>
          </a:p>
          <a:p>
            <a:pPr marL="0" indent="0">
              <a:buNone/>
            </a:pPr>
            <a:r>
              <a:rPr lang="en-US" sz="1700" dirty="0"/>
              <a:t>Social Care Institute for Excellence (SCIE) (n.d.) </a:t>
            </a:r>
            <a:r>
              <a:rPr lang="en-US" sz="1700" i="1" dirty="0" err="1"/>
              <a:t>Mr</a:t>
            </a:r>
            <a:r>
              <a:rPr lang="en-US" sz="1700" i="1" dirty="0"/>
              <a:t> and </a:t>
            </a:r>
            <a:r>
              <a:rPr lang="en-US" sz="1700" i="1" dirty="0" err="1"/>
              <a:t>Mrs</a:t>
            </a:r>
            <a:r>
              <a:rPr lang="en-US" sz="1700" i="1" dirty="0"/>
              <a:t> S: Dementia, Capacity, Independence and Safeguarding</a:t>
            </a:r>
            <a:r>
              <a:rPr lang="en-US" sz="1700" dirty="0"/>
              <a:t>. Available at: https://www.scie.org.uk/case-studies (Accessed: 16 October 2026).</a:t>
            </a:r>
            <a:endParaRPr lang="en-GB" sz="1700" dirty="0"/>
          </a:p>
          <a:p>
            <a:pPr marL="0" indent="0">
              <a:buNone/>
            </a:pPr>
            <a:r>
              <a:rPr lang="en-US" sz="1700" i="1" dirty="0"/>
              <a:t>World Health Organization (WHO) (2022) </a:t>
            </a:r>
            <a:r>
              <a:rPr lang="en-US" sz="1700" dirty="0"/>
              <a:t>. Geneva: World Health Organization.</a:t>
            </a:r>
            <a:endParaRPr lang="en-GB" sz="1700" dirty="0"/>
          </a:p>
          <a:p>
            <a:pPr marL="0" indent="0">
              <a:buNone/>
            </a:pPr>
            <a:endParaRPr lang="en-GB" sz="1700" dirty="0"/>
          </a:p>
        </p:txBody>
      </p:sp>
    </p:spTree>
    <p:extLst>
      <p:ext uri="{BB962C8B-B14F-4D97-AF65-F5344CB8AC3E}">
        <p14:creationId xmlns:p14="http://schemas.microsoft.com/office/powerpoint/2010/main" val="3021995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2">
      <a:majorFont>
        <a:latin typeface="Palatino Linotype"/>
        <a:ea typeface=""/>
        <a:cs typeface=""/>
      </a:majorFont>
      <a:minorFont>
        <a:latin typeface="Palatino Linotyp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2660</Words>
  <Application>Microsoft Office PowerPoint</Application>
  <PresentationFormat>Widescreen</PresentationFormat>
  <Paragraphs>121</Paragraphs>
  <Slides>20</Slides>
  <Notes>3</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Calibri</vt:lpstr>
      <vt:lpstr>Palatino Linotype</vt:lpstr>
      <vt:lpstr>Office Theme</vt:lpstr>
      <vt:lpstr>PowerPoint Presentation</vt:lpstr>
      <vt:lpstr>Introduction and scope</vt:lpstr>
      <vt:lpstr>Ageing and Empowerment</vt:lpstr>
      <vt:lpstr>The ageing population and biopsychosocial needs</vt:lpstr>
      <vt:lpstr>The Biopsychosocial Model of Ageing</vt:lpstr>
      <vt:lpstr>Safeguarding and empowerment principles</vt:lpstr>
      <vt:lpstr>Current Care and Support: Domiciliary Care</vt:lpstr>
      <vt:lpstr>Theory 1: Continuity Theory of ageing</vt:lpstr>
      <vt:lpstr>Theory 2: Socioemotional Selectivity Theory</vt:lpstr>
      <vt:lpstr>Telecare and Remote Monitoring</vt:lpstr>
      <vt:lpstr>Telecare and Remote Monitoring</vt:lpstr>
      <vt:lpstr>Case study background: Mr and Mrs S (SCIE)</vt:lpstr>
      <vt:lpstr>Case study analysis: biopsychosocial needs and empowerment</vt:lpstr>
      <vt:lpstr>Case study: linking theory, policy and outcomes</vt:lpstr>
      <vt:lpstr>Recommendations for improvement</vt:lpstr>
      <vt:lpstr>Policies and Legislation Supporting Older People in the UK</vt:lpstr>
      <vt:lpstr>Policies and Legislation Supporting Older People in the UK</vt:lpstr>
      <vt:lpstr>Conclusion</vt:lpstr>
      <vt:lpstr>References</vt:lpstr>
      <vt:lpstr>References Continued</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DELL</dc:creator>
  <cp:keywords/>
  <dc:description>generated using python-pptx</dc:description>
  <cp:lastModifiedBy>Sharon Akhigbe (2334467)</cp:lastModifiedBy>
  <cp:revision>8</cp:revision>
  <dcterms:created xsi:type="dcterms:W3CDTF">2013-01-27T09:14:16Z</dcterms:created>
  <dcterms:modified xsi:type="dcterms:W3CDTF">2026-10-24T16:02:53Z</dcterms:modified>
  <cp:category/>
</cp:coreProperties>
</file>