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3" r:id="rId8"/>
    <p:sldId id="262" r:id="rId9"/>
    <p:sldId id="264" r:id="rId10"/>
    <p:sldId id="265" r:id="rId11"/>
    <p:sldId id="266" r:id="rId12"/>
    <p:sldId id="274" r:id="rId13"/>
    <p:sldId id="267" r:id="rId14"/>
    <p:sldId id="275" r:id="rId15"/>
    <p:sldId id="268" r:id="rId16"/>
    <p:sldId id="269" r:id="rId17"/>
    <p:sldId id="270" r:id="rId18"/>
    <p:sldId id="271" r:id="rId19"/>
    <p:sldId id="276" r:id="rId20"/>
    <p:sldId id="277" r:id="rId21"/>
    <p:sldId id="278" r:id="rId22"/>
    <p:sldId id="282" r:id="rId23"/>
    <p:sldId id="279" r:id="rId24"/>
    <p:sldId id="280" r:id="rId25"/>
    <p:sldId id="272" r:id="rId2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9" y="2640"/>
                <a:ext cx="335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2561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561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2A8AE77-E68F-4DBD-83C4-9A36F3B9AF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7EEAC4-D752-4047-8E39-39A03EDEEF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F90FE-FF94-483D-85D1-DFAF9BF92D4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C114DA-955D-4D6D-BAC0-6ED57632C1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ADE48-FDFD-4DA4-8D60-BB62F65111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EE9101-8EB2-462D-8041-88ED2A27C3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FACE8C-5348-4370-A3AC-F6193100BF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ED0916-5065-48B1-93AF-DF8C529D06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E2B855-ADDB-46C8-9F93-54F1399F99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E44577-A99D-48D0-942D-4EFF53D91E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0EB9F7-FF9A-4443-B168-DE74FE73AB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1150938" y="214313"/>
            <a:ext cx="7804150" cy="591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39C1BF-AF3B-4FBE-948A-F09EDB3587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/>
          </a:p>
        </p:txBody>
      </p:sp>
      <p:sp>
        <p:nvSpPr>
          <p:cNvPr id="24579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/>
          </a:p>
        </p:txBody>
      </p:sp>
      <p:sp>
        <p:nvSpPr>
          <p:cNvPr id="24580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/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/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/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/>
          </a:p>
        </p:txBody>
      </p:sp>
      <p:sp>
        <p:nvSpPr>
          <p:cNvPr id="24584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2458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58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58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B4C018A3-6331-49F5-88F5-7B6DEA2750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Rule of St Benedict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From </a:t>
            </a:r>
            <a:r>
              <a:rPr lang="en-GB" i="1" smtClean="0"/>
              <a:t>regula mixta </a:t>
            </a:r>
            <a:r>
              <a:rPr lang="en-GB" smtClean="0"/>
              <a:t>to the Benedictine centuries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Emperor Charlemagne</a:t>
            </a:r>
          </a:p>
        </p:txBody>
      </p:sp>
      <p:pic>
        <p:nvPicPr>
          <p:cNvPr id="4099" name="Picture 5" descr="Charlemagne_Empire_Map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90800" y="2041525"/>
            <a:ext cx="5334000" cy="4376738"/>
          </a:xfr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Louis the Pious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Benedict of Aniane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350963" y="214313"/>
            <a:ext cx="7793037" cy="1462087"/>
          </a:xfrm>
        </p:spPr>
        <p:txBody>
          <a:bodyPr/>
          <a:lstStyle/>
          <a:p>
            <a:pPr eaLnBrk="1" hangingPunct="1"/>
            <a:r>
              <a:rPr lang="en-GB" smtClean="0"/>
              <a:t>Partition of the Empire</a:t>
            </a:r>
            <a:br>
              <a:rPr lang="en-GB" smtClean="0"/>
            </a:br>
            <a:r>
              <a:rPr lang="en-GB" smtClean="0"/>
              <a:t>Treaty of Verdun, 843</a:t>
            </a:r>
          </a:p>
        </p:txBody>
      </p:sp>
      <p:pic>
        <p:nvPicPr>
          <p:cNvPr id="6147" name="Picture 5" descr="Verdun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09800" y="2092325"/>
            <a:ext cx="5562600" cy="4140200"/>
          </a:xfr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350963" y="214313"/>
            <a:ext cx="7793037" cy="1462087"/>
          </a:xfrm>
        </p:spPr>
        <p:txBody>
          <a:bodyPr/>
          <a:lstStyle/>
          <a:p>
            <a:pPr eaLnBrk="1" hangingPunct="1"/>
            <a:r>
              <a:rPr lang="en-GB" smtClean="0"/>
              <a:t>Attacks of Vikings, Hungarians, Saracens</a:t>
            </a:r>
          </a:p>
        </p:txBody>
      </p:sp>
      <p:pic>
        <p:nvPicPr>
          <p:cNvPr id="7171" name="Picture 5" descr="Map_-_Viking_Islam__Magyar_Invasions_to_11C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28800" y="1984375"/>
            <a:ext cx="5791200" cy="4237038"/>
          </a:xfr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Effects on monastic life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Rise of lay lords and appropriations of monastic lands and estates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Formation of monastic confederacies with liturgical links – e.g. Gorze, Hirsau, Cluny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Cluny map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19200" y="646113"/>
            <a:ext cx="7620000" cy="5457825"/>
          </a:xfr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Cluny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Founded in 909-910 by Abbot Berno and William, count of Aquitaine</a:t>
            </a:r>
          </a:p>
          <a:p>
            <a:pPr eaLnBrk="1" hangingPunct="1"/>
            <a:r>
              <a:rPr lang="en-GB" smtClean="0"/>
              <a:t>Relationship with Rome</a:t>
            </a:r>
          </a:p>
          <a:p>
            <a:pPr eaLnBrk="1" hangingPunct="1"/>
            <a:r>
              <a:rPr lang="en-GB" smtClean="0"/>
              <a:t>Freedom from lay interference</a:t>
            </a:r>
          </a:p>
          <a:p>
            <a:pPr eaLnBrk="1" hangingPunct="1"/>
            <a:r>
              <a:rPr lang="en-GB" smtClean="0"/>
              <a:t>Daily observance</a:t>
            </a:r>
          </a:p>
          <a:p>
            <a:pPr eaLnBrk="1" hangingPunct="1"/>
            <a:r>
              <a:rPr lang="en-GB" smtClean="0"/>
              <a:t>‘Beauty of Holiness’</a:t>
            </a:r>
          </a:p>
          <a:p>
            <a:pPr eaLnBrk="1" hangingPunct="1"/>
            <a:r>
              <a:rPr lang="en-GB" smtClean="0"/>
              <a:t>Spread of congregation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Relationship with Rome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Abbey paid census to Rome in recognition of relationship, to maintain lamp at St Peter’s shrine</a:t>
            </a:r>
          </a:p>
          <a:p>
            <a:pPr eaLnBrk="1" hangingPunct="1"/>
            <a:r>
              <a:rPr lang="en-GB" smtClean="0"/>
              <a:t>Abbot Odilo got Cluny free from diocesan pressure</a:t>
            </a:r>
          </a:p>
          <a:p>
            <a:pPr eaLnBrk="1" hangingPunct="1"/>
            <a:r>
              <a:rPr lang="en-GB" smtClean="0"/>
              <a:t>1024 – complete autonomy from bishop; direct dependence on Rome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Daily observance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Elaboration of liturgy through addition of masses for the dead</a:t>
            </a:r>
          </a:p>
          <a:p>
            <a:pPr eaLnBrk="1" hangingPunct="1"/>
            <a:r>
              <a:rPr lang="en-GB" i="1" smtClean="0"/>
              <a:t>Liber Vitae</a:t>
            </a:r>
            <a:r>
              <a:rPr lang="en-GB" smtClean="0"/>
              <a:t> and confraternity</a:t>
            </a:r>
          </a:p>
          <a:p>
            <a:pPr eaLnBrk="1" hangingPunct="1"/>
            <a:r>
              <a:rPr lang="en-GB" smtClean="0"/>
              <a:t>Increase in number of monk priests</a:t>
            </a:r>
          </a:p>
          <a:p>
            <a:pPr eaLnBrk="1" hangingPunct="1"/>
            <a:r>
              <a:rPr lang="en-GB" smtClean="0"/>
              <a:t>Special function of prayer; downgrading of manual labour</a:t>
            </a:r>
          </a:p>
          <a:p>
            <a:pPr eaLnBrk="1" hangingPunct="1"/>
            <a:r>
              <a:rPr lang="en-GB" smtClean="0"/>
              <a:t>Relaxed length of noviciate</a:t>
            </a:r>
            <a:endParaRPr lang="en-GB" i="1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‘Beauty of Holiness’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Architectural setting</a:t>
            </a:r>
          </a:p>
          <a:p>
            <a:pPr eaLnBrk="1" hangingPunct="1"/>
            <a:r>
              <a:rPr lang="en-GB" smtClean="0"/>
              <a:t>Vestments</a:t>
            </a:r>
          </a:p>
          <a:p>
            <a:pPr eaLnBrk="1" hangingPunct="1"/>
            <a:r>
              <a:rPr lang="en-GB" smtClean="0"/>
              <a:t>Vessels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cluny reconstruction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286000" y="442913"/>
            <a:ext cx="6210300" cy="5672137"/>
          </a:xfr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Growth of congregation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Abbots Odo (926-44), Mayeuil (965-94), Odilo (994-1048), Hugh (1049-1109)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Established abbeys adopt customs, become affiliated to Cluny, but keep abbatial status and independence 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Established abbeys adopt customs, keep abbatial status but become subject to Cluny – e.g. Fleury</a:t>
            </a:r>
          </a:p>
          <a:p>
            <a:pPr eaLnBrk="1" hangingPunct="1">
              <a:lnSpc>
                <a:spcPct val="90000"/>
              </a:lnSpc>
            </a:pPr>
            <a:endParaRPr lang="en-GB" smtClean="0"/>
          </a:p>
          <a:p>
            <a:pPr eaLnBrk="1" hangingPunct="1"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abbot and visitors</a:t>
            </a:r>
          </a:p>
        </p:txBody>
      </p:sp>
      <p:pic>
        <p:nvPicPr>
          <p:cNvPr id="16387" name="Picture 6" descr="abbot of cluny and dignitaries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28888" y="2055813"/>
            <a:ext cx="5080000" cy="4038600"/>
          </a:xfr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Houses founded </a:t>
            </a:r>
            <a:r>
              <a:rPr lang="en-GB" i="1" smtClean="0"/>
              <a:t>de novo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Cluniac from beginning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Status of priory not abbey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All heads subordinate to abbot of Cluny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All monks make profession to abbot of Cluny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Cluny – Lewes – Castle Acre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La Charit</a:t>
            </a:r>
            <a:r>
              <a:rPr lang="en-GB" smtClean="0">
                <a:cs typeface="Times New Roman" pitchFamily="18" charset="0"/>
              </a:rPr>
              <a:t>é sur Loire – Pontefract – Monk Bretton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Cluny and reform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1049 Leo IX and the beginning of reform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Links with Cluny and with Empire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Abbot Hugh godfather to Henry IV and also supports papal reform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1088 former prior of Cluny, Odo, bishop of Ostia, elected pope as Urban II. First of a number of Cluniac popes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Moissac (SW France)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b="1" smtClean="0"/>
              <a:t>Founded mid 7</a:t>
            </a:r>
            <a:r>
              <a:rPr lang="en-GB" sz="2800" b="1" baseline="30000" smtClean="0"/>
              <a:t>th</a:t>
            </a:r>
            <a:r>
              <a:rPr lang="en-GB" sz="2800" b="1" smtClean="0"/>
              <a:t> century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smtClean="0"/>
              <a:t>Victim of Saracen invasions, end 8</a:t>
            </a:r>
            <a:r>
              <a:rPr lang="en-GB" sz="2800" b="1" baseline="30000" smtClean="0"/>
              <a:t>th</a:t>
            </a:r>
            <a:r>
              <a:rPr lang="en-GB" sz="2800" b="1" smtClean="0"/>
              <a:t> century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smtClean="0"/>
              <a:t>Rebuilt in 9</a:t>
            </a:r>
            <a:r>
              <a:rPr lang="en-GB" sz="2800" b="1" baseline="30000" smtClean="0"/>
              <a:t>th</a:t>
            </a:r>
            <a:r>
              <a:rPr lang="en-GB" sz="2800" b="1" smtClean="0"/>
              <a:t> century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smtClean="0"/>
              <a:t>Victim of Hungarian attacks; 1042 fire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smtClean="0"/>
              <a:t>Visit of Abbot Odilo in 1047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smtClean="0"/>
              <a:t>Accepts Cluniac customs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smtClean="0"/>
              <a:t>1063 new church consecrated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b="1" smtClean="0"/>
              <a:t>Rebuilt 1115 x 1131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Most famous features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Tympanum (Apocalypse, Abbot Roger, St Benedict) – before 1115</a:t>
            </a:r>
          </a:p>
          <a:p>
            <a:pPr eaLnBrk="1" hangingPunct="1"/>
            <a:r>
              <a:rPr lang="en-GB" smtClean="0"/>
              <a:t>Trumeau – before 1115</a:t>
            </a:r>
          </a:p>
          <a:p>
            <a:pPr eaLnBrk="1" hangingPunct="1"/>
            <a:r>
              <a:rPr lang="en-GB" smtClean="0"/>
              <a:t>Porch – 1115 x 1130</a:t>
            </a:r>
          </a:p>
          <a:p>
            <a:pPr eaLnBrk="1" hangingPunct="1"/>
            <a:r>
              <a:rPr lang="en-GB" smtClean="0"/>
              <a:t>Cloister – c. 1100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5"/>
          <p:cNvSpPr>
            <a:spLocks noGrp="1" noChangeArrowheads="1"/>
          </p:cNvSpPr>
          <p:nvPr>
            <p:ph type="title"/>
          </p:nvPr>
        </p:nvSpPr>
        <p:spPr>
          <a:xfrm>
            <a:off x="1150938" y="1752600"/>
            <a:ext cx="3040062" cy="2438400"/>
          </a:xfrm>
        </p:spPr>
        <p:txBody>
          <a:bodyPr/>
          <a:lstStyle/>
          <a:p>
            <a:pPr eaLnBrk="1" hangingPunct="1"/>
            <a:r>
              <a:rPr lang="en-GB" sz="4000" b="1" smtClean="0"/>
              <a:t>Moissac:</a:t>
            </a:r>
            <a:br>
              <a:rPr lang="en-GB" sz="4000" b="1" smtClean="0"/>
            </a:br>
            <a:r>
              <a:rPr lang="en-GB" sz="4000" b="1" smtClean="0"/>
              <a:t>porch and </a:t>
            </a:r>
            <a:br>
              <a:rPr lang="en-GB" sz="4000" b="1" smtClean="0"/>
            </a:br>
            <a:r>
              <a:rPr lang="en-GB" sz="4000" b="1" smtClean="0"/>
              <a:t>tympanum</a:t>
            </a:r>
          </a:p>
        </p:txBody>
      </p:sp>
      <p:pic>
        <p:nvPicPr>
          <p:cNvPr id="21507" name="Picture 7" descr="moissac west front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140200" y="533400"/>
            <a:ext cx="4041775" cy="6019800"/>
          </a:xfr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" descr="moissac tympanum 2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330200"/>
            <a:ext cx="9144000" cy="6227763"/>
          </a:xfr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" descr="moissac tympanum detail"/>
          <p:cNvPicPr>
            <a:picLocks noChangeAspect="1" noChangeArrowheads="1"/>
          </p:cNvPicPr>
          <p:nvPr>
            <p:ph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5800" y="2438400"/>
            <a:ext cx="8458200" cy="3349625"/>
          </a:xfr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Moissac: the trumeau</a:t>
            </a:r>
          </a:p>
        </p:txBody>
      </p:sp>
      <p:pic>
        <p:nvPicPr>
          <p:cNvPr id="24579" name="Picture 6" descr="moissac figure 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867150" y="2017713"/>
            <a:ext cx="2401888" cy="4114800"/>
          </a:xfr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Moissac: the cloisters</a:t>
            </a:r>
          </a:p>
        </p:txBody>
      </p:sp>
      <p:pic>
        <p:nvPicPr>
          <p:cNvPr id="25603" name="Picture 7" descr="moissac-cloitre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376488" y="2017713"/>
            <a:ext cx="5384800" cy="4114800"/>
          </a:xfr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Moissac: cloisters</a:t>
            </a:r>
          </a:p>
        </p:txBody>
      </p:sp>
      <p:pic>
        <p:nvPicPr>
          <p:cNvPr id="26627" name="Picture 5" descr="moissac cloisters 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76400" y="2019300"/>
            <a:ext cx="6477000" cy="4318000"/>
          </a:xfr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Monastic Life c. 1000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Links to salvation; monks as intercessors</a:t>
            </a:r>
          </a:p>
          <a:p>
            <a:pPr eaLnBrk="1" hangingPunct="1"/>
            <a:r>
              <a:rPr lang="en-GB" smtClean="0"/>
              <a:t>Location often urban</a:t>
            </a:r>
          </a:p>
          <a:p>
            <a:pPr eaLnBrk="1" hangingPunct="1"/>
            <a:r>
              <a:rPr lang="en-GB" smtClean="0"/>
              <a:t>Often wealthy institutions with many sources of revenue</a:t>
            </a:r>
          </a:p>
          <a:p>
            <a:pPr eaLnBrk="1" hangingPunct="1"/>
            <a:r>
              <a:rPr lang="en-GB" smtClean="0"/>
              <a:t>What are the implications?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Blends</Template>
  <TotalTime>45</TotalTime>
  <Words>442</Words>
  <Application>Microsoft Office PowerPoint</Application>
  <PresentationFormat>On-screen Show (4:3)</PresentationFormat>
  <Paragraphs>72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Tahoma</vt:lpstr>
      <vt:lpstr>Arial</vt:lpstr>
      <vt:lpstr>Wingdings</vt:lpstr>
      <vt:lpstr>Calibri</vt:lpstr>
      <vt:lpstr>Times New Roman</vt:lpstr>
      <vt:lpstr>Blends</vt:lpstr>
      <vt:lpstr>The Rule of St Benedict</vt:lpstr>
      <vt:lpstr>Emperor Charlemagne</vt:lpstr>
      <vt:lpstr>Louis the Pious</vt:lpstr>
      <vt:lpstr>Partition of the Empire Treaty of Verdun, 843</vt:lpstr>
      <vt:lpstr>Attacks of Vikings, Hungarians, Saracens</vt:lpstr>
      <vt:lpstr>Effects on monastic life</vt:lpstr>
      <vt:lpstr>Slide 7</vt:lpstr>
      <vt:lpstr>Cluny</vt:lpstr>
      <vt:lpstr>Relationship with Rome</vt:lpstr>
      <vt:lpstr>Daily observance</vt:lpstr>
      <vt:lpstr>‘Beauty of Holiness’</vt:lpstr>
      <vt:lpstr>Slide 12</vt:lpstr>
      <vt:lpstr>Growth of congregation</vt:lpstr>
      <vt:lpstr>The abbot and visitors</vt:lpstr>
      <vt:lpstr>Houses founded de novo</vt:lpstr>
      <vt:lpstr>Cluny and reform</vt:lpstr>
      <vt:lpstr>Moissac (SW France)</vt:lpstr>
      <vt:lpstr>Most famous features</vt:lpstr>
      <vt:lpstr>Moissac: porch and  tympanum</vt:lpstr>
      <vt:lpstr>Slide 20</vt:lpstr>
      <vt:lpstr>Slide 21</vt:lpstr>
      <vt:lpstr>Moissac: the trumeau</vt:lpstr>
      <vt:lpstr>Moissac: the cloisters</vt:lpstr>
      <vt:lpstr>Moissac: cloisters</vt:lpstr>
      <vt:lpstr>Monastic Life c. 1000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sm042</cp:lastModifiedBy>
  <cp:revision>4</cp:revision>
  <cp:lastPrinted>1601-01-01T00:00:00Z</cp:lastPrinted>
  <dcterms:created xsi:type="dcterms:W3CDTF">1601-01-01T00:00:00Z</dcterms:created>
  <dcterms:modified xsi:type="dcterms:W3CDTF">2012-02-05T15:02:24Z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