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9.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1.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2.xml" ContentType="application/vnd.openxmlformats-officedocument.theme+xml"/>
  <Override PartName="/ppt/theme/theme1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4" r:id="rId10"/>
    <p:sldMasterId id="2147483680" r:id="rId11"/>
    <p:sldMasterId id="2147483724" r:id="rId12"/>
    <p:sldMasterId id="2147483712" r:id="rId13"/>
    <p:sldMasterId id="2147483728" r:id="rId14"/>
    <p:sldMasterId id="2147483740" r:id="rId15"/>
  </p:sldMasterIdLst>
  <p:notesMasterIdLst>
    <p:notesMasterId r:id="rId33"/>
  </p:notesMasterIdLst>
  <p:sldIdLst>
    <p:sldId id="256" r:id="rId16"/>
    <p:sldId id="257" r:id="rId17"/>
    <p:sldId id="355" r:id="rId18"/>
    <p:sldId id="268" r:id="rId19"/>
    <p:sldId id="352" r:id="rId20"/>
    <p:sldId id="259" r:id="rId21"/>
    <p:sldId id="353" r:id="rId22"/>
    <p:sldId id="354" r:id="rId23"/>
    <p:sldId id="349" r:id="rId24"/>
    <p:sldId id="261" r:id="rId25"/>
    <p:sldId id="356" r:id="rId26"/>
    <p:sldId id="258" r:id="rId27"/>
    <p:sldId id="357" r:id="rId28"/>
    <p:sldId id="263" r:id="rId29"/>
    <p:sldId id="358" r:id="rId30"/>
    <p:sldId id="359" r:id="rId31"/>
    <p:sldId id="260"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567F78-8F11-AA88-85CC-44B0F4423D69}" v="392" dt="2022-09-29T07:15:14.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34"/>
    <p:restoredTop sz="68608" autoAdjust="0"/>
  </p:normalViewPr>
  <p:slideViewPr>
    <p:cSldViewPr snapToGrid="0" snapToObjects="1">
      <p:cViewPr varScale="1">
        <p:scale>
          <a:sx n="76" d="100"/>
          <a:sy n="76" d="100"/>
        </p:scale>
        <p:origin x="2296" y="19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3.xml"/><Relationship Id="rId26" Type="http://schemas.openxmlformats.org/officeDocument/2006/relationships/slide" Target="slides/slide11.xml"/><Relationship Id="rId21" Type="http://schemas.openxmlformats.org/officeDocument/2006/relationships/slide" Target="slides/slide6.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xml"/><Relationship Id="rId20" Type="http://schemas.openxmlformats.org/officeDocument/2006/relationships/slide" Target="slides/slide5.xml"/><Relationship Id="rId29"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4.xml"/><Relationship Id="rId31" Type="http://schemas.openxmlformats.org/officeDocument/2006/relationships/slide" Target="slides/slide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9/28/2022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file:///C:\Users\m.bowen\OneDrive%20-%20University%20of%20Wales%20Trinity%20Saint%20David\Desktop\Dogfennau%20pwysig\cwricwlwm-i-gymru-cod-addysg-cydberthynas-rhywioldeb.pdf"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file:///C:\Users\m.bowen\OneDrive%20-%20University%20of%20Wales%20Trinity%20Saint%20David\Desktop\Dogfennau%20pwysig\curriculum-for-wales-relationships-sexuality-education-code.pdf"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765342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998411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B0C0C"/>
                </a:solidFill>
                <a:effectLst/>
                <a:latin typeface="PT Sans" panose="020B0503020203020204" pitchFamily="34" charset="0"/>
              </a:rPr>
              <a:t>Initial teacher education providers should:</a:t>
            </a:r>
            <a:endParaRPr lang="en-GB" b="0" i="0" dirty="0">
              <a:solidFill>
                <a:srgbClr val="0B0C0C"/>
              </a:solidFill>
              <a:effectLst/>
              <a:latin typeface="PT Sans" panose="020B0503020203020204" pitchFamily="34" charset="0"/>
            </a:endParaRPr>
          </a:p>
          <a:p>
            <a:pPr algn="l">
              <a:buFont typeface="Arial" panose="020B0604020202020204" pitchFamily="34" charset="0"/>
              <a:buChar char="•"/>
            </a:pPr>
            <a:r>
              <a:rPr lang="en-GB" b="0" i="0" dirty="0">
                <a:solidFill>
                  <a:srgbClr val="0B0C0C"/>
                </a:solidFill>
                <a:effectLst/>
                <a:latin typeface="PT Sans" panose="020B0503020203020204" pitchFamily="34" charset="0"/>
              </a:rPr>
              <a:t>R8 Ensure that new teachers are trained to understand child and adolescent development and prepared to support pupils’ health and wellbeing</a:t>
            </a:r>
          </a:p>
          <a:p>
            <a:pPr algn="l">
              <a:buFont typeface="Arial" panose="020B0604020202020204" pitchFamily="34" charset="0"/>
              <a:buChar char="•"/>
            </a:pPr>
            <a:endParaRPr lang="cy-GB" b="0" i="0" dirty="0">
              <a:solidFill>
                <a:srgbClr val="0B0C0C"/>
              </a:solidFill>
              <a:effectLst/>
              <a:latin typeface="PT Sans" panose="020B0604020202020204" pitchFamily="34" charset="0"/>
            </a:endParaRPr>
          </a:p>
          <a:p>
            <a:pPr algn="l"/>
            <a:r>
              <a:rPr lang="cy-GB" b="0" i="0" dirty="0">
                <a:solidFill>
                  <a:srgbClr val="0B0C0C"/>
                </a:solidFill>
                <a:effectLst/>
                <a:latin typeface="PT Sans" panose="020B0604020202020204" pitchFamily="34" charset="0"/>
              </a:rPr>
              <a:t> </a:t>
            </a:r>
          </a:p>
          <a:p>
            <a:pPr algn="l"/>
            <a:endParaRPr lang="cy-GB" b="0" i="0" dirty="0">
              <a:solidFill>
                <a:srgbClr val="0B0C0C"/>
              </a:solidFill>
              <a:effectLst/>
              <a:latin typeface="PT Sans" panose="020B0604020202020204" pitchFamily="34" charset="0"/>
            </a:endParaRPr>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912399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Rhoi amser i ddarllen y cyflwyniad yna’r datganiadau ar wefan Hwb, oes rhywbeth arall dylid fod wedi cael eu cynnwys?  </a:t>
            </a:r>
          </a:p>
          <a:p>
            <a:r>
              <a:rPr lang="cy-GB" dirty="0"/>
              <a:t>Mae </a:t>
            </a:r>
            <a:r>
              <a:rPr lang="cy-GB" dirty="0">
                <a:hlinkClick r:id="rId3"/>
              </a:rPr>
              <a:t>cwricwlwm-i-gymru-cod-addysg-cydberthynas-rhywioldeb.pdf</a:t>
            </a:r>
            <a:r>
              <a:rPr lang="cy-GB" dirty="0"/>
              <a:t> erbyn hyn hefyd.</a:t>
            </a:r>
          </a:p>
          <a:p>
            <a:r>
              <a:rPr lang="cy-GB" dirty="0" err="1"/>
              <a:t>There</a:t>
            </a:r>
            <a:r>
              <a:rPr lang="cy-GB" dirty="0"/>
              <a:t> is </a:t>
            </a:r>
            <a:r>
              <a:rPr lang="cy-GB" dirty="0" err="1"/>
              <a:t>now</a:t>
            </a:r>
            <a:r>
              <a:rPr lang="cy-GB" dirty="0"/>
              <a:t> a </a:t>
            </a:r>
            <a:r>
              <a:rPr lang="cy-GB" dirty="0">
                <a:hlinkClick r:id="rId4"/>
              </a:rPr>
              <a:t>curriculum-for-wales-relationships-sexuality-education-code.pdf</a:t>
            </a:r>
            <a:r>
              <a:rPr lang="cy-GB" dirty="0"/>
              <a:t> </a:t>
            </a:r>
          </a:p>
        </p:txBody>
      </p:sp>
      <p:sp>
        <p:nvSpPr>
          <p:cNvPr id="4" name="Dalfan Rhif y Sleid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954880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Tasg - Rhannu i 5 grŵp gan edrych ar un o’r egwyddorion cynnydd.  10 munud i drafod beth yw’r egwyddor yng nghyd-destun iechyd a lles.</a:t>
            </a:r>
          </a:p>
          <a:p>
            <a:r>
              <a:rPr lang="cy-GB" dirty="0"/>
              <a:t>Rhoi 20 munud i adrodd nôl a rhannu.</a:t>
            </a:r>
            <a:endParaRPr lang="en-GB" dirty="0"/>
          </a:p>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465853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374955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F261-C42B-413C-A948-A3DEA7B374F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34648D-8A8B-4145-A483-E5161930938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02891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41D8-4C14-400F-8457-05FA33F9987B}"/>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6A76CF1-1C2F-48BB-AC73-3201731EA268}"/>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49359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image" Target="../media/image8.png"/><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8.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0.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10.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1.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1.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 Id="rId9" Type="http://schemas.openxmlformats.org/officeDocument/2006/relationships/theme" Target="../theme/theme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video game&#10;&#10;Description automatically generated with medium confidence">
            <a:extLst>
              <a:ext uri="{FF2B5EF4-FFF2-40B4-BE49-F238E27FC236}">
                <a16:creationId xmlns:a16="http://schemas.microsoft.com/office/drawing/2014/main" id="{E4DA8D54-DB29-E742-A827-441F54D170A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ign with a building in the background&#10;&#10;Description automatically generated with low confidence">
            <a:extLst>
              <a:ext uri="{FF2B5EF4-FFF2-40B4-BE49-F238E27FC236}">
                <a16:creationId xmlns:a16="http://schemas.microsoft.com/office/drawing/2014/main" id="{72979590-6AFB-2C46-941F-F886DF5D955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low confidence">
            <a:extLst>
              <a:ext uri="{FF2B5EF4-FFF2-40B4-BE49-F238E27FC236}">
                <a16:creationId xmlns:a16="http://schemas.microsoft.com/office/drawing/2014/main" id="{E71E0FA0-8088-B64A-A496-EB19BB6A23E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0E6F5349-E20D-1A46-BB90-1DFB19EC123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044CDA8F-A232-9744-A6B0-7299AD895C04}"/>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A6B45622-896C-754C-8AD5-B25E6AE767B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90F35FBA-92DE-B240-AAFD-08893AE632DA}"/>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funnel chart&#10;&#10;Description automatically generated">
            <a:extLst>
              <a:ext uri="{FF2B5EF4-FFF2-40B4-BE49-F238E27FC236}">
                <a16:creationId xmlns:a16="http://schemas.microsoft.com/office/drawing/2014/main" id="{DB432387-94D5-0B47-9616-4E9AFAD3D701}"/>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A592A4BE-E03B-3D4B-983F-C34BFF0861B6}"/>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j.evans@uwtsd.ac.uk" TargetMode="External"/><Relationship Id="rId2" Type="http://schemas.openxmlformats.org/officeDocument/2006/relationships/hyperlink" Target="mailto:m.bowe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https://www.youtube.com/embed/aqTsu3o-_gc?feature=oembed" TargetMode="External"/><Relationship Id="rId1" Type="http://schemas.openxmlformats.org/officeDocument/2006/relationships/video" Target="https://www.youtube.com/embed/eaTgTrYj-P8?feature=oembed" TargetMode="External"/><Relationship Id="rId5" Type="http://schemas.openxmlformats.org/officeDocument/2006/relationships/image" Target="../media/image21.jpeg"/><Relationship Id="rId4" Type="http://schemas.openxmlformats.org/officeDocument/2006/relationships/image" Target="../media/image20.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cwricwlwm-i-gymru"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hyperlink" Target="https://hwb.gov.wales/curriculum-for-wale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hyperlink" Target="https://www.gwaelodygarth.co.uk/iechyd-a-lleshealth-and-wellbeing-1/"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8" Type="http://schemas.openxmlformats.org/officeDocument/2006/relationships/hyperlink" Target="file:///C:\Users\m.bowen\OneDrive%20-%20University%20of%20Wales%20Trinity%20Saint%20David\Desktop\Diweddariad%20o%20CiG\Principles%20of%20progression%20(e)%2022.06.22.pdf" TargetMode="External"/><Relationship Id="rId3" Type="http://schemas.openxmlformats.org/officeDocument/2006/relationships/hyperlink" Target="https://hwb.gov.wales/cwricwlwm-i-gymru/iechyd-a-lles/egwyddorion-cynnydd/" TargetMode="External"/><Relationship Id="rId7"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hyperlink" Target="file:///C:\Users\m.bowen\OneDrive%20-%20University%20of%20Wales%20Trinity%20Saint%20David\Desktop\Diweddariad%20o%20CiG\Awgrymiadau%20i%20gefnogi%20deallwriaeth%20egwyddorion%20cynnydd.pdf" TargetMode="External"/><Relationship Id="rId5" Type="http://schemas.openxmlformats.org/officeDocument/2006/relationships/image" Target="../media/image25.png"/><Relationship Id="rId4" Type="http://schemas.openxmlformats.org/officeDocument/2006/relationships/hyperlink" Target="https://hwb.gov.wales/curriculum-for-wales/health-and-well-being/principles-of-progression/"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www.ppea.org.uk/journal-articles/" TargetMode="Externa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hyperlink" Target="https://learningthroughsport.blogspot.com/2020/02/concept-based-learning-and-physical.html" TargetMode="External"/><Relationship Id="rId2" Type="http://schemas.openxmlformats.org/officeDocument/2006/relationships/hyperlink" Target="http://www.thepeproject.com/teaching-models/index.html" TargetMode="External"/><Relationship Id="rId1" Type="http://schemas.openxmlformats.org/officeDocument/2006/relationships/slideLayout" Target="../slideLayouts/slideLayout15.xml"/><Relationship Id="rId6" Type="http://schemas.openxmlformats.org/officeDocument/2006/relationships/image" Target="../media/image27.jpeg"/><Relationship Id="rId5" Type="http://schemas.openxmlformats.org/officeDocument/2006/relationships/hyperlink" Target="https://meaningfulpe.wordpress.com/blog/" TargetMode="External"/><Relationship Id="rId4" Type="http://schemas.openxmlformats.org/officeDocument/2006/relationships/hyperlink" Target="https://drowningintheshallow.wordpress.com/2016/07/17/a-models-based-approach-to-pe-cooperative-learning/"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andfonline.com/doi/abs/10.1080/13573322.2019.1612349"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hyperlink" Target="https://hwb.gov.wales/cwricwlwm-i-gymru" TargetMode="External"/><Relationship Id="rId4" Type="http://schemas.openxmlformats.org/officeDocument/2006/relationships/hyperlink" Target="https://doi.org/10.4324/97813155452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lwch Testun 1">
            <a:extLst>
              <a:ext uri="{FF2B5EF4-FFF2-40B4-BE49-F238E27FC236}">
                <a16:creationId xmlns:a16="http://schemas.microsoft.com/office/drawing/2014/main" id="{8549E71A-DB9C-E190-6737-20819D8F6B2E}"/>
              </a:ext>
            </a:extLst>
          </p:cNvPr>
          <p:cNvSpPr txBox="1"/>
          <p:nvPr/>
        </p:nvSpPr>
        <p:spPr>
          <a:xfrm>
            <a:off x="1780478" y="5204349"/>
            <a:ext cx="6166945" cy="1846659"/>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cy-GB" sz="2400" dirty="0">
                <a:solidFill>
                  <a:schemeClr val="bg1"/>
                </a:solidFill>
              </a:rPr>
              <a:t>ECAD6008 Iechyd a Lles / </a:t>
            </a:r>
            <a:r>
              <a:rPr lang="cy-GB" sz="2400" dirty="0" err="1">
                <a:solidFill>
                  <a:schemeClr val="bg1"/>
                </a:solidFill>
              </a:rPr>
              <a:t>Health</a:t>
            </a:r>
            <a:r>
              <a:rPr lang="cy-GB" sz="2400" dirty="0">
                <a:solidFill>
                  <a:schemeClr val="bg1"/>
                </a:solidFill>
              </a:rPr>
              <a:t> </a:t>
            </a:r>
            <a:r>
              <a:rPr lang="cy-GB" sz="2400" dirty="0" err="1">
                <a:solidFill>
                  <a:schemeClr val="bg1"/>
                </a:solidFill>
              </a:rPr>
              <a:t>and</a:t>
            </a:r>
            <a:r>
              <a:rPr lang="cy-GB" sz="2400" dirty="0">
                <a:solidFill>
                  <a:schemeClr val="bg1"/>
                </a:solidFill>
              </a:rPr>
              <a:t> Well-</a:t>
            </a:r>
            <a:r>
              <a:rPr lang="cy-GB" sz="2400" dirty="0" err="1">
                <a:solidFill>
                  <a:schemeClr val="bg1"/>
                </a:solidFill>
              </a:rPr>
              <a:t>being</a:t>
            </a:r>
            <a:endParaRPr lang="cy-GB" sz="2400" dirty="0">
              <a:solidFill>
                <a:schemeClr val="bg1"/>
              </a:solidFill>
            </a:endParaRPr>
          </a:p>
          <a:p>
            <a:pPr algn="ctr"/>
            <a:r>
              <a:rPr lang="cy-GB" sz="2400" dirty="0">
                <a:solidFill>
                  <a:schemeClr val="bg1"/>
                </a:solidFill>
              </a:rPr>
              <a:t>Meryl Bowen </a:t>
            </a:r>
            <a:r>
              <a:rPr lang="cy-GB" sz="2400" dirty="0">
                <a:solidFill>
                  <a:schemeClr val="accent4">
                    <a:lumMod val="60000"/>
                    <a:lumOff val="40000"/>
                  </a:schemeClr>
                </a:solidFill>
                <a:hlinkClick r:id="rId2">
                  <a:extLst>
                    <a:ext uri="{A12FA001-AC4F-418D-AE19-62706E023703}">
                      <ahyp:hlinkClr xmlns:ahyp="http://schemas.microsoft.com/office/drawing/2018/hyperlinkcolor" val="tx"/>
                    </a:ext>
                  </a:extLst>
                </a:hlinkClick>
              </a:rPr>
              <a:t>m.bowen@uwtsd.ac.uk</a:t>
            </a:r>
            <a:endParaRPr lang="cy-GB" sz="2400" dirty="0">
              <a:solidFill>
                <a:schemeClr val="accent4">
                  <a:lumMod val="60000"/>
                  <a:lumOff val="40000"/>
                </a:schemeClr>
              </a:solidFill>
            </a:endParaRPr>
          </a:p>
          <a:p>
            <a:pPr algn="ctr"/>
            <a:r>
              <a:rPr lang="cy-GB" sz="2400" dirty="0">
                <a:solidFill>
                  <a:schemeClr val="bg1"/>
                </a:solidFill>
              </a:rPr>
              <a:t>Nic Evans </a:t>
            </a:r>
            <a:r>
              <a:rPr lang="cy-GB" sz="2400" dirty="0">
                <a:solidFill>
                  <a:srgbClr val="FFC000"/>
                </a:solidFill>
                <a:hlinkClick r:id="rId3">
                  <a:extLst>
                    <a:ext uri="{A12FA001-AC4F-418D-AE19-62706E023703}">
                      <ahyp:hlinkClr xmlns:ahyp="http://schemas.microsoft.com/office/drawing/2018/hyperlinkcolor" val="tx"/>
                    </a:ext>
                  </a:extLst>
                </a:hlinkClick>
              </a:rPr>
              <a:t>n.j.evans@uwtsd.ac.uk</a:t>
            </a:r>
            <a:endParaRPr lang="cy-GB" sz="2400" dirty="0">
              <a:solidFill>
                <a:srgbClr val="FFC000"/>
              </a:solidFill>
            </a:endParaRPr>
          </a:p>
          <a:p>
            <a:pPr algn="ctr"/>
            <a:endParaRPr lang="cy-GB" sz="2400" dirty="0">
              <a:solidFill>
                <a:schemeClr val="accent4">
                  <a:lumMod val="60000"/>
                  <a:lumOff val="40000"/>
                </a:schemeClr>
              </a:solidFill>
            </a:endParaRPr>
          </a:p>
          <a:p>
            <a:pPr algn="ctr"/>
            <a:endParaRPr lang="cy-GB" dirty="0">
              <a:solidFill>
                <a:schemeClr val="bg1"/>
              </a:solidFill>
            </a:endParaRP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2">
            <a:extLst>
              <a:ext uri="{FF2B5EF4-FFF2-40B4-BE49-F238E27FC236}">
                <a16:creationId xmlns:a16="http://schemas.microsoft.com/office/drawing/2014/main" id="{6D0AF89E-EC74-A416-7408-82E5548BA46C}"/>
              </a:ext>
            </a:extLst>
          </p:cNvPr>
          <p:cNvSpPr txBox="1">
            <a:spLocks/>
          </p:cNvSpPr>
          <p:nvPr/>
        </p:nvSpPr>
        <p:spPr>
          <a:xfrm>
            <a:off x="140697" y="1621366"/>
            <a:ext cx="4319841" cy="36152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I </a:t>
            </a:r>
            <a:r>
              <a:rPr lang="en-GB" sz="2400" dirty="0" err="1"/>
              <a:t>ddatblygu</a:t>
            </a:r>
            <a:r>
              <a:rPr lang="en-GB" sz="2400" dirty="0"/>
              <a:t> </a:t>
            </a:r>
            <a:r>
              <a:rPr lang="en-GB" sz="2400" dirty="0" err="1"/>
              <a:t>gwybodaeth</a:t>
            </a:r>
            <a:r>
              <a:rPr lang="en-GB" sz="2400" dirty="0"/>
              <a:t> a </a:t>
            </a:r>
            <a:r>
              <a:rPr lang="en-GB" sz="2400" dirty="0" err="1"/>
              <a:t>dealltwriaeth</a:t>
            </a:r>
            <a:r>
              <a:rPr lang="en-GB" sz="2400" dirty="0"/>
              <a:t> o y </a:t>
            </a:r>
            <a:r>
              <a:rPr lang="en-GB" sz="2400" dirty="0" err="1"/>
              <a:t>cwricwlwm</a:t>
            </a:r>
            <a:r>
              <a:rPr lang="en-GB" sz="2400" dirty="0"/>
              <a:t> Iechyd a </a:t>
            </a:r>
            <a:r>
              <a:rPr lang="en-GB" sz="2400" dirty="0" err="1"/>
              <a:t>LLes</a:t>
            </a:r>
            <a:endParaRPr lang="en-GB" sz="2400" dirty="0"/>
          </a:p>
          <a:p>
            <a:r>
              <a:rPr lang="en-GB" sz="2400" dirty="0" err="1"/>
              <a:t>Archwilio</a:t>
            </a:r>
            <a:r>
              <a:rPr lang="en-GB" sz="2400" dirty="0"/>
              <a:t> </a:t>
            </a:r>
            <a:r>
              <a:rPr lang="en-GB" sz="2400" dirty="0" err="1"/>
              <a:t>Modelau</a:t>
            </a:r>
            <a:r>
              <a:rPr lang="en-GB" sz="2400" dirty="0"/>
              <a:t> ac </a:t>
            </a:r>
            <a:r>
              <a:rPr lang="en-GB" sz="2400" dirty="0" err="1"/>
              <a:t>Adnoddau</a:t>
            </a:r>
            <a:r>
              <a:rPr lang="en-GB" sz="2400" dirty="0"/>
              <a:t> </a:t>
            </a:r>
            <a:r>
              <a:rPr lang="en-GB" sz="2400" dirty="0" err="1"/>
              <a:t>i</a:t>
            </a:r>
            <a:r>
              <a:rPr lang="en-GB" sz="2400" dirty="0"/>
              <a:t> </a:t>
            </a:r>
            <a:r>
              <a:rPr lang="en-GB" sz="2400" dirty="0" err="1"/>
              <a:t>cynorthwyo</a:t>
            </a:r>
            <a:r>
              <a:rPr lang="en-GB" sz="2400" dirty="0"/>
              <a:t> </a:t>
            </a:r>
            <a:r>
              <a:rPr lang="en-GB" sz="2400" dirty="0" err="1"/>
              <a:t>addysgu</a:t>
            </a:r>
            <a:endParaRPr lang="en-GB" sz="2400" dirty="0"/>
          </a:p>
        </p:txBody>
      </p:sp>
      <p:sp>
        <p:nvSpPr>
          <p:cNvPr id="3" name="Content Placeholder 13">
            <a:extLst>
              <a:ext uri="{FF2B5EF4-FFF2-40B4-BE49-F238E27FC236}">
                <a16:creationId xmlns:a16="http://schemas.microsoft.com/office/drawing/2014/main" id="{8B62A535-A535-7376-25A5-87D8ABB83C5E}"/>
              </a:ext>
            </a:extLst>
          </p:cNvPr>
          <p:cNvSpPr txBox="1">
            <a:spLocks/>
          </p:cNvSpPr>
          <p:nvPr/>
        </p:nvSpPr>
        <p:spPr>
          <a:xfrm>
            <a:off x="4532850" y="1555734"/>
            <a:ext cx="4360779" cy="36152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i="1" dirty="0"/>
              <a:t>Develop knowledge and understanding of the health and wellbeing curriculum within primary education.</a:t>
            </a:r>
          </a:p>
          <a:p>
            <a:r>
              <a:rPr lang="en-GB" sz="2400" i="1" dirty="0"/>
              <a:t>Explore the models and resources that can support our teaching</a:t>
            </a:r>
          </a:p>
        </p:txBody>
      </p:sp>
      <p:sp>
        <p:nvSpPr>
          <p:cNvPr id="4" name="Title 11">
            <a:extLst>
              <a:ext uri="{FF2B5EF4-FFF2-40B4-BE49-F238E27FC236}">
                <a16:creationId xmlns:a16="http://schemas.microsoft.com/office/drawing/2014/main" id="{695D59EA-9120-7E54-FA11-FFF35C54BB13}"/>
              </a:ext>
            </a:extLst>
          </p:cNvPr>
          <p:cNvSpPr txBox="1">
            <a:spLocks/>
          </p:cNvSpPr>
          <p:nvPr/>
        </p:nvSpPr>
        <p:spPr>
          <a:xfrm>
            <a:off x="192288" y="141038"/>
            <a:ext cx="8534400" cy="15070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err="1"/>
              <a:t>Nodau</a:t>
            </a:r>
            <a:br>
              <a:rPr lang="en-GB" dirty="0"/>
            </a:br>
            <a:r>
              <a:rPr lang="en-GB" dirty="0"/>
              <a:t>Aims</a:t>
            </a:r>
          </a:p>
        </p:txBody>
      </p:sp>
    </p:spTree>
    <p:extLst>
      <p:ext uri="{BB962C8B-B14F-4D97-AF65-F5344CB8AC3E}">
        <p14:creationId xmlns:p14="http://schemas.microsoft.com/office/powerpoint/2010/main" val="4115766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Lloyd Hopkin - Iechyd a Lles / Health and Well-Being">
            <a:hlinkClick r:id="" action="ppaction://media"/>
            <a:extLst>
              <a:ext uri="{FF2B5EF4-FFF2-40B4-BE49-F238E27FC236}">
                <a16:creationId xmlns:a16="http://schemas.microsoft.com/office/drawing/2014/main" id="{5EAFCE9B-6948-135E-8674-C163C9685C4A}"/>
              </a:ext>
            </a:extLst>
          </p:cNvPr>
          <p:cNvPicPr>
            <a:picLocks noRot="1" noChangeAspect="1"/>
          </p:cNvPicPr>
          <p:nvPr>
            <a:videoFile r:link="rId1"/>
          </p:nvPr>
        </p:nvPicPr>
        <p:blipFill>
          <a:blip r:embed="rId4"/>
          <a:stretch>
            <a:fillRect/>
          </a:stretch>
        </p:blipFill>
        <p:spPr>
          <a:xfrm>
            <a:off x="-30419" y="1608666"/>
            <a:ext cx="4382287" cy="2475992"/>
          </a:xfrm>
          <a:prstGeom prst="rect">
            <a:avLst/>
          </a:prstGeom>
        </p:spPr>
      </p:pic>
      <p:pic>
        <p:nvPicPr>
          <p:cNvPr id="3" name="Online Media 2" descr="Gwenith ap Robert - Iechyd a Lles / Health and Well-being">
            <a:hlinkClick r:id="" action="ppaction://media"/>
            <a:extLst>
              <a:ext uri="{FF2B5EF4-FFF2-40B4-BE49-F238E27FC236}">
                <a16:creationId xmlns:a16="http://schemas.microsoft.com/office/drawing/2014/main" id="{5BAE3A93-F3C2-FF59-AAEF-7A242C9756B9}"/>
              </a:ext>
            </a:extLst>
          </p:cNvPr>
          <p:cNvPicPr>
            <a:picLocks noRot="1" noChangeAspect="1"/>
          </p:cNvPicPr>
          <p:nvPr>
            <a:videoFile r:link="rId2"/>
          </p:nvPr>
        </p:nvPicPr>
        <p:blipFill>
          <a:blip r:embed="rId5"/>
          <a:stretch>
            <a:fillRect/>
          </a:stretch>
        </p:blipFill>
        <p:spPr>
          <a:xfrm>
            <a:off x="4572000" y="1608666"/>
            <a:ext cx="4382286" cy="2475992"/>
          </a:xfrm>
          <a:prstGeom prst="rect">
            <a:avLst/>
          </a:prstGeom>
        </p:spPr>
      </p:pic>
    </p:spTree>
    <p:extLst>
      <p:ext uri="{BB962C8B-B14F-4D97-AF65-F5344CB8AC3E}">
        <p14:creationId xmlns:p14="http://schemas.microsoft.com/office/powerpoint/2010/main" val="24188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254E2D-3818-48F6-BCA2-52DDDE788A3B}"/>
              </a:ext>
            </a:extLst>
          </p:cNvPr>
          <p:cNvSpPr txBox="1"/>
          <p:nvPr/>
        </p:nvSpPr>
        <p:spPr>
          <a:xfrm>
            <a:off x="2864433" y="3950612"/>
            <a:ext cx="5683785" cy="646331"/>
          </a:xfrm>
          <a:prstGeom prst="rect">
            <a:avLst/>
          </a:prstGeom>
          <a:noFill/>
        </p:spPr>
        <p:txBody>
          <a:bodyPr wrap="square" lIns="91440" tIns="45720" rIns="91440" bIns="45720" rtlCol="0" anchor="t">
            <a:spAutoFit/>
          </a:bodyPr>
          <a:lstStyle/>
          <a:p>
            <a:r>
              <a:rPr lang="en-GB" b="1" dirty="0">
                <a:solidFill>
                  <a:srgbClr val="1F1F1F"/>
                </a:solidFill>
                <a:latin typeface="Arial"/>
                <a:cs typeface="Arial"/>
              </a:rPr>
              <a:t>MONISM</a:t>
            </a:r>
            <a:r>
              <a:rPr lang="en-GB" b="1" i="0" dirty="0">
                <a:solidFill>
                  <a:srgbClr val="1F1F1F"/>
                </a:solidFill>
                <a:effectLst/>
                <a:latin typeface="Arial"/>
                <a:cs typeface="Arial"/>
              </a:rPr>
              <a:t>: holistic structure for understanding health</a:t>
            </a:r>
            <a:r>
              <a:rPr lang="en-GB" i="0" dirty="0">
                <a:solidFill>
                  <a:srgbClr val="1F1F1F"/>
                </a:solidFill>
                <a:effectLst/>
                <a:latin typeface="Arial"/>
                <a:cs typeface="Arial"/>
              </a:rPr>
              <a:t> a</a:t>
            </a:r>
            <a:r>
              <a:rPr lang="en-GB" b="0" i="0" dirty="0">
                <a:solidFill>
                  <a:srgbClr val="1F1F1F"/>
                </a:solidFill>
                <a:effectLst/>
                <a:latin typeface="Arial"/>
                <a:cs typeface="Arial"/>
              </a:rPr>
              <a:t>nd well-being</a:t>
            </a:r>
            <a:endParaRPr lang="en-US" dirty="0">
              <a:latin typeface="Arial"/>
              <a:cs typeface="Arial"/>
            </a:endParaRPr>
          </a:p>
        </p:txBody>
      </p:sp>
      <p:sp>
        <p:nvSpPr>
          <p:cNvPr id="4" name="TextBox 3">
            <a:extLst>
              <a:ext uri="{FF2B5EF4-FFF2-40B4-BE49-F238E27FC236}">
                <a16:creationId xmlns:a16="http://schemas.microsoft.com/office/drawing/2014/main" id="{652D955B-06B4-3DF4-64BA-BF0307A5A4EE}"/>
              </a:ext>
            </a:extLst>
          </p:cNvPr>
          <p:cNvSpPr txBox="1"/>
          <p:nvPr/>
        </p:nvSpPr>
        <p:spPr>
          <a:xfrm>
            <a:off x="3142225" y="5005408"/>
            <a:ext cx="4532075" cy="1200329"/>
          </a:xfrm>
          <a:prstGeom prst="rect">
            <a:avLst/>
          </a:prstGeom>
          <a:noFill/>
        </p:spPr>
        <p:txBody>
          <a:bodyPr wrap="none" rtlCol="0">
            <a:spAutoFit/>
          </a:bodyPr>
          <a:lstStyle/>
          <a:p>
            <a:r>
              <a:rPr lang="en-GB" b="0" i="0" dirty="0">
                <a:solidFill>
                  <a:srgbClr val="1F1F1F"/>
                </a:solidFill>
                <a:effectLst/>
                <a:latin typeface="Arial" panose="020B0604020202020204" pitchFamily="34" charset="0"/>
              </a:rPr>
              <a:t>Fundamental components of this Area are:</a:t>
            </a:r>
          </a:p>
          <a:p>
            <a:pPr marL="285750" indent="-285750">
              <a:buFont typeface="Arial" panose="020B0604020202020204" pitchFamily="34" charset="0"/>
              <a:buChar char="•"/>
            </a:pPr>
            <a:r>
              <a:rPr lang="en-GB" b="0" i="0" dirty="0">
                <a:solidFill>
                  <a:srgbClr val="1F1F1F"/>
                </a:solidFill>
                <a:effectLst/>
                <a:latin typeface="Arial" panose="020B0604020202020204" pitchFamily="34" charset="0"/>
              </a:rPr>
              <a:t> </a:t>
            </a:r>
            <a:r>
              <a:rPr lang="en-GB" dirty="0">
                <a:solidFill>
                  <a:srgbClr val="1F1F1F"/>
                </a:solidFill>
                <a:latin typeface="Arial" panose="020B0604020202020204" pitchFamily="34" charset="0"/>
              </a:rPr>
              <a:t>P</a:t>
            </a:r>
            <a:r>
              <a:rPr lang="en-GB" b="0" i="0" dirty="0">
                <a:solidFill>
                  <a:srgbClr val="1F1F1F"/>
                </a:solidFill>
                <a:effectLst/>
                <a:latin typeface="Arial" panose="020B0604020202020204" pitchFamily="34" charset="0"/>
              </a:rPr>
              <a:t>hysical health and development</a:t>
            </a:r>
          </a:p>
          <a:p>
            <a:pPr marL="285750" indent="-285750">
              <a:buFont typeface="Arial" panose="020B0604020202020204" pitchFamily="34" charset="0"/>
              <a:buChar char="•"/>
            </a:pPr>
            <a:r>
              <a:rPr lang="en-GB" dirty="0">
                <a:solidFill>
                  <a:srgbClr val="1F1F1F"/>
                </a:solidFill>
                <a:latin typeface="Arial" panose="020B0604020202020204" pitchFamily="34" charset="0"/>
              </a:rPr>
              <a:t>M</a:t>
            </a:r>
            <a:r>
              <a:rPr lang="en-GB" b="0" i="0" dirty="0">
                <a:solidFill>
                  <a:srgbClr val="1F1F1F"/>
                </a:solidFill>
                <a:effectLst/>
                <a:latin typeface="Arial" panose="020B0604020202020204" pitchFamily="34" charset="0"/>
              </a:rPr>
              <a:t>ental health</a:t>
            </a:r>
          </a:p>
          <a:p>
            <a:pPr marL="285750" indent="-285750">
              <a:buFont typeface="Arial" panose="020B0604020202020204" pitchFamily="34" charset="0"/>
              <a:buChar char="•"/>
            </a:pPr>
            <a:r>
              <a:rPr lang="en-GB" b="0" i="0" dirty="0">
                <a:solidFill>
                  <a:srgbClr val="1F1F1F"/>
                </a:solidFill>
                <a:effectLst/>
                <a:latin typeface="Arial" panose="020B0604020202020204" pitchFamily="34" charset="0"/>
              </a:rPr>
              <a:t> </a:t>
            </a:r>
            <a:r>
              <a:rPr lang="en-GB" dirty="0">
                <a:solidFill>
                  <a:srgbClr val="1F1F1F"/>
                </a:solidFill>
                <a:latin typeface="Arial" panose="020B0604020202020204" pitchFamily="34" charset="0"/>
              </a:rPr>
              <a:t>E</a:t>
            </a:r>
            <a:r>
              <a:rPr lang="en-GB" b="0" i="0" dirty="0">
                <a:solidFill>
                  <a:srgbClr val="1F1F1F"/>
                </a:solidFill>
                <a:effectLst/>
                <a:latin typeface="Arial" panose="020B0604020202020204" pitchFamily="34" charset="0"/>
              </a:rPr>
              <a:t>motional and Social well-being.</a:t>
            </a:r>
            <a:endParaRPr lang="en-US" dirty="0"/>
          </a:p>
        </p:txBody>
      </p:sp>
      <p:sp>
        <p:nvSpPr>
          <p:cNvPr id="2" name="TextBox 1">
            <a:extLst>
              <a:ext uri="{FF2B5EF4-FFF2-40B4-BE49-F238E27FC236}">
                <a16:creationId xmlns:a16="http://schemas.microsoft.com/office/drawing/2014/main" id="{09973A63-B792-82D3-1B81-4FB6895F24FD}"/>
              </a:ext>
            </a:extLst>
          </p:cNvPr>
          <p:cNvSpPr txBox="1"/>
          <p:nvPr/>
        </p:nvSpPr>
        <p:spPr>
          <a:xfrm>
            <a:off x="3356357" y="356672"/>
            <a:ext cx="5683785" cy="369332"/>
          </a:xfrm>
          <a:prstGeom prst="rect">
            <a:avLst/>
          </a:prstGeom>
          <a:noFill/>
        </p:spPr>
        <p:txBody>
          <a:bodyPr wrap="square" lIns="91440" tIns="45720" rIns="91440" bIns="45720" rtlCol="0" anchor="t">
            <a:spAutoFit/>
          </a:bodyPr>
          <a:lstStyle/>
          <a:p>
            <a:r>
              <a:rPr lang="en-GB" b="1" dirty="0">
                <a:ea typeface="+mn-lt"/>
                <a:cs typeface="+mn-lt"/>
              </a:rPr>
              <a:t>MONISM</a:t>
            </a:r>
            <a:r>
              <a:rPr lang="en-GB" b="1" i="0" dirty="0">
                <a:effectLst/>
                <a:ea typeface="+mn-lt"/>
                <a:cs typeface="+mn-lt"/>
              </a:rPr>
              <a:t>: </a:t>
            </a:r>
            <a:r>
              <a:rPr lang="en-GB" b="1" dirty="0" err="1">
                <a:ea typeface="+mn-lt"/>
                <a:cs typeface="+mn-lt"/>
              </a:rPr>
              <a:t>strwythur</a:t>
            </a:r>
            <a:r>
              <a:rPr lang="en-GB" b="1" dirty="0">
                <a:ea typeface="+mn-lt"/>
                <a:cs typeface="+mn-lt"/>
              </a:rPr>
              <a:t> </a:t>
            </a:r>
            <a:r>
              <a:rPr lang="en-GB" b="1" dirty="0" err="1">
                <a:ea typeface="+mn-lt"/>
                <a:cs typeface="+mn-lt"/>
              </a:rPr>
              <a:t>cyfannol</a:t>
            </a:r>
            <a:r>
              <a:rPr lang="en-GB" b="1" dirty="0">
                <a:ea typeface="+mn-lt"/>
                <a:cs typeface="+mn-lt"/>
              </a:rPr>
              <a:t> </a:t>
            </a:r>
            <a:r>
              <a:rPr lang="en-GB" b="1" dirty="0" err="1">
                <a:ea typeface="+mn-lt"/>
                <a:cs typeface="+mn-lt"/>
              </a:rPr>
              <a:t>ar</a:t>
            </a:r>
            <a:r>
              <a:rPr lang="en-GB" b="1" dirty="0">
                <a:ea typeface="+mn-lt"/>
                <a:cs typeface="+mn-lt"/>
              </a:rPr>
              <a:t> </a:t>
            </a:r>
            <a:r>
              <a:rPr lang="en-GB" b="1" dirty="0" err="1">
                <a:ea typeface="+mn-lt"/>
                <a:cs typeface="+mn-lt"/>
              </a:rPr>
              <a:t>gyfer</a:t>
            </a:r>
            <a:r>
              <a:rPr lang="en-GB" b="1" dirty="0">
                <a:ea typeface="+mn-lt"/>
                <a:cs typeface="+mn-lt"/>
              </a:rPr>
              <a:t> </a:t>
            </a:r>
            <a:r>
              <a:rPr lang="en-GB" b="1" dirty="0" err="1">
                <a:ea typeface="+mn-lt"/>
                <a:cs typeface="+mn-lt"/>
              </a:rPr>
              <a:t>deall</a:t>
            </a:r>
            <a:r>
              <a:rPr lang="en-GB" b="1" dirty="0">
                <a:ea typeface="+mn-lt"/>
                <a:cs typeface="+mn-lt"/>
              </a:rPr>
              <a:t> iechyd a </a:t>
            </a:r>
            <a:r>
              <a:rPr lang="en-GB" b="1" dirty="0" err="1">
                <a:ea typeface="+mn-lt"/>
                <a:cs typeface="+mn-lt"/>
              </a:rPr>
              <a:t>lles</a:t>
            </a:r>
            <a:endParaRPr lang="en-US">
              <a:cs typeface="Calibri" panose="020F0502020204030204"/>
            </a:endParaRPr>
          </a:p>
        </p:txBody>
      </p:sp>
      <p:sp>
        <p:nvSpPr>
          <p:cNvPr id="5" name="TextBox 4">
            <a:extLst>
              <a:ext uri="{FF2B5EF4-FFF2-40B4-BE49-F238E27FC236}">
                <a16:creationId xmlns:a16="http://schemas.microsoft.com/office/drawing/2014/main" id="{E6265197-5C65-8511-8A50-30C9D026471E}"/>
              </a:ext>
            </a:extLst>
          </p:cNvPr>
          <p:cNvSpPr txBox="1"/>
          <p:nvPr/>
        </p:nvSpPr>
        <p:spPr>
          <a:xfrm>
            <a:off x="3651510" y="1052653"/>
            <a:ext cx="3511795" cy="2031325"/>
          </a:xfrm>
          <a:prstGeom prst="rect">
            <a:avLst/>
          </a:prstGeom>
          <a:noFill/>
        </p:spPr>
        <p:txBody>
          <a:bodyPr wrap="none" lIns="91440" tIns="45720" rIns="91440" bIns="45720" rtlCol="0" anchor="t">
            <a:spAutoFit/>
          </a:bodyPr>
          <a:lstStyle/>
          <a:p>
            <a:r>
              <a:rPr lang="en-GB" dirty="0" err="1">
                <a:ea typeface="+mn-lt"/>
                <a:cs typeface="+mn-lt"/>
              </a:rPr>
              <a:t>Elfennau</a:t>
            </a:r>
            <a:r>
              <a:rPr lang="en-GB" dirty="0">
                <a:ea typeface="+mn-lt"/>
                <a:cs typeface="+mn-lt"/>
              </a:rPr>
              <a:t> </a:t>
            </a:r>
            <a:r>
              <a:rPr lang="en-GB" dirty="0" err="1">
                <a:ea typeface="+mn-lt"/>
                <a:cs typeface="+mn-lt"/>
              </a:rPr>
              <a:t>sylfaenol</a:t>
            </a:r>
            <a:r>
              <a:rPr lang="en-GB" dirty="0">
                <a:ea typeface="+mn-lt"/>
                <a:cs typeface="+mn-lt"/>
              </a:rPr>
              <a:t> y Maes </a:t>
            </a:r>
            <a:r>
              <a:rPr lang="en-GB" dirty="0" err="1">
                <a:ea typeface="+mn-lt"/>
                <a:cs typeface="+mn-lt"/>
              </a:rPr>
              <a:t>hwn</a:t>
            </a:r>
            <a:r>
              <a:rPr lang="en-GB" dirty="0">
                <a:ea typeface="+mn-lt"/>
                <a:cs typeface="+mn-lt"/>
              </a:rPr>
              <a:t> </a:t>
            </a:r>
            <a:r>
              <a:rPr lang="en-GB" dirty="0" err="1">
                <a:ea typeface="+mn-lt"/>
                <a:cs typeface="+mn-lt"/>
              </a:rPr>
              <a:t>yw</a:t>
            </a:r>
            <a:r>
              <a:rPr lang="en-GB" b="0" i="0" dirty="0">
                <a:effectLst/>
                <a:ea typeface="+mn-lt"/>
                <a:cs typeface="+mn-lt"/>
              </a:rPr>
              <a:t>:</a:t>
            </a:r>
            <a:r>
              <a:rPr lang="en-GB" dirty="0">
                <a:ea typeface="+mn-lt"/>
                <a:cs typeface="+mn-lt"/>
              </a:rPr>
              <a:t> </a:t>
            </a:r>
            <a:endParaRPr lang="en-US"/>
          </a:p>
          <a:p>
            <a:endParaRPr lang="en-GB"/>
          </a:p>
          <a:p>
            <a:pPr marL="285750" indent="-285750">
              <a:buFont typeface="Arial"/>
              <a:buChar char="•"/>
            </a:pPr>
            <a:r>
              <a:rPr lang="en-GB" dirty="0">
                <a:ea typeface="+mn-lt"/>
                <a:cs typeface="+mn-lt"/>
              </a:rPr>
              <a:t>Iechyd a </a:t>
            </a:r>
            <a:r>
              <a:rPr lang="en-GB" dirty="0" err="1">
                <a:ea typeface="+mn-lt"/>
                <a:cs typeface="+mn-lt"/>
              </a:rPr>
              <a:t>datblygiad</a:t>
            </a:r>
            <a:r>
              <a:rPr lang="en-GB" dirty="0">
                <a:ea typeface="+mn-lt"/>
                <a:cs typeface="+mn-lt"/>
              </a:rPr>
              <a:t> </a:t>
            </a:r>
            <a:r>
              <a:rPr lang="en-GB" dirty="0" err="1">
                <a:ea typeface="+mn-lt"/>
                <a:cs typeface="+mn-lt"/>
              </a:rPr>
              <a:t>corfforol</a:t>
            </a:r>
            <a:endParaRPr lang="en-GB" dirty="0" err="1">
              <a:cs typeface="Calibri" panose="020F0502020204030204"/>
            </a:endParaRPr>
          </a:p>
          <a:p>
            <a:endParaRPr lang="en-GB"/>
          </a:p>
          <a:p>
            <a:pPr marL="285750" indent="-285750">
              <a:buFont typeface="Arial"/>
              <a:buChar char="•"/>
            </a:pPr>
            <a:r>
              <a:rPr lang="en-GB" dirty="0">
                <a:ea typeface="+mn-lt"/>
                <a:cs typeface="+mn-lt"/>
              </a:rPr>
              <a:t>Iechyd </a:t>
            </a:r>
            <a:r>
              <a:rPr lang="en-GB" dirty="0" err="1">
                <a:ea typeface="+mn-lt"/>
                <a:cs typeface="+mn-lt"/>
              </a:rPr>
              <a:t>meddwl</a:t>
            </a:r>
            <a:endParaRPr lang="en-GB" dirty="0" err="1">
              <a:cs typeface="Calibri" panose="020F0502020204030204"/>
            </a:endParaRPr>
          </a:p>
          <a:p>
            <a:endParaRPr lang="en-GB"/>
          </a:p>
          <a:p>
            <a:pPr marL="285750" indent="-285750">
              <a:buFont typeface="Arial"/>
              <a:buChar char="•"/>
            </a:pPr>
            <a:r>
              <a:rPr lang="en-GB" dirty="0">
                <a:ea typeface="+mn-lt"/>
                <a:cs typeface="+mn-lt"/>
              </a:rPr>
              <a:t>Lles </a:t>
            </a:r>
            <a:r>
              <a:rPr lang="en-GB" dirty="0" err="1">
                <a:ea typeface="+mn-lt"/>
                <a:cs typeface="+mn-lt"/>
              </a:rPr>
              <a:t>emosiynol</a:t>
            </a:r>
            <a:r>
              <a:rPr lang="en-GB" dirty="0">
                <a:ea typeface="+mn-lt"/>
                <a:cs typeface="+mn-lt"/>
              </a:rPr>
              <a:t> a </a:t>
            </a:r>
            <a:r>
              <a:rPr lang="en-GB" dirty="0" err="1">
                <a:ea typeface="+mn-lt"/>
                <a:cs typeface="+mn-lt"/>
              </a:rPr>
              <a:t>chymdeithasol</a:t>
            </a:r>
            <a:r>
              <a:rPr lang="en-GB" b="0" i="0" dirty="0">
                <a:effectLst/>
                <a:ea typeface="+mn-lt"/>
                <a:cs typeface="+mn-lt"/>
              </a:rPr>
              <a:t>.</a:t>
            </a:r>
            <a:endParaRPr lang="en-US" dirty="0">
              <a:ea typeface="+mn-lt"/>
              <a:cs typeface="+mn-lt"/>
            </a:endParaRPr>
          </a:p>
        </p:txBody>
      </p:sp>
    </p:spTree>
    <p:extLst>
      <p:ext uri="{BB962C8B-B14F-4D97-AF65-F5344CB8AC3E}">
        <p14:creationId xmlns:p14="http://schemas.microsoft.com/office/powerpoint/2010/main" val="3678541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8E4A6C-3B2A-578A-B92A-B0D5E11497AD}"/>
              </a:ext>
            </a:extLst>
          </p:cNvPr>
          <p:cNvSpPr txBox="1"/>
          <p:nvPr/>
        </p:nvSpPr>
        <p:spPr>
          <a:xfrm>
            <a:off x="3724072" y="629268"/>
            <a:ext cx="4939868" cy="128616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a:latin typeface="+mj-lt"/>
                <a:ea typeface="+mj-ea"/>
                <a:cs typeface="+mj-cs"/>
              </a:rPr>
              <a:t>Tasg 1: Task 1</a:t>
            </a:r>
          </a:p>
        </p:txBody>
      </p:sp>
      <p:sp>
        <p:nvSpPr>
          <p:cNvPr id="3" name="TextBox 2">
            <a:extLst>
              <a:ext uri="{FF2B5EF4-FFF2-40B4-BE49-F238E27FC236}">
                <a16:creationId xmlns:a16="http://schemas.microsoft.com/office/drawing/2014/main" id="{A3E077D7-18E7-31A9-E35D-6512DC409852}"/>
              </a:ext>
            </a:extLst>
          </p:cNvPr>
          <p:cNvSpPr txBox="1"/>
          <p:nvPr/>
        </p:nvSpPr>
        <p:spPr>
          <a:xfrm>
            <a:off x="3724073" y="2438400"/>
            <a:ext cx="4939867" cy="3785419"/>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400" dirty="0"/>
              <a:t>the child’s exploration of their world through movement and their efforts at making sense of this world provide the ideal platform for them to learn ways in which they can enrich their lives. This early development in relation to a child exploring the world through movement and enriching its life by moving is the very first step in developing a disposition whereby an individual may become physically literate. As Whitehead states (2010, p.13) “[physically literate] individuals will have a well-established sense of self as embodied in the world. This together with an articulate interaction with the environment”. Therefore, to be embodied is to have the capacity to interact effectively within and with the environment and make sense of oneself within ones’ environment, this is something that is an innately human capacity as babies themselves without instruction begin their own embodied development by exploring the world through movement.  Durden Myers &amp; Whitehead, 2017</a:t>
            </a:r>
          </a:p>
        </p:txBody>
      </p:sp>
      <p:pic>
        <p:nvPicPr>
          <p:cNvPr id="5" name="Picture 4" descr="Plant growing in a concrete crack">
            <a:extLst>
              <a:ext uri="{FF2B5EF4-FFF2-40B4-BE49-F238E27FC236}">
                <a16:creationId xmlns:a16="http://schemas.microsoft.com/office/drawing/2014/main" id="{7954087F-0F30-C19C-77D6-C35834AB4850}"/>
              </a:ext>
            </a:extLst>
          </p:cNvPr>
          <p:cNvPicPr>
            <a:picLocks noChangeAspect="1"/>
          </p:cNvPicPr>
          <p:nvPr/>
        </p:nvPicPr>
        <p:blipFill rotWithShape="1">
          <a:blip r:embed="rId2"/>
          <a:srcRect l="24007" r="42203" b="-3"/>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C0C6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7320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63E205-2715-0695-8601-B9758CB8B689}"/>
              </a:ext>
            </a:extLst>
          </p:cNvPr>
          <p:cNvSpPr txBox="1"/>
          <p:nvPr/>
        </p:nvSpPr>
        <p:spPr>
          <a:xfrm>
            <a:off x="177800" y="270933"/>
            <a:ext cx="8788400" cy="2862322"/>
          </a:xfrm>
          <a:prstGeom prst="rect">
            <a:avLst/>
          </a:prstGeom>
          <a:noFill/>
        </p:spPr>
        <p:txBody>
          <a:bodyPr wrap="square" rtlCol="0">
            <a:spAutoFit/>
          </a:bodyPr>
          <a:lstStyle/>
          <a:p>
            <a:r>
              <a:rPr lang="en-US" dirty="0"/>
              <a:t>Curriculum Design: Key Considerations:</a:t>
            </a:r>
          </a:p>
          <a:p>
            <a:r>
              <a:rPr lang="en-US" dirty="0"/>
              <a:t>Group 1: </a:t>
            </a:r>
          </a:p>
          <a:p>
            <a:endParaRPr lang="en-US" dirty="0"/>
          </a:p>
          <a:p>
            <a:pPr algn="l" fontAlgn="base">
              <a:buFont typeface="Arial" panose="020B0604020202020204" pitchFamily="34" charset="0"/>
              <a:buChar char="•"/>
            </a:pPr>
            <a:r>
              <a:rPr lang="en-GB" b="0" i="0" dirty="0">
                <a:solidFill>
                  <a:srgbClr val="1F1F1F"/>
                </a:solidFill>
                <a:effectLst/>
                <a:latin typeface="Arial" panose="020B0604020202020204" pitchFamily="34" charset="0"/>
              </a:rPr>
              <a:t>What opportunities for physical activity will your learners find enjoyable and meaningful? What motivates them to engage in a variety of roles, responsibilities and environments (e.g. indoor, outdoor, in and around water)?</a:t>
            </a:r>
          </a:p>
          <a:p>
            <a:pPr algn="l" fontAlgn="base">
              <a:buFont typeface="Arial" panose="020B0604020202020204" pitchFamily="34" charset="0"/>
              <a:buChar char="•"/>
            </a:pPr>
            <a:r>
              <a:rPr lang="en-GB" b="0" i="0" dirty="0">
                <a:solidFill>
                  <a:srgbClr val="1F1F1F"/>
                </a:solidFill>
                <a:effectLst/>
                <a:latin typeface="Arial" panose="020B0604020202020204" pitchFamily="34" charset="0"/>
              </a:rPr>
              <a:t>What factors, influences and behaviours shape your learners’ physical health?</a:t>
            </a:r>
          </a:p>
          <a:p>
            <a:pPr algn="l" fontAlgn="base">
              <a:buFont typeface="Arial" panose="020B0604020202020204" pitchFamily="34" charset="0"/>
              <a:buChar char="•"/>
            </a:pPr>
            <a:r>
              <a:rPr lang="en-GB" b="0" i="0" dirty="0">
                <a:solidFill>
                  <a:srgbClr val="1F1F1F"/>
                </a:solidFill>
                <a:effectLst/>
                <a:latin typeface="Arial" panose="020B0604020202020204" pitchFamily="34" charset="0"/>
              </a:rPr>
              <a:t>What is learners’ understanding of the interconnections between their diet, sleep, physical activity and their health and well-being?</a:t>
            </a:r>
          </a:p>
          <a:p>
            <a:endParaRPr lang="en-US" dirty="0"/>
          </a:p>
        </p:txBody>
      </p:sp>
      <p:sp>
        <p:nvSpPr>
          <p:cNvPr id="2" name="TextBox 1">
            <a:extLst>
              <a:ext uri="{FF2B5EF4-FFF2-40B4-BE49-F238E27FC236}">
                <a16:creationId xmlns:a16="http://schemas.microsoft.com/office/drawing/2014/main" id="{1959C2F6-418C-8C3C-4959-CFCC851891AB}"/>
              </a:ext>
            </a:extLst>
          </p:cNvPr>
          <p:cNvSpPr txBox="1"/>
          <p:nvPr/>
        </p:nvSpPr>
        <p:spPr>
          <a:xfrm>
            <a:off x="358814" y="2997843"/>
            <a:ext cx="781291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Dyluniad</a:t>
            </a:r>
            <a:r>
              <a:rPr lang="en-GB" dirty="0">
                <a:ea typeface="+mn-lt"/>
                <a:cs typeface="+mn-lt"/>
              </a:rPr>
              <a:t> y </a:t>
            </a:r>
            <a:r>
              <a:rPr lang="en-GB" dirty="0" err="1">
                <a:ea typeface="+mn-lt"/>
                <a:cs typeface="+mn-lt"/>
              </a:rPr>
              <a:t>Cwricwlwm</a:t>
            </a:r>
            <a:r>
              <a:rPr lang="en-GB" dirty="0">
                <a:ea typeface="+mn-lt"/>
                <a:cs typeface="+mn-lt"/>
              </a:rPr>
              <a:t>: </a:t>
            </a:r>
            <a:r>
              <a:rPr lang="en-GB" dirty="0" err="1">
                <a:ea typeface="+mn-lt"/>
                <a:cs typeface="+mn-lt"/>
              </a:rPr>
              <a:t>Ystyriaethau</a:t>
            </a:r>
            <a:r>
              <a:rPr lang="en-GB" dirty="0">
                <a:ea typeface="+mn-lt"/>
                <a:cs typeface="+mn-lt"/>
              </a:rPr>
              <a:t> </a:t>
            </a:r>
            <a:r>
              <a:rPr lang="en-GB" dirty="0" err="1">
                <a:ea typeface="+mn-lt"/>
                <a:cs typeface="+mn-lt"/>
              </a:rPr>
              <a:t>Allweddol</a:t>
            </a:r>
            <a:r>
              <a:rPr lang="en-GB" dirty="0">
                <a:ea typeface="+mn-lt"/>
                <a:cs typeface="+mn-lt"/>
              </a:rPr>
              <a:t>: </a:t>
            </a:r>
            <a:endParaRPr lang="en-US" dirty="0"/>
          </a:p>
          <a:p>
            <a:r>
              <a:rPr lang="en-GB" dirty="0" err="1">
                <a:ea typeface="+mn-lt"/>
                <a:cs typeface="+mn-lt"/>
              </a:rPr>
              <a:t>Grŵp</a:t>
            </a:r>
            <a:r>
              <a:rPr lang="en-GB" dirty="0">
                <a:ea typeface="+mn-lt"/>
                <a:cs typeface="+mn-lt"/>
              </a:rPr>
              <a:t> 1:</a:t>
            </a:r>
            <a:endParaRPr lang="en-GB" dirty="0"/>
          </a:p>
          <a:p>
            <a:pPr marL="285750" indent="-285750">
              <a:buFont typeface="Arial"/>
              <a:buChar char="•"/>
            </a:pPr>
            <a:r>
              <a:rPr lang="en-GB" dirty="0">
                <a:ea typeface="+mn-lt"/>
                <a:cs typeface="+mn-lt"/>
              </a:rPr>
              <a:t>Pa </a:t>
            </a:r>
            <a:r>
              <a:rPr lang="en-GB" dirty="0" err="1">
                <a:ea typeface="+mn-lt"/>
                <a:cs typeface="+mn-lt"/>
              </a:rPr>
              <a:t>gyfleoedd</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gweithgaredd</a:t>
            </a:r>
            <a:r>
              <a:rPr lang="en-GB" dirty="0">
                <a:ea typeface="+mn-lt"/>
                <a:cs typeface="+mn-lt"/>
              </a:rPr>
              <a:t> </a:t>
            </a:r>
            <a:r>
              <a:rPr lang="en-GB" dirty="0" err="1">
                <a:ea typeface="+mn-lt"/>
                <a:cs typeface="+mn-lt"/>
              </a:rPr>
              <a:t>corfforol</a:t>
            </a:r>
            <a:r>
              <a:rPr lang="en-GB" dirty="0">
                <a:ea typeface="+mn-lt"/>
                <a:cs typeface="+mn-lt"/>
              </a:rPr>
              <a:t> </a:t>
            </a:r>
            <a:r>
              <a:rPr lang="en-GB" dirty="0" err="1">
                <a:ea typeface="+mn-lt"/>
                <a:cs typeface="+mn-lt"/>
              </a:rPr>
              <a:t>fydd</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dysgwyr</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bleserus</a:t>
            </a:r>
            <a:r>
              <a:rPr lang="en-GB" dirty="0">
                <a:ea typeface="+mn-lt"/>
                <a:cs typeface="+mn-lt"/>
              </a:rPr>
              <a:t> ac </a:t>
            </a:r>
            <a:r>
              <a:rPr lang="en-GB" dirty="0" err="1">
                <a:ea typeface="+mn-lt"/>
                <a:cs typeface="+mn-lt"/>
              </a:rPr>
              <a:t>yn</a:t>
            </a:r>
            <a:r>
              <a:rPr lang="en-GB" dirty="0">
                <a:ea typeface="+mn-lt"/>
                <a:cs typeface="+mn-lt"/>
              </a:rPr>
              <a:t> </a:t>
            </a:r>
            <a:r>
              <a:rPr lang="en-GB" dirty="0" err="1">
                <a:ea typeface="+mn-lt"/>
                <a:cs typeface="+mn-lt"/>
              </a:rPr>
              <a:t>ystyrlon</a:t>
            </a:r>
            <a:r>
              <a:rPr lang="en-GB" dirty="0">
                <a:ea typeface="+mn-lt"/>
                <a:cs typeface="+mn-lt"/>
              </a:rPr>
              <a:t>? Beth </a:t>
            </a:r>
            <a:r>
              <a:rPr lang="en-GB" dirty="0" err="1">
                <a:ea typeface="+mn-lt"/>
                <a:cs typeface="+mn-lt"/>
              </a:rPr>
              <a:t>sy’n</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cymell</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gymryd</a:t>
            </a:r>
            <a:r>
              <a:rPr lang="en-GB" dirty="0">
                <a:ea typeface="+mn-lt"/>
                <a:cs typeface="+mn-lt"/>
              </a:rPr>
              <a:t> </a:t>
            </a:r>
            <a:r>
              <a:rPr lang="en-GB" dirty="0" err="1">
                <a:ea typeface="+mn-lt"/>
                <a:cs typeface="+mn-lt"/>
              </a:rPr>
              <a:t>rhan</a:t>
            </a:r>
            <a:r>
              <a:rPr lang="en-GB" dirty="0">
                <a:ea typeface="+mn-lt"/>
                <a:cs typeface="+mn-lt"/>
              </a:rPr>
              <a:t> </a:t>
            </a:r>
            <a:r>
              <a:rPr lang="en-GB" dirty="0" err="1">
                <a:ea typeface="+mn-lt"/>
                <a:cs typeface="+mn-lt"/>
              </a:rPr>
              <a:t>mewn</a:t>
            </a:r>
            <a:r>
              <a:rPr lang="en-GB" dirty="0">
                <a:ea typeface="+mn-lt"/>
                <a:cs typeface="+mn-lt"/>
              </a:rPr>
              <a:t> </a:t>
            </a:r>
            <a:r>
              <a:rPr lang="en-GB" dirty="0" err="1">
                <a:ea typeface="+mn-lt"/>
                <a:cs typeface="+mn-lt"/>
              </a:rPr>
              <a:t>amrywiaeth</a:t>
            </a:r>
            <a:r>
              <a:rPr lang="en-GB" dirty="0">
                <a:ea typeface="+mn-lt"/>
                <a:cs typeface="+mn-lt"/>
              </a:rPr>
              <a:t> o </a:t>
            </a:r>
            <a:r>
              <a:rPr lang="en-GB" dirty="0" err="1">
                <a:ea typeface="+mn-lt"/>
                <a:cs typeface="+mn-lt"/>
              </a:rPr>
              <a:t>rolau</a:t>
            </a:r>
            <a:r>
              <a:rPr lang="en-GB" dirty="0">
                <a:ea typeface="+mn-lt"/>
                <a:cs typeface="+mn-lt"/>
              </a:rPr>
              <a:t>, </a:t>
            </a:r>
            <a:r>
              <a:rPr lang="en-GB" dirty="0" err="1">
                <a:ea typeface="+mn-lt"/>
                <a:cs typeface="+mn-lt"/>
              </a:rPr>
              <a:t>cyfrifoldebau</a:t>
            </a:r>
            <a:r>
              <a:rPr lang="en-GB" dirty="0">
                <a:ea typeface="+mn-lt"/>
                <a:cs typeface="+mn-lt"/>
              </a:rPr>
              <a:t> ac </a:t>
            </a:r>
            <a:r>
              <a:rPr lang="en-GB" dirty="0" err="1">
                <a:ea typeface="+mn-lt"/>
                <a:cs typeface="+mn-lt"/>
              </a:rPr>
              <a:t>amgylcheddau</a:t>
            </a:r>
            <a:r>
              <a:rPr lang="en-GB" dirty="0">
                <a:ea typeface="+mn-lt"/>
                <a:cs typeface="+mn-lt"/>
              </a:rPr>
              <a:t> (</a:t>
            </a:r>
            <a:r>
              <a:rPr lang="en-GB" dirty="0" err="1">
                <a:ea typeface="+mn-lt"/>
                <a:cs typeface="+mn-lt"/>
              </a:rPr>
              <a:t>e.e.</a:t>
            </a:r>
            <a:r>
              <a:rPr lang="en-GB" dirty="0">
                <a:ea typeface="+mn-lt"/>
                <a:cs typeface="+mn-lt"/>
              </a:rPr>
              <a:t> dan do, </a:t>
            </a:r>
            <a:r>
              <a:rPr lang="en-GB" dirty="0" err="1">
                <a:ea typeface="+mn-lt"/>
                <a:cs typeface="+mn-lt"/>
              </a:rPr>
              <a:t>yn</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awyr</a:t>
            </a:r>
            <a:r>
              <a:rPr lang="en-GB" dirty="0">
                <a:ea typeface="+mn-lt"/>
                <a:cs typeface="+mn-lt"/>
              </a:rPr>
              <a:t> </a:t>
            </a:r>
            <a:r>
              <a:rPr lang="en-GB" dirty="0" err="1">
                <a:ea typeface="+mn-lt"/>
                <a:cs typeface="+mn-lt"/>
              </a:rPr>
              <a:t>agored</a:t>
            </a:r>
            <a:r>
              <a:rPr lang="en-GB" dirty="0">
                <a:ea typeface="+mn-lt"/>
                <a:cs typeface="+mn-lt"/>
              </a:rPr>
              <a:t>, </a:t>
            </a:r>
            <a:r>
              <a:rPr lang="en-GB" dirty="0" err="1">
                <a:ea typeface="+mn-lt"/>
                <a:cs typeface="+mn-lt"/>
              </a:rPr>
              <a:t>yn</a:t>
            </a:r>
            <a:r>
              <a:rPr lang="en-GB" dirty="0">
                <a:ea typeface="+mn-lt"/>
                <a:cs typeface="+mn-lt"/>
              </a:rPr>
              <a:t> y </a:t>
            </a:r>
            <a:r>
              <a:rPr lang="en-GB" dirty="0" err="1">
                <a:ea typeface="+mn-lt"/>
                <a:cs typeface="+mn-lt"/>
              </a:rPr>
              <a:t>dŵr</a:t>
            </a:r>
            <a:r>
              <a:rPr lang="en-GB" dirty="0">
                <a:ea typeface="+mn-lt"/>
                <a:cs typeface="+mn-lt"/>
              </a:rPr>
              <a:t> ac </a:t>
            </a:r>
            <a:r>
              <a:rPr lang="en-GB" dirty="0" err="1">
                <a:ea typeface="+mn-lt"/>
                <a:cs typeface="+mn-lt"/>
              </a:rPr>
              <a:t>o’i</a:t>
            </a:r>
            <a:r>
              <a:rPr lang="en-GB" dirty="0">
                <a:ea typeface="+mn-lt"/>
                <a:cs typeface="+mn-lt"/>
              </a:rPr>
              <a:t> </a:t>
            </a:r>
            <a:r>
              <a:rPr lang="en-GB" dirty="0" err="1">
                <a:ea typeface="+mn-lt"/>
                <a:cs typeface="+mn-lt"/>
              </a:rPr>
              <a:t>amgylch</a:t>
            </a:r>
            <a:r>
              <a:rPr lang="en-GB" dirty="0">
                <a:ea typeface="+mn-lt"/>
                <a:cs typeface="+mn-lt"/>
              </a:rPr>
              <a:t>)?</a:t>
            </a:r>
            <a:endParaRPr lang="en-GB" dirty="0">
              <a:cs typeface="Calibri" panose="020F0502020204030204"/>
            </a:endParaRPr>
          </a:p>
          <a:p>
            <a:pPr marL="285750" indent="-285750">
              <a:buFont typeface="Arial"/>
              <a:buChar char="•"/>
            </a:pPr>
            <a:r>
              <a:rPr lang="en-GB" dirty="0">
                <a:ea typeface="+mn-lt"/>
                <a:cs typeface="+mn-lt"/>
              </a:rPr>
              <a:t>Pa </a:t>
            </a:r>
            <a:r>
              <a:rPr lang="en-GB" dirty="0" err="1">
                <a:ea typeface="+mn-lt"/>
                <a:cs typeface="+mn-lt"/>
              </a:rPr>
              <a:t>ffactorau</a:t>
            </a:r>
            <a:r>
              <a:rPr lang="en-GB" dirty="0">
                <a:ea typeface="+mn-lt"/>
                <a:cs typeface="+mn-lt"/>
              </a:rPr>
              <a:t>, </a:t>
            </a:r>
            <a:r>
              <a:rPr lang="en-GB" dirty="0" err="1">
                <a:ea typeface="+mn-lt"/>
                <a:cs typeface="+mn-lt"/>
              </a:rPr>
              <a:t>dylanwadau</a:t>
            </a:r>
            <a:r>
              <a:rPr lang="en-GB" dirty="0">
                <a:ea typeface="+mn-lt"/>
                <a:cs typeface="+mn-lt"/>
              </a:rPr>
              <a:t> ac </a:t>
            </a:r>
            <a:r>
              <a:rPr lang="en-GB" dirty="0" err="1">
                <a:ea typeface="+mn-lt"/>
                <a:cs typeface="+mn-lt"/>
              </a:rPr>
              <a:t>ymddygiad</a:t>
            </a:r>
            <a:r>
              <a:rPr lang="en-GB" dirty="0">
                <a:ea typeface="+mn-lt"/>
                <a:cs typeface="+mn-lt"/>
              </a:rPr>
              <a:t> </a:t>
            </a:r>
            <a:r>
              <a:rPr lang="en-GB" dirty="0" err="1">
                <a:ea typeface="+mn-lt"/>
                <a:cs typeface="+mn-lt"/>
              </a:rPr>
              <a:t>sy’n</a:t>
            </a:r>
            <a:r>
              <a:rPr lang="en-GB" dirty="0">
                <a:ea typeface="+mn-lt"/>
                <a:cs typeface="+mn-lt"/>
              </a:rPr>
              <a:t> </a:t>
            </a:r>
            <a:r>
              <a:rPr lang="en-GB" dirty="0" err="1">
                <a:ea typeface="+mn-lt"/>
                <a:cs typeface="+mn-lt"/>
              </a:rPr>
              <a:t>llywio</a:t>
            </a:r>
            <a:r>
              <a:rPr lang="en-GB" dirty="0">
                <a:ea typeface="+mn-lt"/>
                <a:cs typeface="+mn-lt"/>
              </a:rPr>
              <a:t> iechyd </a:t>
            </a:r>
            <a:r>
              <a:rPr lang="en-GB" dirty="0" err="1">
                <a:ea typeface="+mn-lt"/>
                <a:cs typeface="+mn-lt"/>
              </a:rPr>
              <a:t>corfforol</a:t>
            </a:r>
            <a:r>
              <a:rPr lang="en-GB" dirty="0">
                <a:ea typeface="+mn-lt"/>
                <a:cs typeface="+mn-lt"/>
              </a:rPr>
              <a:t> </a:t>
            </a:r>
            <a:r>
              <a:rPr lang="en-GB" dirty="0" err="1">
                <a:ea typeface="+mn-lt"/>
                <a:cs typeface="+mn-lt"/>
              </a:rPr>
              <a:t>eich</a:t>
            </a:r>
            <a:r>
              <a:rPr lang="en-GB" dirty="0">
                <a:ea typeface="+mn-lt"/>
                <a:cs typeface="+mn-lt"/>
              </a:rPr>
              <a:t> </a:t>
            </a:r>
            <a:r>
              <a:rPr lang="en-GB" dirty="0" err="1">
                <a:ea typeface="+mn-lt"/>
                <a:cs typeface="+mn-lt"/>
              </a:rPr>
              <a:t>dysgwyr</a:t>
            </a:r>
            <a:r>
              <a:rPr lang="en-GB" dirty="0">
                <a:ea typeface="+mn-lt"/>
                <a:cs typeface="+mn-lt"/>
              </a:rPr>
              <a:t>? </a:t>
            </a:r>
            <a:endParaRPr lang="en-GB">
              <a:cs typeface="Calibri" panose="020F0502020204030204"/>
            </a:endParaRPr>
          </a:p>
          <a:p>
            <a:pPr marL="285750" indent="-285750">
              <a:buFont typeface="Arial"/>
              <a:buChar char="•"/>
            </a:pPr>
            <a:r>
              <a:rPr lang="en-GB" dirty="0">
                <a:ea typeface="+mn-lt"/>
                <a:cs typeface="+mn-lt"/>
              </a:rPr>
              <a:t>Beth </a:t>
            </a:r>
            <a:r>
              <a:rPr lang="en-GB" dirty="0" err="1">
                <a:ea typeface="+mn-lt"/>
                <a:cs typeface="+mn-lt"/>
              </a:rPr>
              <a:t>yw</a:t>
            </a:r>
            <a:r>
              <a:rPr lang="en-GB" dirty="0">
                <a:ea typeface="+mn-lt"/>
                <a:cs typeface="+mn-lt"/>
              </a:rPr>
              <a:t> </a:t>
            </a:r>
            <a:r>
              <a:rPr lang="en-GB" dirty="0" err="1">
                <a:ea typeface="+mn-lt"/>
                <a:cs typeface="+mn-lt"/>
              </a:rPr>
              <a:t>dealltwriaeth</a:t>
            </a:r>
            <a:r>
              <a:rPr lang="en-GB" dirty="0">
                <a:ea typeface="+mn-lt"/>
                <a:cs typeface="+mn-lt"/>
              </a:rPr>
              <a:t> </a:t>
            </a:r>
            <a:r>
              <a:rPr lang="en-GB" dirty="0" err="1">
                <a:ea typeface="+mn-lt"/>
                <a:cs typeface="+mn-lt"/>
              </a:rPr>
              <a:t>dysgwyr</a:t>
            </a:r>
            <a:r>
              <a:rPr lang="en-GB" dirty="0">
                <a:ea typeface="+mn-lt"/>
                <a:cs typeface="+mn-lt"/>
              </a:rPr>
              <a:t> </a:t>
            </a:r>
            <a:r>
              <a:rPr lang="en-GB" dirty="0" err="1">
                <a:ea typeface="+mn-lt"/>
                <a:cs typeface="+mn-lt"/>
              </a:rPr>
              <a:t>o’r</a:t>
            </a:r>
            <a:r>
              <a:rPr lang="en-GB" dirty="0">
                <a:ea typeface="+mn-lt"/>
                <a:cs typeface="+mn-lt"/>
              </a:rPr>
              <a:t> </a:t>
            </a:r>
            <a:r>
              <a:rPr lang="en-GB" dirty="0" err="1">
                <a:ea typeface="+mn-lt"/>
                <a:cs typeface="+mn-lt"/>
              </a:rPr>
              <a:t>rhyng-gysylltiadau</a:t>
            </a:r>
            <a:r>
              <a:rPr lang="en-GB" dirty="0">
                <a:ea typeface="+mn-lt"/>
                <a:cs typeface="+mn-lt"/>
              </a:rPr>
              <a:t> </a:t>
            </a:r>
            <a:r>
              <a:rPr lang="en-GB" dirty="0" err="1">
                <a:ea typeface="+mn-lt"/>
                <a:cs typeface="+mn-lt"/>
              </a:rPr>
              <a:t>rhwng</a:t>
            </a:r>
            <a:r>
              <a:rPr lang="en-GB" dirty="0">
                <a:ea typeface="+mn-lt"/>
                <a:cs typeface="+mn-lt"/>
              </a:rPr>
              <a:t> </a:t>
            </a:r>
            <a:r>
              <a:rPr lang="en-GB" dirty="0" err="1">
                <a:ea typeface="+mn-lt"/>
                <a:cs typeface="+mn-lt"/>
              </a:rPr>
              <a:t>eu</a:t>
            </a:r>
            <a:r>
              <a:rPr lang="en-GB" dirty="0">
                <a:ea typeface="+mn-lt"/>
                <a:cs typeface="+mn-lt"/>
              </a:rPr>
              <a:t> diet, </a:t>
            </a:r>
            <a:r>
              <a:rPr lang="en-GB" dirty="0" err="1">
                <a:ea typeface="+mn-lt"/>
                <a:cs typeface="+mn-lt"/>
              </a:rPr>
              <a:t>cwsg</a:t>
            </a:r>
            <a:r>
              <a:rPr lang="en-GB" dirty="0">
                <a:ea typeface="+mn-lt"/>
                <a:cs typeface="+mn-lt"/>
              </a:rPr>
              <a:t>, </a:t>
            </a:r>
            <a:r>
              <a:rPr lang="en-GB" dirty="0" err="1">
                <a:ea typeface="+mn-lt"/>
                <a:cs typeface="+mn-lt"/>
              </a:rPr>
              <a:t>gweithgaredd</a:t>
            </a:r>
            <a:r>
              <a:rPr lang="en-GB" dirty="0">
                <a:ea typeface="+mn-lt"/>
                <a:cs typeface="+mn-lt"/>
              </a:rPr>
              <a:t> </a:t>
            </a:r>
            <a:r>
              <a:rPr lang="en-GB" dirty="0" err="1">
                <a:ea typeface="+mn-lt"/>
                <a:cs typeface="+mn-lt"/>
              </a:rPr>
              <a:t>corfforol</a:t>
            </a:r>
            <a:r>
              <a:rPr lang="en-GB" dirty="0">
                <a:ea typeface="+mn-lt"/>
                <a:cs typeface="+mn-lt"/>
              </a:rPr>
              <a:t> </a:t>
            </a:r>
            <a:r>
              <a:rPr lang="en-GB" dirty="0" err="1">
                <a:ea typeface="+mn-lt"/>
                <a:cs typeface="+mn-lt"/>
              </a:rPr>
              <a:t>a’u</a:t>
            </a:r>
            <a:r>
              <a:rPr lang="en-GB" dirty="0">
                <a:ea typeface="+mn-lt"/>
                <a:cs typeface="+mn-lt"/>
              </a:rPr>
              <a:t> </a:t>
            </a:r>
            <a:r>
              <a:rPr lang="en-GB" dirty="0" err="1">
                <a:ea typeface="+mn-lt"/>
                <a:cs typeface="+mn-lt"/>
              </a:rPr>
              <a:t>hiechyd</a:t>
            </a:r>
            <a:r>
              <a:rPr lang="en-GB" dirty="0">
                <a:ea typeface="+mn-lt"/>
                <a:cs typeface="+mn-lt"/>
              </a:rPr>
              <a:t> </a:t>
            </a:r>
            <a:r>
              <a:rPr lang="en-GB" dirty="0" err="1">
                <a:ea typeface="+mn-lt"/>
                <a:cs typeface="+mn-lt"/>
              </a:rPr>
              <a:t>a’u</a:t>
            </a:r>
            <a:r>
              <a:rPr lang="en-GB" dirty="0">
                <a:ea typeface="+mn-lt"/>
                <a:cs typeface="+mn-lt"/>
              </a:rPr>
              <a:t> </a:t>
            </a:r>
            <a:r>
              <a:rPr lang="en-GB" dirty="0" err="1">
                <a:ea typeface="+mn-lt"/>
                <a:cs typeface="+mn-lt"/>
              </a:rPr>
              <a:t>lles</a:t>
            </a:r>
            <a:r>
              <a:rPr lang="en-GB" dirty="0">
                <a:ea typeface="+mn-lt"/>
                <a:cs typeface="+mn-lt"/>
              </a:rPr>
              <a:t>?</a:t>
            </a:r>
            <a:endParaRPr lang="en-GB">
              <a:cs typeface="Calibri" panose="020F0502020204030204"/>
            </a:endParaRPr>
          </a:p>
        </p:txBody>
      </p:sp>
    </p:spTree>
    <p:extLst>
      <p:ext uri="{BB962C8B-B14F-4D97-AF65-F5344CB8AC3E}">
        <p14:creationId xmlns:p14="http://schemas.microsoft.com/office/powerpoint/2010/main" val="4063531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E7CA6E-9C36-77A0-C6B8-E46459E59CB2}"/>
              </a:ext>
            </a:extLst>
          </p:cNvPr>
          <p:cNvSpPr txBox="1"/>
          <p:nvPr/>
        </p:nvSpPr>
        <p:spPr>
          <a:xfrm>
            <a:off x="1134533" y="575733"/>
            <a:ext cx="6011334" cy="2585323"/>
          </a:xfrm>
          <a:prstGeom prst="rect">
            <a:avLst/>
          </a:prstGeom>
          <a:noFill/>
        </p:spPr>
        <p:txBody>
          <a:bodyPr wrap="square" rtlCol="0">
            <a:spAutoFit/>
          </a:bodyPr>
          <a:lstStyle/>
          <a:p>
            <a:r>
              <a:rPr lang="en-US" dirty="0"/>
              <a:t>Group 2: </a:t>
            </a:r>
          </a:p>
          <a:p>
            <a:pPr algn="l" fontAlgn="base">
              <a:buFont typeface="Arial" panose="020B0604020202020204" pitchFamily="34" charset="0"/>
              <a:buChar char="•"/>
            </a:pPr>
            <a:r>
              <a:rPr lang="en-GB" b="0" i="0" dirty="0">
                <a:solidFill>
                  <a:srgbClr val="1F1F1F"/>
                </a:solidFill>
                <a:effectLst/>
                <a:latin typeface="Arial" panose="020B0604020202020204" pitchFamily="34" charset="0"/>
              </a:rPr>
              <a:t>How is your learners’ health and well-being influenced by their interactions with digital technology? </a:t>
            </a:r>
          </a:p>
          <a:p>
            <a:pPr algn="l" fontAlgn="base">
              <a:buFont typeface="Arial" panose="020B0604020202020204" pitchFamily="34" charset="0"/>
              <a:buChar char="•"/>
            </a:pPr>
            <a:r>
              <a:rPr lang="en-GB" b="0" i="0" dirty="0">
                <a:solidFill>
                  <a:srgbClr val="1F1F1F"/>
                </a:solidFill>
                <a:effectLst/>
                <a:latin typeface="Arial" panose="020B0604020202020204" pitchFamily="34" charset="0"/>
              </a:rPr>
              <a:t>What opportunities should your learners have to develop healthy, safe and responsible use of digital technology and the online world?</a:t>
            </a:r>
          </a:p>
          <a:p>
            <a:pPr algn="l" fontAlgn="base">
              <a:buFont typeface="Arial" panose="020B0604020202020204" pitchFamily="34" charset="0"/>
              <a:buChar char="•"/>
            </a:pPr>
            <a:r>
              <a:rPr lang="en-GB" b="0" i="0" dirty="0">
                <a:solidFill>
                  <a:srgbClr val="1F1F1F"/>
                </a:solidFill>
                <a:effectLst/>
                <a:latin typeface="Arial" panose="020B0604020202020204" pitchFamily="34" charset="0"/>
              </a:rPr>
              <a:t>What experiences impact your learners’ mental health and emotional well-being?</a:t>
            </a:r>
          </a:p>
          <a:p>
            <a:endParaRPr lang="en-US" dirty="0"/>
          </a:p>
        </p:txBody>
      </p:sp>
      <p:sp>
        <p:nvSpPr>
          <p:cNvPr id="3" name="TextBox 2">
            <a:extLst>
              <a:ext uri="{FF2B5EF4-FFF2-40B4-BE49-F238E27FC236}">
                <a16:creationId xmlns:a16="http://schemas.microsoft.com/office/drawing/2014/main" id="{E7C9882C-5C5E-96E8-0687-F50DF5878A18}"/>
              </a:ext>
            </a:extLst>
          </p:cNvPr>
          <p:cNvSpPr txBox="1"/>
          <p:nvPr/>
        </p:nvSpPr>
        <p:spPr>
          <a:xfrm>
            <a:off x="978274" y="3220548"/>
            <a:ext cx="6011334" cy="2585323"/>
          </a:xfrm>
          <a:prstGeom prst="rect">
            <a:avLst/>
          </a:prstGeom>
          <a:noFill/>
        </p:spPr>
        <p:txBody>
          <a:bodyPr wrap="square" lIns="91440" tIns="45720" rIns="91440" bIns="45720" rtlCol="0" anchor="t">
            <a:spAutoFit/>
          </a:bodyPr>
          <a:lstStyle/>
          <a:p>
            <a:r>
              <a:rPr lang="en-US" dirty="0" err="1">
                <a:ea typeface="+mn-lt"/>
                <a:cs typeface="+mn-lt"/>
              </a:rPr>
              <a:t>Grŵp</a:t>
            </a:r>
            <a:r>
              <a:rPr lang="en-US" dirty="0">
                <a:ea typeface="+mn-lt"/>
                <a:cs typeface="+mn-lt"/>
              </a:rPr>
              <a:t> 2:</a:t>
            </a:r>
          </a:p>
          <a:p>
            <a:pPr marL="285750" indent="-285750">
              <a:buFont typeface="Arial"/>
              <a:buChar char="•"/>
            </a:pPr>
            <a:r>
              <a:rPr lang="en-US" dirty="0">
                <a:ea typeface="+mn-lt"/>
                <a:cs typeface="+mn-lt"/>
              </a:rPr>
              <a:t>Sut </a:t>
            </a:r>
            <a:r>
              <a:rPr lang="en-US" dirty="0" err="1">
                <a:ea typeface="+mn-lt"/>
                <a:cs typeface="+mn-lt"/>
              </a:rPr>
              <a:t>mae</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rhyngweithio</a:t>
            </a:r>
            <a:r>
              <a:rPr lang="en-US" dirty="0">
                <a:ea typeface="+mn-lt"/>
                <a:cs typeface="+mn-lt"/>
              </a:rPr>
              <a:t> â </a:t>
            </a:r>
            <a:r>
              <a:rPr lang="en-US" dirty="0" err="1">
                <a:ea typeface="+mn-lt"/>
                <a:cs typeface="+mn-lt"/>
              </a:rPr>
              <a:t>thechnoleg</a:t>
            </a:r>
            <a:r>
              <a:rPr lang="en-US" dirty="0">
                <a:ea typeface="+mn-lt"/>
                <a:cs typeface="+mn-lt"/>
              </a:rPr>
              <a:t> </a:t>
            </a:r>
            <a:r>
              <a:rPr lang="en-US" dirty="0" err="1">
                <a:ea typeface="+mn-lt"/>
                <a:cs typeface="+mn-lt"/>
              </a:rPr>
              <a:t>ddigidol</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iechyd a </a:t>
            </a:r>
            <a:r>
              <a:rPr lang="en-US" dirty="0" err="1">
                <a:ea typeface="+mn-lt"/>
                <a:cs typeface="+mn-lt"/>
              </a:rPr>
              <a:t>lles</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dysgwyr</a:t>
            </a:r>
            <a:r>
              <a:rPr lang="en-US" b="0" i="0" dirty="0">
                <a:effectLst/>
                <a:ea typeface="+mn-lt"/>
                <a:cs typeface="+mn-lt"/>
              </a:rPr>
              <a:t>? </a:t>
            </a:r>
            <a:r>
              <a:rPr lang="en-US" dirty="0" err="1">
                <a:ea typeface="+mn-lt"/>
                <a:cs typeface="+mn-lt"/>
              </a:rPr>
              <a:t>yn</a:t>
            </a:r>
            <a:endParaRPr lang="en-GB" dirty="0" err="1">
              <a:cs typeface="Calibri" panose="020F0502020204030204"/>
            </a:endParaRPr>
          </a:p>
          <a:p>
            <a:pPr marL="285750" indent="-285750">
              <a:buFont typeface="Arial"/>
              <a:buChar char="•"/>
            </a:pPr>
            <a:r>
              <a:rPr lang="en-US" dirty="0">
                <a:ea typeface="+mn-lt"/>
                <a:cs typeface="+mn-lt"/>
              </a:rPr>
              <a:t>Pa </a:t>
            </a:r>
            <a:r>
              <a:rPr lang="en-US" dirty="0" err="1">
                <a:ea typeface="+mn-lt"/>
                <a:cs typeface="+mn-lt"/>
              </a:rPr>
              <a:t>gyfleoedd</a:t>
            </a:r>
            <a:r>
              <a:rPr lang="en-US" dirty="0">
                <a:ea typeface="+mn-lt"/>
                <a:cs typeface="+mn-lt"/>
              </a:rPr>
              <a:t> </a:t>
            </a:r>
            <a:r>
              <a:rPr lang="en-US" dirty="0" err="1">
                <a:ea typeface="+mn-lt"/>
                <a:cs typeface="+mn-lt"/>
              </a:rPr>
              <a:t>ddylai</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dysgwyr</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ddatblygu</a:t>
            </a:r>
            <a:r>
              <a:rPr lang="en-US" dirty="0">
                <a:ea typeface="+mn-lt"/>
                <a:cs typeface="+mn-lt"/>
              </a:rPr>
              <a:t> </a:t>
            </a:r>
            <a:r>
              <a:rPr lang="en-US" dirty="0" err="1">
                <a:ea typeface="+mn-lt"/>
                <a:cs typeface="+mn-lt"/>
              </a:rPr>
              <a:t>defnydd</a:t>
            </a:r>
            <a:r>
              <a:rPr lang="en-US" dirty="0">
                <a:ea typeface="+mn-lt"/>
                <a:cs typeface="+mn-lt"/>
              </a:rPr>
              <a:t> </a:t>
            </a:r>
            <a:r>
              <a:rPr lang="en-US" dirty="0" err="1">
                <a:ea typeface="+mn-lt"/>
                <a:cs typeface="+mn-lt"/>
              </a:rPr>
              <a:t>iach</a:t>
            </a:r>
            <a:r>
              <a:rPr lang="en-US" b="0" i="0" dirty="0">
                <a:effectLst/>
                <a:ea typeface="+mn-lt"/>
                <a:cs typeface="+mn-lt"/>
              </a:rPr>
              <a:t>, </a:t>
            </a:r>
            <a:r>
              <a:rPr lang="en-US" dirty="0" err="1">
                <a:ea typeface="+mn-lt"/>
                <a:cs typeface="+mn-lt"/>
              </a:rPr>
              <a:t>diogel</a:t>
            </a:r>
            <a:r>
              <a:rPr lang="en-US" dirty="0">
                <a:ea typeface="+mn-lt"/>
                <a:cs typeface="+mn-lt"/>
              </a:rPr>
              <a:t> a </a:t>
            </a:r>
            <a:r>
              <a:rPr lang="en-US" dirty="0" err="1">
                <a:ea typeface="+mn-lt"/>
                <a:cs typeface="+mn-lt"/>
              </a:rPr>
              <a:t>chyfrifol</a:t>
            </a:r>
            <a:r>
              <a:rPr lang="en-US" dirty="0">
                <a:ea typeface="+mn-lt"/>
                <a:cs typeface="+mn-lt"/>
              </a:rPr>
              <a:t> o </a:t>
            </a:r>
            <a:r>
              <a:rPr lang="en-US" dirty="0" err="1">
                <a:ea typeface="+mn-lt"/>
                <a:cs typeface="+mn-lt"/>
              </a:rPr>
              <a:t>dechnoleg</a:t>
            </a:r>
            <a:r>
              <a:rPr lang="en-US" dirty="0">
                <a:ea typeface="+mn-lt"/>
                <a:cs typeface="+mn-lt"/>
              </a:rPr>
              <a:t> </a:t>
            </a:r>
            <a:r>
              <a:rPr lang="en-US" dirty="0" err="1">
                <a:ea typeface="+mn-lt"/>
                <a:cs typeface="+mn-lt"/>
              </a:rPr>
              <a:t>ddigidol</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byd</a:t>
            </a:r>
            <a:r>
              <a:rPr lang="en-US" dirty="0">
                <a:ea typeface="+mn-lt"/>
                <a:cs typeface="+mn-lt"/>
              </a:rPr>
              <a:t> </a:t>
            </a:r>
            <a:r>
              <a:rPr lang="en-US" dirty="0" err="1">
                <a:ea typeface="+mn-lt"/>
                <a:cs typeface="+mn-lt"/>
              </a:rPr>
              <a:t>ar-lein</a:t>
            </a:r>
            <a:r>
              <a:rPr lang="en-US" b="0" i="0" dirty="0">
                <a:effectLst/>
                <a:ea typeface="+mn-lt"/>
                <a:cs typeface="+mn-lt"/>
              </a:rPr>
              <a:t>?</a:t>
            </a:r>
            <a:r>
              <a:rPr lang="en-US" dirty="0">
                <a:ea typeface="+mn-lt"/>
                <a:cs typeface="+mn-lt"/>
              </a:rPr>
              <a:t> </a:t>
            </a:r>
            <a:endParaRPr lang="en-GB">
              <a:cs typeface="Calibri" panose="020F0502020204030204"/>
            </a:endParaRPr>
          </a:p>
          <a:p>
            <a:pPr marL="285750" indent="-285750">
              <a:buFont typeface="Arial"/>
              <a:buChar char="•"/>
            </a:pPr>
            <a:r>
              <a:rPr lang="en-US" dirty="0">
                <a:ea typeface="+mn-lt"/>
                <a:cs typeface="+mn-lt"/>
              </a:rPr>
              <a:t>Pa </a:t>
            </a:r>
            <a:r>
              <a:rPr lang="en-US" dirty="0" err="1">
                <a:ea typeface="+mn-lt"/>
                <a:cs typeface="+mn-lt"/>
              </a:rPr>
              <a:t>brofiadau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effeithio</a:t>
            </a:r>
            <a:r>
              <a:rPr lang="en-US" dirty="0">
                <a:ea typeface="+mn-lt"/>
                <a:cs typeface="+mn-lt"/>
              </a:rPr>
              <a:t> </a:t>
            </a:r>
            <a:r>
              <a:rPr lang="en-US" dirty="0" err="1">
                <a:ea typeface="+mn-lt"/>
                <a:cs typeface="+mn-lt"/>
              </a:rPr>
              <a:t>ar</a:t>
            </a:r>
            <a:r>
              <a:rPr lang="en-US" dirty="0">
                <a:ea typeface="+mn-lt"/>
                <a:cs typeface="+mn-lt"/>
              </a:rPr>
              <a:t> iechyd </a:t>
            </a:r>
            <a:r>
              <a:rPr lang="en-US" dirty="0" err="1">
                <a:ea typeface="+mn-lt"/>
                <a:cs typeface="+mn-lt"/>
              </a:rPr>
              <a:t>meddwl</a:t>
            </a:r>
            <a:r>
              <a:rPr lang="en-US" dirty="0">
                <a:ea typeface="+mn-lt"/>
                <a:cs typeface="+mn-lt"/>
              </a:rPr>
              <a:t> a </a:t>
            </a:r>
            <a:r>
              <a:rPr lang="en-US" dirty="0" err="1">
                <a:ea typeface="+mn-lt"/>
                <a:cs typeface="+mn-lt"/>
              </a:rPr>
              <a:t>lles</a:t>
            </a:r>
            <a:r>
              <a:rPr lang="en-US" dirty="0">
                <a:ea typeface="+mn-lt"/>
                <a:cs typeface="+mn-lt"/>
              </a:rPr>
              <a:t> </a:t>
            </a:r>
            <a:r>
              <a:rPr lang="en-US" dirty="0" err="1">
                <a:ea typeface="+mn-lt"/>
                <a:cs typeface="+mn-lt"/>
              </a:rPr>
              <a:t>emosiynol</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dysgwyr</a:t>
            </a:r>
            <a:r>
              <a:rPr lang="en-US" b="0" i="0" dirty="0">
                <a:effectLst/>
                <a:ea typeface="+mn-lt"/>
                <a:cs typeface="+mn-lt"/>
              </a:rPr>
              <a:t>?</a:t>
            </a:r>
            <a:endParaRPr lang="en-GB" dirty="0">
              <a:ea typeface="+mn-lt"/>
              <a:cs typeface="+mn-lt"/>
            </a:endParaRPr>
          </a:p>
          <a:p>
            <a:endParaRPr lang="en-US" dirty="0"/>
          </a:p>
        </p:txBody>
      </p:sp>
    </p:spTree>
    <p:extLst>
      <p:ext uri="{BB962C8B-B14F-4D97-AF65-F5344CB8AC3E}">
        <p14:creationId xmlns:p14="http://schemas.microsoft.com/office/powerpoint/2010/main" val="4006687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4DE718-660C-3A13-B5BC-8F61260A0C65}"/>
              </a:ext>
            </a:extLst>
          </p:cNvPr>
          <p:cNvSpPr txBox="1"/>
          <p:nvPr/>
        </p:nvSpPr>
        <p:spPr>
          <a:xfrm>
            <a:off x="1253067" y="745067"/>
            <a:ext cx="6942666" cy="2862322"/>
          </a:xfrm>
          <a:prstGeom prst="rect">
            <a:avLst/>
          </a:prstGeom>
          <a:noFill/>
        </p:spPr>
        <p:txBody>
          <a:bodyPr wrap="square" lIns="91440" tIns="45720" rIns="91440" bIns="45720" rtlCol="0" anchor="t">
            <a:spAutoFit/>
          </a:bodyPr>
          <a:lstStyle/>
          <a:p>
            <a:r>
              <a:rPr lang="en-US" dirty="0"/>
              <a:t>Group 3: </a:t>
            </a:r>
            <a:endParaRPr lang="en-US" dirty="0">
              <a:cs typeface="Calibri"/>
            </a:endParaRPr>
          </a:p>
          <a:p>
            <a:pPr algn="l" fontAlgn="base">
              <a:buFont typeface="Arial" panose="020B0604020202020204" pitchFamily="34" charset="0"/>
              <a:buChar char="•"/>
            </a:pPr>
            <a:r>
              <a:rPr lang="en-GB" b="0" i="0" dirty="0">
                <a:effectLst/>
                <a:latin typeface="Arial"/>
                <a:cs typeface="Arial"/>
              </a:rPr>
              <a:t>What skills do your learners need to care for themselves and others?</a:t>
            </a:r>
          </a:p>
          <a:p>
            <a:pPr algn="l" fontAlgn="base">
              <a:buFont typeface="Arial" panose="020B0604020202020204" pitchFamily="34" charset="0"/>
              <a:buChar char="•"/>
            </a:pPr>
            <a:r>
              <a:rPr lang="en-GB" b="0" i="0" dirty="0">
                <a:effectLst/>
                <a:latin typeface="Arial"/>
                <a:cs typeface="Arial"/>
              </a:rPr>
              <a:t>What are the different </a:t>
            </a:r>
            <a:r>
              <a:rPr lang="en-GB" b="0" i="1" dirty="0">
                <a:effectLst/>
                <a:latin typeface="Arial"/>
                <a:cs typeface="Arial"/>
              </a:rPr>
              <a:t>social influences</a:t>
            </a:r>
            <a:r>
              <a:rPr lang="en-GB" b="0" i="0" dirty="0">
                <a:effectLst/>
                <a:latin typeface="Arial"/>
                <a:cs typeface="Arial"/>
              </a:rPr>
              <a:t> and groups that impact on your learners, your setting or school and your wider community?</a:t>
            </a:r>
          </a:p>
          <a:p>
            <a:pPr fontAlgn="base">
              <a:buFont typeface="Arial" panose="020B0604020202020204" pitchFamily="34" charset="0"/>
              <a:buChar char="•"/>
            </a:pPr>
            <a:r>
              <a:rPr lang="en-GB" b="0" i="0" dirty="0">
                <a:effectLst/>
                <a:latin typeface="Arial"/>
                <a:cs typeface="Arial"/>
              </a:rPr>
              <a:t>What decisions do your learners make that influence their health and well-being and that of others? What decisions are they likely to make as they grow?</a:t>
            </a:r>
          </a:p>
          <a:p>
            <a:pPr algn="l" fontAlgn="base"/>
            <a:endParaRPr lang="en-GB" b="0" i="0" dirty="0">
              <a:solidFill>
                <a:srgbClr val="1F1F1F"/>
              </a:solidFill>
              <a:effectLst/>
              <a:latin typeface="Arial" panose="020B0604020202020204" pitchFamily="34" charset="0"/>
            </a:endParaRPr>
          </a:p>
          <a:p>
            <a:endParaRPr lang="en-US" dirty="0"/>
          </a:p>
        </p:txBody>
      </p:sp>
      <p:sp>
        <p:nvSpPr>
          <p:cNvPr id="3" name="TextBox 2">
            <a:extLst>
              <a:ext uri="{FF2B5EF4-FFF2-40B4-BE49-F238E27FC236}">
                <a16:creationId xmlns:a16="http://schemas.microsoft.com/office/drawing/2014/main" id="{AA09F7BF-2027-761F-97C9-134E9ED8CD37}"/>
              </a:ext>
            </a:extLst>
          </p:cNvPr>
          <p:cNvSpPr txBox="1"/>
          <p:nvPr/>
        </p:nvSpPr>
        <p:spPr>
          <a:xfrm>
            <a:off x="954911" y="3096228"/>
            <a:ext cx="71300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mn-lt"/>
                <a:cs typeface="+mn-lt"/>
              </a:rPr>
              <a:t>Grŵp</a:t>
            </a:r>
            <a:r>
              <a:rPr lang="en-US" dirty="0">
                <a:ea typeface="+mn-lt"/>
                <a:cs typeface="+mn-lt"/>
              </a:rPr>
              <a:t> 3:</a:t>
            </a:r>
          </a:p>
          <a:p>
            <a:pPr marL="285750" indent="-285750">
              <a:buFont typeface="Arial"/>
              <a:buChar char="•"/>
            </a:pPr>
            <a:r>
              <a:rPr lang="en-US" dirty="0">
                <a:ea typeface="+mn-lt"/>
                <a:cs typeface="+mn-lt"/>
              </a:rPr>
              <a:t>Pa </a:t>
            </a:r>
            <a:r>
              <a:rPr lang="en-US" dirty="0" err="1">
                <a:ea typeface="+mn-lt"/>
                <a:cs typeface="+mn-lt"/>
              </a:rPr>
              <a:t>sgiliau</a:t>
            </a:r>
            <a:r>
              <a:rPr lang="en-US" dirty="0">
                <a:ea typeface="+mn-lt"/>
                <a:cs typeface="+mn-lt"/>
              </a:rPr>
              <a:t> </a:t>
            </a:r>
            <a:r>
              <a:rPr lang="en-US" dirty="0" err="1">
                <a:ea typeface="+mn-lt"/>
                <a:cs typeface="+mn-lt"/>
              </a:rPr>
              <a:t>sydd</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hangen</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dysgwyr</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ofalu</a:t>
            </a:r>
            <a:r>
              <a:rPr lang="en-US" dirty="0">
                <a:ea typeface="+mn-lt"/>
                <a:cs typeface="+mn-lt"/>
              </a:rPr>
              <a:t> </a:t>
            </a:r>
            <a:r>
              <a:rPr lang="en-US" dirty="0" err="1">
                <a:ea typeface="+mn-lt"/>
                <a:cs typeface="+mn-lt"/>
              </a:rPr>
              <a:t>amdanynt</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hunain</a:t>
            </a:r>
            <a:r>
              <a:rPr lang="en-US" dirty="0">
                <a:ea typeface="+mn-lt"/>
                <a:cs typeface="+mn-lt"/>
              </a:rPr>
              <a:t> ac </a:t>
            </a:r>
            <a:r>
              <a:rPr lang="en-US" dirty="0" err="1">
                <a:ea typeface="+mn-lt"/>
                <a:cs typeface="+mn-lt"/>
              </a:rPr>
              <a:t>eraill</a:t>
            </a:r>
            <a:r>
              <a:rPr lang="en-US" dirty="0">
                <a:ea typeface="+mn-lt"/>
                <a:cs typeface="+mn-lt"/>
              </a:rPr>
              <a:t>? </a:t>
            </a:r>
            <a:endParaRPr lang="en-US">
              <a:cs typeface="Calibri" panose="020F0502020204030204"/>
            </a:endParaRPr>
          </a:p>
          <a:p>
            <a:pPr marL="285750" indent="-285750">
              <a:buFont typeface="Arial"/>
              <a:buChar char="•"/>
            </a:pPr>
            <a:r>
              <a:rPr lang="en-US" dirty="0">
                <a:ea typeface="+mn-lt"/>
                <a:cs typeface="+mn-lt"/>
              </a:rPr>
              <a:t>Beth </a:t>
            </a:r>
            <a:r>
              <a:rPr lang="en-US" dirty="0" err="1">
                <a:ea typeface="+mn-lt"/>
                <a:cs typeface="+mn-lt"/>
              </a:rPr>
              <a:t>yw’r</a:t>
            </a:r>
            <a:r>
              <a:rPr lang="en-US" dirty="0">
                <a:ea typeface="+mn-lt"/>
                <a:cs typeface="+mn-lt"/>
              </a:rPr>
              <a:t> </a:t>
            </a:r>
            <a:r>
              <a:rPr lang="en-US" dirty="0" err="1">
                <a:ea typeface="+mn-lt"/>
                <a:cs typeface="+mn-lt"/>
              </a:rPr>
              <a:t>gwahanol</a:t>
            </a:r>
            <a:r>
              <a:rPr lang="en-US" dirty="0">
                <a:ea typeface="+mn-lt"/>
                <a:cs typeface="+mn-lt"/>
              </a:rPr>
              <a:t> </a:t>
            </a:r>
            <a:r>
              <a:rPr lang="en-US" dirty="0" err="1">
                <a:ea typeface="+mn-lt"/>
                <a:cs typeface="+mn-lt"/>
              </a:rPr>
              <a:t>ddylanwadau</a:t>
            </a:r>
            <a:r>
              <a:rPr lang="en-US" dirty="0">
                <a:ea typeface="+mn-lt"/>
                <a:cs typeface="+mn-lt"/>
              </a:rPr>
              <a:t> </a:t>
            </a:r>
            <a:r>
              <a:rPr lang="en-US" dirty="0" err="1">
                <a:ea typeface="+mn-lt"/>
                <a:cs typeface="+mn-lt"/>
              </a:rPr>
              <a:t>cymdeithasol</a:t>
            </a:r>
            <a:r>
              <a:rPr lang="en-US" dirty="0">
                <a:ea typeface="+mn-lt"/>
                <a:cs typeface="+mn-lt"/>
              </a:rPr>
              <a:t> a </a:t>
            </a:r>
            <a:r>
              <a:rPr lang="en-US" dirty="0" err="1">
                <a:ea typeface="+mn-lt"/>
                <a:cs typeface="+mn-lt"/>
              </a:rPr>
              <a:t>grwpiau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effeithio</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dysgwyr</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lleoliad</a:t>
            </a:r>
            <a:r>
              <a:rPr lang="en-US" dirty="0">
                <a:ea typeface="+mn-lt"/>
                <a:cs typeface="+mn-lt"/>
              </a:rPr>
              <a:t> neu </a:t>
            </a:r>
            <a:r>
              <a:rPr lang="en-US" dirty="0" err="1">
                <a:ea typeface="+mn-lt"/>
                <a:cs typeface="+mn-lt"/>
              </a:rPr>
              <a:t>ysgol</a:t>
            </a:r>
            <a:r>
              <a:rPr lang="en-US" dirty="0">
                <a:ea typeface="+mn-lt"/>
                <a:cs typeface="+mn-lt"/>
              </a:rPr>
              <a:t> </a:t>
            </a:r>
            <a:r>
              <a:rPr lang="en-US" dirty="0" err="1">
                <a:ea typeface="+mn-lt"/>
                <a:cs typeface="+mn-lt"/>
              </a:rPr>
              <a:t>a’ch</a:t>
            </a:r>
            <a:r>
              <a:rPr lang="en-US" dirty="0">
                <a:ea typeface="+mn-lt"/>
                <a:cs typeface="+mn-lt"/>
              </a:rPr>
              <a:t> </a:t>
            </a:r>
            <a:r>
              <a:rPr lang="en-US" dirty="0" err="1">
                <a:ea typeface="+mn-lt"/>
                <a:cs typeface="+mn-lt"/>
              </a:rPr>
              <a:t>cymuned</a:t>
            </a:r>
            <a:r>
              <a:rPr lang="en-US" dirty="0">
                <a:ea typeface="+mn-lt"/>
                <a:cs typeface="+mn-lt"/>
              </a:rPr>
              <a:t> </a:t>
            </a:r>
            <a:r>
              <a:rPr lang="en-US" dirty="0" err="1">
                <a:ea typeface="+mn-lt"/>
                <a:cs typeface="+mn-lt"/>
              </a:rPr>
              <a:t>ehangach</a:t>
            </a:r>
            <a:r>
              <a:rPr lang="en-US" dirty="0">
                <a:ea typeface="+mn-lt"/>
                <a:cs typeface="+mn-lt"/>
              </a:rPr>
              <a:t>? </a:t>
            </a:r>
            <a:endParaRPr lang="en-US">
              <a:cs typeface="Calibri" panose="020F0502020204030204"/>
            </a:endParaRPr>
          </a:p>
          <a:p>
            <a:pPr marL="285750" indent="-285750">
              <a:buFont typeface="Arial"/>
              <a:buChar char="•"/>
            </a:pPr>
            <a:r>
              <a:rPr lang="en-US" dirty="0">
                <a:ea typeface="+mn-lt"/>
                <a:cs typeface="+mn-lt"/>
              </a:rPr>
              <a:t>Pa </a:t>
            </a:r>
            <a:r>
              <a:rPr lang="en-US" dirty="0" err="1">
                <a:ea typeface="+mn-lt"/>
                <a:cs typeface="+mn-lt"/>
              </a:rPr>
              <a:t>benderfyniadau</a:t>
            </a:r>
            <a:r>
              <a:rPr lang="en-US" dirty="0">
                <a:ea typeface="+mn-lt"/>
                <a:cs typeface="+mn-lt"/>
              </a:rPr>
              <a:t> y </a:t>
            </a:r>
            <a:r>
              <a:rPr lang="en-US" dirty="0" err="1">
                <a:ea typeface="+mn-lt"/>
                <a:cs typeface="+mn-lt"/>
              </a:rPr>
              <a:t>mae</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dysgwyr</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gwneud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hiechyd</a:t>
            </a:r>
            <a:r>
              <a:rPr lang="en-US" dirty="0">
                <a:ea typeface="+mn-lt"/>
                <a:cs typeface="+mn-lt"/>
              </a:rPr>
              <a:t> </a:t>
            </a:r>
            <a:r>
              <a:rPr lang="en-US" dirty="0" err="1">
                <a:ea typeface="+mn-lt"/>
                <a:cs typeface="+mn-lt"/>
              </a:rPr>
              <a:t>a'u</a:t>
            </a:r>
            <a:r>
              <a:rPr lang="en-US" dirty="0">
                <a:ea typeface="+mn-lt"/>
                <a:cs typeface="+mn-lt"/>
              </a:rPr>
              <a:t> </a:t>
            </a:r>
            <a:r>
              <a:rPr lang="en-US" dirty="0" err="1">
                <a:ea typeface="+mn-lt"/>
                <a:cs typeface="+mn-lt"/>
              </a:rPr>
              <a:t>lles</a:t>
            </a:r>
            <a:r>
              <a:rPr lang="en-US" dirty="0">
                <a:ea typeface="+mn-lt"/>
                <a:cs typeface="+mn-lt"/>
              </a:rPr>
              <a:t> ac </a:t>
            </a:r>
            <a:r>
              <a:rPr lang="en-US" dirty="0" err="1">
                <a:ea typeface="+mn-lt"/>
                <a:cs typeface="+mn-lt"/>
              </a:rPr>
              <a:t>eraill</a:t>
            </a:r>
            <a:r>
              <a:rPr lang="en-US" dirty="0">
                <a:ea typeface="+mn-lt"/>
                <a:cs typeface="+mn-lt"/>
              </a:rPr>
              <a:t>? Pa </a:t>
            </a:r>
            <a:r>
              <a:rPr lang="en-US" dirty="0" err="1">
                <a:ea typeface="+mn-lt"/>
                <a:cs typeface="+mn-lt"/>
              </a:rPr>
              <a:t>benderfyniadau</a:t>
            </a:r>
            <a:r>
              <a:rPr lang="en-US" dirty="0">
                <a:ea typeface="+mn-lt"/>
                <a:cs typeface="+mn-lt"/>
              </a:rPr>
              <a:t> </a:t>
            </a:r>
            <a:r>
              <a:rPr lang="en-US" dirty="0" err="1">
                <a:ea typeface="+mn-lt"/>
                <a:cs typeface="+mn-lt"/>
              </a:rPr>
              <a:t>maen</a:t>
            </a:r>
            <a:r>
              <a:rPr lang="en-US" dirty="0">
                <a:ea typeface="+mn-lt"/>
                <a:cs typeface="+mn-lt"/>
              </a:rPr>
              <a:t> </a:t>
            </a:r>
            <a:r>
              <a:rPr lang="en-US" dirty="0" err="1">
                <a:ea typeface="+mn-lt"/>
                <a:cs typeface="+mn-lt"/>
              </a:rPr>
              <a:t>nhw’n</a:t>
            </a:r>
            <a:r>
              <a:rPr lang="en-US" dirty="0">
                <a:ea typeface="+mn-lt"/>
                <a:cs typeface="+mn-lt"/>
              </a:rPr>
              <a:t> </a:t>
            </a:r>
            <a:r>
              <a:rPr lang="en-US" dirty="0" err="1">
                <a:ea typeface="+mn-lt"/>
                <a:cs typeface="+mn-lt"/>
              </a:rPr>
              <a:t>debygol</a:t>
            </a:r>
            <a:r>
              <a:rPr lang="en-US" dirty="0">
                <a:ea typeface="+mn-lt"/>
                <a:cs typeface="+mn-lt"/>
              </a:rPr>
              <a:t> </a:t>
            </a:r>
            <a:r>
              <a:rPr lang="en-US" dirty="0" err="1">
                <a:ea typeface="+mn-lt"/>
                <a:cs typeface="+mn-lt"/>
              </a:rPr>
              <a:t>o’u</a:t>
            </a:r>
            <a:r>
              <a:rPr lang="en-US" dirty="0">
                <a:ea typeface="+mn-lt"/>
                <a:cs typeface="+mn-lt"/>
              </a:rPr>
              <a:t> </a:t>
            </a:r>
            <a:r>
              <a:rPr lang="en-US" dirty="0" err="1">
                <a:ea typeface="+mn-lt"/>
                <a:cs typeface="+mn-lt"/>
              </a:rPr>
              <a:t>gwneud</a:t>
            </a:r>
            <a:r>
              <a:rPr lang="en-US" dirty="0">
                <a:ea typeface="+mn-lt"/>
                <a:cs typeface="+mn-lt"/>
              </a:rPr>
              <a:t> </a:t>
            </a:r>
            <a:r>
              <a:rPr lang="en-US" dirty="0" err="1">
                <a:ea typeface="+mn-lt"/>
                <a:cs typeface="+mn-lt"/>
              </a:rPr>
              <a:t>wrth</a:t>
            </a:r>
            <a:r>
              <a:rPr lang="en-US" dirty="0">
                <a:ea typeface="+mn-lt"/>
                <a:cs typeface="+mn-lt"/>
              </a:rPr>
              <a:t> </a:t>
            </a:r>
            <a:r>
              <a:rPr lang="en-US" dirty="0" err="1">
                <a:ea typeface="+mn-lt"/>
                <a:cs typeface="+mn-lt"/>
              </a:rPr>
              <a:t>iddyn</a:t>
            </a:r>
            <a:r>
              <a:rPr lang="en-US" dirty="0">
                <a:ea typeface="+mn-lt"/>
                <a:cs typeface="+mn-lt"/>
              </a:rPr>
              <a:t> </a:t>
            </a:r>
            <a:r>
              <a:rPr lang="en-US" dirty="0" err="1">
                <a:ea typeface="+mn-lt"/>
                <a:cs typeface="+mn-lt"/>
              </a:rPr>
              <a:t>nhw</a:t>
            </a:r>
            <a:r>
              <a:rPr lang="en-US" dirty="0">
                <a:ea typeface="+mn-lt"/>
                <a:cs typeface="+mn-lt"/>
              </a:rPr>
              <a:t> </a:t>
            </a:r>
            <a:r>
              <a:rPr lang="en-US" dirty="0" err="1">
                <a:ea typeface="+mn-lt"/>
                <a:cs typeface="+mn-lt"/>
              </a:rPr>
              <a:t>dyfu</a:t>
            </a:r>
            <a:r>
              <a:rPr lang="en-US" dirty="0">
                <a:ea typeface="+mn-lt"/>
                <a:cs typeface="+mn-lt"/>
              </a:rPr>
              <a:t>? </a:t>
            </a:r>
            <a:endParaRPr lang="en-US">
              <a:cs typeface="Calibri" panose="020F0502020204030204"/>
            </a:endParaRPr>
          </a:p>
        </p:txBody>
      </p:sp>
    </p:spTree>
    <p:extLst>
      <p:ext uri="{BB962C8B-B14F-4D97-AF65-F5344CB8AC3E}">
        <p14:creationId xmlns:p14="http://schemas.microsoft.com/office/powerpoint/2010/main" val="1003166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4A595F-2627-FD7B-6B3A-3FC9D2DEF18A}"/>
              </a:ext>
            </a:extLst>
          </p:cNvPr>
          <p:cNvSpPr>
            <a:spLocks noGrp="1"/>
          </p:cNvSpPr>
          <p:nvPr>
            <p:ph sz="half" idx="1"/>
          </p:nvPr>
        </p:nvSpPr>
        <p:spPr>
          <a:xfrm>
            <a:off x="323849" y="166158"/>
            <a:ext cx="8528425" cy="2777182"/>
          </a:xfrm>
        </p:spPr>
        <p:txBody>
          <a:bodyPr lIns="91440" tIns="45720" rIns="91440" bIns="45720" anchor="t"/>
          <a:lstStyle/>
          <a:p>
            <a:pPr marL="0" indent="0">
              <a:buNone/>
            </a:pPr>
            <a:r>
              <a:rPr lang="en-US" sz="2400" dirty="0"/>
              <a:t>Group 4</a:t>
            </a:r>
            <a:endParaRPr lang="en-US" sz="2400" dirty="0">
              <a:cs typeface="Calibri"/>
            </a:endParaRPr>
          </a:p>
          <a:p>
            <a:pPr algn="l" fontAlgn="base">
              <a:buFont typeface="Arial" panose="020B0604020202020204" pitchFamily="34" charset="0"/>
              <a:buChar char="•"/>
            </a:pPr>
            <a:r>
              <a:rPr lang="en-GB" sz="2400" b="0" i="0" dirty="0">
                <a:solidFill>
                  <a:srgbClr val="1F1F1F"/>
                </a:solidFill>
                <a:effectLst/>
                <a:latin typeface="Arial"/>
                <a:cs typeface="Arial"/>
              </a:rPr>
              <a:t>What relationships do your learners have that influence their health and well-being?</a:t>
            </a:r>
          </a:p>
          <a:p>
            <a:pPr algn="l" fontAlgn="base">
              <a:buFont typeface="Arial" panose="020B0604020202020204" pitchFamily="34" charset="0"/>
              <a:buChar char="•"/>
            </a:pPr>
            <a:r>
              <a:rPr lang="en-GB" sz="2400" b="0" i="0" dirty="0">
                <a:solidFill>
                  <a:srgbClr val="1F1F1F"/>
                </a:solidFill>
                <a:effectLst/>
                <a:latin typeface="Arial"/>
                <a:cs typeface="Arial"/>
              </a:rPr>
              <a:t>What skills do your learners need to develop healthy relationships?</a:t>
            </a:r>
          </a:p>
          <a:p>
            <a:pPr algn="l" fontAlgn="base">
              <a:buFont typeface="Arial" panose="020B0604020202020204" pitchFamily="34" charset="0"/>
              <a:buChar char="•"/>
            </a:pPr>
            <a:r>
              <a:rPr lang="en-GB" sz="2400" b="0" i="0" dirty="0">
                <a:solidFill>
                  <a:srgbClr val="1F1F1F"/>
                </a:solidFill>
                <a:effectLst/>
                <a:latin typeface="Arial"/>
                <a:cs typeface="Arial"/>
              </a:rPr>
              <a:t>How are the different needs and experiences of learners interconnected?</a:t>
            </a:r>
          </a:p>
          <a:p>
            <a:endParaRPr lang="en-US" dirty="0"/>
          </a:p>
        </p:txBody>
      </p:sp>
      <p:sp>
        <p:nvSpPr>
          <p:cNvPr id="4" name="Content Placeholder 2">
            <a:extLst>
              <a:ext uri="{FF2B5EF4-FFF2-40B4-BE49-F238E27FC236}">
                <a16:creationId xmlns:a16="http://schemas.microsoft.com/office/drawing/2014/main" id="{A5FEFFAE-468F-16F6-A491-87EE63674076}"/>
              </a:ext>
            </a:extLst>
          </p:cNvPr>
          <p:cNvSpPr txBox="1">
            <a:spLocks/>
          </p:cNvSpPr>
          <p:nvPr/>
        </p:nvSpPr>
        <p:spPr>
          <a:xfrm>
            <a:off x="267904" y="3223803"/>
            <a:ext cx="8592086" cy="2707735"/>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err="1">
                <a:ea typeface="+mn-lt"/>
                <a:cs typeface="+mn-lt"/>
              </a:rPr>
              <a:t>Grŵp</a:t>
            </a:r>
            <a:r>
              <a:rPr lang="en-US" sz="2400" dirty="0">
                <a:ea typeface="+mn-lt"/>
                <a:cs typeface="+mn-lt"/>
              </a:rPr>
              <a:t> 4</a:t>
            </a:r>
            <a:endParaRPr lang="en-US" sz="2400">
              <a:cs typeface="Calibri"/>
            </a:endParaRPr>
          </a:p>
          <a:p>
            <a:r>
              <a:rPr lang="en-US" sz="2400" dirty="0">
                <a:ea typeface="+mn-lt"/>
                <a:cs typeface="+mn-lt"/>
              </a:rPr>
              <a:t>Pa </a:t>
            </a:r>
            <a:r>
              <a:rPr lang="en-US" sz="2400" dirty="0" err="1">
                <a:ea typeface="+mn-lt"/>
                <a:cs typeface="+mn-lt"/>
              </a:rPr>
              <a:t>berthnasoedd</a:t>
            </a:r>
            <a:r>
              <a:rPr lang="en-US" sz="2400" dirty="0">
                <a:ea typeface="+mn-lt"/>
                <a:cs typeface="+mn-lt"/>
              </a:rPr>
              <a:t> </a:t>
            </a:r>
            <a:r>
              <a:rPr lang="en-US" sz="2400" dirty="0" err="1">
                <a:ea typeface="+mn-lt"/>
                <a:cs typeface="+mn-lt"/>
              </a:rPr>
              <a:t>sydd</a:t>
            </a:r>
            <a:r>
              <a:rPr lang="en-US" sz="2400" dirty="0">
                <a:ea typeface="+mn-lt"/>
                <a:cs typeface="+mn-lt"/>
              </a:rPr>
              <a:t> </a:t>
            </a:r>
            <a:r>
              <a:rPr lang="en-US" sz="2400" dirty="0" err="1">
                <a:ea typeface="+mn-lt"/>
                <a:cs typeface="+mn-lt"/>
              </a:rPr>
              <a:t>gan</a:t>
            </a:r>
            <a:r>
              <a:rPr lang="en-US" sz="2400" dirty="0">
                <a:ea typeface="+mn-lt"/>
                <a:cs typeface="+mn-lt"/>
              </a:rPr>
              <a:t> </a:t>
            </a:r>
            <a:r>
              <a:rPr lang="en-US" sz="2400" dirty="0" err="1">
                <a:ea typeface="+mn-lt"/>
                <a:cs typeface="+mn-lt"/>
              </a:rPr>
              <a:t>eich</a:t>
            </a:r>
            <a:r>
              <a:rPr lang="en-US" sz="2400" dirty="0">
                <a:ea typeface="+mn-lt"/>
                <a:cs typeface="+mn-lt"/>
              </a:rPr>
              <a:t> </a:t>
            </a:r>
            <a:r>
              <a:rPr lang="en-US" sz="2400" dirty="0" err="1">
                <a:ea typeface="+mn-lt"/>
                <a:cs typeface="+mn-lt"/>
              </a:rPr>
              <a:t>dysgwyr</a:t>
            </a:r>
            <a:r>
              <a:rPr lang="en-US" sz="2400" dirty="0">
                <a:ea typeface="+mn-lt"/>
                <a:cs typeface="+mn-lt"/>
              </a:rPr>
              <a:t> </a:t>
            </a:r>
            <a:r>
              <a:rPr lang="en-US" sz="2400" dirty="0" err="1">
                <a:ea typeface="+mn-lt"/>
                <a:cs typeface="+mn-lt"/>
              </a:rPr>
              <a:t>sy’n</a:t>
            </a:r>
            <a:r>
              <a:rPr lang="en-US" sz="2400" dirty="0">
                <a:ea typeface="+mn-lt"/>
                <a:cs typeface="+mn-lt"/>
              </a:rPr>
              <a:t> </a:t>
            </a:r>
            <a:r>
              <a:rPr lang="en-US" sz="2400" dirty="0" err="1">
                <a:ea typeface="+mn-lt"/>
                <a:cs typeface="+mn-lt"/>
              </a:rPr>
              <a:t>dylanwadu</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eu</a:t>
            </a:r>
            <a:r>
              <a:rPr lang="en-US" sz="2400" dirty="0">
                <a:ea typeface="+mn-lt"/>
                <a:cs typeface="+mn-lt"/>
              </a:rPr>
              <a:t> </a:t>
            </a:r>
            <a:r>
              <a:rPr lang="en-US" sz="2400" dirty="0" err="1">
                <a:ea typeface="+mn-lt"/>
                <a:cs typeface="+mn-lt"/>
              </a:rPr>
              <a:t>hiechyd</a:t>
            </a:r>
            <a:r>
              <a:rPr lang="en-US" sz="2400" dirty="0">
                <a:ea typeface="+mn-lt"/>
                <a:cs typeface="+mn-lt"/>
              </a:rPr>
              <a:t> </a:t>
            </a:r>
            <a:r>
              <a:rPr lang="en-US" sz="2400" dirty="0" err="1">
                <a:ea typeface="+mn-lt"/>
                <a:cs typeface="+mn-lt"/>
              </a:rPr>
              <a:t>a’u</a:t>
            </a:r>
            <a:r>
              <a:rPr lang="en-US" sz="2400" dirty="0">
                <a:ea typeface="+mn-lt"/>
                <a:cs typeface="+mn-lt"/>
              </a:rPr>
              <a:t> </a:t>
            </a:r>
            <a:r>
              <a:rPr lang="en-US" sz="2400" dirty="0" err="1">
                <a:ea typeface="+mn-lt"/>
                <a:cs typeface="+mn-lt"/>
              </a:rPr>
              <a:t>lles</a:t>
            </a:r>
            <a:r>
              <a:rPr lang="en-US" sz="2400" dirty="0">
                <a:ea typeface="+mn-lt"/>
                <a:cs typeface="+mn-lt"/>
              </a:rPr>
              <a:t>? </a:t>
            </a:r>
            <a:endParaRPr lang="en-GB" sz="2400">
              <a:cs typeface="Calibri"/>
            </a:endParaRPr>
          </a:p>
          <a:p>
            <a:r>
              <a:rPr lang="en-US" sz="2400" dirty="0">
                <a:ea typeface="+mn-lt"/>
                <a:cs typeface="+mn-lt"/>
              </a:rPr>
              <a:t>Pa </a:t>
            </a:r>
            <a:r>
              <a:rPr lang="en-US" sz="2400" dirty="0" err="1">
                <a:ea typeface="+mn-lt"/>
                <a:cs typeface="+mn-lt"/>
              </a:rPr>
              <a:t>sgiliau</a:t>
            </a:r>
            <a:r>
              <a:rPr lang="en-US" sz="2400" dirty="0">
                <a:ea typeface="+mn-lt"/>
                <a:cs typeface="+mn-lt"/>
              </a:rPr>
              <a:t> </a:t>
            </a:r>
            <a:r>
              <a:rPr lang="en-US" sz="2400" dirty="0" err="1">
                <a:ea typeface="+mn-lt"/>
                <a:cs typeface="+mn-lt"/>
              </a:rPr>
              <a:t>sydd</a:t>
            </a:r>
            <a:r>
              <a:rPr lang="en-US" sz="2400" dirty="0">
                <a:ea typeface="+mn-lt"/>
                <a:cs typeface="+mn-lt"/>
              </a:rPr>
              <a:t> </a:t>
            </a:r>
            <a:r>
              <a:rPr lang="en-US" sz="2400" dirty="0" err="1">
                <a:ea typeface="+mn-lt"/>
                <a:cs typeface="+mn-lt"/>
              </a:rPr>
              <a:t>eu</a:t>
            </a:r>
            <a:r>
              <a:rPr lang="en-US" sz="2400" dirty="0">
                <a:ea typeface="+mn-lt"/>
                <a:cs typeface="+mn-lt"/>
              </a:rPr>
              <a:t> </a:t>
            </a:r>
            <a:r>
              <a:rPr lang="en-US" sz="2400" dirty="0" err="1">
                <a:ea typeface="+mn-lt"/>
                <a:cs typeface="+mn-lt"/>
              </a:rPr>
              <a:t>hangen</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eich</a:t>
            </a:r>
            <a:r>
              <a:rPr lang="en-US" sz="2400" dirty="0">
                <a:ea typeface="+mn-lt"/>
                <a:cs typeface="+mn-lt"/>
              </a:rPr>
              <a:t> </a:t>
            </a:r>
            <a:r>
              <a:rPr lang="en-US" sz="2400" dirty="0" err="1">
                <a:ea typeface="+mn-lt"/>
                <a:cs typeface="+mn-lt"/>
              </a:rPr>
              <a:t>dysgwyr</a:t>
            </a:r>
            <a:r>
              <a:rPr lang="en-US" sz="2400" dirty="0">
                <a:ea typeface="+mn-lt"/>
                <a:cs typeface="+mn-lt"/>
              </a:rPr>
              <a:t> </a:t>
            </a:r>
            <a:r>
              <a:rPr lang="en-US" sz="2400" dirty="0" err="1">
                <a:ea typeface="+mn-lt"/>
                <a:cs typeface="+mn-lt"/>
              </a:rPr>
              <a:t>i</a:t>
            </a:r>
            <a:r>
              <a:rPr lang="en-US" sz="2400" dirty="0">
                <a:ea typeface="+mn-lt"/>
                <a:cs typeface="+mn-lt"/>
              </a:rPr>
              <a:t> </a:t>
            </a:r>
            <a:r>
              <a:rPr lang="en-US" sz="2400" dirty="0" err="1">
                <a:ea typeface="+mn-lt"/>
                <a:cs typeface="+mn-lt"/>
              </a:rPr>
              <a:t>ddatblygu</a:t>
            </a:r>
            <a:r>
              <a:rPr lang="en-US" sz="2400" dirty="0">
                <a:ea typeface="+mn-lt"/>
                <a:cs typeface="+mn-lt"/>
              </a:rPr>
              <a:t> </a:t>
            </a:r>
            <a:r>
              <a:rPr lang="en-US" sz="2400" dirty="0" err="1">
                <a:ea typeface="+mn-lt"/>
                <a:cs typeface="+mn-lt"/>
              </a:rPr>
              <a:t>perthnasoedd</a:t>
            </a:r>
            <a:r>
              <a:rPr lang="en-US" sz="2400" dirty="0">
                <a:ea typeface="+mn-lt"/>
                <a:cs typeface="+mn-lt"/>
              </a:rPr>
              <a:t> </a:t>
            </a:r>
            <a:r>
              <a:rPr lang="en-US" sz="2400" dirty="0" err="1">
                <a:ea typeface="+mn-lt"/>
                <a:cs typeface="+mn-lt"/>
              </a:rPr>
              <a:t>iach</a:t>
            </a:r>
            <a:r>
              <a:rPr lang="en-US" sz="2400" dirty="0">
                <a:ea typeface="+mn-lt"/>
                <a:cs typeface="+mn-lt"/>
              </a:rPr>
              <a:t>? </a:t>
            </a:r>
            <a:endParaRPr lang="en-GB" sz="2400">
              <a:cs typeface="Calibri"/>
            </a:endParaRPr>
          </a:p>
          <a:p>
            <a:r>
              <a:rPr lang="en-US" sz="2400" dirty="0">
                <a:ea typeface="+mn-lt"/>
                <a:cs typeface="+mn-lt"/>
              </a:rPr>
              <a:t>Sut </a:t>
            </a:r>
            <a:r>
              <a:rPr lang="en-US" sz="2400" dirty="0" err="1">
                <a:ea typeface="+mn-lt"/>
                <a:cs typeface="+mn-lt"/>
              </a:rPr>
              <a:t>mae</a:t>
            </a:r>
            <a:r>
              <a:rPr lang="en-US" sz="2400" dirty="0">
                <a:ea typeface="+mn-lt"/>
                <a:cs typeface="+mn-lt"/>
              </a:rPr>
              <a:t> </a:t>
            </a:r>
            <a:r>
              <a:rPr lang="en-US" sz="2400" dirty="0" err="1">
                <a:ea typeface="+mn-lt"/>
                <a:cs typeface="+mn-lt"/>
              </a:rPr>
              <a:t>gwahanol</a:t>
            </a:r>
            <a:r>
              <a:rPr lang="en-US" sz="2400" dirty="0">
                <a:ea typeface="+mn-lt"/>
                <a:cs typeface="+mn-lt"/>
              </a:rPr>
              <a:t> </a:t>
            </a:r>
            <a:r>
              <a:rPr lang="en-US" sz="2400" dirty="0" err="1">
                <a:ea typeface="+mn-lt"/>
                <a:cs typeface="+mn-lt"/>
              </a:rPr>
              <a:t>anghenion</a:t>
            </a:r>
            <a:r>
              <a:rPr lang="en-US" sz="2400" dirty="0">
                <a:ea typeface="+mn-lt"/>
                <a:cs typeface="+mn-lt"/>
              </a:rPr>
              <a:t> a </a:t>
            </a:r>
            <a:r>
              <a:rPr lang="en-US" sz="2400" dirty="0" err="1">
                <a:ea typeface="+mn-lt"/>
                <a:cs typeface="+mn-lt"/>
              </a:rPr>
              <a:t>phrofiadau</a:t>
            </a:r>
            <a:r>
              <a:rPr lang="en-US" sz="2400" dirty="0">
                <a:ea typeface="+mn-lt"/>
                <a:cs typeface="+mn-lt"/>
              </a:rPr>
              <a:t> </a:t>
            </a:r>
            <a:r>
              <a:rPr lang="en-US" sz="2400" dirty="0" err="1">
                <a:ea typeface="+mn-lt"/>
                <a:cs typeface="+mn-lt"/>
              </a:rPr>
              <a:t>dysgwyr</a:t>
            </a:r>
            <a:r>
              <a:rPr lang="en-US" sz="2400" dirty="0">
                <a:ea typeface="+mn-lt"/>
                <a:cs typeface="+mn-lt"/>
              </a:rPr>
              <a:t> </a:t>
            </a:r>
            <a:r>
              <a:rPr lang="en-US" sz="2400" dirty="0" err="1">
                <a:ea typeface="+mn-lt"/>
                <a:cs typeface="+mn-lt"/>
              </a:rPr>
              <a:t>yn</a:t>
            </a:r>
            <a:r>
              <a:rPr lang="en-US" sz="2400" dirty="0">
                <a:ea typeface="+mn-lt"/>
                <a:cs typeface="+mn-lt"/>
              </a:rPr>
              <a:t> </a:t>
            </a:r>
            <a:r>
              <a:rPr lang="en-US" sz="2400" dirty="0" err="1">
                <a:ea typeface="+mn-lt"/>
                <a:cs typeface="+mn-lt"/>
              </a:rPr>
              <a:t>rhyng-gysylltiedig</a:t>
            </a:r>
            <a:r>
              <a:rPr lang="en-US" sz="2400" dirty="0">
                <a:ea typeface="+mn-lt"/>
                <a:cs typeface="+mn-lt"/>
              </a:rPr>
              <a:t>?</a:t>
            </a:r>
          </a:p>
          <a:p>
            <a:endParaRPr lang="en-US" dirty="0"/>
          </a:p>
        </p:txBody>
      </p:sp>
    </p:spTree>
    <p:extLst>
      <p:ext uri="{BB962C8B-B14F-4D97-AF65-F5344CB8AC3E}">
        <p14:creationId xmlns:p14="http://schemas.microsoft.com/office/powerpoint/2010/main" val="3557865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174ABA9F-CBE5-B899-81D7-8F99F603D425}"/>
              </a:ext>
            </a:extLst>
          </p:cNvPr>
          <p:cNvSpPr txBox="1"/>
          <p:nvPr/>
        </p:nvSpPr>
        <p:spPr>
          <a:xfrm>
            <a:off x="261257" y="237947"/>
            <a:ext cx="8513575" cy="369332"/>
          </a:xfrm>
          <a:prstGeom prst="rect">
            <a:avLst/>
          </a:prstGeom>
          <a:noFill/>
        </p:spPr>
        <p:txBody>
          <a:bodyPr wrap="square" rtlCol="0">
            <a:spAutoFit/>
          </a:bodyPr>
          <a:lstStyle/>
          <a:p>
            <a:r>
              <a:rPr lang="cy-GB" dirty="0">
                <a:hlinkClick r:id="rId3"/>
              </a:rPr>
              <a:t>Cwricwlwm i Gymru - Hwb (</a:t>
            </a:r>
            <a:r>
              <a:rPr lang="cy-GB" dirty="0" err="1">
                <a:hlinkClick r:id="rId3"/>
              </a:rPr>
              <a:t>gov.wales</a:t>
            </a:r>
            <a:r>
              <a:rPr lang="cy-GB" dirty="0">
                <a:hlinkClick r:id="rId3"/>
              </a:rPr>
              <a:t>)</a:t>
            </a:r>
            <a:r>
              <a:rPr lang="cy-GB" dirty="0"/>
              <a:t>               </a:t>
            </a:r>
            <a:r>
              <a:rPr lang="en-GB" dirty="0">
                <a:hlinkClick r:id="rId4"/>
              </a:rPr>
              <a:t>Curriculum for Wales - Hwb (</a:t>
            </a:r>
            <a:r>
              <a:rPr lang="en-GB" dirty="0" err="1">
                <a:hlinkClick r:id="rId4"/>
              </a:rPr>
              <a:t>gov.wales</a:t>
            </a:r>
            <a:r>
              <a:rPr lang="en-GB" dirty="0">
                <a:hlinkClick r:id="rId4"/>
              </a:rPr>
              <a:t>)</a:t>
            </a:r>
            <a:endParaRPr lang="cy-GB" dirty="0"/>
          </a:p>
        </p:txBody>
      </p:sp>
      <p:sp>
        <p:nvSpPr>
          <p:cNvPr id="4" name="Blwch Testun 3">
            <a:extLst>
              <a:ext uri="{FF2B5EF4-FFF2-40B4-BE49-F238E27FC236}">
                <a16:creationId xmlns:a16="http://schemas.microsoft.com/office/drawing/2014/main" id="{562716FC-F658-7D54-57C9-AEEC2647E19F}"/>
              </a:ext>
            </a:extLst>
          </p:cNvPr>
          <p:cNvSpPr txBox="1"/>
          <p:nvPr/>
        </p:nvSpPr>
        <p:spPr>
          <a:xfrm>
            <a:off x="217714" y="685171"/>
            <a:ext cx="4354286" cy="707886"/>
          </a:xfrm>
          <a:prstGeom prst="rect">
            <a:avLst/>
          </a:prstGeom>
          <a:noFill/>
        </p:spPr>
        <p:txBody>
          <a:bodyPr wrap="square" rtlCol="0">
            <a:spAutoFit/>
          </a:bodyPr>
          <a:lstStyle/>
          <a:p>
            <a:r>
              <a:rPr lang="cy-GB" sz="2000" b="1" dirty="0"/>
              <a:t>Felly beth yw’r pump datganiad o’r ‘Hyn sy’n bwysig’?</a:t>
            </a:r>
          </a:p>
        </p:txBody>
      </p:sp>
      <p:graphicFrame>
        <p:nvGraphicFramePr>
          <p:cNvPr id="5" name="Table 2">
            <a:extLst>
              <a:ext uri="{FF2B5EF4-FFF2-40B4-BE49-F238E27FC236}">
                <a16:creationId xmlns:a16="http://schemas.microsoft.com/office/drawing/2014/main" id="{EB05991C-5E2D-8E7D-48D8-9CCF7CA39F81}"/>
              </a:ext>
            </a:extLst>
          </p:cNvPr>
          <p:cNvGraphicFramePr>
            <a:graphicFrameLocks noGrp="1"/>
          </p:cNvGraphicFramePr>
          <p:nvPr>
            <p:extLst>
              <p:ext uri="{D42A27DB-BD31-4B8C-83A1-F6EECF244321}">
                <p14:modId xmlns:p14="http://schemas.microsoft.com/office/powerpoint/2010/main" val="2057696154"/>
              </p:ext>
            </p:extLst>
          </p:nvPr>
        </p:nvGraphicFramePr>
        <p:xfrm>
          <a:off x="702128" y="1395251"/>
          <a:ext cx="7780816" cy="4572000"/>
        </p:xfrm>
        <a:graphic>
          <a:graphicData uri="http://schemas.openxmlformats.org/drawingml/2006/table">
            <a:tbl>
              <a:tblPr firstRow="1" bandRow="1">
                <a:tableStyleId>{5C22544A-7EE6-4342-B048-85BDC9FD1C3A}</a:tableStyleId>
              </a:tblPr>
              <a:tblGrid>
                <a:gridCol w="3890408">
                  <a:extLst>
                    <a:ext uri="{9D8B030D-6E8A-4147-A177-3AD203B41FA5}">
                      <a16:colId xmlns:a16="http://schemas.microsoft.com/office/drawing/2014/main" val="2005704710"/>
                    </a:ext>
                  </a:extLst>
                </a:gridCol>
                <a:gridCol w="3890408">
                  <a:extLst>
                    <a:ext uri="{9D8B030D-6E8A-4147-A177-3AD203B41FA5}">
                      <a16:colId xmlns:a16="http://schemas.microsoft.com/office/drawing/2014/main" val="387335332"/>
                    </a:ext>
                  </a:extLst>
                </a:gridCol>
              </a:tblGrid>
              <a:tr h="587631">
                <a:tc>
                  <a:txBody>
                    <a:bodyPr/>
                    <a:lstStyle/>
                    <a:p>
                      <a:pPr algn="ctr"/>
                      <a:r>
                        <a:rPr lang="cy-GB" sz="2000" dirty="0"/>
                        <a:t>Datganiadau Yr Hyn sy’n Bwysig</a:t>
                      </a:r>
                    </a:p>
                    <a:p>
                      <a:pPr algn="ctr"/>
                      <a:r>
                        <a:rPr lang="cy-GB" sz="2000" dirty="0"/>
                        <a:t>Iechyd a Lles</a:t>
                      </a:r>
                      <a:endParaRPr lang="en-GB" sz="2000" dirty="0"/>
                    </a:p>
                  </a:txBody>
                  <a:tcPr/>
                </a:tc>
                <a:tc>
                  <a:txBody>
                    <a:bodyPr/>
                    <a:lstStyle/>
                    <a:p>
                      <a:pPr algn="ctr"/>
                      <a:r>
                        <a:rPr lang="cy-GB" sz="2000" dirty="0" err="1"/>
                        <a:t>What</a:t>
                      </a:r>
                      <a:r>
                        <a:rPr lang="cy-GB" sz="2000" dirty="0"/>
                        <a:t> </a:t>
                      </a:r>
                      <a:r>
                        <a:rPr lang="cy-GB" sz="2000" dirty="0" err="1"/>
                        <a:t>Matters</a:t>
                      </a:r>
                      <a:r>
                        <a:rPr lang="cy-GB" sz="2000" dirty="0"/>
                        <a:t> </a:t>
                      </a:r>
                      <a:r>
                        <a:rPr lang="cy-GB" sz="2000" dirty="0" err="1"/>
                        <a:t>Statements</a:t>
                      </a:r>
                      <a:endParaRPr lang="cy-GB" sz="2000" dirty="0"/>
                    </a:p>
                    <a:p>
                      <a:pPr algn="ctr"/>
                      <a:r>
                        <a:rPr lang="cy-GB" sz="2000" dirty="0" err="1"/>
                        <a:t>Health</a:t>
                      </a:r>
                      <a:r>
                        <a:rPr lang="cy-GB" sz="2000" dirty="0"/>
                        <a:t> </a:t>
                      </a:r>
                      <a:r>
                        <a:rPr lang="cy-GB" sz="2000" dirty="0" err="1"/>
                        <a:t>and</a:t>
                      </a:r>
                      <a:r>
                        <a:rPr lang="cy-GB" sz="2000" dirty="0"/>
                        <a:t> Well-</a:t>
                      </a:r>
                      <a:r>
                        <a:rPr lang="cy-GB" sz="2000" dirty="0" err="1"/>
                        <a:t>being</a:t>
                      </a:r>
                      <a:endParaRPr lang="en-GB" sz="2000" dirty="0"/>
                    </a:p>
                  </a:txBody>
                  <a:tcPr/>
                </a:tc>
                <a:extLst>
                  <a:ext uri="{0D108BD9-81ED-4DB2-BD59-A6C34878D82A}">
                    <a16:rowId xmlns:a16="http://schemas.microsoft.com/office/drawing/2014/main" val="2700785385"/>
                  </a:ext>
                </a:extLst>
              </a:tr>
              <a:tr h="536707">
                <a:tc>
                  <a:txBody>
                    <a:bodyPr/>
                    <a:lstStyle/>
                    <a:p>
                      <a:r>
                        <a:rPr lang="cy-GB" sz="1600" kern="1200" dirty="0">
                          <a:solidFill>
                            <a:schemeClr val="dk1"/>
                          </a:solidFill>
                          <a:effectLst/>
                          <a:latin typeface="+mn-lt"/>
                          <a:ea typeface="+mn-ea"/>
                          <a:cs typeface="+mn-cs"/>
                        </a:rPr>
                        <a:t>Mae datblygu iechyd a lles y corff yn arwain at fuddiannau gydol oes.</a:t>
                      </a:r>
                      <a:endParaRPr lang="en-GB" sz="1600" dirty="0"/>
                    </a:p>
                  </a:txBody>
                  <a:tcPr/>
                </a:tc>
                <a:tc>
                  <a:txBody>
                    <a:bodyPr/>
                    <a:lstStyle/>
                    <a:p>
                      <a:r>
                        <a:rPr lang="en-GB" sz="1600" kern="1200" dirty="0">
                          <a:solidFill>
                            <a:schemeClr val="dk1"/>
                          </a:solidFill>
                          <a:effectLst/>
                          <a:latin typeface="+mn-lt"/>
                          <a:ea typeface="+mn-ea"/>
                          <a:cs typeface="+mn-cs"/>
                        </a:rPr>
                        <a:t>Developing physical health and well-being has lifelong benefits. </a:t>
                      </a:r>
                      <a:endParaRPr lang="en-GB" sz="1600" dirty="0"/>
                    </a:p>
                  </a:txBody>
                  <a:tcPr/>
                </a:tc>
                <a:extLst>
                  <a:ext uri="{0D108BD9-81ED-4DB2-BD59-A6C34878D82A}">
                    <a16:rowId xmlns:a16="http://schemas.microsoft.com/office/drawing/2014/main" val="2702968135"/>
                  </a:ext>
                </a:extLst>
              </a:tr>
              <a:tr h="689827">
                <a:tc>
                  <a:txBody>
                    <a:bodyPr/>
                    <a:lstStyle/>
                    <a:p>
                      <a:r>
                        <a:rPr lang="cy-GB" sz="1600" b="0" kern="1200" dirty="0">
                          <a:solidFill>
                            <a:schemeClr val="dk1"/>
                          </a:solidFill>
                          <a:effectLst/>
                          <a:latin typeface="+mn-lt"/>
                          <a:ea typeface="+mn-ea"/>
                          <a:cs typeface="+mn-cs"/>
                        </a:rPr>
                        <a:t>Mae’r ffordd rydym yn prosesu ein profiadau ac yn ymateb iddyn nhw yn effeithio ar ein hiechyd meddwl a’n lles emosiynol.</a:t>
                      </a:r>
                      <a:endParaRPr lang="en-GB" sz="1600" b="0" dirty="0"/>
                    </a:p>
                  </a:txBody>
                  <a:tcPr/>
                </a:tc>
                <a:tc>
                  <a:txBody>
                    <a:bodyPr/>
                    <a:lstStyle/>
                    <a:p>
                      <a:r>
                        <a:rPr lang="en-GB" sz="1600" kern="1200" dirty="0">
                          <a:solidFill>
                            <a:schemeClr val="dk1"/>
                          </a:solidFill>
                          <a:effectLst/>
                          <a:latin typeface="+mn-lt"/>
                          <a:ea typeface="+mn-ea"/>
                          <a:cs typeface="+mn-cs"/>
                        </a:rPr>
                        <a:t>How we process and respond to our experiences affects our mental health and emotional well-being.</a:t>
                      </a:r>
                      <a:endParaRPr lang="en-GB" sz="1600" dirty="0"/>
                    </a:p>
                  </a:txBody>
                  <a:tcPr/>
                </a:tc>
                <a:extLst>
                  <a:ext uri="{0D108BD9-81ED-4DB2-BD59-A6C34878D82A}">
                    <a16:rowId xmlns:a16="http://schemas.microsoft.com/office/drawing/2014/main" val="4046909032"/>
                  </a:ext>
                </a:extLst>
              </a:tr>
              <a:tr h="689827">
                <a:tc>
                  <a:txBody>
                    <a:bodyPr/>
                    <a:lstStyle/>
                    <a:p>
                      <a:r>
                        <a:rPr lang="cy-GB" sz="1600" b="0" kern="1200" dirty="0">
                          <a:solidFill>
                            <a:schemeClr val="dk1"/>
                          </a:solidFill>
                          <a:effectLst/>
                          <a:latin typeface="+mn-lt"/>
                          <a:ea typeface="+mn-ea"/>
                          <a:cs typeface="+mn-cs"/>
                        </a:rPr>
                        <a:t>Mae’r ffordd rydym yn gwneud penderfyniadau yn effeithio ar ansawdd ein bywydau ni a bywydau eraill</a:t>
                      </a:r>
                      <a:endParaRPr lang="en-GB" sz="1600" b="0" dirty="0"/>
                    </a:p>
                  </a:txBody>
                  <a:tcPr/>
                </a:tc>
                <a:tc>
                  <a:txBody>
                    <a:bodyPr/>
                    <a:lstStyle/>
                    <a:p>
                      <a:r>
                        <a:rPr lang="en-GB" sz="1600" kern="1200" dirty="0">
                          <a:solidFill>
                            <a:schemeClr val="dk1"/>
                          </a:solidFill>
                          <a:effectLst/>
                          <a:latin typeface="+mn-lt"/>
                          <a:ea typeface="+mn-ea"/>
                          <a:cs typeface="+mn-cs"/>
                        </a:rPr>
                        <a:t>Our decision-making impacts on the quality of our lives and the lives of others.</a:t>
                      </a:r>
                      <a:endParaRPr lang="en-GB" sz="1600" dirty="0"/>
                    </a:p>
                  </a:txBody>
                  <a:tcPr/>
                </a:tc>
                <a:extLst>
                  <a:ext uri="{0D108BD9-81ED-4DB2-BD59-A6C34878D82A}">
                    <a16:rowId xmlns:a16="http://schemas.microsoft.com/office/drawing/2014/main" val="3338270080"/>
                  </a:ext>
                </a:extLst>
              </a:tr>
              <a:tr h="689827">
                <a:tc>
                  <a:txBody>
                    <a:bodyPr/>
                    <a:lstStyle/>
                    <a:p>
                      <a:r>
                        <a:rPr lang="cy-GB" sz="1600" kern="1200" dirty="0">
                          <a:solidFill>
                            <a:schemeClr val="dk1"/>
                          </a:solidFill>
                          <a:effectLst/>
                          <a:latin typeface="+mn-lt"/>
                          <a:ea typeface="+mn-ea"/>
                          <a:cs typeface="+mn-cs"/>
                        </a:rPr>
                        <a:t>Mae’r ffordd rydym yn ymwneud â dylanwadau cymdeithasol yn siapio pwy ydyn ni, ac yn effeithio ar ein hiechyd a’n lles.</a:t>
                      </a:r>
                      <a:endParaRPr lang="en-GB" sz="1600" dirty="0"/>
                    </a:p>
                  </a:txBody>
                  <a:tcPr/>
                </a:tc>
                <a:tc>
                  <a:txBody>
                    <a:bodyPr/>
                    <a:lstStyle/>
                    <a:p>
                      <a:r>
                        <a:rPr lang="en-GB" sz="1600" kern="1200" dirty="0">
                          <a:solidFill>
                            <a:schemeClr val="dk1"/>
                          </a:solidFill>
                          <a:effectLst/>
                          <a:latin typeface="+mn-lt"/>
                          <a:ea typeface="+mn-ea"/>
                          <a:cs typeface="+mn-cs"/>
                        </a:rPr>
                        <a:t>How we engage with social influences shapes who we are and affects our health and well-being. </a:t>
                      </a:r>
                      <a:endParaRPr lang="en-GB" sz="1600" dirty="0"/>
                    </a:p>
                  </a:txBody>
                  <a:tcPr/>
                </a:tc>
                <a:extLst>
                  <a:ext uri="{0D108BD9-81ED-4DB2-BD59-A6C34878D82A}">
                    <a16:rowId xmlns:a16="http://schemas.microsoft.com/office/drawing/2014/main" val="704791102"/>
                  </a:ext>
                </a:extLst>
              </a:tr>
              <a:tr h="536707">
                <a:tc>
                  <a:txBody>
                    <a:bodyPr/>
                    <a:lstStyle/>
                    <a:p>
                      <a:r>
                        <a:rPr lang="cy-GB" sz="1600" kern="1200" dirty="0">
                          <a:solidFill>
                            <a:schemeClr val="dk1"/>
                          </a:solidFill>
                          <a:effectLst/>
                          <a:latin typeface="+mn-lt"/>
                          <a:ea typeface="+mn-ea"/>
                          <a:cs typeface="+mn-cs"/>
                        </a:rPr>
                        <a:t>Mae cydberthnasau iach yn hanfodol ar gyfer ein lles.</a:t>
                      </a:r>
                      <a:endParaRPr lang="en-GB" sz="1600" dirty="0"/>
                    </a:p>
                  </a:txBody>
                  <a:tcPr/>
                </a:tc>
                <a:tc>
                  <a:txBody>
                    <a:bodyPr/>
                    <a:lstStyle/>
                    <a:p>
                      <a:r>
                        <a:rPr lang="en-GB" sz="1600" kern="1200" dirty="0">
                          <a:solidFill>
                            <a:schemeClr val="dk1"/>
                          </a:solidFill>
                          <a:effectLst/>
                          <a:latin typeface="+mn-lt"/>
                          <a:ea typeface="+mn-ea"/>
                          <a:cs typeface="+mn-cs"/>
                        </a:rPr>
                        <a:t>Healthy relationships are fundamental to our well-being.  </a:t>
                      </a:r>
                      <a:endParaRPr lang="en-GB" sz="1600" dirty="0"/>
                    </a:p>
                  </a:txBody>
                  <a:tcPr/>
                </a:tc>
                <a:extLst>
                  <a:ext uri="{0D108BD9-81ED-4DB2-BD59-A6C34878D82A}">
                    <a16:rowId xmlns:a16="http://schemas.microsoft.com/office/drawing/2014/main" val="1500427254"/>
                  </a:ext>
                </a:extLst>
              </a:tr>
            </a:tbl>
          </a:graphicData>
        </a:graphic>
      </p:graphicFrame>
      <p:sp>
        <p:nvSpPr>
          <p:cNvPr id="6" name="Blwch Testun 5">
            <a:extLst>
              <a:ext uri="{FF2B5EF4-FFF2-40B4-BE49-F238E27FC236}">
                <a16:creationId xmlns:a16="http://schemas.microsoft.com/office/drawing/2014/main" id="{612E832B-9FC9-6750-CA38-7748BDC7B42A}"/>
              </a:ext>
            </a:extLst>
          </p:cNvPr>
          <p:cNvSpPr txBox="1"/>
          <p:nvPr/>
        </p:nvSpPr>
        <p:spPr>
          <a:xfrm>
            <a:off x="4572000" y="616939"/>
            <a:ext cx="3890408" cy="707886"/>
          </a:xfrm>
          <a:prstGeom prst="rect">
            <a:avLst/>
          </a:prstGeom>
          <a:noFill/>
        </p:spPr>
        <p:txBody>
          <a:bodyPr wrap="square" rtlCol="0">
            <a:spAutoFit/>
          </a:bodyPr>
          <a:lstStyle/>
          <a:p>
            <a:r>
              <a:rPr lang="cy-GB" sz="2000" b="1" dirty="0" err="1"/>
              <a:t>What</a:t>
            </a:r>
            <a:r>
              <a:rPr lang="cy-GB" sz="2000" b="1" dirty="0"/>
              <a:t> </a:t>
            </a:r>
            <a:r>
              <a:rPr lang="cy-GB" sz="2000" b="1" dirty="0" err="1"/>
              <a:t>are</a:t>
            </a:r>
            <a:r>
              <a:rPr lang="cy-GB" sz="2000" b="1" dirty="0"/>
              <a:t> the </a:t>
            </a:r>
            <a:r>
              <a:rPr lang="cy-GB" sz="2000" b="1" dirty="0" err="1"/>
              <a:t>five</a:t>
            </a:r>
            <a:r>
              <a:rPr lang="cy-GB" sz="2000" b="1" dirty="0"/>
              <a:t> ‘</a:t>
            </a:r>
            <a:r>
              <a:rPr lang="cy-GB" sz="2000" b="1" dirty="0" err="1"/>
              <a:t>What</a:t>
            </a:r>
            <a:r>
              <a:rPr lang="cy-GB" sz="2000" b="1" dirty="0"/>
              <a:t> </a:t>
            </a:r>
            <a:r>
              <a:rPr lang="cy-GB" sz="2000" b="1" dirty="0" err="1"/>
              <a:t>matters</a:t>
            </a:r>
            <a:r>
              <a:rPr lang="cy-GB" sz="2000" b="1" dirty="0"/>
              <a:t>’ </a:t>
            </a:r>
            <a:r>
              <a:rPr lang="cy-GB" sz="2000" b="1" dirty="0" err="1"/>
              <a:t>statements</a:t>
            </a:r>
            <a:r>
              <a:rPr lang="cy-GB" sz="2000" b="1" dirty="0"/>
              <a:t>?</a:t>
            </a:r>
          </a:p>
        </p:txBody>
      </p:sp>
    </p:spTree>
    <p:extLst>
      <p:ext uri="{BB962C8B-B14F-4D97-AF65-F5344CB8AC3E}">
        <p14:creationId xmlns:p14="http://schemas.microsoft.com/office/powerpoint/2010/main" val="1742710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C4571B5-164D-5870-C38F-30C6B0B1A5F3}"/>
              </a:ext>
            </a:extLst>
          </p:cNvPr>
          <p:cNvPicPr>
            <a:picLocks noChangeAspect="1"/>
          </p:cNvPicPr>
          <p:nvPr/>
        </p:nvPicPr>
        <p:blipFill>
          <a:blip r:embed="rId2"/>
          <a:stretch>
            <a:fillRect/>
          </a:stretch>
        </p:blipFill>
        <p:spPr>
          <a:xfrm>
            <a:off x="-1" y="870097"/>
            <a:ext cx="8856133" cy="4956688"/>
          </a:xfrm>
          <a:prstGeom prst="rect">
            <a:avLst/>
          </a:prstGeom>
        </p:spPr>
      </p:pic>
    </p:spTree>
    <p:extLst>
      <p:ext uri="{BB962C8B-B14F-4D97-AF65-F5344CB8AC3E}">
        <p14:creationId xmlns:p14="http://schemas.microsoft.com/office/powerpoint/2010/main" val="2970931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6690DE4-8644-4BE9-B82B-0A204EF697C7}"/>
              </a:ext>
            </a:extLst>
          </p:cNvPr>
          <p:cNvSpPr txBox="1"/>
          <p:nvPr/>
        </p:nvSpPr>
        <p:spPr>
          <a:xfrm>
            <a:off x="1388533" y="863600"/>
            <a:ext cx="6935617" cy="1477328"/>
          </a:xfrm>
          <a:prstGeom prst="rect">
            <a:avLst/>
          </a:prstGeom>
          <a:noFill/>
        </p:spPr>
        <p:txBody>
          <a:bodyPr wrap="none" lIns="91440" tIns="45720" rIns="91440" bIns="45720" rtlCol="0" anchor="t">
            <a:spAutoFit/>
          </a:bodyPr>
          <a:lstStyle/>
          <a:p>
            <a:r>
              <a:rPr lang="en-US" dirty="0" err="1"/>
              <a:t>Esiamplau</a:t>
            </a:r>
            <a:r>
              <a:rPr lang="en-US" dirty="0"/>
              <a:t> o </a:t>
            </a:r>
            <a:r>
              <a:rPr lang="en-US" dirty="0" err="1"/>
              <a:t>Cwriwcwm</a:t>
            </a:r>
            <a:r>
              <a:rPr lang="en-US" dirty="0"/>
              <a:t> </a:t>
            </a:r>
            <a:r>
              <a:rPr lang="en-US" dirty="0" err="1"/>
              <a:t>ysgol</a:t>
            </a:r>
            <a:r>
              <a:rPr lang="en-US" dirty="0"/>
              <a:t> ac </a:t>
            </a:r>
            <a:r>
              <a:rPr lang="en-US" dirty="0" err="1"/>
              <a:t>adnoddau</a:t>
            </a:r>
            <a:r>
              <a:rPr lang="en-US" dirty="0"/>
              <a:t> </a:t>
            </a:r>
            <a:r>
              <a:rPr lang="en-US" dirty="0" err="1"/>
              <a:t>ar-lein</a:t>
            </a:r>
            <a:endParaRPr lang="en-US" dirty="0"/>
          </a:p>
          <a:p>
            <a:endParaRPr lang="en-US" dirty="0"/>
          </a:p>
          <a:p>
            <a:r>
              <a:rPr lang="en-US" dirty="0">
                <a:hlinkClick r:id="rId2"/>
              </a:rPr>
              <a:t>https://www.gwaelodygarth.co.uk/iechyd-a-lleshealth-and-wellbeing-1/</a:t>
            </a:r>
            <a:endParaRPr lang="en-US" dirty="0"/>
          </a:p>
          <a:p>
            <a:endParaRPr lang="en-US"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3661831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D2F4-E83D-D465-5FBD-F5F9174879A8}"/>
              </a:ext>
            </a:extLst>
          </p:cNvPr>
          <p:cNvSpPr>
            <a:spLocks noGrp="1"/>
          </p:cNvSpPr>
          <p:nvPr>
            <p:ph type="title"/>
          </p:nvPr>
        </p:nvSpPr>
        <p:spPr>
          <a:xfrm>
            <a:off x="279400" y="206710"/>
            <a:ext cx="8585199" cy="566208"/>
          </a:xfrm>
        </p:spPr>
        <p:txBody>
          <a:bodyPr/>
          <a:lstStyle/>
          <a:p>
            <a:r>
              <a:rPr lang="en-US" sz="2400" dirty="0" err="1"/>
              <a:t>Esiampl</a:t>
            </a:r>
            <a:r>
              <a:rPr lang="en-US" sz="2400" dirty="0"/>
              <a:t> o </a:t>
            </a:r>
            <a:r>
              <a:rPr lang="en-US" sz="2400" dirty="0" err="1"/>
              <a:t>Cynydd</a:t>
            </a:r>
            <a:r>
              <a:rPr lang="en-US" sz="2400" dirty="0"/>
              <a:t> o un Ysgol: Example from a School of Progression</a:t>
            </a:r>
          </a:p>
        </p:txBody>
      </p:sp>
      <p:pic>
        <p:nvPicPr>
          <p:cNvPr id="6" name="Picture 5">
            <a:extLst>
              <a:ext uri="{FF2B5EF4-FFF2-40B4-BE49-F238E27FC236}">
                <a16:creationId xmlns:a16="http://schemas.microsoft.com/office/drawing/2014/main" id="{010F8861-7E67-3B8F-5669-C4E2CFEB6018}"/>
              </a:ext>
            </a:extLst>
          </p:cNvPr>
          <p:cNvPicPr>
            <a:picLocks noChangeAspect="1"/>
          </p:cNvPicPr>
          <p:nvPr/>
        </p:nvPicPr>
        <p:blipFill>
          <a:blip r:embed="rId2"/>
          <a:stretch>
            <a:fillRect/>
          </a:stretch>
        </p:blipFill>
        <p:spPr>
          <a:xfrm>
            <a:off x="519375" y="772918"/>
            <a:ext cx="7938825" cy="5170682"/>
          </a:xfrm>
          <a:prstGeom prst="rect">
            <a:avLst/>
          </a:prstGeom>
        </p:spPr>
      </p:pic>
    </p:spTree>
    <p:extLst>
      <p:ext uri="{BB962C8B-B14F-4D97-AF65-F5344CB8AC3E}">
        <p14:creationId xmlns:p14="http://schemas.microsoft.com/office/powerpoint/2010/main" val="25398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Blwch Testun 2">
            <a:extLst>
              <a:ext uri="{FF2B5EF4-FFF2-40B4-BE49-F238E27FC236}">
                <a16:creationId xmlns:a16="http://schemas.microsoft.com/office/drawing/2014/main" id="{9C11291A-198A-6180-D82F-2CC499E06FF1}"/>
              </a:ext>
            </a:extLst>
          </p:cNvPr>
          <p:cNvSpPr txBox="1"/>
          <p:nvPr/>
        </p:nvSpPr>
        <p:spPr>
          <a:xfrm>
            <a:off x="293915" y="237096"/>
            <a:ext cx="8349342" cy="1477328"/>
          </a:xfrm>
          <a:prstGeom prst="rect">
            <a:avLst/>
          </a:prstGeom>
          <a:noFill/>
        </p:spPr>
        <p:txBody>
          <a:bodyPr wrap="square" rtlCol="0">
            <a:spAutoFit/>
          </a:bodyPr>
          <a:lstStyle/>
          <a:p>
            <a:r>
              <a:rPr lang="cy-GB" dirty="0"/>
              <a:t> </a:t>
            </a:r>
            <a:r>
              <a:rPr lang="cy-GB" dirty="0">
                <a:hlinkClick r:id="rId3"/>
              </a:rPr>
              <a:t>Iechyd a Lles: Egwyddorion cynnydd - Hwb (</a:t>
            </a:r>
            <a:r>
              <a:rPr lang="cy-GB" dirty="0" err="1">
                <a:hlinkClick r:id="rId3"/>
              </a:rPr>
              <a:t>gov.wales</a:t>
            </a:r>
            <a:r>
              <a:rPr lang="cy-GB" dirty="0">
                <a:hlinkClick r:id="rId3"/>
              </a:rPr>
              <a:t>)</a:t>
            </a:r>
            <a:endParaRPr lang="cy-GB" dirty="0"/>
          </a:p>
          <a:p>
            <a:endParaRPr lang="cy-GB" dirty="0"/>
          </a:p>
          <a:p>
            <a:r>
              <a:rPr lang="en-GB" dirty="0">
                <a:hlinkClick r:id="rId4"/>
              </a:rPr>
              <a:t>Health and Well-being: Principles of progression - Hwb (</a:t>
            </a:r>
            <a:r>
              <a:rPr lang="en-GB" dirty="0" err="1">
                <a:hlinkClick r:id="rId4"/>
              </a:rPr>
              <a:t>gov.wales</a:t>
            </a:r>
            <a:r>
              <a:rPr lang="en-GB" dirty="0">
                <a:hlinkClick r:id="rId4"/>
              </a:rPr>
              <a:t>)</a:t>
            </a:r>
            <a:endParaRPr lang="cy-GB" dirty="0"/>
          </a:p>
          <a:p>
            <a:endParaRPr lang="cy-GB" dirty="0"/>
          </a:p>
          <a:p>
            <a:endParaRPr lang="cy-GB" dirty="0"/>
          </a:p>
        </p:txBody>
      </p:sp>
      <p:pic>
        <p:nvPicPr>
          <p:cNvPr id="6" name="Llun 5">
            <a:extLst>
              <a:ext uri="{FF2B5EF4-FFF2-40B4-BE49-F238E27FC236}">
                <a16:creationId xmlns:a16="http://schemas.microsoft.com/office/drawing/2014/main" id="{702CBE67-027C-68B5-5FB1-C1ADC504A452}"/>
              </a:ext>
            </a:extLst>
          </p:cNvPr>
          <p:cNvPicPr>
            <a:picLocks noChangeAspect="1"/>
          </p:cNvPicPr>
          <p:nvPr/>
        </p:nvPicPr>
        <p:blipFill rotWithShape="1">
          <a:blip r:embed="rId5"/>
          <a:srcRect l="54643" t="32500" r="10655" b="15358"/>
          <a:stretch/>
        </p:blipFill>
        <p:spPr>
          <a:xfrm>
            <a:off x="549728" y="1629140"/>
            <a:ext cx="3173186" cy="3178629"/>
          </a:xfrm>
          <a:prstGeom prst="rect">
            <a:avLst/>
          </a:prstGeom>
        </p:spPr>
      </p:pic>
      <p:sp>
        <p:nvSpPr>
          <p:cNvPr id="8" name="Blwch Testun 7">
            <a:extLst>
              <a:ext uri="{FF2B5EF4-FFF2-40B4-BE49-F238E27FC236}">
                <a16:creationId xmlns:a16="http://schemas.microsoft.com/office/drawing/2014/main" id="{16A68B37-C2E9-938F-4797-A4685BB34B7E}"/>
              </a:ext>
            </a:extLst>
          </p:cNvPr>
          <p:cNvSpPr txBox="1"/>
          <p:nvPr/>
        </p:nvSpPr>
        <p:spPr>
          <a:xfrm>
            <a:off x="370115" y="4921448"/>
            <a:ext cx="4572000" cy="646331"/>
          </a:xfrm>
          <a:prstGeom prst="rect">
            <a:avLst/>
          </a:prstGeom>
          <a:noFill/>
        </p:spPr>
        <p:txBody>
          <a:bodyPr wrap="square">
            <a:spAutoFit/>
          </a:bodyPr>
          <a:lstStyle/>
          <a:p>
            <a:r>
              <a:rPr lang="cy-GB" dirty="0">
                <a:hlinkClick r:id="rId6"/>
              </a:rPr>
              <a:t>Awgrymiadau i gefnogi </a:t>
            </a:r>
            <a:r>
              <a:rPr lang="cy-GB" dirty="0" err="1">
                <a:hlinkClick r:id="rId6"/>
              </a:rPr>
              <a:t>deallwriaeth</a:t>
            </a:r>
            <a:r>
              <a:rPr lang="cy-GB" dirty="0">
                <a:hlinkClick r:id="rId6"/>
              </a:rPr>
              <a:t> egwyddorion cynnydd.pdf</a:t>
            </a:r>
            <a:endParaRPr lang="cy-GB" dirty="0"/>
          </a:p>
        </p:txBody>
      </p:sp>
      <p:pic>
        <p:nvPicPr>
          <p:cNvPr id="10" name="Llun 9">
            <a:extLst>
              <a:ext uri="{FF2B5EF4-FFF2-40B4-BE49-F238E27FC236}">
                <a16:creationId xmlns:a16="http://schemas.microsoft.com/office/drawing/2014/main" id="{4D46233B-D086-7354-B50C-29F4541F5F5A}"/>
              </a:ext>
            </a:extLst>
          </p:cNvPr>
          <p:cNvPicPr>
            <a:picLocks noChangeAspect="1"/>
          </p:cNvPicPr>
          <p:nvPr/>
        </p:nvPicPr>
        <p:blipFill rotWithShape="1">
          <a:blip r:embed="rId7"/>
          <a:srcRect l="54464" t="34587" r="10357" b="11429"/>
          <a:stretch/>
        </p:blipFill>
        <p:spPr>
          <a:xfrm>
            <a:off x="4833257" y="1612801"/>
            <a:ext cx="3303814" cy="3296592"/>
          </a:xfrm>
          <a:prstGeom prst="rect">
            <a:avLst/>
          </a:prstGeom>
        </p:spPr>
      </p:pic>
      <p:sp>
        <p:nvSpPr>
          <p:cNvPr id="12" name="Blwch Testun 11">
            <a:extLst>
              <a:ext uri="{FF2B5EF4-FFF2-40B4-BE49-F238E27FC236}">
                <a16:creationId xmlns:a16="http://schemas.microsoft.com/office/drawing/2014/main" id="{2B5957BA-DF64-557F-456B-F6D450D91CBD}"/>
              </a:ext>
            </a:extLst>
          </p:cNvPr>
          <p:cNvSpPr txBox="1"/>
          <p:nvPr/>
        </p:nvSpPr>
        <p:spPr>
          <a:xfrm>
            <a:off x="4833257" y="4992827"/>
            <a:ext cx="4572000" cy="369332"/>
          </a:xfrm>
          <a:prstGeom prst="rect">
            <a:avLst/>
          </a:prstGeom>
          <a:noFill/>
        </p:spPr>
        <p:txBody>
          <a:bodyPr wrap="square">
            <a:spAutoFit/>
          </a:bodyPr>
          <a:lstStyle/>
          <a:p>
            <a:r>
              <a:rPr lang="en-GB" dirty="0">
                <a:hlinkClick r:id="rId8"/>
              </a:rPr>
              <a:t>Principles of progression (e) 22.06.22.pdf</a:t>
            </a:r>
            <a:endParaRPr lang="cy-GB" dirty="0"/>
          </a:p>
        </p:txBody>
      </p:sp>
    </p:spTree>
    <p:extLst>
      <p:ext uri="{BB962C8B-B14F-4D97-AF65-F5344CB8AC3E}">
        <p14:creationId xmlns:p14="http://schemas.microsoft.com/office/powerpoint/2010/main" val="2312937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B9AEFA-1431-86AA-E360-80DA9C76303E}"/>
              </a:ext>
            </a:extLst>
          </p:cNvPr>
          <p:cNvSpPr txBox="1"/>
          <p:nvPr/>
        </p:nvSpPr>
        <p:spPr>
          <a:xfrm>
            <a:off x="914400" y="406400"/>
            <a:ext cx="7128933" cy="369332"/>
          </a:xfrm>
          <a:prstGeom prst="rect">
            <a:avLst/>
          </a:prstGeom>
          <a:noFill/>
        </p:spPr>
        <p:txBody>
          <a:bodyPr wrap="square" rtlCol="0">
            <a:spAutoFit/>
          </a:bodyPr>
          <a:lstStyle/>
          <a:p>
            <a:r>
              <a:rPr lang="en-US" dirty="0" err="1"/>
              <a:t>Modelau</a:t>
            </a:r>
            <a:r>
              <a:rPr lang="en-US" dirty="0"/>
              <a:t> a </a:t>
            </a:r>
            <a:r>
              <a:rPr lang="en-US" dirty="0" err="1"/>
              <a:t>Fframweithau</a:t>
            </a:r>
            <a:r>
              <a:rPr lang="en-US" dirty="0"/>
              <a:t>: Models and Frameworks</a:t>
            </a:r>
          </a:p>
        </p:txBody>
      </p:sp>
      <p:sp>
        <p:nvSpPr>
          <p:cNvPr id="3" name="TextBox 2">
            <a:extLst>
              <a:ext uri="{FF2B5EF4-FFF2-40B4-BE49-F238E27FC236}">
                <a16:creationId xmlns:a16="http://schemas.microsoft.com/office/drawing/2014/main" id="{83FBFF40-462A-A0A0-1418-3B14BEAB4B03}"/>
              </a:ext>
            </a:extLst>
          </p:cNvPr>
          <p:cNvSpPr txBox="1"/>
          <p:nvPr/>
        </p:nvSpPr>
        <p:spPr>
          <a:xfrm>
            <a:off x="4719042" y="1384247"/>
            <a:ext cx="4517555" cy="313932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US" dirty="0"/>
              <a:t>Child Led Play</a:t>
            </a:r>
            <a:endParaRPr lang="en-GB" b="0" i="0" dirty="0">
              <a:solidFill>
                <a:srgbClr val="222222"/>
              </a:solidFill>
              <a:effectLst/>
              <a:latin typeface="Arial" panose="020B0604020202020204" pitchFamily="34" charset="0"/>
            </a:endParaRPr>
          </a:p>
          <a:p>
            <a:pPr marL="285750" indent="-285750">
              <a:buFont typeface="Arial" panose="020B0604020202020204" pitchFamily="34" charset="0"/>
              <a:buChar char="•"/>
            </a:pPr>
            <a:r>
              <a:rPr lang="en-GB" dirty="0">
                <a:solidFill>
                  <a:srgbClr val="222222"/>
                </a:solidFill>
                <a:latin typeface="Arial" panose="020B0604020202020204" pitchFamily="34" charset="0"/>
              </a:rPr>
              <a:t>Physical Literacy</a:t>
            </a:r>
          </a:p>
          <a:p>
            <a:pPr marL="285750" indent="-285750">
              <a:buFont typeface="Arial" panose="020B0604020202020204" pitchFamily="34" charset="0"/>
              <a:buChar char="•"/>
            </a:pPr>
            <a:r>
              <a:rPr lang="en-GB" dirty="0">
                <a:solidFill>
                  <a:srgbClr val="222222"/>
                </a:solidFill>
                <a:latin typeface="Arial" panose="020B0604020202020204" pitchFamily="34" charset="0"/>
              </a:rPr>
              <a:t>Outdoor and Adventurous Activities</a:t>
            </a:r>
          </a:p>
          <a:p>
            <a:pPr marL="285750" indent="-285750">
              <a:buFont typeface="Arial" panose="020B0604020202020204" pitchFamily="34" charset="0"/>
              <a:buChar char="•"/>
            </a:pPr>
            <a:r>
              <a:rPr lang="en-GB" dirty="0">
                <a:solidFill>
                  <a:srgbClr val="222222"/>
                </a:solidFill>
                <a:latin typeface="Arial" panose="020B0604020202020204" pitchFamily="34" charset="0"/>
              </a:rPr>
              <a:t>Co-operative Learning</a:t>
            </a:r>
          </a:p>
          <a:p>
            <a:pPr marL="285750" indent="-285750">
              <a:buFont typeface="Arial" panose="020B0604020202020204" pitchFamily="34" charset="0"/>
              <a:buChar char="•"/>
            </a:pPr>
            <a:r>
              <a:rPr lang="en-GB" dirty="0">
                <a:solidFill>
                  <a:srgbClr val="222222"/>
                </a:solidFill>
                <a:latin typeface="Arial" panose="020B0604020202020204" pitchFamily="34" charset="0"/>
              </a:rPr>
              <a:t>Concept based model of PE</a:t>
            </a:r>
          </a:p>
          <a:p>
            <a:pPr marL="285750" indent="-285750">
              <a:buFont typeface="Arial" panose="020B0604020202020204" pitchFamily="34" charset="0"/>
              <a:buChar char="•"/>
            </a:pPr>
            <a:r>
              <a:rPr lang="en-GB" dirty="0">
                <a:solidFill>
                  <a:srgbClr val="222222"/>
                </a:solidFill>
                <a:latin typeface="Arial" panose="020B0604020202020204" pitchFamily="34" charset="0"/>
              </a:rPr>
              <a:t>Sport Education Model</a:t>
            </a:r>
          </a:p>
          <a:p>
            <a:pPr marL="285750" indent="-285750">
              <a:buFont typeface="Arial" panose="020B0604020202020204" pitchFamily="34" charset="0"/>
              <a:buChar char="•"/>
            </a:pPr>
            <a:r>
              <a:rPr lang="en-GB" dirty="0">
                <a:solidFill>
                  <a:srgbClr val="222222"/>
                </a:solidFill>
                <a:latin typeface="Arial" panose="020B0604020202020204" pitchFamily="34" charset="0"/>
              </a:rPr>
              <a:t>Games Based Approaches</a:t>
            </a:r>
          </a:p>
          <a:p>
            <a:pPr marL="285750" indent="-285750">
              <a:buFont typeface="Arial" panose="020B0604020202020204" pitchFamily="34" charset="0"/>
              <a:buChar char="•"/>
            </a:pPr>
            <a:r>
              <a:rPr lang="en-GB" dirty="0">
                <a:solidFill>
                  <a:srgbClr val="222222"/>
                </a:solidFill>
                <a:latin typeface="Arial"/>
                <a:cs typeface="Arial"/>
              </a:rPr>
              <a:t>Creative and Expressive Movement: Dance and Gymnastics</a:t>
            </a:r>
          </a:p>
          <a:p>
            <a:pPr marL="285750" indent="-285750">
              <a:buFont typeface="Arial" panose="020B0604020202020204" pitchFamily="34" charset="0"/>
              <a:buChar char="•"/>
            </a:pPr>
            <a:r>
              <a:rPr lang="en-GB" dirty="0">
                <a:solidFill>
                  <a:srgbClr val="222222"/>
                </a:solidFill>
                <a:latin typeface="Arial"/>
                <a:cs typeface="Arial"/>
              </a:rPr>
              <a:t>Laban Framework for Dance</a:t>
            </a:r>
          </a:p>
          <a:p>
            <a:pPr marL="285750" indent="-285750">
              <a:buFont typeface="Arial" panose="020B0604020202020204" pitchFamily="34" charset="0"/>
              <a:buChar char="•"/>
            </a:pPr>
            <a:r>
              <a:rPr lang="en-GB" dirty="0">
                <a:solidFill>
                  <a:srgbClr val="222222"/>
                </a:solidFill>
                <a:latin typeface="Arial"/>
                <a:cs typeface="Arial"/>
              </a:rPr>
              <a:t>Meaningful Physical Education</a:t>
            </a:r>
          </a:p>
        </p:txBody>
      </p:sp>
      <p:sp>
        <p:nvSpPr>
          <p:cNvPr id="4" name="TextBox 3">
            <a:extLst>
              <a:ext uri="{FF2B5EF4-FFF2-40B4-BE49-F238E27FC236}">
                <a16:creationId xmlns:a16="http://schemas.microsoft.com/office/drawing/2014/main" id="{773D19FE-8C1E-00EA-D680-0CFFD22E1B04}"/>
              </a:ext>
            </a:extLst>
          </p:cNvPr>
          <p:cNvSpPr txBox="1"/>
          <p:nvPr/>
        </p:nvSpPr>
        <p:spPr>
          <a:xfrm>
            <a:off x="4146094" y="1557866"/>
            <a:ext cx="4436533" cy="36933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US" dirty="0">
              <a:solidFill>
                <a:srgbClr val="000000"/>
              </a:solidFill>
              <a:latin typeface="Calibri"/>
              <a:cs typeface="Calibri"/>
            </a:endParaRPr>
          </a:p>
        </p:txBody>
      </p:sp>
      <p:sp>
        <p:nvSpPr>
          <p:cNvPr id="5" name="TextBox 4">
            <a:extLst>
              <a:ext uri="{FF2B5EF4-FFF2-40B4-BE49-F238E27FC236}">
                <a16:creationId xmlns:a16="http://schemas.microsoft.com/office/drawing/2014/main" id="{BF2551E6-63E9-8DD6-040F-AEB636A0E46E}"/>
              </a:ext>
            </a:extLst>
          </p:cNvPr>
          <p:cNvSpPr txBox="1"/>
          <p:nvPr/>
        </p:nvSpPr>
        <p:spPr>
          <a:xfrm>
            <a:off x="135467" y="1384247"/>
            <a:ext cx="4436533" cy="3139321"/>
          </a:xfrm>
          <a:prstGeom prst="rect">
            <a:avLst/>
          </a:prstGeom>
          <a:noFill/>
        </p:spPr>
        <p:txBody>
          <a:bodyPr wrap="square" lIns="91440" tIns="45720" rIns="91440" bIns="45720" rtlCol="0" anchor="t">
            <a:spAutoFit/>
          </a:bodyPr>
          <a:lstStyle/>
          <a:p>
            <a:pPr>
              <a:buFont typeface="Arial" panose="020B0604020202020204" pitchFamily="34" charset="0"/>
              <a:buChar char="•"/>
            </a:pPr>
            <a:r>
              <a:rPr lang="en-US" dirty="0" err="1">
                <a:ea typeface="+mn-lt"/>
                <a:cs typeface="+mn-lt"/>
              </a:rPr>
              <a:t>Chwarae</a:t>
            </a:r>
            <a:r>
              <a:rPr lang="en-US" dirty="0">
                <a:ea typeface="+mn-lt"/>
                <a:cs typeface="+mn-lt"/>
              </a:rPr>
              <a:t> dan </a:t>
            </a:r>
            <a:r>
              <a:rPr lang="en-US" dirty="0" err="1">
                <a:ea typeface="+mn-lt"/>
                <a:cs typeface="+mn-lt"/>
              </a:rPr>
              <a:t>Arweiniad</a:t>
            </a:r>
            <a:r>
              <a:rPr lang="en-US" dirty="0">
                <a:ea typeface="+mn-lt"/>
                <a:cs typeface="+mn-lt"/>
              </a:rPr>
              <a:t> Plant</a:t>
            </a:r>
            <a:endParaRPr lang="en-US" dirty="0">
              <a:solidFill>
                <a:srgbClr val="000000"/>
              </a:solidFill>
              <a:latin typeface="Calibri"/>
              <a:cs typeface="Calibri"/>
            </a:endParaRPr>
          </a:p>
          <a:p>
            <a:pPr>
              <a:buFont typeface="Arial" panose="020B0604020202020204" pitchFamily="34" charset="0"/>
              <a:buChar char="•"/>
            </a:pPr>
            <a:r>
              <a:rPr lang="en-US" dirty="0" err="1">
                <a:ea typeface="+mn-lt"/>
                <a:cs typeface="+mn-lt"/>
              </a:rPr>
              <a:t>Llythrennedd</a:t>
            </a:r>
            <a:r>
              <a:rPr lang="en-US" dirty="0">
                <a:ea typeface="+mn-lt"/>
                <a:cs typeface="+mn-lt"/>
              </a:rPr>
              <a:t> </a:t>
            </a:r>
            <a:r>
              <a:rPr lang="en-US" dirty="0" err="1">
                <a:ea typeface="+mn-lt"/>
                <a:cs typeface="+mn-lt"/>
              </a:rPr>
              <a:t>Corfforol</a:t>
            </a:r>
            <a:endParaRPr lang="en-US" dirty="0" err="1"/>
          </a:p>
          <a:p>
            <a:pPr>
              <a:buFont typeface="Arial" panose="020B0604020202020204" pitchFamily="34" charset="0"/>
              <a:buChar char="•"/>
            </a:pPr>
            <a:r>
              <a:rPr lang="en-US" dirty="0" err="1">
                <a:ea typeface="+mn-lt"/>
                <a:cs typeface="+mn-lt"/>
              </a:rPr>
              <a:t>Gweithgareddau</a:t>
            </a:r>
            <a:r>
              <a:rPr lang="en-US" dirty="0">
                <a:ea typeface="+mn-lt"/>
                <a:cs typeface="+mn-lt"/>
              </a:rPr>
              <a:t> </a:t>
            </a:r>
            <a:r>
              <a:rPr lang="en-US" dirty="0" err="1">
                <a:ea typeface="+mn-lt"/>
                <a:cs typeface="+mn-lt"/>
              </a:rPr>
              <a:t>Awyr</a:t>
            </a:r>
            <a:r>
              <a:rPr lang="en-US" dirty="0">
                <a:ea typeface="+mn-lt"/>
                <a:cs typeface="+mn-lt"/>
              </a:rPr>
              <a:t> </a:t>
            </a:r>
            <a:r>
              <a:rPr lang="en-US" dirty="0" err="1">
                <a:ea typeface="+mn-lt"/>
                <a:cs typeface="+mn-lt"/>
              </a:rPr>
              <a:t>Agored</a:t>
            </a:r>
            <a:r>
              <a:rPr lang="en-US" dirty="0">
                <a:ea typeface="+mn-lt"/>
                <a:cs typeface="+mn-lt"/>
              </a:rPr>
              <a:t> ac Antur</a:t>
            </a:r>
            <a:endParaRPr lang="en-US" dirty="0"/>
          </a:p>
          <a:p>
            <a:pPr>
              <a:buFont typeface="Arial" panose="020B0604020202020204" pitchFamily="34" charset="0"/>
              <a:buChar char="•"/>
            </a:pPr>
            <a:r>
              <a:rPr lang="en-US" dirty="0" err="1">
                <a:ea typeface="+mn-lt"/>
                <a:cs typeface="+mn-lt"/>
              </a:rPr>
              <a:t>Dysgu</a:t>
            </a:r>
            <a:r>
              <a:rPr lang="en-US" dirty="0">
                <a:ea typeface="+mn-lt"/>
                <a:cs typeface="+mn-lt"/>
              </a:rPr>
              <a:t> </a:t>
            </a:r>
            <a:r>
              <a:rPr lang="en-US" dirty="0" err="1">
                <a:ea typeface="+mn-lt"/>
                <a:cs typeface="+mn-lt"/>
              </a:rPr>
              <a:t>Cydweithredol</a:t>
            </a:r>
            <a:endParaRPr lang="en-US" dirty="0" err="1"/>
          </a:p>
          <a:p>
            <a:pPr>
              <a:buFont typeface="Arial" panose="020B0604020202020204" pitchFamily="34" charset="0"/>
              <a:buChar char="•"/>
            </a:pPr>
            <a:r>
              <a:rPr lang="en-US" dirty="0">
                <a:ea typeface="+mn-lt"/>
                <a:cs typeface="+mn-lt"/>
              </a:rPr>
              <a:t>Model AG </a:t>
            </a:r>
            <a:r>
              <a:rPr lang="en-US" dirty="0" err="1">
                <a:ea typeface="+mn-lt"/>
                <a:cs typeface="+mn-lt"/>
              </a:rPr>
              <a:t>sy'n</a:t>
            </a:r>
            <a:r>
              <a:rPr lang="en-US" dirty="0">
                <a:ea typeface="+mn-lt"/>
                <a:cs typeface="+mn-lt"/>
              </a:rPr>
              <a:t> </a:t>
            </a:r>
            <a:r>
              <a:rPr lang="en-US" dirty="0" err="1">
                <a:ea typeface="+mn-lt"/>
                <a:cs typeface="+mn-lt"/>
              </a:rPr>
              <a:t>seiliedig</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gysyniad</a:t>
            </a:r>
            <a:endParaRPr lang="en-US" dirty="0" err="1"/>
          </a:p>
          <a:p>
            <a:pPr>
              <a:buFont typeface="Arial" panose="020B0604020202020204" pitchFamily="34" charset="0"/>
              <a:buChar char="•"/>
            </a:pPr>
            <a:r>
              <a:rPr lang="en-US" dirty="0">
                <a:ea typeface="+mn-lt"/>
                <a:cs typeface="+mn-lt"/>
              </a:rPr>
              <a:t>Model </a:t>
            </a:r>
            <a:r>
              <a:rPr lang="en-US" dirty="0" err="1">
                <a:ea typeface="+mn-lt"/>
                <a:cs typeface="+mn-lt"/>
              </a:rPr>
              <a:t>Addysg</a:t>
            </a:r>
            <a:r>
              <a:rPr lang="en-US" dirty="0">
                <a:ea typeface="+mn-lt"/>
                <a:cs typeface="+mn-lt"/>
              </a:rPr>
              <a:t> </a:t>
            </a:r>
            <a:r>
              <a:rPr lang="en-US" dirty="0" err="1">
                <a:ea typeface="+mn-lt"/>
                <a:cs typeface="+mn-lt"/>
              </a:rPr>
              <a:t>Chwaraeon</a:t>
            </a:r>
            <a:endParaRPr lang="en-US" dirty="0" err="1"/>
          </a:p>
          <a:p>
            <a:pPr>
              <a:buFont typeface="Arial" panose="020B0604020202020204" pitchFamily="34" charset="0"/>
              <a:buChar char="•"/>
            </a:pPr>
            <a:r>
              <a:rPr lang="en-US" dirty="0" err="1">
                <a:ea typeface="+mn-lt"/>
                <a:cs typeface="+mn-lt"/>
              </a:rPr>
              <a:t>Dulliau</a:t>
            </a:r>
            <a:r>
              <a:rPr lang="en-US" dirty="0">
                <a:ea typeface="+mn-lt"/>
                <a:cs typeface="+mn-lt"/>
              </a:rPr>
              <a:t> </a:t>
            </a:r>
            <a:r>
              <a:rPr lang="en-US" dirty="0" err="1">
                <a:ea typeface="+mn-lt"/>
                <a:cs typeface="+mn-lt"/>
              </a:rPr>
              <a:t>Seiliedig</a:t>
            </a:r>
            <a:r>
              <a:rPr lang="en-US" dirty="0">
                <a:ea typeface="+mn-lt"/>
                <a:cs typeface="+mn-lt"/>
              </a:rPr>
              <a:t> </a:t>
            </a:r>
            <a:r>
              <a:rPr lang="en-US" dirty="0" err="1">
                <a:ea typeface="+mn-lt"/>
                <a:cs typeface="+mn-lt"/>
              </a:rPr>
              <a:t>ar</a:t>
            </a:r>
            <a:r>
              <a:rPr lang="en-US" dirty="0">
                <a:ea typeface="+mn-lt"/>
                <a:cs typeface="+mn-lt"/>
              </a:rPr>
              <a:t> Gemau</a:t>
            </a:r>
            <a:endParaRPr lang="en-US" dirty="0"/>
          </a:p>
          <a:p>
            <a:pPr marL="285750" indent="-285750">
              <a:buFont typeface="Arial" panose="020B0604020202020204" pitchFamily="34" charset="0"/>
              <a:buChar char="•"/>
            </a:pPr>
            <a:r>
              <a:rPr lang="en-US" dirty="0" err="1">
                <a:ea typeface="+mn-lt"/>
                <a:cs typeface="+mn-lt"/>
              </a:rPr>
              <a:t>Symudiad</a:t>
            </a:r>
            <a:r>
              <a:rPr lang="en-US" dirty="0">
                <a:ea typeface="+mn-lt"/>
                <a:cs typeface="+mn-lt"/>
              </a:rPr>
              <a:t> </a:t>
            </a:r>
            <a:r>
              <a:rPr lang="en-US" dirty="0" err="1">
                <a:ea typeface="+mn-lt"/>
                <a:cs typeface="+mn-lt"/>
              </a:rPr>
              <a:t>Creadigol</a:t>
            </a:r>
            <a:r>
              <a:rPr lang="en-US" dirty="0">
                <a:ea typeface="+mn-lt"/>
                <a:cs typeface="+mn-lt"/>
              </a:rPr>
              <a:t> a </a:t>
            </a:r>
            <a:r>
              <a:rPr lang="en-US" dirty="0" err="1">
                <a:ea typeface="+mn-lt"/>
                <a:cs typeface="+mn-lt"/>
              </a:rPr>
              <a:t>Mynegiannol</a:t>
            </a:r>
            <a:r>
              <a:rPr lang="en-US" dirty="0">
                <a:ea typeface="+mn-lt"/>
                <a:cs typeface="+mn-lt"/>
              </a:rPr>
              <a:t>: Dawns a </a:t>
            </a:r>
            <a:r>
              <a:rPr lang="en-US" dirty="0" err="1">
                <a:ea typeface="+mn-lt"/>
                <a:cs typeface="+mn-lt"/>
              </a:rPr>
              <a:t>Gymnasteg</a:t>
            </a:r>
            <a:endParaRPr lang="en-US">
              <a:ea typeface="+mn-lt"/>
              <a:cs typeface="+mn-lt"/>
            </a:endParaRPr>
          </a:p>
          <a:p>
            <a:pPr marL="285750" indent="-285750">
              <a:buFont typeface="Arial" panose="020B0604020202020204" pitchFamily="34" charset="0"/>
              <a:buChar char="•"/>
            </a:pPr>
            <a:r>
              <a:rPr lang="en-US" dirty="0">
                <a:cs typeface="Calibri"/>
              </a:rPr>
              <a:t>Laban </a:t>
            </a:r>
            <a:r>
              <a:rPr lang="en-US" dirty="0" err="1">
                <a:cs typeface="Calibri"/>
              </a:rPr>
              <a:t>Fframwaith</a:t>
            </a:r>
            <a:r>
              <a:rPr lang="en-US" dirty="0">
                <a:cs typeface="Calibri"/>
              </a:rPr>
              <a:t> am </a:t>
            </a:r>
            <a:r>
              <a:rPr lang="en-US" dirty="0" err="1">
                <a:cs typeface="Calibri"/>
              </a:rPr>
              <a:t>Ddawns</a:t>
            </a:r>
          </a:p>
          <a:p>
            <a:pPr marL="285750" indent="-285750">
              <a:buFont typeface="Arial" panose="020B0604020202020204" pitchFamily="34" charset="0"/>
              <a:buChar char="•"/>
            </a:pPr>
            <a:r>
              <a:rPr lang="en-US" dirty="0" err="1">
                <a:ea typeface="+mn-lt"/>
                <a:cs typeface="+mn-lt"/>
              </a:rPr>
              <a:t>Addysg</a:t>
            </a:r>
            <a:r>
              <a:rPr lang="en-US" dirty="0">
                <a:ea typeface="+mn-lt"/>
                <a:cs typeface="+mn-lt"/>
              </a:rPr>
              <a:t> </a:t>
            </a:r>
            <a:r>
              <a:rPr lang="en-US" dirty="0" err="1">
                <a:ea typeface="+mn-lt"/>
                <a:cs typeface="+mn-lt"/>
              </a:rPr>
              <a:t>Gorfforol</a:t>
            </a:r>
            <a:r>
              <a:rPr lang="en-US" dirty="0">
                <a:ea typeface="+mn-lt"/>
                <a:cs typeface="+mn-lt"/>
              </a:rPr>
              <a:t> </a:t>
            </a:r>
            <a:r>
              <a:rPr lang="en-US" dirty="0" err="1">
                <a:ea typeface="+mn-lt"/>
                <a:cs typeface="+mn-lt"/>
              </a:rPr>
              <a:t>ystyrlon</a:t>
            </a:r>
            <a:endParaRPr lang="en-US" dirty="0" err="1">
              <a:cs typeface="Calibri"/>
            </a:endParaRPr>
          </a:p>
        </p:txBody>
      </p:sp>
      <p:sp>
        <p:nvSpPr>
          <p:cNvPr id="6" name="TextBox 5">
            <a:extLst>
              <a:ext uri="{FF2B5EF4-FFF2-40B4-BE49-F238E27FC236}">
                <a16:creationId xmlns:a16="http://schemas.microsoft.com/office/drawing/2014/main" id="{58B97EF4-E4D5-800B-66C3-AB71C601864A}"/>
              </a:ext>
            </a:extLst>
          </p:cNvPr>
          <p:cNvSpPr txBox="1"/>
          <p:nvPr/>
        </p:nvSpPr>
        <p:spPr>
          <a:xfrm>
            <a:off x="613458" y="4826643"/>
            <a:ext cx="77550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Erthyglau</a:t>
            </a:r>
            <a:r>
              <a:rPr lang="en-GB" dirty="0">
                <a:cs typeface="Calibri"/>
              </a:rPr>
              <a:t> </a:t>
            </a:r>
            <a:r>
              <a:rPr lang="en-GB" dirty="0" err="1">
                <a:cs typeface="Calibri"/>
              </a:rPr>
              <a:t>newydd</a:t>
            </a:r>
            <a:r>
              <a:rPr lang="en-GB" dirty="0">
                <a:cs typeface="Calibri"/>
              </a:rPr>
              <a:t> </a:t>
            </a:r>
            <a:r>
              <a:rPr lang="en-GB" dirty="0" err="1">
                <a:cs typeface="Calibri"/>
              </a:rPr>
              <a:t>yn</a:t>
            </a:r>
            <a:r>
              <a:rPr lang="en-GB" dirty="0">
                <a:cs typeface="Calibri"/>
              </a:rPr>
              <a:t> </a:t>
            </a:r>
            <a:r>
              <a:rPr lang="en-GB" dirty="0" err="1">
                <a:cs typeface="Calibri"/>
              </a:rPr>
              <a:t>Addysg</a:t>
            </a:r>
            <a:r>
              <a:rPr lang="en-GB" dirty="0">
                <a:cs typeface="Calibri"/>
              </a:rPr>
              <a:t> </a:t>
            </a:r>
            <a:r>
              <a:rPr lang="en-GB" dirty="0" err="1">
                <a:cs typeface="Calibri"/>
              </a:rPr>
              <a:t>Gorfforol</a:t>
            </a:r>
            <a:r>
              <a:rPr lang="en-GB" dirty="0">
                <a:cs typeface="Calibri"/>
              </a:rPr>
              <a:t>: New Articles in Physical Education</a:t>
            </a:r>
          </a:p>
          <a:p>
            <a:r>
              <a:rPr lang="en-GB" dirty="0">
                <a:ea typeface="+mn-lt"/>
                <a:cs typeface="+mn-lt"/>
                <a:hlinkClick r:id="rId2"/>
              </a:rPr>
              <a:t>http://www.ppea.org.uk/journal-articles/</a:t>
            </a:r>
            <a:endParaRPr lang="en-GB">
              <a:ea typeface="+mn-lt"/>
              <a:cs typeface="+mn-lt"/>
            </a:endParaRPr>
          </a:p>
          <a:p>
            <a:endParaRPr lang="en-GB" dirty="0">
              <a:ea typeface="+mn-lt"/>
              <a:cs typeface="+mn-lt"/>
            </a:endParaRPr>
          </a:p>
        </p:txBody>
      </p:sp>
    </p:spTree>
    <p:extLst>
      <p:ext uri="{BB962C8B-B14F-4D97-AF65-F5344CB8AC3E}">
        <p14:creationId xmlns:p14="http://schemas.microsoft.com/office/powerpoint/2010/main" val="1182177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1E2DD-4C17-6D7F-0138-BA70EC9909C1}"/>
              </a:ext>
            </a:extLst>
          </p:cNvPr>
          <p:cNvSpPr txBox="1"/>
          <p:nvPr/>
        </p:nvSpPr>
        <p:spPr>
          <a:xfrm>
            <a:off x="3724073" y="2438400"/>
            <a:ext cx="4939867" cy="3785419"/>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700" dirty="0" err="1"/>
              <a:t>Tasg</a:t>
            </a:r>
            <a:r>
              <a:rPr lang="en-US" sz="1700" dirty="0"/>
              <a:t>: Task</a:t>
            </a:r>
          </a:p>
          <a:p>
            <a:pPr indent="-228600" defTabSz="914400">
              <a:lnSpc>
                <a:spcPct val="90000"/>
              </a:lnSpc>
              <a:spcAft>
                <a:spcPts val="600"/>
              </a:spcAft>
              <a:buFont typeface="Arial" panose="020B0604020202020204" pitchFamily="34" charset="0"/>
              <a:buChar char="•"/>
            </a:pPr>
            <a:endParaRPr lang="en-US" sz="1700"/>
          </a:p>
          <a:p>
            <a:pPr indent="-228600" defTabSz="914400">
              <a:lnSpc>
                <a:spcPct val="90000"/>
              </a:lnSpc>
              <a:spcAft>
                <a:spcPts val="600"/>
              </a:spcAft>
              <a:buFont typeface="Arial" panose="020B0604020202020204" pitchFamily="34" charset="0"/>
              <a:buChar char="•"/>
            </a:pPr>
            <a:r>
              <a:rPr lang="en-US" sz="1700" dirty="0">
                <a:hlinkClick r:id="rId2"/>
              </a:rPr>
              <a:t>http://www.thepeproject.com/teaching-models/index.html</a:t>
            </a:r>
            <a:endParaRPr lang="en-US" sz="1700">
              <a:cs typeface="Calibri" panose="020F0502020204030204"/>
            </a:endParaRPr>
          </a:p>
          <a:p>
            <a:pPr indent="-228600" defTabSz="914400">
              <a:lnSpc>
                <a:spcPct val="90000"/>
              </a:lnSpc>
              <a:spcAft>
                <a:spcPts val="600"/>
              </a:spcAft>
              <a:buFont typeface="Arial" panose="020B0604020202020204" pitchFamily="34" charset="0"/>
              <a:buChar char="•"/>
            </a:pPr>
            <a:r>
              <a:rPr lang="en-US" sz="1700" dirty="0">
                <a:ea typeface="+mn-lt"/>
                <a:cs typeface="+mn-lt"/>
                <a:hlinkClick r:id="rId3"/>
              </a:rPr>
              <a:t>https://learningthroughsport.blogspot.com/2020/02/concept-based-learning-and-physical.html</a:t>
            </a:r>
          </a:p>
          <a:p>
            <a:pPr indent="-228600" defTabSz="914400">
              <a:lnSpc>
                <a:spcPct val="90000"/>
              </a:lnSpc>
              <a:spcAft>
                <a:spcPts val="600"/>
              </a:spcAft>
              <a:buFont typeface="Arial" panose="020B0604020202020204" pitchFamily="34" charset="0"/>
              <a:buChar char="•"/>
            </a:pPr>
            <a:r>
              <a:rPr lang="en-US" sz="1700" dirty="0">
                <a:ea typeface="+mn-lt"/>
                <a:cs typeface="+mn-lt"/>
                <a:hlinkClick r:id="rId4"/>
              </a:rPr>
              <a:t>https://drowningintheshallow.wordpress.com/2016/07/17/a-models-based-approach-to-pe-cooperative-learning/</a:t>
            </a:r>
            <a:endParaRPr lang="en-US" sz="1700" dirty="0">
              <a:cs typeface="Calibri"/>
            </a:endParaRPr>
          </a:p>
          <a:p>
            <a:pPr indent="-228600" defTabSz="914400">
              <a:lnSpc>
                <a:spcPct val="90000"/>
              </a:lnSpc>
              <a:spcAft>
                <a:spcPts val="600"/>
              </a:spcAft>
              <a:buFont typeface="Arial" panose="020B0604020202020204" pitchFamily="34" charset="0"/>
              <a:buChar char="•"/>
            </a:pPr>
            <a:r>
              <a:rPr lang="en-US" sz="1700" dirty="0">
                <a:ea typeface="+mn-lt"/>
                <a:cs typeface="+mn-lt"/>
                <a:hlinkClick r:id="rId5"/>
              </a:rPr>
              <a:t>https://meaningfulpe.wordpress.com/blog/</a:t>
            </a:r>
          </a:p>
          <a:p>
            <a:pPr indent="-228600" defTabSz="914400">
              <a:lnSpc>
                <a:spcPct val="90000"/>
              </a:lnSpc>
              <a:spcAft>
                <a:spcPts val="600"/>
              </a:spcAft>
              <a:buFont typeface="Arial" panose="020B0604020202020204" pitchFamily="34" charset="0"/>
              <a:buChar char="•"/>
            </a:pPr>
            <a:endParaRPr lang="en-US" sz="1700" dirty="0">
              <a:cs typeface="Calibri" panose="020F0502020204030204"/>
            </a:endParaRPr>
          </a:p>
          <a:p>
            <a:pPr indent="-228600" defTabSz="914400">
              <a:lnSpc>
                <a:spcPct val="90000"/>
              </a:lnSpc>
              <a:spcAft>
                <a:spcPts val="600"/>
              </a:spcAft>
              <a:buFont typeface="Arial" panose="020B0604020202020204" pitchFamily="34" charset="0"/>
              <a:buChar char="•"/>
            </a:pPr>
            <a:endParaRPr lang="en-US" sz="1700" dirty="0">
              <a:cs typeface="Calibri" panose="020F0502020204030204"/>
            </a:endParaRPr>
          </a:p>
          <a:p>
            <a:pPr indent="-228600" defTabSz="914400">
              <a:lnSpc>
                <a:spcPct val="90000"/>
              </a:lnSpc>
              <a:spcAft>
                <a:spcPts val="600"/>
              </a:spcAft>
              <a:buFont typeface="Arial" panose="020B0604020202020204" pitchFamily="34" charset="0"/>
              <a:buChar char="•"/>
            </a:pPr>
            <a:endParaRPr lang="en-US" sz="1700">
              <a:cs typeface="Calibri" panose="020F0502020204030204"/>
            </a:endParaRPr>
          </a:p>
        </p:txBody>
      </p:sp>
      <p:pic>
        <p:nvPicPr>
          <p:cNvPr id="4" name="Picture 3" descr="Climbers on a snowy ridge">
            <a:extLst>
              <a:ext uri="{FF2B5EF4-FFF2-40B4-BE49-F238E27FC236}">
                <a16:creationId xmlns:a16="http://schemas.microsoft.com/office/drawing/2014/main" id="{09BD9B02-9A02-7FAD-A1C7-4752424FA053}"/>
              </a:ext>
            </a:extLst>
          </p:cNvPr>
          <p:cNvPicPr>
            <a:picLocks noChangeAspect="1"/>
          </p:cNvPicPr>
          <p:nvPr/>
        </p:nvPicPr>
        <p:blipFill rotWithShape="1">
          <a:blip r:embed="rId6"/>
          <a:srcRect l="36604" r="30919" b="-2"/>
          <a:stretch/>
        </p:blipFill>
        <p:spPr>
          <a:xfrm>
            <a:off x="20" y="10"/>
            <a:ext cx="3476673" cy="6857990"/>
          </a:xfrm>
          <a:prstGeom prst="rect">
            <a:avLst/>
          </a:prstGeom>
          <a:effectLst/>
        </p:spPr>
      </p:pic>
      <p:cxnSp>
        <p:nvCxnSpPr>
          <p:cNvPr id="8" name="Straight Connector 7">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5F8CC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0765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tryal 1">
            <a:extLst>
              <a:ext uri="{FF2B5EF4-FFF2-40B4-BE49-F238E27FC236}">
                <a16:creationId xmlns:a16="http://schemas.microsoft.com/office/drawing/2014/main" id="{3278845A-20C2-B6C3-958E-D7C189636346}"/>
              </a:ext>
            </a:extLst>
          </p:cNvPr>
          <p:cNvSpPr/>
          <p:nvPr/>
        </p:nvSpPr>
        <p:spPr>
          <a:xfrm>
            <a:off x="2232665" y="98949"/>
            <a:ext cx="4460965" cy="646331"/>
          </a:xfrm>
          <a:prstGeom prst="rect">
            <a:avLst/>
          </a:prstGeom>
          <a:noFill/>
        </p:spPr>
        <p:txBody>
          <a:bodyPr wrap="none" lIns="91440" tIns="45720" rIns="91440" bIns="45720">
            <a:spAutoFit/>
          </a:bodyPr>
          <a:lstStyle/>
          <a:p>
            <a:pPr algn="ctr"/>
            <a:r>
              <a:rPr lang="cy-GB" sz="3600" dirty="0">
                <a:ln w="0"/>
                <a:effectLst>
                  <a:outerShdw blurRad="38100" dist="19050" dir="2700000" algn="tl" rotWithShape="0">
                    <a:schemeClr val="dk1">
                      <a:alpha val="40000"/>
                    </a:schemeClr>
                  </a:outerShdw>
                </a:effectLst>
              </a:rPr>
              <a:t>Cyfeiriadau </a:t>
            </a:r>
            <a:r>
              <a:rPr lang="cy-GB" sz="3600" b="0" cap="none" spc="0" dirty="0" err="1">
                <a:ln w="0"/>
                <a:solidFill>
                  <a:schemeClr val="tx1"/>
                </a:solidFill>
                <a:effectLst>
                  <a:outerShdw blurRad="38100" dist="19050" dir="2700000" algn="tl" rotWithShape="0">
                    <a:schemeClr val="dk1">
                      <a:alpha val="40000"/>
                    </a:schemeClr>
                  </a:outerShdw>
                </a:effectLst>
              </a:rPr>
              <a:t>References</a:t>
            </a:r>
            <a:endParaRPr lang="cy-GB" sz="3600" b="0" cap="none" spc="0" dirty="0">
              <a:ln w="0"/>
              <a:solidFill>
                <a:schemeClr val="tx1"/>
              </a:solidFill>
              <a:effectLst>
                <a:outerShdw blurRad="38100" dist="19050" dir="2700000" algn="tl" rotWithShape="0">
                  <a:schemeClr val="dk1">
                    <a:alpha val="40000"/>
                  </a:schemeClr>
                </a:outerShdw>
              </a:effectLst>
            </a:endParaRPr>
          </a:p>
        </p:txBody>
      </p:sp>
      <p:sp>
        <p:nvSpPr>
          <p:cNvPr id="4" name="Blwch Testun 3">
            <a:extLst>
              <a:ext uri="{FF2B5EF4-FFF2-40B4-BE49-F238E27FC236}">
                <a16:creationId xmlns:a16="http://schemas.microsoft.com/office/drawing/2014/main" id="{E03CFB8E-22BE-742F-6D1A-1220D058A1D9}"/>
              </a:ext>
            </a:extLst>
          </p:cNvPr>
          <p:cNvSpPr txBox="1"/>
          <p:nvPr/>
        </p:nvSpPr>
        <p:spPr>
          <a:xfrm>
            <a:off x="329115" y="260849"/>
            <a:ext cx="8485769" cy="5078313"/>
          </a:xfrm>
          <a:prstGeom prst="rect">
            <a:avLst/>
          </a:prstGeom>
          <a:noFill/>
        </p:spPr>
        <p:txBody>
          <a:bodyPr wrap="square" lIns="91440" tIns="45720" rIns="91440" bIns="45720" rtlCol="0" anchor="t">
            <a:spAutoFit/>
          </a:bodyPr>
          <a:lstStyle/>
          <a:p>
            <a:endParaRPr lang="cy-GB" sz="2000" dirty="0"/>
          </a:p>
          <a:p>
            <a:endParaRPr lang="en-GB" sz="1600" dirty="0"/>
          </a:p>
          <a:p>
            <a:endParaRPr lang="cy-GB" sz="1600" dirty="0"/>
          </a:p>
          <a:p>
            <a:r>
              <a:rPr lang="en-GB" sz="1600" dirty="0">
                <a:ea typeface="+mn-lt"/>
                <a:cs typeface="+mn-lt"/>
              </a:rPr>
              <a:t>Beni, S., D. Ní </a:t>
            </a:r>
            <a:r>
              <a:rPr lang="en-GB" sz="1600" dirty="0" err="1">
                <a:ea typeface="+mn-lt"/>
                <a:cs typeface="+mn-lt"/>
              </a:rPr>
              <a:t>Chróinín</a:t>
            </a:r>
            <a:r>
              <a:rPr lang="en-GB" sz="1600" dirty="0">
                <a:ea typeface="+mn-lt"/>
                <a:cs typeface="+mn-lt"/>
              </a:rPr>
              <a:t> &amp; T. Fletcher (2019) ‘A focus on the how of meaningful physical education in primary schools’ </a:t>
            </a:r>
            <a:r>
              <a:rPr lang="en-GB" sz="1600" i="1" dirty="0">
                <a:ea typeface="+mn-lt"/>
                <a:cs typeface="+mn-lt"/>
              </a:rPr>
              <a:t>Sport, Education &amp; Society </a:t>
            </a:r>
            <a:r>
              <a:rPr lang="en-GB" sz="1600" dirty="0">
                <a:ea typeface="+mn-lt"/>
                <a:cs typeface="+mn-lt"/>
              </a:rPr>
              <a:t>24 (6) 624-637. </a:t>
            </a:r>
            <a:r>
              <a:rPr lang="en-GB" sz="1600" dirty="0">
                <a:ea typeface="+mn-lt"/>
                <a:cs typeface="+mn-lt"/>
                <a:hlinkClick r:id="rId3">
                  <a:extLst>
                    <a:ext uri="{A12FA001-AC4F-418D-AE19-62706E023703}">
                      <ahyp:hlinkClr xmlns:ahyp="http://schemas.microsoft.com/office/drawing/2018/hyperlinkcolor" val="tx"/>
                    </a:ext>
                  </a:extLst>
                </a:hlinkClick>
              </a:rPr>
              <a:t>https://www.tandfonline.com/doi/abs/10.1080/13573322.2019.1612349</a:t>
            </a:r>
            <a:endParaRPr lang="en-GB">
              <a:latin typeface="Source Sans Pro"/>
              <a:ea typeface="+mn-lt"/>
              <a:cs typeface="+mn-lt"/>
            </a:endParaRPr>
          </a:p>
          <a:p>
            <a:r>
              <a:rPr lang="en-GB" sz="1600" dirty="0">
                <a:solidFill>
                  <a:srgbClr val="3A3A3A"/>
                </a:solidFill>
                <a:latin typeface="Source Sans Pro"/>
              </a:rPr>
              <a:t>Griggs</a:t>
            </a:r>
            <a:r>
              <a:rPr lang="en-GB" sz="1600" b="0" i="0" dirty="0">
                <a:solidFill>
                  <a:srgbClr val="3A3A3A"/>
                </a:solidFill>
                <a:effectLst/>
                <a:latin typeface="Source Sans Pro"/>
              </a:rPr>
              <a:t>, G. and Petrie, K. (2018) </a:t>
            </a:r>
            <a:r>
              <a:rPr lang="en-GB" sz="1600" b="0" i="1" dirty="0">
                <a:solidFill>
                  <a:srgbClr val="3A3A3A"/>
                </a:solidFill>
                <a:effectLst/>
                <a:latin typeface="Source Sans Pro"/>
              </a:rPr>
              <a:t>Routledge handbook of primary physical education</a:t>
            </a:r>
            <a:r>
              <a:rPr lang="en-GB" sz="1600" b="0" i="0" dirty="0">
                <a:solidFill>
                  <a:srgbClr val="3A3A3A"/>
                </a:solidFill>
                <a:effectLst/>
                <a:latin typeface="Source Sans Pro"/>
              </a:rPr>
              <a:t>. First Edition. Edited by G. Griggs and K. Petrie. New York: Routledge. Available at: </a:t>
            </a:r>
            <a:r>
              <a:rPr lang="en-GB" sz="1600" b="0" i="0" dirty="0">
                <a:solidFill>
                  <a:srgbClr val="3A3A3A"/>
                </a:solidFill>
                <a:effectLst/>
                <a:latin typeface="Source Sans Pro"/>
                <a:hlinkClick r:id="rId4"/>
              </a:rPr>
              <a:t>https://doi.org/10.4324/9781315545257</a:t>
            </a:r>
            <a:r>
              <a:rPr lang="en-GB" sz="1600" b="0" i="0" dirty="0">
                <a:solidFill>
                  <a:srgbClr val="3A3A3A"/>
                </a:solidFill>
                <a:effectLst/>
                <a:latin typeface="Source Sans Pro"/>
              </a:rPr>
              <a:t>.</a:t>
            </a:r>
            <a:endParaRPr lang="en-GB">
              <a:latin typeface="Source Sans Pro"/>
            </a:endParaRPr>
          </a:p>
          <a:p>
            <a:r>
              <a:rPr lang="en-GB" sz="1600" b="0" i="0" dirty="0">
                <a:solidFill>
                  <a:srgbClr val="000000"/>
                </a:solidFill>
                <a:effectLst/>
                <a:latin typeface="Open Sans"/>
                <a:ea typeface="Open Sans"/>
                <a:cs typeface="Open Sans"/>
              </a:rPr>
              <a:t>Griggs, G., &amp; Randall, V. (2022). An Introduction to Primary Physical Education (2nd ed.). Routledge. https://doi.org/10.4324/9781003257783</a:t>
            </a:r>
            <a:endParaRPr lang="en-GB" sz="1600" b="0" i="0" dirty="0">
              <a:solidFill>
                <a:srgbClr val="3A3A3A"/>
              </a:solidFill>
              <a:effectLst/>
              <a:latin typeface="Open Sans"/>
              <a:ea typeface="Open Sans"/>
              <a:cs typeface="Open Sans"/>
            </a:endParaRPr>
          </a:p>
          <a:p>
            <a:r>
              <a:rPr lang="cy-GB" sz="1600" dirty="0"/>
              <a:t>Lywodraeth Cymru </a:t>
            </a:r>
            <a:r>
              <a:rPr lang="cy-GB" sz="1600" i="1" dirty="0"/>
              <a:t>Hwb Cymru </a:t>
            </a:r>
            <a:r>
              <a:rPr lang="cy-GB" sz="1600" dirty="0">
                <a:hlinkClick r:id="rId5"/>
              </a:rPr>
              <a:t>Cwricwlwm i Gymru - Hwb (gov.wales)</a:t>
            </a:r>
            <a:r>
              <a:rPr lang="cy-GB" sz="1600" dirty="0"/>
              <a:t> (Cyrchwyd/Accessed : 16 Medi September 2022)</a:t>
            </a:r>
          </a:p>
          <a:p>
            <a:r>
              <a:rPr lang="en-GB" sz="1600" b="0" i="0" dirty="0">
                <a:solidFill>
                  <a:srgbClr val="222222"/>
                </a:solidFill>
                <a:effectLst/>
                <a:latin typeface="Arial" panose="020B0604020202020204" pitchFamily="34" charset="0"/>
              </a:rPr>
              <a:t>Wainwright, N., Goodway, J., Whitehead, M., Williams, A. and Kirk, D., 2020. Playful pedagogy for deeper learning: exploring the implementation of the play-based foundation phase in Wales. </a:t>
            </a:r>
            <a:r>
              <a:rPr lang="en-GB" sz="1600" b="0" i="1" dirty="0">
                <a:solidFill>
                  <a:srgbClr val="222222"/>
                </a:solidFill>
                <a:effectLst/>
                <a:latin typeface="Arial" panose="020B0604020202020204" pitchFamily="34" charset="0"/>
              </a:rPr>
              <a:t>Early Child Development and Care</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190</a:t>
            </a:r>
            <a:r>
              <a:rPr lang="en-GB" sz="1600" b="0" i="0" dirty="0">
                <a:solidFill>
                  <a:srgbClr val="222222"/>
                </a:solidFill>
                <a:effectLst/>
                <a:latin typeface="Arial" panose="020B0604020202020204" pitchFamily="34" charset="0"/>
              </a:rPr>
              <a:t>(1), pp.43-53.</a:t>
            </a:r>
          </a:p>
          <a:p>
            <a:r>
              <a:rPr lang="en-GB" sz="1600" b="0" i="0" dirty="0">
                <a:solidFill>
                  <a:srgbClr val="222222"/>
                </a:solidFill>
                <a:effectLst/>
                <a:latin typeface="Arial" panose="020B0604020202020204" pitchFamily="34" charset="0"/>
              </a:rPr>
              <a:t>Waters-Davies, J. ed., 2022. </a:t>
            </a:r>
            <a:r>
              <a:rPr lang="en-GB" sz="1600" b="0" i="1" dirty="0">
                <a:solidFill>
                  <a:srgbClr val="222222"/>
                </a:solidFill>
                <a:effectLst/>
                <a:latin typeface="Arial" panose="020B0604020202020204" pitchFamily="34" charset="0"/>
              </a:rPr>
              <a:t>Introduction to Play</a:t>
            </a:r>
            <a:r>
              <a:rPr lang="en-GB" sz="1600" b="0" i="0" dirty="0">
                <a:solidFill>
                  <a:srgbClr val="222222"/>
                </a:solidFill>
                <a:effectLst/>
                <a:latin typeface="Arial" panose="020B0604020202020204" pitchFamily="34" charset="0"/>
              </a:rPr>
              <a:t>. SAGE.</a:t>
            </a:r>
            <a:endParaRPr lang="cy-GB" sz="1600" b="0" i="0" dirty="0">
              <a:solidFill>
                <a:srgbClr val="222222"/>
              </a:solidFill>
              <a:effectLst/>
              <a:latin typeface="Arial" panose="020B0604020202020204" pitchFamily="34" charset="0"/>
            </a:endParaRPr>
          </a:p>
          <a:p>
            <a:r>
              <a:rPr lang="en-GB" sz="1600" b="0" i="0" dirty="0">
                <a:solidFill>
                  <a:srgbClr val="222222"/>
                </a:solidFill>
                <a:effectLst/>
                <a:latin typeface="Arial" panose="020B0604020202020204" pitchFamily="34" charset="0"/>
              </a:rPr>
              <a:t>Whitehead, M. and Durden-Myers, E., 2021. Physical Literacy and the Primacy of Movement.</a:t>
            </a:r>
            <a:endParaRPr lang="cy-GB" sz="1600" dirty="0"/>
          </a:p>
          <a:p>
            <a:endParaRPr lang="cy-GB" sz="1600" dirty="0"/>
          </a:p>
        </p:txBody>
      </p:sp>
    </p:spTree>
    <p:extLst>
      <p:ext uri="{BB962C8B-B14F-4D97-AF65-F5344CB8AC3E}">
        <p14:creationId xmlns:p14="http://schemas.microsoft.com/office/powerpoint/2010/main" val="96528720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4" ma:contentTypeDescription="Create a new document." ma:contentTypeScope="" ma:versionID="a24609377eccf1077b4bbe3014c82635">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7e77f8ba3a9de2a01fbb0641ab8d669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AC034A-3081-4627-90D1-1EE0CF555E4C}">
  <ds:schemaRefs>
    <ds:schemaRef ds:uri="http://www.w3.org/XML/1998/namespace"/>
    <ds:schemaRef ds:uri="http://schemas.microsoft.com/office/2006/metadata/properties"/>
    <ds:schemaRef ds:uri="http://purl.org/dc/dcmitype/"/>
    <ds:schemaRef ds:uri="http://purl.org/dc/terms/"/>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9AD3B6BE-0169-40B2-AB0A-30A9EB7AFB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F5F860-CDB4-46E0-8A4F-FF3A3AB32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605</TotalTime>
  <Words>1140</Words>
  <Application>Microsoft Office PowerPoint</Application>
  <PresentationFormat>On-screen Show (4:3)</PresentationFormat>
  <Paragraphs>95</Paragraphs>
  <Slides>17</Slides>
  <Notes>6</Notes>
  <HiddenSlides>0</HiddenSlides>
  <MMClips>2</MMClips>
  <ScaleCrop>false</ScaleCrop>
  <HeadingPairs>
    <vt:vector size="4" baseType="variant">
      <vt:variant>
        <vt:lpstr>Theme</vt:lpstr>
      </vt:variant>
      <vt:variant>
        <vt:i4>12</vt:i4>
      </vt:variant>
      <vt:variant>
        <vt:lpstr>Slide Titles</vt:lpstr>
      </vt:variant>
      <vt:variant>
        <vt:i4>17</vt:i4>
      </vt:variant>
    </vt:vector>
  </HeadingPairs>
  <TitlesOfParts>
    <vt:vector size="29" baseType="lpstr">
      <vt:lpstr>Holding PAge</vt:lpstr>
      <vt:lpstr>Title Slide 1</vt:lpstr>
      <vt:lpstr>Title Slide 2</vt:lpstr>
      <vt:lpstr>Title Slide 3</vt:lpstr>
      <vt:lpstr>Title Slide 4</vt:lpstr>
      <vt:lpstr>Sub Title 1</vt:lpstr>
      <vt:lpstr>Sub Title 3</vt:lpstr>
      <vt:lpstr>Text 1</vt:lpstr>
      <vt:lpstr>Text 4</vt:lpstr>
      <vt:lpstr>Text Break / Info Slide 1</vt:lpstr>
      <vt:lpstr>Text Break Info Slide 2</vt:lpstr>
      <vt:lpstr>UWTSD Logo Only_Image Bkgrnd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Esiampl o Cynydd o un Ysgol: Example from a School of Progression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Nicola Evans (IEH)</cp:lastModifiedBy>
  <cp:revision>115</cp:revision>
  <dcterms:created xsi:type="dcterms:W3CDTF">2021-03-10T12:10:47Z</dcterms:created>
  <dcterms:modified xsi:type="dcterms:W3CDTF">2022-09-29T07:20:03Z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