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76677" y="2487364"/>
            <a:ext cx="2390645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297483"/>
            <a:ext cx="8072119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121278"/>
            <a:ext cx="8072119" cy="2148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288538" y="2550375"/>
            <a:ext cx="2566923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BMST5003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2070986" y="3706564"/>
            <a:ext cx="52070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SacroIliac</a:t>
            </a:r>
            <a:r>
              <a:rPr sz="4000" i="1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Joint</a:t>
            </a:r>
            <a:r>
              <a:rPr sz="40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4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Rehab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40006" y="472757"/>
            <a:ext cx="44589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Learning</a:t>
            </a:r>
            <a:r>
              <a:rPr sz="4400" spc="-5" dirty="0"/>
              <a:t> </a:t>
            </a:r>
            <a:r>
              <a:rPr sz="4400" spc="-10" dirty="0"/>
              <a:t>Outcomes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482840" cy="314198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538480" indent="-342900">
              <a:lnSpc>
                <a:spcPts val="38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65" dirty="0">
                <a:latin typeface="Times New Roman"/>
                <a:cs typeface="Times New Roman"/>
              </a:rPr>
              <a:t>To</a:t>
            </a:r>
            <a:r>
              <a:rPr sz="3200" spc="-1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understand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basic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anatomy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around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dirty="0">
                <a:latin typeface="Times New Roman"/>
                <a:cs typeface="Times New Roman"/>
              </a:rPr>
              <a:t>sacroiliac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(SIJ)</a:t>
            </a:r>
            <a:endParaRPr sz="3200">
              <a:latin typeface="Times New Roman"/>
              <a:cs typeface="Times New Roman"/>
            </a:endParaRPr>
          </a:p>
          <a:p>
            <a:pPr marL="355600" marR="845819" indent="-342900">
              <a:lnSpc>
                <a:spcPct val="101600"/>
              </a:lnSpc>
              <a:spcBef>
                <a:spcPts val="5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65" dirty="0">
                <a:latin typeface="Times New Roman"/>
                <a:cs typeface="Times New Roman"/>
              </a:rPr>
              <a:t>To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describe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function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SIJ</a:t>
            </a:r>
            <a:r>
              <a:rPr sz="3200" spc="-14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historical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treatment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approaches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able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devise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programme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manage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a </a:t>
            </a:r>
            <a:r>
              <a:rPr sz="3200" dirty="0">
                <a:latin typeface="Times New Roman"/>
                <a:cs typeface="Times New Roman"/>
              </a:rPr>
              <a:t>simplified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SIJ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problem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794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/>
              <a:t>Introduction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8051165" cy="33401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Associated</a:t>
            </a:r>
            <a:r>
              <a:rPr sz="3200" spc="1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LBP</a:t>
            </a:r>
            <a:r>
              <a:rPr sz="3200" spc="-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(Cibulka,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1992)</a:t>
            </a:r>
            <a:endParaRPr sz="3200">
              <a:latin typeface="Times New Roman"/>
              <a:cs typeface="Times New Roman"/>
            </a:endParaRPr>
          </a:p>
          <a:p>
            <a:pPr marL="355600" marR="562610" indent="-342900">
              <a:lnSpc>
                <a:spcPts val="3800"/>
              </a:lnSpc>
              <a:spcBef>
                <a:spcPts val="9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LSp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Pathology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can</a:t>
            </a:r>
            <a:r>
              <a:rPr sz="3200" spc="1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refer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into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SIJ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(Cappaert, 2002)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1600"/>
              </a:lnSpc>
              <a:spcBef>
                <a:spcPts val="5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SIJ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Hip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also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have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relationship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re: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referral (Rostelli,</a:t>
            </a:r>
            <a:r>
              <a:rPr sz="3200" spc="-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Agur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 Chhaya,</a:t>
            </a:r>
            <a:r>
              <a:rPr sz="3200" spc="9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2006)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May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cause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up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15-30%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all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LBP</a:t>
            </a:r>
            <a:r>
              <a:rPr sz="3200" spc="-1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problems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006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/>
              <a:t>Function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68604"/>
            <a:ext cx="8001000" cy="3776979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355600" marR="5080" indent="-342900">
              <a:lnSpc>
                <a:spcPts val="3500"/>
              </a:lnSpc>
              <a:spcBef>
                <a:spcPts val="5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Transfer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large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loads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between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spine,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LLs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spc="-10" dirty="0">
                <a:latin typeface="Times New Roman"/>
                <a:cs typeface="Times New Roman"/>
              </a:rPr>
              <a:t>ground.</a:t>
            </a:r>
            <a:endParaRPr sz="3200">
              <a:latin typeface="Times New Roman"/>
              <a:cs typeface="Times New Roman"/>
            </a:endParaRPr>
          </a:p>
          <a:p>
            <a:pPr marL="355600" marR="575945" indent="-342900">
              <a:lnSpc>
                <a:spcPct val="89800"/>
              </a:lnSpc>
              <a:spcBef>
                <a:spcPts val="69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Neumann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describes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pelvis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ring </a:t>
            </a:r>
            <a:r>
              <a:rPr sz="3200" dirty="0">
                <a:latin typeface="Times New Roman"/>
                <a:cs typeface="Times New Roman"/>
              </a:rPr>
              <a:t>formation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SIJ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top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ring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pubic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symphysis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bottom</a:t>
            </a:r>
            <a:endParaRPr sz="3200">
              <a:latin typeface="Times New Roman"/>
              <a:cs typeface="Times New Roman"/>
            </a:endParaRPr>
          </a:p>
          <a:p>
            <a:pPr marL="355600" marR="843280" indent="-342900">
              <a:lnSpc>
                <a:spcPct val="89800"/>
              </a:lnSpc>
              <a:spcBef>
                <a:spcPts val="75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How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can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this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ring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affected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by </a:t>
            </a:r>
            <a:r>
              <a:rPr sz="3200" dirty="0">
                <a:latin typeface="Times New Roman"/>
                <a:cs typeface="Times New Roman"/>
              </a:rPr>
              <a:t>biomechanical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influences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(think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local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globally,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proximal</a:t>
            </a:r>
            <a:r>
              <a:rPr sz="3200" spc="-1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distal)?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006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/>
              <a:t>Function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320800"/>
            <a:ext cx="7937500" cy="39751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39509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/>
              <a:t>Arthrokinematics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77112"/>
            <a:ext cx="2526030" cy="19735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99800"/>
              </a:lnSpc>
              <a:spcBef>
                <a:spcPts val="10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Multiple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axis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movement </a:t>
            </a:r>
            <a:r>
              <a:rPr sz="3200" dirty="0">
                <a:latin typeface="Times New Roman"/>
                <a:cs typeface="Times New Roman"/>
              </a:rPr>
              <a:t>occurring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at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SIJ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48200" y="1193800"/>
            <a:ext cx="4038600" cy="42291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51701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Traditional</a:t>
            </a:r>
            <a:r>
              <a:rPr sz="4400" spc="-180" dirty="0"/>
              <a:t> </a:t>
            </a:r>
            <a:r>
              <a:rPr sz="4400" spc="-10" dirty="0"/>
              <a:t>approaches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23610"/>
            <a:ext cx="3662045" cy="331406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Manual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Therapy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Maitland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Osteopathic</a:t>
            </a:r>
            <a:r>
              <a:rPr sz="2800" spc="35" dirty="0">
                <a:latin typeface="Times New Roman"/>
                <a:cs typeface="Times New Roman"/>
              </a:rPr>
              <a:t> </a:t>
            </a:r>
            <a:r>
              <a:rPr sz="2800" spc="-35" dirty="0">
                <a:latin typeface="Times New Roman"/>
                <a:cs typeface="Times New Roman"/>
              </a:rPr>
              <a:t>(METs)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Manipulations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Core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Stability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Belts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87900" y="2273300"/>
            <a:ext cx="3352800" cy="33655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322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Pelvis</a:t>
            </a:r>
            <a:r>
              <a:rPr sz="4400" spc="-70" dirty="0"/>
              <a:t> </a:t>
            </a:r>
            <a:r>
              <a:rPr sz="4400" spc="-40" dirty="0"/>
              <a:t>Torsion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319404"/>
            <a:ext cx="2768600" cy="353567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131445" indent="-342900">
              <a:lnSpc>
                <a:spcPct val="99800"/>
              </a:lnSpc>
              <a:spcBef>
                <a:spcPts val="10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Chiropractic </a:t>
            </a:r>
            <a:r>
              <a:rPr sz="3200" dirty="0">
                <a:latin typeface="Times New Roman"/>
                <a:cs typeface="Times New Roman"/>
              </a:rPr>
              <a:t>more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than </a:t>
            </a:r>
            <a:r>
              <a:rPr sz="3200" dirty="0">
                <a:latin typeface="Times New Roman"/>
                <a:cs typeface="Times New Roman"/>
              </a:rPr>
              <a:t>osteopathic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in </a:t>
            </a:r>
            <a:r>
              <a:rPr sz="3200" spc="-10" dirty="0">
                <a:latin typeface="Times New Roman"/>
                <a:cs typeface="Times New Roman"/>
              </a:rPr>
              <a:t>derivation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299"/>
              </a:lnSpc>
              <a:spcBef>
                <a:spcPts val="75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Predominantly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longer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leg </a:t>
            </a:r>
            <a:r>
              <a:rPr sz="3200" dirty="0">
                <a:latin typeface="Times New Roman"/>
                <a:cs typeface="Times New Roman"/>
              </a:rPr>
              <a:t>PI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shorter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leg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64000" y="482600"/>
            <a:ext cx="4394200" cy="5080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0306"/>
            <a:ext cx="26701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/>
              <a:t>Assessment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44321"/>
            <a:ext cx="7950200" cy="3743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2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Piedallu’s</a:t>
            </a:r>
            <a:r>
              <a:rPr sz="2700" spc="-90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Times New Roman"/>
                <a:cs typeface="Times New Roman"/>
              </a:rPr>
              <a:t>test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ts val="286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1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Hands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PSIS</a:t>
            </a:r>
            <a:r>
              <a:rPr sz="2400" spc="1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same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level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observe</a:t>
            </a:r>
            <a:endParaRPr sz="2400">
              <a:latin typeface="Times New Roman"/>
              <a:cs typeface="Times New Roman"/>
            </a:endParaRPr>
          </a:p>
          <a:p>
            <a:pPr marL="1155065" marR="20320" indent="-228600">
              <a:lnSpc>
                <a:spcPct val="79200"/>
              </a:lnSpc>
              <a:spcBef>
                <a:spcPts val="520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-ve</a:t>
            </a:r>
            <a:r>
              <a:rPr sz="2000" spc="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test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observed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by</a:t>
            </a:r>
            <a:r>
              <a:rPr sz="2000" spc="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thumbs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moving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inferiorly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patient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bends </a:t>
            </a:r>
            <a:r>
              <a:rPr sz="2000" spc="-10" dirty="0">
                <a:latin typeface="Times New Roman"/>
                <a:cs typeface="Times New Roman"/>
              </a:rPr>
              <a:t>forward.</a:t>
            </a:r>
            <a:endParaRPr sz="2000">
              <a:latin typeface="Times New Roman"/>
              <a:cs typeface="Times New Roman"/>
            </a:endParaRPr>
          </a:p>
          <a:p>
            <a:pPr marL="1155065" marR="312420" indent="-228600">
              <a:lnSpc>
                <a:spcPct val="79200"/>
              </a:lnSpc>
              <a:spcBef>
                <a:spcPts val="495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+ve</a:t>
            </a:r>
            <a:r>
              <a:rPr sz="2000" spc="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observed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by</a:t>
            </a:r>
            <a:r>
              <a:rPr sz="2000" spc="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thumbs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moving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superiorly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patient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bends </a:t>
            </a:r>
            <a:r>
              <a:rPr sz="2000" dirty="0">
                <a:latin typeface="Times New Roman"/>
                <a:cs typeface="Times New Roman"/>
              </a:rPr>
              <a:t>forward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on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affected</a:t>
            </a:r>
            <a:r>
              <a:rPr sz="2000" spc="-15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side.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Leg</a:t>
            </a:r>
            <a:r>
              <a:rPr sz="2700" spc="18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length</a:t>
            </a:r>
            <a:r>
              <a:rPr sz="2700" spc="-16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in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Supine</a:t>
            </a:r>
            <a:r>
              <a:rPr sz="2700" spc="-9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and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Prone</a:t>
            </a:r>
            <a:endParaRPr sz="2700">
              <a:latin typeface="Times New Roman"/>
              <a:cs typeface="Times New Roman"/>
            </a:endParaRPr>
          </a:p>
          <a:p>
            <a:pPr marL="762000" marR="5080" indent="-292100">
              <a:lnSpc>
                <a:spcPct val="79900"/>
              </a:lnSpc>
              <a:spcBef>
                <a:spcPts val="64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5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Assess</a:t>
            </a:r>
            <a:r>
              <a:rPr sz="2400" spc="2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level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medial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malleolus</a:t>
            </a:r>
            <a:r>
              <a:rPr sz="2400" spc="-2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assymmetry </a:t>
            </a:r>
            <a:r>
              <a:rPr sz="2400" dirty="0">
                <a:latin typeface="Times New Roman"/>
                <a:cs typeface="Times New Roman"/>
              </a:rPr>
              <a:t>between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left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right.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316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Palpation</a:t>
            </a:r>
            <a:r>
              <a:rPr sz="2700" spc="-9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Times New Roman"/>
                <a:cs typeface="Times New Roman"/>
              </a:rPr>
              <a:t>ASIS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4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Palpate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left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right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ASIS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compare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another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8315" y="472757"/>
            <a:ext cx="143319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95" dirty="0"/>
              <a:t>TASK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232015" cy="352552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5080" indent="-342900">
              <a:lnSpc>
                <a:spcPts val="38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scenario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your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client/athlete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has </a:t>
            </a:r>
            <a:r>
              <a:rPr sz="3200" dirty="0">
                <a:latin typeface="Times New Roman"/>
                <a:cs typeface="Times New Roman"/>
              </a:rPr>
              <a:t>mild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LBP</a:t>
            </a:r>
            <a:r>
              <a:rPr sz="3200" spc="-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some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tenderness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over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SIJ</a:t>
            </a:r>
            <a:endParaRPr sz="3200">
              <a:latin typeface="Times New Roman"/>
              <a:cs typeface="Times New Roman"/>
            </a:endParaRPr>
          </a:p>
          <a:p>
            <a:pPr marL="355600" marR="210820" indent="-342900">
              <a:lnSpc>
                <a:spcPct val="101600"/>
              </a:lnSpc>
              <a:spcBef>
                <a:spcPts val="5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Assess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treat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your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partner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regarding</a:t>
            </a:r>
            <a:r>
              <a:rPr sz="3200" spc="-135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a </a:t>
            </a:r>
            <a:r>
              <a:rPr sz="3200" dirty="0">
                <a:latin typeface="Times New Roman"/>
                <a:cs typeface="Times New Roman"/>
              </a:rPr>
              <a:t>pelvic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assessment</a:t>
            </a:r>
            <a:endParaRPr sz="3200">
              <a:latin typeface="Times New Roman"/>
              <a:cs typeface="Times New Roman"/>
            </a:endParaRPr>
          </a:p>
          <a:p>
            <a:pPr marL="762000" marR="394335" indent="-292100">
              <a:lnSpc>
                <a:spcPct val="101200"/>
              </a:lnSpc>
              <a:spcBef>
                <a:spcPts val="62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This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must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include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three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SIJ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assessment described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-1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full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hip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joint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muscle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length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assessment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test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7483"/>
            <a:ext cx="238506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Programme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121278"/>
            <a:ext cx="4465320" cy="214820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b="1" dirty="0">
                <a:latin typeface="Times New Roman"/>
                <a:cs typeface="Times New Roman"/>
              </a:rPr>
              <a:t>This</a:t>
            </a:r>
            <a:r>
              <a:rPr sz="3200" b="1" spc="4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needs</a:t>
            </a:r>
            <a:r>
              <a:rPr sz="3200" b="1" spc="-4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to</a:t>
            </a:r>
            <a:r>
              <a:rPr sz="3200" b="1" spc="5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include: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b="1" spc="-25" dirty="0">
                <a:latin typeface="Times New Roman"/>
                <a:cs typeface="Times New Roman"/>
              </a:rPr>
              <a:t>ROM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25" dirty="0">
                <a:latin typeface="Arial"/>
                <a:cs typeface="Arial"/>
              </a:rPr>
              <a:t> </a:t>
            </a:r>
            <a:r>
              <a:rPr sz="2800" b="1" dirty="0">
                <a:latin typeface="Times New Roman"/>
                <a:cs typeface="Times New Roman"/>
              </a:rPr>
              <a:t>Core</a:t>
            </a:r>
            <a:r>
              <a:rPr sz="2800" b="1" spc="-30" dirty="0">
                <a:latin typeface="Times New Roman"/>
                <a:cs typeface="Times New Roman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Stability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Proprioceptive/Function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0AB4933-F1B0-4B21-9BFF-D3DE4A8F04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51746E-FF71-4FB1-85F8-716D51BB08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917585-6C42-4471-A5DC-9EC2A68A99DB}">
  <ds:schemaRefs>
    <ds:schemaRef ds:uri="http://purl.org/dc/terms/"/>
    <ds:schemaRef ds:uri="0c664b51-63af-4b9d-8d70-3880ca420fc4"/>
    <ds:schemaRef ds:uri="d1ca41dc-05f3-4340-86ae-42a3158c68b4"/>
    <ds:schemaRef ds:uri="http://www.w3.org/XML/1998/namespace"/>
    <ds:schemaRef ds:uri="http://purl.org/dc/dcmitype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371</Words>
  <Application>Microsoft Office PowerPoint</Application>
  <PresentationFormat>On-screen Show (4:3)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Times New Roman</vt:lpstr>
      <vt:lpstr>Arial</vt:lpstr>
      <vt:lpstr>Office Theme</vt:lpstr>
      <vt:lpstr>BMST5003</vt:lpstr>
      <vt:lpstr>Learning Outcomes</vt:lpstr>
      <vt:lpstr>Introduction</vt:lpstr>
      <vt:lpstr>Function</vt:lpstr>
      <vt:lpstr>Function</vt:lpstr>
      <vt:lpstr>Arthrokinematics</vt:lpstr>
      <vt:lpstr>Traditional approaches</vt:lpstr>
      <vt:lpstr>Pelvis Torsion</vt:lpstr>
      <vt:lpstr>Assessment</vt:lpstr>
      <vt:lpstr>TASK</vt:lpstr>
      <vt:lpstr>Programme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</dc:title>
  <cp:lastModifiedBy>Kerry Nicholas</cp:lastModifiedBy>
  <cp:revision>1</cp:revision>
  <dcterms:created xsi:type="dcterms:W3CDTF">2022-10-26T12:53:57Z</dcterms:created>
  <dcterms:modified xsi:type="dcterms:W3CDTF">2022-10-26T12:54:39Z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