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39" r:id="rId1"/>
  </p:sldMasterIdLst>
  <p:notesMasterIdLst>
    <p:notesMasterId r:id="rId25"/>
  </p:notesMasterIdLst>
  <p:sldIdLst>
    <p:sldId id="256" r:id="rId2"/>
    <p:sldId id="277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8" r:id="rId21"/>
    <p:sldId id="274" r:id="rId22"/>
    <p:sldId id="275" r:id="rId23"/>
    <p:sldId id="276" r:id="rId2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 autoAdjust="0"/>
  </p:normalViewPr>
  <p:slideViewPr>
    <p:cSldViewPr snapToGrid="0">
      <p:cViewPr varScale="1">
        <p:scale>
          <a:sx n="63" d="100"/>
          <a:sy n="63" d="100"/>
        </p:scale>
        <p:origin x="804" y="64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51" d="100"/>
          <a:sy n="51" d="100"/>
        </p:scale>
        <p:origin x="2692" y="5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61C86FC-C7B4-440B-ADD0-D1697B7B3125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419E225-267F-49EE-8AAA-E129BE6F66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98955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Bore da, </a:t>
            </a:r>
            <a:r>
              <a:rPr lang="en-GB" dirty="0" err="1"/>
              <a:t>bawb</a:t>
            </a:r>
            <a:r>
              <a:rPr lang="en-GB" dirty="0"/>
              <a:t>. </a:t>
            </a:r>
          </a:p>
          <a:p>
            <a:r>
              <a:rPr lang="en-GB" dirty="0" err="1"/>
              <a:t>Rydych</a:t>
            </a:r>
            <a:r>
              <a:rPr lang="en-GB" dirty="0"/>
              <a:t> </a:t>
            </a:r>
            <a:r>
              <a:rPr lang="en-GB" dirty="0" err="1"/>
              <a:t>chi’n</a:t>
            </a:r>
            <a:r>
              <a:rPr lang="en-GB" dirty="0"/>
              <a:t> </a:t>
            </a:r>
            <a:r>
              <a:rPr lang="en-GB" dirty="0" err="1"/>
              <a:t>cofio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am </a:t>
            </a:r>
            <a:r>
              <a:rPr lang="en-GB" dirty="0" err="1"/>
              <a:t>amser</a:t>
            </a:r>
            <a:r>
              <a:rPr lang="en-GB" dirty="0"/>
              <a:t>? </a:t>
            </a:r>
          </a:p>
          <a:p>
            <a:r>
              <a:rPr lang="en-GB" dirty="0"/>
              <a:t>Heddiw, nod y </a:t>
            </a:r>
            <a:r>
              <a:rPr lang="en-GB" dirty="0" err="1"/>
              <a:t>wers</a:t>
            </a:r>
            <a:r>
              <a:rPr lang="en-GB" dirty="0"/>
              <a:t> </a:t>
            </a:r>
            <a:r>
              <a:rPr lang="en-GB" dirty="0" err="1"/>
              <a:t>ydy</a:t>
            </a:r>
            <a:r>
              <a:rPr lang="en-GB" dirty="0"/>
              <a:t> </a:t>
            </a:r>
            <a:r>
              <a:rPr lang="en-GB" dirty="0" err="1"/>
              <a:t>ymarfer</a:t>
            </a:r>
            <a:r>
              <a:rPr lang="en-GB" dirty="0"/>
              <a:t> </a:t>
            </a:r>
            <a:r>
              <a:rPr lang="en-GB" dirty="0" err="1"/>
              <a:t>dweud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amser</a:t>
            </a:r>
            <a:r>
              <a:rPr lang="en-GB" dirty="0"/>
              <a:t>.</a:t>
            </a:r>
          </a:p>
          <a:p>
            <a:r>
              <a:rPr lang="en-GB" dirty="0"/>
              <a:t>Faint </a:t>
            </a:r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dirty="0" err="1"/>
              <a:t>gloch</a:t>
            </a:r>
            <a:r>
              <a:rPr lang="en-GB" dirty="0"/>
              <a:t> </a:t>
            </a:r>
            <a:r>
              <a:rPr lang="en-GB" dirty="0" err="1"/>
              <a:t>ydy</a:t>
            </a:r>
            <a:r>
              <a:rPr lang="en-GB" dirty="0"/>
              <a:t> hi?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19E225-267F-49EE-8AAA-E129BE6F6665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556492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gyntaf</a:t>
            </a:r>
            <a:r>
              <a:rPr lang="en-GB" dirty="0"/>
              <a:t>, </a:t>
            </a:r>
            <a:r>
              <a:rPr lang="en-GB" dirty="0" err="1"/>
              <a:t>dwi</a:t>
            </a:r>
            <a:r>
              <a:rPr lang="en-GB" dirty="0"/>
              <a:t> </a:t>
            </a:r>
            <a:r>
              <a:rPr lang="en-GB" dirty="0" err="1"/>
              <a:t>eisiau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bawb</a:t>
            </a:r>
            <a:r>
              <a:rPr lang="en-GB" dirty="0"/>
              <a:t> </a:t>
            </a:r>
            <a:r>
              <a:rPr lang="en-GB" dirty="0" err="1"/>
              <a:t>ymarfer</a:t>
            </a:r>
            <a:r>
              <a:rPr lang="en-GB" dirty="0"/>
              <a:t> y </a:t>
            </a:r>
            <a:r>
              <a:rPr lang="en-GB" dirty="0" err="1"/>
              <a:t>patremau</a:t>
            </a:r>
            <a:r>
              <a:rPr lang="en-GB" dirty="0"/>
              <a:t>.</a:t>
            </a:r>
          </a:p>
          <a:p>
            <a:r>
              <a:rPr lang="en-GB" dirty="0" err="1"/>
              <a:t>Gwrandewch</a:t>
            </a:r>
            <a:r>
              <a:rPr lang="en-GB" dirty="0"/>
              <a:t> </a:t>
            </a:r>
            <a:r>
              <a:rPr lang="en-GB" dirty="0" err="1"/>
              <a:t>arna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ac </a:t>
            </a:r>
            <a:r>
              <a:rPr lang="en-GB" dirty="0" err="1"/>
              <a:t>edrwychwch</a:t>
            </a:r>
            <a:r>
              <a:rPr lang="en-GB" dirty="0"/>
              <a:t> </a:t>
            </a:r>
            <a:r>
              <a:rPr lang="en-GB" dirty="0" err="1"/>
              <a:t>arna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. </a:t>
            </a:r>
          </a:p>
          <a:p>
            <a:r>
              <a:rPr lang="en-GB" dirty="0" err="1"/>
              <a:t>Ailadroddwch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fy</a:t>
            </a:r>
            <a:r>
              <a:rPr lang="en-GB" dirty="0"/>
              <a:t> </a:t>
            </a:r>
            <a:r>
              <a:rPr lang="en-GB" dirty="0" err="1"/>
              <a:t>ôl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.</a:t>
            </a:r>
          </a:p>
          <a:p>
            <a:r>
              <a:rPr lang="en-GB" dirty="0"/>
              <a:t>O’gloch.. </a:t>
            </a:r>
            <a:r>
              <a:rPr lang="en-GB" dirty="0" err="1"/>
              <a:t>Eto</a:t>
            </a:r>
            <a:r>
              <a:rPr lang="en-GB" dirty="0"/>
              <a:t>, o’gloch, o’gloch. Da </a:t>
            </a:r>
            <a:r>
              <a:rPr lang="en-GB" dirty="0" err="1"/>
              <a:t>iawn</a:t>
            </a:r>
            <a:r>
              <a:rPr lang="en-GB" dirty="0"/>
              <a:t>!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19E225-267F-49EE-8AAA-E129BE6F6665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370459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bum </a:t>
            </a:r>
            <a:r>
              <a:rPr lang="en-GB" dirty="0" err="1"/>
              <a:t>munud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, bum </a:t>
            </a:r>
            <a:r>
              <a:rPr lang="en-GB" dirty="0" err="1"/>
              <a:t>munud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, </a:t>
            </a:r>
            <a:r>
              <a:rPr lang="en-GB" dirty="0" err="1"/>
              <a:t>unwaith</a:t>
            </a:r>
            <a:r>
              <a:rPr lang="en-GB" dirty="0"/>
              <a:t> </a:t>
            </a:r>
            <a:r>
              <a:rPr lang="en-GB" dirty="0" err="1"/>
              <a:t>eto</a:t>
            </a:r>
            <a:r>
              <a:rPr lang="en-GB" dirty="0"/>
              <a:t>, bum </a:t>
            </a:r>
            <a:r>
              <a:rPr lang="en-GB"/>
              <a:t>munud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, </a:t>
            </a:r>
            <a:r>
              <a:rPr lang="en-GB" dirty="0" err="1"/>
              <a:t>nesaf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19E225-267F-49EE-8AAA-E129BE6F6665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92438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Ddeng</a:t>
            </a:r>
            <a:r>
              <a:rPr lang="en-GB" dirty="0"/>
              <a:t> </a:t>
            </a:r>
            <a:r>
              <a:rPr lang="en-GB" dirty="0" err="1"/>
              <a:t>munud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, un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tro</a:t>
            </a:r>
            <a:r>
              <a:rPr lang="en-GB" dirty="0"/>
              <a:t>, </a:t>
            </a:r>
            <a:r>
              <a:rPr lang="en-GB" dirty="0" err="1"/>
              <a:t>gwranda</a:t>
            </a:r>
            <a:r>
              <a:rPr lang="en-GB" dirty="0"/>
              <a:t> Gemma, </a:t>
            </a:r>
            <a:r>
              <a:rPr lang="en-GB" dirty="0" err="1"/>
              <a:t>ddeng</a:t>
            </a:r>
            <a:r>
              <a:rPr lang="en-GB" dirty="0"/>
              <a:t> </a:t>
            </a:r>
            <a:r>
              <a:rPr lang="en-GB" dirty="0" err="1"/>
              <a:t>munud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, Stuart, </a:t>
            </a:r>
            <a:r>
              <a:rPr lang="en-GB" dirty="0" err="1"/>
              <a:t>Lowri</a:t>
            </a:r>
            <a:r>
              <a:rPr lang="en-GB" dirty="0"/>
              <a:t> ac Alex! Da </a:t>
            </a:r>
            <a:r>
              <a:rPr lang="en-GB" dirty="0" err="1"/>
              <a:t>iawn</a:t>
            </a:r>
            <a:r>
              <a:rPr lang="en-GB" dirty="0"/>
              <a:t>, </a:t>
            </a:r>
            <a:r>
              <a:rPr lang="en-GB" dirty="0" err="1"/>
              <a:t>rydych</a:t>
            </a:r>
            <a:r>
              <a:rPr lang="en-GB" dirty="0"/>
              <a:t> </a:t>
            </a:r>
            <a:r>
              <a:rPr lang="en-GB" dirty="0" err="1"/>
              <a:t>chi’n</a:t>
            </a:r>
            <a:r>
              <a:rPr lang="en-GB" dirty="0"/>
              <a:t> </a:t>
            </a:r>
            <a:r>
              <a:rPr lang="en-GB" dirty="0" err="1"/>
              <a:t>gwrando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dda</a:t>
            </a:r>
            <a:r>
              <a:rPr lang="en-GB" dirty="0"/>
              <a:t> </a:t>
            </a:r>
            <a:r>
              <a:rPr lang="en-GB" dirty="0" err="1"/>
              <a:t>iawn</a:t>
            </a:r>
            <a:r>
              <a:rPr lang="en-GB" dirty="0"/>
              <a:t>, </a:t>
            </a:r>
            <a:r>
              <a:rPr lang="en-GB" dirty="0" err="1"/>
              <a:t>blant</a:t>
            </a:r>
            <a:r>
              <a:rPr lang="en-GB" dirty="0"/>
              <a:t>!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19E225-267F-49EE-8AAA-E129BE6F6665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769590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Nesaf</a:t>
            </a:r>
            <a:r>
              <a:rPr lang="en-GB" dirty="0"/>
              <a:t>, </a:t>
            </a:r>
            <a:r>
              <a:rPr lang="en-GB" dirty="0" err="1"/>
              <a:t>Chwarter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, </a:t>
            </a:r>
            <a:r>
              <a:rPr lang="en-GB" dirty="0" err="1"/>
              <a:t>eto</a:t>
            </a:r>
            <a:r>
              <a:rPr lang="en-GB" dirty="0"/>
              <a:t>, </a:t>
            </a:r>
            <a:r>
              <a:rPr lang="en-GB" dirty="0" err="1"/>
              <a:t>chwarter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, </a:t>
            </a:r>
            <a:r>
              <a:rPr lang="en-GB" dirty="0" err="1"/>
              <a:t>eto</a:t>
            </a:r>
            <a:r>
              <a:rPr lang="en-GB" dirty="0"/>
              <a:t>, </a:t>
            </a:r>
            <a:r>
              <a:rPr lang="en-GB" dirty="0" err="1"/>
              <a:t>chwarter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19E225-267F-49EE-8AAA-E129BE6F6665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150253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Ugain</a:t>
            </a:r>
            <a:r>
              <a:rPr lang="en-GB" dirty="0"/>
              <a:t> </a:t>
            </a:r>
            <a:r>
              <a:rPr lang="en-GB" dirty="0" err="1"/>
              <a:t>munud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, </a:t>
            </a:r>
            <a:r>
              <a:rPr lang="en-GB" dirty="0" err="1"/>
              <a:t>ugain</a:t>
            </a:r>
            <a:r>
              <a:rPr lang="en-GB" dirty="0"/>
              <a:t> </a:t>
            </a:r>
            <a:r>
              <a:rPr lang="en-GB" dirty="0" err="1"/>
              <a:t>munud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, </a:t>
            </a:r>
            <a:r>
              <a:rPr lang="en-GB" dirty="0" err="1"/>
              <a:t>ugain</a:t>
            </a:r>
            <a:r>
              <a:rPr lang="en-GB" dirty="0"/>
              <a:t> </a:t>
            </a:r>
            <a:r>
              <a:rPr lang="en-GB" dirty="0" err="1"/>
              <a:t>munud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,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19E225-267F-49EE-8AAA-E129BE6F6665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862144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Nawr</a:t>
            </a:r>
            <a:r>
              <a:rPr lang="en-GB" dirty="0"/>
              <a:t>, </a:t>
            </a:r>
            <a:r>
              <a:rPr lang="en-GB" dirty="0" err="1"/>
              <a:t>gwrandewch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ofalus</a:t>
            </a:r>
            <a:r>
              <a:rPr lang="en-GB" dirty="0"/>
              <a:t>! bum </a:t>
            </a:r>
            <a:r>
              <a:rPr lang="en-GB" dirty="0" err="1"/>
              <a:t>munud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hugain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, </a:t>
            </a:r>
            <a:r>
              <a:rPr lang="en-GB" dirty="0" err="1"/>
              <a:t>unwaith</a:t>
            </a:r>
            <a:r>
              <a:rPr lang="en-GB" dirty="0"/>
              <a:t> </a:t>
            </a:r>
            <a:r>
              <a:rPr lang="en-GB" dirty="0" err="1"/>
              <a:t>eto</a:t>
            </a:r>
            <a:r>
              <a:rPr lang="en-GB" dirty="0"/>
              <a:t>, bum </a:t>
            </a:r>
            <a:r>
              <a:rPr lang="en-GB" dirty="0" err="1"/>
              <a:t>munud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hugain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, bum </a:t>
            </a:r>
            <a:r>
              <a:rPr lang="en-GB" dirty="0" err="1"/>
              <a:t>munud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hugain</a:t>
            </a:r>
            <a:r>
              <a:rPr lang="en-GB" dirty="0"/>
              <a:t> </a:t>
            </a:r>
            <a:r>
              <a:rPr lang="en-GB" dirty="0" err="1"/>
              <a:t>wedi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19E225-267F-49EE-8AAA-E129BE6F6665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836473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Hanner </a:t>
            </a:r>
            <a:r>
              <a:rPr lang="en-GB" dirty="0" err="1"/>
              <a:t>awr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, </a:t>
            </a:r>
            <a:r>
              <a:rPr lang="en-GB" dirty="0" err="1"/>
              <a:t>hanner</a:t>
            </a:r>
            <a:r>
              <a:rPr lang="en-GB" dirty="0"/>
              <a:t> </a:t>
            </a:r>
            <a:r>
              <a:rPr lang="en-GB" dirty="0" err="1"/>
              <a:t>awr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, </a:t>
            </a:r>
            <a:r>
              <a:rPr lang="en-GB" dirty="0" err="1"/>
              <a:t>hanner</a:t>
            </a:r>
            <a:r>
              <a:rPr lang="en-GB" dirty="0"/>
              <a:t> </a:t>
            </a:r>
            <a:r>
              <a:rPr lang="en-GB" dirty="0" err="1"/>
              <a:t>awr</a:t>
            </a:r>
            <a:r>
              <a:rPr lang="en-GB" dirty="0"/>
              <a:t> </a:t>
            </a:r>
            <a:r>
              <a:rPr lang="en-GB" dirty="0" err="1"/>
              <a:t>wedi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19E225-267F-49EE-8AAA-E129BE6F6665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210903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bum </a:t>
            </a:r>
            <a:r>
              <a:rPr lang="en-GB" dirty="0" err="1"/>
              <a:t>munud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hugain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, bum </a:t>
            </a:r>
            <a:r>
              <a:rPr lang="en-GB" dirty="0" err="1"/>
              <a:t>munud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hugain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, un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tro</a:t>
            </a:r>
            <a:r>
              <a:rPr lang="en-GB" dirty="0"/>
              <a:t>, Gemma, Stuart, </a:t>
            </a:r>
            <a:r>
              <a:rPr lang="en-GB" dirty="0" err="1"/>
              <a:t>Lowri</a:t>
            </a:r>
            <a:r>
              <a:rPr lang="en-GB" dirty="0"/>
              <a:t>, Alex. </a:t>
            </a:r>
            <a:r>
              <a:rPr lang="en-GB" dirty="0" err="1"/>
              <a:t>Bendigedig</a:t>
            </a:r>
            <a:r>
              <a:rPr lang="en-GB" dirty="0"/>
              <a:t>!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19E225-267F-49EE-8AAA-E129BE6F6665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472252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Nesaf</a:t>
            </a:r>
            <a:r>
              <a:rPr lang="en-GB" dirty="0"/>
              <a:t>, </a:t>
            </a:r>
            <a:r>
              <a:rPr lang="en-GB" dirty="0" err="1"/>
              <a:t>ugain</a:t>
            </a:r>
            <a:r>
              <a:rPr lang="en-GB" dirty="0"/>
              <a:t> </a:t>
            </a:r>
            <a:r>
              <a:rPr lang="en-GB" dirty="0" err="1"/>
              <a:t>munud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, </a:t>
            </a:r>
            <a:r>
              <a:rPr lang="en-GB" dirty="0" err="1"/>
              <a:t>ugain</a:t>
            </a:r>
            <a:r>
              <a:rPr lang="en-GB" dirty="0"/>
              <a:t> </a:t>
            </a:r>
            <a:r>
              <a:rPr lang="en-GB" dirty="0" err="1"/>
              <a:t>munud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, </a:t>
            </a:r>
            <a:r>
              <a:rPr lang="en-GB" dirty="0" err="1"/>
              <a:t>ugain</a:t>
            </a:r>
            <a:r>
              <a:rPr lang="en-GB" dirty="0"/>
              <a:t> </a:t>
            </a:r>
            <a:r>
              <a:rPr lang="en-GB" dirty="0" err="1"/>
              <a:t>munud</a:t>
            </a:r>
            <a:r>
              <a:rPr lang="en-GB" dirty="0"/>
              <a:t> </a:t>
            </a:r>
            <a:r>
              <a:rPr lang="en-GB" dirty="0" err="1"/>
              <a:t>i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19E225-267F-49EE-8AAA-E129BE6F6665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999423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Chwarter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, </a:t>
            </a:r>
            <a:r>
              <a:rPr lang="en-GB" dirty="0" err="1"/>
              <a:t>Chwarter</a:t>
            </a:r>
            <a:r>
              <a:rPr lang="en-GB" dirty="0"/>
              <a:t> I, </a:t>
            </a:r>
            <a:r>
              <a:rPr lang="en-GB" dirty="0" err="1"/>
              <a:t>Chwarter</a:t>
            </a:r>
            <a:r>
              <a:rPr lang="en-GB" dirty="0"/>
              <a:t> </a:t>
            </a:r>
            <a:r>
              <a:rPr lang="en-GB" dirty="0" err="1"/>
              <a:t>i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19E225-267F-49EE-8AAA-E129BE6F6665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656914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Byddwch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ofalus</a:t>
            </a:r>
            <a:r>
              <a:rPr lang="en-GB" dirty="0"/>
              <a:t>. </a:t>
            </a:r>
            <a:r>
              <a:rPr lang="en-GB" dirty="0" err="1"/>
              <a:t>Gwrandewch</a:t>
            </a:r>
            <a:r>
              <a:rPr lang="en-GB" dirty="0"/>
              <a:t>. </a:t>
            </a:r>
            <a:r>
              <a:rPr lang="en-GB" dirty="0" err="1"/>
              <a:t>Ddeng</a:t>
            </a:r>
            <a:r>
              <a:rPr lang="en-GB" dirty="0"/>
              <a:t> </a:t>
            </a:r>
            <a:r>
              <a:rPr lang="en-GB" dirty="0" err="1"/>
              <a:t>munud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. </a:t>
            </a:r>
            <a:r>
              <a:rPr lang="en-GB" dirty="0" err="1"/>
              <a:t>Eto</a:t>
            </a:r>
            <a:r>
              <a:rPr lang="en-GB" dirty="0"/>
              <a:t>, </a:t>
            </a:r>
            <a:r>
              <a:rPr lang="en-GB" dirty="0" err="1"/>
              <a:t>ddeng</a:t>
            </a:r>
            <a:r>
              <a:rPr lang="en-GB" dirty="0"/>
              <a:t> </a:t>
            </a:r>
            <a:r>
              <a:rPr lang="en-GB" dirty="0" err="1"/>
              <a:t>munud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. </a:t>
            </a:r>
            <a:r>
              <a:rPr lang="en-GB" dirty="0" err="1"/>
              <a:t>Nawr</a:t>
            </a:r>
            <a:r>
              <a:rPr lang="en-GB" dirty="0"/>
              <a:t>,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dy</a:t>
            </a:r>
            <a:r>
              <a:rPr lang="en-GB" dirty="0"/>
              <a:t> ben </a:t>
            </a:r>
            <a:r>
              <a:rPr lang="en-GB" dirty="0" err="1"/>
              <a:t>dy</a:t>
            </a:r>
            <a:r>
              <a:rPr lang="en-GB" dirty="0"/>
              <a:t> </a:t>
            </a:r>
            <a:r>
              <a:rPr lang="en-GB" dirty="0" err="1"/>
              <a:t>hun</a:t>
            </a:r>
            <a:r>
              <a:rPr lang="en-GB" dirty="0"/>
              <a:t>. Gemma, Stuart, </a:t>
            </a:r>
            <a:r>
              <a:rPr lang="en-GB" dirty="0" err="1"/>
              <a:t>Lowri</a:t>
            </a:r>
            <a:r>
              <a:rPr lang="en-GB" dirty="0"/>
              <a:t>, Alex. </a:t>
            </a:r>
            <a:r>
              <a:rPr lang="en-GB" dirty="0" err="1"/>
              <a:t>Arbennig</a:t>
            </a:r>
            <a:r>
              <a:rPr lang="en-GB" dirty="0"/>
              <a:t> </a:t>
            </a:r>
            <a:r>
              <a:rPr lang="en-GB" dirty="0" err="1"/>
              <a:t>pawb</a:t>
            </a:r>
            <a:r>
              <a:rPr lang="en-GB" dirty="0"/>
              <a:t>!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19E225-267F-49EE-8AAA-E129BE6F6665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167674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bum </a:t>
            </a:r>
            <a:r>
              <a:rPr lang="en-GB" dirty="0" err="1"/>
              <a:t>munud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, bum </a:t>
            </a:r>
            <a:r>
              <a:rPr lang="en-GB" dirty="0" err="1"/>
              <a:t>munud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, bum </a:t>
            </a:r>
            <a:r>
              <a:rPr lang="en-GB" dirty="0" err="1"/>
              <a:t>munud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. Da </a:t>
            </a:r>
            <a:r>
              <a:rPr lang="en-GB" dirty="0" err="1"/>
              <a:t>iawn</a:t>
            </a:r>
            <a:r>
              <a:rPr lang="en-GB" dirty="0"/>
              <a:t>!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19E225-267F-49EE-8AAA-E129BE6F6665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102666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Dwi</a:t>
            </a:r>
            <a:r>
              <a:rPr lang="en-GB" dirty="0"/>
              <a:t> </a:t>
            </a:r>
            <a:r>
              <a:rPr lang="en-GB" dirty="0" err="1"/>
              <a:t>eisiau</a:t>
            </a:r>
            <a:r>
              <a:rPr lang="en-GB" dirty="0"/>
              <a:t> </a:t>
            </a:r>
            <a:r>
              <a:rPr lang="en-GB" dirty="0" err="1"/>
              <a:t>bawb</a:t>
            </a:r>
            <a:r>
              <a:rPr lang="en-GB" dirty="0"/>
              <a:t> trio </a:t>
            </a:r>
            <a:r>
              <a:rPr lang="en-GB" dirty="0" err="1"/>
              <a:t>dweud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amser</a:t>
            </a:r>
            <a:r>
              <a:rPr lang="en-GB" dirty="0"/>
              <a:t>.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gyntaf</a:t>
            </a:r>
            <a:r>
              <a:rPr lang="en-GB" dirty="0"/>
              <a:t>, y </a:t>
            </a:r>
            <a:r>
              <a:rPr lang="en-GB" dirty="0" err="1"/>
              <a:t>cwestian</a:t>
            </a:r>
            <a:r>
              <a:rPr lang="en-GB" dirty="0"/>
              <a:t>. </a:t>
            </a:r>
            <a:r>
              <a:rPr lang="en-GB" dirty="0" err="1"/>
              <a:t>Ailadroddwch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fy</a:t>
            </a:r>
            <a:r>
              <a:rPr lang="en-GB" dirty="0"/>
              <a:t> </a:t>
            </a:r>
            <a:r>
              <a:rPr lang="en-GB" dirty="0" err="1"/>
              <a:t>ôl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. </a:t>
            </a:r>
          </a:p>
          <a:p>
            <a:r>
              <a:rPr lang="en-GB" dirty="0"/>
              <a:t>Faint o’gloch </a:t>
            </a:r>
            <a:r>
              <a:rPr lang="en-GB" dirty="0" err="1"/>
              <a:t>ydy</a:t>
            </a:r>
            <a:r>
              <a:rPr lang="en-GB" dirty="0"/>
              <a:t> hi? </a:t>
            </a:r>
            <a:r>
              <a:rPr lang="en-GB" dirty="0" err="1"/>
              <a:t>Eto</a:t>
            </a:r>
            <a:r>
              <a:rPr lang="en-GB" dirty="0"/>
              <a:t>, Faint o’gloch </a:t>
            </a:r>
            <a:r>
              <a:rPr lang="en-GB" dirty="0" err="1"/>
              <a:t>ydy</a:t>
            </a:r>
            <a:r>
              <a:rPr lang="en-GB" dirty="0"/>
              <a:t> hi? </a:t>
            </a:r>
            <a:r>
              <a:rPr lang="en-GB" dirty="0" err="1"/>
              <a:t>Unwaith</a:t>
            </a:r>
            <a:r>
              <a:rPr lang="en-GB" dirty="0"/>
              <a:t> </a:t>
            </a:r>
            <a:r>
              <a:rPr lang="en-GB" dirty="0" err="1"/>
              <a:t>eto</a:t>
            </a:r>
            <a:r>
              <a:rPr lang="en-GB" dirty="0"/>
              <a:t>, Faint o’gloch </a:t>
            </a:r>
            <a:r>
              <a:rPr lang="en-GB" dirty="0" err="1"/>
              <a:t>ydy</a:t>
            </a:r>
            <a:r>
              <a:rPr lang="en-GB" dirty="0"/>
              <a:t> hi. </a:t>
            </a:r>
          </a:p>
          <a:p>
            <a:r>
              <a:rPr lang="en-GB" dirty="0" err="1"/>
              <a:t>Yn</a:t>
            </a:r>
            <a:r>
              <a:rPr lang="en-GB" dirty="0"/>
              <a:t> ail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ateb</a:t>
            </a:r>
            <a:r>
              <a:rPr lang="en-GB" dirty="0"/>
              <a:t>. </a:t>
            </a:r>
            <a:r>
              <a:rPr lang="en-GB" dirty="0" err="1"/>
              <a:t>Ailaddrodwch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fy</a:t>
            </a:r>
            <a:r>
              <a:rPr lang="en-GB" dirty="0"/>
              <a:t> </a:t>
            </a:r>
            <a:r>
              <a:rPr lang="en-GB" dirty="0" err="1"/>
              <a:t>ôl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. Mae </a:t>
            </a:r>
            <a:r>
              <a:rPr lang="en-GB" dirty="0" err="1"/>
              <a:t>hi’n</a:t>
            </a:r>
            <a:r>
              <a:rPr lang="en-GB" dirty="0"/>
              <a:t>, </a:t>
            </a:r>
            <a:r>
              <a:rPr lang="en-GB" dirty="0" err="1"/>
              <a:t>eto</a:t>
            </a:r>
            <a:r>
              <a:rPr lang="en-GB" dirty="0"/>
              <a:t>, Mae </a:t>
            </a:r>
            <a:r>
              <a:rPr lang="en-GB" dirty="0" err="1"/>
              <a:t>hi’n</a:t>
            </a:r>
            <a:r>
              <a:rPr lang="en-GB" dirty="0"/>
              <a:t>. </a:t>
            </a:r>
          </a:p>
          <a:p>
            <a:r>
              <a:rPr lang="en-GB" dirty="0" err="1"/>
              <a:t>Cofiwch</a:t>
            </a:r>
            <a:r>
              <a:rPr lang="en-GB" dirty="0"/>
              <a:t>,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hi’n</a:t>
            </a:r>
            <a:r>
              <a:rPr lang="en-GB" dirty="0"/>
              <a:t> </a:t>
            </a:r>
            <a:r>
              <a:rPr lang="en-GB" dirty="0" err="1"/>
              <a:t>ddau</a:t>
            </a:r>
            <a:r>
              <a:rPr lang="en-GB" dirty="0"/>
              <a:t> o’gloch. Mae </a:t>
            </a:r>
            <a:r>
              <a:rPr lang="en-GB" dirty="0" err="1"/>
              <a:t>hi’n</a:t>
            </a:r>
            <a:r>
              <a:rPr lang="en-GB" dirty="0"/>
              <a:t> </a:t>
            </a:r>
            <a:r>
              <a:rPr lang="en-GB" dirty="0" err="1"/>
              <a:t>dri</a:t>
            </a:r>
            <a:r>
              <a:rPr lang="en-GB" dirty="0"/>
              <a:t> o’gloch, Mae </a:t>
            </a:r>
            <a:r>
              <a:rPr lang="en-GB" dirty="0" err="1"/>
              <a:t>hi’n</a:t>
            </a:r>
            <a:r>
              <a:rPr lang="en-GB" dirty="0"/>
              <a:t> </a:t>
            </a:r>
            <a:r>
              <a:rPr lang="en-GB" dirty="0" err="1"/>
              <a:t>bedwar</a:t>
            </a:r>
            <a:r>
              <a:rPr lang="en-GB" dirty="0"/>
              <a:t> o’gloch. Mae </a:t>
            </a:r>
            <a:r>
              <a:rPr lang="en-GB" dirty="0" err="1"/>
              <a:t>hi’n</a:t>
            </a:r>
            <a:r>
              <a:rPr lang="en-GB" dirty="0"/>
              <a:t> bump o’gloch. Mae </a:t>
            </a:r>
            <a:r>
              <a:rPr lang="en-GB" dirty="0" err="1"/>
              <a:t>hi’n</a:t>
            </a:r>
            <a:r>
              <a:rPr lang="en-GB" dirty="0"/>
              <a:t> </a:t>
            </a:r>
            <a:r>
              <a:rPr lang="en-GB" dirty="0" err="1"/>
              <a:t>ddeg</a:t>
            </a:r>
            <a:r>
              <a:rPr lang="en-GB" dirty="0"/>
              <a:t> o’gloch a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hi’n</a:t>
            </a:r>
            <a:r>
              <a:rPr lang="en-GB" dirty="0"/>
              <a:t> </a:t>
            </a:r>
            <a:r>
              <a:rPr lang="en-GB" dirty="0" err="1"/>
              <a:t>ddeuddeg</a:t>
            </a:r>
            <a:r>
              <a:rPr lang="en-GB" dirty="0"/>
              <a:t> o’gloch. </a:t>
            </a:r>
          </a:p>
          <a:p>
            <a:r>
              <a:rPr lang="en-GB" dirty="0" err="1"/>
              <a:t>Nawr</a:t>
            </a:r>
            <a:r>
              <a:rPr lang="en-GB" dirty="0"/>
              <a:t>, un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tro</a:t>
            </a:r>
            <a:r>
              <a:rPr lang="en-GB" dirty="0"/>
              <a:t>. Gemma, Mae </a:t>
            </a:r>
            <a:r>
              <a:rPr lang="en-GB" dirty="0" err="1"/>
              <a:t>hi’n</a:t>
            </a:r>
            <a:r>
              <a:rPr lang="en-GB" dirty="0"/>
              <a:t> </a:t>
            </a:r>
            <a:r>
              <a:rPr lang="en-GB" dirty="0" err="1"/>
              <a:t>ddau</a:t>
            </a:r>
            <a:r>
              <a:rPr lang="en-GB" dirty="0"/>
              <a:t> o’ </a:t>
            </a:r>
            <a:r>
              <a:rPr lang="en-GB" dirty="0" err="1"/>
              <a:t>gloch</a:t>
            </a:r>
            <a:r>
              <a:rPr lang="en-GB" dirty="0"/>
              <a:t>. Stuart, Mae </a:t>
            </a:r>
            <a:r>
              <a:rPr lang="en-GB" dirty="0" err="1"/>
              <a:t>hi’n</a:t>
            </a:r>
            <a:r>
              <a:rPr lang="en-GB" dirty="0"/>
              <a:t> </a:t>
            </a:r>
            <a:r>
              <a:rPr lang="en-GB" dirty="0" err="1"/>
              <a:t>dri</a:t>
            </a:r>
            <a:r>
              <a:rPr lang="en-GB" dirty="0"/>
              <a:t> o’gloch. </a:t>
            </a:r>
            <a:r>
              <a:rPr lang="en-GB" dirty="0" err="1"/>
              <a:t>Lowri</a:t>
            </a:r>
            <a:r>
              <a:rPr lang="en-GB" dirty="0"/>
              <a:t>, Mae </a:t>
            </a:r>
            <a:r>
              <a:rPr lang="en-GB" dirty="0" err="1"/>
              <a:t>hi’n</a:t>
            </a:r>
            <a:r>
              <a:rPr lang="en-GB" dirty="0"/>
              <a:t> </a:t>
            </a:r>
            <a:r>
              <a:rPr lang="en-GB" dirty="0" err="1"/>
              <a:t>bedwar</a:t>
            </a:r>
            <a:r>
              <a:rPr lang="en-GB" dirty="0"/>
              <a:t> o’gloch. Alex,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hi’n</a:t>
            </a:r>
            <a:r>
              <a:rPr lang="en-GB" dirty="0"/>
              <a:t> bump o’gloch. </a:t>
            </a:r>
            <a:r>
              <a:rPr lang="en-GB" dirty="0" err="1"/>
              <a:t>Pawb</a:t>
            </a:r>
            <a:r>
              <a:rPr lang="en-GB" dirty="0"/>
              <a:t>,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hi’n</a:t>
            </a:r>
            <a:r>
              <a:rPr lang="en-GB" dirty="0"/>
              <a:t> </a:t>
            </a:r>
            <a:r>
              <a:rPr lang="en-GB" dirty="0" err="1"/>
              <a:t>ddeg</a:t>
            </a:r>
            <a:r>
              <a:rPr lang="en-GB" dirty="0"/>
              <a:t> o’gloch.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olaf</a:t>
            </a:r>
            <a:r>
              <a:rPr lang="en-GB" dirty="0"/>
              <a:t>,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hi’n</a:t>
            </a:r>
            <a:r>
              <a:rPr lang="en-GB" dirty="0"/>
              <a:t> </a:t>
            </a:r>
            <a:r>
              <a:rPr lang="en-GB" dirty="0" err="1"/>
              <a:t>ddeuddeg</a:t>
            </a:r>
            <a:r>
              <a:rPr lang="en-GB" dirty="0"/>
              <a:t> o’gloch. </a:t>
            </a:r>
            <a:r>
              <a:rPr lang="en-GB" dirty="0" err="1"/>
              <a:t>Ardderchog</a:t>
            </a:r>
            <a:r>
              <a:rPr lang="en-GB" dirty="0"/>
              <a:t>!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19E225-267F-49EE-8AAA-E129BE6F6665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105990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Cofiwch</a:t>
            </a:r>
            <a:r>
              <a:rPr lang="en-GB" dirty="0"/>
              <a:t>, y </a:t>
            </a:r>
            <a:r>
              <a:rPr lang="en-GB" dirty="0" err="1"/>
              <a:t>treiglad</a:t>
            </a:r>
            <a:r>
              <a:rPr lang="en-GB" dirty="0"/>
              <a:t> </a:t>
            </a:r>
            <a:r>
              <a:rPr lang="en-GB" dirty="0" err="1"/>
              <a:t>meddal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ôl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. </a:t>
            </a:r>
            <a:r>
              <a:rPr lang="en-GB" dirty="0" err="1"/>
              <a:t>Dwi</a:t>
            </a:r>
            <a:r>
              <a:rPr lang="en-GB" dirty="0"/>
              <a:t> </a:t>
            </a:r>
            <a:r>
              <a:rPr lang="en-GB" dirty="0" err="1"/>
              <a:t>eisiau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bawb</a:t>
            </a:r>
            <a:r>
              <a:rPr lang="en-GB" dirty="0"/>
              <a:t> </a:t>
            </a:r>
            <a:r>
              <a:rPr lang="en-GB" dirty="0" err="1"/>
              <a:t>ymarfer</a:t>
            </a:r>
            <a:r>
              <a:rPr lang="en-GB" dirty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19E225-267F-49EE-8AAA-E129BE6F6665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429831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19E225-267F-49EE-8AAA-E129BE6F6665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756960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Arbennig</a:t>
            </a:r>
            <a:r>
              <a:rPr lang="en-GB" dirty="0"/>
              <a:t>!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19E225-267F-49EE-8AAA-E129BE6F6665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434743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err="1"/>
              <a:t>Wedyn</a:t>
            </a:r>
            <a:r>
              <a:rPr lang="en-GB" dirty="0"/>
              <a:t>, </a:t>
            </a:r>
            <a:r>
              <a:rPr lang="en-GB" dirty="0" err="1"/>
              <a:t>rydw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eisiau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chi </a:t>
            </a:r>
            <a:r>
              <a:rPr lang="en-GB" dirty="0" err="1"/>
              <a:t>ymarfer</a:t>
            </a:r>
            <a:r>
              <a:rPr lang="en-GB" dirty="0"/>
              <a:t>. </a:t>
            </a:r>
            <a:r>
              <a:rPr lang="en-GB" dirty="0" err="1"/>
              <a:t>Gwrandewch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gorchmynion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ofalus</a:t>
            </a:r>
            <a:r>
              <a:rPr lang="en-GB" dirty="0"/>
              <a:t>.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gyntaf</a:t>
            </a:r>
            <a:r>
              <a:rPr lang="en-GB" dirty="0"/>
              <a:t>, </a:t>
            </a:r>
            <a:r>
              <a:rPr lang="en-GB" dirty="0" err="1"/>
              <a:t>rhowch</a:t>
            </a:r>
            <a:r>
              <a:rPr lang="en-GB" dirty="0"/>
              <a:t> </a:t>
            </a:r>
            <a:r>
              <a:rPr lang="en-GB" dirty="0" err="1"/>
              <a:t>cownter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dechrau</a:t>
            </a:r>
            <a:r>
              <a:rPr lang="en-GB" dirty="0"/>
              <a:t>. </a:t>
            </a:r>
            <a:r>
              <a:rPr lang="en-GB" dirty="0" err="1"/>
              <a:t>Yn</a:t>
            </a:r>
            <a:r>
              <a:rPr lang="en-GB" dirty="0"/>
              <a:t> ail, </a:t>
            </a:r>
            <a:r>
              <a:rPr lang="en-GB" dirty="0" err="1"/>
              <a:t>rydw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eisiau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chi </a:t>
            </a:r>
            <a:r>
              <a:rPr lang="en-GB" dirty="0" err="1"/>
              <a:t>daflu’r</a:t>
            </a:r>
            <a:r>
              <a:rPr lang="en-GB" dirty="0"/>
              <a:t> dis. </a:t>
            </a:r>
            <a:r>
              <a:rPr lang="en-GB" dirty="0" err="1"/>
              <a:t>Symudwch</a:t>
            </a:r>
            <a:r>
              <a:rPr lang="en-GB" dirty="0"/>
              <a:t> y </a:t>
            </a:r>
            <a:r>
              <a:rPr lang="en-GB" dirty="0" err="1"/>
              <a:t>cownter</a:t>
            </a:r>
            <a:r>
              <a:rPr lang="en-GB" dirty="0"/>
              <a:t>.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olaf</a:t>
            </a:r>
            <a:r>
              <a:rPr lang="en-GB" dirty="0"/>
              <a:t>, </a:t>
            </a:r>
            <a:r>
              <a:rPr lang="en-GB" dirty="0" err="1"/>
              <a:t>dwedwch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amser</a:t>
            </a:r>
            <a:r>
              <a:rPr lang="en-GB" dirty="0"/>
              <a:t>. </a:t>
            </a:r>
            <a:r>
              <a:rPr lang="en-GB" dirty="0" err="1"/>
              <a:t>Cofiwch</a:t>
            </a:r>
            <a:r>
              <a:rPr lang="en-GB" dirty="0"/>
              <a:t> y </a:t>
            </a:r>
            <a:r>
              <a:rPr lang="en-GB" dirty="0" err="1"/>
              <a:t>treiglad</a:t>
            </a:r>
            <a:r>
              <a:rPr lang="en-GB" dirty="0"/>
              <a:t> </a:t>
            </a:r>
            <a:r>
              <a:rPr lang="en-GB" dirty="0" err="1"/>
              <a:t>meddal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ôl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! </a:t>
            </a:r>
            <a:r>
              <a:rPr lang="en-GB" dirty="0" err="1"/>
              <a:t>Pawb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barod</a:t>
            </a:r>
            <a:r>
              <a:rPr lang="en-GB" dirty="0"/>
              <a:t>?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err="1"/>
              <a:t>Chwaraewch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ffrindiau</a:t>
            </a:r>
            <a:r>
              <a:rPr lang="en-GB" dirty="0"/>
              <a:t>! </a:t>
            </a:r>
            <a:r>
              <a:rPr lang="en-GB" dirty="0" err="1"/>
              <a:t>Mwynhewch</a:t>
            </a:r>
            <a:r>
              <a:rPr lang="en-GB" dirty="0"/>
              <a:t>!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19E225-267F-49EE-8AAA-E129BE6F6665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9250986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Sefwch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cylch</a:t>
            </a:r>
            <a:r>
              <a:rPr lang="en-GB" dirty="0"/>
              <a:t> </a:t>
            </a:r>
            <a:r>
              <a:rPr lang="en-GB" dirty="0" err="1"/>
              <a:t>os</a:t>
            </a:r>
            <a:r>
              <a:rPr lang="en-GB" dirty="0"/>
              <a:t> </a:t>
            </a:r>
            <a:r>
              <a:rPr lang="en-GB" dirty="0" err="1"/>
              <a:t>gwelwch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dda</a:t>
            </a:r>
            <a:r>
              <a:rPr lang="en-GB" dirty="0"/>
              <a:t>. </a:t>
            </a:r>
          </a:p>
          <a:p>
            <a:r>
              <a:rPr lang="en-GB" dirty="0"/>
              <a:t>Pan </a:t>
            </a:r>
            <a:r>
              <a:rPr lang="en-GB" dirty="0" err="1"/>
              <a:t>dwi’n</a:t>
            </a:r>
            <a:r>
              <a:rPr lang="en-GB" dirty="0"/>
              <a:t> </a:t>
            </a:r>
            <a:r>
              <a:rPr lang="en-GB" dirty="0" err="1"/>
              <a:t>dweud</a:t>
            </a:r>
            <a:r>
              <a:rPr lang="en-GB" dirty="0"/>
              <a:t> y </a:t>
            </a:r>
            <a:r>
              <a:rPr lang="en-GB" dirty="0" err="1"/>
              <a:t>cwestian</a:t>
            </a:r>
            <a:r>
              <a:rPr lang="en-GB" dirty="0"/>
              <a:t> </a:t>
            </a:r>
            <a:r>
              <a:rPr lang="en-GB" dirty="0" err="1"/>
              <a:t>pwy</a:t>
            </a:r>
            <a:r>
              <a:rPr lang="en-GB" dirty="0"/>
              <a:t> </a:t>
            </a:r>
            <a:r>
              <a:rPr lang="en-GB" dirty="0" err="1"/>
              <a:t>fydd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ateb</a:t>
            </a:r>
            <a:r>
              <a:rPr lang="en-GB" dirty="0"/>
              <a:t>?</a:t>
            </a:r>
          </a:p>
          <a:p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ateb</a:t>
            </a:r>
            <a:r>
              <a:rPr lang="en-GB" dirty="0"/>
              <a:t>, </a:t>
            </a:r>
            <a:r>
              <a:rPr lang="en-GB" dirty="0" err="1"/>
              <a:t>codi’r</a:t>
            </a:r>
            <a:r>
              <a:rPr lang="en-GB" dirty="0"/>
              <a:t> </a:t>
            </a:r>
            <a:r>
              <a:rPr lang="en-GB" dirty="0" err="1"/>
              <a:t>cloc</a:t>
            </a:r>
            <a:r>
              <a:rPr lang="en-GB" dirty="0"/>
              <a:t> a </a:t>
            </a:r>
            <a:r>
              <a:rPr lang="en-GB" dirty="0" err="1"/>
              <a:t>dwedwch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hi’n</a:t>
            </a:r>
            <a:r>
              <a:rPr lang="en-GB" dirty="0"/>
              <a:t>…</a:t>
            </a:r>
          </a:p>
          <a:p>
            <a:r>
              <a:rPr lang="en-GB" dirty="0" err="1"/>
              <a:t>Barod</a:t>
            </a:r>
            <a:r>
              <a:rPr lang="en-GB" dirty="0"/>
              <a:t>?</a:t>
            </a:r>
          </a:p>
          <a:p>
            <a:r>
              <a:rPr lang="en-GB" dirty="0" err="1"/>
              <a:t>Rydych</a:t>
            </a:r>
            <a:r>
              <a:rPr lang="en-GB" dirty="0"/>
              <a:t> </a:t>
            </a:r>
            <a:r>
              <a:rPr lang="en-GB" dirty="0" err="1"/>
              <a:t>chi’n</a:t>
            </a:r>
            <a:r>
              <a:rPr lang="en-GB" dirty="0"/>
              <a:t> </a:t>
            </a:r>
            <a:r>
              <a:rPr lang="en-GB" dirty="0" err="1"/>
              <a:t>gwrando</a:t>
            </a:r>
            <a:r>
              <a:rPr lang="en-GB" dirty="0"/>
              <a:t> </a:t>
            </a:r>
            <a:r>
              <a:rPr lang="en-GB" dirty="0" err="1"/>
              <a:t>dda</a:t>
            </a:r>
            <a:r>
              <a:rPr lang="en-GB" dirty="0"/>
              <a:t> </a:t>
            </a:r>
            <a:r>
              <a:rPr lang="en-GB" dirty="0" err="1"/>
              <a:t>iawn</a:t>
            </a:r>
            <a:r>
              <a:rPr lang="en-GB" dirty="0"/>
              <a:t>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19E225-267F-49EE-8AAA-E129BE6F6665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9922806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Wythnos</a:t>
            </a:r>
            <a:r>
              <a:rPr lang="en-GB" dirty="0"/>
              <a:t> </a:t>
            </a:r>
            <a:r>
              <a:rPr lang="en-GB" dirty="0" err="1"/>
              <a:t>nesaf</a:t>
            </a:r>
            <a:r>
              <a:rPr lang="en-GB" dirty="0"/>
              <a:t>,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amser</a:t>
            </a:r>
            <a:r>
              <a:rPr lang="en-GB" dirty="0"/>
              <a:t> </a:t>
            </a:r>
            <a:r>
              <a:rPr lang="en-GB" dirty="0" err="1"/>
              <a:t>gorfennal</a:t>
            </a:r>
            <a:r>
              <a:rPr lang="en-GB" dirty="0"/>
              <a:t>. </a:t>
            </a:r>
            <a:r>
              <a:rPr lang="en-GB" dirty="0" err="1"/>
              <a:t>Roedd</a:t>
            </a:r>
            <a:r>
              <a:rPr lang="en-GB" dirty="0"/>
              <a:t> </a:t>
            </a:r>
            <a:r>
              <a:rPr lang="en-GB" dirty="0" err="1"/>
              <a:t>hi’n</a:t>
            </a:r>
            <a:r>
              <a:rPr lang="en-GB" dirty="0"/>
              <a:t>. </a:t>
            </a:r>
            <a:r>
              <a:rPr lang="en-GB" dirty="0" err="1"/>
              <a:t>Diolch</a:t>
            </a:r>
            <a:r>
              <a:rPr lang="en-GB"/>
              <a:t>!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19E225-267F-49EE-8AAA-E129BE6F6665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91973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17209372-F011-4BEC-A94C-AF747C2F38EF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0CB060CE-E83A-4637-9CA8-9ADFDBE43D27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865667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09372-F011-4BEC-A94C-AF747C2F38EF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060CE-E83A-4637-9CA8-9ADFDBE43D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10093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09372-F011-4BEC-A94C-AF747C2F38EF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060CE-E83A-4637-9CA8-9ADFDBE43D27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909416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09372-F011-4BEC-A94C-AF747C2F38EF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060CE-E83A-4637-9CA8-9ADFDBE43D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14588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09372-F011-4BEC-A94C-AF747C2F38EF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060CE-E83A-4637-9CA8-9ADFDBE43D27}" type="slidenum">
              <a:rPr lang="en-GB" smtClean="0"/>
              <a:t>‹#›</a:t>
            </a:fld>
            <a:endParaRPr lang="en-GB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053979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09372-F011-4BEC-A94C-AF747C2F38EF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060CE-E83A-4637-9CA8-9ADFDBE43D27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463779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09372-F011-4BEC-A94C-AF747C2F38EF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060CE-E83A-4637-9CA8-9ADFDBE43D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80062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09372-F011-4BEC-A94C-AF747C2F38EF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060CE-E83A-4637-9CA8-9ADFDBE43D27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549372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09372-F011-4BEC-A94C-AF747C2F38EF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060CE-E83A-4637-9CA8-9ADFDBE43D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42435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09372-F011-4BEC-A94C-AF747C2F38EF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060CE-E83A-4637-9CA8-9ADFDBE43D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11561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09372-F011-4BEC-A94C-AF747C2F38EF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060CE-E83A-4637-9CA8-9ADFDBE43D27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5604735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09372-F011-4BEC-A94C-AF747C2F38EF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060CE-E83A-4637-9CA8-9ADFDBE43D27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9436461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09372-F011-4BEC-A94C-AF747C2F38EF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060CE-E83A-4637-9CA8-9ADFDBE43D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27860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09372-F011-4BEC-A94C-AF747C2F38EF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060CE-E83A-4637-9CA8-9ADFDBE43D27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1888599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09372-F011-4BEC-A94C-AF747C2F38EF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060CE-E83A-4637-9CA8-9ADFDBE43D27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9325196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09372-F011-4BEC-A94C-AF747C2F38EF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060CE-E83A-4637-9CA8-9ADFDBE43D27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0527729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09372-F011-4BEC-A94C-AF747C2F38EF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060CE-E83A-4637-9CA8-9ADFDBE43D27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24361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17209372-F011-4BEC-A94C-AF747C2F38EF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0CB060CE-E83A-4637-9CA8-9ADFDBE43D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23998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0" r:id="rId1"/>
    <p:sldLayoutId id="2147483841" r:id="rId2"/>
    <p:sldLayoutId id="2147483842" r:id="rId3"/>
    <p:sldLayoutId id="2147483843" r:id="rId4"/>
    <p:sldLayoutId id="2147483844" r:id="rId5"/>
    <p:sldLayoutId id="2147483845" r:id="rId6"/>
    <p:sldLayoutId id="2147483846" r:id="rId7"/>
    <p:sldLayoutId id="2147483847" r:id="rId8"/>
    <p:sldLayoutId id="2147483848" r:id="rId9"/>
    <p:sldLayoutId id="2147483849" r:id="rId10"/>
    <p:sldLayoutId id="2147483850" r:id="rId11"/>
    <p:sldLayoutId id="2147483851" r:id="rId12"/>
    <p:sldLayoutId id="2147483852" r:id="rId13"/>
    <p:sldLayoutId id="2147483853" r:id="rId14"/>
    <p:sldLayoutId id="2147483854" r:id="rId15"/>
    <p:sldLayoutId id="2147483855" r:id="rId16"/>
    <p:sldLayoutId id="2147483856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openclipart.org/detail/96115/dice-3d" TargetMode="Externa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-sa/3.0/" TargetMode="External"/><Relationship Id="rId4" Type="http://schemas.openxmlformats.org/officeDocument/2006/relationships/hyperlink" Target="https://commons.wikimedia.org/wiki/File:Thumb_up_icon.svg" TargetMode="Externa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416DF0-E299-41BF-B77A-8BC466ED526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err="1">
                <a:latin typeface="Comic Sans MS" panose="030F0702030302020204" pitchFamily="66" charset="0"/>
              </a:rPr>
              <a:t>Yr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Amser</a:t>
            </a:r>
            <a:endParaRPr lang="en-GB" dirty="0">
              <a:latin typeface="Comic Sans MS" panose="030F0702030302020204" pitchFamily="66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3BE4656-0898-4797-9F67-77332634092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>
                <a:latin typeface="Comic Sans MS" panose="030F0702030302020204" pitchFamily="66" charset="0"/>
              </a:rPr>
              <a:t>Faint </a:t>
            </a:r>
            <a:r>
              <a:rPr lang="en-GB" dirty="0" err="1">
                <a:latin typeface="Comic Sans MS" panose="030F0702030302020204" pitchFamily="66" charset="0"/>
              </a:rPr>
              <a:t>o’r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gloch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ydy</a:t>
            </a:r>
            <a:r>
              <a:rPr lang="en-GB" dirty="0">
                <a:latin typeface="Comic Sans MS" panose="030F0702030302020204" pitchFamily="66" charset="0"/>
              </a:rPr>
              <a:t> hi?</a:t>
            </a:r>
          </a:p>
        </p:txBody>
      </p:sp>
    </p:spTree>
    <p:extLst>
      <p:ext uri="{BB962C8B-B14F-4D97-AF65-F5344CB8AC3E}">
        <p14:creationId xmlns:p14="http://schemas.microsoft.com/office/powerpoint/2010/main" val="53588568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0E3340B0-00A5-4E6C-BEAC-C58134397FC9}"/>
              </a:ext>
            </a:extLst>
          </p:cNvPr>
          <p:cNvSpPr txBox="1"/>
          <p:nvPr/>
        </p:nvSpPr>
        <p:spPr>
          <a:xfrm>
            <a:off x="985520" y="596162"/>
            <a:ext cx="6049484" cy="120032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cy-GB" dirty="0"/>
              <a:t>Enw: Caitlin </a:t>
            </a:r>
            <a:r>
              <a:rPr lang="cy-GB" dirty="0" err="1"/>
              <a:t>Mumford</a:t>
            </a:r>
            <a:r>
              <a:rPr lang="cy-GB" dirty="0"/>
              <a:t>		 </a:t>
            </a:r>
          </a:p>
          <a:p>
            <a:r>
              <a:rPr lang="cy-GB" dirty="0"/>
              <a:t>Teitl y wers: Yr amser 	 </a:t>
            </a:r>
          </a:p>
          <a:p>
            <a:r>
              <a:rPr lang="cy-GB" dirty="0"/>
              <a:t>Nod y wers: </a:t>
            </a:r>
            <a:r>
              <a:rPr lang="cy-GB" sz="1500" dirty="0">
                <a:latin typeface="Calibri"/>
                <a:ea typeface="Calibri"/>
                <a:cs typeface="Calibri"/>
              </a:rPr>
              <a:t>Adolygu ac ymarfer dweud yr amser.</a:t>
            </a:r>
            <a:r>
              <a:rPr lang="cy-GB" dirty="0"/>
              <a:t>	   </a:t>
            </a:r>
          </a:p>
          <a:p>
            <a:r>
              <a:rPr lang="cy-GB" dirty="0"/>
              <a:t>Blwyddyn:	 3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73CAD8B3-ED11-40BA-9FD2-8635CC5C170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85703054"/>
              </p:ext>
            </p:extLst>
          </p:nvPr>
        </p:nvGraphicFramePr>
        <p:xfrm>
          <a:off x="5631396" y="2649096"/>
          <a:ext cx="2807215" cy="3321931"/>
        </p:xfrm>
        <a:graphic>
          <a:graphicData uri="http://schemas.openxmlformats.org/drawingml/2006/table">
            <a:tbl>
              <a:tblPr/>
              <a:tblGrid>
                <a:gridCol w="2807215">
                  <a:extLst>
                    <a:ext uri="{9D8B030D-6E8A-4147-A177-3AD203B41FA5}">
                      <a16:colId xmlns:a16="http://schemas.microsoft.com/office/drawing/2014/main" val="337913932"/>
                    </a:ext>
                  </a:extLst>
                </a:gridCol>
              </a:tblGrid>
              <a:tr h="2166775">
                <a:tc>
                  <a:txBody>
                    <a:bodyPr/>
                    <a:lstStyle/>
                    <a:p>
                      <a:pPr algn="l" fontAlgn="base"/>
                      <a:r>
                        <a:rPr lang="cy-GB" sz="1300" b="1" i="0" dirty="0">
                          <a:solidFill>
                            <a:srgbClr val="000000"/>
                          </a:solidFill>
                          <a:effectLst/>
                          <a:latin typeface="Aptos" panose="02110004020202020204"/>
                        </a:rPr>
                        <a:t>Ffocws Iaith / Patrymau:</a:t>
                      </a:r>
                      <a:r>
                        <a:rPr lang="cy-GB" sz="1300" b="0" i="0" dirty="0">
                          <a:solidFill>
                            <a:srgbClr val="000000"/>
                          </a:solidFill>
                          <a:effectLst/>
                          <a:latin typeface="Aptos" panose="02110004020202020204"/>
                        </a:rPr>
                        <a:t>​</a:t>
                      </a:r>
                      <a:endParaRPr lang="cy-GB" sz="1300" b="0" i="0" dirty="0">
                        <a:solidFill>
                          <a:srgbClr val="000000"/>
                        </a:solidFill>
                        <a:effectLst/>
                      </a:endParaRPr>
                    </a:p>
                    <a:p>
                      <a:pPr algn="l" fontAlgn="base"/>
                      <a:r>
                        <a:rPr lang="cy-GB" sz="1300" b="0" i="0" dirty="0">
                          <a:solidFill>
                            <a:srgbClr val="000000"/>
                          </a:solidFill>
                          <a:effectLst/>
                          <a:latin typeface="Aptos" panose="02110004020202020204"/>
                        </a:rPr>
                        <a:t>​</a:t>
                      </a:r>
                      <a:endParaRPr lang="cy-GB" sz="1300" b="0" i="0" dirty="0">
                        <a:solidFill>
                          <a:srgbClr val="000000"/>
                        </a:solidFill>
                        <a:effectLst/>
                      </a:endParaRPr>
                    </a:p>
                    <a:p>
                      <a:pPr algn="l" fontAlgn="base"/>
                      <a:r>
                        <a:rPr lang="cy-GB" sz="9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" panose="02110004020202020204"/>
                        </a:rPr>
                        <a:t>Yr amser – Faint o’r gloch ydy hi?</a:t>
                      </a:r>
                      <a:r>
                        <a:rPr lang="cy-GB" sz="900" b="0" i="0" dirty="0">
                          <a:solidFill>
                            <a:srgbClr val="000000"/>
                          </a:solidFill>
                          <a:effectLst/>
                          <a:latin typeface="Aptos" panose="02110004020202020204"/>
                        </a:rPr>
                        <a:t>​</a:t>
                      </a:r>
                      <a:endParaRPr lang="cy-GB" sz="1300" b="0" i="0" dirty="0">
                        <a:solidFill>
                          <a:srgbClr val="000000"/>
                        </a:solidFill>
                        <a:effectLst/>
                      </a:endParaRPr>
                    </a:p>
                    <a:p>
                      <a:pPr algn="l" fontAlgn="base"/>
                      <a:r>
                        <a:rPr lang="cy-GB" sz="900" b="0" i="0" dirty="0">
                          <a:solidFill>
                            <a:srgbClr val="000000"/>
                          </a:solidFill>
                          <a:effectLst/>
                          <a:latin typeface="Aptos" panose="02110004020202020204"/>
                        </a:rPr>
                        <a:t>​</a:t>
                      </a:r>
                      <a:endParaRPr lang="cy-GB" sz="1300" b="0" i="0" dirty="0">
                        <a:solidFill>
                          <a:srgbClr val="000000"/>
                        </a:solidFill>
                        <a:effectLst/>
                      </a:endParaRPr>
                    </a:p>
                    <a:p>
                      <a:pPr algn="l" fontAlgn="base"/>
                      <a:r>
                        <a:rPr lang="cy-GB" sz="9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" panose="02110004020202020204"/>
                        </a:rPr>
                        <a:t>Treiglad meddal ar ôl i– </a:t>
                      </a:r>
                      <a:r>
                        <a:rPr lang="cy-GB" sz="900" b="0" i="0" dirty="0">
                          <a:solidFill>
                            <a:srgbClr val="000000"/>
                          </a:solidFill>
                          <a:effectLst/>
                          <a:latin typeface="Aptos" panose="02110004020202020204"/>
                        </a:rPr>
                        <a:t>​</a:t>
                      </a:r>
                      <a:endParaRPr lang="cy-GB" sz="1300" b="0" i="0" dirty="0">
                        <a:solidFill>
                          <a:srgbClr val="000000"/>
                        </a:solidFill>
                        <a:effectLst/>
                      </a:endParaRPr>
                    </a:p>
                    <a:p>
                      <a:pPr algn="l" fontAlgn="base"/>
                      <a:r>
                        <a:rPr lang="cy-GB" sz="9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" panose="02110004020202020204"/>
                        </a:rPr>
                        <a:t>ddau, dri, bedwar, bump, ddeg</a:t>
                      </a:r>
                      <a:r>
                        <a:rPr lang="cy-GB" sz="900" b="0" i="0" dirty="0">
                          <a:solidFill>
                            <a:srgbClr val="000000"/>
                          </a:solidFill>
                          <a:effectLst/>
                          <a:latin typeface="Aptos" panose="02110004020202020204"/>
                        </a:rPr>
                        <a:t>​</a:t>
                      </a:r>
                      <a:endParaRPr lang="cy-GB" sz="1300" b="0" i="0" dirty="0">
                        <a:solidFill>
                          <a:srgbClr val="000000"/>
                        </a:solidFill>
                        <a:effectLst/>
                      </a:endParaRPr>
                    </a:p>
                    <a:p>
                      <a:pPr algn="l" fontAlgn="base"/>
                      <a:r>
                        <a:rPr lang="cy-GB" sz="900" b="0" i="0" dirty="0">
                          <a:solidFill>
                            <a:srgbClr val="000000"/>
                          </a:solidFill>
                          <a:effectLst/>
                          <a:latin typeface="Aptos" panose="02110004020202020204"/>
                        </a:rPr>
                        <a:t>​</a:t>
                      </a:r>
                      <a:endParaRPr lang="cy-GB" sz="1300" b="0" i="0" dirty="0">
                        <a:solidFill>
                          <a:srgbClr val="000000"/>
                        </a:solidFill>
                        <a:effectLst/>
                      </a:endParaRPr>
                    </a:p>
                    <a:p>
                      <a:pPr algn="l" fontAlgn="base"/>
                      <a:r>
                        <a:rPr lang="cy-GB" sz="9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" panose="02110004020202020204"/>
                        </a:rPr>
                        <a:t>Mae hi’n…</a:t>
                      </a:r>
                      <a:r>
                        <a:rPr lang="cy-GB" sz="900" b="0" i="0" dirty="0">
                          <a:solidFill>
                            <a:srgbClr val="000000"/>
                          </a:solidFill>
                          <a:effectLst/>
                          <a:latin typeface="Aptos" panose="02110004020202020204"/>
                        </a:rPr>
                        <a:t>​</a:t>
                      </a:r>
                      <a:endParaRPr lang="cy-GB" sz="1300" b="0" i="0" dirty="0">
                        <a:solidFill>
                          <a:srgbClr val="000000"/>
                        </a:solidFill>
                        <a:effectLst/>
                      </a:endParaRPr>
                    </a:p>
                    <a:p>
                      <a:pPr algn="l" fontAlgn="base"/>
                      <a:r>
                        <a:rPr lang="cy-GB" sz="900" b="0" i="0" dirty="0">
                          <a:solidFill>
                            <a:srgbClr val="000000"/>
                          </a:solidFill>
                          <a:effectLst/>
                          <a:latin typeface="Aptos" panose="02110004020202020204"/>
                        </a:rPr>
                        <a:t>​</a:t>
                      </a:r>
                      <a:endParaRPr lang="cy-GB" sz="1300" b="0" i="0" dirty="0">
                        <a:solidFill>
                          <a:srgbClr val="000000"/>
                        </a:solidFill>
                        <a:effectLst/>
                      </a:endParaRPr>
                    </a:p>
                    <a:p>
                      <a:pPr algn="l" fontAlgn="base"/>
                      <a:r>
                        <a:rPr lang="cy-GB" sz="900" b="0" i="0" dirty="0">
                          <a:solidFill>
                            <a:srgbClr val="000000"/>
                          </a:solidFill>
                          <a:effectLst/>
                          <a:latin typeface="Aptos" panose="02110004020202020204"/>
                        </a:rPr>
                        <a:t>Gwers nesaf​</a:t>
                      </a:r>
                      <a:endParaRPr lang="cy-GB" sz="1300" b="0" i="0" dirty="0">
                        <a:solidFill>
                          <a:srgbClr val="000000"/>
                        </a:solidFill>
                        <a:effectLst/>
                      </a:endParaRPr>
                    </a:p>
                    <a:p>
                      <a:pPr algn="l" fontAlgn="base"/>
                      <a:r>
                        <a:rPr lang="cy-GB" sz="900" b="0" i="0" dirty="0">
                          <a:solidFill>
                            <a:srgbClr val="000000"/>
                          </a:solidFill>
                          <a:effectLst/>
                          <a:latin typeface="Aptos" panose="02110004020202020204"/>
                        </a:rPr>
                        <a:t>​</a:t>
                      </a:r>
                      <a:endParaRPr lang="cy-GB" sz="1300" b="0" i="0" dirty="0">
                        <a:solidFill>
                          <a:srgbClr val="000000"/>
                        </a:solidFill>
                        <a:effectLst/>
                      </a:endParaRPr>
                    </a:p>
                    <a:p>
                      <a:pPr algn="l" fontAlgn="base"/>
                      <a:r>
                        <a:rPr lang="cy-GB" sz="9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" panose="02110004020202020204"/>
                        </a:rPr>
                        <a:t>-Faint o’r gloch oedd hi?</a:t>
                      </a:r>
                      <a:r>
                        <a:rPr lang="cy-GB" sz="900" b="0" i="0" dirty="0">
                          <a:solidFill>
                            <a:srgbClr val="000000"/>
                          </a:solidFill>
                          <a:effectLst/>
                          <a:latin typeface="Aptos" panose="02110004020202020204"/>
                        </a:rPr>
                        <a:t>​</a:t>
                      </a:r>
                      <a:endParaRPr lang="cy-GB" sz="1300" b="0" i="0" dirty="0">
                        <a:solidFill>
                          <a:srgbClr val="000000"/>
                        </a:solidFill>
                        <a:effectLst/>
                      </a:endParaRPr>
                    </a:p>
                    <a:p>
                      <a:pPr algn="l" fontAlgn="base"/>
                      <a:r>
                        <a:rPr lang="cy-GB" sz="9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" panose="02110004020202020204"/>
                        </a:rPr>
                        <a:t>Roedd hi’n…</a:t>
                      </a:r>
                      <a:r>
                        <a:rPr lang="cy-GB" sz="900" b="0" i="0" dirty="0">
                          <a:solidFill>
                            <a:srgbClr val="000000"/>
                          </a:solidFill>
                          <a:effectLst/>
                          <a:latin typeface="Aptos" panose="02110004020202020204"/>
                        </a:rPr>
                        <a:t>​</a:t>
                      </a:r>
                      <a:endParaRPr lang="cy-GB" sz="1300" b="0" i="0" dirty="0">
                        <a:solidFill>
                          <a:srgbClr val="000000"/>
                        </a:solidFill>
                        <a:effectLst/>
                      </a:endParaRPr>
                    </a:p>
                    <a:p>
                      <a:pPr algn="l" fontAlgn="base"/>
                      <a:r>
                        <a:rPr lang="cy-GB" sz="1300" b="0" i="0" dirty="0">
                          <a:solidFill>
                            <a:srgbClr val="000000"/>
                          </a:solidFill>
                          <a:effectLst/>
                          <a:latin typeface="Aptos" panose="02110004020202020204"/>
                        </a:rPr>
                        <a:t>​</a:t>
                      </a:r>
                      <a:endParaRPr lang="cy-GB" sz="1300" b="0" i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67712" marR="67712" marT="33856" marB="33856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077532958"/>
                  </a:ext>
                </a:extLst>
              </a:tr>
              <a:tr h="1151099">
                <a:tc>
                  <a:txBody>
                    <a:bodyPr/>
                    <a:lstStyle/>
                    <a:p>
                      <a:pPr algn="l" fontAlgn="base"/>
                      <a:r>
                        <a:rPr lang="cy-GB" sz="1300" b="1" i="0" dirty="0">
                          <a:solidFill>
                            <a:srgbClr val="000000"/>
                          </a:solidFill>
                          <a:effectLst/>
                          <a:latin typeface="Aptos" panose="02110004020202020204"/>
                        </a:rPr>
                        <a:t>Gwybodaeth flaenorol:</a:t>
                      </a:r>
                      <a:r>
                        <a:rPr lang="cy-GB" sz="1300" b="0" i="0" dirty="0">
                          <a:solidFill>
                            <a:srgbClr val="000000"/>
                          </a:solidFill>
                          <a:effectLst/>
                          <a:latin typeface="Aptos" panose="02110004020202020204"/>
                        </a:rPr>
                        <a:t>​</a:t>
                      </a:r>
                      <a:endParaRPr lang="cy-GB" sz="1300" b="0" i="0" dirty="0">
                        <a:solidFill>
                          <a:srgbClr val="000000"/>
                        </a:solidFill>
                        <a:effectLst/>
                      </a:endParaRPr>
                    </a:p>
                    <a:p>
                      <a:pPr algn="ctr" fontAlgn="base"/>
                      <a:r>
                        <a:rPr lang="cy-GB" sz="900" b="0" i="0" dirty="0">
                          <a:solidFill>
                            <a:srgbClr val="000000"/>
                          </a:solidFill>
                          <a:effectLst/>
                          <a:latin typeface="Aptos" panose="02110004020202020204"/>
                        </a:rPr>
                        <a:t> ​</a:t>
                      </a:r>
                      <a:endParaRPr lang="cy-GB" sz="1300" b="0" i="0" dirty="0">
                        <a:solidFill>
                          <a:srgbClr val="000000"/>
                        </a:solidFill>
                        <a:effectLst/>
                      </a:endParaRPr>
                    </a:p>
                    <a:p>
                      <a:pPr algn="l" fontAlgn="base">
                        <a:buFont typeface="Arial" panose="020B0604020202020204" pitchFamily="34" charset="0"/>
                        <a:buChar char="•"/>
                      </a:pPr>
                      <a:r>
                        <a:rPr lang="cy-GB" sz="9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" panose="02110004020202020204"/>
                        </a:rPr>
                        <a:t>Treiglad meddal ar ôl i</a:t>
                      </a:r>
                      <a:r>
                        <a:rPr lang="cy-GB" sz="900" b="0" i="0" dirty="0">
                          <a:solidFill>
                            <a:srgbClr val="000000"/>
                          </a:solidFill>
                          <a:effectLst/>
                          <a:latin typeface="Aptos" panose="02110004020202020204"/>
                        </a:rPr>
                        <a:t>​</a:t>
                      </a:r>
                      <a:endParaRPr lang="cy-GB" sz="700" b="0" i="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base">
                        <a:buFont typeface="Arial" panose="020B0604020202020204" pitchFamily="34" charset="0"/>
                        <a:buChar char="•"/>
                      </a:pPr>
                      <a:r>
                        <a:rPr lang="cy-GB" sz="9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" panose="02110004020202020204"/>
                        </a:rPr>
                        <a:t>Llawer o drilio gyda’r amser geirfa. </a:t>
                      </a:r>
                      <a:r>
                        <a:rPr lang="cy-GB" sz="900" b="0" i="0" dirty="0">
                          <a:solidFill>
                            <a:srgbClr val="000000"/>
                          </a:solidFill>
                          <a:effectLst/>
                          <a:latin typeface="Aptos" panose="02110004020202020204"/>
                        </a:rPr>
                        <a:t>​</a:t>
                      </a:r>
                      <a:endParaRPr lang="cy-GB" sz="700" b="0" i="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base">
                        <a:buFont typeface="Arial" panose="020B0604020202020204" pitchFamily="34" charset="0"/>
                        <a:buChar char="•"/>
                      </a:pPr>
                      <a:r>
                        <a:rPr lang="cy-GB" sz="9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" panose="02110004020202020204"/>
                        </a:rPr>
                        <a:t>Rydyn ni wedi’r dechrau’r patrymau cadarnhoal a chwestiynau.</a:t>
                      </a:r>
                      <a:r>
                        <a:rPr lang="cy-GB" sz="900" b="0" i="0" dirty="0">
                          <a:solidFill>
                            <a:srgbClr val="000000"/>
                          </a:solidFill>
                          <a:effectLst/>
                          <a:latin typeface="Aptos" panose="02110004020202020204"/>
                        </a:rPr>
                        <a:t>​</a:t>
                      </a:r>
                      <a:endParaRPr lang="cy-GB" sz="700" b="0" i="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base"/>
                      <a:r>
                        <a:rPr lang="cy-GB" sz="1300" b="0" i="0" dirty="0">
                          <a:solidFill>
                            <a:srgbClr val="000000"/>
                          </a:solidFill>
                          <a:effectLst/>
                          <a:latin typeface="Aptos" panose="02110004020202020204"/>
                        </a:rPr>
                        <a:t>​</a:t>
                      </a:r>
                      <a:endParaRPr lang="cy-GB" sz="1300" b="0" i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67712" marR="67712" marT="33856" marB="33856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01867359"/>
                  </a:ext>
                </a:extLst>
              </a:tr>
            </a:tbl>
          </a:graphicData>
        </a:graphic>
      </p:graphicFrame>
      <p:sp>
        <p:nvSpPr>
          <p:cNvPr id="7" name="Rectangle 1">
            <a:extLst>
              <a:ext uri="{FF2B5EF4-FFF2-40B4-BE49-F238E27FC236}">
                <a16:creationId xmlns:a16="http://schemas.microsoft.com/office/drawing/2014/main" id="{39000E9B-6946-499B-B7E4-9A43D966DAB7}"/>
              </a:ext>
            </a:extLst>
          </p:cNvPr>
          <p:cNvSpPr>
            <a:spLocks noChangeArrowheads="1"/>
          </p:cNvSpPr>
          <p:nvPr/>
        </p:nvSpPr>
        <p:spPr bwMode="auto">
          <a:xfrm>
            <a:off x="1298983" y="2663347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D0CD806A-A08F-45FA-83C5-7C5B7DAC695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76852936"/>
              </p:ext>
            </p:extLst>
          </p:nvPr>
        </p:nvGraphicFramePr>
        <p:xfrm>
          <a:off x="7986405" y="675961"/>
          <a:ext cx="3331835" cy="1417320"/>
        </p:xfrm>
        <a:graphic>
          <a:graphicData uri="http://schemas.openxmlformats.org/drawingml/2006/table">
            <a:tbl>
              <a:tblPr/>
              <a:tblGrid>
                <a:gridCol w="3331835">
                  <a:extLst>
                    <a:ext uri="{9D8B030D-6E8A-4147-A177-3AD203B41FA5}">
                      <a16:colId xmlns:a16="http://schemas.microsoft.com/office/drawing/2014/main" val="3797295652"/>
                    </a:ext>
                  </a:extLst>
                </a:gridCol>
              </a:tblGrid>
              <a:tr h="825500">
                <a:tc>
                  <a:txBody>
                    <a:bodyPr/>
                    <a:lstStyle/>
                    <a:p>
                      <a:pPr algn="l" fontAlgn="base"/>
                      <a:r>
                        <a:rPr lang="cy-GB" sz="1800" b="1" i="0" dirty="0">
                          <a:solidFill>
                            <a:srgbClr val="000000"/>
                          </a:solidFill>
                          <a:effectLst/>
                          <a:latin typeface="Aptos" panose="02110004020202020204"/>
                        </a:rPr>
                        <a:t>Targedau Iaith Personol:</a:t>
                      </a:r>
                      <a:r>
                        <a:rPr lang="cy-GB" sz="1800" b="0" i="0" dirty="0">
                          <a:solidFill>
                            <a:srgbClr val="000000"/>
                          </a:solidFill>
                          <a:effectLst/>
                          <a:latin typeface="Aptos" panose="02110004020202020204"/>
                        </a:rPr>
                        <a:t>​</a:t>
                      </a:r>
                      <a:endParaRPr lang="cy-GB" b="0" i="0" dirty="0">
                        <a:solidFill>
                          <a:srgbClr val="000000"/>
                        </a:solidFill>
                        <a:effectLst/>
                      </a:endParaRPr>
                    </a:p>
                    <a:p>
                      <a:pPr algn="l" fontAlgn="base"/>
                      <a:r>
                        <a:rPr lang="cy-GB" sz="1800" b="0" i="0" dirty="0">
                          <a:solidFill>
                            <a:srgbClr val="000000"/>
                          </a:solidFill>
                          <a:effectLst/>
                          <a:latin typeface="Aptos" panose="02110004020202020204"/>
                        </a:rPr>
                        <a:t>​</a:t>
                      </a:r>
                      <a:endParaRPr lang="cy-GB" b="0" i="0" dirty="0">
                        <a:solidFill>
                          <a:srgbClr val="000000"/>
                        </a:solidFill>
                        <a:effectLst/>
                      </a:endParaRPr>
                    </a:p>
                    <a:p>
                      <a:pPr algn="l" fontAlgn="base">
                        <a:buFont typeface="Arial" panose="020B0604020202020204" pitchFamily="34" charset="0"/>
                        <a:buChar char="•"/>
                      </a:pPr>
                      <a:r>
                        <a:rPr lang="cy-GB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" panose="02110004020202020204"/>
                        </a:rPr>
                        <a:t>Rydw i eisiau cael hyder</a:t>
                      </a:r>
                      <a:r>
                        <a:rPr lang="cy-GB" sz="1100" b="0" i="0" dirty="0">
                          <a:solidFill>
                            <a:srgbClr val="000000"/>
                          </a:solidFill>
                          <a:effectLst/>
                          <a:latin typeface="Aptos" panose="02110004020202020204"/>
                        </a:rPr>
                        <a:t>​</a:t>
                      </a:r>
                      <a:endParaRPr lang="cy-GB" sz="880" b="0" i="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base">
                        <a:buFont typeface="Arial" panose="020B0604020202020204" pitchFamily="34" charset="0"/>
                        <a:buChar char="•"/>
                      </a:pPr>
                      <a:r>
                        <a:rPr lang="cy-GB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" panose="02110004020202020204"/>
                        </a:rPr>
                        <a:t>Rydw i eisiau ddefnyddio gorchmynion yn gywir</a:t>
                      </a:r>
                      <a:r>
                        <a:rPr lang="cy-GB" sz="1100" b="0" i="0" dirty="0">
                          <a:solidFill>
                            <a:srgbClr val="000000"/>
                          </a:solidFill>
                          <a:effectLst/>
                          <a:latin typeface="Aptos" panose="02110004020202020204"/>
                        </a:rPr>
                        <a:t>​</a:t>
                      </a:r>
                      <a:endParaRPr lang="cy-GB" sz="880" b="0" i="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base">
                        <a:buFont typeface="Arial" panose="020B0604020202020204" pitchFamily="34" charset="0"/>
                        <a:buChar char="•"/>
                      </a:pPr>
                      <a:r>
                        <a:rPr lang="cy-GB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" panose="02110004020202020204"/>
                        </a:rPr>
                        <a:t>Rydw i eisiau ddefnyddio treigladau yn gywir ar ôl i</a:t>
                      </a:r>
                      <a:r>
                        <a:rPr lang="cy-GB" sz="1100" b="0" i="0" dirty="0">
                          <a:solidFill>
                            <a:srgbClr val="000000"/>
                          </a:solidFill>
                          <a:effectLst/>
                          <a:latin typeface="Aptos" panose="02110004020202020204"/>
                        </a:rPr>
                        <a:t>​</a:t>
                      </a:r>
                      <a:endParaRPr lang="cy-GB" sz="880" b="0" i="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base"/>
                      <a:r>
                        <a:rPr lang="cy-GB" sz="1800" b="0" i="0" dirty="0">
                          <a:solidFill>
                            <a:srgbClr val="000000"/>
                          </a:solidFill>
                          <a:effectLst/>
                          <a:latin typeface="Aptos" panose="02110004020202020204"/>
                        </a:rPr>
                        <a:t>​</a:t>
                      </a:r>
                      <a:endParaRPr lang="cy-GB" b="0" i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8064182"/>
                  </a:ext>
                </a:extLst>
              </a:tr>
            </a:tbl>
          </a:graphicData>
        </a:graphic>
      </p:graphicFrame>
      <p:sp>
        <p:nvSpPr>
          <p:cNvPr id="9" name="Rectangle 2">
            <a:extLst>
              <a:ext uri="{FF2B5EF4-FFF2-40B4-BE49-F238E27FC236}">
                <a16:creationId xmlns:a16="http://schemas.microsoft.com/office/drawing/2014/main" id="{C33EA029-C84C-43CA-AE54-7EBB7A7D325F}"/>
              </a:ext>
            </a:extLst>
          </p:cNvPr>
          <p:cNvSpPr>
            <a:spLocks noChangeArrowheads="1"/>
          </p:cNvSpPr>
          <p:nvPr/>
        </p:nvSpPr>
        <p:spPr bwMode="auto">
          <a:xfrm>
            <a:off x="6924040" y="549996"/>
            <a:ext cx="4999365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graphicFrame>
        <p:nvGraphicFramePr>
          <p:cNvPr id="12" name="Table 11">
            <a:extLst>
              <a:ext uri="{FF2B5EF4-FFF2-40B4-BE49-F238E27FC236}">
                <a16:creationId xmlns:a16="http://schemas.microsoft.com/office/drawing/2014/main" id="{B35F1344-94DC-4678-ADE8-A791F235148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71564925"/>
              </p:ext>
            </p:extLst>
          </p:nvPr>
        </p:nvGraphicFramePr>
        <p:xfrm>
          <a:off x="873760" y="1853138"/>
          <a:ext cx="3921760" cy="4597148"/>
        </p:xfrm>
        <a:graphic>
          <a:graphicData uri="http://schemas.openxmlformats.org/drawingml/2006/table">
            <a:tbl>
              <a:tblPr/>
              <a:tblGrid>
                <a:gridCol w="3921760">
                  <a:extLst>
                    <a:ext uri="{9D8B030D-6E8A-4147-A177-3AD203B41FA5}">
                      <a16:colId xmlns:a16="http://schemas.microsoft.com/office/drawing/2014/main" val="4037372607"/>
                    </a:ext>
                  </a:extLst>
                </a:gridCol>
              </a:tblGrid>
              <a:tr h="1944135">
                <a:tc>
                  <a:txBody>
                    <a:bodyPr/>
                    <a:lstStyle/>
                    <a:p>
                      <a:pPr algn="l" fontAlgn="base"/>
                      <a:r>
                        <a:rPr lang="cy-GB" sz="1100" b="1" i="0" dirty="0">
                          <a:solidFill>
                            <a:srgbClr val="000000"/>
                          </a:solidFill>
                          <a:effectLst/>
                          <a:latin typeface="Aptos" panose="02110004020202020204"/>
                        </a:rPr>
                        <a:t>Gweithgareddau:</a:t>
                      </a:r>
                      <a:r>
                        <a:rPr lang="cy-GB" sz="1100" b="0" i="0" dirty="0">
                          <a:solidFill>
                            <a:srgbClr val="000000"/>
                          </a:solidFill>
                          <a:effectLst/>
                          <a:latin typeface="Aptos" panose="02110004020202020204"/>
                        </a:rPr>
                        <a:t>​</a:t>
                      </a:r>
                      <a:endParaRPr lang="cy-GB" sz="1100" b="0" i="0" dirty="0">
                        <a:solidFill>
                          <a:srgbClr val="000000"/>
                        </a:solidFill>
                        <a:effectLst/>
                      </a:endParaRPr>
                    </a:p>
                    <a:p>
                      <a:pPr algn="l" fontAlgn="base"/>
                      <a:r>
                        <a:rPr lang="cy-GB" sz="1100" b="0" i="0" dirty="0">
                          <a:solidFill>
                            <a:srgbClr val="000000"/>
                          </a:solidFill>
                          <a:effectLst/>
                          <a:latin typeface="Aptos" panose="02110004020202020204"/>
                        </a:rPr>
                        <a:t>​</a:t>
                      </a:r>
                      <a:endParaRPr lang="cy-GB" sz="1100" b="0" i="0" dirty="0">
                        <a:solidFill>
                          <a:srgbClr val="000000"/>
                        </a:solidFill>
                        <a:effectLst/>
                      </a:endParaRPr>
                    </a:p>
                    <a:p>
                      <a:pPr algn="l" fontAlgn="base">
                        <a:buFont typeface="Arial" panose="020B0604020202020204" pitchFamily="34" charset="0"/>
                        <a:buChar char="•"/>
                      </a:pPr>
                      <a:r>
                        <a:rPr lang="cy-GB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" panose="02110004020202020204"/>
                        </a:rPr>
                        <a:t>Dril adolygu – Faint o’r gloch ydy hi?</a:t>
                      </a:r>
                      <a:r>
                        <a:rPr lang="cy-GB" sz="1100" b="0" i="0" dirty="0">
                          <a:solidFill>
                            <a:srgbClr val="000000"/>
                          </a:solidFill>
                          <a:effectLst/>
                          <a:latin typeface="Aptos" panose="02110004020202020204"/>
                        </a:rPr>
                        <a:t>​</a:t>
                      </a:r>
                      <a:endParaRPr lang="cy-GB" sz="1100" b="0" i="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base"/>
                      <a:r>
                        <a:rPr lang="cy-GB" sz="1100" b="0" i="0" dirty="0">
                          <a:solidFill>
                            <a:srgbClr val="000000"/>
                          </a:solidFill>
                          <a:effectLst/>
                          <a:latin typeface="Aptos" panose="02110004020202020204"/>
                        </a:rPr>
                        <a:t>​</a:t>
                      </a:r>
                      <a:endParaRPr lang="cy-GB" sz="1100" b="0" i="0" dirty="0">
                        <a:solidFill>
                          <a:srgbClr val="000000"/>
                        </a:solidFill>
                        <a:effectLst/>
                      </a:endParaRPr>
                    </a:p>
                    <a:p>
                      <a:pPr algn="l" fontAlgn="base">
                        <a:buFont typeface="Arial" panose="020B0604020202020204" pitchFamily="34" charset="0"/>
                        <a:buChar char="•"/>
                      </a:pPr>
                      <a:r>
                        <a:rPr lang="cy-GB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" panose="02110004020202020204"/>
                        </a:rPr>
                        <a:t>Adolygu treiglad meddal – ar ôl i</a:t>
                      </a:r>
                      <a:r>
                        <a:rPr lang="cy-GB" sz="1100" b="0" i="0" dirty="0">
                          <a:solidFill>
                            <a:srgbClr val="000000"/>
                          </a:solidFill>
                          <a:effectLst/>
                          <a:latin typeface="Aptos" panose="02110004020202020204"/>
                        </a:rPr>
                        <a:t>​</a:t>
                      </a:r>
                      <a:endParaRPr lang="cy-GB" sz="1100" b="0" i="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base"/>
                      <a:r>
                        <a:rPr lang="cy-GB" sz="1100" b="0" i="0" dirty="0">
                          <a:solidFill>
                            <a:srgbClr val="000000"/>
                          </a:solidFill>
                          <a:effectLst/>
                          <a:latin typeface="Aptos" panose="02110004020202020204"/>
                        </a:rPr>
                        <a:t>​</a:t>
                      </a:r>
                      <a:endParaRPr lang="cy-GB" sz="1100" b="0" i="0" dirty="0">
                        <a:solidFill>
                          <a:srgbClr val="000000"/>
                        </a:solidFill>
                        <a:effectLst/>
                      </a:endParaRPr>
                    </a:p>
                    <a:p>
                      <a:pPr algn="l" fontAlgn="base">
                        <a:buFont typeface="Arial" panose="020B0604020202020204" pitchFamily="34" charset="0"/>
                        <a:buChar char="•"/>
                      </a:pPr>
                      <a:r>
                        <a:rPr lang="cy-GB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" panose="02110004020202020204"/>
                        </a:rPr>
                        <a:t>Gêm – Yr amser </a:t>
                      </a:r>
                      <a:r>
                        <a:rPr lang="cy-GB" sz="1100" b="0" i="0" dirty="0">
                          <a:solidFill>
                            <a:srgbClr val="000000"/>
                          </a:solidFill>
                          <a:effectLst/>
                          <a:latin typeface="Aptos" panose="02110004020202020204"/>
                        </a:rPr>
                        <a:t>​</a:t>
                      </a:r>
                      <a:endParaRPr lang="cy-GB" sz="1100" b="0" i="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base"/>
                      <a:r>
                        <a:rPr lang="cy-GB" sz="1100" b="0" i="0" dirty="0">
                          <a:solidFill>
                            <a:srgbClr val="000000"/>
                          </a:solidFill>
                          <a:effectLst/>
                          <a:latin typeface="Aptos" panose="02110004020202020204"/>
                        </a:rPr>
                        <a:t>​</a:t>
                      </a:r>
                      <a:endParaRPr lang="cy-GB" sz="1100" b="0" i="0" dirty="0">
                        <a:solidFill>
                          <a:srgbClr val="000000"/>
                        </a:solidFill>
                        <a:effectLst/>
                      </a:endParaRPr>
                    </a:p>
                    <a:p>
                      <a:pPr algn="l" fontAlgn="base">
                        <a:buFont typeface="Arial" panose="020B0604020202020204" pitchFamily="34" charset="0"/>
                        <a:buChar char="•"/>
                      </a:pPr>
                      <a:r>
                        <a:rPr lang="cy-GB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" panose="02110004020202020204"/>
                        </a:rPr>
                        <a:t>Gêm mewn cylch</a:t>
                      </a:r>
                      <a:r>
                        <a:rPr lang="cy-GB" sz="1100" b="0" i="0" dirty="0">
                          <a:solidFill>
                            <a:srgbClr val="000000"/>
                          </a:solidFill>
                          <a:effectLst/>
                          <a:latin typeface="Aptos" panose="02110004020202020204"/>
                        </a:rPr>
                        <a:t>​</a:t>
                      </a:r>
                      <a:endParaRPr lang="cy-GB" sz="1100" b="0" i="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base"/>
                      <a:r>
                        <a:rPr lang="cy-GB" sz="1100" b="0" i="0" dirty="0">
                          <a:solidFill>
                            <a:srgbClr val="000000"/>
                          </a:solidFill>
                          <a:effectLst/>
                          <a:latin typeface="Aptos" panose="02110004020202020204"/>
                        </a:rPr>
                        <a:t>​</a:t>
                      </a:r>
                      <a:endParaRPr lang="cy-GB" sz="1100" b="0" i="0" dirty="0">
                        <a:solidFill>
                          <a:srgbClr val="000000"/>
                        </a:solidFill>
                        <a:effectLst/>
                      </a:endParaRPr>
                    </a:p>
                    <a:p>
                      <a:pPr algn="l" fontAlgn="base">
                        <a:buFont typeface="Arial" panose="020B0604020202020204" pitchFamily="34" charset="0"/>
                        <a:buChar char="•"/>
                      </a:pPr>
                      <a:r>
                        <a:rPr lang="cy-GB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" panose="02110004020202020204"/>
                        </a:rPr>
                        <a:t>Gwers nesaf – Roedd hi’n…</a:t>
                      </a:r>
                      <a:r>
                        <a:rPr lang="cy-GB" sz="1100" b="0" i="0" dirty="0">
                          <a:solidFill>
                            <a:srgbClr val="000000"/>
                          </a:solidFill>
                          <a:effectLst/>
                          <a:latin typeface="Aptos" panose="02110004020202020204"/>
                        </a:rPr>
                        <a:t>​</a:t>
                      </a:r>
                      <a:endParaRPr lang="cy-GB" sz="1100" b="0" i="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base"/>
                      <a:r>
                        <a:rPr lang="cy-GB" sz="1100" b="0" i="0" dirty="0">
                          <a:solidFill>
                            <a:srgbClr val="000000"/>
                          </a:solidFill>
                          <a:effectLst/>
                          <a:latin typeface="Aptos" panose="02110004020202020204"/>
                        </a:rPr>
                        <a:t>​</a:t>
                      </a:r>
                      <a:endParaRPr lang="cy-GB" sz="1100" b="0" i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58294" marR="58294" marT="29147" marB="29147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65376139"/>
                  </a:ext>
                </a:extLst>
              </a:tr>
              <a:tr h="2373540">
                <a:tc>
                  <a:txBody>
                    <a:bodyPr/>
                    <a:lstStyle/>
                    <a:p>
                      <a:pPr algn="l" fontAlgn="base"/>
                      <a:r>
                        <a:rPr lang="cy-GB" sz="1400" b="1" i="0" dirty="0">
                          <a:solidFill>
                            <a:srgbClr val="000000"/>
                          </a:solidFill>
                          <a:effectLst/>
                          <a:latin typeface="Aptos" panose="02110004020202020204"/>
                        </a:rPr>
                        <a:t>Geirfa:</a:t>
                      </a:r>
                      <a:r>
                        <a:rPr lang="cy-GB" sz="1400" b="0" i="0" dirty="0">
                          <a:solidFill>
                            <a:srgbClr val="000000"/>
                          </a:solidFill>
                          <a:effectLst/>
                          <a:latin typeface="Aptos" panose="02110004020202020204"/>
                        </a:rPr>
                        <a:t>​</a:t>
                      </a:r>
                      <a:endParaRPr lang="cy-GB" sz="1400" b="0" i="0" dirty="0">
                        <a:solidFill>
                          <a:srgbClr val="000000"/>
                        </a:solidFill>
                        <a:effectLst/>
                      </a:endParaRPr>
                    </a:p>
                    <a:p>
                      <a:pPr algn="l" fontAlgn="base">
                        <a:buFont typeface="Arial" panose="020B0604020202020204" pitchFamily="34" charset="0"/>
                        <a:buChar char="•"/>
                      </a:pPr>
                      <a:r>
                        <a:rPr lang="cy-GB" sz="1400" b="0" i="0" u="none" strike="noStrike" dirty="0">
                          <a:solidFill>
                            <a:srgbClr val="FF0000"/>
                          </a:solidFill>
                          <a:effectLst/>
                          <a:latin typeface="Aptos" panose="02110004020202020204"/>
                        </a:rPr>
                        <a:t>o’gloch</a:t>
                      </a:r>
                      <a:r>
                        <a:rPr lang="cy-GB" sz="1400" b="0" i="0" dirty="0">
                          <a:solidFill>
                            <a:srgbClr val="FF0000"/>
                          </a:solidFill>
                          <a:effectLst/>
                          <a:latin typeface="Aptos" panose="02110004020202020204"/>
                        </a:rPr>
                        <a:t>​</a:t>
                      </a:r>
                      <a:endParaRPr lang="cy-GB" sz="1400" b="0" i="0" dirty="0">
                        <a:solidFill>
                          <a:srgbClr val="FF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base">
                        <a:buFont typeface="Arial" panose="020B0604020202020204" pitchFamily="34" charset="0"/>
                        <a:buChar char="•"/>
                      </a:pPr>
                      <a:r>
                        <a:rPr lang="cy-GB" sz="1400" b="0" i="0" u="none" strike="noStrike" dirty="0">
                          <a:solidFill>
                            <a:srgbClr val="FF0000"/>
                          </a:solidFill>
                          <a:effectLst/>
                          <a:latin typeface="Aptos" panose="02110004020202020204"/>
                        </a:rPr>
                        <a:t>Faint o’r gloch ydy hi?</a:t>
                      </a:r>
                      <a:r>
                        <a:rPr lang="cy-GB" sz="1400" b="0" i="0" dirty="0">
                          <a:solidFill>
                            <a:srgbClr val="FF0000"/>
                          </a:solidFill>
                          <a:effectLst/>
                          <a:latin typeface="Aptos" panose="02110004020202020204"/>
                        </a:rPr>
                        <a:t>​</a:t>
                      </a:r>
                      <a:endParaRPr lang="cy-GB" sz="1400" b="0" i="0" dirty="0">
                        <a:solidFill>
                          <a:srgbClr val="FF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base">
                        <a:buFont typeface="Arial" panose="020B0604020202020204" pitchFamily="34" charset="0"/>
                        <a:buChar char="•"/>
                      </a:pPr>
                      <a:r>
                        <a:rPr lang="cy-GB" sz="1400" b="0" i="0" u="none" strike="noStrike" dirty="0">
                          <a:solidFill>
                            <a:srgbClr val="FF0000"/>
                          </a:solidFill>
                          <a:effectLst/>
                          <a:latin typeface="Aptos" panose="02110004020202020204"/>
                        </a:rPr>
                        <a:t>bum munud wedi/i </a:t>
                      </a:r>
                      <a:r>
                        <a:rPr lang="cy-GB" sz="1400" b="0" i="0" dirty="0">
                          <a:solidFill>
                            <a:srgbClr val="FF0000"/>
                          </a:solidFill>
                          <a:effectLst/>
                          <a:latin typeface="Aptos" panose="02110004020202020204"/>
                        </a:rPr>
                        <a:t>​</a:t>
                      </a:r>
                      <a:endParaRPr lang="cy-GB" sz="1400" b="0" i="0" dirty="0">
                        <a:solidFill>
                          <a:srgbClr val="FF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base">
                        <a:buFont typeface="Arial" panose="020B0604020202020204" pitchFamily="34" charset="0"/>
                        <a:buChar char="•"/>
                      </a:pPr>
                      <a:r>
                        <a:rPr lang="cy-GB" sz="1400" b="0" i="0" u="none" strike="noStrike" dirty="0">
                          <a:solidFill>
                            <a:srgbClr val="FF0000"/>
                          </a:solidFill>
                          <a:effectLst/>
                          <a:latin typeface="Aptos" panose="02110004020202020204"/>
                        </a:rPr>
                        <a:t>Ddeng munud wedi/i</a:t>
                      </a:r>
                      <a:r>
                        <a:rPr lang="cy-GB" sz="1400" b="0" i="0" dirty="0">
                          <a:solidFill>
                            <a:srgbClr val="FF0000"/>
                          </a:solidFill>
                          <a:effectLst/>
                          <a:latin typeface="Aptos" panose="02110004020202020204"/>
                        </a:rPr>
                        <a:t>​</a:t>
                      </a:r>
                      <a:endParaRPr lang="cy-GB" sz="1400" b="0" i="0" dirty="0">
                        <a:solidFill>
                          <a:srgbClr val="FF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base">
                        <a:buFont typeface="Arial" panose="020B0604020202020204" pitchFamily="34" charset="0"/>
                        <a:buChar char="•"/>
                      </a:pPr>
                      <a:r>
                        <a:rPr lang="cy-GB" sz="1400" b="0" i="0" u="none" strike="noStrike" dirty="0">
                          <a:solidFill>
                            <a:srgbClr val="FF0000"/>
                          </a:solidFill>
                          <a:effectLst/>
                          <a:latin typeface="Aptos" panose="02110004020202020204"/>
                        </a:rPr>
                        <a:t>Chwarter wedi/i</a:t>
                      </a:r>
                      <a:r>
                        <a:rPr lang="cy-GB" sz="1400" b="0" i="0" dirty="0">
                          <a:solidFill>
                            <a:srgbClr val="FF0000"/>
                          </a:solidFill>
                          <a:effectLst/>
                          <a:latin typeface="Aptos" panose="02110004020202020204"/>
                        </a:rPr>
                        <a:t>​</a:t>
                      </a:r>
                      <a:endParaRPr lang="cy-GB" sz="1400" b="0" i="0" dirty="0">
                        <a:solidFill>
                          <a:srgbClr val="FF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base">
                        <a:buFont typeface="Arial" panose="020B0604020202020204" pitchFamily="34" charset="0"/>
                        <a:buChar char="•"/>
                      </a:pPr>
                      <a:r>
                        <a:rPr lang="cy-GB" sz="1400" b="0" i="0" u="none" strike="noStrike" dirty="0">
                          <a:solidFill>
                            <a:srgbClr val="FF0000"/>
                          </a:solidFill>
                          <a:effectLst/>
                          <a:latin typeface="Aptos" panose="02110004020202020204"/>
                        </a:rPr>
                        <a:t>bum munud ar hugain wedi/i</a:t>
                      </a:r>
                      <a:r>
                        <a:rPr lang="cy-GB" sz="1400" b="0" i="0" dirty="0">
                          <a:solidFill>
                            <a:srgbClr val="FF0000"/>
                          </a:solidFill>
                          <a:effectLst/>
                          <a:latin typeface="Aptos" panose="02110004020202020204"/>
                        </a:rPr>
                        <a:t>​</a:t>
                      </a:r>
                      <a:endParaRPr lang="cy-GB" sz="1400" b="0" i="0" dirty="0">
                        <a:solidFill>
                          <a:srgbClr val="FF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base">
                        <a:buFont typeface="Arial" panose="020B0604020202020204" pitchFamily="34" charset="0"/>
                        <a:buChar char="•"/>
                      </a:pPr>
                      <a:r>
                        <a:rPr lang="cy-GB" sz="1400" b="0" i="0" u="none" strike="noStrike" dirty="0">
                          <a:solidFill>
                            <a:srgbClr val="FF0000"/>
                          </a:solidFill>
                          <a:effectLst/>
                          <a:latin typeface="Aptos" panose="02110004020202020204"/>
                        </a:rPr>
                        <a:t>Hanner awr wedi/i</a:t>
                      </a:r>
                      <a:r>
                        <a:rPr lang="cy-GB" sz="1400" b="0" i="0" dirty="0">
                          <a:solidFill>
                            <a:srgbClr val="FF0000"/>
                          </a:solidFill>
                          <a:effectLst/>
                          <a:latin typeface="Aptos" panose="02110004020202020204"/>
                        </a:rPr>
                        <a:t>​</a:t>
                      </a:r>
                      <a:endParaRPr lang="cy-GB" sz="1400" b="0" i="0" dirty="0">
                        <a:solidFill>
                          <a:srgbClr val="FF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base">
                        <a:buFont typeface="Arial" panose="020B0604020202020204" pitchFamily="34" charset="0"/>
                        <a:buChar char="•"/>
                      </a:pPr>
                      <a:r>
                        <a:rPr lang="cy-GB" sz="1400" b="0" i="0" u="none" strike="noStrike" dirty="0">
                          <a:solidFill>
                            <a:srgbClr val="FF0000"/>
                          </a:solidFill>
                          <a:effectLst/>
                          <a:latin typeface="Aptos" panose="02110004020202020204"/>
                        </a:rPr>
                        <a:t>Mae hi’n...</a:t>
                      </a:r>
                      <a:r>
                        <a:rPr lang="cy-GB" sz="1400" b="0" i="0" dirty="0">
                          <a:solidFill>
                            <a:srgbClr val="FF0000"/>
                          </a:solidFill>
                          <a:effectLst/>
                          <a:latin typeface="Aptos" panose="02110004020202020204"/>
                        </a:rPr>
                        <a:t>​</a:t>
                      </a:r>
                      <a:endParaRPr lang="cy-GB" sz="1400" b="0" i="0" dirty="0">
                        <a:solidFill>
                          <a:srgbClr val="FF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base">
                        <a:buFont typeface="Arial" panose="020B0604020202020204" pitchFamily="34" charset="0"/>
                        <a:buChar char="•"/>
                      </a:pPr>
                      <a:r>
                        <a:rPr lang="cy-GB" sz="1400" b="0" i="0" u="none" strike="noStrike" dirty="0">
                          <a:solidFill>
                            <a:srgbClr val="FF0000"/>
                          </a:solidFill>
                          <a:effectLst/>
                          <a:latin typeface="Aptos" panose="02110004020202020204"/>
                        </a:rPr>
                        <a:t>Roedd hi’n...</a:t>
                      </a:r>
                      <a:r>
                        <a:rPr lang="cy-GB" sz="1400" b="0" i="0" dirty="0">
                          <a:solidFill>
                            <a:srgbClr val="FF0000"/>
                          </a:solidFill>
                          <a:effectLst/>
                          <a:latin typeface="Aptos" panose="02110004020202020204"/>
                        </a:rPr>
                        <a:t>​</a:t>
                      </a:r>
                      <a:endParaRPr lang="cy-GB" sz="1400" b="0" i="0" dirty="0">
                        <a:solidFill>
                          <a:srgbClr val="FF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base"/>
                      <a:r>
                        <a:rPr lang="cy-GB" sz="1100" b="0" i="0" dirty="0">
                          <a:solidFill>
                            <a:srgbClr val="000000"/>
                          </a:solidFill>
                          <a:effectLst/>
                          <a:latin typeface="Aptos" panose="02110004020202020204"/>
                        </a:rPr>
                        <a:t>​</a:t>
                      </a:r>
                      <a:endParaRPr lang="cy-GB" sz="1100" b="0" i="0" dirty="0">
                        <a:solidFill>
                          <a:srgbClr val="000000"/>
                        </a:solidFill>
                        <a:effectLst/>
                      </a:endParaRPr>
                    </a:p>
                    <a:p>
                      <a:pPr algn="l" fontAlgn="base"/>
                      <a:r>
                        <a:rPr lang="cy-GB" sz="1100" b="0" i="0" dirty="0">
                          <a:solidFill>
                            <a:srgbClr val="000000"/>
                          </a:solidFill>
                          <a:effectLst/>
                          <a:latin typeface="Aptos" panose="02110004020202020204"/>
                        </a:rPr>
                        <a:t>​</a:t>
                      </a:r>
                      <a:endParaRPr lang="cy-GB" sz="1100" b="0" i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58294" marR="58294" marT="29147" marB="29147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824188680"/>
                  </a:ext>
                </a:extLst>
              </a:tr>
            </a:tbl>
          </a:graphicData>
        </a:graphic>
      </p:graphicFrame>
      <p:sp>
        <p:nvSpPr>
          <p:cNvPr id="13" name="Rectangle 4">
            <a:extLst>
              <a:ext uri="{FF2B5EF4-FFF2-40B4-BE49-F238E27FC236}">
                <a16:creationId xmlns:a16="http://schemas.microsoft.com/office/drawing/2014/main" id="{A42E55DE-E8E8-4150-B87F-670D78E90020}"/>
              </a:ext>
            </a:extLst>
          </p:cNvPr>
          <p:cNvSpPr>
            <a:spLocks noChangeArrowheads="1"/>
          </p:cNvSpPr>
          <p:nvPr/>
        </p:nvSpPr>
        <p:spPr bwMode="auto">
          <a:xfrm>
            <a:off x="5006975" y="2547938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530700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F2FAA7-6D8A-4BAA-85EA-208247B8A0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o’gloch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64E7AF6-889B-43A5-ABEE-50995D1A1ED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5450" y="2557463"/>
            <a:ext cx="3341100" cy="3317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75616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521EFA-18E3-4350-8BF3-340662CF27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bum </a:t>
            </a:r>
            <a:r>
              <a:rPr lang="en-GB" dirty="0" err="1">
                <a:latin typeface="Comic Sans MS" panose="030F0702030302020204" pitchFamily="66" charset="0"/>
              </a:rPr>
              <a:t>munud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wedi</a:t>
            </a:r>
            <a:endParaRPr lang="en-GB" dirty="0">
              <a:latin typeface="Comic Sans MS" panose="030F0702030302020204" pitchFamily="66" charset="0"/>
            </a:endParaRP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A6A1A544-423B-40A1-8FBA-A7523EC5039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>
          <a:xfrm>
            <a:off x="4425450" y="2557463"/>
            <a:ext cx="3341100" cy="3317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08647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B8210E-81B9-4F39-A855-2DD0C4A07F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>
                <a:latin typeface="Comic Sans MS" panose="030F0702030302020204" pitchFamily="66" charset="0"/>
              </a:rPr>
              <a:t>ddeng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munud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wedi</a:t>
            </a:r>
            <a:endParaRPr lang="en-GB" dirty="0">
              <a:latin typeface="Comic Sans MS" panose="030F0702030302020204" pitchFamily="66" charset="0"/>
            </a:endParaRP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F1CBA1F4-2B27-477F-B1B7-234BEBB5663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>
          <a:xfrm>
            <a:off x="4435402" y="2557463"/>
            <a:ext cx="3321196" cy="3317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24325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CCA961-8875-4A45-A03C-F9A671534C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>
                <a:latin typeface="Comic Sans MS" panose="030F0702030302020204" pitchFamily="66" charset="0"/>
              </a:rPr>
              <a:t>chwarter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wedi</a:t>
            </a:r>
            <a:endParaRPr lang="en-GB" dirty="0">
              <a:latin typeface="Comic Sans MS" panose="030F0702030302020204" pitchFamily="66" charset="0"/>
            </a:endParaRP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D52FACA-7182-4F3B-8C92-CF3B9ED1EB7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>
          <a:xfrm>
            <a:off x="4435402" y="2557463"/>
            <a:ext cx="3321196" cy="3317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3971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EF8AFA-D436-41B3-A0A5-6940820F65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>
                <a:latin typeface="Comic Sans MS" panose="030F0702030302020204" pitchFamily="66" charset="0"/>
              </a:rPr>
              <a:t>ugain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munud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wedi</a:t>
            </a:r>
            <a:endParaRPr lang="en-GB" dirty="0">
              <a:latin typeface="Comic Sans MS" panose="030F0702030302020204" pitchFamily="66" charset="0"/>
            </a:endParaRP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9565783-B46B-4BB7-AF68-67BAB157410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>
          <a:xfrm>
            <a:off x="4435402" y="2557463"/>
            <a:ext cx="3321196" cy="3317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2122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31CED3-EBF1-4027-B2CD-C951308E44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bum </a:t>
            </a:r>
            <a:r>
              <a:rPr lang="en-GB" dirty="0" err="1">
                <a:latin typeface="Comic Sans MS" panose="030F0702030302020204" pitchFamily="66" charset="0"/>
              </a:rPr>
              <a:t>munud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ar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hugain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wedi</a:t>
            </a:r>
            <a:endParaRPr lang="en-GB" dirty="0">
              <a:latin typeface="Comic Sans MS" panose="030F0702030302020204" pitchFamily="66" charset="0"/>
            </a:endParaRP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7D2A0589-611A-46F7-A6EF-4D4D62661EE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>
          <a:xfrm>
            <a:off x="4445374" y="2557463"/>
            <a:ext cx="3301252" cy="3317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598946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4A9334-D88F-4F4E-A610-73496F70AD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>
                <a:latin typeface="Comic Sans MS" panose="030F0702030302020204" pitchFamily="66" charset="0"/>
              </a:rPr>
              <a:t>hanner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awr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wedi</a:t>
            </a:r>
            <a:endParaRPr lang="en-GB" dirty="0">
              <a:latin typeface="Comic Sans MS" panose="030F0702030302020204" pitchFamily="66" charset="0"/>
            </a:endParaRP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34A4E5D-6F85-467F-BBF1-89327D7CA0A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>
          <a:xfrm>
            <a:off x="4435402" y="2557463"/>
            <a:ext cx="3321196" cy="3317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136931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22B6BB-4D0A-4249-B87D-316525F322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bum </a:t>
            </a:r>
            <a:r>
              <a:rPr lang="en-GB" dirty="0" err="1">
                <a:latin typeface="Comic Sans MS" panose="030F0702030302020204" pitchFamily="66" charset="0"/>
              </a:rPr>
              <a:t>munud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ar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hugain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i</a:t>
            </a:r>
            <a:endParaRPr lang="en-GB" dirty="0">
              <a:latin typeface="Comic Sans MS" panose="030F0702030302020204" pitchFamily="66" charset="0"/>
            </a:endParaRP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4006193F-3787-43CD-8064-E6AFE5D0971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>
          <a:xfrm>
            <a:off x="4445374" y="2557463"/>
            <a:ext cx="3301252" cy="3317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668843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E4D1EF-EDD7-4E4A-84C0-F270D718E0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>
                <a:latin typeface="Comic Sans MS" panose="030F0702030302020204" pitchFamily="66" charset="0"/>
              </a:rPr>
              <a:t>ugain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munud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i</a:t>
            </a:r>
            <a:endParaRPr lang="en-GB" dirty="0">
              <a:latin typeface="Comic Sans MS" panose="030F0702030302020204" pitchFamily="66" charset="0"/>
            </a:endParaRP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88BFCA5-037A-4B32-9045-7D5533C7344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>
          <a:xfrm>
            <a:off x="4435402" y="2557463"/>
            <a:ext cx="3321196" cy="3317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658970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8C3A68-9737-40FD-AB31-B23175C560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>
                <a:latin typeface="Comic Sans MS" panose="030F0702030302020204" pitchFamily="66" charset="0"/>
              </a:rPr>
              <a:t>chwarter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i</a:t>
            </a:r>
            <a:endParaRPr lang="en-GB" dirty="0">
              <a:latin typeface="Comic Sans MS" panose="030F0702030302020204" pitchFamily="66" charset="0"/>
            </a:endParaRP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D793369B-D8AD-42E4-8F8C-CD56BBB1720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>
          <a:xfrm>
            <a:off x="4435402" y="2557463"/>
            <a:ext cx="3321196" cy="3317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382777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86493A-A3E4-469E-81E2-0A0988927C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>
                <a:latin typeface="Comic Sans MS" panose="030F0702030302020204" pitchFamily="66" charset="0"/>
              </a:rPr>
              <a:t>ddeng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munud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i</a:t>
            </a:r>
            <a:endParaRPr lang="en-GB" dirty="0">
              <a:latin typeface="Comic Sans MS" panose="030F0702030302020204" pitchFamily="66" charset="0"/>
            </a:endParaRP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1CEBFA6E-49FE-47F2-9370-89FC5A76628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>
          <a:xfrm>
            <a:off x="4435402" y="2557463"/>
            <a:ext cx="3321196" cy="3317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084758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65E00B-6675-4EA7-B89F-340B169C1F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bum </a:t>
            </a:r>
            <a:r>
              <a:rPr lang="en-GB" dirty="0" err="1">
                <a:latin typeface="Comic Sans MS" panose="030F0702030302020204" pitchFamily="66" charset="0"/>
              </a:rPr>
              <a:t>munud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i</a:t>
            </a:r>
            <a:endParaRPr lang="en-GB" dirty="0">
              <a:latin typeface="Comic Sans MS" panose="030F0702030302020204" pitchFamily="66" charset="0"/>
            </a:endParaRP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FB3B2ABD-5DF7-49B6-B316-B112F1912DF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>
          <a:xfrm>
            <a:off x="4435402" y="2557463"/>
            <a:ext cx="3321196" cy="3317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291085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461448-376E-49BD-9628-3023F64094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988" y="433464"/>
            <a:ext cx="9601196" cy="1303867"/>
          </a:xfrm>
        </p:spPr>
        <p:txBody>
          <a:bodyPr/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Faint o’gloch </a:t>
            </a:r>
            <a:r>
              <a:rPr lang="en-GB" dirty="0" err="1">
                <a:latin typeface="Comic Sans MS" panose="030F0702030302020204" pitchFamily="66" charset="0"/>
              </a:rPr>
              <a:t>ydy</a:t>
            </a:r>
            <a:r>
              <a:rPr lang="en-GB" dirty="0">
                <a:latin typeface="Comic Sans MS" panose="030F0702030302020204" pitchFamily="66" charset="0"/>
              </a:rPr>
              <a:t> hi?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3D2FDC73-E5AC-425B-808B-393C0EAA8F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>
                <a:latin typeface="Comic Sans MS" panose="030F0702030302020204" pitchFamily="66" charset="0"/>
              </a:rPr>
              <a:t>Cofiwch</a:t>
            </a:r>
            <a:r>
              <a:rPr lang="en-GB" dirty="0">
                <a:latin typeface="Comic Sans MS" panose="030F0702030302020204" pitchFamily="66" charset="0"/>
              </a:rPr>
              <a:t>!</a:t>
            </a:r>
          </a:p>
          <a:p>
            <a:pPr marL="0" indent="0">
              <a:buNone/>
            </a:pPr>
            <a:endParaRPr lang="en-GB" dirty="0">
              <a:latin typeface="Comic Sans MS" panose="030F0702030302020204" pitchFamily="66" charset="0"/>
            </a:endParaRPr>
          </a:p>
          <a:p>
            <a:pPr marL="0" indent="0">
              <a:buNone/>
            </a:pPr>
            <a:endParaRPr lang="en-GB" dirty="0">
              <a:latin typeface="Comic Sans MS" panose="030F0702030302020204" pitchFamily="66" charset="0"/>
            </a:endParaRPr>
          </a:p>
          <a:p>
            <a:pPr marL="0" indent="0">
              <a:buNone/>
            </a:pPr>
            <a:endParaRPr lang="en-GB" dirty="0">
              <a:latin typeface="Comic Sans MS" panose="030F0702030302020204" pitchFamily="66" charset="0"/>
            </a:endParaRPr>
          </a:p>
        </p:txBody>
      </p:sp>
      <p:graphicFrame>
        <p:nvGraphicFramePr>
          <p:cNvPr id="14" name="Table 13">
            <a:extLst>
              <a:ext uri="{FF2B5EF4-FFF2-40B4-BE49-F238E27FC236}">
                <a16:creationId xmlns:a16="http://schemas.microsoft.com/office/drawing/2014/main" id="{289C3677-AD23-4B97-A6E9-4E7551C3A91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08325157"/>
              </p:ext>
            </p:extLst>
          </p:nvPr>
        </p:nvGraphicFramePr>
        <p:xfrm>
          <a:off x="1370815" y="1586932"/>
          <a:ext cx="9601195" cy="46064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793065">
                  <a:extLst>
                    <a:ext uri="{9D8B030D-6E8A-4147-A177-3AD203B41FA5}">
                      <a16:colId xmlns:a16="http://schemas.microsoft.com/office/drawing/2014/main" val="1785449454"/>
                    </a:ext>
                  </a:extLst>
                </a:gridCol>
                <a:gridCol w="4808130">
                  <a:extLst>
                    <a:ext uri="{9D8B030D-6E8A-4147-A177-3AD203B41FA5}">
                      <a16:colId xmlns:a16="http://schemas.microsoft.com/office/drawing/2014/main" val="3565338933"/>
                    </a:ext>
                  </a:extLst>
                </a:gridCol>
              </a:tblGrid>
              <a:tr h="354344"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Comic Sans MS" panose="030F0702030302020204" pitchFamily="66" charset="0"/>
                        </a:rPr>
                        <a:t>Faint o’gloch </a:t>
                      </a:r>
                      <a:r>
                        <a:rPr lang="en-GB" sz="1600" dirty="0" err="1">
                          <a:latin typeface="Comic Sans MS" panose="030F0702030302020204" pitchFamily="66" charset="0"/>
                        </a:rPr>
                        <a:t>ydy</a:t>
                      </a:r>
                      <a:r>
                        <a:rPr lang="en-GB" sz="1600" dirty="0">
                          <a:latin typeface="Comic Sans MS" panose="030F0702030302020204" pitchFamily="66" charset="0"/>
                        </a:rPr>
                        <a:t> hi?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Comic Sans MS" panose="030F0702030302020204" pitchFamily="66" charset="0"/>
                        </a:rPr>
                        <a:t>Mae </a:t>
                      </a:r>
                      <a:r>
                        <a:rPr lang="en-GB" sz="1600" dirty="0" err="1">
                          <a:latin typeface="Comic Sans MS" panose="030F0702030302020204" pitchFamily="66" charset="0"/>
                        </a:rPr>
                        <a:t>hi’n</a:t>
                      </a:r>
                      <a:r>
                        <a:rPr lang="en-GB" sz="1600" dirty="0">
                          <a:latin typeface="Comic Sans MS" panose="030F0702030302020204" pitchFamily="66" charset="0"/>
                        </a:rPr>
                        <a:t>….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02190161"/>
                  </a:ext>
                </a:extLst>
              </a:tr>
              <a:tr h="354344">
                <a:tc>
                  <a:txBody>
                    <a:bodyPr/>
                    <a:lstStyle/>
                    <a:p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Comic Sans MS" panose="030F0702030302020204" pitchFamily="66" charset="0"/>
                        </a:rPr>
                        <a:t>Un o’gloch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61021119"/>
                  </a:ext>
                </a:extLst>
              </a:tr>
              <a:tr h="354344">
                <a:tc>
                  <a:txBody>
                    <a:bodyPr/>
                    <a:lstStyle/>
                    <a:p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err="1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Dd</a:t>
                      </a:r>
                      <a:r>
                        <a:rPr lang="en-GB" sz="1600" dirty="0" err="1">
                          <a:latin typeface="Comic Sans MS" panose="030F0702030302020204" pitchFamily="66" charset="0"/>
                        </a:rPr>
                        <a:t>au</a:t>
                      </a:r>
                      <a:r>
                        <a:rPr lang="en-GB" sz="1600" dirty="0">
                          <a:latin typeface="Comic Sans MS" panose="030F0702030302020204" pitchFamily="66" charset="0"/>
                        </a:rPr>
                        <a:t> o’gloch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19117427"/>
                  </a:ext>
                </a:extLst>
              </a:tr>
              <a:tr h="354344">
                <a:tc>
                  <a:txBody>
                    <a:bodyPr/>
                    <a:lstStyle/>
                    <a:p>
                      <a:endParaRPr lang="en-GB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err="1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D</a:t>
                      </a:r>
                      <a:r>
                        <a:rPr lang="en-GB" sz="1600" dirty="0" err="1">
                          <a:latin typeface="Comic Sans MS" panose="030F0702030302020204" pitchFamily="66" charset="0"/>
                        </a:rPr>
                        <a:t>ri</a:t>
                      </a:r>
                      <a:r>
                        <a:rPr lang="en-GB" sz="1600" dirty="0">
                          <a:latin typeface="Comic Sans MS" panose="030F0702030302020204" pitchFamily="66" charset="0"/>
                        </a:rPr>
                        <a:t> o’gloch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80860860"/>
                  </a:ext>
                </a:extLst>
              </a:tr>
              <a:tr h="354344">
                <a:tc>
                  <a:txBody>
                    <a:bodyPr/>
                    <a:lstStyle/>
                    <a:p>
                      <a:endParaRPr lang="en-GB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err="1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B</a:t>
                      </a:r>
                      <a:r>
                        <a:rPr lang="en-GB" sz="1600" dirty="0" err="1">
                          <a:latin typeface="Comic Sans MS" panose="030F0702030302020204" pitchFamily="66" charset="0"/>
                        </a:rPr>
                        <a:t>edwar</a:t>
                      </a:r>
                      <a:r>
                        <a:rPr lang="en-GB" sz="1600" dirty="0">
                          <a:latin typeface="Comic Sans MS" panose="030F0702030302020204" pitchFamily="66" charset="0"/>
                        </a:rPr>
                        <a:t> o’gloch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66198067"/>
                  </a:ext>
                </a:extLst>
              </a:tr>
              <a:tr h="354344">
                <a:tc>
                  <a:txBody>
                    <a:bodyPr/>
                    <a:lstStyle/>
                    <a:p>
                      <a:endParaRPr lang="en-GB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B</a:t>
                      </a:r>
                      <a:r>
                        <a:rPr lang="en-GB" sz="1600" dirty="0">
                          <a:latin typeface="Comic Sans MS" panose="030F0702030302020204" pitchFamily="66" charset="0"/>
                        </a:rPr>
                        <a:t>ump o’gloch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3829421"/>
                  </a:ext>
                </a:extLst>
              </a:tr>
              <a:tr h="354344">
                <a:tc>
                  <a:txBody>
                    <a:bodyPr/>
                    <a:lstStyle/>
                    <a:p>
                      <a:endParaRPr lang="en-GB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err="1">
                          <a:latin typeface="Comic Sans MS" panose="030F0702030302020204" pitchFamily="66" charset="0"/>
                        </a:rPr>
                        <a:t>Chwech</a:t>
                      </a:r>
                      <a:r>
                        <a:rPr lang="en-GB" sz="1600" dirty="0">
                          <a:latin typeface="Comic Sans MS" panose="030F0702030302020204" pitchFamily="66" charset="0"/>
                        </a:rPr>
                        <a:t> o’gloch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30089263"/>
                  </a:ext>
                </a:extLst>
              </a:tr>
              <a:tr h="354344">
                <a:tc>
                  <a:txBody>
                    <a:bodyPr/>
                    <a:lstStyle/>
                    <a:p>
                      <a:endParaRPr lang="en-GB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Comic Sans MS" panose="030F0702030302020204" pitchFamily="66" charset="0"/>
                        </a:rPr>
                        <a:t>Saith o’gloch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84163721"/>
                  </a:ext>
                </a:extLst>
              </a:tr>
              <a:tr h="354344">
                <a:tc>
                  <a:txBody>
                    <a:bodyPr/>
                    <a:lstStyle/>
                    <a:p>
                      <a:endParaRPr lang="en-GB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err="1">
                          <a:latin typeface="Comic Sans MS" panose="030F0702030302020204" pitchFamily="66" charset="0"/>
                        </a:rPr>
                        <a:t>Wyth</a:t>
                      </a:r>
                      <a:r>
                        <a:rPr lang="en-GB" sz="1600" dirty="0">
                          <a:latin typeface="Comic Sans MS" panose="030F0702030302020204" pitchFamily="66" charset="0"/>
                        </a:rPr>
                        <a:t> o’gloch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21923287"/>
                  </a:ext>
                </a:extLst>
              </a:tr>
              <a:tr h="354344">
                <a:tc>
                  <a:txBody>
                    <a:bodyPr/>
                    <a:lstStyle/>
                    <a:p>
                      <a:endParaRPr lang="en-GB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err="1">
                          <a:latin typeface="Comic Sans MS" panose="030F0702030302020204" pitchFamily="66" charset="0"/>
                        </a:rPr>
                        <a:t>Naw</a:t>
                      </a:r>
                      <a:r>
                        <a:rPr lang="en-GB" sz="1600" dirty="0">
                          <a:latin typeface="Comic Sans MS" panose="030F0702030302020204" pitchFamily="66" charset="0"/>
                        </a:rPr>
                        <a:t> o’gloch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29781549"/>
                  </a:ext>
                </a:extLst>
              </a:tr>
              <a:tr h="354344">
                <a:tc>
                  <a:txBody>
                    <a:bodyPr/>
                    <a:lstStyle/>
                    <a:p>
                      <a:endParaRPr lang="en-GB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err="1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Dd</a:t>
                      </a:r>
                      <a:r>
                        <a:rPr lang="en-GB" sz="1600" dirty="0" err="1">
                          <a:latin typeface="Comic Sans MS" panose="030F0702030302020204" pitchFamily="66" charset="0"/>
                        </a:rPr>
                        <a:t>eg</a:t>
                      </a:r>
                      <a:r>
                        <a:rPr lang="en-GB" sz="1600" dirty="0">
                          <a:latin typeface="Comic Sans MS" panose="030F0702030302020204" pitchFamily="66" charset="0"/>
                        </a:rPr>
                        <a:t> o’gloch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94113380"/>
                  </a:ext>
                </a:extLst>
              </a:tr>
              <a:tr h="354344">
                <a:tc>
                  <a:txBody>
                    <a:bodyPr/>
                    <a:lstStyle/>
                    <a:p>
                      <a:endParaRPr lang="en-GB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Comic Sans MS" panose="030F0702030302020204" pitchFamily="66" charset="0"/>
                        </a:rPr>
                        <a:t>Un </a:t>
                      </a:r>
                      <a:r>
                        <a:rPr lang="en-GB" sz="1600" dirty="0" err="1">
                          <a:latin typeface="Comic Sans MS" panose="030F0702030302020204" pitchFamily="66" charset="0"/>
                        </a:rPr>
                        <a:t>ar</a:t>
                      </a:r>
                      <a:r>
                        <a:rPr lang="en-GB" sz="160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1600" dirty="0" err="1">
                          <a:latin typeface="Comic Sans MS" panose="030F0702030302020204" pitchFamily="66" charset="0"/>
                        </a:rPr>
                        <a:t>ddeg</a:t>
                      </a:r>
                      <a:r>
                        <a:rPr lang="en-GB" sz="1600" dirty="0">
                          <a:latin typeface="Comic Sans MS" panose="030F0702030302020204" pitchFamily="66" charset="0"/>
                        </a:rPr>
                        <a:t> o’gloch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34916191"/>
                  </a:ext>
                </a:extLst>
              </a:tr>
              <a:tr h="354344">
                <a:tc>
                  <a:txBody>
                    <a:bodyPr/>
                    <a:lstStyle/>
                    <a:p>
                      <a:endParaRPr lang="en-GB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err="1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Dd</a:t>
                      </a:r>
                      <a:r>
                        <a:rPr lang="en-GB" sz="1600" dirty="0" err="1">
                          <a:latin typeface="Comic Sans MS" panose="030F0702030302020204" pitchFamily="66" charset="0"/>
                        </a:rPr>
                        <a:t>euddeg</a:t>
                      </a:r>
                      <a:r>
                        <a:rPr lang="en-GB" sz="1600" dirty="0">
                          <a:latin typeface="Comic Sans MS" panose="030F0702030302020204" pitchFamily="66" charset="0"/>
                        </a:rPr>
                        <a:t> o’gloch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4221322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0740117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4D10C7-C0BF-48E9-9926-1F3DB10CFF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latin typeface="Comic Sans MS" panose="030F0702030302020204" pitchFamily="66" charset="0"/>
              </a:rPr>
              <a:t>Cofiwch</a:t>
            </a:r>
            <a:r>
              <a:rPr lang="en-GB" dirty="0">
                <a:latin typeface="Comic Sans MS" panose="030F0702030302020204" pitchFamily="66" charset="0"/>
              </a:rPr>
              <a:t>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252EE4-EF8B-4405-92DB-D4BECA53C5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>
                <a:latin typeface="Comic Sans MS" panose="030F0702030302020204" pitchFamily="66" charset="0"/>
              </a:rPr>
              <a:t>Y </a:t>
            </a:r>
            <a:r>
              <a:rPr lang="en-GB" dirty="0" err="1">
                <a:latin typeface="Comic Sans MS" panose="030F0702030302020204" pitchFamily="66" charset="0"/>
              </a:rPr>
              <a:t>Treiglad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meddal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ar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omic Sans MS" panose="030F0702030302020204" pitchFamily="66" charset="0"/>
              </a:rPr>
              <a:t>ôl</a:t>
            </a:r>
            <a:r>
              <a:rPr lang="en-GB" dirty="0"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omic Sans MS" panose="030F0702030302020204" pitchFamily="66" charset="0"/>
              </a:rPr>
              <a:t>i</a:t>
            </a:r>
            <a:r>
              <a:rPr lang="en-GB" dirty="0">
                <a:solidFill>
                  <a:schemeClr val="tx1"/>
                </a:solidFill>
                <a:latin typeface="Comic Sans MS" panose="030F0702030302020204" pitchFamily="66" charset="0"/>
              </a:rPr>
              <a:t>… </a:t>
            </a:r>
          </a:p>
          <a:p>
            <a:r>
              <a:rPr lang="en-GB" dirty="0">
                <a:solidFill>
                  <a:schemeClr val="tx1"/>
                </a:solidFill>
                <a:latin typeface="Comic Sans MS" panose="030F0702030302020204" pitchFamily="66" charset="0"/>
              </a:rPr>
              <a:t>- bum </a:t>
            </a:r>
            <a:r>
              <a:rPr lang="en-GB" dirty="0" err="1">
                <a:solidFill>
                  <a:schemeClr val="tx1"/>
                </a:solidFill>
                <a:latin typeface="Comic Sans MS" panose="030F0702030302020204" pitchFamily="66" charset="0"/>
              </a:rPr>
              <a:t>munud</a:t>
            </a:r>
            <a:r>
              <a:rPr lang="en-GB" dirty="0"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omic Sans MS" panose="030F0702030302020204" pitchFamily="66" charset="0"/>
              </a:rPr>
              <a:t>i</a:t>
            </a:r>
            <a:r>
              <a:rPr lang="en-GB" dirty="0"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dirty="0" err="1">
                <a:solidFill>
                  <a:srgbClr val="FF0000"/>
                </a:solidFill>
                <a:latin typeface="Comic Sans MS" panose="030F0702030302020204" pitchFamily="66" charset="0"/>
              </a:rPr>
              <a:t>bedwar</a:t>
            </a:r>
            <a:endParaRPr lang="en-GB" dirty="0">
              <a:solidFill>
                <a:srgbClr val="FF0000"/>
              </a:solidFill>
              <a:latin typeface="Comic Sans MS" panose="030F0702030302020204" pitchFamily="66" charset="0"/>
            </a:endParaRPr>
          </a:p>
          <a:p>
            <a:r>
              <a:rPr lang="en-GB" dirty="0">
                <a:solidFill>
                  <a:schemeClr val="tx1"/>
                </a:solidFill>
                <a:latin typeface="Comic Sans MS" panose="030F0702030302020204" pitchFamily="66" charset="0"/>
              </a:rPr>
              <a:t>- </a:t>
            </a:r>
            <a:r>
              <a:rPr lang="en-GB" dirty="0" err="1">
                <a:solidFill>
                  <a:schemeClr val="tx1"/>
                </a:solidFill>
                <a:latin typeface="Comic Sans MS" panose="030F0702030302020204" pitchFamily="66" charset="0"/>
              </a:rPr>
              <a:t>ugain</a:t>
            </a:r>
            <a:r>
              <a:rPr lang="en-GB" dirty="0"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omic Sans MS" panose="030F0702030302020204" pitchFamily="66" charset="0"/>
              </a:rPr>
              <a:t>munud</a:t>
            </a:r>
            <a:r>
              <a:rPr lang="en-GB" dirty="0"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omic Sans MS" panose="030F0702030302020204" pitchFamily="66" charset="0"/>
              </a:rPr>
              <a:t>i</a:t>
            </a:r>
            <a:r>
              <a:rPr lang="en-GB" dirty="0">
                <a:solidFill>
                  <a:srgbClr val="FF0000"/>
                </a:solidFill>
                <a:latin typeface="Comic Sans MS" panose="030F0702030302020204" pitchFamily="66" charset="0"/>
              </a:rPr>
              <a:t> </a:t>
            </a:r>
            <a:r>
              <a:rPr lang="en-GB" dirty="0" err="1">
                <a:solidFill>
                  <a:srgbClr val="FF0000"/>
                </a:solidFill>
                <a:latin typeface="Comic Sans MS" panose="030F0702030302020204" pitchFamily="66" charset="0"/>
              </a:rPr>
              <a:t>ddau</a:t>
            </a:r>
            <a:endParaRPr lang="en-GB" dirty="0">
              <a:solidFill>
                <a:srgbClr val="FF0000"/>
              </a:solidFill>
              <a:latin typeface="Comic Sans MS" panose="030F0702030302020204" pitchFamily="66" charset="0"/>
            </a:endParaRPr>
          </a:p>
          <a:p>
            <a:r>
              <a:rPr lang="en-GB" dirty="0">
                <a:solidFill>
                  <a:schemeClr val="tx1"/>
                </a:solidFill>
                <a:latin typeface="Comic Sans MS" panose="030F0702030302020204" pitchFamily="66" charset="0"/>
              </a:rPr>
              <a:t>- </a:t>
            </a:r>
            <a:r>
              <a:rPr lang="en-GB" dirty="0" err="1">
                <a:solidFill>
                  <a:schemeClr val="tx1"/>
                </a:solidFill>
                <a:latin typeface="Comic Sans MS" panose="030F0702030302020204" pitchFamily="66" charset="0"/>
              </a:rPr>
              <a:t>Chwarter</a:t>
            </a:r>
            <a:r>
              <a:rPr lang="en-GB" dirty="0">
                <a:solidFill>
                  <a:schemeClr val="tx1"/>
                </a:solidFill>
                <a:latin typeface="Comic Sans MS" panose="030F0702030302020204" pitchFamily="66" charset="0"/>
              </a:rPr>
              <a:t> i </a:t>
            </a:r>
            <a:r>
              <a:rPr lang="en-GB" dirty="0" err="1">
                <a:solidFill>
                  <a:srgbClr val="FF0000"/>
                </a:solidFill>
                <a:latin typeface="Comic Sans MS" panose="030F0702030302020204" pitchFamily="66" charset="0"/>
              </a:rPr>
              <a:t>dri</a:t>
            </a:r>
            <a:endParaRPr lang="en-GB" dirty="0">
              <a:solidFill>
                <a:schemeClr val="tx1"/>
              </a:solidFill>
              <a:latin typeface="Comic Sans MS" panose="030F0702030302020204" pitchFamily="66" charset="0"/>
            </a:endParaRPr>
          </a:p>
          <a:p>
            <a:endParaRPr lang="en-GB" dirty="0">
              <a:solidFill>
                <a:srgbClr val="FF0000"/>
              </a:solidFill>
              <a:latin typeface="Comic Sans MS" panose="030F0702030302020204" pitchFamily="66" charset="0"/>
            </a:endParaRPr>
          </a:p>
          <a:p>
            <a:r>
              <a:rPr lang="en-GB" dirty="0" err="1">
                <a:solidFill>
                  <a:srgbClr val="FF0000"/>
                </a:solidFill>
                <a:latin typeface="Comic Sans MS" panose="030F0702030302020204" pitchFamily="66" charset="0"/>
              </a:rPr>
              <a:t>Amser</a:t>
            </a:r>
            <a:r>
              <a:rPr lang="en-GB" dirty="0">
                <a:solidFill>
                  <a:srgbClr val="FF0000"/>
                </a:solidFill>
                <a:latin typeface="Comic Sans MS" panose="030F0702030302020204" pitchFamily="66" charset="0"/>
              </a:rPr>
              <a:t> </a:t>
            </a:r>
            <a:r>
              <a:rPr lang="en-GB" dirty="0" err="1">
                <a:solidFill>
                  <a:srgbClr val="FF0000"/>
                </a:solidFill>
                <a:latin typeface="Comic Sans MS" panose="030F0702030302020204" pitchFamily="66" charset="0"/>
              </a:rPr>
              <a:t>Ymarfer</a:t>
            </a:r>
            <a:r>
              <a:rPr lang="en-GB" dirty="0">
                <a:solidFill>
                  <a:srgbClr val="FF0000"/>
                </a:solidFill>
                <a:latin typeface="Comic Sans MS" panose="030F0702030302020204" pitchFamily="66" charset="0"/>
              </a:rPr>
              <a:t>…</a:t>
            </a:r>
          </a:p>
          <a:p>
            <a:r>
              <a:rPr lang="en-GB" dirty="0" err="1">
                <a:solidFill>
                  <a:srgbClr val="FF0000"/>
                </a:solidFill>
                <a:latin typeface="Comic Sans MS" panose="030F0702030302020204" pitchFamily="66" charset="0"/>
              </a:rPr>
              <a:t>Pawb</a:t>
            </a:r>
            <a:r>
              <a:rPr lang="en-GB" dirty="0">
                <a:solidFill>
                  <a:srgbClr val="FF0000"/>
                </a:solidFill>
                <a:latin typeface="Comic Sans MS" panose="030F0702030302020204" pitchFamily="66" charset="0"/>
              </a:rPr>
              <a:t> </a:t>
            </a:r>
            <a:r>
              <a:rPr lang="en-GB" dirty="0" err="1">
                <a:solidFill>
                  <a:srgbClr val="FF0000"/>
                </a:solidFill>
                <a:latin typeface="Comic Sans MS" panose="030F0702030302020204" pitchFamily="66" charset="0"/>
              </a:rPr>
              <a:t>yn</a:t>
            </a:r>
            <a:r>
              <a:rPr lang="en-GB" dirty="0">
                <a:solidFill>
                  <a:srgbClr val="FF0000"/>
                </a:solidFill>
                <a:latin typeface="Comic Sans MS" panose="030F0702030302020204" pitchFamily="66" charset="0"/>
              </a:rPr>
              <a:t> </a:t>
            </a:r>
            <a:r>
              <a:rPr lang="en-GB" dirty="0" err="1">
                <a:solidFill>
                  <a:srgbClr val="FF0000"/>
                </a:solidFill>
                <a:latin typeface="Comic Sans MS" panose="030F0702030302020204" pitchFamily="66" charset="0"/>
              </a:rPr>
              <a:t>barod</a:t>
            </a:r>
            <a:r>
              <a:rPr lang="en-GB" dirty="0">
                <a:solidFill>
                  <a:srgbClr val="FF0000"/>
                </a:solidFill>
                <a:latin typeface="Comic Sans MS" panose="030F0702030302020204" pitchFamily="66" charset="0"/>
              </a:rPr>
              <a:t>? </a:t>
            </a:r>
          </a:p>
          <a:p>
            <a:endParaRPr lang="en-GB" dirty="0">
              <a:solidFill>
                <a:srgbClr val="FF0000"/>
              </a:solidFill>
              <a:latin typeface="Comic Sans MS" panose="030F0702030302020204" pitchFamily="66" charset="0"/>
            </a:endParaRPr>
          </a:p>
          <a:p>
            <a:endParaRPr lang="en-GB" dirty="0">
              <a:solidFill>
                <a:srgbClr val="FF0000"/>
              </a:solidFill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0023200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89CFB4-57C3-4476-B4A2-39BA387F84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Comic Sans MS" panose="030F0702030302020204" pitchFamily="66" charset="0"/>
              </a:rPr>
              <a:t>Mae </a:t>
            </a:r>
            <a:r>
              <a:rPr lang="en-GB" dirty="0" err="1">
                <a:latin typeface="Comic Sans MS" panose="030F0702030302020204" pitchFamily="66" charset="0"/>
              </a:rPr>
              <a:t>hi’n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ddeng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munud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i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bedwar</a:t>
            </a:r>
            <a:endParaRPr lang="en-GB" dirty="0">
              <a:latin typeface="Comic Sans MS" panose="030F0702030302020204" pitchFamily="66" charset="0"/>
            </a:endParaRPr>
          </a:p>
        </p:txBody>
      </p:sp>
      <p:pic>
        <p:nvPicPr>
          <p:cNvPr id="1026" name="Picture 2" descr="Telling the time to 5 minutes - Maths - Learning with BBC Bitesize ...">
            <a:extLst>
              <a:ext uri="{FF2B5EF4-FFF2-40B4-BE49-F238E27FC236}">
                <a16:creationId xmlns:a16="http://schemas.microsoft.com/office/drawing/2014/main" id="{77220550-9760-4C35-85E9-A03C146EA623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0" y="2735263"/>
            <a:ext cx="4572000" cy="2962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9234265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CF820E-24F5-4E68-80BA-98B919F99E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Comic Sans MS" panose="030F0702030302020204" pitchFamily="66" charset="0"/>
              </a:rPr>
              <a:t>Mae </a:t>
            </a:r>
            <a:r>
              <a:rPr lang="en-GB" dirty="0" err="1">
                <a:latin typeface="Comic Sans MS" panose="030F0702030302020204" pitchFamily="66" charset="0"/>
              </a:rPr>
              <a:t>hi’n</a:t>
            </a:r>
            <a:r>
              <a:rPr lang="en-GB" dirty="0">
                <a:latin typeface="Comic Sans MS" panose="030F0702030302020204" pitchFamily="66" charset="0"/>
              </a:rPr>
              <a:t> bum </a:t>
            </a:r>
            <a:r>
              <a:rPr lang="en-GB" dirty="0" err="1">
                <a:latin typeface="Comic Sans MS" panose="030F0702030302020204" pitchFamily="66" charset="0"/>
              </a:rPr>
              <a:t>munud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ar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hugain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i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dri</a:t>
            </a:r>
            <a:r>
              <a:rPr lang="en-GB" dirty="0">
                <a:latin typeface="Comic Sans MS" panose="030F0702030302020204" pitchFamily="66" charset="0"/>
              </a:rPr>
              <a:t> </a:t>
            </a:r>
          </a:p>
        </p:txBody>
      </p:sp>
      <p:pic>
        <p:nvPicPr>
          <p:cNvPr id="2052" name="Picture 4" descr="25 Minutes To 3 O`clock Analog Clock Icon Stock Illustration ...">
            <a:extLst>
              <a:ext uri="{FF2B5EF4-FFF2-40B4-BE49-F238E27FC236}">
                <a16:creationId xmlns:a16="http://schemas.microsoft.com/office/drawing/2014/main" id="{7D3ED5E9-1FDA-4BAF-900E-3C88ECB0B98F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7062" y="2557463"/>
            <a:ext cx="3317875" cy="3317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2019403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65A36B-678D-412C-BD2C-49658F5C20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Comic Sans MS" panose="030F0702030302020204" pitchFamily="66" charset="0"/>
              </a:rPr>
              <a:t>Mae </a:t>
            </a:r>
            <a:r>
              <a:rPr lang="en-GB" dirty="0" err="1">
                <a:latin typeface="Comic Sans MS" panose="030F0702030302020204" pitchFamily="66" charset="0"/>
              </a:rPr>
              <a:t>hi’n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chwarter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i</a:t>
            </a:r>
            <a:r>
              <a:rPr lang="en-GB" dirty="0">
                <a:latin typeface="Comic Sans MS" panose="030F0702030302020204" pitchFamily="66" charset="0"/>
              </a:rPr>
              <a:t> bump</a:t>
            </a:r>
          </a:p>
        </p:txBody>
      </p:sp>
      <p:pic>
        <p:nvPicPr>
          <p:cNvPr id="3074" name="Picture 2" descr="Quarter to five on a round clock 3425667 Stock Photo at Vecteezy">
            <a:extLst>
              <a:ext uri="{FF2B5EF4-FFF2-40B4-BE49-F238E27FC236}">
                <a16:creationId xmlns:a16="http://schemas.microsoft.com/office/drawing/2014/main" id="{3D3D3F6E-FA8F-4921-929A-F97DC52AC79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2480" y="2722880"/>
            <a:ext cx="2987040" cy="2987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0627219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037C0D-2484-445D-9324-DD07CE7757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latin typeface="Comic Sans MS" panose="030F0702030302020204" pitchFamily="66" charset="0"/>
              </a:rPr>
              <a:t>Amser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gêm</a:t>
            </a:r>
            <a:endParaRPr lang="en-GB" dirty="0">
              <a:latin typeface="Comic Sans MS" panose="030F0702030302020204" pitchFamily="66" charset="0"/>
            </a:endParaRP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E9981B8-3FE1-40DC-85A2-43CE6AA714A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2161" y="2557463"/>
            <a:ext cx="4995756" cy="3317875"/>
          </a:xfrm>
        </p:spPr>
      </p:pic>
    </p:spTree>
    <p:extLst>
      <p:ext uri="{BB962C8B-B14F-4D97-AF65-F5344CB8AC3E}">
        <p14:creationId xmlns:p14="http://schemas.microsoft.com/office/powerpoint/2010/main" val="347355618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EC0A2-5EDD-437C-A706-C22BD992C5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latin typeface="Comic Sans MS" panose="030F0702030302020204" pitchFamily="66" charset="0"/>
              </a:rPr>
              <a:t>Amser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gêm</a:t>
            </a:r>
            <a:endParaRPr lang="en-GB" dirty="0">
              <a:latin typeface="Comic Sans MS" panose="030F0702030302020204" pitchFamily="66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D8D6E4-A159-42B9-838F-DA9DF4F127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>
                <a:latin typeface="Comic Sans MS" panose="030F0702030302020204" pitchFamily="66" charset="0"/>
              </a:rPr>
              <a:t>Rhowch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cownter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ar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dechrau</a:t>
            </a:r>
            <a:endParaRPr lang="en-GB" dirty="0">
              <a:latin typeface="Comic Sans MS" panose="030F0702030302020204" pitchFamily="66" charset="0"/>
            </a:endParaRPr>
          </a:p>
          <a:p>
            <a:r>
              <a:rPr lang="en-GB" dirty="0" err="1">
                <a:latin typeface="Comic Sans MS" panose="030F0702030302020204" pitchFamily="66" charset="0"/>
              </a:rPr>
              <a:t>Daflwch</a:t>
            </a:r>
            <a:r>
              <a:rPr lang="en-GB" dirty="0">
                <a:latin typeface="Comic Sans MS" panose="030F0702030302020204" pitchFamily="66" charset="0"/>
              </a:rPr>
              <a:t> y dis</a:t>
            </a:r>
          </a:p>
          <a:p>
            <a:r>
              <a:rPr lang="en-GB" dirty="0" err="1">
                <a:latin typeface="Comic Sans MS" panose="030F0702030302020204" pitchFamily="66" charset="0"/>
              </a:rPr>
              <a:t>Symudwch</a:t>
            </a:r>
            <a:r>
              <a:rPr lang="en-GB" dirty="0">
                <a:latin typeface="Comic Sans MS" panose="030F0702030302020204" pitchFamily="66" charset="0"/>
              </a:rPr>
              <a:t> y </a:t>
            </a:r>
            <a:r>
              <a:rPr lang="en-GB" dirty="0" err="1">
                <a:latin typeface="Comic Sans MS" panose="030F0702030302020204" pitchFamily="66" charset="0"/>
              </a:rPr>
              <a:t>cownter</a:t>
            </a:r>
            <a:endParaRPr lang="en-GB" dirty="0">
              <a:latin typeface="Comic Sans MS" panose="030F0702030302020204" pitchFamily="66" charset="0"/>
            </a:endParaRPr>
          </a:p>
          <a:p>
            <a:r>
              <a:rPr lang="en-GB" dirty="0" err="1">
                <a:latin typeface="Comic Sans MS" panose="030F0702030302020204" pitchFamily="66" charset="0"/>
              </a:rPr>
              <a:t>Dwedwch</a:t>
            </a:r>
            <a:r>
              <a:rPr lang="en-GB" dirty="0">
                <a:latin typeface="Comic Sans MS" panose="030F0702030302020204" pitchFamily="66" charset="0"/>
              </a:rPr>
              <a:t> ‘Mae </a:t>
            </a:r>
            <a:r>
              <a:rPr lang="en-GB" dirty="0" err="1">
                <a:latin typeface="Comic Sans MS" panose="030F0702030302020204" pitchFamily="66" charset="0"/>
              </a:rPr>
              <a:t>hi’n</a:t>
            </a:r>
            <a:r>
              <a:rPr lang="en-GB" dirty="0">
                <a:latin typeface="Comic Sans MS" panose="030F0702030302020204" pitchFamily="66" charset="0"/>
              </a:rPr>
              <a:t>…</a:t>
            </a:r>
          </a:p>
          <a:p>
            <a:r>
              <a:rPr lang="en-GB" dirty="0" err="1">
                <a:latin typeface="Comic Sans MS" panose="030F0702030302020204" pitchFamily="66" charset="0"/>
              </a:rPr>
              <a:t>Byddwch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yn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ofalus</a:t>
            </a:r>
            <a:r>
              <a:rPr lang="en-GB" dirty="0">
                <a:latin typeface="Comic Sans MS" panose="030F0702030302020204" pitchFamily="66" charset="0"/>
              </a:rPr>
              <a:t>. </a:t>
            </a:r>
            <a:r>
              <a:rPr lang="en-GB" dirty="0" err="1">
                <a:latin typeface="Comic Sans MS" panose="030F0702030302020204" pitchFamily="66" charset="0"/>
              </a:rPr>
              <a:t>Cofiwch</a:t>
            </a:r>
            <a:r>
              <a:rPr lang="en-GB" dirty="0">
                <a:latin typeface="Comic Sans MS" panose="030F0702030302020204" pitchFamily="66" charset="0"/>
              </a:rPr>
              <a:t> y </a:t>
            </a:r>
            <a:r>
              <a:rPr lang="en-GB" dirty="0" err="1">
                <a:latin typeface="Comic Sans MS" panose="030F0702030302020204" pitchFamily="66" charset="0"/>
              </a:rPr>
              <a:t>treiglad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meddal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ar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ôl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i</a:t>
            </a:r>
            <a:r>
              <a:rPr lang="en-GB" dirty="0">
                <a:latin typeface="Comic Sans MS" panose="030F0702030302020204" pitchFamily="66" charset="0"/>
              </a:rPr>
              <a:t>.</a:t>
            </a:r>
          </a:p>
          <a:p>
            <a:r>
              <a:rPr lang="en-GB" dirty="0" err="1">
                <a:latin typeface="Comic Sans MS" panose="030F0702030302020204" pitchFamily="66" charset="0"/>
              </a:rPr>
              <a:t>Mwynhewch</a:t>
            </a:r>
            <a:r>
              <a:rPr lang="en-GB" dirty="0">
                <a:latin typeface="Comic Sans MS" panose="030F0702030302020204" pitchFamily="66" charset="0"/>
              </a:rPr>
              <a:t>!</a:t>
            </a:r>
          </a:p>
          <a:p>
            <a:endParaRPr lang="en-GB" dirty="0">
              <a:latin typeface="Comic Sans MS" panose="030F0702030302020204" pitchFamily="66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CCE01FD-8AE7-4C61-B4C7-1C26EF03509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 flipH="1">
            <a:off x="9023166" y="1339616"/>
            <a:ext cx="2642686" cy="21636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387362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1BA5CA-F04E-4144-884C-D71582B9C6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latin typeface="Comic Sans MS" panose="030F0702030302020204" pitchFamily="66" charset="0"/>
              </a:rPr>
              <a:t>Yn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olaf</a:t>
            </a:r>
            <a:endParaRPr lang="en-GB" dirty="0">
              <a:latin typeface="Comic Sans MS" panose="030F0702030302020204" pitchFamily="66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715D7C-8E19-41CF-B27A-499FE701D4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>
                <a:latin typeface="Comic Sans MS" panose="030F0702030302020204" pitchFamily="66" charset="0"/>
              </a:rPr>
              <a:t>Sefwch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mewn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cylch</a:t>
            </a:r>
            <a:r>
              <a:rPr lang="en-GB" dirty="0">
                <a:latin typeface="Comic Sans MS" panose="030F0702030302020204" pitchFamily="66" charset="0"/>
              </a:rPr>
              <a:t>. </a:t>
            </a:r>
          </a:p>
          <a:p>
            <a:pPr marL="0" indent="0">
              <a:buNone/>
            </a:pPr>
            <a:r>
              <a:rPr lang="en-GB" dirty="0">
                <a:latin typeface="Comic Sans MS" panose="030F0702030302020204" pitchFamily="66" charset="0"/>
              </a:rPr>
              <a:t>-</a:t>
            </a:r>
            <a:r>
              <a:rPr lang="en-GB" dirty="0" err="1">
                <a:latin typeface="Comic Sans MS" panose="030F0702030302020204" pitchFamily="66" charset="0"/>
              </a:rPr>
              <a:t>Ydych</a:t>
            </a:r>
            <a:r>
              <a:rPr lang="en-GB" dirty="0">
                <a:latin typeface="Comic Sans MS" panose="030F0702030302020204" pitchFamily="66" charset="0"/>
              </a:rPr>
              <a:t> chi </a:t>
            </a:r>
            <a:r>
              <a:rPr lang="en-GB" dirty="0" err="1">
                <a:latin typeface="Comic Sans MS" panose="030F0702030302020204" pitchFamily="66" charset="0"/>
              </a:rPr>
              <a:t>wedi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deall</a:t>
            </a:r>
            <a:r>
              <a:rPr lang="en-GB" dirty="0">
                <a:latin typeface="Comic Sans MS" panose="030F0702030302020204" pitchFamily="66" charset="0"/>
              </a:rPr>
              <a:t>?</a:t>
            </a:r>
          </a:p>
          <a:p>
            <a:pPr marL="0" indent="0">
              <a:buNone/>
            </a:pPr>
            <a:endParaRPr lang="en-GB" dirty="0">
              <a:latin typeface="Comic Sans MS" panose="030F0702030302020204" pitchFamily="66" charset="0"/>
            </a:endParaRPr>
          </a:p>
          <a:p>
            <a:pPr marL="0" indent="0">
              <a:buNone/>
            </a:pPr>
            <a:endParaRPr lang="en-GB" dirty="0">
              <a:latin typeface="Comic Sans MS" panose="030F0702030302020204" pitchFamily="66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F87053B-426A-4601-BB63-169CB9D4C3C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 rot="12572696" flipV="1">
            <a:off x="6710680" y="2438400"/>
            <a:ext cx="3605944" cy="360594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FE3742D-D1C8-481C-B5A2-4D52AD1FCFA8}"/>
              </a:ext>
            </a:extLst>
          </p:cNvPr>
          <p:cNvSpPr txBox="1"/>
          <p:nvPr/>
        </p:nvSpPr>
        <p:spPr>
          <a:xfrm rot="12572696" flipV="1">
            <a:off x="6710680" y="-2426514"/>
            <a:ext cx="25291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4" tooltip="https://commons.wikimedia.org/wiki/File:Thumb_up_icon.svg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5" tooltip="https://creativecommons.org/licenses/by-sa/3.0/"/>
              </a:rPr>
              <a:t>CC BY-SA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75474441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E1AC80-0EEE-4F1D-999B-FA238A6D14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latin typeface="Comic Sans MS" panose="030F0702030302020204" pitchFamily="66" charset="0"/>
              </a:rPr>
              <a:t>Gwers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nesaf</a:t>
            </a:r>
            <a:endParaRPr lang="en-GB" dirty="0">
              <a:latin typeface="Comic Sans MS" panose="030F0702030302020204" pitchFamily="66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DC4CB2-81BB-461F-B57D-348E1D7F0E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>
                <a:latin typeface="Comic Sans MS" panose="030F0702030302020204" pitchFamily="66" charset="0"/>
              </a:rPr>
              <a:t>Yr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amser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gorfennal</a:t>
            </a:r>
            <a:endParaRPr lang="en-GB" dirty="0">
              <a:latin typeface="Comic Sans MS" panose="030F0702030302020204" pitchFamily="66" charset="0"/>
            </a:endParaRPr>
          </a:p>
          <a:p>
            <a:r>
              <a:rPr lang="en-GB" dirty="0" err="1">
                <a:latin typeface="Comic Sans MS" panose="030F0702030302020204" pitchFamily="66" charset="0"/>
              </a:rPr>
              <a:t>Roedd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hi’n</a:t>
            </a:r>
            <a:r>
              <a:rPr lang="en-GB" dirty="0">
                <a:latin typeface="Comic Sans MS" panose="030F0702030302020204" pitchFamily="66" charset="0"/>
              </a:rPr>
              <a:t>…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129614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11561</TotalTime>
  <Words>1042</Words>
  <Application>Microsoft Office PowerPoint</Application>
  <PresentationFormat>Widescreen</PresentationFormat>
  <Paragraphs>168</Paragraphs>
  <Slides>23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30" baseType="lpstr">
      <vt:lpstr>Aptos</vt:lpstr>
      <vt:lpstr>Arial</vt:lpstr>
      <vt:lpstr>Calibri</vt:lpstr>
      <vt:lpstr>Comic Sans MS</vt:lpstr>
      <vt:lpstr>Garamond</vt:lpstr>
      <vt:lpstr>Times New Roman</vt:lpstr>
      <vt:lpstr>Organic</vt:lpstr>
      <vt:lpstr>Yr Amser</vt:lpstr>
      <vt:lpstr>PowerPoint Presentation</vt:lpstr>
      <vt:lpstr>o’gloch</vt:lpstr>
      <vt:lpstr>bum munud wedi</vt:lpstr>
      <vt:lpstr>ddeng munud wedi</vt:lpstr>
      <vt:lpstr>chwarter wedi</vt:lpstr>
      <vt:lpstr>ugain munud wedi</vt:lpstr>
      <vt:lpstr>bum munud ar hugain wedi</vt:lpstr>
      <vt:lpstr>hanner awr wedi</vt:lpstr>
      <vt:lpstr>bum munud ar hugain i</vt:lpstr>
      <vt:lpstr>ugain munud i</vt:lpstr>
      <vt:lpstr>chwarter i</vt:lpstr>
      <vt:lpstr>ddeng munud i</vt:lpstr>
      <vt:lpstr>bum munud i</vt:lpstr>
      <vt:lpstr>Faint o’gloch ydy hi?</vt:lpstr>
      <vt:lpstr>Cofiwch!</vt:lpstr>
      <vt:lpstr>Mae hi’n ddeng munud i bedwar</vt:lpstr>
      <vt:lpstr>Mae hi’n bum munud ar hugain i dri </vt:lpstr>
      <vt:lpstr>Mae hi’n chwarter i bump</vt:lpstr>
      <vt:lpstr>Amser gêm</vt:lpstr>
      <vt:lpstr>Amser gêm</vt:lpstr>
      <vt:lpstr>Yn olaf</vt:lpstr>
      <vt:lpstr>Gwers nesaf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Caitlin Welch</dc:creator>
  <cp:lastModifiedBy>Caitlin Welch</cp:lastModifiedBy>
  <cp:revision>56</cp:revision>
  <dcterms:created xsi:type="dcterms:W3CDTF">2024-10-13T20:24:05Z</dcterms:created>
  <dcterms:modified xsi:type="dcterms:W3CDTF">2024-10-23T13:38:45Z</dcterms:modified>
</cp:coreProperties>
</file>