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2"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111" d="100"/>
          <a:sy n="111" d="100"/>
        </p:scale>
        <p:origin x="594"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9820B0-ADD8-4015-565B-9BF4119C929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9E932B31-5884-AD37-DE7C-622DB5FF07E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73AC6DF3-8E19-8920-9ED0-360BFBCE7EAD}"/>
              </a:ext>
            </a:extLst>
          </p:cNvPr>
          <p:cNvSpPr>
            <a:spLocks noGrp="1"/>
          </p:cNvSpPr>
          <p:nvPr>
            <p:ph type="dt" sz="half" idx="10"/>
          </p:nvPr>
        </p:nvSpPr>
        <p:spPr/>
        <p:txBody>
          <a:bodyPr/>
          <a:lstStyle/>
          <a:p>
            <a:fld id="{F1471B46-7426-402D-8E78-124B9F2868C9}" type="datetimeFigureOut">
              <a:rPr lang="en-GB" smtClean="0"/>
              <a:t>21/10/2024</a:t>
            </a:fld>
            <a:endParaRPr lang="en-GB"/>
          </a:p>
        </p:txBody>
      </p:sp>
      <p:sp>
        <p:nvSpPr>
          <p:cNvPr id="5" name="Footer Placeholder 4">
            <a:extLst>
              <a:ext uri="{FF2B5EF4-FFF2-40B4-BE49-F238E27FC236}">
                <a16:creationId xmlns:a16="http://schemas.microsoft.com/office/drawing/2014/main" id="{30DFA088-E29E-47D4-9B67-ACD9CDBE6FA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29B0BD9-B476-2A49-2BCD-41DBE0605A0B}"/>
              </a:ext>
            </a:extLst>
          </p:cNvPr>
          <p:cNvSpPr>
            <a:spLocks noGrp="1"/>
          </p:cNvSpPr>
          <p:nvPr>
            <p:ph type="sldNum" sz="quarter" idx="12"/>
          </p:nvPr>
        </p:nvSpPr>
        <p:spPr/>
        <p:txBody>
          <a:bodyPr/>
          <a:lstStyle/>
          <a:p>
            <a:fld id="{7A26C71D-91CD-41E4-B1E3-738657A39332}" type="slidenum">
              <a:rPr lang="en-GB" smtClean="0"/>
              <a:t>‹#›</a:t>
            </a:fld>
            <a:endParaRPr lang="en-GB"/>
          </a:p>
        </p:txBody>
      </p:sp>
    </p:spTree>
    <p:extLst>
      <p:ext uri="{BB962C8B-B14F-4D97-AF65-F5344CB8AC3E}">
        <p14:creationId xmlns:p14="http://schemas.microsoft.com/office/powerpoint/2010/main" val="219300758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539905-B763-4CC8-C333-EC0BB006036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BA93D1C-5E18-5814-2A18-4A74797EE36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6F39416-1132-7405-9425-09465ECDEC1D}"/>
              </a:ext>
            </a:extLst>
          </p:cNvPr>
          <p:cNvSpPr>
            <a:spLocks noGrp="1"/>
          </p:cNvSpPr>
          <p:nvPr>
            <p:ph type="dt" sz="half" idx="10"/>
          </p:nvPr>
        </p:nvSpPr>
        <p:spPr/>
        <p:txBody>
          <a:bodyPr/>
          <a:lstStyle/>
          <a:p>
            <a:fld id="{F1471B46-7426-402D-8E78-124B9F2868C9}" type="datetimeFigureOut">
              <a:rPr lang="en-GB" smtClean="0"/>
              <a:t>21/10/2024</a:t>
            </a:fld>
            <a:endParaRPr lang="en-GB"/>
          </a:p>
        </p:txBody>
      </p:sp>
      <p:sp>
        <p:nvSpPr>
          <p:cNvPr id="5" name="Footer Placeholder 4">
            <a:extLst>
              <a:ext uri="{FF2B5EF4-FFF2-40B4-BE49-F238E27FC236}">
                <a16:creationId xmlns:a16="http://schemas.microsoft.com/office/drawing/2014/main" id="{44236C16-6CB2-7BB5-5E67-A186CEA2ED3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555BEEA-FEE2-7074-E367-F6B56FBA87A2}"/>
              </a:ext>
            </a:extLst>
          </p:cNvPr>
          <p:cNvSpPr>
            <a:spLocks noGrp="1"/>
          </p:cNvSpPr>
          <p:nvPr>
            <p:ph type="sldNum" sz="quarter" idx="12"/>
          </p:nvPr>
        </p:nvSpPr>
        <p:spPr/>
        <p:txBody>
          <a:bodyPr/>
          <a:lstStyle/>
          <a:p>
            <a:fld id="{7A26C71D-91CD-41E4-B1E3-738657A39332}" type="slidenum">
              <a:rPr lang="en-GB" smtClean="0"/>
              <a:t>‹#›</a:t>
            </a:fld>
            <a:endParaRPr lang="en-GB"/>
          </a:p>
        </p:txBody>
      </p:sp>
    </p:spTree>
    <p:extLst>
      <p:ext uri="{BB962C8B-B14F-4D97-AF65-F5344CB8AC3E}">
        <p14:creationId xmlns:p14="http://schemas.microsoft.com/office/powerpoint/2010/main" val="42474347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5FC8C3-9B4B-88CB-450D-D0D868B69B50}"/>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2090F04-0510-DDDD-A048-74C2738E5CD5}"/>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DC2EEFD-750C-0230-1728-B7B1C2F3721C}"/>
              </a:ext>
            </a:extLst>
          </p:cNvPr>
          <p:cNvSpPr>
            <a:spLocks noGrp="1"/>
          </p:cNvSpPr>
          <p:nvPr>
            <p:ph type="dt" sz="half" idx="10"/>
          </p:nvPr>
        </p:nvSpPr>
        <p:spPr/>
        <p:txBody>
          <a:bodyPr/>
          <a:lstStyle/>
          <a:p>
            <a:fld id="{F1471B46-7426-402D-8E78-124B9F2868C9}" type="datetimeFigureOut">
              <a:rPr lang="en-GB" smtClean="0"/>
              <a:t>21/10/2024</a:t>
            </a:fld>
            <a:endParaRPr lang="en-GB"/>
          </a:p>
        </p:txBody>
      </p:sp>
      <p:sp>
        <p:nvSpPr>
          <p:cNvPr id="5" name="Footer Placeholder 4">
            <a:extLst>
              <a:ext uri="{FF2B5EF4-FFF2-40B4-BE49-F238E27FC236}">
                <a16:creationId xmlns:a16="http://schemas.microsoft.com/office/drawing/2014/main" id="{FD0D1FA5-A217-0E8B-9F41-ED275655807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C52F383-0F81-1530-71EE-F666CAC39C9B}"/>
              </a:ext>
            </a:extLst>
          </p:cNvPr>
          <p:cNvSpPr>
            <a:spLocks noGrp="1"/>
          </p:cNvSpPr>
          <p:nvPr>
            <p:ph type="sldNum" sz="quarter" idx="12"/>
          </p:nvPr>
        </p:nvSpPr>
        <p:spPr/>
        <p:txBody>
          <a:bodyPr/>
          <a:lstStyle/>
          <a:p>
            <a:fld id="{7A26C71D-91CD-41E4-B1E3-738657A39332}" type="slidenum">
              <a:rPr lang="en-GB" smtClean="0"/>
              <a:t>‹#›</a:t>
            </a:fld>
            <a:endParaRPr lang="en-GB"/>
          </a:p>
        </p:txBody>
      </p:sp>
    </p:spTree>
    <p:extLst>
      <p:ext uri="{BB962C8B-B14F-4D97-AF65-F5344CB8AC3E}">
        <p14:creationId xmlns:p14="http://schemas.microsoft.com/office/powerpoint/2010/main" val="14324121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03A048-88F8-D50C-0AE1-652070C6A25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1783A57-23BD-E499-D097-8F706F47ABAC}"/>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CDC4B703-DA81-406A-A17E-9B22C768187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EC1A6CD7-6717-5E11-4237-94E129B58293}"/>
              </a:ext>
            </a:extLst>
          </p:cNvPr>
          <p:cNvSpPr>
            <a:spLocks noGrp="1"/>
          </p:cNvSpPr>
          <p:nvPr>
            <p:ph type="dt" sz="half" idx="10"/>
          </p:nvPr>
        </p:nvSpPr>
        <p:spPr/>
        <p:txBody>
          <a:bodyPr/>
          <a:lstStyle/>
          <a:p>
            <a:fld id="{F1471B46-7426-402D-8E78-124B9F2868C9}" type="datetimeFigureOut">
              <a:rPr lang="en-GB" smtClean="0"/>
              <a:t>21/10/2024</a:t>
            </a:fld>
            <a:endParaRPr lang="en-GB"/>
          </a:p>
        </p:txBody>
      </p:sp>
      <p:sp>
        <p:nvSpPr>
          <p:cNvPr id="6" name="Footer Placeholder 5">
            <a:extLst>
              <a:ext uri="{FF2B5EF4-FFF2-40B4-BE49-F238E27FC236}">
                <a16:creationId xmlns:a16="http://schemas.microsoft.com/office/drawing/2014/main" id="{29A95685-AAE4-B7BD-C6A6-5EADD449764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7743DA0-E804-BBA3-B7B8-DACD992EFAAE}"/>
              </a:ext>
            </a:extLst>
          </p:cNvPr>
          <p:cNvSpPr>
            <a:spLocks noGrp="1"/>
          </p:cNvSpPr>
          <p:nvPr>
            <p:ph type="sldNum" sz="quarter" idx="12"/>
          </p:nvPr>
        </p:nvSpPr>
        <p:spPr/>
        <p:txBody>
          <a:bodyPr/>
          <a:lstStyle/>
          <a:p>
            <a:fld id="{7A26C71D-91CD-41E4-B1E3-738657A39332}" type="slidenum">
              <a:rPr lang="en-GB" smtClean="0"/>
              <a:t>‹#›</a:t>
            </a:fld>
            <a:endParaRPr lang="en-GB"/>
          </a:p>
        </p:txBody>
      </p:sp>
    </p:spTree>
    <p:extLst>
      <p:ext uri="{BB962C8B-B14F-4D97-AF65-F5344CB8AC3E}">
        <p14:creationId xmlns:p14="http://schemas.microsoft.com/office/powerpoint/2010/main" val="399386210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3B5617-824A-CECF-DF23-CA3E415590C3}"/>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F8AB8C3-A57C-2426-DDAC-18A8A0BD6ED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D3BA46F-BEAB-A278-F22B-9982922F142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E6F0E0C-9EEF-6570-DA1D-F8C55DA465B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4D34157-C4FF-158F-A09D-5776FD152F4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C543CC56-4F6E-E64A-B3D3-22DABC9E4764}"/>
              </a:ext>
            </a:extLst>
          </p:cNvPr>
          <p:cNvSpPr>
            <a:spLocks noGrp="1"/>
          </p:cNvSpPr>
          <p:nvPr>
            <p:ph type="dt" sz="half" idx="10"/>
          </p:nvPr>
        </p:nvSpPr>
        <p:spPr/>
        <p:txBody>
          <a:bodyPr/>
          <a:lstStyle/>
          <a:p>
            <a:fld id="{F1471B46-7426-402D-8E78-124B9F2868C9}" type="datetimeFigureOut">
              <a:rPr lang="en-GB" smtClean="0"/>
              <a:t>21/10/2024</a:t>
            </a:fld>
            <a:endParaRPr lang="en-GB"/>
          </a:p>
        </p:txBody>
      </p:sp>
      <p:sp>
        <p:nvSpPr>
          <p:cNvPr id="8" name="Footer Placeholder 7">
            <a:extLst>
              <a:ext uri="{FF2B5EF4-FFF2-40B4-BE49-F238E27FC236}">
                <a16:creationId xmlns:a16="http://schemas.microsoft.com/office/drawing/2014/main" id="{56C4770C-B422-68C0-4F5F-E3665D5BBA35}"/>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0DBEE9D6-7F33-A274-0817-15AB924817FA}"/>
              </a:ext>
            </a:extLst>
          </p:cNvPr>
          <p:cNvSpPr>
            <a:spLocks noGrp="1"/>
          </p:cNvSpPr>
          <p:nvPr>
            <p:ph type="sldNum" sz="quarter" idx="12"/>
          </p:nvPr>
        </p:nvSpPr>
        <p:spPr/>
        <p:txBody>
          <a:bodyPr/>
          <a:lstStyle/>
          <a:p>
            <a:fld id="{7A26C71D-91CD-41E4-B1E3-738657A39332}" type="slidenum">
              <a:rPr lang="en-GB" smtClean="0"/>
              <a:t>‹#›</a:t>
            </a:fld>
            <a:endParaRPr lang="en-GB"/>
          </a:p>
        </p:txBody>
      </p:sp>
    </p:spTree>
    <p:extLst>
      <p:ext uri="{BB962C8B-B14F-4D97-AF65-F5344CB8AC3E}">
        <p14:creationId xmlns:p14="http://schemas.microsoft.com/office/powerpoint/2010/main" val="3410717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65391F-10E4-EA51-02DC-2A655366BA97}"/>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88910462-38E0-A515-E2A7-E58EE71F11B8}"/>
              </a:ext>
            </a:extLst>
          </p:cNvPr>
          <p:cNvSpPr>
            <a:spLocks noGrp="1"/>
          </p:cNvSpPr>
          <p:nvPr>
            <p:ph type="dt" sz="half" idx="10"/>
          </p:nvPr>
        </p:nvSpPr>
        <p:spPr/>
        <p:txBody>
          <a:bodyPr/>
          <a:lstStyle/>
          <a:p>
            <a:fld id="{F1471B46-7426-402D-8E78-124B9F2868C9}" type="datetimeFigureOut">
              <a:rPr lang="en-GB" smtClean="0"/>
              <a:t>21/10/2024</a:t>
            </a:fld>
            <a:endParaRPr lang="en-GB"/>
          </a:p>
        </p:txBody>
      </p:sp>
      <p:sp>
        <p:nvSpPr>
          <p:cNvPr id="4" name="Footer Placeholder 3">
            <a:extLst>
              <a:ext uri="{FF2B5EF4-FFF2-40B4-BE49-F238E27FC236}">
                <a16:creationId xmlns:a16="http://schemas.microsoft.com/office/drawing/2014/main" id="{1F12B77F-1450-D548-461A-94AB1E91C49C}"/>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3523792A-C15C-9B7D-B3FE-D5D8B06160A1}"/>
              </a:ext>
            </a:extLst>
          </p:cNvPr>
          <p:cNvSpPr>
            <a:spLocks noGrp="1"/>
          </p:cNvSpPr>
          <p:nvPr>
            <p:ph type="sldNum" sz="quarter" idx="12"/>
          </p:nvPr>
        </p:nvSpPr>
        <p:spPr/>
        <p:txBody>
          <a:bodyPr/>
          <a:lstStyle/>
          <a:p>
            <a:fld id="{7A26C71D-91CD-41E4-B1E3-738657A39332}" type="slidenum">
              <a:rPr lang="en-GB" smtClean="0"/>
              <a:t>‹#›</a:t>
            </a:fld>
            <a:endParaRPr lang="en-GB"/>
          </a:p>
        </p:txBody>
      </p:sp>
    </p:spTree>
    <p:extLst>
      <p:ext uri="{BB962C8B-B14F-4D97-AF65-F5344CB8AC3E}">
        <p14:creationId xmlns:p14="http://schemas.microsoft.com/office/powerpoint/2010/main" val="23108685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C0F5C59-8B82-C1E5-DEE2-A59E85E7B9A3}"/>
              </a:ext>
            </a:extLst>
          </p:cNvPr>
          <p:cNvSpPr>
            <a:spLocks noGrp="1"/>
          </p:cNvSpPr>
          <p:nvPr>
            <p:ph type="dt" sz="half" idx="10"/>
          </p:nvPr>
        </p:nvSpPr>
        <p:spPr/>
        <p:txBody>
          <a:bodyPr/>
          <a:lstStyle/>
          <a:p>
            <a:fld id="{F1471B46-7426-402D-8E78-124B9F2868C9}" type="datetimeFigureOut">
              <a:rPr lang="en-GB" smtClean="0"/>
              <a:t>21/10/2024</a:t>
            </a:fld>
            <a:endParaRPr lang="en-GB"/>
          </a:p>
        </p:txBody>
      </p:sp>
      <p:sp>
        <p:nvSpPr>
          <p:cNvPr id="3" name="Footer Placeholder 2">
            <a:extLst>
              <a:ext uri="{FF2B5EF4-FFF2-40B4-BE49-F238E27FC236}">
                <a16:creationId xmlns:a16="http://schemas.microsoft.com/office/drawing/2014/main" id="{E37D5386-AA3D-6561-9929-D8B1AF143986}"/>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3EB06DB-CC9E-441C-C4D5-E2B4C00559A5}"/>
              </a:ext>
            </a:extLst>
          </p:cNvPr>
          <p:cNvSpPr>
            <a:spLocks noGrp="1"/>
          </p:cNvSpPr>
          <p:nvPr>
            <p:ph type="sldNum" sz="quarter" idx="12"/>
          </p:nvPr>
        </p:nvSpPr>
        <p:spPr/>
        <p:txBody>
          <a:bodyPr/>
          <a:lstStyle/>
          <a:p>
            <a:fld id="{7A26C71D-91CD-41E4-B1E3-738657A39332}" type="slidenum">
              <a:rPr lang="en-GB" smtClean="0"/>
              <a:t>‹#›</a:t>
            </a:fld>
            <a:endParaRPr lang="en-GB"/>
          </a:p>
        </p:txBody>
      </p:sp>
    </p:spTree>
    <p:extLst>
      <p:ext uri="{BB962C8B-B14F-4D97-AF65-F5344CB8AC3E}">
        <p14:creationId xmlns:p14="http://schemas.microsoft.com/office/powerpoint/2010/main" val="32828058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2D561B-605C-05FB-4605-0C485746C5D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6A6EFA52-12DA-B386-8E66-CDA2B808701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6AFF34F-34D8-57BB-5704-3BE5B9441F7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0AE9BEC-4CC0-3674-8527-BFEE8BD45557}"/>
              </a:ext>
            </a:extLst>
          </p:cNvPr>
          <p:cNvSpPr>
            <a:spLocks noGrp="1"/>
          </p:cNvSpPr>
          <p:nvPr>
            <p:ph type="dt" sz="half" idx="10"/>
          </p:nvPr>
        </p:nvSpPr>
        <p:spPr/>
        <p:txBody>
          <a:bodyPr/>
          <a:lstStyle/>
          <a:p>
            <a:fld id="{F1471B46-7426-402D-8E78-124B9F2868C9}" type="datetimeFigureOut">
              <a:rPr lang="en-GB" smtClean="0"/>
              <a:t>21/10/2024</a:t>
            </a:fld>
            <a:endParaRPr lang="en-GB"/>
          </a:p>
        </p:txBody>
      </p:sp>
      <p:sp>
        <p:nvSpPr>
          <p:cNvPr id="6" name="Footer Placeholder 5">
            <a:extLst>
              <a:ext uri="{FF2B5EF4-FFF2-40B4-BE49-F238E27FC236}">
                <a16:creationId xmlns:a16="http://schemas.microsoft.com/office/drawing/2014/main" id="{758E17CF-5426-9886-1060-10DDA009AA8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29A2CE0-BC0B-27E7-D8E5-4762F109D51B}"/>
              </a:ext>
            </a:extLst>
          </p:cNvPr>
          <p:cNvSpPr>
            <a:spLocks noGrp="1"/>
          </p:cNvSpPr>
          <p:nvPr>
            <p:ph type="sldNum" sz="quarter" idx="12"/>
          </p:nvPr>
        </p:nvSpPr>
        <p:spPr/>
        <p:txBody>
          <a:bodyPr/>
          <a:lstStyle/>
          <a:p>
            <a:fld id="{7A26C71D-91CD-41E4-B1E3-738657A39332}" type="slidenum">
              <a:rPr lang="en-GB" smtClean="0"/>
              <a:t>‹#›</a:t>
            </a:fld>
            <a:endParaRPr lang="en-GB"/>
          </a:p>
        </p:txBody>
      </p:sp>
    </p:spTree>
    <p:extLst>
      <p:ext uri="{BB962C8B-B14F-4D97-AF65-F5344CB8AC3E}">
        <p14:creationId xmlns:p14="http://schemas.microsoft.com/office/powerpoint/2010/main" val="4137417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53AAF6-8D70-25C8-B3B8-10E71A2293D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B3910A7-0557-8A47-E447-BD1A10C2BF5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1404FF0F-DC8B-D790-FA95-8FCB378E3ED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2689571-C344-0EE9-FDC6-A0F00648F589}"/>
              </a:ext>
            </a:extLst>
          </p:cNvPr>
          <p:cNvSpPr>
            <a:spLocks noGrp="1"/>
          </p:cNvSpPr>
          <p:nvPr>
            <p:ph type="dt" sz="half" idx="10"/>
          </p:nvPr>
        </p:nvSpPr>
        <p:spPr/>
        <p:txBody>
          <a:bodyPr/>
          <a:lstStyle/>
          <a:p>
            <a:fld id="{F1471B46-7426-402D-8E78-124B9F2868C9}" type="datetimeFigureOut">
              <a:rPr lang="en-GB" smtClean="0"/>
              <a:t>21/10/2024</a:t>
            </a:fld>
            <a:endParaRPr lang="en-GB"/>
          </a:p>
        </p:txBody>
      </p:sp>
      <p:sp>
        <p:nvSpPr>
          <p:cNvPr id="6" name="Footer Placeholder 5">
            <a:extLst>
              <a:ext uri="{FF2B5EF4-FFF2-40B4-BE49-F238E27FC236}">
                <a16:creationId xmlns:a16="http://schemas.microsoft.com/office/drawing/2014/main" id="{0F819070-49F4-AE0A-8D98-7E55944DCA0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754ACDE-116E-AA8C-0F92-858497762C32}"/>
              </a:ext>
            </a:extLst>
          </p:cNvPr>
          <p:cNvSpPr>
            <a:spLocks noGrp="1"/>
          </p:cNvSpPr>
          <p:nvPr>
            <p:ph type="sldNum" sz="quarter" idx="12"/>
          </p:nvPr>
        </p:nvSpPr>
        <p:spPr/>
        <p:txBody>
          <a:bodyPr/>
          <a:lstStyle/>
          <a:p>
            <a:fld id="{7A26C71D-91CD-41E4-B1E3-738657A39332}" type="slidenum">
              <a:rPr lang="en-GB" smtClean="0"/>
              <a:t>‹#›</a:t>
            </a:fld>
            <a:endParaRPr lang="en-GB"/>
          </a:p>
        </p:txBody>
      </p:sp>
    </p:spTree>
    <p:extLst>
      <p:ext uri="{BB962C8B-B14F-4D97-AF65-F5344CB8AC3E}">
        <p14:creationId xmlns:p14="http://schemas.microsoft.com/office/powerpoint/2010/main" val="191362414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AFC735-8277-4336-AC8B-5A3F973834A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89E97DD-23DF-5E63-0A50-280C00D70E55}"/>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A5180AD-B0D6-CD68-805A-5463957E5F21}"/>
              </a:ext>
            </a:extLst>
          </p:cNvPr>
          <p:cNvSpPr>
            <a:spLocks noGrp="1"/>
          </p:cNvSpPr>
          <p:nvPr>
            <p:ph type="dt" sz="half" idx="10"/>
          </p:nvPr>
        </p:nvSpPr>
        <p:spPr/>
        <p:txBody>
          <a:bodyPr/>
          <a:lstStyle/>
          <a:p>
            <a:fld id="{F1471B46-7426-402D-8E78-124B9F2868C9}" type="datetimeFigureOut">
              <a:rPr lang="en-GB" smtClean="0"/>
              <a:t>21/10/2024</a:t>
            </a:fld>
            <a:endParaRPr lang="en-GB"/>
          </a:p>
        </p:txBody>
      </p:sp>
      <p:sp>
        <p:nvSpPr>
          <p:cNvPr id="5" name="Footer Placeholder 4">
            <a:extLst>
              <a:ext uri="{FF2B5EF4-FFF2-40B4-BE49-F238E27FC236}">
                <a16:creationId xmlns:a16="http://schemas.microsoft.com/office/drawing/2014/main" id="{BD2928CC-243B-A806-B800-5AEC648BA12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A690FFE-0B83-CD06-53B4-393F0A8BA204}"/>
              </a:ext>
            </a:extLst>
          </p:cNvPr>
          <p:cNvSpPr>
            <a:spLocks noGrp="1"/>
          </p:cNvSpPr>
          <p:nvPr>
            <p:ph type="sldNum" sz="quarter" idx="12"/>
          </p:nvPr>
        </p:nvSpPr>
        <p:spPr/>
        <p:txBody>
          <a:bodyPr/>
          <a:lstStyle/>
          <a:p>
            <a:fld id="{7A26C71D-91CD-41E4-B1E3-738657A39332}" type="slidenum">
              <a:rPr lang="en-GB" smtClean="0"/>
              <a:t>‹#›</a:t>
            </a:fld>
            <a:endParaRPr lang="en-GB"/>
          </a:p>
        </p:txBody>
      </p:sp>
    </p:spTree>
    <p:extLst>
      <p:ext uri="{BB962C8B-B14F-4D97-AF65-F5344CB8AC3E}">
        <p14:creationId xmlns:p14="http://schemas.microsoft.com/office/powerpoint/2010/main" val="295161095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17FD683-6B05-7268-A6F5-87CCDD60FBED}"/>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B455006-F7CF-CA87-7585-471A1E4057B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BDD7AB6-2313-D108-58DC-070A9B24E4D0}"/>
              </a:ext>
            </a:extLst>
          </p:cNvPr>
          <p:cNvSpPr>
            <a:spLocks noGrp="1"/>
          </p:cNvSpPr>
          <p:nvPr>
            <p:ph type="dt" sz="half" idx="10"/>
          </p:nvPr>
        </p:nvSpPr>
        <p:spPr/>
        <p:txBody>
          <a:bodyPr/>
          <a:lstStyle/>
          <a:p>
            <a:fld id="{F1471B46-7426-402D-8E78-124B9F2868C9}" type="datetimeFigureOut">
              <a:rPr lang="en-GB" smtClean="0"/>
              <a:t>21/10/2024</a:t>
            </a:fld>
            <a:endParaRPr lang="en-GB"/>
          </a:p>
        </p:txBody>
      </p:sp>
      <p:sp>
        <p:nvSpPr>
          <p:cNvPr id="5" name="Footer Placeholder 4">
            <a:extLst>
              <a:ext uri="{FF2B5EF4-FFF2-40B4-BE49-F238E27FC236}">
                <a16:creationId xmlns:a16="http://schemas.microsoft.com/office/drawing/2014/main" id="{0356BF1E-5596-41BC-BBC3-1453D45680A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6ACD669-25EA-B3EB-38D8-AC5D1909DC9C}"/>
              </a:ext>
            </a:extLst>
          </p:cNvPr>
          <p:cNvSpPr>
            <a:spLocks noGrp="1"/>
          </p:cNvSpPr>
          <p:nvPr>
            <p:ph type="sldNum" sz="quarter" idx="12"/>
          </p:nvPr>
        </p:nvSpPr>
        <p:spPr/>
        <p:txBody>
          <a:bodyPr/>
          <a:lstStyle/>
          <a:p>
            <a:fld id="{7A26C71D-91CD-41E4-B1E3-738657A39332}" type="slidenum">
              <a:rPr lang="en-GB" smtClean="0"/>
              <a:t>‹#›</a:t>
            </a:fld>
            <a:endParaRPr lang="en-GB"/>
          </a:p>
        </p:txBody>
      </p:sp>
    </p:spTree>
    <p:extLst>
      <p:ext uri="{BB962C8B-B14F-4D97-AF65-F5344CB8AC3E}">
        <p14:creationId xmlns:p14="http://schemas.microsoft.com/office/powerpoint/2010/main" val="151787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3F0BA5E-6D8F-B708-EAD2-38DDAD03465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C4A56E4-8BF7-CC63-AD53-B5F0D6F1E06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AF801D8-C4B1-DACE-E4C3-9E621F104EF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1471B46-7426-402D-8E78-124B9F2868C9}" type="datetimeFigureOut">
              <a:rPr lang="en-GB" smtClean="0"/>
              <a:t>21/10/2024</a:t>
            </a:fld>
            <a:endParaRPr lang="en-GB"/>
          </a:p>
        </p:txBody>
      </p:sp>
      <p:sp>
        <p:nvSpPr>
          <p:cNvPr id="5" name="Footer Placeholder 4">
            <a:extLst>
              <a:ext uri="{FF2B5EF4-FFF2-40B4-BE49-F238E27FC236}">
                <a16:creationId xmlns:a16="http://schemas.microsoft.com/office/drawing/2014/main" id="{58E2D19C-3543-9804-F3D5-EC077EDB4FB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E301AD50-3290-733E-C29B-FED8CC45118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A26C71D-91CD-41E4-B1E3-738657A39332}" type="slidenum">
              <a:rPr lang="en-GB" smtClean="0"/>
              <a:t>‹#›</a:t>
            </a:fld>
            <a:endParaRPr lang="en-GB"/>
          </a:p>
        </p:txBody>
      </p:sp>
    </p:spTree>
    <p:extLst>
      <p:ext uri="{BB962C8B-B14F-4D97-AF65-F5344CB8AC3E}">
        <p14:creationId xmlns:p14="http://schemas.microsoft.com/office/powerpoint/2010/main" val="100202609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6.jpeg"/></Relationships>
</file>

<file path=ppt/slides/_rels/slide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2.xml"/><Relationship Id="rId4" Type="http://schemas.openxmlformats.org/officeDocument/2006/relationships/image" Target="../media/image12.png"/></Relationships>
</file>

<file path=ppt/slides/_rels/slide9.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close-up of a coin&#10;&#10;Description automatically generated with medium confidence">
            <a:extLst>
              <a:ext uri="{FF2B5EF4-FFF2-40B4-BE49-F238E27FC236}">
                <a16:creationId xmlns:a16="http://schemas.microsoft.com/office/drawing/2014/main" id="{AAD370EF-8DF7-1AAD-DF2F-CAAA136F780D}"/>
              </a:ext>
            </a:extLst>
          </p:cNvPr>
          <p:cNvPicPr>
            <a:picLocks noChangeAspect="1"/>
          </p:cNvPicPr>
          <p:nvPr/>
        </p:nvPicPr>
        <p:blipFill rotWithShape="1">
          <a:blip r:embed="rId2"/>
          <a:srcRect t="8946" r="10085" b="147"/>
          <a:stretch/>
        </p:blipFill>
        <p:spPr>
          <a:xfrm>
            <a:off x="3523488" y="10"/>
            <a:ext cx="8668512" cy="6857990"/>
          </a:xfrm>
          <a:prstGeom prst="rect">
            <a:avLst/>
          </a:prstGeom>
        </p:spPr>
      </p:pic>
      <p:sp>
        <p:nvSpPr>
          <p:cNvPr id="12" name="Rectangle 11">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bg1"/>
              </a:gs>
              <a:gs pos="33000">
                <a:schemeClr val="bg1">
                  <a:alpha val="64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4632F4E-81C4-FDE2-2B4A-BD2BD32B9ABA}"/>
              </a:ext>
            </a:extLst>
          </p:cNvPr>
          <p:cNvSpPr>
            <a:spLocks noGrp="1"/>
          </p:cNvSpPr>
          <p:nvPr>
            <p:ph type="ctrTitle"/>
          </p:nvPr>
        </p:nvSpPr>
        <p:spPr>
          <a:xfrm>
            <a:off x="477981" y="1122363"/>
            <a:ext cx="4023360" cy="3204134"/>
          </a:xfrm>
        </p:spPr>
        <p:txBody>
          <a:bodyPr anchor="b">
            <a:normAutofit/>
          </a:bodyPr>
          <a:lstStyle/>
          <a:p>
            <a:pPr algn="l"/>
            <a:r>
              <a:rPr lang="en-GB" sz="4400" b="1" dirty="0"/>
              <a:t>Rome Transformed: The World of Late Antiquity</a:t>
            </a:r>
            <a:endParaRPr lang="en-GB" sz="4400" dirty="0"/>
          </a:p>
        </p:txBody>
      </p:sp>
      <p:sp>
        <p:nvSpPr>
          <p:cNvPr id="3" name="Subtitle 2">
            <a:extLst>
              <a:ext uri="{FF2B5EF4-FFF2-40B4-BE49-F238E27FC236}">
                <a16:creationId xmlns:a16="http://schemas.microsoft.com/office/drawing/2014/main" id="{EF806FD8-2AA7-6206-A16E-9AE3C88FFD59}"/>
              </a:ext>
            </a:extLst>
          </p:cNvPr>
          <p:cNvSpPr>
            <a:spLocks noGrp="1"/>
          </p:cNvSpPr>
          <p:nvPr>
            <p:ph type="subTitle" idx="1"/>
          </p:nvPr>
        </p:nvSpPr>
        <p:spPr>
          <a:xfrm>
            <a:off x="159026" y="4872922"/>
            <a:ext cx="5632174" cy="1208141"/>
          </a:xfrm>
        </p:spPr>
        <p:txBody>
          <a:bodyPr>
            <a:normAutofit/>
          </a:bodyPr>
          <a:lstStyle/>
          <a:p>
            <a:pPr algn="l"/>
            <a:r>
              <a:rPr lang="en-GB" sz="4000" dirty="0"/>
              <a:t>Religion in Everyday Life</a:t>
            </a:r>
          </a:p>
        </p:txBody>
      </p:sp>
      <p:sp>
        <p:nvSpPr>
          <p:cNvPr id="14" name="Rectangle 13">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6" name="Rectangle 15">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Subtitle 2">
            <a:extLst>
              <a:ext uri="{FF2B5EF4-FFF2-40B4-BE49-F238E27FC236}">
                <a16:creationId xmlns:a16="http://schemas.microsoft.com/office/drawing/2014/main" id="{F1F20369-C305-2BB7-C894-E929930BAE97}"/>
              </a:ext>
            </a:extLst>
          </p:cNvPr>
          <p:cNvSpPr txBox="1">
            <a:spLocks/>
          </p:cNvSpPr>
          <p:nvPr/>
        </p:nvSpPr>
        <p:spPr>
          <a:xfrm>
            <a:off x="477980" y="6232317"/>
            <a:ext cx="4023359" cy="456611"/>
          </a:xfrm>
          <a:prstGeom prst="rect">
            <a:avLst/>
          </a:prstGeom>
        </p:spPr>
        <p:txBody>
          <a:bodyPr vert="horz" lIns="91440" tIns="45720" rIns="91440" bIns="45720" rtlCol="0">
            <a:norm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gn="l"/>
            <a:r>
              <a:rPr lang="en-GB" sz="2000" dirty="0"/>
              <a:t>HPAH5079/6079</a:t>
            </a:r>
          </a:p>
        </p:txBody>
      </p:sp>
    </p:spTree>
    <p:extLst>
      <p:ext uri="{BB962C8B-B14F-4D97-AF65-F5344CB8AC3E}">
        <p14:creationId xmlns:p14="http://schemas.microsoft.com/office/powerpoint/2010/main" val="3477405068"/>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5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par>
                                <p:cTn id="8" presetID="10" presetClass="entr" presetSubtype="0" fill="hold" grpId="0" nodeType="withEffect">
                                  <p:stCondLst>
                                    <p:cond delay="1000"/>
                                  </p:stCondLst>
                                  <p:iterate>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700"/>
                                        <p:tgtEl>
                                          <p:spTgt spid="2"/>
                                        </p:tgtEl>
                                      </p:cBhvr>
                                    </p:animEffect>
                                  </p:childTnLst>
                                </p:cTn>
                              </p:par>
                              <p:par>
                                <p:cTn id="11" presetID="10" presetClass="entr" presetSubtype="0" fill="hold" grpId="0" nodeType="withEffect">
                                  <p:stCondLst>
                                    <p:cond delay="1500"/>
                                  </p:stCondLst>
                                  <p:iterate>
                                    <p:tmPct val="10000"/>
                                  </p:iterate>
                                  <p:childTnLst>
                                    <p:set>
                                      <p:cBhvr>
                                        <p:cTn id="12" dur="1" fill="hold">
                                          <p:stCondLst>
                                            <p:cond delay="0"/>
                                          </p:stCondLst>
                                        </p:cTn>
                                        <p:tgtEl>
                                          <p:spTgt spid="6">
                                            <p:txEl>
                                              <p:pRg st="0" end="0"/>
                                            </p:txEl>
                                          </p:spTgt>
                                        </p:tgtEl>
                                        <p:attrNameLst>
                                          <p:attrName>style.visibility</p:attrName>
                                        </p:attrNameLst>
                                      </p:cBhvr>
                                      <p:to>
                                        <p:strVal val="visible"/>
                                      </p:to>
                                    </p:set>
                                    <p:animEffect transition="in" filter="fade">
                                      <p:cBhvr>
                                        <p:cTn id="13" dur="700"/>
                                        <p:tgtEl>
                                          <p:spTgt spid="6">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6"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CEDBE23-B934-9C5B-EA3C-08D6DD0ACF67}"/>
              </a:ext>
            </a:extLst>
          </p:cNvPr>
          <p:cNvSpPr>
            <a:spLocks noGrp="1"/>
          </p:cNvSpPr>
          <p:nvPr>
            <p:ph type="title"/>
          </p:nvPr>
        </p:nvSpPr>
        <p:spPr>
          <a:xfrm>
            <a:off x="589560" y="856180"/>
            <a:ext cx="4560584" cy="1128068"/>
          </a:xfrm>
        </p:spPr>
        <p:txBody>
          <a:bodyPr anchor="ctr">
            <a:normAutofit/>
          </a:bodyPr>
          <a:lstStyle/>
          <a:p>
            <a:r>
              <a:rPr lang="en-GB" sz="3700" b="1"/>
              <a:t>Experiencing religion in daily life</a:t>
            </a:r>
            <a:endParaRPr lang="en-GB" sz="3700"/>
          </a:p>
        </p:txBody>
      </p:sp>
      <p:grpSp>
        <p:nvGrpSpPr>
          <p:cNvPr id="11" name="Group 10">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2" name="Rectangle 11">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C0BC291-79AB-7D38-5ED2-B29BFAC34857}"/>
              </a:ext>
            </a:extLst>
          </p:cNvPr>
          <p:cNvSpPr>
            <a:spLocks noGrp="1"/>
          </p:cNvSpPr>
          <p:nvPr>
            <p:ph idx="1"/>
          </p:nvPr>
        </p:nvSpPr>
        <p:spPr>
          <a:xfrm>
            <a:off x="87363" y="2224322"/>
            <a:ext cx="5528432" cy="4605611"/>
          </a:xfrm>
        </p:spPr>
        <p:txBody>
          <a:bodyPr anchor="ctr">
            <a:normAutofit/>
          </a:bodyPr>
          <a:lstStyle/>
          <a:p>
            <a:r>
              <a:rPr lang="en-GB" sz="2400" dirty="0"/>
              <a:t>Diversity of practices.</a:t>
            </a:r>
          </a:p>
          <a:p>
            <a:pPr lvl="1"/>
            <a:r>
              <a:rPr lang="en-GB" dirty="0"/>
              <a:t>No singular group of “pagans”, Christians, Jews or Manicheans. </a:t>
            </a:r>
          </a:p>
          <a:p>
            <a:endParaRPr lang="en-GB" sz="200" dirty="0"/>
          </a:p>
          <a:p>
            <a:r>
              <a:rPr lang="en-GB" sz="2400" dirty="0"/>
              <a:t>“Orthodox” forms of prayers and rituals prescribed vs. individual choice.  </a:t>
            </a:r>
          </a:p>
          <a:p>
            <a:endParaRPr lang="en-GB" sz="200" dirty="0"/>
          </a:p>
          <a:p>
            <a:r>
              <a:rPr lang="en-GB" sz="2400" dirty="0"/>
              <a:t>No singular concept of “religion” (in the modern sense), but rather various words for symbols, beliefs and practices.  </a:t>
            </a:r>
          </a:p>
          <a:p>
            <a:endParaRPr lang="en-GB" sz="200" dirty="0"/>
          </a:p>
          <a:p>
            <a:r>
              <a:rPr lang="en-GB" sz="2400" dirty="0"/>
              <a:t>Distinction between orthopraxy and orthodoxy. </a:t>
            </a:r>
          </a:p>
          <a:p>
            <a:endParaRPr lang="en-GB" sz="1400" dirty="0"/>
          </a:p>
        </p:txBody>
      </p:sp>
      <p:sp>
        <p:nvSpPr>
          <p:cNvPr id="17" name="Rectangle 16">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Diagram&#10;&#10;Description automatically generated">
            <a:extLst>
              <a:ext uri="{FF2B5EF4-FFF2-40B4-BE49-F238E27FC236}">
                <a16:creationId xmlns:a16="http://schemas.microsoft.com/office/drawing/2014/main" id="{C2A7BA89-B9B8-9BD7-BAD9-DCF2CDD99835}"/>
              </a:ext>
            </a:extLst>
          </p:cNvPr>
          <p:cNvPicPr>
            <a:picLocks noChangeAspect="1"/>
          </p:cNvPicPr>
          <p:nvPr/>
        </p:nvPicPr>
        <p:blipFill rotWithShape="1">
          <a:blip r:embed="rId2"/>
          <a:srcRect t="3062" r="2" b="2"/>
          <a:stretch/>
        </p:blipFill>
        <p:spPr>
          <a:xfrm>
            <a:off x="5977788" y="799352"/>
            <a:ext cx="5425410" cy="5259296"/>
          </a:xfrm>
          <a:prstGeom prst="rect">
            <a:avLst/>
          </a:prstGeom>
        </p:spPr>
      </p:pic>
    </p:spTree>
    <p:extLst>
      <p:ext uri="{BB962C8B-B14F-4D97-AF65-F5344CB8AC3E}">
        <p14:creationId xmlns:p14="http://schemas.microsoft.com/office/powerpoint/2010/main" val="42851863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3">
                                            <p:txEl>
                                              <p:pRg st="5" end="5"/>
                                            </p:txEl>
                                          </p:spTgt>
                                        </p:tgtEl>
                                        <p:attrNameLst>
                                          <p:attrName>style.visibility</p:attrName>
                                        </p:attrNameLst>
                                      </p:cBhvr>
                                      <p:to>
                                        <p:strVal val="visible"/>
                                      </p:to>
                                    </p:set>
                                    <p:animEffect transition="in" filter="randombar(horizontal)">
                                      <p:cBhvr>
                                        <p:cTn id="7" dur="500"/>
                                        <p:tgtEl>
                                          <p:spTgt spid="3">
                                            <p:txEl>
                                              <p:pRg st="5" end="5"/>
                                            </p:txEl>
                                          </p:spTgt>
                                        </p:tgtEl>
                                      </p:cBhvr>
                                    </p:animEffect>
                                  </p:childTnLst>
                                </p:cTn>
                              </p:par>
                              <p:par>
                                <p:cTn id="8" presetID="14" presetClass="entr" presetSubtype="10" fill="hold" nodeType="withEffect">
                                  <p:stCondLst>
                                    <p:cond delay="0"/>
                                  </p:stCondLst>
                                  <p:childTnLst>
                                    <p:set>
                                      <p:cBhvr>
                                        <p:cTn id="9" dur="1" fill="hold">
                                          <p:stCondLst>
                                            <p:cond delay="0"/>
                                          </p:stCondLst>
                                        </p:cTn>
                                        <p:tgtEl>
                                          <p:spTgt spid="3">
                                            <p:txEl>
                                              <p:pRg st="7" end="7"/>
                                            </p:txEl>
                                          </p:spTgt>
                                        </p:tgtEl>
                                        <p:attrNameLst>
                                          <p:attrName>style.visibility</p:attrName>
                                        </p:attrNameLst>
                                      </p:cBhvr>
                                      <p:to>
                                        <p:strVal val="visible"/>
                                      </p:to>
                                    </p:set>
                                    <p:animEffect transition="in" filter="randombar(horizontal)">
                                      <p:cBhvr>
                                        <p:cTn id="10"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A close-up of a coin&#10;&#10;Description automatically generated with medium confidence">
            <a:extLst>
              <a:ext uri="{FF2B5EF4-FFF2-40B4-BE49-F238E27FC236}">
                <a16:creationId xmlns:a16="http://schemas.microsoft.com/office/drawing/2014/main" id="{0320CCD3-B6D8-7A11-D0B8-63A9A0BAC760}"/>
              </a:ext>
            </a:extLst>
          </p:cNvPr>
          <p:cNvPicPr>
            <a:picLocks noChangeAspect="1"/>
          </p:cNvPicPr>
          <p:nvPr/>
        </p:nvPicPr>
        <p:blipFill rotWithShape="1">
          <a:blip r:embed="rId2"/>
          <a:srcRect l="17778" r="-1" b="-1"/>
          <a:stretch/>
        </p:blipFill>
        <p:spPr>
          <a:xfrm>
            <a:off x="-1" y="10"/>
            <a:ext cx="12192000" cy="6857990"/>
          </a:xfrm>
          <a:prstGeom prst="rect">
            <a:avLst/>
          </a:prstGeom>
        </p:spPr>
      </p:pic>
      <p:sp>
        <p:nvSpPr>
          <p:cNvPr id="16" name="Freeform 5">
            <a:extLst>
              <a:ext uri="{FF2B5EF4-FFF2-40B4-BE49-F238E27FC236}">
                <a16:creationId xmlns:a16="http://schemas.microsoft.com/office/drawing/2014/main" id="{3CD9DF72-87A3-404E-A828-84CBF11A83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flipH="1">
            <a:off x="0" y="998175"/>
            <a:ext cx="6017172" cy="5859825"/>
          </a:xfrm>
          <a:custGeom>
            <a:avLst/>
            <a:gdLst>
              <a:gd name="T0" fmla="*/ 1333 w 1333"/>
              <a:gd name="T1" fmla="*/ 1031 h 1298"/>
              <a:gd name="T2" fmla="*/ 1333 w 1333"/>
              <a:gd name="T3" fmla="*/ 380 h 1298"/>
              <a:gd name="T4" fmla="*/ 706 w 1333"/>
              <a:gd name="T5" fmla="*/ 0 h 1298"/>
              <a:gd name="T6" fmla="*/ 0 w 1333"/>
              <a:gd name="T7" fmla="*/ 706 h 1298"/>
              <a:gd name="T8" fmla="*/ 323 w 1333"/>
              <a:gd name="T9" fmla="*/ 1298 h 1298"/>
              <a:gd name="T10" fmla="*/ 1090 w 1333"/>
              <a:gd name="T11" fmla="*/ 1298 h 1298"/>
              <a:gd name="T12" fmla="*/ 1333 w 1333"/>
              <a:gd name="T13" fmla="*/ 1031 h 1298"/>
            </a:gdLst>
            <a:ahLst/>
            <a:cxnLst>
              <a:cxn ang="0">
                <a:pos x="T0" y="T1"/>
              </a:cxn>
              <a:cxn ang="0">
                <a:pos x="T2" y="T3"/>
              </a:cxn>
              <a:cxn ang="0">
                <a:pos x="T4" y="T5"/>
              </a:cxn>
              <a:cxn ang="0">
                <a:pos x="T6" y="T7"/>
              </a:cxn>
              <a:cxn ang="0">
                <a:pos x="T8" y="T9"/>
              </a:cxn>
              <a:cxn ang="0">
                <a:pos x="T10" y="T11"/>
              </a:cxn>
              <a:cxn ang="0">
                <a:pos x="T12" y="T13"/>
              </a:cxn>
            </a:cxnLst>
            <a:rect l="0" t="0" r="r" b="b"/>
            <a:pathLst>
              <a:path w="1333" h="1298">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solidFill>
            <a:schemeClr val="bg1">
              <a:alpha val="75000"/>
            </a:schemeClr>
          </a:solidFill>
          <a:ln w="50800" cap="sq" cmpd="dbl">
            <a:noFill/>
            <a:miter lim="800000"/>
          </a:ln>
          <a:effec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sp>
        <p:nvSpPr>
          <p:cNvPr id="2" name="Title 1">
            <a:extLst>
              <a:ext uri="{FF2B5EF4-FFF2-40B4-BE49-F238E27FC236}">
                <a16:creationId xmlns:a16="http://schemas.microsoft.com/office/drawing/2014/main" id="{A2F5B9AD-FEC6-EFDF-D19B-F81714312D89}"/>
              </a:ext>
            </a:extLst>
          </p:cNvPr>
          <p:cNvSpPr>
            <a:spLocks noGrp="1"/>
          </p:cNvSpPr>
          <p:nvPr>
            <p:ph type="title"/>
          </p:nvPr>
        </p:nvSpPr>
        <p:spPr>
          <a:xfrm>
            <a:off x="709448" y="1913950"/>
            <a:ext cx="4204137" cy="1342754"/>
          </a:xfrm>
        </p:spPr>
        <p:txBody>
          <a:bodyPr>
            <a:normAutofit/>
          </a:bodyPr>
          <a:lstStyle/>
          <a:p>
            <a:pPr algn="ctr"/>
            <a:r>
              <a:rPr lang="en-GB" sz="3600" b="1"/>
              <a:t>Devotional items and amulets</a:t>
            </a:r>
            <a:endParaRPr lang="en-GB" sz="3600"/>
          </a:p>
        </p:txBody>
      </p:sp>
      <p:cxnSp>
        <p:nvCxnSpPr>
          <p:cNvPr id="18" name="Straight Connector 17">
            <a:extLst>
              <a:ext uri="{FF2B5EF4-FFF2-40B4-BE49-F238E27FC236}">
                <a16:creationId xmlns:a16="http://schemas.microsoft.com/office/drawing/2014/main" id="{20E3A342-4D61-4E3F-AF90-1AB42AEB96C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87051" y="3337139"/>
            <a:ext cx="935420" cy="0"/>
          </a:xfrm>
          <a:prstGeom prst="line">
            <a:avLst/>
          </a:prstGeom>
          <a:ln w="25400" cap="sq">
            <a:solidFill>
              <a:schemeClr val="tx1">
                <a:lumMod val="85000"/>
                <a:lumOff val="15000"/>
              </a:schemeClr>
            </a:solidFill>
            <a:beve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611868B6-EE37-1CB5-85C9-505BED42FDF9}"/>
              </a:ext>
            </a:extLst>
          </p:cNvPr>
          <p:cNvSpPr>
            <a:spLocks noGrp="1"/>
          </p:cNvSpPr>
          <p:nvPr>
            <p:ph idx="1"/>
          </p:nvPr>
        </p:nvSpPr>
        <p:spPr>
          <a:xfrm>
            <a:off x="129397" y="3417572"/>
            <a:ext cx="5595542" cy="3440411"/>
          </a:xfrm>
        </p:spPr>
        <p:txBody>
          <a:bodyPr anchor="ctr">
            <a:normAutofit/>
          </a:bodyPr>
          <a:lstStyle/>
          <a:p>
            <a:r>
              <a:rPr lang="en-GB" sz="3200" dirty="0"/>
              <a:t>Prophylactic amulets popular with “pagan” and Christian lay people.</a:t>
            </a:r>
          </a:p>
          <a:p>
            <a:endParaRPr lang="en-GB" sz="200" dirty="0"/>
          </a:p>
          <a:p>
            <a:r>
              <a:rPr lang="en-GB" sz="3200" dirty="0"/>
              <a:t>100s of objects and spells showing a mix of pagan, Jewish and Christian connections.</a:t>
            </a:r>
          </a:p>
          <a:p>
            <a:endParaRPr lang="en-GB" sz="1800" dirty="0"/>
          </a:p>
        </p:txBody>
      </p:sp>
      <p:sp>
        <p:nvSpPr>
          <p:cNvPr id="6" name="TextBox 5">
            <a:extLst>
              <a:ext uri="{FF2B5EF4-FFF2-40B4-BE49-F238E27FC236}">
                <a16:creationId xmlns:a16="http://schemas.microsoft.com/office/drawing/2014/main" id="{4868FA19-EE19-D1EE-17C4-7DFCDDF5B52C}"/>
              </a:ext>
            </a:extLst>
          </p:cNvPr>
          <p:cNvSpPr txBox="1"/>
          <p:nvPr/>
        </p:nvSpPr>
        <p:spPr>
          <a:xfrm>
            <a:off x="5817704" y="5482583"/>
            <a:ext cx="6334881" cy="1200329"/>
          </a:xfrm>
          <a:prstGeom prst="rect">
            <a:avLst/>
          </a:prstGeom>
          <a:noFill/>
        </p:spPr>
        <p:txBody>
          <a:bodyPr wrap="square">
            <a:spAutoFit/>
          </a:bodyPr>
          <a:lstStyle/>
          <a:p>
            <a:r>
              <a:rPr lang="en-GB" dirty="0"/>
              <a:t>Reverse side of magic amulet: winged male figure at the top with crocodiles at his feet, surrounded by magic symbols. Below this are seven lines of Greek script, with two lions and the star of David at the bottom. British Museum (6th century).</a:t>
            </a:r>
          </a:p>
        </p:txBody>
      </p:sp>
    </p:spTree>
    <p:extLst>
      <p:ext uri="{BB962C8B-B14F-4D97-AF65-F5344CB8AC3E}">
        <p14:creationId xmlns:p14="http://schemas.microsoft.com/office/powerpoint/2010/main" val="363450486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DAA6C16-BF9B-4A3E-BC70-EE6015D4F9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4E9D07DB-5C5C-F183-661C-112F19995CA8}"/>
              </a:ext>
            </a:extLst>
          </p:cNvPr>
          <p:cNvPicPr>
            <a:picLocks noChangeAspect="1"/>
          </p:cNvPicPr>
          <p:nvPr/>
        </p:nvPicPr>
        <p:blipFill rotWithShape="1">
          <a:blip r:embed="rId2"/>
          <a:srcRect l="17" r="4878" b="3"/>
          <a:stretch/>
        </p:blipFill>
        <p:spPr>
          <a:xfrm>
            <a:off x="7" y="-1"/>
            <a:ext cx="6191233" cy="4036003"/>
          </a:xfrm>
          <a:custGeom>
            <a:avLst/>
            <a:gdLst/>
            <a:ahLst/>
            <a:cxnLst/>
            <a:rect l="l" t="t" r="r" b="b"/>
            <a:pathLst>
              <a:path w="6000749" h="3911828">
                <a:moveTo>
                  <a:pt x="0" y="0"/>
                </a:moveTo>
                <a:lnTo>
                  <a:pt x="6000749" y="0"/>
                </a:lnTo>
                <a:lnTo>
                  <a:pt x="6000749" y="3767827"/>
                </a:lnTo>
                <a:lnTo>
                  <a:pt x="5572124" y="3740378"/>
                </a:lnTo>
                <a:lnTo>
                  <a:pt x="0" y="3911828"/>
                </a:lnTo>
                <a:close/>
              </a:path>
            </a:pathLst>
          </a:custGeom>
        </p:spPr>
      </p:pic>
      <p:pic>
        <p:nvPicPr>
          <p:cNvPr id="5" name="Content Placeholder 3" descr="A close-up of some coins&#10;&#10;Description automatically generated with medium confidence">
            <a:extLst>
              <a:ext uri="{FF2B5EF4-FFF2-40B4-BE49-F238E27FC236}">
                <a16:creationId xmlns:a16="http://schemas.microsoft.com/office/drawing/2014/main" id="{CC83C0CF-B2D5-118E-B64D-2CD1A412A38D}"/>
              </a:ext>
            </a:extLst>
          </p:cNvPr>
          <p:cNvPicPr>
            <a:picLocks noChangeAspect="1"/>
          </p:cNvPicPr>
          <p:nvPr/>
        </p:nvPicPr>
        <p:blipFill rotWithShape="1">
          <a:blip r:embed="rId3"/>
          <a:srcRect r="1" b="1177"/>
          <a:stretch/>
        </p:blipFill>
        <p:spPr>
          <a:xfrm>
            <a:off x="6191245" y="-1"/>
            <a:ext cx="6000750" cy="3988028"/>
          </a:xfrm>
          <a:custGeom>
            <a:avLst/>
            <a:gdLst/>
            <a:ahLst/>
            <a:cxnLst/>
            <a:rect l="l" t="t" r="r" b="b"/>
            <a:pathLst>
              <a:path w="6000750" h="3988028">
                <a:moveTo>
                  <a:pt x="0" y="0"/>
                </a:moveTo>
                <a:lnTo>
                  <a:pt x="6000750" y="0"/>
                </a:lnTo>
                <a:lnTo>
                  <a:pt x="6000750" y="797153"/>
                </a:lnTo>
                <a:lnTo>
                  <a:pt x="6000750" y="2634343"/>
                </a:lnTo>
                <a:lnTo>
                  <a:pt x="6000750" y="3911828"/>
                </a:lnTo>
                <a:lnTo>
                  <a:pt x="3248025" y="3988028"/>
                </a:lnTo>
                <a:lnTo>
                  <a:pt x="0" y="3780026"/>
                </a:lnTo>
                <a:close/>
              </a:path>
            </a:pathLst>
          </a:custGeom>
        </p:spPr>
      </p:pic>
      <p:grpSp>
        <p:nvGrpSpPr>
          <p:cNvPr id="12" name="Group 11">
            <a:extLst>
              <a:ext uri="{FF2B5EF4-FFF2-40B4-BE49-F238E27FC236}">
                <a16:creationId xmlns:a16="http://schemas.microsoft.com/office/drawing/2014/main" id="{A4AE1828-51FD-4AD7-BCF6-9AF5C696CE5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528992"/>
            <a:ext cx="12192000" cy="757168"/>
            <a:chOff x="0" y="2959818"/>
            <a:chExt cx="12192000" cy="757168"/>
          </a:xfrm>
        </p:grpSpPr>
        <p:sp>
          <p:nvSpPr>
            <p:cNvPr id="13" name="Freeform: Shape 12">
              <a:extLst>
                <a:ext uri="{FF2B5EF4-FFF2-40B4-BE49-F238E27FC236}">
                  <a16:creationId xmlns:a16="http://schemas.microsoft.com/office/drawing/2014/main" id="{8542C7CD-02BE-4ADE-8D2F-DFB759D71A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959818"/>
              <a:ext cx="12192000" cy="757168"/>
            </a:xfrm>
            <a:custGeom>
              <a:avLst/>
              <a:gdLst>
                <a:gd name="connsiteX0" fmla="*/ 0 w 12192000"/>
                <a:gd name="connsiteY0" fmla="*/ 0 h 757168"/>
                <a:gd name="connsiteX1" fmla="*/ 41653 w 12192000"/>
                <a:gd name="connsiteY1" fmla="*/ 6945 h 757168"/>
                <a:gd name="connsiteX2" fmla="*/ 81317 w 12192000"/>
                <a:gd name="connsiteY2" fmla="*/ 15509 h 757168"/>
                <a:gd name="connsiteX3" fmla="*/ 114150 w 12192000"/>
                <a:gd name="connsiteY3" fmla="*/ 28105 h 757168"/>
                <a:gd name="connsiteX4" fmla="*/ 214865 w 12192000"/>
                <a:gd name="connsiteY4" fmla="*/ 58374 h 757168"/>
                <a:gd name="connsiteX5" fmla="*/ 299237 w 12192000"/>
                <a:gd name="connsiteY5" fmla="*/ 63560 h 757168"/>
                <a:gd name="connsiteX6" fmla="*/ 415570 w 12192000"/>
                <a:gd name="connsiteY6" fmla="*/ 83774 h 757168"/>
                <a:gd name="connsiteX7" fmla="*/ 633210 w 12192000"/>
                <a:gd name="connsiteY7" fmla="*/ 109108 h 757168"/>
                <a:gd name="connsiteX8" fmla="*/ 677567 w 12192000"/>
                <a:gd name="connsiteY8" fmla="*/ 119446 h 757168"/>
                <a:gd name="connsiteX9" fmla="*/ 946429 w 12192000"/>
                <a:gd name="connsiteY9" fmla="*/ 171502 h 757168"/>
                <a:gd name="connsiteX10" fmla="*/ 1163367 w 12192000"/>
                <a:gd name="connsiteY10" fmla="*/ 182106 h 757168"/>
                <a:gd name="connsiteX11" fmla="*/ 1180337 w 12192000"/>
                <a:gd name="connsiteY11" fmla="*/ 181279 h 757168"/>
                <a:gd name="connsiteX12" fmla="*/ 1263939 w 12192000"/>
                <a:gd name="connsiteY12" fmla="*/ 173070 h 757168"/>
                <a:gd name="connsiteX13" fmla="*/ 1392213 w 12192000"/>
                <a:gd name="connsiteY13" fmla="*/ 183225 h 757168"/>
                <a:gd name="connsiteX14" fmla="*/ 1479752 w 12192000"/>
                <a:gd name="connsiteY14" fmla="*/ 205174 h 757168"/>
                <a:gd name="connsiteX15" fmla="*/ 1589813 w 12192000"/>
                <a:gd name="connsiteY15" fmla="*/ 211706 h 757168"/>
                <a:gd name="connsiteX16" fmla="*/ 1716264 w 12192000"/>
                <a:gd name="connsiteY16" fmla="*/ 207459 h 757168"/>
                <a:gd name="connsiteX17" fmla="*/ 1772900 w 12192000"/>
                <a:gd name="connsiteY17" fmla="*/ 208137 h 757168"/>
                <a:gd name="connsiteX18" fmla="*/ 1929319 w 12192000"/>
                <a:gd name="connsiteY18" fmla="*/ 193822 h 757168"/>
                <a:gd name="connsiteX19" fmla="*/ 2021514 w 12192000"/>
                <a:gd name="connsiteY19" fmla="*/ 204186 h 757168"/>
                <a:gd name="connsiteX20" fmla="*/ 2111753 w 12192000"/>
                <a:gd name="connsiteY20" fmla="*/ 223797 h 757168"/>
                <a:gd name="connsiteX21" fmla="*/ 2169356 w 12192000"/>
                <a:gd name="connsiteY21" fmla="*/ 241125 h 757168"/>
                <a:gd name="connsiteX22" fmla="*/ 2286638 w 12192000"/>
                <a:gd name="connsiteY22" fmla="*/ 257382 h 757168"/>
                <a:gd name="connsiteX23" fmla="*/ 2308368 w 12192000"/>
                <a:gd name="connsiteY23" fmla="*/ 256995 h 757168"/>
                <a:gd name="connsiteX24" fmla="*/ 2660621 w 12192000"/>
                <a:gd name="connsiteY24" fmla="*/ 262863 h 757168"/>
                <a:gd name="connsiteX25" fmla="*/ 2801134 w 12192000"/>
                <a:gd name="connsiteY25" fmla="*/ 250006 h 757168"/>
                <a:gd name="connsiteX26" fmla="*/ 2830994 w 12192000"/>
                <a:gd name="connsiteY26" fmla="*/ 249091 h 757168"/>
                <a:gd name="connsiteX27" fmla="*/ 3129084 w 12192000"/>
                <a:gd name="connsiteY27" fmla="*/ 242009 h 757168"/>
                <a:gd name="connsiteX28" fmla="*/ 3162162 w 12192000"/>
                <a:gd name="connsiteY28" fmla="*/ 242789 h 757168"/>
                <a:gd name="connsiteX29" fmla="*/ 3254072 w 12192000"/>
                <a:gd name="connsiteY29" fmla="*/ 251612 h 757168"/>
                <a:gd name="connsiteX30" fmla="*/ 3473491 w 12192000"/>
                <a:gd name="connsiteY30" fmla="*/ 221903 h 757168"/>
                <a:gd name="connsiteX31" fmla="*/ 3691860 w 12192000"/>
                <a:gd name="connsiteY31" fmla="*/ 219228 h 757168"/>
                <a:gd name="connsiteX32" fmla="*/ 3811494 w 12192000"/>
                <a:gd name="connsiteY32" fmla="*/ 225691 h 757168"/>
                <a:gd name="connsiteX33" fmla="*/ 3897533 w 12192000"/>
                <a:gd name="connsiteY33" fmla="*/ 220087 h 757168"/>
                <a:gd name="connsiteX34" fmla="*/ 4109430 w 12192000"/>
                <a:gd name="connsiteY34" fmla="*/ 200477 h 757168"/>
                <a:gd name="connsiteX35" fmla="*/ 4208772 w 12192000"/>
                <a:gd name="connsiteY35" fmla="*/ 200914 h 757168"/>
                <a:gd name="connsiteX36" fmla="*/ 4314641 w 12192000"/>
                <a:gd name="connsiteY36" fmla="*/ 196159 h 757168"/>
                <a:gd name="connsiteX37" fmla="*/ 4577622 w 12192000"/>
                <a:gd name="connsiteY37" fmla="*/ 163774 h 757168"/>
                <a:gd name="connsiteX38" fmla="*/ 4790345 w 12192000"/>
                <a:gd name="connsiteY38" fmla="*/ 177592 h 757168"/>
                <a:gd name="connsiteX39" fmla="*/ 4926164 w 12192000"/>
                <a:gd name="connsiteY39" fmla="*/ 184139 h 757168"/>
                <a:gd name="connsiteX40" fmla="*/ 5088812 w 12192000"/>
                <a:gd name="connsiteY40" fmla="*/ 177401 h 757168"/>
                <a:gd name="connsiteX41" fmla="*/ 5222466 w 12192000"/>
                <a:gd name="connsiteY41" fmla="*/ 162082 h 757168"/>
                <a:gd name="connsiteX42" fmla="*/ 5406528 w 12192000"/>
                <a:gd name="connsiteY42" fmla="*/ 153987 h 757168"/>
                <a:gd name="connsiteX43" fmla="*/ 5590716 w 12192000"/>
                <a:gd name="connsiteY43" fmla="*/ 129490 h 757168"/>
                <a:gd name="connsiteX44" fmla="*/ 5719429 w 12192000"/>
                <a:gd name="connsiteY44" fmla="*/ 110099 h 757168"/>
                <a:gd name="connsiteX45" fmla="*/ 5897895 w 12192000"/>
                <a:gd name="connsiteY45" fmla="*/ 96368 h 757168"/>
                <a:gd name="connsiteX46" fmla="*/ 6169957 w 12192000"/>
                <a:gd name="connsiteY46" fmla="*/ 94411 h 757168"/>
                <a:gd name="connsiteX47" fmla="*/ 6294827 w 12192000"/>
                <a:gd name="connsiteY47" fmla="*/ 99236 h 757168"/>
                <a:gd name="connsiteX48" fmla="*/ 6494261 w 12192000"/>
                <a:gd name="connsiteY48" fmla="*/ 71724 h 757168"/>
                <a:gd name="connsiteX49" fmla="*/ 6579627 w 12192000"/>
                <a:gd name="connsiteY49" fmla="*/ 57883 h 757168"/>
                <a:gd name="connsiteX50" fmla="*/ 6654800 w 12192000"/>
                <a:gd name="connsiteY50" fmla="*/ 77086 h 757168"/>
                <a:gd name="connsiteX51" fmla="*/ 6703059 w 12192000"/>
                <a:gd name="connsiteY51" fmla="*/ 97166 h 757168"/>
                <a:gd name="connsiteX52" fmla="*/ 6859445 w 12192000"/>
                <a:gd name="connsiteY52" fmla="*/ 90481 h 757168"/>
                <a:gd name="connsiteX53" fmla="*/ 7025414 w 12192000"/>
                <a:gd name="connsiteY53" fmla="*/ 83536 h 757168"/>
                <a:gd name="connsiteX54" fmla="*/ 7144137 w 12192000"/>
                <a:gd name="connsiteY54" fmla="*/ 79264 h 757168"/>
                <a:gd name="connsiteX55" fmla="*/ 7291235 w 12192000"/>
                <a:gd name="connsiteY55" fmla="*/ 95367 h 757168"/>
                <a:gd name="connsiteX56" fmla="*/ 7407395 w 12192000"/>
                <a:gd name="connsiteY56" fmla="*/ 104888 h 757168"/>
                <a:gd name="connsiteX57" fmla="*/ 7500837 w 12192000"/>
                <a:gd name="connsiteY57" fmla="*/ 119515 h 757168"/>
                <a:gd name="connsiteX58" fmla="*/ 7533567 w 12192000"/>
                <a:gd name="connsiteY58" fmla="*/ 126955 h 757168"/>
                <a:gd name="connsiteX59" fmla="*/ 7792910 w 12192000"/>
                <a:gd name="connsiteY59" fmla="*/ 185188 h 757168"/>
                <a:gd name="connsiteX60" fmla="*/ 8070699 w 12192000"/>
                <a:gd name="connsiteY60" fmla="*/ 235423 h 757168"/>
                <a:gd name="connsiteX61" fmla="*/ 8253177 w 12192000"/>
                <a:gd name="connsiteY61" fmla="*/ 222473 h 757168"/>
                <a:gd name="connsiteX62" fmla="*/ 8320683 w 12192000"/>
                <a:gd name="connsiteY62" fmla="*/ 226393 h 757168"/>
                <a:gd name="connsiteX63" fmla="*/ 8631438 w 12192000"/>
                <a:gd name="connsiteY63" fmla="*/ 237528 h 757168"/>
                <a:gd name="connsiteX64" fmla="*/ 8686410 w 12192000"/>
                <a:gd name="connsiteY64" fmla="*/ 234877 h 757168"/>
                <a:gd name="connsiteX65" fmla="*/ 8980658 w 12192000"/>
                <a:gd name="connsiteY65" fmla="*/ 273001 h 757168"/>
                <a:gd name="connsiteX66" fmla="*/ 9087625 w 12192000"/>
                <a:gd name="connsiteY66" fmla="*/ 282423 h 757168"/>
                <a:gd name="connsiteX67" fmla="*/ 9186017 w 12192000"/>
                <a:gd name="connsiteY67" fmla="*/ 293875 h 757168"/>
                <a:gd name="connsiteX68" fmla="*/ 9323931 w 12192000"/>
                <a:gd name="connsiteY68" fmla="*/ 302628 h 757168"/>
                <a:gd name="connsiteX69" fmla="*/ 9467213 w 12192000"/>
                <a:gd name="connsiteY69" fmla="*/ 307275 h 757168"/>
                <a:gd name="connsiteX70" fmla="*/ 9626826 w 12192000"/>
                <a:gd name="connsiteY70" fmla="*/ 316213 h 757168"/>
                <a:gd name="connsiteX71" fmla="*/ 9689696 w 12192000"/>
                <a:gd name="connsiteY71" fmla="*/ 324467 h 757168"/>
                <a:gd name="connsiteX72" fmla="*/ 9860526 w 12192000"/>
                <a:gd name="connsiteY72" fmla="*/ 329986 h 757168"/>
                <a:gd name="connsiteX73" fmla="*/ 9949775 w 12192000"/>
                <a:gd name="connsiteY73" fmla="*/ 340386 h 757168"/>
                <a:gd name="connsiteX74" fmla="*/ 10097252 w 12192000"/>
                <a:gd name="connsiteY74" fmla="*/ 349262 h 757168"/>
                <a:gd name="connsiteX75" fmla="*/ 10145261 w 12192000"/>
                <a:gd name="connsiteY75" fmla="*/ 353113 h 757168"/>
                <a:gd name="connsiteX76" fmla="*/ 10188159 w 12192000"/>
                <a:gd name="connsiteY76" fmla="*/ 356124 h 757168"/>
                <a:gd name="connsiteX77" fmla="*/ 10336144 w 12192000"/>
                <a:gd name="connsiteY77" fmla="*/ 348235 h 757168"/>
                <a:gd name="connsiteX78" fmla="*/ 10466847 w 12192000"/>
                <a:gd name="connsiteY78" fmla="*/ 354131 h 757168"/>
                <a:gd name="connsiteX79" fmla="*/ 10696514 w 12192000"/>
                <a:gd name="connsiteY79" fmla="*/ 353575 h 757168"/>
                <a:gd name="connsiteX80" fmla="*/ 10746932 w 12192000"/>
                <a:gd name="connsiteY80" fmla="*/ 360606 h 757168"/>
                <a:gd name="connsiteX81" fmla="*/ 10905388 w 12192000"/>
                <a:gd name="connsiteY81" fmla="*/ 370627 h 757168"/>
                <a:gd name="connsiteX82" fmla="*/ 10995602 w 12192000"/>
                <a:gd name="connsiteY82" fmla="*/ 376691 h 757168"/>
                <a:gd name="connsiteX83" fmla="*/ 11107647 w 12192000"/>
                <a:gd name="connsiteY83" fmla="*/ 373405 h 757168"/>
                <a:gd name="connsiteX84" fmla="*/ 11302440 w 12192000"/>
                <a:gd name="connsiteY84" fmla="*/ 364156 h 757168"/>
                <a:gd name="connsiteX85" fmla="*/ 11353613 w 12192000"/>
                <a:gd name="connsiteY85" fmla="*/ 363785 h 757168"/>
                <a:gd name="connsiteX86" fmla="*/ 11447323 w 12192000"/>
                <a:gd name="connsiteY86" fmla="*/ 359346 h 757168"/>
                <a:gd name="connsiteX87" fmla="*/ 11464292 w 12192000"/>
                <a:gd name="connsiteY87" fmla="*/ 358519 h 757168"/>
                <a:gd name="connsiteX88" fmla="*/ 11607560 w 12192000"/>
                <a:gd name="connsiteY88" fmla="*/ 342370 h 757168"/>
                <a:gd name="connsiteX89" fmla="*/ 11681426 w 12192000"/>
                <a:gd name="connsiteY89" fmla="*/ 344335 h 757168"/>
                <a:gd name="connsiteX90" fmla="*/ 11893565 w 12192000"/>
                <a:gd name="connsiteY90" fmla="*/ 355261 h 757168"/>
                <a:gd name="connsiteX91" fmla="*/ 11983290 w 12192000"/>
                <a:gd name="connsiteY91" fmla="*/ 363588 h 757168"/>
                <a:gd name="connsiteX92" fmla="*/ 12192000 w 12192000"/>
                <a:gd name="connsiteY92" fmla="*/ 388018 h 757168"/>
                <a:gd name="connsiteX93" fmla="*/ 12192000 w 12192000"/>
                <a:gd name="connsiteY93" fmla="*/ 577115 h 757168"/>
                <a:gd name="connsiteX94" fmla="*/ 12157329 w 12192000"/>
                <a:gd name="connsiteY94" fmla="*/ 588862 h 757168"/>
                <a:gd name="connsiteX95" fmla="*/ 12066948 w 12192000"/>
                <a:gd name="connsiteY95" fmla="*/ 586034 h 757168"/>
                <a:gd name="connsiteX96" fmla="*/ 11911344 w 12192000"/>
                <a:gd name="connsiteY96" fmla="*/ 521599 h 757168"/>
                <a:gd name="connsiteX97" fmla="*/ 11847823 w 12192000"/>
                <a:gd name="connsiteY97" fmla="*/ 511785 h 757168"/>
                <a:gd name="connsiteX98" fmla="*/ 11737547 w 12192000"/>
                <a:gd name="connsiteY98" fmla="*/ 502380 h 757168"/>
                <a:gd name="connsiteX99" fmla="*/ 11636052 w 12192000"/>
                <a:gd name="connsiteY99" fmla="*/ 514993 h 757168"/>
                <a:gd name="connsiteX100" fmla="*/ 11394706 w 12192000"/>
                <a:gd name="connsiteY100" fmla="*/ 590867 h 757168"/>
                <a:gd name="connsiteX101" fmla="*/ 11354978 w 12192000"/>
                <a:gd name="connsiteY101" fmla="*/ 597561 h 757168"/>
                <a:gd name="connsiteX102" fmla="*/ 11285306 w 12192000"/>
                <a:gd name="connsiteY102" fmla="*/ 599825 h 757168"/>
                <a:gd name="connsiteX103" fmla="*/ 11008528 w 12192000"/>
                <a:gd name="connsiteY103" fmla="*/ 656670 h 757168"/>
                <a:gd name="connsiteX104" fmla="*/ 10948735 w 12192000"/>
                <a:gd name="connsiteY104" fmla="*/ 652964 h 757168"/>
                <a:gd name="connsiteX105" fmla="*/ 10850698 w 12192000"/>
                <a:gd name="connsiteY105" fmla="*/ 641721 h 757168"/>
                <a:gd name="connsiteX106" fmla="*/ 10744026 w 12192000"/>
                <a:gd name="connsiteY106" fmla="*/ 647769 h 757168"/>
                <a:gd name="connsiteX107" fmla="*/ 10666160 w 12192000"/>
                <a:gd name="connsiteY107" fmla="*/ 651891 h 757168"/>
                <a:gd name="connsiteX108" fmla="*/ 10450521 w 12192000"/>
                <a:gd name="connsiteY108" fmla="*/ 616552 h 757168"/>
                <a:gd name="connsiteX109" fmla="*/ 10271192 w 12192000"/>
                <a:gd name="connsiteY109" fmla="*/ 583498 h 757168"/>
                <a:gd name="connsiteX110" fmla="*/ 10246067 w 12192000"/>
                <a:gd name="connsiteY110" fmla="*/ 585423 h 757168"/>
                <a:gd name="connsiteX111" fmla="*/ 10005027 w 12192000"/>
                <a:gd name="connsiteY111" fmla="*/ 592252 h 757168"/>
                <a:gd name="connsiteX112" fmla="*/ 9898681 w 12192000"/>
                <a:gd name="connsiteY112" fmla="*/ 613195 h 757168"/>
                <a:gd name="connsiteX113" fmla="*/ 9753225 w 12192000"/>
                <a:gd name="connsiteY113" fmla="*/ 629038 h 757168"/>
                <a:gd name="connsiteX114" fmla="*/ 9591376 w 12192000"/>
                <a:gd name="connsiteY114" fmla="*/ 648601 h 757168"/>
                <a:gd name="connsiteX115" fmla="*/ 9472860 w 12192000"/>
                <a:gd name="connsiteY115" fmla="*/ 655936 h 757168"/>
                <a:gd name="connsiteX116" fmla="*/ 9299788 w 12192000"/>
                <a:gd name="connsiteY116" fmla="*/ 636945 h 757168"/>
                <a:gd name="connsiteX117" fmla="*/ 9264605 w 12192000"/>
                <a:gd name="connsiteY117" fmla="*/ 627087 h 757168"/>
                <a:gd name="connsiteX118" fmla="*/ 8926435 w 12192000"/>
                <a:gd name="connsiteY118" fmla="*/ 549269 h 757168"/>
                <a:gd name="connsiteX119" fmla="*/ 8698934 w 12192000"/>
                <a:gd name="connsiteY119" fmla="*/ 536583 h 757168"/>
                <a:gd name="connsiteX120" fmla="*/ 8622862 w 12192000"/>
                <a:gd name="connsiteY120" fmla="*/ 541563 h 757168"/>
                <a:gd name="connsiteX121" fmla="*/ 8482784 w 12192000"/>
                <a:gd name="connsiteY121" fmla="*/ 574094 h 757168"/>
                <a:gd name="connsiteX122" fmla="*/ 8421565 w 12192000"/>
                <a:gd name="connsiteY122" fmla="*/ 576610 h 757168"/>
                <a:gd name="connsiteX123" fmla="*/ 8313469 w 12192000"/>
                <a:gd name="connsiteY123" fmla="*/ 574762 h 757168"/>
                <a:gd name="connsiteX124" fmla="*/ 8079520 w 12192000"/>
                <a:gd name="connsiteY124" fmla="*/ 558685 h 757168"/>
                <a:gd name="connsiteX125" fmla="*/ 7773327 w 12192000"/>
                <a:gd name="connsiteY125" fmla="*/ 558854 h 757168"/>
                <a:gd name="connsiteX126" fmla="*/ 7652477 w 12192000"/>
                <a:gd name="connsiteY126" fmla="*/ 547561 h 757168"/>
                <a:gd name="connsiteX127" fmla="*/ 7522274 w 12192000"/>
                <a:gd name="connsiteY127" fmla="*/ 532150 h 757168"/>
                <a:gd name="connsiteX128" fmla="*/ 7484080 w 12192000"/>
                <a:gd name="connsiteY128" fmla="*/ 530532 h 757168"/>
                <a:gd name="connsiteX129" fmla="*/ 7282277 w 12192000"/>
                <a:gd name="connsiteY129" fmla="*/ 540177 h 757168"/>
                <a:gd name="connsiteX130" fmla="*/ 7235690 w 12192000"/>
                <a:gd name="connsiteY130" fmla="*/ 551282 h 757168"/>
                <a:gd name="connsiteX131" fmla="*/ 7116339 w 12192000"/>
                <a:gd name="connsiteY131" fmla="*/ 539494 h 757168"/>
                <a:gd name="connsiteX132" fmla="*/ 7011067 w 12192000"/>
                <a:gd name="connsiteY132" fmla="*/ 511848 h 757168"/>
                <a:gd name="connsiteX133" fmla="*/ 6403234 w 12192000"/>
                <a:gd name="connsiteY133" fmla="*/ 432296 h 757168"/>
                <a:gd name="connsiteX134" fmla="*/ 6036273 w 12192000"/>
                <a:gd name="connsiteY134" fmla="*/ 412301 h 757168"/>
                <a:gd name="connsiteX135" fmla="*/ 5780467 w 12192000"/>
                <a:gd name="connsiteY135" fmla="*/ 377910 h 757168"/>
                <a:gd name="connsiteX136" fmla="*/ 5739051 w 12192000"/>
                <a:gd name="connsiteY136" fmla="*/ 353609 h 757168"/>
                <a:gd name="connsiteX137" fmla="*/ 5583566 w 12192000"/>
                <a:gd name="connsiteY137" fmla="*/ 321995 h 757168"/>
                <a:gd name="connsiteX138" fmla="*/ 5432030 w 12192000"/>
                <a:gd name="connsiteY138" fmla="*/ 362512 h 757168"/>
                <a:gd name="connsiteX139" fmla="*/ 5241398 w 12192000"/>
                <a:gd name="connsiteY139" fmla="*/ 425781 h 757168"/>
                <a:gd name="connsiteX140" fmla="*/ 5139710 w 12192000"/>
                <a:gd name="connsiteY140" fmla="*/ 421022 h 757168"/>
                <a:gd name="connsiteX141" fmla="*/ 4929402 w 12192000"/>
                <a:gd name="connsiteY141" fmla="*/ 424310 h 757168"/>
                <a:gd name="connsiteX142" fmla="*/ 4782793 w 12192000"/>
                <a:gd name="connsiteY142" fmla="*/ 441046 h 757168"/>
                <a:gd name="connsiteX143" fmla="*/ 4577594 w 12192000"/>
                <a:gd name="connsiteY143" fmla="*/ 459290 h 757168"/>
                <a:gd name="connsiteX144" fmla="*/ 4500826 w 12192000"/>
                <a:gd name="connsiteY144" fmla="*/ 470529 h 757168"/>
                <a:gd name="connsiteX145" fmla="*/ 4317973 w 12192000"/>
                <a:gd name="connsiteY145" fmla="*/ 483649 h 757168"/>
                <a:gd name="connsiteX146" fmla="*/ 4166722 w 12192000"/>
                <a:gd name="connsiteY146" fmla="*/ 490602 h 757168"/>
                <a:gd name="connsiteX147" fmla="*/ 4042814 w 12192000"/>
                <a:gd name="connsiteY147" fmla="*/ 530660 h 757168"/>
                <a:gd name="connsiteX148" fmla="*/ 4002653 w 12192000"/>
                <a:gd name="connsiteY148" fmla="*/ 552594 h 757168"/>
                <a:gd name="connsiteX149" fmla="*/ 3969549 w 12192000"/>
                <a:gd name="connsiteY149" fmla="*/ 566312 h 757168"/>
                <a:gd name="connsiteX150" fmla="*/ 3821685 w 12192000"/>
                <a:gd name="connsiteY150" fmla="*/ 649183 h 757168"/>
                <a:gd name="connsiteX151" fmla="*/ 3805138 w 12192000"/>
                <a:gd name="connsiteY151" fmla="*/ 655947 h 757168"/>
                <a:gd name="connsiteX152" fmla="*/ 3609177 w 12192000"/>
                <a:gd name="connsiteY152" fmla="*/ 687459 h 757168"/>
                <a:gd name="connsiteX153" fmla="*/ 3539727 w 12192000"/>
                <a:gd name="connsiteY153" fmla="*/ 706521 h 757168"/>
                <a:gd name="connsiteX154" fmla="*/ 3396572 w 12192000"/>
                <a:gd name="connsiteY154" fmla="*/ 755681 h 757168"/>
                <a:gd name="connsiteX155" fmla="*/ 3341054 w 12192000"/>
                <a:gd name="connsiteY155" fmla="*/ 754679 h 757168"/>
                <a:gd name="connsiteX156" fmla="*/ 3138775 w 12192000"/>
                <a:gd name="connsiteY156" fmla="*/ 710120 h 757168"/>
                <a:gd name="connsiteX157" fmla="*/ 3037283 w 12192000"/>
                <a:gd name="connsiteY157" fmla="*/ 666453 h 757168"/>
                <a:gd name="connsiteX158" fmla="*/ 3002117 w 12192000"/>
                <a:gd name="connsiteY158" fmla="*/ 649347 h 757168"/>
                <a:gd name="connsiteX159" fmla="*/ 2747294 w 12192000"/>
                <a:gd name="connsiteY159" fmla="*/ 652400 h 757168"/>
                <a:gd name="connsiteX160" fmla="*/ 2676273 w 12192000"/>
                <a:gd name="connsiteY160" fmla="*/ 652304 h 757168"/>
                <a:gd name="connsiteX161" fmla="*/ 2432360 w 12192000"/>
                <a:gd name="connsiteY161" fmla="*/ 657836 h 757168"/>
                <a:gd name="connsiteX162" fmla="*/ 2382311 w 12192000"/>
                <a:gd name="connsiteY162" fmla="*/ 650824 h 757168"/>
                <a:gd name="connsiteX163" fmla="*/ 2055134 w 12192000"/>
                <a:gd name="connsiteY163" fmla="*/ 630053 h 757168"/>
                <a:gd name="connsiteX164" fmla="*/ 2031829 w 12192000"/>
                <a:gd name="connsiteY164" fmla="*/ 639324 h 757168"/>
                <a:gd name="connsiteX165" fmla="*/ 1912764 w 12192000"/>
                <a:gd name="connsiteY165" fmla="*/ 664183 h 757168"/>
                <a:gd name="connsiteX166" fmla="*/ 1755637 w 12192000"/>
                <a:gd name="connsiteY166" fmla="*/ 663960 h 757168"/>
                <a:gd name="connsiteX167" fmla="*/ 1727159 w 12192000"/>
                <a:gd name="connsiteY167" fmla="*/ 659605 h 757168"/>
                <a:gd name="connsiteX168" fmla="*/ 1622470 w 12192000"/>
                <a:gd name="connsiteY168" fmla="*/ 634850 h 757168"/>
                <a:gd name="connsiteX169" fmla="*/ 1385955 w 12192000"/>
                <a:gd name="connsiteY169" fmla="*/ 604522 h 757168"/>
                <a:gd name="connsiteX170" fmla="*/ 1340055 w 12192000"/>
                <a:gd name="connsiteY170" fmla="*/ 595629 h 757168"/>
                <a:gd name="connsiteX171" fmla="*/ 1257271 w 12192000"/>
                <a:gd name="connsiteY171" fmla="*/ 581180 h 757168"/>
                <a:gd name="connsiteX172" fmla="*/ 1031914 w 12192000"/>
                <a:gd name="connsiteY172" fmla="*/ 562692 h 757168"/>
                <a:gd name="connsiteX173" fmla="*/ 922031 w 12192000"/>
                <a:gd name="connsiteY173" fmla="*/ 566853 h 757168"/>
                <a:gd name="connsiteX174" fmla="*/ 873250 w 12192000"/>
                <a:gd name="connsiteY174" fmla="*/ 563724 h 757168"/>
                <a:gd name="connsiteX175" fmla="*/ 711627 w 12192000"/>
                <a:gd name="connsiteY175" fmla="*/ 529880 h 757168"/>
                <a:gd name="connsiteX176" fmla="*/ 311112 w 12192000"/>
                <a:gd name="connsiteY176" fmla="*/ 525106 h 757168"/>
                <a:gd name="connsiteX177" fmla="*/ 184145 w 12192000"/>
                <a:gd name="connsiteY177" fmla="*/ 532188 h 757168"/>
                <a:gd name="connsiteX178" fmla="*/ 116886 w 12192000"/>
                <a:gd name="connsiteY178" fmla="*/ 530572 h 757168"/>
                <a:gd name="connsiteX179" fmla="*/ 23941 w 12192000"/>
                <a:gd name="connsiteY179" fmla="*/ 506433 h 757168"/>
                <a:gd name="connsiteX180" fmla="*/ 0 w 12192000"/>
                <a:gd name="connsiteY180" fmla="*/ 502149 h 757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Lst>
              <a:rect l="l" t="t" r="r" b="b"/>
              <a:pathLst>
                <a:path w="12192000" h="757168">
                  <a:moveTo>
                    <a:pt x="0" y="0"/>
                  </a:moveTo>
                  <a:lnTo>
                    <a:pt x="41653" y="6945"/>
                  </a:lnTo>
                  <a:cubicBezTo>
                    <a:pt x="55151" y="9178"/>
                    <a:pt x="68996" y="11810"/>
                    <a:pt x="81317" y="15509"/>
                  </a:cubicBezTo>
                  <a:cubicBezTo>
                    <a:pt x="92911" y="18978"/>
                    <a:pt x="102562" y="24446"/>
                    <a:pt x="114150" y="28105"/>
                  </a:cubicBezTo>
                  <a:cubicBezTo>
                    <a:pt x="145644" y="37958"/>
                    <a:pt x="177914" y="47281"/>
                    <a:pt x="214865" y="58374"/>
                  </a:cubicBezTo>
                  <a:cubicBezTo>
                    <a:pt x="236680" y="42349"/>
                    <a:pt x="264438" y="53534"/>
                    <a:pt x="299237" y="63560"/>
                  </a:cubicBezTo>
                  <a:cubicBezTo>
                    <a:pt x="334763" y="73816"/>
                    <a:pt x="376093" y="78654"/>
                    <a:pt x="415570" y="83774"/>
                  </a:cubicBezTo>
                  <a:cubicBezTo>
                    <a:pt x="487949" y="93100"/>
                    <a:pt x="560804" y="100354"/>
                    <a:pt x="633210" y="109108"/>
                  </a:cubicBezTo>
                  <a:cubicBezTo>
                    <a:pt x="648566" y="111058"/>
                    <a:pt x="666073" y="114072"/>
                    <a:pt x="677567" y="119446"/>
                  </a:cubicBezTo>
                  <a:cubicBezTo>
                    <a:pt x="756262" y="155621"/>
                    <a:pt x="853422" y="169678"/>
                    <a:pt x="946429" y="171502"/>
                  </a:cubicBezTo>
                  <a:cubicBezTo>
                    <a:pt x="1019582" y="173044"/>
                    <a:pt x="1091239" y="175083"/>
                    <a:pt x="1163367" y="182106"/>
                  </a:cubicBezTo>
                  <a:cubicBezTo>
                    <a:pt x="1168863" y="182586"/>
                    <a:pt x="1176224" y="182589"/>
                    <a:pt x="1180337" y="181279"/>
                  </a:cubicBezTo>
                  <a:cubicBezTo>
                    <a:pt x="1205822" y="172503"/>
                    <a:pt x="1231920" y="173109"/>
                    <a:pt x="1263939" y="173070"/>
                  </a:cubicBezTo>
                  <a:cubicBezTo>
                    <a:pt x="1309211" y="172961"/>
                    <a:pt x="1350592" y="176848"/>
                    <a:pt x="1392213" y="183225"/>
                  </a:cubicBezTo>
                  <a:cubicBezTo>
                    <a:pt x="1422516" y="187866"/>
                    <a:pt x="1453010" y="195759"/>
                    <a:pt x="1479752" y="205174"/>
                  </a:cubicBezTo>
                  <a:cubicBezTo>
                    <a:pt x="1516962" y="218381"/>
                    <a:pt x="1553071" y="224660"/>
                    <a:pt x="1589813" y="211706"/>
                  </a:cubicBezTo>
                  <a:cubicBezTo>
                    <a:pt x="1629541" y="197953"/>
                    <a:pt x="1673292" y="205778"/>
                    <a:pt x="1716264" y="207459"/>
                  </a:cubicBezTo>
                  <a:cubicBezTo>
                    <a:pt x="1734988" y="208248"/>
                    <a:pt x="1754789" y="209668"/>
                    <a:pt x="1772900" y="208137"/>
                  </a:cubicBezTo>
                  <a:cubicBezTo>
                    <a:pt x="1825381" y="203828"/>
                    <a:pt x="1876222" y="195808"/>
                    <a:pt x="1929319" y="193822"/>
                  </a:cubicBezTo>
                  <a:cubicBezTo>
                    <a:pt x="1958819" y="192698"/>
                    <a:pt x="1991232" y="199166"/>
                    <a:pt x="2021514" y="204186"/>
                  </a:cubicBezTo>
                  <a:cubicBezTo>
                    <a:pt x="2052154" y="209417"/>
                    <a:pt x="2082323" y="216530"/>
                    <a:pt x="2111753" y="223797"/>
                  </a:cubicBezTo>
                  <a:cubicBezTo>
                    <a:pt x="2131736" y="228659"/>
                    <a:pt x="2153567" y="233429"/>
                    <a:pt x="2169356" y="241125"/>
                  </a:cubicBezTo>
                  <a:cubicBezTo>
                    <a:pt x="2205243" y="258649"/>
                    <a:pt x="2242901" y="263295"/>
                    <a:pt x="2286638" y="257382"/>
                  </a:cubicBezTo>
                  <a:cubicBezTo>
                    <a:pt x="2293313" y="256396"/>
                    <a:pt x="2301018" y="256799"/>
                    <a:pt x="2308368" y="256995"/>
                  </a:cubicBezTo>
                  <a:cubicBezTo>
                    <a:pt x="2426026" y="259155"/>
                    <a:pt x="2543593" y="262834"/>
                    <a:pt x="2660621" y="262863"/>
                  </a:cubicBezTo>
                  <a:cubicBezTo>
                    <a:pt x="2708088" y="262871"/>
                    <a:pt x="2754165" y="254412"/>
                    <a:pt x="2801134" y="250006"/>
                  </a:cubicBezTo>
                  <a:cubicBezTo>
                    <a:pt x="2810748" y="249174"/>
                    <a:pt x="2821504" y="247638"/>
                    <a:pt x="2830994" y="249091"/>
                  </a:cubicBezTo>
                  <a:cubicBezTo>
                    <a:pt x="2934354" y="264045"/>
                    <a:pt x="3032340" y="255254"/>
                    <a:pt x="3129084" y="242009"/>
                  </a:cubicBezTo>
                  <a:cubicBezTo>
                    <a:pt x="3139090" y="240625"/>
                    <a:pt x="3151170" y="241831"/>
                    <a:pt x="3162162" y="242789"/>
                  </a:cubicBezTo>
                  <a:cubicBezTo>
                    <a:pt x="3192925" y="245736"/>
                    <a:pt x="3225969" y="254145"/>
                    <a:pt x="3254072" y="251612"/>
                  </a:cubicBezTo>
                  <a:cubicBezTo>
                    <a:pt x="3328782" y="244461"/>
                    <a:pt x="3402881" y="234992"/>
                    <a:pt x="3473491" y="221903"/>
                  </a:cubicBezTo>
                  <a:cubicBezTo>
                    <a:pt x="3545212" y="208683"/>
                    <a:pt x="3611651" y="197856"/>
                    <a:pt x="3691860" y="219228"/>
                  </a:cubicBezTo>
                  <a:cubicBezTo>
                    <a:pt x="3725977" y="228268"/>
                    <a:pt x="3771754" y="225515"/>
                    <a:pt x="3811494" y="225691"/>
                  </a:cubicBezTo>
                  <a:cubicBezTo>
                    <a:pt x="3840564" y="225687"/>
                    <a:pt x="3868906" y="218586"/>
                    <a:pt x="3897533" y="220087"/>
                  </a:cubicBezTo>
                  <a:cubicBezTo>
                    <a:pt x="3973874" y="224087"/>
                    <a:pt x="4042293" y="217563"/>
                    <a:pt x="4109430" y="200477"/>
                  </a:cubicBezTo>
                  <a:cubicBezTo>
                    <a:pt x="4135544" y="193834"/>
                    <a:pt x="4175268" y="201258"/>
                    <a:pt x="4208772" y="200914"/>
                  </a:cubicBezTo>
                  <a:cubicBezTo>
                    <a:pt x="4244136" y="200288"/>
                    <a:pt x="4280583" y="199908"/>
                    <a:pt x="4314641" y="196159"/>
                  </a:cubicBezTo>
                  <a:cubicBezTo>
                    <a:pt x="4402743" y="186278"/>
                    <a:pt x="4489848" y="174436"/>
                    <a:pt x="4577622" y="163774"/>
                  </a:cubicBezTo>
                  <a:cubicBezTo>
                    <a:pt x="4649843" y="154967"/>
                    <a:pt x="4719794" y="168553"/>
                    <a:pt x="4790345" y="177592"/>
                  </a:cubicBezTo>
                  <a:cubicBezTo>
                    <a:pt x="4834576" y="183345"/>
                    <a:pt x="4875614" y="193701"/>
                    <a:pt x="4926164" y="184139"/>
                  </a:cubicBezTo>
                  <a:cubicBezTo>
                    <a:pt x="4974485" y="175032"/>
                    <a:pt x="5034899" y="180870"/>
                    <a:pt x="5088812" y="177401"/>
                  </a:cubicBezTo>
                  <a:cubicBezTo>
                    <a:pt x="5134238" y="174439"/>
                    <a:pt x="5178353" y="168165"/>
                    <a:pt x="5222466" y="162082"/>
                  </a:cubicBezTo>
                  <a:cubicBezTo>
                    <a:pt x="5282519" y="153783"/>
                    <a:pt x="5341864" y="144876"/>
                    <a:pt x="5406528" y="153987"/>
                  </a:cubicBezTo>
                  <a:cubicBezTo>
                    <a:pt x="5479960" y="164323"/>
                    <a:pt x="5531876" y="142624"/>
                    <a:pt x="5590716" y="129490"/>
                  </a:cubicBezTo>
                  <a:cubicBezTo>
                    <a:pt x="5631296" y="120553"/>
                    <a:pt x="5675395" y="114659"/>
                    <a:pt x="5719429" y="110099"/>
                  </a:cubicBezTo>
                  <a:cubicBezTo>
                    <a:pt x="5778247" y="104215"/>
                    <a:pt x="5838715" y="102042"/>
                    <a:pt x="5897895" y="96368"/>
                  </a:cubicBezTo>
                  <a:cubicBezTo>
                    <a:pt x="5987399" y="87895"/>
                    <a:pt x="6077855" y="82333"/>
                    <a:pt x="6169957" y="94411"/>
                  </a:cubicBezTo>
                  <a:cubicBezTo>
                    <a:pt x="6212360" y="99875"/>
                    <a:pt x="6252010" y="101763"/>
                    <a:pt x="6294827" y="99236"/>
                  </a:cubicBezTo>
                  <a:cubicBezTo>
                    <a:pt x="6364965" y="95091"/>
                    <a:pt x="6436581" y="97891"/>
                    <a:pt x="6494261" y="71724"/>
                  </a:cubicBezTo>
                  <a:cubicBezTo>
                    <a:pt x="6514615" y="62488"/>
                    <a:pt x="6550354" y="61691"/>
                    <a:pt x="6579627" y="57883"/>
                  </a:cubicBezTo>
                  <a:cubicBezTo>
                    <a:pt x="6613354" y="53353"/>
                    <a:pt x="6637770" y="57878"/>
                    <a:pt x="6654800" y="77086"/>
                  </a:cubicBezTo>
                  <a:cubicBezTo>
                    <a:pt x="6662444" y="85688"/>
                    <a:pt x="6685147" y="94892"/>
                    <a:pt x="6703059" y="97166"/>
                  </a:cubicBezTo>
                  <a:cubicBezTo>
                    <a:pt x="6756799" y="103989"/>
                    <a:pt x="6806654" y="100687"/>
                    <a:pt x="6859445" y="90481"/>
                  </a:cubicBezTo>
                  <a:cubicBezTo>
                    <a:pt x="6908894" y="80861"/>
                    <a:pt x="6969747" y="85387"/>
                    <a:pt x="7025414" y="83536"/>
                  </a:cubicBezTo>
                  <a:cubicBezTo>
                    <a:pt x="7064862" y="82168"/>
                    <a:pt x="7104501" y="77186"/>
                    <a:pt x="7144137" y="79264"/>
                  </a:cubicBezTo>
                  <a:cubicBezTo>
                    <a:pt x="7193316" y="81841"/>
                    <a:pt x="7241809" y="90488"/>
                    <a:pt x="7291235" y="95367"/>
                  </a:cubicBezTo>
                  <a:cubicBezTo>
                    <a:pt x="7329668" y="99288"/>
                    <a:pt x="7368978" y="100585"/>
                    <a:pt x="7407395" y="104888"/>
                  </a:cubicBezTo>
                  <a:cubicBezTo>
                    <a:pt x="7438868" y="108256"/>
                    <a:pt x="7469832" y="114265"/>
                    <a:pt x="7500837" y="119515"/>
                  </a:cubicBezTo>
                  <a:cubicBezTo>
                    <a:pt x="7512146" y="121444"/>
                    <a:pt x="7523255" y="127178"/>
                    <a:pt x="7533567" y="126955"/>
                  </a:cubicBezTo>
                  <a:cubicBezTo>
                    <a:pt x="7636025" y="124121"/>
                    <a:pt x="7707510" y="164497"/>
                    <a:pt x="7792910" y="185188"/>
                  </a:cubicBezTo>
                  <a:cubicBezTo>
                    <a:pt x="7882663" y="207063"/>
                    <a:pt x="7969001" y="237914"/>
                    <a:pt x="8070699" y="235423"/>
                  </a:cubicBezTo>
                  <a:cubicBezTo>
                    <a:pt x="8132239" y="233879"/>
                    <a:pt x="8191903" y="225939"/>
                    <a:pt x="8253177" y="222473"/>
                  </a:cubicBezTo>
                  <a:cubicBezTo>
                    <a:pt x="8274949" y="221324"/>
                    <a:pt x="8299150" y="222976"/>
                    <a:pt x="8320683" y="226393"/>
                  </a:cubicBezTo>
                  <a:cubicBezTo>
                    <a:pt x="8424731" y="242340"/>
                    <a:pt x="8527777" y="249266"/>
                    <a:pt x="8631438" y="237528"/>
                  </a:cubicBezTo>
                  <a:cubicBezTo>
                    <a:pt x="8649201" y="235596"/>
                    <a:pt x="8668058" y="233915"/>
                    <a:pt x="8686410" y="234877"/>
                  </a:cubicBezTo>
                  <a:cubicBezTo>
                    <a:pt x="8786966" y="240146"/>
                    <a:pt x="8885480" y="249315"/>
                    <a:pt x="8980658" y="273001"/>
                  </a:cubicBezTo>
                  <a:cubicBezTo>
                    <a:pt x="9012626" y="280972"/>
                    <a:pt x="9052108" y="279035"/>
                    <a:pt x="9087625" y="282423"/>
                  </a:cubicBezTo>
                  <a:cubicBezTo>
                    <a:pt x="9120583" y="285484"/>
                    <a:pt x="9154319" y="287825"/>
                    <a:pt x="9186017" y="293875"/>
                  </a:cubicBezTo>
                  <a:cubicBezTo>
                    <a:pt x="9232288" y="302785"/>
                    <a:pt x="9275554" y="305815"/>
                    <a:pt x="9323931" y="302628"/>
                  </a:cubicBezTo>
                  <a:cubicBezTo>
                    <a:pt x="9370084" y="299705"/>
                    <a:pt x="9419491" y="304964"/>
                    <a:pt x="9467213" y="307275"/>
                  </a:cubicBezTo>
                  <a:cubicBezTo>
                    <a:pt x="9520438" y="309874"/>
                    <a:pt x="9573661" y="312473"/>
                    <a:pt x="9626826" y="316213"/>
                  </a:cubicBezTo>
                  <a:cubicBezTo>
                    <a:pt x="9648094" y="317708"/>
                    <a:pt x="9671915" y="326588"/>
                    <a:pt x="9689696" y="324467"/>
                  </a:cubicBezTo>
                  <a:cubicBezTo>
                    <a:pt x="9747117" y="317175"/>
                    <a:pt x="9803355" y="332523"/>
                    <a:pt x="9860526" y="329986"/>
                  </a:cubicBezTo>
                  <a:cubicBezTo>
                    <a:pt x="9888572" y="328594"/>
                    <a:pt x="9919723" y="338048"/>
                    <a:pt x="9949775" y="340386"/>
                  </a:cubicBezTo>
                  <a:cubicBezTo>
                    <a:pt x="9998886" y="344296"/>
                    <a:pt x="10048092" y="346302"/>
                    <a:pt x="10097252" y="349262"/>
                  </a:cubicBezTo>
                  <a:cubicBezTo>
                    <a:pt x="10113390" y="350297"/>
                    <a:pt x="10129133" y="351886"/>
                    <a:pt x="10145261" y="353113"/>
                  </a:cubicBezTo>
                  <a:cubicBezTo>
                    <a:pt x="10159555" y="354243"/>
                    <a:pt x="10174512" y="356743"/>
                    <a:pt x="10188159" y="356124"/>
                  </a:cubicBezTo>
                  <a:cubicBezTo>
                    <a:pt x="10237589" y="353944"/>
                    <a:pt x="10286441" y="348682"/>
                    <a:pt x="10336144" y="348235"/>
                  </a:cubicBezTo>
                  <a:cubicBezTo>
                    <a:pt x="10379222" y="347822"/>
                    <a:pt x="10423443" y="353764"/>
                    <a:pt x="10466847" y="354131"/>
                  </a:cubicBezTo>
                  <a:cubicBezTo>
                    <a:pt x="10543353" y="354898"/>
                    <a:pt x="10619988" y="353190"/>
                    <a:pt x="10696514" y="353575"/>
                  </a:cubicBezTo>
                  <a:cubicBezTo>
                    <a:pt x="10713071" y="353680"/>
                    <a:pt x="10730069" y="359342"/>
                    <a:pt x="10746932" y="360606"/>
                  </a:cubicBezTo>
                  <a:cubicBezTo>
                    <a:pt x="10799731" y="364326"/>
                    <a:pt x="10852569" y="367289"/>
                    <a:pt x="10905388" y="370627"/>
                  </a:cubicBezTo>
                  <a:cubicBezTo>
                    <a:pt x="10935470" y="372396"/>
                    <a:pt x="10965963" y="373421"/>
                    <a:pt x="10995602" y="376691"/>
                  </a:cubicBezTo>
                  <a:cubicBezTo>
                    <a:pt x="11034750" y="381032"/>
                    <a:pt x="11070168" y="386324"/>
                    <a:pt x="11107647" y="373405"/>
                  </a:cubicBezTo>
                  <a:cubicBezTo>
                    <a:pt x="11165372" y="353347"/>
                    <a:pt x="11236837" y="366060"/>
                    <a:pt x="11302440" y="364156"/>
                  </a:cubicBezTo>
                  <a:cubicBezTo>
                    <a:pt x="11319394" y="363708"/>
                    <a:pt x="11336655" y="364422"/>
                    <a:pt x="11353613" y="363785"/>
                  </a:cubicBezTo>
                  <a:cubicBezTo>
                    <a:pt x="11384961" y="362566"/>
                    <a:pt x="11415955" y="360947"/>
                    <a:pt x="11447323" y="359346"/>
                  </a:cubicBezTo>
                  <a:cubicBezTo>
                    <a:pt x="11452855" y="359066"/>
                    <a:pt x="11459104" y="359200"/>
                    <a:pt x="11464292" y="358519"/>
                  </a:cubicBezTo>
                  <a:cubicBezTo>
                    <a:pt x="11512058" y="353010"/>
                    <a:pt x="11559143" y="346321"/>
                    <a:pt x="11607560" y="342370"/>
                  </a:cubicBezTo>
                  <a:cubicBezTo>
                    <a:pt x="11631218" y="340368"/>
                    <a:pt x="11657295" y="341352"/>
                    <a:pt x="11681426" y="344335"/>
                  </a:cubicBezTo>
                  <a:cubicBezTo>
                    <a:pt x="11751997" y="352993"/>
                    <a:pt x="11821986" y="358760"/>
                    <a:pt x="11893565" y="355261"/>
                  </a:cubicBezTo>
                  <a:cubicBezTo>
                    <a:pt x="11921973" y="353889"/>
                    <a:pt x="11953288" y="360300"/>
                    <a:pt x="11983290" y="363588"/>
                  </a:cubicBezTo>
                  <a:lnTo>
                    <a:pt x="12192000" y="388018"/>
                  </a:lnTo>
                  <a:lnTo>
                    <a:pt x="12192000" y="577115"/>
                  </a:lnTo>
                  <a:lnTo>
                    <a:pt x="12157329" y="588862"/>
                  </a:lnTo>
                  <a:cubicBezTo>
                    <a:pt x="12118393" y="608572"/>
                    <a:pt x="12109715" y="605637"/>
                    <a:pt x="12066948" y="586034"/>
                  </a:cubicBezTo>
                  <a:cubicBezTo>
                    <a:pt x="12016991" y="563193"/>
                    <a:pt x="11965119" y="541779"/>
                    <a:pt x="11911344" y="521599"/>
                  </a:cubicBezTo>
                  <a:cubicBezTo>
                    <a:pt x="11894383" y="515178"/>
                    <a:pt x="11869417" y="514060"/>
                    <a:pt x="11847823" y="511785"/>
                  </a:cubicBezTo>
                  <a:cubicBezTo>
                    <a:pt x="11811233" y="507768"/>
                    <a:pt x="11773630" y="501982"/>
                    <a:pt x="11737547" y="502380"/>
                  </a:cubicBezTo>
                  <a:cubicBezTo>
                    <a:pt x="11702930" y="502855"/>
                    <a:pt x="11668388" y="508866"/>
                    <a:pt x="11636052" y="514993"/>
                  </a:cubicBezTo>
                  <a:cubicBezTo>
                    <a:pt x="11545722" y="532199"/>
                    <a:pt x="11462455" y="555118"/>
                    <a:pt x="11394706" y="590867"/>
                  </a:cubicBezTo>
                  <a:cubicBezTo>
                    <a:pt x="11385999" y="595562"/>
                    <a:pt x="11369016" y="596581"/>
                    <a:pt x="11354978" y="597561"/>
                  </a:cubicBezTo>
                  <a:cubicBezTo>
                    <a:pt x="11332076" y="599224"/>
                    <a:pt x="11308448" y="600655"/>
                    <a:pt x="11285306" y="599825"/>
                  </a:cubicBezTo>
                  <a:cubicBezTo>
                    <a:pt x="11172906" y="595841"/>
                    <a:pt x="11083430" y="617861"/>
                    <a:pt x="11008528" y="656670"/>
                  </a:cubicBezTo>
                  <a:cubicBezTo>
                    <a:pt x="10986971" y="667750"/>
                    <a:pt x="10970753" y="668236"/>
                    <a:pt x="10948735" y="652964"/>
                  </a:cubicBezTo>
                  <a:cubicBezTo>
                    <a:pt x="10923173" y="635218"/>
                    <a:pt x="10885031" y="639705"/>
                    <a:pt x="10850698" y="641721"/>
                  </a:cubicBezTo>
                  <a:cubicBezTo>
                    <a:pt x="10815269" y="643680"/>
                    <a:pt x="10779458" y="645811"/>
                    <a:pt x="10744026" y="647769"/>
                  </a:cubicBezTo>
                  <a:cubicBezTo>
                    <a:pt x="10717832" y="649066"/>
                    <a:pt x="10692021" y="650003"/>
                    <a:pt x="10666160" y="651891"/>
                  </a:cubicBezTo>
                  <a:cubicBezTo>
                    <a:pt x="10585627" y="657783"/>
                    <a:pt x="10513854" y="650969"/>
                    <a:pt x="10450521" y="616552"/>
                  </a:cubicBezTo>
                  <a:cubicBezTo>
                    <a:pt x="10402221" y="590175"/>
                    <a:pt x="10339099" y="579806"/>
                    <a:pt x="10271192" y="583498"/>
                  </a:cubicBezTo>
                  <a:cubicBezTo>
                    <a:pt x="10262701" y="584006"/>
                    <a:pt x="10251859" y="587254"/>
                    <a:pt x="10246067" y="585423"/>
                  </a:cubicBezTo>
                  <a:cubicBezTo>
                    <a:pt x="10158786" y="558528"/>
                    <a:pt x="10086634" y="594049"/>
                    <a:pt x="10005027" y="592252"/>
                  </a:cubicBezTo>
                  <a:cubicBezTo>
                    <a:pt x="9969004" y="591507"/>
                    <a:pt x="9931565" y="603664"/>
                    <a:pt x="9898681" y="613195"/>
                  </a:cubicBezTo>
                  <a:cubicBezTo>
                    <a:pt x="9853463" y="626281"/>
                    <a:pt x="9813049" y="639042"/>
                    <a:pt x="9753225" y="629038"/>
                  </a:cubicBezTo>
                  <a:cubicBezTo>
                    <a:pt x="9693404" y="618845"/>
                    <a:pt x="9637675" y="628898"/>
                    <a:pt x="9591376" y="648601"/>
                  </a:cubicBezTo>
                  <a:cubicBezTo>
                    <a:pt x="9556001" y="663537"/>
                    <a:pt x="9518120" y="663077"/>
                    <a:pt x="9472860" y="655936"/>
                  </a:cubicBezTo>
                  <a:cubicBezTo>
                    <a:pt x="9416283" y="647056"/>
                    <a:pt x="9357217" y="643578"/>
                    <a:pt x="9299788" y="636945"/>
                  </a:cubicBezTo>
                  <a:cubicBezTo>
                    <a:pt x="9287347" y="635531"/>
                    <a:pt x="9271710" y="632039"/>
                    <a:pt x="9264605" y="627087"/>
                  </a:cubicBezTo>
                  <a:cubicBezTo>
                    <a:pt x="9177661" y="565680"/>
                    <a:pt x="9051076" y="558473"/>
                    <a:pt x="8926435" y="549269"/>
                  </a:cubicBezTo>
                  <a:cubicBezTo>
                    <a:pt x="8850925" y="543595"/>
                    <a:pt x="8774954" y="539613"/>
                    <a:pt x="8698934" y="536583"/>
                  </a:cubicBezTo>
                  <a:cubicBezTo>
                    <a:pt x="8673232" y="535428"/>
                    <a:pt x="8645916" y="537050"/>
                    <a:pt x="8622862" y="541563"/>
                  </a:cubicBezTo>
                  <a:cubicBezTo>
                    <a:pt x="8574890" y="551069"/>
                    <a:pt x="8530403" y="564380"/>
                    <a:pt x="8482784" y="574094"/>
                  </a:cubicBezTo>
                  <a:cubicBezTo>
                    <a:pt x="8464923" y="577929"/>
                    <a:pt x="8442157" y="576927"/>
                    <a:pt x="8421565" y="576610"/>
                  </a:cubicBezTo>
                  <a:cubicBezTo>
                    <a:pt x="8385152" y="576229"/>
                    <a:pt x="8345023" y="569546"/>
                    <a:pt x="8313469" y="574762"/>
                  </a:cubicBezTo>
                  <a:cubicBezTo>
                    <a:pt x="8231431" y="588203"/>
                    <a:pt x="8155671" y="580227"/>
                    <a:pt x="8079520" y="558685"/>
                  </a:cubicBezTo>
                  <a:cubicBezTo>
                    <a:pt x="7972906" y="528487"/>
                    <a:pt x="7870782" y="525043"/>
                    <a:pt x="7773327" y="558854"/>
                  </a:cubicBezTo>
                  <a:cubicBezTo>
                    <a:pt x="7729470" y="574107"/>
                    <a:pt x="7688069" y="563543"/>
                    <a:pt x="7652477" y="547561"/>
                  </a:cubicBezTo>
                  <a:cubicBezTo>
                    <a:pt x="7611494" y="529005"/>
                    <a:pt x="7570974" y="522685"/>
                    <a:pt x="7522274" y="532150"/>
                  </a:cubicBezTo>
                  <a:cubicBezTo>
                    <a:pt x="7511488" y="534257"/>
                    <a:pt x="7496511" y="532136"/>
                    <a:pt x="7484080" y="530532"/>
                  </a:cubicBezTo>
                  <a:cubicBezTo>
                    <a:pt x="7413133" y="522044"/>
                    <a:pt x="7341987" y="510303"/>
                    <a:pt x="7282277" y="540177"/>
                  </a:cubicBezTo>
                  <a:cubicBezTo>
                    <a:pt x="7270558" y="546051"/>
                    <a:pt x="7251336" y="547713"/>
                    <a:pt x="7235690" y="551282"/>
                  </a:cubicBezTo>
                  <a:cubicBezTo>
                    <a:pt x="7170161" y="565782"/>
                    <a:pt x="7172820" y="564203"/>
                    <a:pt x="7116339" y="539494"/>
                  </a:cubicBezTo>
                  <a:cubicBezTo>
                    <a:pt x="7086841" y="526502"/>
                    <a:pt x="7045980" y="512724"/>
                    <a:pt x="7011067" y="511848"/>
                  </a:cubicBezTo>
                  <a:cubicBezTo>
                    <a:pt x="6800473" y="506533"/>
                    <a:pt x="6601893" y="468653"/>
                    <a:pt x="6403234" y="432296"/>
                  </a:cubicBezTo>
                  <a:cubicBezTo>
                    <a:pt x="6280760" y="409851"/>
                    <a:pt x="6160432" y="402592"/>
                    <a:pt x="6036273" y="412301"/>
                  </a:cubicBezTo>
                  <a:cubicBezTo>
                    <a:pt x="5946471" y="419425"/>
                    <a:pt x="5863077" y="395593"/>
                    <a:pt x="5780467" y="377910"/>
                  </a:cubicBezTo>
                  <a:cubicBezTo>
                    <a:pt x="5763357" y="374343"/>
                    <a:pt x="5747757" y="363033"/>
                    <a:pt x="5739051" y="353609"/>
                  </a:cubicBezTo>
                  <a:cubicBezTo>
                    <a:pt x="5707675" y="320294"/>
                    <a:pt x="5653252" y="312483"/>
                    <a:pt x="5583566" y="321995"/>
                  </a:cubicBezTo>
                  <a:cubicBezTo>
                    <a:pt x="5528347" y="329404"/>
                    <a:pt x="5477716" y="340486"/>
                    <a:pt x="5432030" y="362512"/>
                  </a:cubicBezTo>
                  <a:cubicBezTo>
                    <a:pt x="5378421" y="388318"/>
                    <a:pt x="5322767" y="418026"/>
                    <a:pt x="5241398" y="425781"/>
                  </a:cubicBezTo>
                  <a:cubicBezTo>
                    <a:pt x="5206262" y="429089"/>
                    <a:pt x="5176131" y="428273"/>
                    <a:pt x="5139710" y="421022"/>
                  </a:cubicBezTo>
                  <a:cubicBezTo>
                    <a:pt x="5069048" y="407018"/>
                    <a:pt x="4997864" y="396037"/>
                    <a:pt x="4929402" y="424310"/>
                  </a:cubicBezTo>
                  <a:cubicBezTo>
                    <a:pt x="4891785" y="439890"/>
                    <a:pt x="4841650" y="448519"/>
                    <a:pt x="4782793" y="441046"/>
                  </a:cubicBezTo>
                  <a:cubicBezTo>
                    <a:pt x="4709316" y="431663"/>
                    <a:pt x="4641426" y="442031"/>
                    <a:pt x="4577594" y="459290"/>
                  </a:cubicBezTo>
                  <a:cubicBezTo>
                    <a:pt x="4554816" y="465538"/>
                    <a:pt x="4527069" y="468279"/>
                    <a:pt x="4500826" y="470529"/>
                  </a:cubicBezTo>
                  <a:cubicBezTo>
                    <a:pt x="4440199" y="475746"/>
                    <a:pt x="4379252" y="479993"/>
                    <a:pt x="4317973" y="483649"/>
                  </a:cubicBezTo>
                  <a:cubicBezTo>
                    <a:pt x="4267762" y="486741"/>
                    <a:pt x="4217264" y="488292"/>
                    <a:pt x="4166722" y="490602"/>
                  </a:cubicBezTo>
                  <a:cubicBezTo>
                    <a:pt x="4111394" y="493045"/>
                    <a:pt x="4067073" y="503124"/>
                    <a:pt x="4042814" y="530660"/>
                  </a:cubicBezTo>
                  <a:cubicBezTo>
                    <a:pt x="4034996" y="539407"/>
                    <a:pt x="4017001" y="545715"/>
                    <a:pt x="4002653" y="552594"/>
                  </a:cubicBezTo>
                  <a:cubicBezTo>
                    <a:pt x="3992459" y="557592"/>
                    <a:pt x="3979023" y="561086"/>
                    <a:pt x="3969549" y="566312"/>
                  </a:cubicBezTo>
                  <a:cubicBezTo>
                    <a:pt x="3919896" y="593854"/>
                    <a:pt x="3870968" y="621622"/>
                    <a:pt x="3821685" y="649183"/>
                  </a:cubicBezTo>
                  <a:cubicBezTo>
                    <a:pt x="3816761" y="651788"/>
                    <a:pt x="3811445" y="654943"/>
                    <a:pt x="3805138" y="655947"/>
                  </a:cubicBezTo>
                  <a:cubicBezTo>
                    <a:pt x="3739817" y="666451"/>
                    <a:pt x="3673801" y="676154"/>
                    <a:pt x="3609177" y="687459"/>
                  </a:cubicBezTo>
                  <a:cubicBezTo>
                    <a:pt x="3584288" y="691878"/>
                    <a:pt x="3558597" y="697589"/>
                    <a:pt x="3539727" y="706521"/>
                  </a:cubicBezTo>
                  <a:cubicBezTo>
                    <a:pt x="3496714" y="726780"/>
                    <a:pt x="3457268" y="749132"/>
                    <a:pt x="3396572" y="755681"/>
                  </a:cubicBezTo>
                  <a:cubicBezTo>
                    <a:pt x="3378807" y="757611"/>
                    <a:pt x="3357809" y="758036"/>
                    <a:pt x="3341054" y="754679"/>
                  </a:cubicBezTo>
                  <a:cubicBezTo>
                    <a:pt x="3272962" y="740809"/>
                    <a:pt x="3206471" y="724541"/>
                    <a:pt x="3138775" y="710120"/>
                  </a:cubicBezTo>
                  <a:cubicBezTo>
                    <a:pt x="3095820" y="701191"/>
                    <a:pt x="3056969" y="691141"/>
                    <a:pt x="3037283" y="666453"/>
                  </a:cubicBezTo>
                  <a:cubicBezTo>
                    <a:pt x="3031764" y="659487"/>
                    <a:pt x="3015626" y="651391"/>
                    <a:pt x="3002117" y="649347"/>
                  </a:cubicBezTo>
                  <a:cubicBezTo>
                    <a:pt x="2915220" y="636209"/>
                    <a:pt x="2829194" y="627503"/>
                    <a:pt x="2747294" y="652400"/>
                  </a:cubicBezTo>
                  <a:cubicBezTo>
                    <a:pt x="2730084" y="657794"/>
                    <a:pt x="2698519" y="656140"/>
                    <a:pt x="2676273" y="652304"/>
                  </a:cubicBezTo>
                  <a:cubicBezTo>
                    <a:pt x="2590546" y="637890"/>
                    <a:pt x="2508883" y="630176"/>
                    <a:pt x="2432360" y="657836"/>
                  </a:cubicBezTo>
                  <a:cubicBezTo>
                    <a:pt x="2423352" y="661179"/>
                    <a:pt x="2395274" y="656272"/>
                    <a:pt x="2382311" y="650824"/>
                  </a:cubicBezTo>
                  <a:cubicBezTo>
                    <a:pt x="2257393" y="597728"/>
                    <a:pt x="2187724" y="592930"/>
                    <a:pt x="2055134" y="630053"/>
                  </a:cubicBezTo>
                  <a:cubicBezTo>
                    <a:pt x="2046542" y="632464"/>
                    <a:pt x="2035364" y="635121"/>
                    <a:pt x="2031829" y="639324"/>
                  </a:cubicBezTo>
                  <a:cubicBezTo>
                    <a:pt x="2007977" y="666120"/>
                    <a:pt x="1960229" y="664380"/>
                    <a:pt x="1912764" y="664183"/>
                  </a:cubicBezTo>
                  <a:cubicBezTo>
                    <a:pt x="1860521" y="663924"/>
                    <a:pt x="1808236" y="664426"/>
                    <a:pt x="1755637" y="663960"/>
                  </a:cubicBezTo>
                  <a:cubicBezTo>
                    <a:pt x="1746439" y="663859"/>
                    <a:pt x="1736243" y="661799"/>
                    <a:pt x="1727159" y="659605"/>
                  </a:cubicBezTo>
                  <a:cubicBezTo>
                    <a:pt x="1692256" y="651480"/>
                    <a:pt x="1658604" y="640559"/>
                    <a:pt x="1622470" y="634850"/>
                  </a:cubicBezTo>
                  <a:cubicBezTo>
                    <a:pt x="1544362" y="622552"/>
                    <a:pt x="1469248" y="602210"/>
                    <a:pt x="1385955" y="604522"/>
                  </a:cubicBezTo>
                  <a:cubicBezTo>
                    <a:pt x="1371585" y="604913"/>
                    <a:pt x="1355357" y="598530"/>
                    <a:pt x="1340055" y="595629"/>
                  </a:cubicBezTo>
                  <a:cubicBezTo>
                    <a:pt x="1312351" y="590552"/>
                    <a:pt x="1285460" y="583993"/>
                    <a:pt x="1257271" y="581180"/>
                  </a:cubicBezTo>
                  <a:cubicBezTo>
                    <a:pt x="1182583" y="573830"/>
                    <a:pt x="1107142" y="566824"/>
                    <a:pt x="1031914" y="562692"/>
                  </a:cubicBezTo>
                  <a:cubicBezTo>
                    <a:pt x="995593" y="560597"/>
                    <a:pt x="958880" y="565923"/>
                    <a:pt x="922031" y="566853"/>
                  </a:cubicBezTo>
                  <a:cubicBezTo>
                    <a:pt x="905446" y="567320"/>
                    <a:pt x="878533" y="568199"/>
                    <a:pt x="873250" y="563724"/>
                  </a:cubicBezTo>
                  <a:cubicBezTo>
                    <a:pt x="832343" y="529722"/>
                    <a:pt x="772202" y="532674"/>
                    <a:pt x="711627" y="529880"/>
                  </a:cubicBezTo>
                  <a:cubicBezTo>
                    <a:pt x="577999" y="523641"/>
                    <a:pt x="447408" y="543696"/>
                    <a:pt x="311112" y="525106"/>
                  </a:cubicBezTo>
                  <a:cubicBezTo>
                    <a:pt x="271645" y="519795"/>
                    <a:pt x="226936" y="530235"/>
                    <a:pt x="184145" y="532188"/>
                  </a:cubicBezTo>
                  <a:cubicBezTo>
                    <a:pt x="162015" y="533128"/>
                    <a:pt x="137665" y="534333"/>
                    <a:pt x="116886" y="530572"/>
                  </a:cubicBezTo>
                  <a:cubicBezTo>
                    <a:pt x="84810" y="524693"/>
                    <a:pt x="54011" y="515448"/>
                    <a:pt x="23941" y="506433"/>
                  </a:cubicBezTo>
                  <a:lnTo>
                    <a:pt x="0" y="502149"/>
                  </a:lnTo>
                  <a:close/>
                </a:path>
              </a:pathLst>
            </a:custGeom>
            <a:solidFill>
              <a:srgbClr val="FFFFFF"/>
            </a:solidFill>
            <a:ln w="12700" cap="flat" cmpd="sng" algn="ctr">
              <a:noFill/>
              <a:prstDash val="solid"/>
              <a:miter lim="800000"/>
            </a:ln>
            <a:effectLst>
              <a:outerShdw blurRad="381000" dist="152400" dir="5400000" algn="t"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840A04EE-8E37-4C28-B09B-A9593A4AAB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959818"/>
              <a:ext cx="12192000" cy="757168"/>
            </a:xfrm>
            <a:custGeom>
              <a:avLst/>
              <a:gdLst>
                <a:gd name="connsiteX0" fmla="*/ 0 w 12192000"/>
                <a:gd name="connsiteY0" fmla="*/ 0 h 757168"/>
                <a:gd name="connsiteX1" fmla="*/ 41653 w 12192000"/>
                <a:gd name="connsiteY1" fmla="*/ 6945 h 757168"/>
                <a:gd name="connsiteX2" fmla="*/ 81317 w 12192000"/>
                <a:gd name="connsiteY2" fmla="*/ 15509 h 757168"/>
                <a:gd name="connsiteX3" fmla="*/ 114150 w 12192000"/>
                <a:gd name="connsiteY3" fmla="*/ 28105 h 757168"/>
                <a:gd name="connsiteX4" fmla="*/ 214865 w 12192000"/>
                <a:gd name="connsiteY4" fmla="*/ 58374 h 757168"/>
                <a:gd name="connsiteX5" fmla="*/ 299237 w 12192000"/>
                <a:gd name="connsiteY5" fmla="*/ 63560 h 757168"/>
                <a:gd name="connsiteX6" fmla="*/ 415570 w 12192000"/>
                <a:gd name="connsiteY6" fmla="*/ 83774 h 757168"/>
                <a:gd name="connsiteX7" fmla="*/ 633210 w 12192000"/>
                <a:gd name="connsiteY7" fmla="*/ 109108 h 757168"/>
                <a:gd name="connsiteX8" fmla="*/ 677567 w 12192000"/>
                <a:gd name="connsiteY8" fmla="*/ 119446 h 757168"/>
                <a:gd name="connsiteX9" fmla="*/ 946429 w 12192000"/>
                <a:gd name="connsiteY9" fmla="*/ 171502 h 757168"/>
                <a:gd name="connsiteX10" fmla="*/ 1163367 w 12192000"/>
                <a:gd name="connsiteY10" fmla="*/ 182106 h 757168"/>
                <a:gd name="connsiteX11" fmla="*/ 1180337 w 12192000"/>
                <a:gd name="connsiteY11" fmla="*/ 181279 h 757168"/>
                <a:gd name="connsiteX12" fmla="*/ 1263939 w 12192000"/>
                <a:gd name="connsiteY12" fmla="*/ 173070 h 757168"/>
                <a:gd name="connsiteX13" fmla="*/ 1392213 w 12192000"/>
                <a:gd name="connsiteY13" fmla="*/ 183225 h 757168"/>
                <a:gd name="connsiteX14" fmla="*/ 1479752 w 12192000"/>
                <a:gd name="connsiteY14" fmla="*/ 205174 h 757168"/>
                <a:gd name="connsiteX15" fmla="*/ 1589813 w 12192000"/>
                <a:gd name="connsiteY15" fmla="*/ 211706 h 757168"/>
                <a:gd name="connsiteX16" fmla="*/ 1716264 w 12192000"/>
                <a:gd name="connsiteY16" fmla="*/ 207459 h 757168"/>
                <a:gd name="connsiteX17" fmla="*/ 1772900 w 12192000"/>
                <a:gd name="connsiteY17" fmla="*/ 208137 h 757168"/>
                <a:gd name="connsiteX18" fmla="*/ 1929319 w 12192000"/>
                <a:gd name="connsiteY18" fmla="*/ 193822 h 757168"/>
                <a:gd name="connsiteX19" fmla="*/ 2021514 w 12192000"/>
                <a:gd name="connsiteY19" fmla="*/ 204186 h 757168"/>
                <a:gd name="connsiteX20" fmla="*/ 2111753 w 12192000"/>
                <a:gd name="connsiteY20" fmla="*/ 223797 h 757168"/>
                <a:gd name="connsiteX21" fmla="*/ 2169356 w 12192000"/>
                <a:gd name="connsiteY21" fmla="*/ 241125 h 757168"/>
                <a:gd name="connsiteX22" fmla="*/ 2286638 w 12192000"/>
                <a:gd name="connsiteY22" fmla="*/ 257382 h 757168"/>
                <a:gd name="connsiteX23" fmla="*/ 2308368 w 12192000"/>
                <a:gd name="connsiteY23" fmla="*/ 256995 h 757168"/>
                <a:gd name="connsiteX24" fmla="*/ 2660621 w 12192000"/>
                <a:gd name="connsiteY24" fmla="*/ 262863 h 757168"/>
                <a:gd name="connsiteX25" fmla="*/ 2801134 w 12192000"/>
                <a:gd name="connsiteY25" fmla="*/ 250006 h 757168"/>
                <a:gd name="connsiteX26" fmla="*/ 2830994 w 12192000"/>
                <a:gd name="connsiteY26" fmla="*/ 249091 h 757168"/>
                <a:gd name="connsiteX27" fmla="*/ 3129084 w 12192000"/>
                <a:gd name="connsiteY27" fmla="*/ 242009 h 757168"/>
                <a:gd name="connsiteX28" fmla="*/ 3162162 w 12192000"/>
                <a:gd name="connsiteY28" fmla="*/ 242789 h 757168"/>
                <a:gd name="connsiteX29" fmla="*/ 3254072 w 12192000"/>
                <a:gd name="connsiteY29" fmla="*/ 251612 h 757168"/>
                <a:gd name="connsiteX30" fmla="*/ 3473491 w 12192000"/>
                <a:gd name="connsiteY30" fmla="*/ 221903 h 757168"/>
                <a:gd name="connsiteX31" fmla="*/ 3691860 w 12192000"/>
                <a:gd name="connsiteY31" fmla="*/ 219228 h 757168"/>
                <a:gd name="connsiteX32" fmla="*/ 3811494 w 12192000"/>
                <a:gd name="connsiteY32" fmla="*/ 225691 h 757168"/>
                <a:gd name="connsiteX33" fmla="*/ 3897533 w 12192000"/>
                <a:gd name="connsiteY33" fmla="*/ 220087 h 757168"/>
                <a:gd name="connsiteX34" fmla="*/ 4109430 w 12192000"/>
                <a:gd name="connsiteY34" fmla="*/ 200477 h 757168"/>
                <a:gd name="connsiteX35" fmla="*/ 4208772 w 12192000"/>
                <a:gd name="connsiteY35" fmla="*/ 200914 h 757168"/>
                <a:gd name="connsiteX36" fmla="*/ 4314641 w 12192000"/>
                <a:gd name="connsiteY36" fmla="*/ 196159 h 757168"/>
                <a:gd name="connsiteX37" fmla="*/ 4577622 w 12192000"/>
                <a:gd name="connsiteY37" fmla="*/ 163774 h 757168"/>
                <a:gd name="connsiteX38" fmla="*/ 4790345 w 12192000"/>
                <a:gd name="connsiteY38" fmla="*/ 177592 h 757168"/>
                <a:gd name="connsiteX39" fmla="*/ 4926164 w 12192000"/>
                <a:gd name="connsiteY39" fmla="*/ 184139 h 757168"/>
                <a:gd name="connsiteX40" fmla="*/ 5088812 w 12192000"/>
                <a:gd name="connsiteY40" fmla="*/ 177401 h 757168"/>
                <a:gd name="connsiteX41" fmla="*/ 5222466 w 12192000"/>
                <a:gd name="connsiteY41" fmla="*/ 162082 h 757168"/>
                <a:gd name="connsiteX42" fmla="*/ 5406528 w 12192000"/>
                <a:gd name="connsiteY42" fmla="*/ 153987 h 757168"/>
                <a:gd name="connsiteX43" fmla="*/ 5590716 w 12192000"/>
                <a:gd name="connsiteY43" fmla="*/ 129490 h 757168"/>
                <a:gd name="connsiteX44" fmla="*/ 5719429 w 12192000"/>
                <a:gd name="connsiteY44" fmla="*/ 110099 h 757168"/>
                <a:gd name="connsiteX45" fmla="*/ 5897895 w 12192000"/>
                <a:gd name="connsiteY45" fmla="*/ 96368 h 757168"/>
                <a:gd name="connsiteX46" fmla="*/ 6169957 w 12192000"/>
                <a:gd name="connsiteY46" fmla="*/ 94411 h 757168"/>
                <a:gd name="connsiteX47" fmla="*/ 6294827 w 12192000"/>
                <a:gd name="connsiteY47" fmla="*/ 99236 h 757168"/>
                <a:gd name="connsiteX48" fmla="*/ 6494261 w 12192000"/>
                <a:gd name="connsiteY48" fmla="*/ 71724 h 757168"/>
                <a:gd name="connsiteX49" fmla="*/ 6579627 w 12192000"/>
                <a:gd name="connsiteY49" fmla="*/ 57883 h 757168"/>
                <a:gd name="connsiteX50" fmla="*/ 6654800 w 12192000"/>
                <a:gd name="connsiteY50" fmla="*/ 77086 h 757168"/>
                <a:gd name="connsiteX51" fmla="*/ 6703059 w 12192000"/>
                <a:gd name="connsiteY51" fmla="*/ 97166 h 757168"/>
                <a:gd name="connsiteX52" fmla="*/ 6859445 w 12192000"/>
                <a:gd name="connsiteY52" fmla="*/ 90481 h 757168"/>
                <a:gd name="connsiteX53" fmla="*/ 7025414 w 12192000"/>
                <a:gd name="connsiteY53" fmla="*/ 83536 h 757168"/>
                <a:gd name="connsiteX54" fmla="*/ 7144137 w 12192000"/>
                <a:gd name="connsiteY54" fmla="*/ 79264 h 757168"/>
                <a:gd name="connsiteX55" fmla="*/ 7291235 w 12192000"/>
                <a:gd name="connsiteY55" fmla="*/ 95367 h 757168"/>
                <a:gd name="connsiteX56" fmla="*/ 7407395 w 12192000"/>
                <a:gd name="connsiteY56" fmla="*/ 104888 h 757168"/>
                <a:gd name="connsiteX57" fmla="*/ 7500837 w 12192000"/>
                <a:gd name="connsiteY57" fmla="*/ 119515 h 757168"/>
                <a:gd name="connsiteX58" fmla="*/ 7533567 w 12192000"/>
                <a:gd name="connsiteY58" fmla="*/ 126955 h 757168"/>
                <a:gd name="connsiteX59" fmla="*/ 7792910 w 12192000"/>
                <a:gd name="connsiteY59" fmla="*/ 185188 h 757168"/>
                <a:gd name="connsiteX60" fmla="*/ 8070699 w 12192000"/>
                <a:gd name="connsiteY60" fmla="*/ 235423 h 757168"/>
                <a:gd name="connsiteX61" fmla="*/ 8253177 w 12192000"/>
                <a:gd name="connsiteY61" fmla="*/ 222473 h 757168"/>
                <a:gd name="connsiteX62" fmla="*/ 8320683 w 12192000"/>
                <a:gd name="connsiteY62" fmla="*/ 226393 h 757168"/>
                <a:gd name="connsiteX63" fmla="*/ 8631438 w 12192000"/>
                <a:gd name="connsiteY63" fmla="*/ 237528 h 757168"/>
                <a:gd name="connsiteX64" fmla="*/ 8686410 w 12192000"/>
                <a:gd name="connsiteY64" fmla="*/ 234877 h 757168"/>
                <a:gd name="connsiteX65" fmla="*/ 8980658 w 12192000"/>
                <a:gd name="connsiteY65" fmla="*/ 273001 h 757168"/>
                <a:gd name="connsiteX66" fmla="*/ 9087625 w 12192000"/>
                <a:gd name="connsiteY66" fmla="*/ 282423 h 757168"/>
                <a:gd name="connsiteX67" fmla="*/ 9186017 w 12192000"/>
                <a:gd name="connsiteY67" fmla="*/ 293875 h 757168"/>
                <a:gd name="connsiteX68" fmla="*/ 9323931 w 12192000"/>
                <a:gd name="connsiteY68" fmla="*/ 302628 h 757168"/>
                <a:gd name="connsiteX69" fmla="*/ 9467213 w 12192000"/>
                <a:gd name="connsiteY69" fmla="*/ 307275 h 757168"/>
                <a:gd name="connsiteX70" fmla="*/ 9626826 w 12192000"/>
                <a:gd name="connsiteY70" fmla="*/ 316213 h 757168"/>
                <a:gd name="connsiteX71" fmla="*/ 9689696 w 12192000"/>
                <a:gd name="connsiteY71" fmla="*/ 324467 h 757168"/>
                <a:gd name="connsiteX72" fmla="*/ 9860526 w 12192000"/>
                <a:gd name="connsiteY72" fmla="*/ 329986 h 757168"/>
                <a:gd name="connsiteX73" fmla="*/ 9949775 w 12192000"/>
                <a:gd name="connsiteY73" fmla="*/ 340386 h 757168"/>
                <a:gd name="connsiteX74" fmla="*/ 10097252 w 12192000"/>
                <a:gd name="connsiteY74" fmla="*/ 349262 h 757168"/>
                <a:gd name="connsiteX75" fmla="*/ 10145261 w 12192000"/>
                <a:gd name="connsiteY75" fmla="*/ 353113 h 757168"/>
                <a:gd name="connsiteX76" fmla="*/ 10188159 w 12192000"/>
                <a:gd name="connsiteY76" fmla="*/ 356124 h 757168"/>
                <a:gd name="connsiteX77" fmla="*/ 10336144 w 12192000"/>
                <a:gd name="connsiteY77" fmla="*/ 348235 h 757168"/>
                <a:gd name="connsiteX78" fmla="*/ 10466847 w 12192000"/>
                <a:gd name="connsiteY78" fmla="*/ 354131 h 757168"/>
                <a:gd name="connsiteX79" fmla="*/ 10696514 w 12192000"/>
                <a:gd name="connsiteY79" fmla="*/ 353575 h 757168"/>
                <a:gd name="connsiteX80" fmla="*/ 10746932 w 12192000"/>
                <a:gd name="connsiteY80" fmla="*/ 360606 h 757168"/>
                <a:gd name="connsiteX81" fmla="*/ 10905388 w 12192000"/>
                <a:gd name="connsiteY81" fmla="*/ 370627 h 757168"/>
                <a:gd name="connsiteX82" fmla="*/ 10995602 w 12192000"/>
                <a:gd name="connsiteY82" fmla="*/ 376691 h 757168"/>
                <a:gd name="connsiteX83" fmla="*/ 11107647 w 12192000"/>
                <a:gd name="connsiteY83" fmla="*/ 373405 h 757168"/>
                <a:gd name="connsiteX84" fmla="*/ 11302440 w 12192000"/>
                <a:gd name="connsiteY84" fmla="*/ 364156 h 757168"/>
                <a:gd name="connsiteX85" fmla="*/ 11353613 w 12192000"/>
                <a:gd name="connsiteY85" fmla="*/ 363785 h 757168"/>
                <a:gd name="connsiteX86" fmla="*/ 11447323 w 12192000"/>
                <a:gd name="connsiteY86" fmla="*/ 359346 h 757168"/>
                <a:gd name="connsiteX87" fmla="*/ 11464292 w 12192000"/>
                <a:gd name="connsiteY87" fmla="*/ 358519 h 757168"/>
                <a:gd name="connsiteX88" fmla="*/ 11607560 w 12192000"/>
                <a:gd name="connsiteY88" fmla="*/ 342370 h 757168"/>
                <a:gd name="connsiteX89" fmla="*/ 11681426 w 12192000"/>
                <a:gd name="connsiteY89" fmla="*/ 344335 h 757168"/>
                <a:gd name="connsiteX90" fmla="*/ 11893565 w 12192000"/>
                <a:gd name="connsiteY90" fmla="*/ 355261 h 757168"/>
                <a:gd name="connsiteX91" fmla="*/ 11983290 w 12192000"/>
                <a:gd name="connsiteY91" fmla="*/ 363588 h 757168"/>
                <a:gd name="connsiteX92" fmla="*/ 12192000 w 12192000"/>
                <a:gd name="connsiteY92" fmla="*/ 388018 h 757168"/>
                <a:gd name="connsiteX93" fmla="*/ 12192000 w 12192000"/>
                <a:gd name="connsiteY93" fmla="*/ 577115 h 757168"/>
                <a:gd name="connsiteX94" fmla="*/ 12157329 w 12192000"/>
                <a:gd name="connsiteY94" fmla="*/ 588862 h 757168"/>
                <a:gd name="connsiteX95" fmla="*/ 12066948 w 12192000"/>
                <a:gd name="connsiteY95" fmla="*/ 586034 h 757168"/>
                <a:gd name="connsiteX96" fmla="*/ 11911344 w 12192000"/>
                <a:gd name="connsiteY96" fmla="*/ 521599 h 757168"/>
                <a:gd name="connsiteX97" fmla="*/ 11847823 w 12192000"/>
                <a:gd name="connsiteY97" fmla="*/ 511785 h 757168"/>
                <a:gd name="connsiteX98" fmla="*/ 11737547 w 12192000"/>
                <a:gd name="connsiteY98" fmla="*/ 502380 h 757168"/>
                <a:gd name="connsiteX99" fmla="*/ 11636052 w 12192000"/>
                <a:gd name="connsiteY99" fmla="*/ 514993 h 757168"/>
                <a:gd name="connsiteX100" fmla="*/ 11394706 w 12192000"/>
                <a:gd name="connsiteY100" fmla="*/ 590867 h 757168"/>
                <a:gd name="connsiteX101" fmla="*/ 11354978 w 12192000"/>
                <a:gd name="connsiteY101" fmla="*/ 597561 h 757168"/>
                <a:gd name="connsiteX102" fmla="*/ 11285306 w 12192000"/>
                <a:gd name="connsiteY102" fmla="*/ 599825 h 757168"/>
                <a:gd name="connsiteX103" fmla="*/ 11008528 w 12192000"/>
                <a:gd name="connsiteY103" fmla="*/ 656670 h 757168"/>
                <a:gd name="connsiteX104" fmla="*/ 10948735 w 12192000"/>
                <a:gd name="connsiteY104" fmla="*/ 652964 h 757168"/>
                <a:gd name="connsiteX105" fmla="*/ 10850698 w 12192000"/>
                <a:gd name="connsiteY105" fmla="*/ 641721 h 757168"/>
                <a:gd name="connsiteX106" fmla="*/ 10744026 w 12192000"/>
                <a:gd name="connsiteY106" fmla="*/ 647769 h 757168"/>
                <a:gd name="connsiteX107" fmla="*/ 10666160 w 12192000"/>
                <a:gd name="connsiteY107" fmla="*/ 651891 h 757168"/>
                <a:gd name="connsiteX108" fmla="*/ 10450521 w 12192000"/>
                <a:gd name="connsiteY108" fmla="*/ 616552 h 757168"/>
                <a:gd name="connsiteX109" fmla="*/ 10271192 w 12192000"/>
                <a:gd name="connsiteY109" fmla="*/ 583498 h 757168"/>
                <a:gd name="connsiteX110" fmla="*/ 10246067 w 12192000"/>
                <a:gd name="connsiteY110" fmla="*/ 585423 h 757168"/>
                <a:gd name="connsiteX111" fmla="*/ 10005027 w 12192000"/>
                <a:gd name="connsiteY111" fmla="*/ 592252 h 757168"/>
                <a:gd name="connsiteX112" fmla="*/ 9898681 w 12192000"/>
                <a:gd name="connsiteY112" fmla="*/ 613195 h 757168"/>
                <a:gd name="connsiteX113" fmla="*/ 9753225 w 12192000"/>
                <a:gd name="connsiteY113" fmla="*/ 629038 h 757168"/>
                <a:gd name="connsiteX114" fmla="*/ 9591376 w 12192000"/>
                <a:gd name="connsiteY114" fmla="*/ 648601 h 757168"/>
                <a:gd name="connsiteX115" fmla="*/ 9472860 w 12192000"/>
                <a:gd name="connsiteY115" fmla="*/ 655936 h 757168"/>
                <a:gd name="connsiteX116" fmla="*/ 9299788 w 12192000"/>
                <a:gd name="connsiteY116" fmla="*/ 636945 h 757168"/>
                <a:gd name="connsiteX117" fmla="*/ 9264605 w 12192000"/>
                <a:gd name="connsiteY117" fmla="*/ 627087 h 757168"/>
                <a:gd name="connsiteX118" fmla="*/ 8926435 w 12192000"/>
                <a:gd name="connsiteY118" fmla="*/ 549269 h 757168"/>
                <a:gd name="connsiteX119" fmla="*/ 8698934 w 12192000"/>
                <a:gd name="connsiteY119" fmla="*/ 536583 h 757168"/>
                <a:gd name="connsiteX120" fmla="*/ 8622862 w 12192000"/>
                <a:gd name="connsiteY120" fmla="*/ 541563 h 757168"/>
                <a:gd name="connsiteX121" fmla="*/ 8482784 w 12192000"/>
                <a:gd name="connsiteY121" fmla="*/ 574094 h 757168"/>
                <a:gd name="connsiteX122" fmla="*/ 8421565 w 12192000"/>
                <a:gd name="connsiteY122" fmla="*/ 576610 h 757168"/>
                <a:gd name="connsiteX123" fmla="*/ 8313469 w 12192000"/>
                <a:gd name="connsiteY123" fmla="*/ 574762 h 757168"/>
                <a:gd name="connsiteX124" fmla="*/ 8079520 w 12192000"/>
                <a:gd name="connsiteY124" fmla="*/ 558685 h 757168"/>
                <a:gd name="connsiteX125" fmla="*/ 7773327 w 12192000"/>
                <a:gd name="connsiteY125" fmla="*/ 558854 h 757168"/>
                <a:gd name="connsiteX126" fmla="*/ 7652477 w 12192000"/>
                <a:gd name="connsiteY126" fmla="*/ 547561 h 757168"/>
                <a:gd name="connsiteX127" fmla="*/ 7522274 w 12192000"/>
                <a:gd name="connsiteY127" fmla="*/ 532150 h 757168"/>
                <a:gd name="connsiteX128" fmla="*/ 7484080 w 12192000"/>
                <a:gd name="connsiteY128" fmla="*/ 530532 h 757168"/>
                <a:gd name="connsiteX129" fmla="*/ 7282277 w 12192000"/>
                <a:gd name="connsiteY129" fmla="*/ 540177 h 757168"/>
                <a:gd name="connsiteX130" fmla="*/ 7235690 w 12192000"/>
                <a:gd name="connsiteY130" fmla="*/ 551282 h 757168"/>
                <a:gd name="connsiteX131" fmla="*/ 7116339 w 12192000"/>
                <a:gd name="connsiteY131" fmla="*/ 539494 h 757168"/>
                <a:gd name="connsiteX132" fmla="*/ 7011067 w 12192000"/>
                <a:gd name="connsiteY132" fmla="*/ 511848 h 757168"/>
                <a:gd name="connsiteX133" fmla="*/ 6403234 w 12192000"/>
                <a:gd name="connsiteY133" fmla="*/ 432296 h 757168"/>
                <a:gd name="connsiteX134" fmla="*/ 6036273 w 12192000"/>
                <a:gd name="connsiteY134" fmla="*/ 412301 h 757168"/>
                <a:gd name="connsiteX135" fmla="*/ 5780467 w 12192000"/>
                <a:gd name="connsiteY135" fmla="*/ 377910 h 757168"/>
                <a:gd name="connsiteX136" fmla="*/ 5739051 w 12192000"/>
                <a:gd name="connsiteY136" fmla="*/ 353609 h 757168"/>
                <a:gd name="connsiteX137" fmla="*/ 5583566 w 12192000"/>
                <a:gd name="connsiteY137" fmla="*/ 321995 h 757168"/>
                <a:gd name="connsiteX138" fmla="*/ 5432030 w 12192000"/>
                <a:gd name="connsiteY138" fmla="*/ 362512 h 757168"/>
                <a:gd name="connsiteX139" fmla="*/ 5241398 w 12192000"/>
                <a:gd name="connsiteY139" fmla="*/ 425781 h 757168"/>
                <a:gd name="connsiteX140" fmla="*/ 5139710 w 12192000"/>
                <a:gd name="connsiteY140" fmla="*/ 421022 h 757168"/>
                <a:gd name="connsiteX141" fmla="*/ 4929402 w 12192000"/>
                <a:gd name="connsiteY141" fmla="*/ 424310 h 757168"/>
                <a:gd name="connsiteX142" fmla="*/ 4782793 w 12192000"/>
                <a:gd name="connsiteY142" fmla="*/ 441046 h 757168"/>
                <a:gd name="connsiteX143" fmla="*/ 4577594 w 12192000"/>
                <a:gd name="connsiteY143" fmla="*/ 459290 h 757168"/>
                <a:gd name="connsiteX144" fmla="*/ 4500826 w 12192000"/>
                <a:gd name="connsiteY144" fmla="*/ 470529 h 757168"/>
                <a:gd name="connsiteX145" fmla="*/ 4317973 w 12192000"/>
                <a:gd name="connsiteY145" fmla="*/ 483649 h 757168"/>
                <a:gd name="connsiteX146" fmla="*/ 4166722 w 12192000"/>
                <a:gd name="connsiteY146" fmla="*/ 490602 h 757168"/>
                <a:gd name="connsiteX147" fmla="*/ 4042814 w 12192000"/>
                <a:gd name="connsiteY147" fmla="*/ 530660 h 757168"/>
                <a:gd name="connsiteX148" fmla="*/ 4002653 w 12192000"/>
                <a:gd name="connsiteY148" fmla="*/ 552594 h 757168"/>
                <a:gd name="connsiteX149" fmla="*/ 3969549 w 12192000"/>
                <a:gd name="connsiteY149" fmla="*/ 566312 h 757168"/>
                <a:gd name="connsiteX150" fmla="*/ 3821685 w 12192000"/>
                <a:gd name="connsiteY150" fmla="*/ 649183 h 757168"/>
                <a:gd name="connsiteX151" fmla="*/ 3805138 w 12192000"/>
                <a:gd name="connsiteY151" fmla="*/ 655947 h 757168"/>
                <a:gd name="connsiteX152" fmla="*/ 3609177 w 12192000"/>
                <a:gd name="connsiteY152" fmla="*/ 687459 h 757168"/>
                <a:gd name="connsiteX153" fmla="*/ 3539727 w 12192000"/>
                <a:gd name="connsiteY153" fmla="*/ 706521 h 757168"/>
                <a:gd name="connsiteX154" fmla="*/ 3396572 w 12192000"/>
                <a:gd name="connsiteY154" fmla="*/ 755681 h 757168"/>
                <a:gd name="connsiteX155" fmla="*/ 3341054 w 12192000"/>
                <a:gd name="connsiteY155" fmla="*/ 754679 h 757168"/>
                <a:gd name="connsiteX156" fmla="*/ 3138775 w 12192000"/>
                <a:gd name="connsiteY156" fmla="*/ 710120 h 757168"/>
                <a:gd name="connsiteX157" fmla="*/ 3037283 w 12192000"/>
                <a:gd name="connsiteY157" fmla="*/ 666453 h 757168"/>
                <a:gd name="connsiteX158" fmla="*/ 3002117 w 12192000"/>
                <a:gd name="connsiteY158" fmla="*/ 649347 h 757168"/>
                <a:gd name="connsiteX159" fmla="*/ 2747294 w 12192000"/>
                <a:gd name="connsiteY159" fmla="*/ 652400 h 757168"/>
                <a:gd name="connsiteX160" fmla="*/ 2676273 w 12192000"/>
                <a:gd name="connsiteY160" fmla="*/ 652304 h 757168"/>
                <a:gd name="connsiteX161" fmla="*/ 2432360 w 12192000"/>
                <a:gd name="connsiteY161" fmla="*/ 657836 h 757168"/>
                <a:gd name="connsiteX162" fmla="*/ 2382311 w 12192000"/>
                <a:gd name="connsiteY162" fmla="*/ 650824 h 757168"/>
                <a:gd name="connsiteX163" fmla="*/ 2055134 w 12192000"/>
                <a:gd name="connsiteY163" fmla="*/ 630053 h 757168"/>
                <a:gd name="connsiteX164" fmla="*/ 2031829 w 12192000"/>
                <a:gd name="connsiteY164" fmla="*/ 639324 h 757168"/>
                <a:gd name="connsiteX165" fmla="*/ 1912764 w 12192000"/>
                <a:gd name="connsiteY165" fmla="*/ 664183 h 757168"/>
                <a:gd name="connsiteX166" fmla="*/ 1755637 w 12192000"/>
                <a:gd name="connsiteY166" fmla="*/ 663960 h 757168"/>
                <a:gd name="connsiteX167" fmla="*/ 1727159 w 12192000"/>
                <a:gd name="connsiteY167" fmla="*/ 659605 h 757168"/>
                <a:gd name="connsiteX168" fmla="*/ 1622470 w 12192000"/>
                <a:gd name="connsiteY168" fmla="*/ 634850 h 757168"/>
                <a:gd name="connsiteX169" fmla="*/ 1385955 w 12192000"/>
                <a:gd name="connsiteY169" fmla="*/ 604522 h 757168"/>
                <a:gd name="connsiteX170" fmla="*/ 1340055 w 12192000"/>
                <a:gd name="connsiteY170" fmla="*/ 595629 h 757168"/>
                <a:gd name="connsiteX171" fmla="*/ 1257271 w 12192000"/>
                <a:gd name="connsiteY171" fmla="*/ 581180 h 757168"/>
                <a:gd name="connsiteX172" fmla="*/ 1031914 w 12192000"/>
                <a:gd name="connsiteY172" fmla="*/ 562692 h 757168"/>
                <a:gd name="connsiteX173" fmla="*/ 922031 w 12192000"/>
                <a:gd name="connsiteY173" fmla="*/ 566853 h 757168"/>
                <a:gd name="connsiteX174" fmla="*/ 873250 w 12192000"/>
                <a:gd name="connsiteY174" fmla="*/ 563724 h 757168"/>
                <a:gd name="connsiteX175" fmla="*/ 711627 w 12192000"/>
                <a:gd name="connsiteY175" fmla="*/ 529880 h 757168"/>
                <a:gd name="connsiteX176" fmla="*/ 311112 w 12192000"/>
                <a:gd name="connsiteY176" fmla="*/ 525106 h 757168"/>
                <a:gd name="connsiteX177" fmla="*/ 184145 w 12192000"/>
                <a:gd name="connsiteY177" fmla="*/ 532188 h 757168"/>
                <a:gd name="connsiteX178" fmla="*/ 116886 w 12192000"/>
                <a:gd name="connsiteY178" fmla="*/ 530572 h 757168"/>
                <a:gd name="connsiteX179" fmla="*/ 23941 w 12192000"/>
                <a:gd name="connsiteY179" fmla="*/ 506433 h 757168"/>
                <a:gd name="connsiteX180" fmla="*/ 0 w 12192000"/>
                <a:gd name="connsiteY180" fmla="*/ 502149 h 757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Lst>
              <a:rect l="l" t="t" r="r" b="b"/>
              <a:pathLst>
                <a:path w="12192000" h="757168">
                  <a:moveTo>
                    <a:pt x="0" y="0"/>
                  </a:moveTo>
                  <a:lnTo>
                    <a:pt x="41653" y="6945"/>
                  </a:lnTo>
                  <a:cubicBezTo>
                    <a:pt x="55151" y="9178"/>
                    <a:pt x="68996" y="11810"/>
                    <a:pt x="81317" y="15509"/>
                  </a:cubicBezTo>
                  <a:cubicBezTo>
                    <a:pt x="92911" y="18978"/>
                    <a:pt x="102562" y="24446"/>
                    <a:pt x="114150" y="28105"/>
                  </a:cubicBezTo>
                  <a:cubicBezTo>
                    <a:pt x="145644" y="37958"/>
                    <a:pt x="177914" y="47281"/>
                    <a:pt x="214865" y="58374"/>
                  </a:cubicBezTo>
                  <a:cubicBezTo>
                    <a:pt x="236680" y="42349"/>
                    <a:pt x="264438" y="53534"/>
                    <a:pt x="299237" y="63560"/>
                  </a:cubicBezTo>
                  <a:cubicBezTo>
                    <a:pt x="334763" y="73816"/>
                    <a:pt x="376093" y="78654"/>
                    <a:pt x="415570" y="83774"/>
                  </a:cubicBezTo>
                  <a:cubicBezTo>
                    <a:pt x="487949" y="93100"/>
                    <a:pt x="560804" y="100354"/>
                    <a:pt x="633210" y="109108"/>
                  </a:cubicBezTo>
                  <a:cubicBezTo>
                    <a:pt x="648566" y="111058"/>
                    <a:pt x="666073" y="114072"/>
                    <a:pt x="677567" y="119446"/>
                  </a:cubicBezTo>
                  <a:cubicBezTo>
                    <a:pt x="756262" y="155621"/>
                    <a:pt x="853422" y="169678"/>
                    <a:pt x="946429" y="171502"/>
                  </a:cubicBezTo>
                  <a:cubicBezTo>
                    <a:pt x="1019582" y="173044"/>
                    <a:pt x="1091239" y="175083"/>
                    <a:pt x="1163367" y="182106"/>
                  </a:cubicBezTo>
                  <a:cubicBezTo>
                    <a:pt x="1168863" y="182586"/>
                    <a:pt x="1176224" y="182589"/>
                    <a:pt x="1180337" y="181279"/>
                  </a:cubicBezTo>
                  <a:cubicBezTo>
                    <a:pt x="1205822" y="172503"/>
                    <a:pt x="1231920" y="173109"/>
                    <a:pt x="1263939" y="173070"/>
                  </a:cubicBezTo>
                  <a:cubicBezTo>
                    <a:pt x="1309211" y="172961"/>
                    <a:pt x="1350592" y="176848"/>
                    <a:pt x="1392213" y="183225"/>
                  </a:cubicBezTo>
                  <a:cubicBezTo>
                    <a:pt x="1422516" y="187866"/>
                    <a:pt x="1453010" y="195759"/>
                    <a:pt x="1479752" y="205174"/>
                  </a:cubicBezTo>
                  <a:cubicBezTo>
                    <a:pt x="1516962" y="218381"/>
                    <a:pt x="1553071" y="224660"/>
                    <a:pt x="1589813" y="211706"/>
                  </a:cubicBezTo>
                  <a:cubicBezTo>
                    <a:pt x="1629541" y="197953"/>
                    <a:pt x="1673292" y="205778"/>
                    <a:pt x="1716264" y="207459"/>
                  </a:cubicBezTo>
                  <a:cubicBezTo>
                    <a:pt x="1734988" y="208248"/>
                    <a:pt x="1754789" y="209668"/>
                    <a:pt x="1772900" y="208137"/>
                  </a:cubicBezTo>
                  <a:cubicBezTo>
                    <a:pt x="1825381" y="203828"/>
                    <a:pt x="1876222" y="195808"/>
                    <a:pt x="1929319" y="193822"/>
                  </a:cubicBezTo>
                  <a:cubicBezTo>
                    <a:pt x="1958819" y="192698"/>
                    <a:pt x="1991232" y="199166"/>
                    <a:pt x="2021514" y="204186"/>
                  </a:cubicBezTo>
                  <a:cubicBezTo>
                    <a:pt x="2052154" y="209417"/>
                    <a:pt x="2082323" y="216530"/>
                    <a:pt x="2111753" y="223797"/>
                  </a:cubicBezTo>
                  <a:cubicBezTo>
                    <a:pt x="2131736" y="228659"/>
                    <a:pt x="2153567" y="233429"/>
                    <a:pt x="2169356" y="241125"/>
                  </a:cubicBezTo>
                  <a:cubicBezTo>
                    <a:pt x="2205243" y="258649"/>
                    <a:pt x="2242901" y="263295"/>
                    <a:pt x="2286638" y="257382"/>
                  </a:cubicBezTo>
                  <a:cubicBezTo>
                    <a:pt x="2293313" y="256396"/>
                    <a:pt x="2301018" y="256799"/>
                    <a:pt x="2308368" y="256995"/>
                  </a:cubicBezTo>
                  <a:cubicBezTo>
                    <a:pt x="2426026" y="259155"/>
                    <a:pt x="2543593" y="262834"/>
                    <a:pt x="2660621" y="262863"/>
                  </a:cubicBezTo>
                  <a:cubicBezTo>
                    <a:pt x="2708088" y="262871"/>
                    <a:pt x="2754165" y="254412"/>
                    <a:pt x="2801134" y="250006"/>
                  </a:cubicBezTo>
                  <a:cubicBezTo>
                    <a:pt x="2810748" y="249174"/>
                    <a:pt x="2821504" y="247638"/>
                    <a:pt x="2830994" y="249091"/>
                  </a:cubicBezTo>
                  <a:cubicBezTo>
                    <a:pt x="2934354" y="264045"/>
                    <a:pt x="3032340" y="255254"/>
                    <a:pt x="3129084" y="242009"/>
                  </a:cubicBezTo>
                  <a:cubicBezTo>
                    <a:pt x="3139090" y="240625"/>
                    <a:pt x="3151170" y="241831"/>
                    <a:pt x="3162162" y="242789"/>
                  </a:cubicBezTo>
                  <a:cubicBezTo>
                    <a:pt x="3192925" y="245736"/>
                    <a:pt x="3225969" y="254145"/>
                    <a:pt x="3254072" y="251612"/>
                  </a:cubicBezTo>
                  <a:cubicBezTo>
                    <a:pt x="3328782" y="244461"/>
                    <a:pt x="3402881" y="234992"/>
                    <a:pt x="3473491" y="221903"/>
                  </a:cubicBezTo>
                  <a:cubicBezTo>
                    <a:pt x="3545212" y="208683"/>
                    <a:pt x="3611651" y="197856"/>
                    <a:pt x="3691860" y="219228"/>
                  </a:cubicBezTo>
                  <a:cubicBezTo>
                    <a:pt x="3725977" y="228268"/>
                    <a:pt x="3771754" y="225515"/>
                    <a:pt x="3811494" y="225691"/>
                  </a:cubicBezTo>
                  <a:cubicBezTo>
                    <a:pt x="3840564" y="225687"/>
                    <a:pt x="3868906" y="218586"/>
                    <a:pt x="3897533" y="220087"/>
                  </a:cubicBezTo>
                  <a:cubicBezTo>
                    <a:pt x="3973874" y="224087"/>
                    <a:pt x="4042293" y="217563"/>
                    <a:pt x="4109430" y="200477"/>
                  </a:cubicBezTo>
                  <a:cubicBezTo>
                    <a:pt x="4135544" y="193834"/>
                    <a:pt x="4175268" y="201258"/>
                    <a:pt x="4208772" y="200914"/>
                  </a:cubicBezTo>
                  <a:cubicBezTo>
                    <a:pt x="4244136" y="200288"/>
                    <a:pt x="4280583" y="199908"/>
                    <a:pt x="4314641" y="196159"/>
                  </a:cubicBezTo>
                  <a:cubicBezTo>
                    <a:pt x="4402743" y="186278"/>
                    <a:pt x="4489848" y="174436"/>
                    <a:pt x="4577622" y="163774"/>
                  </a:cubicBezTo>
                  <a:cubicBezTo>
                    <a:pt x="4649843" y="154967"/>
                    <a:pt x="4719794" y="168553"/>
                    <a:pt x="4790345" y="177592"/>
                  </a:cubicBezTo>
                  <a:cubicBezTo>
                    <a:pt x="4834576" y="183345"/>
                    <a:pt x="4875614" y="193701"/>
                    <a:pt x="4926164" y="184139"/>
                  </a:cubicBezTo>
                  <a:cubicBezTo>
                    <a:pt x="4974485" y="175032"/>
                    <a:pt x="5034899" y="180870"/>
                    <a:pt x="5088812" y="177401"/>
                  </a:cubicBezTo>
                  <a:cubicBezTo>
                    <a:pt x="5134238" y="174439"/>
                    <a:pt x="5178353" y="168165"/>
                    <a:pt x="5222466" y="162082"/>
                  </a:cubicBezTo>
                  <a:cubicBezTo>
                    <a:pt x="5282519" y="153783"/>
                    <a:pt x="5341864" y="144876"/>
                    <a:pt x="5406528" y="153987"/>
                  </a:cubicBezTo>
                  <a:cubicBezTo>
                    <a:pt x="5479960" y="164323"/>
                    <a:pt x="5531876" y="142624"/>
                    <a:pt x="5590716" y="129490"/>
                  </a:cubicBezTo>
                  <a:cubicBezTo>
                    <a:pt x="5631296" y="120553"/>
                    <a:pt x="5675395" y="114659"/>
                    <a:pt x="5719429" y="110099"/>
                  </a:cubicBezTo>
                  <a:cubicBezTo>
                    <a:pt x="5778247" y="104215"/>
                    <a:pt x="5838715" y="102042"/>
                    <a:pt x="5897895" y="96368"/>
                  </a:cubicBezTo>
                  <a:cubicBezTo>
                    <a:pt x="5987399" y="87895"/>
                    <a:pt x="6077855" y="82333"/>
                    <a:pt x="6169957" y="94411"/>
                  </a:cubicBezTo>
                  <a:cubicBezTo>
                    <a:pt x="6212360" y="99875"/>
                    <a:pt x="6252010" y="101763"/>
                    <a:pt x="6294827" y="99236"/>
                  </a:cubicBezTo>
                  <a:cubicBezTo>
                    <a:pt x="6364965" y="95091"/>
                    <a:pt x="6436581" y="97891"/>
                    <a:pt x="6494261" y="71724"/>
                  </a:cubicBezTo>
                  <a:cubicBezTo>
                    <a:pt x="6514615" y="62488"/>
                    <a:pt x="6550354" y="61691"/>
                    <a:pt x="6579627" y="57883"/>
                  </a:cubicBezTo>
                  <a:cubicBezTo>
                    <a:pt x="6613354" y="53353"/>
                    <a:pt x="6637770" y="57878"/>
                    <a:pt x="6654800" y="77086"/>
                  </a:cubicBezTo>
                  <a:cubicBezTo>
                    <a:pt x="6662444" y="85688"/>
                    <a:pt x="6685147" y="94892"/>
                    <a:pt x="6703059" y="97166"/>
                  </a:cubicBezTo>
                  <a:cubicBezTo>
                    <a:pt x="6756799" y="103989"/>
                    <a:pt x="6806654" y="100687"/>
                    <a:pt x="6859445" y="90481"/>
                  </a:cubicBezTo>
                  <a:cubicBezTo>
                    <a:pt x="6908894" y="80861"/>
                    <a:pt x="6969747" y="85387"/>
                    <a:pt x="7025414" y="83536"/>
                  </a:cubicBezTo>
                  <a:cubicBezTo>
                    <a:pt x="7064862" y="82168"/>
                    <a:pt x="7104501" y="77186"/>
                    <a:pt x="7144137" y="79264"/>
                  </a:cubicBezTo>
                  <a:cubicBezTo>
                    <a:pt x="7193316" y="81841"/>
                    <a:pt x="7241809" y="90488"/>
                    <a:pt x="7291235" y="95367"/>
                  </a:cubicBezTo>
                  <a:cubicBezTo>
                    <a:pt x="7329668" y="99288"/>
                    <a:pt x="7368978" y="100585"/>
                    <a:pt x="7407395" y="104888"/>
                  </a:cubicBezTo>
                  <a:cubicBezTo>
                    <a:pt x="7438868" y="108256"/>
                    <a:pt x="7469832" y="114265"/>
                    <a:pt x="7500837" y="119515"/>
                  </a:cubicBezTo>
                  <a:cubicBezTo>
                    <a:pt x="7512146" y="121444"/>
                    <a:pt x="7523255" y="127178"/>
                    <a:pt x="7533567" y="126955"/>
                  </a:cubicBezTo>
                  <a:cubicBezTo>
                    <a:pt x="7636025" y="124121"/>
                    <a:pt x="7707510" y="164497"/>
                    <a:pt x="7792910" y="185188"/>
                  </a:cubicBezTo>
                  <a:cubicBezTo>
                    <a:pt x="7882663" y="207063"/>
                    <a:pt x="7969001" y="237914"/>
                    <a:pt x="8070699" y="235423"/>
                  </a:cubicBezTo>
                  <a:cubicBezTo>
                    <a:pt x="8132239" y="233879"/>
                    <a:pt x="8191903" y="225939"/>
                    <a:pt x="8253177" y="222473"/>
                  </a:cubicBezTo>
                  <a:cubicBezTo>
                    <a:pt x="8274949" y="221324"/>
                    <a:pt x="8299150" y="222976"/>
                    <a:pt x="8320683" y="226393"/>
                  </a:cubicBezTo>
                  <a:cubicBezTo>
                    <a:pt x="8424731" y="242340"/>
                    <a:pt x="8527777" y="249266"/>
                    <a:pt x="8631438" y="237528"/>
                  </a:cubicBezTo>
                  <a:cubicBezTo>
                    <a:pt x="8649201" y="235596"/>
                    <a:pt x="8668058" y="233915"/>
                    <a:pt x="8686410" y="234877"/>
                  </a:cubicBezTo>
                  <a:cubicBezTo>
                    <a:pt x="8786966" y="240146"/>
                    <a:pt x="8885480" y="249315"/>
                    <a:pt x="8980658" y="273001"/>
                  </a:cubicBezTo>
                  <a:cubicBezTo>
                    <a:pt x="9012626" y="280972"/>
                    <a:pt x="9052108" y="279035"/>
                    <a:pt x="9087625" y="282423"/>
                  </a:cubicBezTo>
                  <a:cubicBezTo>
                    <a:pt x="9120583" y="285484"/>
                    <a:pt x="9154319" y="287825"/>
                    <a:pt x="9186017" y="293875"/>
                  </a:cubicBezTo>
                  <a:cubicBezTo>
                    <a:pt x="9232288" y="302785"/>
                    <a:pt x="9275554" y="305815"/>
                    <a:pt x="9323931" y="302628"/>
                  </a:cubicBezTo>
                  <a:cubicBezTo>
                    <a:pt x="9370084" y="299705"/>
                    <a:pt x="9419491" y="304964"/>
                    <a:pt x="9467213" y="307275"/>
                  </a:cubicBezTo>
                  <a:cubicBezTo>
                    <a:pt x="9520438" y="309874"/>
                    <a:pt x="9573661" y="312473"/>
                    <a:pt x="9626826" y="316213"/>
                  </a:cubicBezTo>
                  <a:cubicBezTo>
                    <a:pt x="9648094" y="317708"/>
                    <a:pt x="9671915" y="326588"/>
                    <a:pt x="9689696" y="324467"/>
                  </a:cubicBezTo>
                  <a:cubicBezTo>
                    <a:pt x="9747117" y="317175"/>
                    <a:pt x="9803355" y="332523"/>
                    <a:pt x="9860526" y="329986"/>
                  </a:cubicBezTo>
                  <a:cubicBezTo>
                    <a:pt x="9888572" y="328594"/>
                    <a:pt x="9919723" y="338048"/>
                    <a:pt x="9949775" y="340386"/>
                  </a:cubicBezTo>
                  <a:cubicBezTo>
                    <a:pt x="9998886" y="344296"/>
                    <a:pt x="10048092" y="346302"/>
                    <a:pt x="10097252" y="349262"/>
                  </a:cubicBezTo>
                  <a:cubicBezTo>
                    <a:pt x="10113390" y="350297"/>
                    <a:pt x="10129133" y="351886"/>
                    <a:pt x="10145261" y="353113"/>
                  </a:cubicBezTo>
                  <a:cubicBezTo>
                    <a:pt x="10159555" y="354243"/>
                    <a:pt x="10174512" y="356743"/>
                    <a:pt x="10188159" y="356124"/>
                  </a:cubicBezTo>
                  <a:cubicBezTo>
                    <a:pt x="10237589" y="353944"/>
                    <a:pt x="10286441" y="348682"/>
                    <a:pt x="10336144" y="348235"/>
                  </a:cubicBezTo>
                  <a:cubicBezTo>
                    <a:pt x="10379222" y="347822"/>
                    <a:pt x="10423443" y="353764"/>
                    <a:pt x="10466847" y="354131"/>
                  </a:cubicBezTo>
                  <a:cubicBezTo>
                    <a:pt x="10543353" y="354898"/>
                    <a:pt x="10619988" y="353190"/>
                    <a:pt x="10696514" y="353575"/>
                  </a:cubicBezTo>
                  <a:cubicBezTo>
                    <a:pt x="10713071" y="353680"/>
                    <a:pt x="10730069" y="359342"/>
                    <a:pt x="10746932" y="360606"/>
                  </a:cubicBezTo>
                  <a:cubicBezTo>
                    <a:pt x="10799731" y="364326"/>
                    <a:pt x="10852569" y="367289"/>
                    <a:pt x="10905388" y="370627"/>
                  </a:cubicBezTo>
                  <a:cubicBezTo>
                    <a:pt x="10935470" y="372396"/>
                    <a:pt x="10965963" y="373421"/>
                    <a:pt x="10995602" y="376691"/>
                  </a:cubicBezTo>
                  <a:cubicBezTo>
                    <a:pt x="11034750" y="381032"/>
                    <a:pt x="11070168" y="386324"/>
                    <a:pt x="11107647" y="373405"/>
                  </a:cubicBezTo>
                  <a:cubicBezTo>
                    <a:pt x="11165372" y="353347"/>
                    <a:pt x="11236837" y="366060"/>
                    <a:pt x="11302440" y="364156"/>
                  </a:cubicBezTo>
                  <a:cubicBezTo>
                    <a:pt x="11319394" y="363708"/>
                    <a:pt x="11336655" y="364422"/>
                    <a:pt x="11353613" y="363785"/>
                  </a:cubicBezTo>
                  <a:cubicBezTo>
                    <a:pt x="11384961" y="362566"/>
                    <a:pt x="11415955" y="360947"/>
                    <a:pt x="11447323" y="359346"/>
                  </a:cubicBezTo>
                  <a:cubicBezTo>
                    <a:pt x="11452855" y="359066"/>
                    <a:pt x="11459104" y="359200"/>
                    <a:pt x="11464292" y="358519"/>
                  </a:cubicBezTo>
                  <a:cubicBezTo>
                    <a:pt x="11512058" y="353010"/>
                    <a:pt x="11559143" y="346321"/>
                    <a:pt x="11607560" y="342370"/>
                  </a:cubicBezTo>
                  <a:cubicBezTo>
                    <a:pt x="11631218" y="340368"/>
                    <a:pt x="11657295" y="341352"/>
                    <a:pt x="11681426" y="344335"/>
                  </a:cubicBezTo>
                  <a:cubicBezTo>
                    <a:pt x="11751997" y="352993"/>
                    <a:pt x="11821986" y="358760"/>
                    <a:pt x="11893565" y="355261"/>
                  </a:cubicBezTo>
                  <a:cubicBezTo>
                    <a:pt x="11921973" y="353889"/>
                    <a:pt x="11953288" y="360300"/>
                    <a:pt x="11983290" y="363588"/>
                  </a:cubicBezTo>
                  <a:lnTo>
                    <a:pt x="12192000" y="388018"/>
                  </a:lnTo>
                  <a:lnTo>
                    <a:pt x="12192000" y="577115"/>
                  </a:lnTo>
                  <a:lnTo>
                    <a:pt x="12157329" y="588862"/>
                  </a:lnTo>
                  <a:cubicBezTo>
                    <a:pt x="12118393" y="608572"/>
                    <a:pt x="12109715" y="605637"/>
                    <a:pt x="12066948" y="586034"/>
                  </a:cubicBezTo>
                  <a:cubicBezTo>
                    <a:pt x="12016991" y="563193"/>
                    <a:pt x="11965119" y="541779"/>
                    <a:pt x="11911344" y="521599"/>
                  </a:cubicBezTo>
                  <a:cubicBezTo>
                    <a:pt x="11894383" y="515178"/>
                    <a:pt x="11869417" y="514060"/>
                    <a:pt x="11847823" y="511785"/>
                  </a:cubicBezTo>
                  <a:cubicBezTo>
                    <a:pt x="11811233" y="507768"/>
                    <a:pt x="11773630" y="501982"/>
                    <a:pt x="11737547" y="502380"/>
                  </a:cubicBezTo>
                  <a:cubicBezTo>
                    <a:pt x="11702930" y="502855"/>
                    <a:pt x="11668388" y="508866"/>
                    <a:pt x="11636052" y="514993"/>
                  </a:cubicBezTo>
                  <a:cubicBezTo>
                    <a:pt x="11545722" y="532199"/>
                    <a:pt x="11462455" y="555118"/>
                    <a:pt x="11394706" y="590867"/>
                  </a:cubicBezTo>
                  <a:cubicBezTo>
                    <a:pt x="11385999" y="595562"/>
                    <a:pt x="11369016" y="596581"/>
                    <a:pt x="11354978" y="597561"/>
                  </a:cubicBezTo>
                  <a:cubicBezTo>
                    <a:pt x="11332076" y="599224"/>
                    <a:pt x="11308448" y="600655"/>
                    <a:pt x="11285306" y="599825"/>
                  </a:cubicBezTo>
                  <a:cubicBezTo>
                    <a:pt x="11172906" y="595841"/>
                    <a:pt x="11083430" y="617861"/>
                    <a:pt x="11008528" y="656670"/>
                  </a:cubicBezTo>
                  <a:cubicBezTo>
                    <a:pt x="10986971" y="667750"/>
                    <a:pt x="10970753" y="668236"/>
                    <a:pt x="10948735" y="652964"/>
                  </a:cubicBezTo>
                  <a:cubicBezTo>
                    <a:pt x="10923173" y="635218"/>
                    <a:pt x="10885031" y="639705"/>
                    <a:pt x="10850698" y="641721"/>
                  </a:cubicBezTo>
                  <a:cubicBezTo>
                    <a:pt x="10815269" y="643680"/>
                    <a:pt x="10779458" y="645811"/>
                    <a:pt x="10744026" y="647769"/>
                  </a:cubicBezTo>
                  <a:cubicBezTo>
                    <a:pt x="10717832" y="649066"/>
                    <a:pt x="10692021" y="650003"/>
                    <a:pt x="10666160" y="651891"/>
                  </a:cubicBezTo>
                  <a:cubicBezTo>
                    <a:pt x="10585627" y="657783"/>
                    <a:pt x="10513854" y="650969"/>
                    <a:pt x="10450521" y="616552"/>
                  </a:cubicBezTo>
                  <a:cubicBezTo>
                    <a:pt x="10402221" y="590175"/>
                    <a:pt x="10339099" y="579806"/>
                    <a:pt x="10271192" y="583498"/>
                  </a:cubicBezTo>
                  <a:cubicBezTo>
                    <a:pt x="10262701" y="584006"/>
                    <a:pt x="10251859" y="587254"/>
                    <a:pt x="10246067" y="585423"/>
                  </a:cubicBezTo>
                  <a:cubicBezTo>
                    <a:pt x="10158786" y="558528"/>
                    <a:pt x="10086634" y="594049"/>
                    <a:pt x="10005027" y="592252"/>
                  </a:cubicBezTo>
                  <a:cubicBezTo>
                    <a:pt x="9969004" y="591507"/>
                    <a:pt x="9931565" y="603664"/>
                    <a:pt x="9898681" y="613195"/>
                  </a:cubicBezTo>
                  <a:cubicBezTo>
                    <a:pt x="9853463" y="626281"/>
                    <a:pt x="9813049" y="639042"/>
                    <a:pt x="9753225" y="629038"/>
                  </a:cubicBezTo>
                  <a:cubicBezTo>
                    <a:pt x="9693404" y="618845"/>
                    <a:pt x="9637675" y="628898"/>
                    <a:pt x="9591376" y="648601"/>
                  </a:cubicBezTo>
                  <a:cubicBezTo>
                    <a:pt x="9556001" y="663537"/>
                    <a:pt x="9518120" y="663077"/>
                    <a:pt x="9472860" y="655936"/>
                  </a:cubicBezTo>
                  <a:cubicBezTo>
                    <a:pt x="9416283" y="647056"/>
                    <a:pt x="9357217" y="643578"/>
                    <a:pt x="9299788" y="636945"/>
                  </a:cubicBezTo>
                  <a:cubicBezTo>
                    <a:pt x="9287347" y="635531"/>
                    <a:pt x="9271710" y="632039"/>
                    <a:pt x="9264605" y="627087"/>
                  </a:cubicBezTo>
                  <a:cubicBezTo>
                    <a:pt x="9177661" y="565680"/>
                    <a:pt x="9051076" y="558473"/>
                    <a:pt x="8926435" y="549269"/>
                  </a:cubicBezTo>
                  <a:cubicBezTo>
                    <a:pt x="8850925" y="543595"/>
                    <a:pt x="8774954" y="539613"/>
                    <a:pt x="8698934" y="536583"/>
                  </a:cubicBezTo>
                  <a:cubicBezTo>
                    <a:pt x="8673232" y="535428"/>
                    <a:pt x="8645916" y="537050"/>
                    <a:pt x="8622862" y="541563"/>
                  </a:cubicBezTo>
                  <a:cubicBezTo>
                    <a:pt x="8574890" y="551069"/>
                    <a:pt x="8530403" y="564380"/>
                    <a:pt x="8482784" y="574094"/>
                  </a:cubicBezTo>
                  <a:cubicBezTo>
                    <a:pt x="8464923" y="577929"/>
                    <a:pt x="8442157" y="576927"/>
                    <a:pt x="8421565" y="576610"/>
                  </a:cubicBezTo>
                  <a:cubicBezTo>
                    <a:pt x="8385152" y="576229"/>
                    <a:pt x="8345023" y="569546"/>
                    <a:pt x="8313469" y="574762"/>
                  </a:cubicBezTo>
                  <a:cubicBezTo>
                    <a:pt x="8231431" y="588203"/>
                    <a:pt x="8155671" y="580227"/>
                    <a:pt x="8079520" y="558685"/>
                  </a:cubicBezTo>
                  <a:cubicBezTo>
                    <a:pt x="7972906" y="528487"/>
                    <a:pt x="7870782" y="525043"/>
                    <a:pt x="7773327" y="558854"/>
                  </a:cubicBezTo>
                  <a:cubicBezTo>
                    <a:pt x="7729470" y="574107"/>
                    <a:pt x="7688069" y="563543"/>
                    <a:pt x="7652477" y="547561"/>
                  </a:cubicBezTo>
                  <a:cubicBezTo>
                    <a:pt x="7611494" y="529005"/>
                    <a:pt x="7570974" y="522685"/>
                    <a:pt x="7522274" y="532150"/>
                  </a:cubicBezTo>
                  <a:cubicBezTo>
                    <a:pt x="7511488" y="534257"/>
                    <a:pt x="7496511" y="532136"/>
                    <a:pt x="7484080" y="530532"/>
                  </a:cubicBezTo>
                  <a:cubicBezTo>
                    <a:pt x="7413133" y="522044"/>
                    <a:pt x="7341987" y="510303"/>
                    <a:pt x="7282277" y="540177"/>
                  </a:cubicBezTo>
                  <a:cubicBezTo>
                    <a:pt x="7270558" y="546051"/>
                    <a:pt x="7251336" y="547713"/>
                    <a:pt x="7235690" y="551282"/>
                  </a:cubicBezTo>
                  <a:cubicBezTo>
                    <a:pt x="7170161" y="565782"/>
                    <a:pt x="7172820" y="564203"/>
                    <a:pt x="7116339" y="539494"/>
                  </a:cubicBezTo>
                  <a:cubicBezTo>
                    <a:pt x="7086841" y="526502"/>
                    <a:pt x="7045980" y="512724"/>
                    <a:pt x="7011067" y="511848"/>
                  </a:cubicBezTo>
                  <a:cubicBezTo>
                    <a:pt x="6800473" y="506533"/>
                    <a:pt x="6601893" y="468653"/>
                    <a:pt x="6403234" y="432296"/>
                  </a:cubicBezTo>
                  <a:cubicBezTo>
                    <a:pt x="6280760" y="409851"/>
                    <a:pt x="6160432" y="402592"/>
                    <a:pt x="6036273" y="412301"/>
                  </a:cubicBezTo>
                  <a:cubicBezTo>
                    <a:pt x="5946471" y="419425"/>
                    <a:pt x="5863077" y="395593"/>
                    <a:pt x="5780467" y="377910"/>
                  </a:cubicBezTo>
                  <a:cubicBezTo>
                    <a:pt x="5763357" y="374343"/>
                    <a:pt x="5747757" y="363033"/>
                    <a:pt x="5739051" y="353609"/>
                  </a:cubicBezTo>
                  <a:cubicBezTo>
                    <a:pt x="5707675" y="320294"/>
                    <a:pt x="5653252" y="312483"/>
                    <a:pt x="5583566" y="321995"/>
                  </a:cubicBezTo>
                  <a:cubicBezTo>
                    <a:pt x="5528347" y="329404"/>
                    <a:pt x="5477716" y="340486"/>
                    <a:pt x="5432030" y="362512"/>
                  </a:cubicBezTo>
                  <a:cubicBezTo>
                    <a:pt x="5378421" y="388318"/>
                    <a:pt x="5322767" y="418026"/>
                    <a:pt x="5241398" y="425781"/>
                  </a:cubicBezTo>
                  <a:cubicBezTo>
                    <a:pt x="5206262" y="429089"/>
                    <a:pt x="5176131" y="428273"/>
                    <a:pt x="5139710" y="421022"/>
                  </a:cubicBezTo>
                  <a:cubicBezTo>
                    <a:pt x="5069048" y="407018"/>
                    <a:pt x="4997864" y="396037"/>
                    <a:pt x="4929402" y="424310"/>
                  </a:cubicBezTo>
                  <a:cubicBezTo>
                    <a:pt x="4891785" y="439890"/>
                    <a:pt x="4841650" y="448519"/>
                    <a:pt x="4782793" y="441046"/>
                  </a:cubicBezTo>
                  <a:cubicBezTo>
                    <a:pt x="4709316" y="431663"/>
                    <a:pt x="4641426" y="442031"/>
                    <a:pt x="4577594" y="459290"/>
                  </a:cubicBezTo>
                  <a:cubicBezTo>
                    <a:pt x="4554816" y="465538"/>
                    <a:pt x="4527069" y="468279"/>
                    <a:pt x="4500826" y="470529"/>
                  </a:cubicBezTo>
                  <a:cubicBezTo>
                    <a:pt x="4440199" y="475746"/>
                    <a:pt x="4379252" y="479993"/>
                    <a:pt x="4317973" y="483649"/>
                  </a:cubicBezTo>
                  <a:cubicBezTo>
                    <a:pt x="4267762" y="486741"/>
                    <a:pt x="4217264" y="488292"/>
                    <a:pt x="4166722" y="490602"/>
                  </a:cubicBezTo>
                  <a:cubicBezTo>
                    <a:pt x="4111394" y="493045"/>
                    <a:pt x="4067073" y="503124"/>
                    <a:pt x="4042814" y="530660"/>
                  </a:cubicBezTo>
                  <a:cubicBezTo>
                    <a:pt x="4034996" y="539407"/>
                    <a:pt x="4017001" y="545715"/>
                    <a:pt x="4002653" y="552594"/>
                  </a:cubicBezTo>
                  <a:cubicBezTo>
                    <a:pt x="3992459" y="557592"/>
                    <a:pt x="3979023" y="561086"/>
                    <a:pt x="3969549" y="566312"/>
                  </a:cubicBezTo>
                  <a:cubicBezTo>
                    <a:pt x="3919896" y="593854"/>
                    <a:pt x="3870968" y="621622"/>
                    <a:pt x="3821685" y="649183"/>
                  </a:cubicBezTo>
                  <a:cubicBezTo>
                    <a:pt x="3816761" y="651788"/>
                    <a:pt x="3811445" y="654943"/>
                    <a:pt x="3805138" y="655947"/>
                  </a:cubicBezTo>
                  <a:cubicBezTo>
                    <a:pt x="3739817" y="666451"/>
                    <a:pt x="3673801" y="676154"/>
                    <a:pt x="3609177" y="687459"/>
                  </a:cubicBezTo>
                  <a:cubicBezTo>
                    <a:pt x="3584288" y="691878"/>
                    <a:pt x="3558597" y="697589"/>
                    <a:pt x="3539727" y="706521"/>
                  </a:cubicBezTo>
                  <a:cubicBezTo>
                    <a:pt x="3496714" y="726780"/>
                    <a:pt x="3457268" y="749132"/>
                    <a:pt x="3396572" y="755681"/>
                  </a:cubicBezTo>
                  <a:cubicBezTo>
                    <a:pt x="3378807" y="757611"/>
                    <a:pt x="3357809" y="758036"/>
                    <a:pt x="3341054" y="754679"/>
                  </a:cubicBezTo>
                  <a:cubicBezTo>
                    <a:pt x="3272962" y="740809"/>
                    <a:pt x="3206471" y="724541"/>
                    <a:pt x="3138775" y="710120"/>
                  </a:cubicBezTo>
                  <a:cubicBezTo>
                    <a:pt x="3095820" y="701191"/>
                    <a:pt x="3056969" y="691141"/>
                    <a:pt x="3037283" y="666453"/>
                  </a:cubicBezTo>
                  <a:cubicBezTo>
                    <a:pt x="3031764" y="659487"/>
                    <a:pt x="3015626" y="651391"/>
                    <a:pt x="3002117" y="649347"/>
                  </a:cubicBezTo>
                  <a:cubicBezTo>
                    <a:pt x="2915220" y="636209"/>
                    <a:pt x="2829194" y="627503"/>
                    <a:pt x="2747294" y="652400"/>
                  </a:cubicBezTo>
                  <a:cubicBezTo>
                    <a:pt x="2730084" y="657794"/>
                    <a:pt x="2698519" y="656140"/>
                    <a:pt x="2676273" y="652304"/>
                  </a:cubicBezTo>
                  <a:cubicBezTo>
                    <a:pt x="2590546" y="637890"/>
                    <a:pt x="2508883" y="630176"/>
                    <a:pt x="2432360" y="657836"/>
                  </a:cubicBezTo>
                  <a:cubicBezTo>
                    <a:pt x="2423352" y="661179"/>
                    <a:pt x="2395274" y="656272"/>
                    <a:pt x="2382311" y="650824"/>
                  </a:cubicBezTo>
                  <a:cubicBezTo>
                    <a:pt x="2257393" y="597728"/>
                    <a:pt x="2187724" y="592930"/>
                    <a:pt x="2055134" y="630053"/>
                  </a:cubicBezTo>
                  <a:cubicBezTo>
                    <a:pt x="2046542" y="632464"/>
                    <a:pt x="2035364" y="635121"/>
                    <a:pt x="2031829" y="639324"/>
                  </a:cubicBezTo>
                  <a:cubicBezTo>
                    <a:pt x="2007977" y="666120"/>
                    <a:pt x="1960229" y="664380"/>
                    <a:pt x="1912764" y="664183"/>
                  </a:cubicBezTo>
                  <a:cubicBezTo>
                    <a:pt x="1860521" y="663924"/>
                    <a:pt x="1808236" y="664426"/>
                    <a:pt x="1755637" y="663960"/>
                  </a:cubicBezTo>
                  <a:cubicBezTo>
                    <a:pt x="1746439" y="663859"/>
                    <a:pt x="1736243" y="661799"/>
                    <a:pt x="1727159" y="659605"/>
                  </a:cubicBezTo>
                  <a:cubicBezTo>
                    <a:pt x="1692256" y="651480"/>
                    <a:pt x="1658604" y="640559"/>
                    <a:pt x="1622470" y="634850"/>
                  </a:cubicBezTo>
                  <a:cubicBezTo>
                    <a:pt x="1544362" y="622552"/>
                    <a:pt x="1469248" y="602210"/>
                    <a:pt x="1385955" y="604522"/>
                  </a:cubicBezTo>
                  <a:cubicBezTo>
                    <a:pt x="1371585" y="604913"/>
                    <a:pt x="1355357" y="598530"/>
                    <a:pt x="1340055" y="595629"/>
                  </a:cubicBezTo>
                  <a:cubicBezTo>
                    <a:pt x="1312351" y="590552"/>
                    <a:pt x="1285460" y="583993"/>
                    <a:pt x="1257271" y="581180"/>
                  </a:cubicBezTo>
                  <a:cubicBezTo>
                    <a:pt x="1182583" y="573830"/>
                    <a:pt x="1107142" y="566824"/>
                    <a:pt x="1031914" y="562692"/>
                  </a:cubicBezTo>
                  <a:cubicBezTo>
                    <a:pt x="995593" y="560597"/>
                    <a:pt x="958880" y="565923"/>
                    <a:pt x="922031" y="566853"/>
                  </a:cubicBezTo>
                  <a:cubicBezTo>
                    <a:pt x="905446" y="567320"/>
                    <a:pt x="878533" y="568199"/>
                    <a:pt x="873250" y="563724"/>
                  </a:cubicBezTo>
                  <a:cubicBezTo>
                    <a:pt x="832343" y="529722"/>
                    <a:pt x="772202" y="532674"/>
                    <a:pt x="711627" y="529880"/>
                  </a:cubicBezTo>
                  <a:cubicBezTo>
                    <a:pt x="577999" y="523641"/>
                    <a:pt x="447408" y="543696"/>
                    <a:pt x="311112" y="525106"/>
                  </a:cubicBezTo>
                  <a:cubicBezTo>
                    <a:pt x="271645" y="519795"/>
                    <a:pt x="226936" y="530235"/>
                    <a:pt x="184145" y="532188"/>
                  </a:cubicBezTo>
                  <a:cubicBezTo>
                    <a:pt x="162015" y="533128"/>
                    <a:pt x="137665" y="534333"/>
                    <a:pt x="116886" y="530572"/>
                  </a:cubicBezTo>
                  <a:cubicBezTo>
                    <a:pt x="84810" y="524693"/>
                    <a:pt x="54011" y="515448"/>
                    <a:pt x="23941" y="506433"/>
                  </a:cubicBezTo>
                  <a:lnTo>
                    <a:pt x="0" y="502149"/>
                  </a:lnTo>
                  <a:close/>
                </a:path>
              </a:pathLst>
            </a:custGeom>
            <a:blipFill>
              <a:blip r:embed="rId4">
                <a:alphaModFix amt="57000"/>
              </a:blip>
              <a:tile tx="0" ty="0" sx="100000" sy="100000" flip="none" algn="tl"/>
            </a:bli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6" name="Content Placeholder 5">
            <a:extLst>
              <a:ext uri="{FF2B5EF4-FFF2-40B4-BE49-F238E27FC236}">
                <a16:creationId xmlns:a16="http://schemas.microsoft.com/office/drawing/2014/main" id="{364032FC-1CE0-9706-E543-C12E9F673968}"/>
              </a:ext>
            </a:extLst>
          </p:cNvPr>
          <p:cNvSpPr txBox="1">
            <a:spLocks/>
          </p:cNvSpPr>
          <p:nvPr/>
        </p:nvSpPr>
        <p:spPr>
          <a:xfrm>
            <a:off x="6586205" y="3907576"/>
            <a:ext cx="5367255" cy="2122163"/>
          </a:xfrm>
          <a:prstGeom prst="rect">
            <a:avLst/>
          </a:prstGeom>
          <a:solidFill>
            <a:srgbClr val="E7E6E6"/>
          </a:solidFill>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Two-sided amulet. On the front, the Raising of Lazarus. On the reverse are three lines of Greek magic words. Jerusalem, Bible Lands Museum. Soft </a:t>
            </a:r>
            <a:r>
              <a:rPr kumimoji="0" lang="en-GB" sz="2800" b="0" i="0" u="none" strike="noStrike" kern="1200" cap="none" spc="0" normalizeH="0" baseline="0" noProof="0" dirty="0" err="1">
                <a:ln>
                  <a:noFill/>
                </a:ln>
                <a:solidFill>
                  <a:prstClr val="black"/>
                </a:solidFill>
                <a:effectLst/>
                <a:uLnTx/>
                <a:uFillTx/>
                <a:latin typeface="Calibri" panose="020F0502020204030204"/>
                <a:ea typeface="+mn-ea"/>
                <a:cs typeface="+mn-cs"/>
              </a:rPr>
              <a:t>gray</a:t>
            </a: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 stone, 33 mm.</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7" name="Content Placeholder 5">
            <a:extLst>
              <a:ext uri="{FF2B5EF4-FFF2-40B4-BE49-F238E27FC236}">
                <a16:creationId xmlns:a16="http://schemas.microsoft.com/office/drawing/2014/main" id="{32AF150E-CA60-C84B-61A1-6E6393C2E283}"/>
              </a:ext>
            </a:extLst>
          </p:cNvPr>
          <p:cNvSpPr txBox="1">
            <a:spLocks/>
          </p:cNvSpPr>
          <p:nvPr/>
        </p:nvSpPr>
        <p:spPr>
          <a:xfrm>
            <a:off x="238540" y="3907577"/>
            <a:ext cx="6109125" cy="2811276"/>
          </a:xfrm>
          <a:prstGeom prst="rect">
            <a:avLst/>
          </a:prstGeom>
          <a:solidFill>
            <a:schemeClr val="accent6">
              <a:lumMod val="40000"/>
              <a:lumOff val="60000"/>
            </a:schemeClr>
          </a:solidFill>
        </p:spPr>
        <p:txBody>
          <a:bodyPr>
            <a:normAutofit fontScale="925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Two sided amulet. On the front, the Sacrifice of Isaac: Isaac is bound before an altar. Abraham raises a knife but turns his head to see the hand of God. A ram is tied to a tree. On the reverse side are four lines of pseudo-Hebrew script. Private collection. Soft, black stone, 22 x 19 mm.</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87279170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A close up of a human eye&#10;&#10;Description automatically generated with low confidence">
            <a:extLst>
              <a:ext uri="{FF2B5EF4-FFF2-40B4-BE49-F238E27FC236}">
                <a16:creationId xmlns:a16="http://schemas.microsoft.com/office/drawing/2014/main" id="{DA11DC6E-5604-1CA4-F521-CBE48D6567BE}"/>
              </a:ext>
            </a:extLst>
          </p:cNvPr>
          <p:cNvPicPr>
            <a:picLocks noChangeAspect="1"/>
          </p:cNvPicPr>
          <p:nvPr/>
        </p:nvPicPr>
        <p:blipFill rotWithShape="1">
          <a:blip r:embed="rId2"/>
          <a:srcRect t="7645" r="9091" b="15459"/>
          <a:stretch/>
        </p:blipFill>
        <p:spPr>
          <a:xfrm>
            <a:off x="20" y="10"/>
            <a:ext cx="12191980" cy="6857990"/>
          </a:xfrm>
          <a:prstGeom prst="rect">
            <a:avLst/>
          </a:prstGeom>
        </p:spPr>
      </p:pic>
      <p:sp>
        <p:nvSpPr>
          <p:cNvPr id="15" name="Rectangle 8">
            <a:extLst>
              <a:ext uri="{FF2B5EF4-FFF2-40B4-BE49-F238E27FC236}">
                <a16:creationId xmlns:a16="http://schemas.microsoft.com/office/drawing/2014/main" id="{86C7B4A1-154A-4DF0-AC46-F88D75A2E0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6884" y="321176"/>
            <a:ext cx="7197772" cy="5896743"/>
          </a:xfrm>
          <a:prstGeom prst="rect">
            <a:avLst/>
          </a:prstGeom>
          <a:solidFill>
            <a:schemeClr val="bg1">
              <a:alpha val="90000"/>
            </a:schemeClr>
          </a:solidFill>
          <a:ln w="127000" cap="sq" cmpd="thinThick">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1197DA7-71F6-A4E2-D966-A39BCE1B5BC1}"/>
              </a:ext>
            </a:extLst>
          </p:cNvPr>
          <p:cNvSpPr>
            <a:spLocks noGrp="1"/>
          </p:cNvSpPr>
          <p:nvPr>
            <p:ph type="title"/>
          </p:nvPr>
        </p:nvSpPr>
        <p:spPr>
          <a:xfrm>
            <a:off x="594109" y="470872"/>
            <a:ext cx="6619811" cy="1119390"/>
          </a:xfrm>
        </p:spPr>
        <p:txBody>
          <a:bodyPr>
            <a:normAutofit/>
          </a:bodyPr>
          <a:lstStyle/>
          <a:p>
            <a:r>
              <a:rPr lang="en-GB" sz="4000" b="1" dirty="0"/>
              <a:t>Astrology and Magical rites</a:t>
            </a:r>
          </a:p>
        </p:txBody>
      </p:sp>
      <p:sp>
        <p:nvSpPr>
          <p:cNvPr id="3" name="Content Placeholder 2">
            <a:extLst>
              <a:ext uri="{FF2B5EF4-FFF2-40B4-BE49-F238E27FC236}">
                <a16:creationId xmlns:a16="http://schemas.microsoft.com/office/drawing/2014/main" id="{AACF7F2B-5C41-2DFE-5764-46CC8E0B0B35}"/>
              </a:ext>
            </a:extLst>
          </p:cNvPr>
          <p:cNvSpPr>
            <a:spLocks noGrp="1"/>
          </p:cNvSpPr>
          <p:nvPr>
            <p:ph idx="1"/>
          </p:nvPr>
        </p:nvSpPr>
        <p:spPr>
          <a:xfrm>
            <a:off x="463827" y="1590262"/>
            <a:ext cx="6957390" cy="4505738"/>
          </a:xfrm>
        </p:spPr>
        <p:txBody>
          <a:bodyPr>
            <a:normAutofit/>
          </a:bodyPr>
          <a:lstStyle/>
          <a:p>
            <a:pPr marL="228600" marR="0" lvl="0" indent="-228600" defTabSz="914400" rtl="0" eaLnBrk="1" fontAlgn="auto" latinLnBrk="0" hangingPunct="1">
              <a:spcBef>
                <a:spcPts val="100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effectLst/>
                <a:uLnTx/>
                <a:uFillTx/>
                <a:latin typeface="Calibri" panose="020F0502020204030204"/>
                <a:ea typeface="+mn-ea"/>
                <a:cs typeface="+mn-cs"/>
              </a:rPr>
              <a:t>Practices designed to engage with and direct the support of divine beings.</a:t>
            </a:r>
          </a:p>
          <a:p>
            <a:pPr marL="685800" marR="0" lvl="1" indent="-228600" defTabSz="914400" rtl="0" eaLnBrk="1" fontAlgn="auto" latinLnBrk="0" hangingPunct="1">
              <a:spcBef>
                <a:spcPts val="500"/>
              </a:spcBef>
              <a:spcAft>
                <a:spcPts val="0"/>
              </a:spcAft>
              <a:buClrTx/>
              <a:buSzTx/>
              <a:buFont typeface="Arial" panose="020B0604020202020204" pitchFamily="34" charset="0"/>
              <a:buChar char="•"/>
              <a:tabLst/>
              <a:defRPr/>
            </a:pPr>
            <a:r>
              <a:rPr kumimoji="0" lang="en-GB" sz="2000" b="0" i="0" u="none" strike="noStrike" kern="1200" cap="none" spc="0" normalizeH="0" baseline="0" noProof="0" dirty="0">
                <a:ln>
                  <a:noFill/>
                </a:ln>
                <a:effectLst/>
                <a:uLnTx/>
                <a:uFillTx/>
                <a:latin typeface="Calibri" panose="020F0502020204030204"/>
                <a:ea typeface="+mn-ea"/>
                <a:cs typeface="+mn-cs"/>
              </a:rPr>
              <a:t>For protection and relief from suffering.</a:t>
            </a:r>
          </a:p>
          <a:p>
            <a:pPr marL="685800" marR="0" lvl="1" indent="-228600" defTabSz="914400" rtl="0" eaLnBrk="1" fontAlgn="auto" latinLnBrk="0" hangingPunct="1">
              <a:spcBef>
                <a:spcPts val="500"/>
              </a:spcBef>
              <a:spcAft>
                <a:spcPts val="0"/>
              </a:spcAft>
              <a:buClrTx/>
              <a:buSzTx/>
              <a:buFont typeface="Arial" panose="020B0604020202020204" pitchFamily="34" charset="0"/>
              <a:buChar char="•"/>
              <a:tabLst/>
              <a:defRPr/>
            </a:pPr>
            <a:r>
              <a:rPr kumimoji="0" lang="en-GB" sz="2000" b="0" i="0" u="none" strike="noStrike" kern="1200" cap="none" spc="0" normalizeH="0" baseline="0" noProof="0" dirty="0">
                <a:ln>
                  <a:noFill/>
                </a:ln>
                <a:effectLst/>
                <a:uLnTx/>
                <a:uFillTx/>
                <a:latin typeface="Calibri" panose="020F0502020204030204"/>
                <a:ea typeface="+mn-ea"/>
                <a:cs typeface="+mn-cs"/>
              </a:rPr>
              <a:t>Potentially also malign forces, in order to bring ruin upon an enemy.</a:t>
            </a:r>
          </a:p>
          <a:p>
            <a:pPr marL="685800" marR="0" lvl="1" indent="-228600" defTabSz="914400" rtl="0" eaLnBrk="1" fontAlgn="auto" latinLnBrk="0" hangingPunct="1">
              <a:spcBef>
                <a:spcPts val="500"/>
              </a:spcBef>
              <a:spcAft>
                <a:spcPts val="0"/>
              </a:spcAft>
              <a:buClrTx/>
              <a:buSzTx/>
              <a:buFont typeface="Arial" panose="020B0604020202020204" pitchFamily="34" charset="0"/>
              <a:buChar char="•"/>
              <a:tabLst/>
              <a:defRPr/>
            </a:pPr>
            <a:r>
              <a:rPr kumimoji="0" lang="en-GB" sz="2000" b="0" i="0" u="none" strike="noStrike" kern="1200" cap="none" spc="0" normalizeH="0" baseline="0" noProof="0" dirty="0">
                <a:ln>
                  <a:noFill/>
                </a:ln>
                <a:effectLst/>
                <a:uLnTx/>
                <a:uFillTx/>
                <a:latin typeface="Calibri" panose="020F0502020204030204"/>
                <a:ea typeface="+mn-ea"/>
                <a:cs typeface="+mn-cs"/>
              </a:rPr>
              <a:t>Divination for reading the future.</a:t>
            </a:r>
          </a:p>
          <a:p>
            <a:pPr marL="1143000" marR="0" lvl="2" indent="-228600" defTabSz="914400" rtl="0" eaLnBrk="1" fontAlgn="auto" latinLnBrk="0" hangingPunct="1">
              <a:spcBef>
                <a:spcPts val="500"/>
              </a:spcBef>
              <a:spcAft>
                <a:spcPts val="0"/>
              </a:spcAft>
              <a:buClrTx/>
              <a:buSzTx/>
              <a:buFont typeface="Arial" panose="020B0604020202020204" pitchFamily="34" charset="0"/>
              <a:buChar char="•"/>
              <a:tabLst/>
              <a:defRPr/>
            </a:pPr>
            <a:r>
              <a:rPr kumimoji="0" lang="en-GB" b="0" i="0" u="none" strike="noStrike" kern="1200" cap="none" spc="0" normalizeH="0" baseline="0" noProof="0" dirty="0">
                <a:ln>
                  <a:noFill/>
                </a:ln>
                <a:effectLst/>
                <a:uLnTx/>
                <a:uFillTx/>
                <a:latin typeface="Calibri" panose="020F0502020204030204"/>
                <a:ea typeface="+mn-ea"/>
                <a:cs typeface="+mn-cs"/>
              </a:rPr>
              <a:t>Treating passages of the Bible as oracular responses.</a:t>
            </a:r>
          </a:p>
          <a:p>
            <a:pPr marL="1143000" marR="0" lvl="2" indent="-228600" defTabSz="914400" rtl="0" eaLnBrk="1" fontAlgn="auto" latinLnBrk="0" hangingPunct="1">
              <a:spcBef>
                <a:spcPts val="500"/>
              </a:spcBef>
              <a:spcAft>
                <a:spcPts val="0"/>
              </a:spcAft>
              <a:buClrTx/>
              <a:buSzTx/>
              <a:buFont typeface="Arial" panose="020B0604020202020204" pitchFamily="34" charset="0"/>
              <a:buChar char="•"/>
              <a:tabLst/>
              <a:defRPr/>
            </a:pPr>
            <a:endParaRPr kumimoji="0" lang="en-GB" sz="200" b="0" i="0" u="none" strike="noStrike" kern="1200" cap="none" spc="0" normalizeH="0" baseline="0" noProof="0" dirty="0">
              <a:ln>
                <a:noFill/>
              </a:ln>
              <a:effectLst/>
              <a:uLnTx/>
              <a:uFillTx/>
              <a:latin typeface="Calibri" panose="020F0502020204030204"/>
              <a:ea typeface="+mn-ea"/>
              <a:cs typeface="+mn-cs"/>
            </a:endParaRPr>
          </a:p>
          <a:p>
            <a:pPr marL="228600" marR="0" lvl="0" indent="-228600" defTabSz="914400" rtl="0" eaLnBrk="1" fontAlgn="auto" latinLnBrk="0" hangingPunct="1">
              <a:spcBef>
                <a:spcPts val="100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effectLst/>
                <a:uLnTx/>
                <a:uFillTx/>
                <a:latin typeface="Calibri" panose="020F0502020204030204"/>
                <a:ea typeface="+mn-ea"/>
                <a:cs typeface="+mn-cs"/>
              </a:rPr>
              <a:t>Astrology and horoscopes.</a:t>
            </a:r>
          </a:p>
          <a:p>
            <a:pPr marL="228600" marR="0" lvl="0" indent="-228600" defTabSz="914400" rtl="0" eaLnBrk="1" fontAlgn="auto" latinLnBrk="0" hangingPunct="1">
              <a:spcBef>
                <a:spcPts val="1000"/>
              </a:spcBef>
              <a:spcAft>
                <a:spcPts val="0"/>
              </a:spcAft>
              <a:buClrTx/>
              <a:buSzTx/>
              <a:buFont typeface="Arial" panose="020B0604020202020204" pitchFamily="34" charset="0"/>
              <a:buChar char="•"/>
              <a:tabLst/>
              <a:defRPr/>
            </a:pPr>
            <a:endParaRPr kumimoji="0" lang="en-GB" sz="200" b="0" i="0" u="none" strike="noStrike" kern="1200" cap="none" spc="0" normalizeH="0" baseline="0" noProof="0" dirty="0">
              <a:ln>
                <a:noFill/>
              </a:ln>
              <a:effectLst/>
              <a:uLnTx/>
              <a:uFillTx/>
              <a:latin typeface="Calibri" panose="020F0502020204030204"/>
              <a:ea typeface="+mn-ea"/>
              <a:cs typeface="+mn-cs"/>
            </a:endParaRPr>
          </a:p>
          <a:p>
            <a:pPr marL="228600" marR="0" lvl="0" indent="-228600" defTabSz="914400" rtl="0" eaLnBrk="1" fontAlgn="auto" latinLnBrk="0" hangingPunct="1">
              <a:spcBef>
                <a:spcPts val="100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effectLst/>
                <a:uLnTx/>
                <a:uFillTx/>
                <a:latin typeface="Calibri" panose="020F0502020204030204"/>
                <a:ea typeface="+mn-ea"/>
                <a:cs typeface="+mn-cs"/>
              </a:rPr>
              <a:t>Curse tablets still a feature of Late Antique life.</a:t>
            </a:r>
          </a:p>
          <a:p>
            <a:pPr marL="228600" marR="0" lvl="0" indent="-228600" defTabSz="914400" rtl="0" eaLnBrk="1" fontAlgn="auto" latinLnBrk="0" hangingPunct="1">
              <a:spcBef>
                <a:spcPts val="1000"/>
              </a:spcBef>
              <a:spcAft>
                <a:spcPts val="0"/>
              </a:spcAft>
              <a:buClrTx/>
              <a:buSzTx/>
              <a:buFont typeface="Arial" panose="020B0604020202020204" pitchFamily="34" charset="0"/>
              <a:buChar char="•"/>
              <a:tabLst/>
              <a:defRPr/>
            </a:pPr>
            <a:endParaRPr kumimoji="0" lang="en-GB" sz="200" b="0" i="0" u="none" strike="noStrike" kern="1200" cap="none" spc="0" normalizeH="0" baseline="0" noProof="0" dirty="0">
              <a:ln>
                <a:noFill/>
              </a:ln>
              <a:effectLst/>
              <a:uLnTx/>
              <a:uFillTx/>
              <a:latin typeface="Calibri" panose="020F0502020204030204"/>
              <a:ea typeface="+mn-ea"/>
              <a:cs typeface="+mn-cs"/>
            </a:endParaRPr>
          </a:p>
          <a:p>
            <a:pPr marL="228600" marR="0" lvl="0" indent="-228600" defTabSz="914400" rtl="0" eaLnBrk="1" fontAlgn="auto" latinLnBrk="0" hangingPunct="1">
              <a:spcBef>
                <a:spcPts val="100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effectLst/>
                <a:uLnTx/>
                <a:uFillTx/>
                <a:latin typeface="Calibri" panose="020F0502020204030204"/>
                <a:ea typeface="+mn-ea"/>
                <a:cs typeface="+mn-cs"/>
              </a:rPr>
              <a:t>Notional opposition by state and church authorities to “magic”. </a:t>
            </a:r>
          </a:p>
          <a:p>
            <a:endParaRPr lang="en-GB" sz="1500" dirty="0"/>
          </a:p>
        </p:txBody>
      </p:sp>
      <p:sp>
        <p:nvSpPr>
          <p:cNvPr id="6" name="TextBox 5">
            <a:extLst>
              <a:ext uri="{FF2B5EF4-FFF2-40B4-BE49-F238E27FC236}">
                <a16:creationId xmlns:a16="http://schemas.microsoft.com/office/drawing/2014/main" id="{21F36758-3D62-33A1-DB3C-FCD83BF5DE6C}"/>
              </a:ext>
            </a:extLst>
          </p:cNvPr>
          <p:cNvSpPr txBox="1"/>
          <p:nvPr/>
        </p:nvSpPr>
        <p:spPr>
          <a:xfrm>
            <a:off x="7661599" y="4156069"/>
            <a:ext cx="3642505" cy="1200329"/>
          </a:xfrm>
          <a:prstGeom prst="rect">
            <a:avLst/>
          </a:prstGeom>
          <a:solidFill>
            <a:schemeClr val="bg2"/>
          </a:solidFill>
        </p:spPr>
        <p:txBody>
          <a:bodyPr wrap="square">
            <a:spAutoFit/>
          </a:bodyPr>
          <a:lstStyle/>
          <a:p>
            <a:r>
              <a:rPr lang="en-GB" dirty="0"/>
              <a:t>A late third century hemispherical disc (bronze, ca. 6.5 cm in diameter), found in </a:t>
            </a:r>
            <a:r>
              <a:rPr lang="en-GB" dirty="0" err="1"/>
              <a:t>Chevroches</a:t>
            </a:r>
            <a:r>
              <a:rPr lang="en-GB" dirty="0"/>
              <a:t>. Used to calculate a celestial map. </a:t>
            </a:r>
          </a:p>
        </p:txBody>
      </p:sp>
    </p:spTree>
    <p:extLst>
      <p:ext uri="{BB962C8B-B14F-4D97-AF65-F5344CB8AC3E}">
        <p14:creationId xmlns:p14="http://schemas.microsoft.com/office/powerpoint/2010/main" val="13780452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6" end="6"/>
                                            </p:txEl>
                                          </p:spTgt>
                                        </p:tgtEl>
                                        <p:attrNameLst>
                                          <p:attrName>style.visibility</p:attrName>
                                        </p:attrNameLst>
                                      </p:cBhvr>
                                      <p:to>
                                        <p:strVal val="visible"/>
                                      </p:to>
                                    </p:set>
                                    <p:animEffect transition="in" filter="fade">
                                      <p:cBhvr>
                                        <p:cTn id="7" dur="1000"/>
                                        <p:tgtEl>
                                          <p:spTgt spid="3">
                                            <p:txEl>
                                              <p:pRg st="6" end="6"/>
                                            </p:txEl>
                                          </p:spTgt>
                                        </p:tgtEl>
                                      </p:cBhvr>
                                    </p:animEffect>
                                    <p:anim calcmode="lin" valueType="num">
                                      <p:cBhvr>
                                        <p:cTn id="8"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6" end="6"/>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3">
                                            <p:txEl>
                                              <p:pRg st="8" end="8"/>
                                            </p:txEl>
                                          </p:spTgt>
                                        </p:tgtEl>
                                        <p:attrNameLst>
                                          <p:attrName>style.visibility</p:attrName>
                                        </p:attrNameLst>
                                      </p:cBhvr>
                                      <p:to>
                                        <p:strVal val="visible"/>
                                      </p:to>
                                    </p:set>
                                    <p:animEffect transition="in" filter="fade">
                                      <p:cBhvr>
                                        <p:cTn id="12" dur="1000"/>
                                        <p:tgtEl>
                                          <p:spTgt spid="3">
                                            <p:txEl>
                                              <p:pRg st="8" end="8"/>
                                            </p:txEl>
                                          </p:spTgt>
                                        </p:tgtEl>
                                      </p:cBhvr>
                                    </p:animEffect>
                                    <p:anim calcmode="lin" valueType="num">
                                      <p:cBhvr>
                                        <p:cTn id="13"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8" end="8"/>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3">
                                            <p:txEl>
                                              <p:pRg st="10" end="10"/>
                                            </p:txEl>
                                          </p:spTgt>
                                        </p:tgtEl>
                                        <p:attrNameLst>
                                          <p:attrName>style.visibility</p:attrName>
                                        </p:attrNameLst>
                                      </p:cBhvr>
                                      <p:to>
                                        <p:strVal val="visible"/>
                                      </p:to>
                                    </p:set>
                                    <p:animEffect transition="in" filter="fade">
                                      <p:cBhvr>
                                        <p:cTn id="17" dur="1000"/>
                                        <p:tgtEl>
                                          <p:spTgt spid="3">
                                            <p:txEl>
                                              <p:pRg st="10" end="10"/>
                                            </p:txEl>
                                          </p:spTgt>
                                        </p:tgtEl>
                                      </p:cBhvr>
                                    </p:animEffect>
                                    <p:anim calcmode="lin" valueType="num">
                                      <p:cBhvr>
                                        <p:cTn id="18" dur="1000" fill="hold"/>
                                        <p:tgtEl>
                                          <p:spTgt spid="3">
                                            <p:txEl>
                                              <p:pRg st="10" end="10"/>
                                            </p:txEl>
                                          </p:spTgt>
                                        </p:tgtEl>
                                        <p:attrNameLst>
                                          <p:attrName>ppt_x</p:attrName>
                                        </p:attrNameLst>
                                      </p:cBhvr>
                                      <p:tavLst>
                                        <p:tav tm="0">
                                          <p:val>
                                            <p:strVal val="#ppt_x"/>
                                          </p:val>
                                        </p:tav>
                                        <p:tav tm="100000">
                                          <p:val>
                                            <p:strVal val="#ppt_x"/>
                                          </p:val>
                                        </p:tav>
                                      </p:tavLst>
                                    </p:anim>
                                    <p:anim calcmode="lin" valueType="num">
                                      <p:cBhvr>
                                        <p:cTn id="19" dur="1000" fill="hold"/>
                                        <p:tgtEl>
                                          <p:spTgt spid="3">
                                            <p:txEl>
                                              <p:pRg st="10" end="1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1D34770-47A8-402C-AF23-2B653F2D88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BDEB0F2-3704-652E-9E34-E7DDB1DB8669}"/>
              </a:ext>
            </a:extLst>
          </p:cNvPr>
          <p:cNvSpPr>
            <a:spLocks noGrp="1"/>
          </p:cNvSpPr>
          <p:nvPr>
            <p:ph idx="1"/>
          </p:nvPr>
        </p:nvSpPr>
        <p:spPr>
          <a:xfrm>
            <a:off x="145773" y="185530"/>
            <a:ext cx="6917635" cy="6493566"/>
          </a:xfrm>
        </p:spPr>
        <p:txBody>
          <a:bodyPr>
            <a:normAutofit fontScale="92500"/>
          </a:bodyPr>
          <a:lstStyle/>
          <a:p>
            <a:pPr marL="0" indent="0">
              <a:buNone/>
            </a:pPr>
            <a:r>
              <a:rPr lang="en-GB" sz="3200" dirty="0"/>
              <a:t>Clay figurine of a kneeling woman, with 13 needles sticking into her. Found in Egypt, ca. 3rd to 4th century AD. Louvre Museum.</a:t>
            </a:r>
          </a:p>
          <a:p>
            <a:pPr marL="0" indent="0">
              <a:buNone/>
            </a:pPr>
            <a:endParaRPr lang="en-GB" sz="600" dirty="0"/>
          </a:p>
          <a:p>
            <a:pPr marL="0" indent="0">
              <a:buNone/>
            </a:pPr>
            <a:r>
              <a:rPr lang="en-GB" sz="3200" dirty="0"/>
              <a:t>Found along with a lead curse tablet. </a:t>
            </a:r>
            <a:r>
              <a:rPr lang="en-GB" sz="3200" dirty="0" err="1"/>
              <a:t>Antinoos</a:t>
            </a:r>
            <a:r>
              <a:rPr lang="en-GB" sz="3200" dirty="0"/>
              <a:t> [spell to bind a woman named Ptolemais, the interested man called </a:t>
            </a:r>
            <a:r>
              <a:rPr lang="en-GB" sz="3200" dirty="0" err="1"/>
              <a:t>Sarapammon</a:t>
            </a:r>
            <a:r>
              <a:rPr lang="en-GB" sz="3200" dirty="0"/>
              <a:t>.</a:t>
            </a:r>
          </a:p>
          <a:p>
            <a:r>
              <a:rPr lang="en-GB" sz="3200" dirty="0"/>
              <a:t>“Drag her by the hair and her heart until she no longer stands aloof from me”. … [further request to prevent Ptolemais from being] “had in a promiscuous way, let her not be had anally; nor let her do anything for pleasure with another man, just with me alone </a:t>
            </a:r>
            <a:r>
              <a:rPr lang="en-GB" sz="3200" dirty="0" err="1"/>
              <a:t>Serapammon</a:t>
            </a:r>
            <a:r>
              <a:rPr lang="en-GB" sz="3200" dirty="0"/>
              <a:t>.”</a:t>
            </a:r>
          </a:p>
          <a:p>
            <a:endParaRPr lang="en-GB" sz="1700" dirty="0"/>
          </a:p>
        </p:txBody>
      </p:sp>
      <p:pic>
        <p:nvPicPr>
          <p:cNvPr id="4" name="Content Placeholder 5" descr="A statue of a person&#10;&#10;Description automatically generated with low confidence">
            <a:extLst>
              <a:ext uri="{FF2B5EF4-FFF2-40B4-BE49-F238E27FC236}">
                <a16:creationId xmlns:a16="http://schemas.microsoft.com/office/drawing/2014/main" id="{C78B7017-422C-2D8B-E6C8-2117A8A8EFA6}"/>
              </a:ext>
            </a:extLst>
          </p:cNvPr>
          <p:cNvPicPr>
            <a:picLocks noChangeAspect="1"/>
          </p:cNvPicPr>
          <p:nvPr/>
        </p:nvPicPr>
        <p:blipFill rotWithShape="1">
          <a:blip r:embed="rId2"/>
          <a:srcRect t="6011" r="1" b="2580"/>
          <a:stretch/>
        </p:blipFill>
        <p:spPr>
          <a:xfrm>
            <a:off x="7199440" y="10"/>
            <a:ext cx="4992560" cy="6857990"/>
          </a:xfrm>
          <a:prstGeom prst="rect">
            <a:avLst/>
          </a:prstGeom>
          <a:effectLst/>
        </p:spPr>
      </p:pic>
    </p:spTree>
    <p:extLst>
      <p:ext uri="{BB962C8B-B14F-4D97-AF65-F5344CB8AC3E}">
        <p14:creationId xmlns:p14="http://schemas.microsoft.com/office/powerpoint/2010/main" val="154563590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9"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E595A3D4-AD83-289F-6C9B-FC472B32E3BF}"/>
              </a:ext>
            </a:extLst>
          </p:cNvPr>
          <p:cNvPicPr>
            <a:picLocks noChangeAspect="1"/>
          </p:cNvPicPr>
          <p:nvPr/>
        </p:nvPicPr>
        <p:blipFill rotWithShape="1">
          <a:blip r:embed="rId2"/>
          <a:srcRect b="108"/>
          <a:stretch/>
        </p:blipFill>
        <p:spPr>
          <a:xfrm>
            <a:off x="1" y="10"/>
            <a:ext cx="9669642" cy="6857990"/>
          </a:xfrm>
          <a:prstGeom prst="rect">
            <a:avLst/>
          </a:prstGeom>
        </p:spPr>
      </p:pic>
      <p:sp>
        <p:nvSpPr>
          <p:cNvPr id="40" name="Rectangle 1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DA4B635-134F-CA13-B884-AD25EF73731C}"/>
              </a:ext>
            </a:extLst>
          </p:cNvPr>
          <p:cNvSpPr>
            <a:spLocks noGrp="1"/>
          </p:cNvSpPr>
          <p:nvPr>
            <p:ph type="title"/>
          </p:nvPr>
        </p:nvSpPr>
        <p:spPr>
          <a:xfrm>
            <a:off x="7531610" y="365125"/>
            <a:ext cx="4537807" cy="1899912"/>
          </a:xfrm>
        </p:spPr>
        <p:txBody>
          <a:bodyPr>
            <a:normAutofit/>
          </a:bodyPr>
          <a:lstStyle/>
          <a:p>
            <a:r>
              <a:rPr lang="en-GB" sz="4000" b="1" dirty="0"/>
              <a:t>Christianity and Household worship</a:t>
            </a:r>
            <a:endParaRPr lang="en-GB" sz="4000" dirty="0"/>
          </a:p>
        </p:txBody>
      </p:sp>
      <p:sp>
        <p:nvSpPr>
          <p:cNvPr id="3" name="Content Placeholder 2">
            <a:extLst>
              <a:ext uri="{FF2B5EF4-FFF2-40B4-BE49-F238E27FC236}">
                <a16:creationId xmlns:a16="http://schemas.microsoft.com/office/drawing/2014/main" id="{0276D0F3-8646-16C4-08AE-AA9321BC05A9}"/>
              </a:ext>
            </a:extLst>
          </p:cNvPr>
          <p:cNvSpPr>
            <a:spLocks noGrp="1"/>
          </p:cNvSpPr>
          <p:nvPr>
            <p:ph idx="1"/>
          </p:nvPr>
        </p:nvSpPr>
        <p:spPr>
          <a:xfrm>
            <a:off x="8247228" y="2265036"/>
            <a:ext cx="3822189" cy="4592953"/>
          </a:xfrm>
        </p:spPr>
        <p:txBody>
          <a:bodyPr>
            <a:normAutofit fontScale="92500" lnSpcReduction="10000"/>
          </a:bodyPr>
          <a:lstStyle/>
          <a:p>
            <a:r>
              <a:rPr lang="en-GB" sz="2400" dirty="0"/>
              <a:t>Many Christians in the early 4th century (as they had in the 3rd) continued to worship in households.</a:t>
            </a:r>
          </a:p>
          <a:p>
            <a:pPr lvl="1"/>
            <a:r>
              <a:rPr lang="en-GB" sz="2200" dirty="0"/>
              <a:t>Celebrations of the Eucharist.</a:t>
            </a:r>
          </a:p>
          <a:p>
            <a:pPr lvl="1"/>
            <a:r>
              <a:rPr lang="en-GB" sz="2200" dirty="0"/>
              <a:t>Liturgical prayers and offers.</a:t>
            </a:r>
          </a:p>
          <a:p>
            <a:pPr lvl="1"/>
            <a:r>
              <a:rPr lang="en-GB" sz="2200" dirty="0"/>
              <a:t>Baptisms.  </a:t>
            </a:r>
          </a:p>
          <a:p>
            <a:pPr lvl="1"/>
            <a:endParaRPr lang="en-GB" sz="400" dirty="0"/>
          </a:p>
          <a:p>
            <a:r>
              <a:rPr lang="en-GB" sz="2400" dirty="0"/>
              <a:t>Literary testimony of clergymen officiating at household rituals.</a:t>
            </a:r>
          </a:p>
          <a:p>
            <a:endParaRPr lang="en-GB" sz="400" dirty="0"/>
          </a:p>
          <a:p>
            <a:r>
              <a:rPr lang="en-GB" sz="2400" dirty="0"/>
              <a:t>Veneration of Saints in households?</a:t>
            </a:r>
          </a:p>
          <a:p>
            <a:endParaRPr lang="en-GB" sz="1700" dirty="0"/>
          </a:p>
        </p:txBody>
      </p:sp>
      <p:sp>
        <p:nvSpPr>
          <p:cNvPr id="5" name="TextBox 4">
            <a:extLst>
              <a:ext uri="{FF2B5EF4-FFF2-40B4-BE49-F238E27FC236}">
                <a16:creationId xmlns:a16="http://schemas.microsoft.com/office/drawing/2014/main" id="{B325FD3F-1249-4D63-D11D-A0B87DCF3B63}"/>
              </a:ext>
            </a:extLst>
          </p:cNvPr>
          <p:cNvSpPr txBox="1"/>
          <p:nvPr/>
        </p:nvSpPr>
        <p:spPr>
          <a:xfrm>
            <a:off x="289052" y="5227216"/>
            <a:ext cx="5805423" cy="1477328"/>
          </a:xfrm>
          <a:prstGeom prst="rect">
            <a:avLst/>
          </a:prstGeom>
          <a:solidFill>
            <a:srgbClr val="4472C4">
              <a:lumMod val="20000"/>
              <a:lumOff val="80000"/>
            </a:srgbClr>
          </a:solidFill>
        </p:spPr>
        <p:txBody>
          <a:bodyPr wrap="square" rtlCol="0">
            <a:spAutoFi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en-GB" sz="1600" b="0" i="0" u="none" strike="noStrike" kern="0" cap="none" spc="0" normalizeH="0" baseline="0" noProof="0" dirty="0">
                <a:ln>
                  <a:noFill/>
                </a:ln>
                <a:solidFill>
                  <a:prstClr val="black"/>
                </a:solidFill>
                <a:effectLst/>
                <a:uLnTx/>
                <a:uFillTx/>
              </a:rPr>
              <a:t>Baptistery in a 3</a:t>
            </a:r>
            <a:r>
              <a:rPr kumimoji="0" lang="en-GB" sz="1600" b="0" i="0" u="none" strike="noStrike" kern="0" cap="none" spc="0" normalizeH="0" baseline="30000" noProof="0" dirty="0">
                <a:ln>
                  <a:noFill/>
                </a:ln>
                <a:solidFill>
                  <a:prstClr val="black"/>
                </a:solidFill>
                <a:effectLst/>
                <a:uLnTx/>
                <a:uFillTx/>
              </a:rPr>
              <a:t>rd</a:t>
            </a:r>
            <a:r>
              <a:rPr kumimoji="0" lang="en-GB" sz="1600" b="0" i="0" u="none" strike="noStrike" kern="0" cap="none" spc="0" normalizeH="0" baseline="0" noProof="0" dirty="0">
                <a:ln>
                  <a:noFill/>
                </a:ln>
                <a:solidFill>
                  <a:prstClr val="black"/>
                </a:solidFill>
                <a:effectLst/>
                <a:uLnTx/>
                <a:uFillTx/>
              </a:rPr>
              <a:t> century house at Dura </a:t>
            </a:r>
            <a:r>
              <a:rPr kumimoji="0" lang="en-GB" sz="1600" b="0" i="0" u="none" strike="noStrike" kern="0" cap="none" spc="0" normalizeH="0" baseline="0" noProof="0" dirty="0" err="1">
                <a:ln>
                  <a:noFill/>
                </a:ln>
                <a:solidFill>
                  <a:prstClr val="black"/>
                </a:solidFill>
                <a:effectLst/>
                <a:uLnTx/>
                <a:uFillTx/>
              </a:rPr>
              <a:t>Europos</a:t>
            </a:r>
            <a:endParaRPr kumimoji="0" lang="en-GB" sz="1600" b="0" i="0" u="none" strike="noStrike" kern="0" cap="none" spc="0" normalizeH="0" baseline="0" noProof="0" dirty="0">
              <a:ln>
                <a:noFill/>
              </a:ln>
              <a:solidFill>
                <a:prstClr val="black"/>
              </a:solidFill>
              <a:effectLst/>
              <a:uLnTx/>
              <a:uFillTx/>
            </a:endParaRPr>
          </a:p>
          <a:p>
            <a:pPr marL="0" marR="0" lvl="0" indent="0" defTabSz="914400" eaLnBrk="1" fontAlgn="auto" latinLnBrk="0" hangingPunct="1">
              <a:lnSpc>
                <a:spcPct val="100000"/>
              </a:lnSpc>
              <a:spcBef>
                <a:spcPts val="0"/>
              </a:spcBef>
              <a:spcAft>
                <a:spcPts val="0"/>
              </a:spcAft>
              <a:buClrTx/>
              <a:buSzTx/>
              <a:buFontTx/>
              <a:buNone/>
              <a:tabLst/>
              <a:defRPr/>
            </a:pPr>
            <a:endParaRPr kumimoji="0" lang="en-GB" sz="500" b="0" i="0" u="none" strike="noStrike" kern="0" cap="none" spc="0" normalizeH="0" baseline="0" noProof="0" dirty="0">
              <a:ln>
                <a:noFill/>
              </a:ln>
              <a:solidFill>
                <a:prstClr val="black"/>
              </a:solidFill>
              <a:effectLst/>
              <a:uLnTx/>
              <a:uFillTx/>
            </a:endParaRPr>
          </a:p>
          <a:p>
            <a:pPr marL="0" marR="0" lvl="0" indent="0" defTabSz="914400" eaLnBrk="1" fontAlgn="auto" latinLnBrk="0" hangingPunct="1">
              <a:lnSpc>
                <a:spcPct val="100000"/>
              </a:lnSpc>
              <a:spcBef>
                <a:spcPts val="0"/>
              </a:spcBef>
              <a:spcAft>
                <a:spcPts val="0"/>
              </a:spcAft>
              <a:buClrTx/>
              <a:buSzTx/>
              <a:buFontTx/>
              <a:buNone/>
              <a:tabLst/>
              <a:defRPr/>
            </a:pPr>
            <a:r>
              <a:rPr kumimoji="0" lang="en-GB" sz="1600" b="0" i="0" u="none" strike="noStrike" kern="0" cap="none" spc="0" normalizeH="0" baseline="0" noProof="0" dirty="0">
                <a:ln>
                  <a:noFill/>
                </a:ln>
                <a:solidFill>
                  <a:prstClr val="black"/>
                </a:solidFill>
                <a:effectLst/>
                <a:uLnTx/>
                <a:uFillTx/>
              </a:rPr>
              <a:t>Baptismal chamber with permanent masonry font surmounted by columnar canopy. </a:t>
            </a:r>
          </a:p>
          <a:p>
            <a:pPr marL="0" marR="0" lvl="0" indent="0" defTabSz="914400" eaLnBrk="1" fontAlgn="auto" latinLnBrk="0" hangingPunct="1">
              <a:lnSpc>
                <a:spcPct val="100000"/>
              </a:lnSpc>
              <a:spcBef>
                <a:spcPts val="0"/>
              </a:spcBef>
              <a:spcAft>
                <a:spcPts val="0"/>
              </a:spcAft>
              <a:buClrTx/>
              <a:buSzTx/>
              <a:buFontTx/>
              <a:buNone/>
              <a:tabLst/>
              <a:defRPr/>
            </a:pPr>
            <a:endParaRPr kumimoji="0" lang="en-GB" sz="500" b="0" i="0" u="none" strike="noStrike" kern="0" cap="none" spc="0" normalizeH="0" baseline="0" noProof="0" dirty="0">
              <a:ln>
                <a:noFill/>
              </a:ln>
              <a:solidFill>
                <a:prstClr val="black"/>
              </a:solidFill>
              <a:effectLst/>
              <a:uLnTx/>
              <a:uFillTx/>
            </a:endParaRPr>
          </a:p>
          <a:p>
            <a:pPr marL="0" marR="0" lvl="0" indent="0" defTabSz="914400" eaLnBrk="1" fontAlgn="auto" latinLnBrk="0" hangingPunct="1">
              <a:lnSpc>
                <a:spcPct val="100000"/>
              </a:lnSpc>
              <a:spcBef>
                <a:spcPts val="0"/>
              </a:spcBef>
              <a:spcAft>
                <a:spcPts val="0"/>
              </a:spcAft>
              <a:buClrTx/>
              <a:buSzTx/>
              <a:buFontTx/>
              <a:buNone/>
              <a:tabLst/>
              <a:defRPr/>
            </a:pPr>
            <a:r>
              <a:rPr kumimoji="0" lang="en-GB" sz="1600" b="0" i="0" u="none" strike="noStrike" kern="0" cap="none" spc="0" normalizeH="0" baseline="0" noProof="0" dirty="0">
                <a:ln>
                  <a:noFill/>
                </a:ln>
                <a:solidFill>
                  <a:prstClr val="black"/>
                </a:solidFill>
                <a:effectLst/>
                <a:uLnTx/>
                <a:uFillTx/>
              </a:rPr>
              <a:t>Decoration of the rooms walls with frescos, including the David and Goliath, Women at the Well and Healing of the Paralytic. </a:t>
            </a:r>
          </a:p>
        </p:txBody>
      </p:sp>
    </p:spTree>
    <p:extLst>
      <p:ext uri="{BB962C8B-B14F-4D97-AF65-F5344CB8AC3E}">
        <p14:creationId xmlns:p14="http://schemas.microsoft.com/office/powerpoint/2010/main" val="97914158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0">
            <a:extLst>
              <a:ext uri="{FF2B5EF4-FFF2-40B4-BE49-F238E27FC236}">
                <a16:creationId xmlns:a16="http://schemas.microsoft.com/office/drawing/2014/main" id="{09C509D2-0C1A-47B8-89C1-D3AB17D452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11F9CA2-60DA-DCCB-7F0B-87AA02C5850C}"/>
              </a:ext>
            </a:extLst>
          </p:cNvPr>
          <p:cNvSpPr>
            <a:spLocks noGrp="1"/>
          </p:cNvSpPr>
          <p:nvPr>
            <p:ph type="title"/>
          </p:nvPr>
        </p:nvSpPr>
        <p:spPr>
          <a:xfrm>
            <a:off x="6507499" y="93169"/>
            <a:ext cx="5588687" cy="1444084"/>
          </a:xfrm>
        </p:spPr>
        <p:txBody>
          <a:bodyPr>
            <a:normAutofit/>
          </a:bodyPr>
          <a:lstStyle/>
          <a:p>
            <a:r>
              <a:rPr lang="en-GB" sz="4000" b="1" dirty="0"/>
              <a:t>Blending the Ecclesiastical and Classical </a:t>
            </a:r>
          </a:p>
        </p:txBody>
      </p:sp>
      <p:pic>
        <p:nvPicPr>
          <p:cNvPr id="4" name="Content Placeholder 6">
            <a:extLst>
              <a:ext uri="{FF2B5EF4-FFF2-40B4-BE49-F238E27FC236}">
                <a16:creationId xmlns:a16="http://schemas.microsoft.com/office/drawing/2014/main" id="{1EEF7DB2-B79C-4190-B5EF-286873220F42}"/>
              </a:ext>
            </a:extLst>
          </p:cNvPr>
          <p:cNvPicPr>
            <a:picLocks noChangeAspect="1"/>
          </p:cNvPicPr>
          <p:nvPr/>
        </p:nvPicPr>
        <p:blipFill rotWithShape="1">
          <a:blip r:embed="rId2"/>
          <a:srcRect l="15419" r="17975" b="4"/>
          <a:stretch/>
        </p:blipFill>
        <p:spPr>
          <a:xfrm>
            <a:off x="-4642" y="10"/>
            <a:ext cx="3006061" cy="3339639"/>
          </a:xfrm>
          <a:prstGeom prst="rect">
            <a:avLst/>
          </a:prstGeom>
        </p:spPr>
      </p:pic>
      <p:pic>
        <p:nvPicPr>
          <p:cNvPr id="6" name="Picture 5" descr="A clock on a wall&#10;&#10;Description automatically generated with medium confidence">
            <a:extLst>
              <a:ext uri="{FF2B5EF4-FFF2-40B4-BE49-F238E27FC236}">
                <a16:creationId xmlns:a16="http://schemas.microsoft.com/office/drawing/2014/main" id="{18C44D5F-5026-2A98-087E-0D7C71831BDF}"/>
              </a:ext>
            </a:extLst>
          </p:cNvPr>
          <p:cNvPicPr>
            <a:picLocks noChangeAspect="1"/>
          </p:cNvPicPr>
          <p:nvPr/>
        </p:nvPicPr>
        <p:blipFill rotWithShape="1">
          <a:blip r:embed="rId3"/>
          <a:srcRect l="14425" r="14372"/>
          <a:stretch/>
        </p:blipFill>
        <p:spPr>
          <a:xfrm>
            <a:off x="3198068" y="10"/>
            <a:ext cx="2991088" cy="3339639"/>
          </a:xfrm>
          <a:prstGeom prst="rect">
            <a:avLst/>
          </a:prstGeom>
        </p:spPr>
      </p:pic>
      <p:pic>
        <p:nvPicPr>
          <p:cNvPr id="5" name="Picture 4" descr="Map&#10;&#10;Description automatically generated">
            <a:extLst>
              <a:ext uri="{FF2B5EF4-FFF2-40B4-BE49-F238E27FC236}">
                <a16:creationId xmlns:a16="http://schemas.microsoft.com/office/drawing/2014/main" id="{2E9E56CD-DAF3-CF5B-60FE-78CE5E082B56}"/>
              </a:ext>
            </a:extLst>
          </p:cNvPr>
          <p:cNvPicPr>
            <a:picLocks noChangeAspect="1"/>
          </p:cNvPicPr>
          <p:nvPr/>
        </p:nvPicPr>
        <p:blipFill rotWithShape="1">
          <a:blip r:embed="rId4"/>
          <a:srcRect r="2705" b="-1"/>
          <a:stretch/>
        </p:blipFill>
        <p:spPr>
          <a:xfrm>
            <a:off x="-2" y="3518351"/>
            <a:ext cx="6189158" cy="3339649"/>
          </a:xfrm>
          <a:prstGeom prst="rect">
            <a:avLst/>
          </a:prstGeom>
        </p:spPr>
      </p:pic>
      <p:sp>
        <p:nvSpPr>
          <p:cNvPr id="3" name="Content Placeholder 2">
            <a:extLst>
              <a:ext uri="{FF2B5EF4-FFF2-40B4-BE49-F238E27FC236}">
                <a16:creationId xmlns:a16="http://schemas.microsoft.com/office/drawing/2014/main" id="{77557C6C-B7A1-CD36-4DDB-3C8ECFC4BA0B}"/>
              </a:ext>
            </a:extLst>
          </p:cNvPr>
          <p:cNvSpPr>
            <a:spLocks noGrp="1"/>
          </p:cNvSpPr>
          <p:nvPr>
            <p:ph idx="1"/>
          </p:nvPr>
        </p:nvSpPr>
        <p:spPr>
          <a:xfrm>
            <a:off x="6385804" y="1765666"/>
            <a:ext cx="5710381" cy="5092334"/>
          </a:xfrm>
        </p:spPr>
        <p:txBody>
          <a:bodyPr>
            <a:normAutofit/>
          </a:bodyPr>
          <a:lstStyle/>
          <a:p>
            <a:r>
              <a:rPr lang="en-GB" sz="3200" dirty="0"/>
              <a:t>Especially for well-to-do individuals, Classical </a:t>
            </a:r>
            <a:r>
              <a:rPr lang="en-GB" sz="3200" i="1" dirty="0" err="1"/>
              <a:t>paidaea</a:t>
            </a:r>
            <a:r>
              <a:rPr lang="en-GB" sz="3200" dirty="0"/>
              <a:t> might sit alongside a professed Christian faith. </a:t>
            </a:r>
          </a:p>
          <a:p>
            <a:endParaRPr lang="en-GB" sz="100" dirty="0"/>
          </a:p>
          <a:p>
            <a:r>
              <a:rPr lang="en-GB" sz="3200" dirty="0"/>
              <a:t>Villa at </a:t>
            </a:r>
            <a:r>
              <a:rPr lang="en-GB" sz="3200" dirty="0" err="1"/>
              <a:t>Lullingstone</a:t>
            </a:r>
            <a:r>
              <a:rPr lang="en-GB" sz="3200" dirty="0"/>
              <a:t> (Kent): a private Christian chapel and a dining room with mythic imagery. </a:t>
            </a:r>
          </a:p>
          <a:p>
            <a:endParaRPr lang="en-GB" sz="100" dirty="0"/>
          </a:p>
          <a:p>
            <a:r>
              <a:rPr lang="en-GB" sz="3200" dirty="0"/>
              <a:t>Social status, education and religious practice.</a:t>
            </a:r>
          </a:p>
          <a:p>
            <a:endParaRPr lang="en-GB" sz="2000" dirty="0"/>
          </a:p>
        </p:txBody>
      </p:sp>
    </p:spTree>
    <p:extLst>
      <p:ext uri="{BB962C8B-B14F-4D97-AF65-F5344CB8AC3E}">
        <p14:creationId xmlns:p14="http://schemas.microsoft.com/office/powerpoint/2010/main" val="373795775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659B082-5894-4A65-B1FB-A6F6427A0102}"/>
              </a:ext>
            </a:extLst>
          </p:cNvPr>
          <p:cNvSpPr>
            <a:spLocks noGrp="1"/>
          </p:cNvSpPr>
          <p:nvPr>
            <p:ph type="title"/>
          </p:nvPr>
        </p:nvSpPr>
        <p:spPr>
          <a:xfrm>
            <a:off x="7134045" y="0"/>
            <a:ext cx="4925433" cy="1899912"/>
          </a:xfrm>
        </p:spPr>
        <p:txBody>
          <a:bodyPr>
            <a:normAutofit/>
          </a:bodyPr>
          <a:lstStyle/>
          <a:p>
            <a:r>
              <a:rPr lang="en-GB" sz="4800" b="1" dirty="0"/>
              <a:t>Household “pagan” practices</a:t>
            </a:r>
          </a:p>
        </p:txBody>
      </p:sp>
      <p:pic>
        <p:nvPicPr>
          <p:cNvPr id="4" name="Picture 3">
            <a:extLst>
              <a:ext uri="{FF2B5EF4-FFF2-40B4-BE49-F238E27FC236}">
                <a16:creationId xmlns:a16="http://schemas.microsoft.com/office/drawing/2014/main" id="{72670187-D252-1CC3-04C8-96BF3448D7CC}"/>
              </a:ext>
            </a:extLst>
          </p:cNvPr>
          <p:cNvPicPr>
            <a:picLocks noChangeAspect="1"/>
          </p:cNvPicPr>
          <p:nvPr/>
        </p:nvPicPr>
        <p:blipFill rotWithShape="1">
          <a:blip r:embed="rId2"/>
          <a:srcRect l="18980" r="4405" b="2"/>
          <a:stretch/>
        </p:blipFill>
        <p:spPr>
          <a:xfrm>
            <a:off x="1" y="10"/>
            <a:ext cx="6936390" cy="6857990"/>
          </a:xfrm>
          <a:prstGeom prst="rect">
            <a:avLst/>
          </a:prstGeom>
        </p:spPr>
      </p:pic>
      <p:sp>
        <p:nvSpPr>
          <p:cNvPr id="3" name="Content Placeholder 2">
            <a:extLst>
              <a:ext uri="{FF2B5EF4-FFF2-40B4-BE49-F238E27FC236}">
                <a16:creationId xmlns:a16="http://schemas.microsoft.com/office/drawing/2014/main" id="{D92C1BD6-6720-85B5-31E0-AFED06256C9F}"/>
              </a:ext>
            </a:extLst>
          </p:cNvPr>
          <p:cNvSpPr>
            <a:spLocks noGrp="1"/>
          </p:cNvSpPr>
          <p:nvPr>
            <p:ph idx="1"/>
          </p:nvPr>
        </p:nvSpPr>
        <p:spPr>
          <a:xfrm>
            <a:off x="7036904" y="1899912"/>
            <a:ext cx="5022574" cy="4958087"/>
          </a:xfrm>
        </p:spPr>
        <p:txBody>
          <a:bodyPr>
            <a:normAutofit/>
          </a:bodyPr>
          <a:lstStyle/>
          <a:p>
            <a:pPr marL="228600" marR="0" lvl="0" indent="-228600" defTabSz="914400" rtl="0" eaLnBrk="1" fontAlgn="auto" latinLnBrk="0" hangingPunct="1">
              <a:spcBef>
                <a:spcPts val="1000"/>
              </a:spcBef>
              <a:spcAft>
                <a:spcPts val="0"/>
              </a:spcAft>
              <a:buClrTx/>
              <a:buSzTx/>
              <a:buFont typeface="Arial" panose="020B0604020202020204" pitchFamily="34" charset="0"/>
              <a:buChar char="•"/>
              <a:tabLst/>
              <a:defRPr/>
            </a:pPr>
            <a:r>
              <a:rPr lang="en-GB" dirty="0">
                <a:latin typeface="Calibri" panose="020F0502020204030204"/>
              </a:rPr>
              <a:t>Important of domestic contexts as</a:t>
            </a:r>
            <a:r>
              <a:rPr kumimoji="0" lang="en-GB" b="0" i="0" u="none" strike="noStrike" kern="1200" cap="none" spc="0" normalizeH="0" baseline="0" noProof="0" dirty="0">
                <a:ln>
                  <a:noFill/>
                </a:ln>
                <a:effectLst/>
                <a:uLnTx/>
                <a:uFillTx/>
                <a:latin typeface="Calibri" panose="020F0502020204030204"/>
                <a:ea typeface="+mn-ea"/>
                <a:cs typeface="+mn-cs"/>
              </a:rPr>
              <a:t> pagan temples became increasingly abandoned during the 4th and 5th centuries. </a:t>
            </a:r>
          </a:p>
          <a:p>
            <a:pPr marL="685800" marR="0" lvl="1" indent="-228600" defTabSz="914400" rtl="0" eaLnBrk="1" fontAlgn="auto" latinLnBrk="0" hangingPunct="1">
              <a:spcBef>
                <a:spcPts val="500"/>
              </a:spcBef>
              <a:spcAft>
                <a:spcPts val="0"/>
              </a:spcAft>
              <a:buClrTx/>
              <a:buSzTx/>
              <a:buFont typeface="Arial" panose="020B0604020202020204" pitchFamily="34" charset="0"/>
              <a:buChar char="•"/>
              <a:tabLst/>
              <a:defRPr/>
            </a:pPr>
            <a:r>
              <a:rPr kumimoji="0" lang="en-GB" b="0" i="0" u="none" strike="noStrike" kern="1200" cap="none" spc="0" normalizeH="0" baseline="0" noProof="0" dirty="0">
                <a:ln>
                  <a:noFill/>
                </a:ln>
                <a:effectLst/>
                <a:uLnTx/>
                <a:uFillTx/>
                <a:latin typeface="Calibri" panose="020F0502020204030204"/>
                <a:ea typeface="+mn-ea"/>
                <a:cs typeface="+mn-cs"/>
              </a:rPr>
              <a:t>Blood sacrifices banned initially, with non-blood sacrifices (cakes and incense) being prohibited subsequently. </a:t>
            </a:r>
          </a:p>
          <a:p>
            <a:pPr marL="228600" marR="0" lvl="0" indent="-228600" defTabSz="914400" rtl="0" eaLnBrk="1" fontAlgn="auto" latinLnBrk="0" hangingPunct="1">
              <a:spcBef>
                <a:spcPts val="1000"/>
              </a:spcBef>
              <a:spcAft>
                <a:spcPts val="0"/>
              </a:spcAft>
              <a:buClrTx/>
              <a:buSzTx/>
              <a:buFont typeface="Arial" panose="020B0604020202020204" pitchFamily="34" charset="0"/>
              <a:buChar char="•"/>
              <a:tabLst/>
              <a:defRPr/>
            </a:pPr>
            <a:endParaRPr kumimoji="0" lang="en-GB" sz="100" b="0" i="0" u="none" strike="noStrike" kern="1200" cap="none" spc="0" normalizeH="0" baseline="0" noProof="0" dirty="0">
              <a:ln>
                <a:noFill/>
              </a:ln>
              <a:effectLst/>
              <a:uLnTx/>
              <a:uFillTx/>
              <a:latin typeface="Calibri" panose="020F0502020204030204"/>
              <a:ea typeface="+mn-ea"/>
              <a:cs typeface="+mn-cs"/>
            </a:endParaRPr>
          </a:p>
          <a:p>
            <a:pPr marL="228600" marR="0" lvl="0" indent="-228600" defTabSz="914400" rtl="0" eaLnBrk="1" fontAlgn="auto" latinLnBrk="0" hangingPunct="1">
              <a:spcBef>
                <a:spcPts val="1000"/>
              </a:spcBef>
              <a:spcAft>
                <a:spcPts val="0"/>
              </a:spcAft>
              <a:buClrTx/>
              <a:buSzTx/>
              <a:buFont typeface="Arial" panose="020B0604020202020204" pitchFamily="34" charset="0"/>
              <a:buChar char="•"/>
              <a:tabLst/>
              <a:defRPr/>
            </a:pPr>
            <a:r>
              <a:rPr kumimoji="0" lang="en-GB" b="0" i="0" u="none" strike="noStrike" kern="1200" cap="none" spc="0" normalizeH="0" baseline="0" noProof="0" dirty="0">
                <a:ln>
                  <a:noFill/>
                </a:ln>
                <a:effectLst/>
                <a:uLnTx/>
                <a:uFillTx/>
                <a:latin typeface="Calibri" panose="020F0502020204030204"/>
                <a:ea typeface="+mn-ea"/>
                <a:cs typeface="+mn-cs"/>
              </a:rPr>
              <a:t>Neoplatonist schools located inside elite households in Athens and Alexandria. </a:t>
            </a:r>
          </a:p>
          <a:p>
            <a:endParaRPr lang="en-GB" sz="1700" dirty="0"/>
          </a:p>
        </p:txBody>
      </p:sp>
      <p:sp>
        <p:nvSpPr>
          <p:cNvPr id="5" name="Content Placeholder 2">
            <a:extLst>
              <a:ext uri="{FF2B5EF4-FFF2-40B4-BE49-F238E27FC236}">
                <a16:creationId xmlns:a16="http://schemas.microsoft.com/office/drawing/2014/main" id="{47000A6D-9553-EE5B-08BA-23A1AD73FD60}"/>
              </a:ext>
            </a:extLst>
          </p:cNvPr>
          <p:cNvSpPr txBox="1">
            <a:spLocks/>
          </p:cNvSpPr>
          <p:nvPr/>
        </p:nvSpPr>
        <p:spPr>
          <a:xfrm>
            <a:off x="4134679" y="172874"/>
            <a:ext cx="2597426" cy="1218604"/>
          </a:xfrm>
          <a:prstGeom prst="rect">
            <a:avLst/>
          </a:prstGeom>
          <a:solidFill>
            <a:srgbClr val="4472C4">
              <a:lumMod val="20000"/>
              <a:lumOff val="80000"/>
            </a:srgbClr>
          </a:solidFill>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000" b="0" i="0" u="none" strike="noStrike" kern="1200" cap="none" spc="0" normalizeH="0" baseline="0" noProof="0" dirty="0">
                <a:ln>
                  <a:noFill/>
                </a:ln>
                <a:solidFill>
                  <a:prstClr val="black"/>
                </a:solidFill>
                <a:effectLst/>
                <a:uLnTx/>
                <a:uFillTx/>
                <a:latin typeface="Calibri" panose="020F0502020204030204"/>
                <a:ea typeface="+mn-ea"/>
                <a:cs typeface="+mn-cs"/>
              </a:rPr>
              <a:t>Small Mithraeum, now 30ft below street level, under the Basilica of San Clemente, Rome.</a:t>
            </a:r>
          </a:p>
        </p:txBody>
      </p:sp>
    </p:spTree>
    <p:extLst>
      <p:ext uri="{BB962C8B-B14F-4D97-AF65-F5344CB8AC3E}">
        <p14:creationId xmlns:p14="http://schemas.microsoft.com/office/powerpoint/2010/main" val="56461931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3F31F02-AAF4-2A33-0532-BC205589168A}"/>
              </a:ext>
            </a:extLst>
          </p:cNvPr>
          <p:cNvSpPr>
            <a:spLocks noGrp="1"/>
          </p:cNvSpPr>
          <p:nvPr>
            <p:ph type="title"/>
          </p:nvPr>
        </p:nvSpPr>
        <p:spPr>
          <a:xfrm>
            <a:off x="572493" y="238539"/>
            <a:ext cx="11018520" cy="1434415"/>
          </a:xfrm>
        </p:spPr>
        <p:txBody>
          <a:bodyPr anchor="b">
            <a:normAutofit/>
          </a:bodyPr>
          <a:lstStyle/>
          <a:p>
            <a:r>
              <a:rPr lang="en-GB" sz="5400" b="1"/>
              <a:t>Talk about the divine in the street</a:t>
            </a:r>
          </a:p>
        </p:txBody>
      </p:sp>
      <p:sp>
        <p:nvSpPr>
          <p:cNvPr id="1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F8A5C09-4511-7453-9197-FB621D801B7A}"/>
              </a:ext>
            </a:extLst>
          </p:cNvPr>
          <p:cNvSpPr>
            <a:spLocks noGrp="1"/>
          </p:cNvSpPr>
          <p:nvPr>
            <p:ph idx="1"/>
          </p:nvPr>
        </p:nvSpPr>
        <p:spPr>
          <a:xfrm>
            <a:off x="145774" y="1833836"/>
            <a:ext cx="7434469" cy="5005875"/>
          </a:xfrm>
        </p:spPr>
        <p:txBody>
          <a:bodyPr anchor="t">
            <a:normAutofit fontScale="92500"/>
          </a:bodyPr>
          <a:lstStyle/>
          <a:p>
            <a:pPr marL="0" indent="0">
              <a:buNone/>
            </a:pPr>
            <a:r>
              <a:rPr lang="en-GB" dirty="0"/>
              <a:t>“Throughout the city everything is taken up by such (theological) discussion: the alleyways, the market places, the broad avenues and the city streets; the hawkers of clothing the money changers, the food vendors. If you ask about small change, someone will philosophise to you about the Begotten and unbegotten, if you ask the price of bread, the reply comes, ‘the Father is greater and the Son is dependant.’ If you inquire whether the bath is ready, someone will respond, ‘the son was created from not being.’ – </a:t>
            </a:r>
            <a:r>
              <a:rPr lang="en-GB" b="1" dirty="0"/>
              <a:t>Gregory of Nyssa </a:t>
            </a:r>
            <a:r>
              <a:rPr lang="en-GB" b="1" i="1" dirty="0"/>
              <a:t>On the Divinity of the Son and the Holy Spirit </a:t>
            </a:r>
            <a:r>
              <a:rPr lang="en-GB" dirty="0"/>
              <a:t>(PG 46.557).</a:t>
            </a:r>
          </a:p>
          <a:p>
            <a:pPr marL="0" indent="0">
              <a:buNone/>
            </a:pPr>
            <a:endParaRPr lang="en-GB" sz="200" dirty="0"/>
          </a:p>
          <a:p>
            <a:pPr marL="0" indent="0">
              <a:buNone/>
            </a:pPr>
            <a:r>
              <a:rPr lang="en-GB" sz="2600" b="1" dirty="0"/>
              <a:t>2nd Ecumenical Council, at Constantinople, May AD 381.</a:t>
            </a:r>
          </a:p>
        </p:txBody>
      </p:sp>
      <p:pic>
        <p:nvPicPr>
          <p:cNvPr id="4" name="Picture 3" descr="A group of people in traditional dress&#10;&#10;Description automatically generated with low confidence">
            <a:extLst>
              <a:ext uri="{FF2B5EF4-FFF2-40B4-BE49-F238E27FC236}">
                <a16:creationId xmlns:a16="http://schemas.microsoft.com/office/drawing/2014/main" id="{8FE95F18-0E95-0622-C5AD-346ED85C2AC0}"/>
              </a:ext>
            </a:extLst>
          </p:cNvPr>
          <p:cNvPicPr>
            <a:picLocks noChangeAspect="1"/>
          </p:cNvPicPr>
          <p:nvPr/>
        </p:nvPicPr>
        <p:blipFill rotWithShape="1">
          <a:blip r:embed="rId2"/>
          <a:srcRect l="819" r="-3" b="-3"/>
          <a:stretch/>
        </p:blipFill>
        <p:spPr>
          <a:xfrm>
            <a:off x="7726017" y="2104533"/>
            <a:ext cx="4224595" cy="4391226"/>
          </a:xfrm>
          <a:prstGeom prst="rect">
            <a:avLst/>
          </a:prstGeom>
        </p:spPr>
      </p:pic>
    </p:spTree>
    <p:extLst>
      <p:ext uri="{BB962C8B-B14F-4D97-AF65-F5344CB8AC3E}">
        <p14:creationId xmlns:p14="http://schemas.microsoft.com/office/powerpoint/2010/main" val="159603882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658BAA0-3158-69FE-2300-706B93487141}"/>
              </a:ext>
            </a:extLst>
          </p:cNvPr>
          <p:cNvSpPr>
            <a:spLocks noGrp="1"/>
          </p:cNvSpPr>
          <p:nvPr>
            <p:ph type="title"/>
          </p:nvPr>
        </p:nvSpPr>
        <p:spPr>
          <a:xfrm>
            <a:off x="838200" y="365125"/>
            <a:ext cx="10515600" cy="1325563"/>
          </a:xfrm>
        </p:spPr>
        <p:txBody>
          <a:bodyPr>
            <a:normAutofit/>
          </a:bodyPr>
          <a:lstStyle/>
          <a:p>
            <a:r>
              <a:rPr lang="en-GB" sz="5400" b="1" dirty="0"/>
              <a:t>Anti-Semitic invective </a:t>
            </a:r>
            <a:endParaRPr lang="en-GB" sz="5400" dirty="0"/>
          </a:p>
        </p:txBody>
      </p:sp>
      <p:sp>
        <p:nvSpPr>
          <p:cNvPr id="16"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Content Placeholder 2">
            <a:extLst>
              <a:ext uri="{FF2B5EF4-FFF2-40B4-BE49-F238E27FC236}">
                <a16:creationId xmlns:a16="http://schemas.microsoft.com/office/drawing/2014/main" id="{88B0E2BB-124E-1E90-AD08-EBDF3A2C1A57}"/>
              </a:ext>
            </a:extLst>
          </p:cNvPr>
          <p:cNvSpPr>
            <a:spLocks noGrp="1"/>
          </p:cNvSpPr>
          <p:nvPr>
            <p:ph idx="1"/>
          </p:nvPr>
        </p:nvSpPr>
        <p:spPr>
          <a:xfrm>
            <a:off x="185530" y="1855304"/>
            <a:ext cx="11767931" cy="4850296"/>
          </a:xfrm>
        </p:spPr>
        <p:txBody>
          <a:bodyPr>
            <a:normAutofit fontScale="92500"/>
          </a:bodyPr>
          <a:lstStyle/>
          <a:p>
            <a:r>
              <a:rPr lang="en-GB" sz="2400" dirty="0"/>
              <a:t>Hostility towards Jewish people a very present feature within parts of the Late Antique world.</a:t>
            </a:r>
          </a:p>
          <a:p>
            <a:pPr lvl="1"/>
            <a:r>
              <a:rPr lang="en-GB" dirty="0"/>
              <a:t>In AD 388, Theodosius I bans Christian and Jewish intermarriage. </a:t>
            </a:r>
          </a:p>
          <a:p>
            <a:pPr lvl="1"/>
            <a:r>
              <a:rPr lang="en-GB" dirty="0"/>
              <a:t>Such prejudices also present in earlier Imperial era.</a:t>
            </a:r>
          </a:p>
          <a:p>
            <a:pPr lvl="1"/>
            <a:endParaRPr lang="en-GB" sz="400" dirty="0"/>
          </a:p>
          <a:p>
            <a:r>
              <a:rPr lang="en-GB" sz="2400" dirty="0"/>
              <a:t>Comments of the 5</a:t>
            </a:r>
            <a:r>
              <a:rPr lang="en-GB" sz="2400" baseline="30000" dirty="0"/>
              <a:t>th</a:t>
            </a:r>
            <a:r>
              <a:rPr lang="en-GB" sz="2400" dirty="0"/>
              <a:t> century poet and politician </a:t>
            </a:r>
            <a:r>
              <a:rPr lang="en-GB" sz="2400" dirty="0" err="1"/>
              <a:t>Namatianus</a:t>
            </a:r>
            <a:r>
              <a:rPr lang="en-GB" sz="2400" dirty="0"/>
              <a:t>. </a:t>
            </a:r>
          </a:p>
          <a:p>
            <a:pPr lvl="1"/>
            <a:r>
              <a:rPr lang="en-GB" dirty="0"/>
              <a:t>[A rant against a Jewish merchant] “He charges in our bill for damaging his bushes… and bawls about his enormous loss in water we had sipped. We pay the abuse due to the filthy race that infamously practices circumcision: a root of silliness they are… Each seventh day is condemned to ignoble sloth, as if it were an effeminate picture of a god fatigued. The other wild ravings from their lying bazaar methinks not even a child in his sleep could believe.” – </a:t>
            </a:r>
            <a:r>
              <a:rPr lang="en-GB" b="1" dirty="0" err="1"/>
              <a:t>Rutilius</a:t>
            </a:r>
            <a:r>
              <a:rPr lang="en-GB" b="1" dirty="0"/>
              <a:t> </a:t>
            </a:r>
            <a:r>
              <a:rPr lang="en-GB" b="1" dirty="0" err="1"/>
              <a:t>Namatianus</a:t>
            </a:r>
            <a:r>
              <a:rPr lang="en-GB" b="1" dirty="0"/>
              <a:t> </a:t>
            </a:r>
            <a:r>
              <a:rPr lang="en-GB" b="1" i="1" dirty="0"/>
              <a:t>On His Return to Gaul </a:t>
            </a:r>
            <a:r>
              <a:rPr lang="en-GB" b="1" dirty="0"/>
              <a:t>1.384-394</a:t>
            </a:r>
            <a:r>
              <a:rPr lang="en-GB" dirty="0"/>
              <a:t>.</a:t>
            </a:r>
          </a:p>
          <a:p>
            <a:pPr lvl="1"/>
            <a:endParaRPr lang="en-GB" sz="400" dirty="0"/>
          </a:p>
          <a:p>
            <a:r>
              <a:rPr lang="en-GB" sz="2400" dirty="0"/>
              <a:t>We do not know </a:t>
            </a:r>
            <a:r>
              <a:rPr lang="en-GB" sz="2400" dirty="0" err="1"/>
              <a:t>Namatianus</a:t>
            </a:r>
            <a:r>
              <a:rPr lang="en-GB" sz="2400" dirty="0"/>
              <a:t>’ religious identity (elsewhere in his account, passing an island of Christian ascetics, he refers to their practice as the “silly fanaticism of a distorted brain” (1.445).</a:t>
            </a:r>
          </a:p>
          <a:p>
            <a:pPr lvl="1"/>
            <a:r>
              <a:rPr lang="en-GB" dirty="0"/>
              <a:t>We need not necessarily assume he was a “pagan”.</a:t>
            </a:r>
          </a:p>
          <a:p>
            <a:endParaRPr lang="en-GB" sz="1700" dirty="0"/>
          </a:p>
          <a:p>
            <a:endParaRPr lang="en-GB" sz="1700" dirty="0"/>
          </a:p>
        </p:txBody>
      </p:sp>
    </p:spTree>
    <p:extLst>
      <p:ext uri="{BB962C8B-B14F-4D97-AF65-F5344CB8AC3E}">
        <p14:creationId xmlns:p14="http://schemas.microsoft.com/office/powerpoint/2010/main" val="39461173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17">
                                            <p:txEl>
                                              <p:pRg st="4" end="4"/>
                                            </p:txEl>
                                          </p:spTgt>
                                        </p:tgtEl>
                                        <p:attrNameLst>
                                          <p:attrName>style.visibility</p:attrName>
                                        </p:attrNameLst>
                                      </p:cBhvr>
                                      <p:to>
                                        <p:strVal val="visible"/>
                                      </p:to>
                                    </p:set>
                                    <p:animEffect transition="in" filter="randombar(horizontal)">
                                      <p:cBhvr>
                                        <p:cTn id="7" dur="500"/>
                                        <p:tgtEl>
                                          <p:spTgt spid="17">
                                            <p:txEl>
                                              <p:pRg st="4" end="4"/>
                                            </p:txEl>
                                          </p:spTgt>
                                        </p:tgtEl>
                                      </p:cBhvr>
                                    </p:animEffect>
                                  </p:childTnLst>
                                </p:cTn>
                              </p:par>
                              <p:par>
                                <p:cTn id="8" presetID="14" presetClass="entr" presetSubtype="10" fill="hold" nodeType="withEffect">
                                  <p:stCondLst>
                                    <p:cond delay="0"/>
                                  </p:stCondLst>
                                  <p:childTnLst>
                                    <p:set>
                                      <p:cBhvr>
                                        <p:cTn id="9" dur="1" fill="hold">
                                          <p:stCondLst>
                                            <p:cond delay="0"/>
                                          </p:stCondLst>
                                        </p:cTn>
                                        <p:tgtEl>
                                          <p:spTgt spid="17">
                                            <p:txEl>
                                              <p:pRg st="5" end="5"/>
                                            </p:txEl>
                                          </p:spTgt>
                                        </p:tgtEl>
                                        <p:attrNameLst>
                                          <p:attrName>style.visibility</p:attrName>
                                        </p:attrNameLst>
                                      </p:cBhvr>
                                      <p:to>
                                        <p:strVal val="visible"/>
                                      </p:to>
                                    </p:set>
                                    <p:animEffect transition="in" filter="randombar(horizontal)">
                                      <p:cBhvr>
                                        <p:cTn id="10" dur="500"/>
                                        <p:tgtEl>
                                          <p:spTgt spid="17">
                                            <p:txEl>
                                              <p:pRg st="5" end="5"/>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6" presetClass="entr" presetSubtype="21" fill="hold" nodeType="clickEffect">
                                  <p:stCondLst>
                                    <p:cond delay="0"/>
                                  </p:stCondLst>
                                  <p:childTnLst>
                                    <p:set>
                                      <p:cBhvr>
                                        <p:cTn id="14" dur="1" fill="hold">
                                          <p:stCondLst>
                                            <p:cond delay="0"/>
                                          </p:stCondLst>
                                        </p:cTn>
                                        <p:tgtEl>
                                          <p:spTgt spid="17">
                                            <p:txEl>
                                              <p:pRg st="7" end="7"/>
                                            </p:txEl>
                                          </p:spTgt>
                                        </p:tgtEl>
                                        <p:attrNameLst>
                                          <p:attrName>style.visibility</p:attrName>
                                        </p:attrNameLst>
                                      </p:cBhvr>
                                      <p:to>
                                        <p:strVal val="visible"/>
                                      </p:to>
                                    </p:set>
                                    <p:animEffect transition="in" filter="barn(inVertical)">
                                      <p:cBhvr>
                                        <p:cTn id="15" dur="500"/>
                                        <p:tgtEl>
                                          <p:spTgt spid="17">
                                            <p:txEl>
                                              <p:pRg st="7" end="7"/>
                                            </p:txEl>
                                          </p:spTgt>
                                        </p:tgtEl>
                                      </p:cBhvr>
                                    </p:animEffect>
                                  </p:childTnLst>
                                </p:cTn>
                              </p:par>
                              <p:par>
                                <p:cTn id="16" presetID="16" presetClass="entr" presetSubtype="21" fill="hold" nodeType="withEffect">
                                  <p:stCondLst>
                                    <p:cond delay="0"/>
                                  </p:stCondLst>
                                  <p:childTnLst>
                                    <p:set>
                                      <p:cBhvr>
                                        <p:cTn id="17" dur="1" fill="hold">
                                          <p:stCondLst>
                                            <p:cond delay="0"/>
                                          </p:stCondLst>
                                        </p:cTn>
                                        <p:tgtEl>
                                          <p:spTgt spid="17">
                                            <p:txEl>
                                              <p:pRg st="8" end="8"/>
                                            </p:txEl>
                                          </p:spTgt>
                                        </p:tgtEl>
                                        <p:attrNameLst>
                                          <p:attrName>style.visibility</p:attrName>
                                        </p:attrNameLst>
                                      </p:cBhvr>
                                      <p:to>
                                        <p:strVal val="visible"/>
                                      </p:to>
                                    </p:set>
                                    <p:animEffect transition="in" filter="barn(inVertical)">
                                      <p:cBhvr>
                                        <p:cTn id="18" dur="500"/>
                                        <p:tgtEl>
                                          <p:spTgt spid="17">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823AC064-BC96-4F32-8AE1-B2FD387548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78068" y="343486"/>
            <a:ext cx="11438793" cy="1844256"/>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DCC273F-4B23-CD5D-BAB9-FD3CC831201A}"/>
              </a:ext>
            </a:extLst>
          </p:cNvPr>
          <p:cNvSpPr>
            <a:spLocks noGrp="1"/>
          </p:cNvSpPr>
          <p:nvPr>
            <p:ph type="title"/>
          </p:nvPr>
        </p:nvSpPr>
        <p:spPr>
          <a:xfrm>
            <a:off x="526073" y="466578"/>
            <a:ext cx="11139854" cy="930447"/>
          </a:xfrm>
        </p:spPr>
        <p:txBody>
          <a:bodyPr vert="horz" lIns="91440" tIns="45720" rIns="91440" bIns="45720" rtlCol="0" anchor="b">
            <a:normAutofit/>
          </a:bodyPr>
          <a:lstStyle/>
          <a:p>
            <a:pPr algn="ctr"/>
            <a:r>
              <a:rPr lang="en-US" sz="5400" b="1" kern="1200">
                <a:solidFill>
                  <a:srgbClr val="FFFFFF"/>
                </a:solidFill>
                <a:latin typeface="+mj-lt"/>
                <a:ea typeface="+mj-ea"/>
                <a:cs typeface="+mj-cs"/>
              </a:rPr>
              <a:t>Commemorating the Dead</a:t>
            </a:r>
            <a:endParaRPr lang="en-US" sz="5400" kern="1200">
              <a:solidFill>
                <a:srgbClr val="FFFFFF"/>
              </a:solidFill>
              <a:latin typeface="+mj-lt"/>
              <a:ea typeface="+mj-ea"/>
              <a:cs typeface="+mj-cs"/>
            </a:endParaRPr>
          </a:p>
        </p:txBody>
      </p:sp>
      <p:cxnSp>
        <p:nvCxnSpPr>
          <p:cNvPr id="11" name="Straight Connector 10">
            <a:extLst>
              <a:ext uri="{FF2B5EF4-FFF2-40B4-BE49-F238E27FC236}">
                <a16:creationId xmlns:a16="http://schemas.microsoft.com/office/drawing/2014/main" id="{7E7C77BC-7138-40B1-A15B-20F57A49462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09800" y="1448631"/>
            <a:ext cx="7772400" cy="0"/>
          </a:xfrm>
          <a:prstGeom prst="line">
            <a:avLst/>
          </a:prstGeom>
          <a:ln w="22225">
            <a:solidFill>
              <a:srgbClr val="D9D9D9"/>
            </a:solidFill>
          </a:ln>
        </p:spPr>
        <p:style>
          <a:lnRef idx="1">
            <a:schemeClr val="accent1"/>
          </a:lnRef>
          <a:fillRef idx="0">
            <a:schemeClr val="accent1"/>
          </a:fillRef>
          <a:effectRef idx="0">
            <a:schemeClr val="accent1"/>
          </a:effectRef>
          <a:fontRef idx="minor">
            <a:schemeClr val="tx1"/>
          </a:fontRef>
        </p:style>
      </p:cxnSp>
      <p:pic>
        <p:nvPicPr>
          <p:cNvPr id="4" name="Picture 3">
            <a:extLst>
              <a:ext uri="{FF2B5EF4-FFF2-40B4-BE49-F238E27FC236}">
                <a16:creationId xmlns:a16="http://schemas.microsoft.com/office/drawing/2014/main" id="{24335327-F7B5-C166-CEBE-7F7C67B37062}"/>
              </a:ext>
            </a:extLst>
          </p:cNvPr>
          <p:cNvPicPr>
            <a:picLocks noChangeAspect="1"/>
          </p:cNvPicPr>
          <p:nvPr/>
        </p:nvPicPr>
        <p:blipFill>
          <a:blip r:embed="rId2"/>
          <a:stretch>
            <a:fillRect/>
          </a:stretch>
        </p:blipFill>
        <p:spPr>
          <a:xfrm>
            <a:off x="320040" y="2542563"/>
            <a:ext cx="11496821" cy="3932333"/>
          </a:xfrm>
          <a:prstGeom prst="rect">
            <a:avLst/>
          </a:prstGeom>
        </p:spPr>
      </p:pic>
    </p:spTree>
    <p:extLst>
      <p:ext uri="{BB962C8B-B14F-4D97-AF65-F5344CB8AC3E}">
        <p14:creationId xmlns:p14="http://schemas.microsoft.com/office/powerpoint/2010/main" val="60909872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172A0AC-3DCE-4672-BCAF-28FEF91F60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AE6F1C77-EDC9-4C5F-8C1C-62DD46BDA3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261FF7F7-CD85-4AC1-E241-D999538C8CC2}"/>
              </a:ext>
            </a:extLst>
          </p:cNvPr>
          <p:cNvPicPr>
            <a:picLocks noChangeAspect="1"/>
          </p:cNvPicPr>
          <p:nvPr/>
        </p:nvPicPr>
        <p:blipFill rotWithShape="1">
          <a:blip r:embed="rId2">
            <a:alphaModFix amt="40000"/>
          </a:blip>
          <a:srcRect r="7586"/>
          <a:stretch/>
        </p:blipFill>
        <p:spPr>
          <a:xfrm>
            <a:off x="20" y="10"/>
            <a:ext cx="8450297" cy="6857990"/>
          </a:xfrm>
          <a:prstGeom prst="rect">
            <a:avLst/>
          </a:prstGeom>
        </p:spPr>
      </p:pic>
      <p:sp>
        <p:nvSpPr>
          <p:cNvPr id="2" name="Title 1">
            <a:extLst>
              <a:ext uri="{FF2B5EF4-FFF2-40B4-BE49-F238E27FC236}">
                <a16:creationId xmlns:a16="http://schemas.microsoft.com/office/drawing/2014/main" id="{6FE55D78-48D5-1FB2-C5E2-EBF5FF4728EC}"/>
              </a:ext>
            </a:extLst>
          </p:cNvPr>
          <p:cNvSpPr>
            <a:spLocks noGrp="1"/>
          </p:cNvSpPr>
          <p:nvPr>
            <p:ph type="title"/>
          </p:nvPr>
        </p:nvSpPr>
        <p:spPr>
          <a:xfrm>
            <a:off x="487350" y="139838"/>
            <a:ext cx="5478653" cy="1398910"/>
          </a:xfrm>
        </p:spPr>
        <p:txBody>
          <a:bodyPr>
            <a:normAutofit/>
          </a:bodyPr>
          <a:lstStyle/>
          <a:p>
            <a:r>
              <a:rPr lang="en-GB" b="1" dirty="0">
                <a:solidFill>
                  <a:srgbClr val="FFFFFF"/>
                </a:solidFill>
              </a:rPr>
              <a:t>Interring the dead</a:t>
            </a:r>
            <a:endParaRPr lang="en-GB" dirty="0">
              <a:solidFill>
                <a:srgbClr val="FFFFFF"/>
              </a:solidFill>
            </a:endParaRPr>
          </a:p>
        </p:txBody>
      </p:sp>
      <p:sp>
        <p:nvSpPr>
          <p:cNvPr id="3" name="Content Placeholder 2">
            <a:extLst>
              <a:ext uri="{FF2B5EF4-FFF2-40B4-BE49-F238E27FC236}">
                <a16:creationId xmlns:a16="http://schemas.microsoft.com/office/drawing/2014/main" id="{6500AE92-7DB5-6C87-800F-F0C501DE18AD}"/>
              </a:ext>
            </a:extLst>
          </p:cNvPr>
          <p:cNvSpPr>
            <a:spLocks noGrp="1"/>
          </p:cNvSpPr>
          <p:nvPr>
            <p:ph idx="1"/>
          </p:nvPr>
        </p:nvSpPr>
        <p:spPr>
          <a:xfrm>
            <a:off x="133215" y="1391478"/>
            <a:ext cx="5962785" cy="5466512"/>
          </a:xfrm>
        </p:spPr>
        <p:txBody>
          <a:bodyPr>
            <a:normAutofit/>
          </a:bodyPr>
          <a:lstStyle/>
          <a:p>
            <a:r>
              <a:rPr lang="en-GB" dirty="0">
                <a:solidFill>
                  <a:srgbClr val="FFFFFF"/>
                </a:solidFill>
              </a:rPr>
              <a:t>Inhumation already more common from the 2nd century AD.</a:t>
            </a:r>
          </a:p>
          <a:p>
            <a:endParaRPr lang="en-GB" sz="600" dirty="0">
              <a:solidFill>
                <a:srgbClr val="FFFFFF"/>
              </a:solidFill>
            </a:endParaRPr>
          </a:p>
          <a:p>
            <a:r>
              <a:rPr lang="en-GB" dirty="0">
                <a:solidFill>
                  <a:srgbClr val="FFFFFF"/>
                </a:solidFill>
              </a:rPr>
              <a:t>Burial of the dead outside civic boundaries a Graeco-Roman tradition.</a:t>
            </a:r>
          </a:p>
          <a:p>
            <a:pPr lvl="1"/>
            <a:r>
              <a:rPr lang="en-GB" dirty="0">
                <a:solidFill>
                  <a:srgbClr val="FFFFFF"/>
                </a:solidFill>
              </a:rPr>
              <a:t>Shift away from extramural burials from 5th and 6th centuries.</a:t>
            </a:r>
          </a:p>
          <a:p>
            <a:endParaRPr lang="en-GB" sz="600" dirty="0">
              <a:solidFill>
                <a:srgbClr val="FFFFFF"/>
              </a:solidFill>
            </a:endParaRPr>
          </a:p>
          <a:p>
            <a:r>
              <a:rPr lang="en-GB" dirty="0">
                <a:solidFill>
                  <a:srgbClr val="FFFFFF"/>
                </a:solidFill>
              </a:rPr>
              <a:t>Growth of catacombs from 3rd to 4th centuries.</a:t>
            </a:r>
          </a:p>
          <a:p>
            <a:pPr lvl="1"/>
            <a:r>
              <a:rPr lang="en-GB" dirty="0">
                <a:solidFill>
                  <a:srgbClr val="FFFFFF"/>
                </a:solidFill>
              </a:rPr>
              <a:t>Such places were not exclusively Christian. </a:t>
            </a:r>
          </a:p>
          <a:p>
            <a:pPr lvl="1"/>
            <a:r>
              <a:rPr lang="en-GB" dirty="0">
                <a:solidFill>
                  <a:srgbClr val="FFFFFF"/>
                </a:solidFill>
              </a:rPr>
              <a:t>No absolute boundaries between the adaptation of symbols.</a:t>
            </a:r>
          </a:p>
          <a:p>
            <a:endParaRPr lang="en-GB" sz="1400" dirty="0">
              <a:solidFill>
                <a:srgbClr val="FFFFFF"/>
              </a:solidFill>
            </a:endParaRPr>
          </a:p>
        </p:txBody>
      </p:sp>
      <p:pic>
        <p:nvPicPr>
          <p:cNvPr id="4" name="Content Placeholder 4">
            <a:extLst>
              <a:ext uri="{FF2B5EF4-FFF2-40B4-BE49-F238E27FC236}">
                <a16:creationId xmlns:a16="http://schemas.microsoft.com/office/drawing/2014/main" id="{D8A57EA7-C8F5-AFD7-083C-7B14AFE35EAD}"/>
              </a:ext>
            </a:extLst>
          </p:cNvPr>
          <p:cNvPicPr>
            <a:picLocks noChangeAspect="1"/>
          </p:cNvPicPr>
          <p:nvPr/>
        </p:nvPicPr>
        <p:blipFill rotWithShape="1">
          <a:blip r:embed="rId3"/>
          <a:srcRect l="11523" r="27398" b="1"/>
          <a:stretch/>
        </p:blipFill>
        <p:spPr>
          <a:xfrm>
            <a:off x="6225997"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
        <p:nvSpPr>
          <p:cNvPr id="6" name="Rectangle 5">
            <a:extLst>
              <a:ext uri="{FF2B5EF4-FFF2-40B4-BE49-F238E27FC236}">
                <a16:creationId xmlns:a16="http://schemas.microsoft.com/office/drawing/2014/main" id="{9A522F04-D1CE-75F0-78E6-4CCB702AE7F2}"/>
              </a:ext>
            </a:extLst>
          </p:cNvPr>
          <p:cNvSpPr/>
          <p:nvPr/>
        </p:nvSpPr>
        <p:spPr>
          <a:xfrm>
            <a:off x="6355994" y="6106938"/>
            <a:ext cx="2171481" cy="646331"/>
          </a:xfrm>
          <a:prstGeom prst="rect">
            <a:avLst/>
          </a:prstGeom>
          <a:solidFill>
            <a:srgbClr val="4472C4">
              <a:lumMod val="20000"/>
              <a:lumOff val="80000"/>
            </a:srgbClr>
          </a:solidFill>
        </p:spPr>
        <p:txBody>
          <a:bodyPr wrap="square">
            <a:spAutoFi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en-GB" sz="1800" b="0" i="0" u="none" strike="noStrike" kern="0" cap="none" spc="0" normalizeH="0" baseline="0" noProof="0" dirty="0">
                <a:ln>
                  <a:noFill/>
                </a:ln>
                <a:solidFill>
                  <a:prstClr val="black"/>
                </a:solidFill>
                <a:effectLst/>
                <a:uLnTx/>
                <a:uFillTx/>
              </a:rPr>
              <a:t>Catacombs of S. Priscilla in Rome</a:t>
            </a:r>
          </a:p>
        </p:txBody>
      </p:sp>
    </p:spTree>
    <p:extLst>
      <p:ext uri="{BB962C8B-B14F-4D97-AF65-F5344CB8AC3E}">
        <p14:creationId xmlns:p14="http://schemas.microsoft.com/office/powerpoint/2010/main" val="18506269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5" end="5"/>
                                            </p:txEl>
                                          </p:spTgt>
                                        </p:tgtEl>
                                        <p:attrNameLst>
                                          <p:attrName>style.visibility</p:attrName>
                                        </p:attrNameLst>
                                      </p:cBhvr>
                                      <p:to>
                                        <p:strVal val="visible"/>
                                      </p:to>
                                    </p:set>
                                    <p:animEffect transition="in" filter="fade">
                                      <p:cBhvr>
                                        <p:cTn id="7" dur="500"/>
                                        <p:tgtEl>
                                          <p:spTgt spid="3">
                                            <p:txEl>
                                              <p:pRg st="5" end="5"/>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3">
                                            <p:txEl>
                                              <p:pRg st="6" end="6"/>
                                            </p:txEl>
                                          </p:spTgt>
                                        </p:tgtEl>
                                        <p:attrNameLst>
                                          <p:attrName>style.visibility</p:attrName>
                                        </p:attrNameLst>
                                      </p:cBhvr>
                                      <p:to>
                                        <p:strVal val="visible"/>
                                      </p:to>
                                    </p:set>
                                    <p:animEffect transition="in" filter="fade">
                                      <p:cBhvr>
                                        <p:cTn id="10" dur="500"/>
                                        <p:tgtEl>
                                          <p:spTgt spid="3">
                                            <p:txEl>
                                              <p:pRg st="6" end="6"/>
                                            </p:txEl>
                                          </p:spTgt>
                                        </p:tgtEl>
                                      </p:cBhvr>
                                    </p:animEffect>
                                  </p:childTnLst>
                                </p:cTn>
                              </p:par>
                              <p:par>
                                <p:cTn id="11" presetID="10" presetClass="entr" presetSubtype="0" fill="hold" nodeType="withEffect">
                                  <p:stCondLst>
                                    <p:cond delay="0"/>
                                  </p:stCondLst>
                                  <p:childTnLst>
                                    <p:set>
                                      <p:cBhvr>
                                        <p:cTn id="12" dur="1" fill="hold">
                                          <p:stCondLst>
                                            <p:cond delay="0"/>
                                          </p:stCondLst>
                                        </p:cTn>
                                        <p:tgtEl>
                                          <p:spTgt spid="3">
                                            <p:txEl>
                                              <p:pRg st="7" end="7"/>
                                            </p:txEl>
                                          </p:spTgt>
                                        </p:tgtEl>
                                        <p:attrNameLst>
                                          <p:attrName>style.visibility</p:attrName>
                                        </p:attrNameLst>
                                      </p:cBhvr>
                                      <p:to>
                                        <p:strVal val="visible"/>
                                      </p:to>
                                    </p:set>
                                    <p:animEffect transition="in" filter="fade">
                                      <p:cBhvr>
                                        <p:cTn id="13"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7AE9375-4664-4DB2-922D-2782A6E439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2" name="Title 1">
            <a:extLst>
              <a:ext uri="{FF2B5EF4-FFF2-40B4-BE49-F238E27FC236}">
                <a16:creationId xmlns:a16="http://schemas.microsoft.com/office/drawing/2014/main" id="{1A78DE41-6806-4CC4-6628-178BC898EEE1}"/>
              </a:ext>
            </a:extLst>
          </p:cNvPr>
          <p:cNvSpPr>
            <a:spLocks noGrp="1"/>
          </p:cNvSpPr>
          <p:nvPr>
            <p:ph type="title"/>
          </p:nvPr>
        </p:nvSpPr>
        <p:spPr>
          <a:xfrm>
            <a:off x="543339" y="669925"/>
            <a:ext cx="5552661" cy="1325563"/>
          </a:xfrm>
        </p:spPr>
        <p:txBody>
          <a:bodyPr anchor="b">
            <a:normAutofit/>
          </a:bodyPr>
          <a:lstStyle/>
          <a:p>
            <a:r>
              <a:rPr lang="en-GB" b="1" dirty="0">
                <a:solidFill>
                  <a:schemeClr val="bg1"/>
                </a:solidFill>
              </a:rPr>
              <a:t>Martyrs and Saints</a:t>
            </a:r>
            <a:endParaRPr lang="en-GB" dirty="0">
              <a:solidFill>
                <a:schemeClr val="bg1"/>
              </a:solidFill>
            </a:endParaRPr>
          </a:p>
        </p:txBody>
      </p:sp>
      <p:cxnSp>
        <p:nvCxnSpPr>
          <p:cNvPr id="12" name="Straight Connector 11">
            <a:extLst>
              <a:ext uri="{FF2B5EF4-FFF2-40B4-BE49-F238E27FC236}">
                <a16:creationId xmlns:a16="http://schemas.microsoft.com/office/drawing/2014/main" id="{EE504C98-6397-41C1-A8D8-2D9C4ED307E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 y="2026340"/>
            <a:ext cx="6095999"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35AF2197-7E0A-BBB9-AAB9-7CC61693C127}"/>
              </a:ext>
            </a:extLst>
          </p:cNvPr>
          <p:cNvSpPr>
            <a:spLocks noGrp="1"/>
          </p:cNvSpPr>
          <p:nvPr>
            <p:ph idx="1"/>
          </p:nvPr>
        </p:nvSpPr>
        <p:spPr>
          <a:xfrm>
            <a:off x="198783" y="2288832"/>
            <a:ext cx="6095999" cy="4431873"/>
          </a:xfrm>
        </p:spPr>
        <p:txBody>
          <a:bodyPr>
            <a:normAutofit/>
          </a:bodyPr>
          <a:lstStyle/>
          <a:p>
            <a:r>
              <a:rPr lang="en-GB" sz="2400" dirty="0">
                <a:solidFill>
                  <a:schemeClr val="bg1"/>
                </a:solidFill>
              </a:rPr>
              <a:t>Many martyrs and extreme aesthetics canonized during the Late Antique period.</a:t>
            </a:r>
          </a:p>
          <a:p>
            <a:endParaRPr lang="en-GB" sz="400" dirty="0">
              <a:solidFill>
                <a:schemeClr val="bg1"/>
              </a:solidFill>
            </a:endParaRPr>
          </a:p>
          <a:p>
            <a:r>
              <a:rPr lang="en-GB" sz="2400" dirty="0">
                <a:solidFill>
                  <a:schemeClr val="bg1"/>
                </a:solidFill>
              </a:rPr>
              <a:t>Martyrs and saints thought to have special intercessory power.</a:t>
            </a:r>
          </a:p>
          <a:p>
            <a:endParaRPr lang="en-GB" sz="400" dirty="0">
              <a:solidFill>
                <a:schemeClr val="bg1"/>
              </a:solidFill>
            </a:endParaRPr>
          </a:p>
          <a:p>
            <a:r>
              <a:rPr lang="en-GB" sz="2400" dirty="0">
                <a:solidFill>
                  <a:schemeClr val="bg1"/>
                </a:solidFill>
              </a:rPr>
              <a:t>Body parts and tombs of saints took on special focus. </a:t>
            </a:r>
          </a:p>
          <a:p>
            <a:pPr lvl="1"/>
            <a:r>
              <a:rPr lang="en-GB" dirty="0">
                <a:solidFill>
                  <a:schemeClr val="bg1"/>
                </a:solidFill>
              </a:rPr>
              <a:t>Sites of pilgrimage; offerings of prayers and food.</a:t>
            </a:r>
          </a:p>
          <a:p>
            <a:pPr lvl="1"/>
            <a:r>
              <a:rPr lang="en-GB" dirty="0">
                <a:solidFill>
                  <a:schemeClr val="bg1"/>
                </a:solidFill>
              </a:rPr>
              <a:t>Permanent shrines constructed.</a:t>
            </a:r>
          </a:p>
          <a:p>
            <a:pPr lvl="1"/>
            <a:r>
              <a:rPr lang="en-GB" dirty="0">
                <a:solidFill>
                  <a:schemeClr val="bg1"/>
                </a:solidFill>
              </a:rPr>
              <a:t>Relics distributed across the Empire.</a:t>
            </a:r>
          </a:p>
          <a:p>
            <a:endParaRPr lang="en-GB" sz="1700" dirty="0">
              <a:solidFill>
                <a:schemeClr val="bg1"/>
              </a:solidFill>
            </a:endParaRPr>
          </a:p>
        </p:txBody>
      </p:sp>
      <p:pic>
        <p:nvPicPr>
          <p:cNvPr id="5" name="Picture 4">
            <a:extLst>
              <a:ext uri="{FF2B5EF4-FFF2-40B4-BE49-F238E27FC236}">
                <a16:creationId xmlns:a16="http://schemas.microsoft.com/office/drawing/2014/main" id="{3ED16F29-7974-14F0-8C2E-E0108F2B2B50}"/>
              </a:ext>
            </a:extLst>
          </p:cNvPr>
          <p:cNvPicPr>
            <a:picLocks noChangeAspect="1"/>
          </p:cNvPicPr>
          <p:nvPr/>
        </p:nvPicPr>
        <p:blipFill rotWithShape="1">
          <a:blip r:embed="rId2"/>
          <a:srcRect l="693" t="15662" r="-693" b="3943"/>
          <a:stretch/>
        </p:blipFill>
        <p:spPr>
          <a:xfrm>
            <a:off x="7135662" y="369913"/>
            <a:ext cx="2607701" cy="2784532"/>
          </a:xfrm>
          <a:prstGeom prst="rect">
            <a:avLst/>
          </a:prstGeom>
        </p:spPr>
      </p:pic>
      <p:sp>
        <p:nvSpPr>
          <p:cNvPr id="14" name="Rectangle 13">
            <a:extLst>
              <a:ext uri="{FF2B5EF4-FFF2-40B4-BE49-F238E27FC236}">
                <a16:creationId xmlns:a16="http://schemas.microsoft.com/office/drawing/2014/main" id="{C87417AF-190E-4D6E-AFA6-7D3E84B0B4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1603" y="182859"/>
            <a:ext cx="3996261" cy="3177496"/>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5" descr="A bathtub with candles in it&#10;&#10;Description automatically generated with low confidence">
            <a:extLst>
              <a:ext uri="{FF2B5EF4-FFF2-40B4-BE49-F238E27FC236}">
                <a16:creationId xmlns:a16="http://schemas.microsoft.com/office/drawing/2014/main" id="{71A94BC4-CD7B-1CF2-72C8-4DF2C1A8A559}"/>
              </a:ext>
            </a:extLst>
          </p:cNvPr>
          <p:cNvPicPr>
            <a:picLocks noChangeAspect="1"/>
          </p:cNvPicPr>
          <p:nvPr/>
        </p:nvPicPr>
        <p:blipFill>
          <a:blip r:embed="rId3"/>
          <a:stretch>
            <a:fillRect/>
          </a:stretch>
        </p:blipFill>
        <p:spPr>
          <a:xfrm>
            <a:off x="8038661" y="3917588"/>
            <a:ext cx="3588640" cy="2409889"/>
          </a:xfrm>
          <a:prstGeom prst="rect">
            <a:avLst/>
          </a:prstGeom>
        </p:spPr>
      </p:pic>
      <p:sp>
        <p:nvSpPr>
          <p:cNvPr id="16" name="Rectangle 15">
            <a:extLst>
              <a:ext uri="{FF2B5EF4-FFF2-40B4-BE49-F238E27FC236}">
                <a16:creationId xmlns:a16="http://schemas.microsoft.com/office/drawing/2014/main" id="{80B30ED8-273E-4C07-8568-2FE5CC5C48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25071" y="3543213"/>
            <a:ext cx="3996261" cy="3177496"/>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A2D34832-4F18-143F-F1B9-0A7C907884E7}"/>
              </a:ext>
            </a:extLst>
          </p:cNvPr>
          <p:cNvSpPr/>
          <p:nvPr/>
        </p:nvSpPr>
        <p:spPr>
          <a:xfrm>
            <a:off x="7907228" y="6395431"/>
            <a:ext cx="3831946" cy="369332"/>
          </a:xfrm>
          <a:prstGeom prst="rect">
            <a:avLst/>
          </a:prstGeom>
          <a:solidFill>
            <a:srgbClr val="4472C4">
              <a:lumMod val="20000"/>
              <a:lumOff val="80000"/>
            </a:srgbClr>
          </a:solidFill>
        </p:spPr>
        <p:txBody>
          <a:bodyPr wrap="none">
            <a:spAutoFi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en-GB" sz="1800" b="0" i="0" u="none" strike="noStrike" kern="0" cap="none" spc="0" normalizeH="0" baseline="0" noProof="0" dirty="0">
                <a:ln>
                  <a:noFill/>
                </a:ln>
                <a:solidFill>
                  <a:prstClr val="black"/>
                </a:solidFill>
                <a:effectLst/>
                <a:uLnTx/>
                <a:uFillTx/>
              </a:rPr>
              <a:t>Shrine of St. </a:t>
            </a:r>
            <a:r>
              <a:rPr kumimoji="0" lang="en-GB" sz="1800" b="0" i="0" u="none" strike="noStrike" kern="0" cap="none" spc="0" normalizeH="0" baseline="0" noProof="0" dirty="0" err="1">
                <a:ln>
                  <a:noFill/>
                </a:ln>
                <a:solidFill>
                  <a:prstClr val="black"/>
                </a:solidFill>
                <a:effectLst/>
                <a:uLnTx/>
                <a:uFillTx/>
              </a:rPr>
              <a:t>Sergios</a:t>
            </a:r>
            <a:r>
              <a:rPr kumimoji="0" lang="en-GB" sz="1800" b="0" i="0" u="none" strike="noStrike" kern="0" cap="none" spc="0" normalizeH="0" baseline="0" noProof="0" dirty="0">
                <a:ln>
                  <a:noFill/>
                </a:ln>
                <a:solidFill>
                  <a:prstClr val="black"/>
                </a:solidFill>
                <a:effectLst/>
                <a:uLnTx/>
                <a:uFillTx/>
              </a:rPr>
              <a:t> and </a:t>
            </a:r>
            <a:r>
              <a:rPr kumimoji="0" lang="en-GB" sz="1800" b="0" i="0" u="none" strike="noStrike" kern="0" cap="none" spc="0" normalizeH="0" baseline="0" noProof="0" dirty="0" err="1">
                <a:ln>
                  <a:noFill/>
                </a:ln>
                <a:solidFill>
                  <a:prstClr val="black"/>
                </a:solidFill>
                <a:effectLst/>
                <a:uLnTx/>
                <a:uFillTx/>
              </a:rPr>
              <a:t>Bacchos</a:t>
            </a:r>
            <a:r>
              <a:rPr kumimoji="0" lang="en-GB" sz="1800" b="0" i="0" u="none" strike="noStrike" kern="0" cap="none" spc="0" normalizeH="0" baseline="0" noProof="0" dirty="0">
                <a:ln>
                  <a:noFill/>
                </a:ln>
                <a:solidFill>
                  <a:prstClr val="black"/>
                </a:solidFill>
                <a:effectLst/>
                <a:uLnTx/>
                <a:uFillTx/>
              </a:rPr>
              <a:t>, Syria</a:t>
            </a:r>
          </a:p>
        </p:txBody>
      </p:sp>
      <p:sp>
        <p:nvSpPr>
          <p:cNvPr id="7" name="TextBox 6">
            <a:extLst>
              <a:ext uri="{FF2B5EF4-FFF2-40B4-BE49-F238E27FC236}">
                <a16:creationId xmlns:a16="http://schemas.microsoft.com/office/drawing/2014/main" id="{EDA18467-4F3C-F6B0-EF98-83FF3D073C17}"/>
              </a:ext>
            </a:extLst>
          </p:cNvPr>
          <p:cNvSpPr txBox="1"/>
          <p:nvPr/>
        </p:nvSpPr>
        <p:spPr>
          <a:xfrm>
            <a:off x="9899241" y="755060"/>
            <a:ext cx="2093976" cy="2062103"/>
          </a:xfrm>
          <a:prstGeom prst="rect">
            <a:avLst/>
          </a:prstGeom>
          <a:solidFill>
            <a:schemeClr val="accent3">
              <a:lumMod val="20000"/>
              <a:lumOff val="80000"/>
            </a:schemeClr>
          </a:solidFill>
        </p:spPr>
        <p:txBody>
          <a:bodyPr wrap="square" rtlCol="0">
            <a:spAutoFit/>
          </a:bodyPr>
          <a:lstStyle/>
          <a:p>
            <a:r>
              <a:rPr lang="en-GB" sz="2000" dirty="0"/>
              <a:t>A </a:t>
            </a:r>
            <a:r>
              <a:rPr lang="en-GB" dirty="0"/>
              <a:t>6th – 7th century flash, with St </a:t>
            </a:r>
            <a:r>
              <a:rPr lang="en-GB" dirty="0" err="1"/>
              <a:t>Sergios</a:t>
            </a:r>
            <a:r>
              <a:rPr lang="en-GB" dirty="0"/>
              <a:t> depicted on horseback, with an inscription: ‘Blessings of the Lord Saint </a:t>
            </a:r>
            <a:r>
              <a:rPr lang="en-GB" dirty="0" err="1"/>
              <a:t>Sergios</a:t>
            </a:r>
            <a:r>
              <a:rPr lang="en-GB" dirty="0"/>
              <a:t>’</a:t>
            </a:r>
          </a:p>
        </p:txBody>
      </p:sp>
    </p:spTree>
    <p:extLst>
      <p:ext uri="{BB962C8B-B14F-4D97-AF65-F5344CB8AC3E}">
        <p14:creationId xmlns:p14="http://schemas.microsoft.com/office/powerpoint/2010/main" val="385092014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33C567-6E63-1D5D-E8C7-8D8C909BBCC7}"/>
              </a:ext>
            </a:extLst>
          </p:cNvPr>
          <p:cNvSpPr>
            <a:spLocks noGrp="1"/>
          </p:cNvSpPr>
          <p:nvPr>
            <p:ph type="title"/>
          </p:nvPr>
        </p:nvSpPr>
        <p:spPr>
          <a:xfrm>
            <a:off x="7464614" y="1783959"/>
            <a:ext cx="4087306" cy="2889114"/>
          </a:xfrm>
        </p:spPr>
        <p:txBody>
          <a:bodyPr vert="horz" lIns="91440" tIns="45720" rIns="91440" bIns="45720" rtlCol="0" anchor="b">
            <a:normAutofit/>
          </a:bodyPr>
          <a:lstStyle/>
          <a:p>
            <a:r>
              <a:rPr lang="en-US" sz="7200" dirty="0"/>
              <a:t>Festivals and Feasts</a:t>
            </a:r>
          </a:p>
        </p:txBody>
      </p:sp>
      <p:sp>
        <p:nvSpPr>
          <p:cNvPr id="9" name="Freeform: Shape 8">
            <a:extLst>
              <a:ext uri="{FF2B5EF4-FFF2-40B4-BE49-F238E27FC236}">
                <a16:creationId xmlns:a16="http://schemas.microsoft.com/office/drawing/2014/main" id="{E49CC64F-7275-4E33-961B-0C5CDC4398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1" y="0"/>
            <a:ext cx="7188051" cy="6858000"/>
          </a:xfrm>
          <a:custGeom>
            <a:avLst/>
            <a:gdLst>
              <a:gd name="connsiteX0" fmla="*/ 7188051 w 7188051"/>
              <a:gd name="connsiteY0" fmla="*/ 6858000 h 6858000"/>
              <a:gd name="connsiteX1" fmla="*/ 108694 w 7188051"/>
              <a:gd name="connsiteY1" fmla="*/ 6858000 h 6858000"/>
              <a:gd name="connsiteX2" fmla="*/ 79127 w 7188051"/>
              <a:gd name="connsiteY2" fmla="*/ 6681235 h 6858000"/>
              <a:gd name="connsiteX3" fmla="*/ 0 w 7188051"/>
              <a:gd name="connsiteY3" fmla="*/ 5565888 h 6858000"/>
              <a:gd name="connsiteX4" fmla="*/ 2190696 w 7188051"/>
              <a:gd name="connsiteY4" fmla="*/ 145339 h 6858000"/>
              <a:gd name="connsiteX5" fmla="*/ 2339431 w 7188051"/>
              <a:gd name="connsiteY5" fmla="*/ 0 h 6858000"/>
              <a:gd name="connsiteX6" fmla="*/ 7188051 w 7188051"/>
              <a:gd name="connsiteY6"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88051" h="6858000">
                <a:moveTo>
                  <a:pt x="7188051" y="6858000"/>
                </a:moveTo>
                <a:lnTo>
                  <a:pt x="108694" y="6858000"/>
                </a:lnTo>
                <a:lnTo>
                  <a:pt x="79127" y="6681235"/>
                </a:lnTo>
                <a:cubicBezTo>
                  <a:pt x="26981" y="6316967"/>
                  <a:pt x="0" y="5944579"/>
                  <a:pt x="0" y="5565888"/>
                </a:cubicBezTo>
                <a:cubicBezTo>
                  <a:pt x="0" y="3459953"/>
                  <a:pt x="834428" y="1548908"/>
                  <a:pt x="2190696" y="145339"/>
                </a:cubicBezTo>
                <a:lnTo>
                  <a:pt x="2339431" y="0"/>
                </a:lnTo>
                <a:lnTo>
                  <a:pt x="7188051" y="0"/>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3">
            <a:extLst>
              <a:ext uri="{FF2B5EF4-FFF2-40B4-BE49-F238E27FC236}">
                <a16:creationId xmlns:a16="http://schemas.microsoft.com/office/drawing/2014/main" id="{DD180F51-4A8F-EC25-9ACF-C207A4991461}"/>
              </a:ext>
            </a:extLst>
          </p:cNvPr>
          <p:cNvPicPr>
            <a:picLocks noChangeAspect="1"/>
          </p:cNvPicPr>
          <p:nvPr/>
        </p:nvPicPr>
        <p:blipFill rotWithShape="1">
          <a:blip r:embed="rId2"/>
          <a:srcRect t="2426"/>
          <a:stretch/>
        </p:blipFill>
        <p:spPr>
          <a:xfrm>
            <a:off x="1" y="10"/>
            <a:ext cx="7028495" cy="6857990"/>
          </a:xfrm>
          <a:custGeom>
            <a:avLst/>
            <a:gdLst/>
            <a:ahLst/>
            <a:cxnLst/>
            <a:rect l="l" t="t" r="r" b="b"/>
            <a:pathLst>
              <a:path w="7028495" h="6858000">
                <a:moveTo>
                  <a:pt x="0" y="0"/>
                </a:moveTo>
                <a:lnTo>
                  <a:pt x="6915668" y="0"/>
                </a:lnTo>
                <a:lnTo>
                  <a:pt x="6952411" y="219663"/>
                </a:lnTo>
                <a:cubicBezTo>
                  <a:pt x="7002551" y="569921"/>
                  <a:pt x="7028495" y="927986"/>
                  <a:pt x="7028495" y="1292112"/>
                </a:cubicBezTo>
                <a:cubicBezTo>
                  <a:pt x="7028495" y="3343346"/>
                  <a:pt x="6205186" y="5202289"/>
                  <a:pt x="4870994" y="6556512"/>
                </a:cubicBezTo>
                <a:lnTo>
                  <a:pt x="4556185" y="6858000"/>
                </a:lnTo>
                <a:lnTo>
                  <a:pt x="0" y="6858000"/>
                </a:lnTo>
                <a:close/>
              </a:path>
            </a:pathLst>
          </a:custGeom>
        </p:spPr>
      </p:pic>
    </p:spTree>
    <p:extLst>
      <p:ext uri="{BB962C8B-B14F-4D97-AF65-F5344CB8AC3E}">
        <p14:creationId xmlns:p14="http://schemas.microsoft.com/office/powerpoint/2010/main" val="943341408"/>
      </p:ext>
    </p:extLst>
  </p:cSld>
  <p:clrMapOvr>
    <a:overrideClrMapping bg1="dk1" tx1="lt1" bg2="dk2" tx2="lt2" accent1="accent1" accent2="accent2" accent3="accent3" accent4="accent4" accent5="accent5" accent6="accent6" hlink="hlink" folHlink="folHlink"/>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accent5">
              <a:lumMod val="40000"/>
              <a:lumOff val="60000"/>
            </a:schemeClr>
          </a:solidFill>
        </p:spPr>
        <p:txBody>
          <a:bodyPr/>
          <a:lstStyle/>
          <a:p>
            <a:r>
              <a:rPr lang="en-GB" b="1" dirty="0"/>
              <a:t>Festivities</a:t>
            </a:r>
          </a:p>
        </p:txBody>
      </p:sp>
      <p:sp>
        <p:nvSpPr>
          <p:cNvPr id="3" name="Text Placeholder 2"/>
          <p:cNvSpPr>
            <a:spLocks noGrp="1"/>
          </p:cNvSpPr>
          <p:nvPr>
            <p:ph type="body" idx="1"/>
          </p:nvPr>
        </p:nvSpPr>
        <p:spPr>
          <a:solidFill>
            <a:srgbClr val="FF0000"/>
          </a:solidFill>
        </p:spPr>
        <p:txBody>
          <a:bodyPr>
            <a:normAutofit/>
          </a:bodyPr>
          <a:lstStyle/>
          <a:p>
            <a:r>
              <a:rPr lang="en-GB" sz="4400" dirty="0"/>
              <a:t>Jewish celebrations</a:t>
            </a:r>
          </a:p>
        </p:txBody>
      </p:sp>
      <p:sp>
        <p:nvSpPr>
          <p:cNvPr id="4" name="Content Placeholder 3"/>
          <p:cNvSpPr>
            <a:spLocks noGrp="1"/>
          </p:cNvSpPr>
          <p:nvPr>
            <p:ph sz="half" idx="2"/>
          </p:nvPr>
        </p:nvSpPr>
        <p:spPr>
          <a:xfrm>
            <a:off x="836612" y="2505075"/>
            <a:ext cx="5157787" cy="4191939"/>
          </a:xfrm>
          <a:solidFill>
            <a:srgbClr val="FF6600"/>
          </a:solidFill>
        </p:spPr>
        <p:txBody>
          <a:bodyPr>
            <a:normAutofit lnSpcReduction="10000"/>
          </a:bodyPr>
          <a:lstStyle/>
          <a:p>
            <a:pPr marL="0" indent="0">
              <a:buNone/>
            </a:pPr>
            <a:r>
              <a:rPr lang="en-GB" sz="3200" dirty="0"/>
              <a:t>Jewish Calendar:</a:t>
            </a:r>
          </a:p>
          <a:p>
            <a:r>
              <a:rPr lang="en-GB" sz="3200" dirty="0" err="1"/>
              <a:t>Shavout</a:t>
            </a:r>
            <a:endParaRPr lang="en-GB" sz="3200" dirty="0"/>
          </a:p>
          <a:p>
            <a:r>
              <a:rPr lang="en-GB" sz="3200" dirty="0"/>
              <a:t>Passover</a:t>
            </a:r>
          </a:p>
          <a:p>
            <a:pPr lvl="1"/>
            <a:r>
              <a:rPr lang="en-GB" sz="2800" dirty="0"/>
              <a:t>Beginning with a ritual meal (modern term </a:t>
            </a:r>
            <a:r>
              <a:rPr lang="en-GB" sz="2800" i="1" dirty="0" err="1"/>
              <a:t>seder</a:t>
            </a:r>
            <a:r>
              <a:rPr lang="en-GB" sz="2800" dirty="0"/>
              <a:t>).</a:t>
            </a:r>
          </a:p>
          <a:p>
            <a:r>
              <a:rPr lang="en-GB" sz="3200" dirty="0"/>
              <a:t>Yom Kippur</a:t>
            </a:r>
          </a:p>
          <a:p>
            <a:pPr lvl="1"/>
            <a:r>
              <a:rPr lang="en-GB" sz="2800" dirty="0"/>
              <a:t>Repenting for sins.</a:t>
            </a:r>
          </a:p>
          <a:p>
            <a:r>
              <a:rPr lang="en-GB" sz="3200" dirty="0"/>
              <a:t>Hanukkah</a:t>
            </a:r>
          </a:p>
          <a:p>
            <a:endParaRPr lang="en-GB" dirty="0"/>
          </a:p>
        </p:txBody>
      </p:sp>
      <p:sp>
        <p:nvSpPr>
          <p:cNvPr id="5" name="Text Placeholder 4"/>
          <p:cNvSpPr>
            <a:spLocks noGrp="1"/>
          </p:cNvSpPr>
          <p:nvPr>
            <p:ph type="body" sz="quarter" idx="3"/>
          </p:nvPr>
        </p:nvSpPr>
        <p:spPr>
          <a:solidFill>
            <a:srgbClr val="00B050"/>
          </a:solidFill>
        </p:spPr>
        <p:txBody>
          <a:bodyPr>
            <a:normAutofit/>
          </a:bodyPr>
          <a:lstStyle/>
          <a:p>
            <a:r>
              <a:rPr lang="en-GB" sz="4000" dirty="0"/>
              <a:t>Christian celebrations</a:t>
            </a:r>
          </a:p>
        </p:txBody>
      </p:sp>
      <p:sp>
        <p:nvSpPr>
          <p:cNvPr id="6" name="Content Placeholder 5"/>
          <p:cNvSpPr>
            <a:spLocks noGrp="1"/>
          </p:cNvSpPr>
          <p:nvPr>
            <p:ph sz="quarter" idx="4"/>
          </p:nvPr>
        </p:nvSpPr>
        <p:spPr>
          <a:xfrm>
            <a:off x="6169024" y="2505074"/>
            <a:ext cx="5183188" cy="4191939"/>
          </a:xfrm>
          <a:solidFill>
            <a:schemeClr val="accent6">
              <a:lumMod val="60000"/>
              <a:lumOff val="40000"/>
            </a:schemeClr>
          </a:solidFill>
        </p:spPr>
        <p:txBody>
          <a:bodyPr>
            <a:normAutofit lnSpcReduction="10000"/>
          </a:bodyPr>
          <a:lstStyle/>
          <a:p>
            <a:pPr marL="0" indent="0">
              <a:buNone/>
            </a:pPr>
            <a:r>
              <a:rPr lang="en-GB" sz="3200" dirty="0"/>
              <a:t>Christian Calendar:</a:t>
            </a:r>
          </a:p>
          <a:p>
            <a:r>
              <a:rPr lang="en-GB" sz="3200" dirty="0"/>
              <a:t>Christmas</a:t>
            </a:r>
          </a:p>
          <a:p>
            <a:pPr lvl="1"/>
            <a:r>
              <a:rPr lang="en-GB" sz="2800" dirty="0"/>
              <a:t>Associated with December from mid-4</a:t>
            </a:r>
            <a:r>
              <a:rPr lang="en-GB" sz="2800" baseline="30000" dirty="0"/>
              <a:t>th</a:t>
            </a:r>
            <a:r>
              <a:rPr lang="en-GB" sz="2800" dirty="0"/>
              <a:t> century.</a:t>
            </a:r>
          </a:p>
          <a:p>
            <a:r>
              <a:rPr lang="en-GB" sz="3200" dirty="0"/>
              <a:t>Pentecost (descent of the Holy Spirit).</a:t>
            </a:r>
          </a:p>
          <a:p>
            <a:r>
              <a:rPr lang="en-GB" sz="3200" dirty="0"/>
              <a:t>Easter</a:t>
            </a:r>
          </a:p>
          <a:p>
            <a:pPr lvl="1"/>
            <a:r>
              <a:rPr lang="en-GB" sz="2800" dirty="0"/>
              <a:t>Most significant event of Christian year.</a:t>
            </a:r>
          </a:p>
        </p:txBody>
      </p:sp>
    </p:spTree>
    <p:extLst>
      <p:ext uri="{BB962C8B-B14F-4D97-AF65-F5344CB8AC3E}">
        <p14:creationId xmlns:p14="http://schemas.microsoft.com/office/powerpoint/2010/main" val="119897670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71</TotalTime>
  <Words>1251</Words>
  <Application>Microsoft Office PowerPoint</Application>
  <PresentationFormat>Widescreen</PresentationFormat>
  <Paragraphs>115</Paragraphs>
  <Slides>16</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16</vt:i4>
      </vt:variant>
    </vt:vector>
  </HeadingPairs>
  <TitlesOfParts>
    <vt:vector size="20" baseType="lpstr">
      <vt:lpstr>Arial</vt:lpstr>
      <vt:lpstr>Calibri</vt:lpstr>
      <vt:lpstr>Calibri Light</vt:lpstr>
      <vt:lpstr>Office Theme</vt:lpstr>
      <vt:lpstr>Rome Transformed: The World of Late Antiquity</vt:lpstr>
      <vt:lpstr>Experiencing religion in daily life</vt:lpstr>
      <vt:lpstr>Devotional items and amulets</vt:lpstr>
      <vt:lpstr>PowerPoint Presentation</vt:lpstr>
      <vt:lpstr>Astrology and Magical rites</vt:lpstr>
      <vt:lpstr>PowerPoint Presentation</vt:lpstr>
      <vt:lpstr>Christianity and Household worship</vt:lpstr>
      <vt:lpstr>Blending the Ecclesiastical and Classical </vt:lpstr>
      <vt:lpstr>Household “pagan” practices</vt:lpstr>
      <vt:lpstr>Talk about the divine in the street</vt:lpstr>
      <vt:lpstr>Anti-Semitic invective </vt:lpstr>
      <vt:lpstr>Commemorating the Dead</vt:lpstr>
      <vt:lpstr>Interring the dead</vt:lpstr>
      <vt:lpstr>Martyrs and Saints</vt:lpstr>
      <vt:lpstr>Festivals and Feasts</vt:lpstr>
      <vt:lpstr>Festivities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From the twilight of Rome to the Dawn of Islam: The World of Late Antiquity (AD 235-632)</dc:title>
  <dc:creator>Matthew Cobb</dc:creator>
  <cp:lastModifiedBy>Matthew Cobb</cp:lastModifiedBy>
  <cp:revision>27</cp:revision>
  <dcterms:created xsi:type="dcterms:W3CDTF">2022-12-10T09:55:24Z</dcterms:created>
  <dcterms:modified xsi:type="dcterms:W3CDTF">2024-10-21T12:41:48Z</dcterms:modified>
</cp:coreProperties>
</file>