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2806700" cy="2108200"/>
  <p:notesSz cx="2806700" cy="21082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28" d="100"/>
          <a:sy n="328" d="100"/>
        </p:scale>
        <p:origin x="2250" y="24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10978" y="653542"/>
            <a:ext cx="2391092" cy="44272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421957" y="1180592"/>
            <a:ext cx="1969135" cy="5270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40652" y="484886"/>
            <a:ext cx="1223676" cy="13914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1448720" y="484886"/>
            <a:ext cx="1223676" cy="13914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9/7/2023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2810256" cy="210705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638556" y="54864"/>
            <a:ext cx="1632965" cy="163144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653598" y="63338"/>
            <a:ext cx="1604645" cy="1604645"/>
          </a:xfrm>
          <a:custGeom>
            <a:avLst/>
            <a:gdLst/>
            <a:ahLst/>
            <a:cxnLst/>
            <a:rect l="l" t="t" r="r" b="b"/>
            <a:pathLst>
              <a:path w="1604645" h="1604645">
                <a:moveTo>
                  <a:pt x="800535" y="0"/>
                </a:moveTo>
                <a:lnTo>
                  <a:pt x="752796" y="1578"/>
                </a:lnTo>
                <a:lnTo>
                  <a:pt x="704721" y="6055"/>
                </a:lnTo>
                <a:lnTo>
                  <a:pt x="656407" y="13496"/>
                </a:lnTo>
                <a:lnTo>
                  <a:pt x="673552" y="106460"/>
                </a:lnTo>
                <a:lnTo>
                  <a:pt x="724167" y="98988"/>
                </a:lnTo>
                <a:lnTo>
                  <a:pt x="774858" y="95210"/>
                </a:lnTo>
                <a:lnTo>
                  <a:pt x="825436" y="95076"/>
                </a:lnTo>
                <a:lnTo>
                  <a:pt x="875712" y="98539"/>
                </a:lnTo>
                <a:lnTo>
                  <a:pt x="925498" y="105552"/>
                </a:lnTo>
                <a:lnTo>
                  <a:pt x="974605" y="116065"/>
                </a:lnTo>
                <a:lnTo>
                  <a:pt x="1022844" y="130031"/>
                </a:lnTo>
                <a:lnTo>
                  <a:pt x="1070027" y="147401"/>
                </a:lnTo>
                <a:lnTo>
                  <a:pt x="1115964" y="168129"/>
                </a:lnTo>
                <a:lnTo>
                  <a:pt x="1160467" y="192165"/>
                </a:lnTo>
                <a:lnTo>
                  <a:pt x="1203348" y="219461"/>
                </a:lnTo>
                <a:lnTo>
                  <a:pt x="1244417" y="249970"/>
                </a:lnTo>
                <a:lnTo>
                  <a:pt x="1281213" y="281520"/>
                </a:lnTo>
                <a:lnTo>
                  <a:pt x="1315330" y="315014"/>
                </a:lnTo>
                <a:lnTo>
                  <a:pt x="1346749" y="350305"/>
                </a:lnTo>
                <a:lnTo>
                  <a:pt x="1375454" y="387245"/>
                </a:lnTo>
                <a:lnTo>
                  <a:pt x="1401430" y="425686"/>
                </a:lnTo>
                <a:lnTo>
                  <a:pt x="1424659" y="465479"/>
                </a:lnTo>
                <a:lnTo>
                  <a:pt x="1445126" y="506478"/>
                </a:lnTo>
                <a:lnTo>
                  <a:pt x="1462814" y="548533"/>
                </a:lnTo>
                <a:lnTo>
                  <a:pt x="1477707" y="591497"/>
                </a:lnTo>
                <a:lnTo>
                  <a:pt x="1489788" y="635222"/>
                </a:lnTo>
                <a:lnTo>
                  <a:pt x="1499041" y="679560"/>
                </a:lnTo>
                <a:lnTo>
                  <a:pt x="1505449" y="724363"/>
                </a:lnTo>
                <a:lnTo>
                  <a:pt x="1508997" y="769483"/>
                </a:lnTo>
                <a:lnTo>
                  <a:pt x="1509667" y="814771"/>
                </a:lnTo>
                <a:lnTo>
                  <a:pt x="1507444" y="860080"/>
                </a:lnTo>
                <a:lnTo>
                  <a:pt x="1502311" y="905262"/>
                </a:lnTo>
                <a:lnTo>
                  <a:pt x="1494252" y="950169"/>
                </a:lnTo>
                <a:lnTo>
                  <a:pt x="1483250" y="994653"/>
                </a:lnTo>
                <a:lnTo>
                  <a:pt x="1469289" y="1038565"/>
                </a:lnTo>
                <a:lnTo>
                  <a:pt x="1452353" y="1081759"/>
                </a:lnTo>
                <a:lnTo>
                  <a:pt x="1432424" y="1124085"/>
                </a:lnTo>
                <a:lnTo>
                  <a:pt x="1409488" y="1165396"/>
                </a:lnTo>
                <a:lnTo>
                  <a:pt x="1383527" y="1205544"/>
                </a:lnTo>
                <a:lnTo>
                  <a:pt x="1354526" y="1244380"/>
                </a:lnTo>
                <a:lnTo>
                  <a:pt x="1322976" y="1281162"/>
                </a:lnTo>
                <a:lnTo>
                  <a:pt x="1289479" y="1315264"/>
                </a:lnTo>
                <a:lnTo>
                  <a:pt x="1254185" y="1346671"/>
                </a:lnTo>
                <a:lnTo>
                  <a:pt x="1217241" y="1375365"/>
                </a:lnTo>
                <a:lnTo>
                  <a:pt x="1178795" y="1401331"/>
                </a:lnTo>
                <a:lnTo>
                  <a:pt x="1138995" y="1424552"/>
                </a:lnTo>
                <a:lnTo>
                  <a:pt x="1097989" y="1445011"/>
                </a:lnTo>
                <a:lnTo>
                  <a:pt x="1055925" y="1462693"/>
                </a:lnTo>
                <a:lnTo>
                  <a:pt x="1012952" y="1477581"/>
                </a:lnTo>
                <a:lnTo>
                  <a:pt x="969217" y="1489659"/>
                </a:lnTo>
                <a:lnTo>
                  <a:pt x="924868" y="1498910"/>
                </a:lnTo>
                <a:lnTo>
                  <a:pt x="880054" y="1505318"/>
                </a:lnTo>
                <a:lnTo>
                  <a:pt x="834922" y="1508866"/>
                </a:lnTo>
                <a:lnTo>
                  <a:pt x="789621" y="1509538"/>
                </a:lnTo>
                <a:lnTo>
                  <a:pt x="744298" y="1507319"/>
                </a:lnTo>
                <a:lnTo>
                  <a:pt x="699102" y="1502190"/>
                </a:lnTo>
                <a:lnTo>
                  <a:pt x="654181" y="1494137"/>
                </a:lnTo>
                <a:lnTo>
                  <a:pt x="609682" y="1483142"/>
                </a:lnTo>
                <a:lnTo>
                  <a:pt x="565755" y="1469190"/>
                </a:lnTo>
                <a:lnTo>
                  <a:pt x="522546" y="1452263"/>
                </a:lnTo>
                <a:lnTo>
                  <a:pt x="480205" y="1432347"/>
                </a:lnTo>
                <a:lnTo>
                  <a:pt x="438878" y="1409423"/>
                </a:lnTo>
                <a:lnTo>
                  <a:pt x="398714" y="1383476"/>
                </a:lnTo>
                <a:lnTo>
                  <a:pt x="359862" y="1354489"/>
                </a:lnTo>
                <a:lnTo>
                  <a:pt x="323065" y="1322939"/>
                </a:lnTo>
                <a:lnTo>
                  <a:pt x="288949" y="1289443"/>
                </a:lnTo>
                <a:lnTo>
                  <a:pt x="257530" y="1254149"/>
                </a:lnTo>
                <a:lnTo>
                  <a:pt x="228824" y="1217206"/>
                </a:lnTo>
                <a:lnTo>
                  <a:pt x="202848" y="1178761"/>
                </a:lnTo>
                <a:lnTo>
                  <a:pt x="179619" y="1138962"/>
                </a:lnTo>
                <a:lnTo>
                  <a:pt x="159152" y="1097959"/>
                </a:lnTo>
                <a:lnTo>
                  <a:pt x="141464" y="1055898"/>
                </a:lnTo>
                <a:lnTo>
                  <a:pt x="126571" y="1012929"/>
                </a:lnTo>
                <a:lnTo>
                  <a:pt x="114490" y="969199"/>
                </a:lnTo>
                <a:lnTo>
                  <a:pt x="105237" y="924856"/>
                </a:lnTo>
                <a:lnTo>
                  <a:pt x="98829" y="880049"/>
                </a:lnTo>
                <a:lnTo>
                  <a:pt x="95281" y="834926"/>
                </a:lnTo>
                <a:lnTo>
                  <a:pt x="94611" y="789635"/>
                </a:lnTo>
                <a:lnTo>
                  <a:pt x="96834" y="744324"/>
                </a:lnTo>
                <a:lnTo>
                  <a:pt x="101967" y="699141"/>
                </a:lnTo>
                <a:lnTo>
                  <a:pt x="110026" y="654235"/>
                </a:lnTo>
                <a:lnTo>
                  <a:pt x="121028" y="609753"/>
                </a:lnTo>
                <a:lnTo>
                  <a:pt x="134989" y="565845"/>
                </a:lnTo>
                <a:lnTo>
                  <a:pt x="151926" y="522657"/>
                </a:lnTo>
                <a:lnTo>
                  <a:pt x="171854" y="480338"/>
                </a:lnTo>
                <a:lnTo>
                  <a:pt x="194790" y="439037"/>
                </a:lnTo>
                <a:lnTo>
                  <a:pt x="220751" y="398901"/>
                </a:lnTo>
                <a:lnTo>
                  <a:pt x="249753" y="360079"/>
                </a:lnTo>
                <a:lnTo>
                  <a:pt x="285948" y="395639"/>
                </a:lnTo>
                <a:lnTo>
                  <a:pt x="264358" y="272576"/>
                </a:lnTo>
                <a:lnTo>
                  <a:pt x="145994" y="257717"/>
                </a:lnTo>
                <a:lnTo>
                  <a:pt x="182062" y="293404"/>
                </a:lnTo>
                <a:lnTo>
                  <a:pt x="151279" y="333386"/>
                </a:lnTo>
                <a:lnTo>
                  <a:pt x="123234" y="374969"/>
                </a:lnTo>
                <a:lnTo>
                  <a:pt x="97963" y="418015"/>
                </a:lnTo>
                <a:lnTo>
                  <a:pt x="75502" y="462382"/>
                </a:lnTo>
                <a:lnTo>
                  <a:pt x="55888" y="507931"/>
                </a:lnTo>
                <a:lnTo>
                  <a:pt x="39157" y="554522"/>
                </a:lnTo>
                <a:lnTo>
                  <a:pt x="25344" y="602014"/>
                </a:lnTo>
                <a:lnTo>
                  <a:pt x="14485" y="650269"/>
                </a:lnTo>
                <a:lnTo>
                  <a:pt x="6618" y="699146"/>
                </a:lnTo>
                <a:lnTo>
                  <a:pt x="1777" y="748505"/>
                </a:lnTo>
                <a:lnTo>
                  <a:pt x="0" y="798206"/>
                </a:lnTo>
                <a:lnTo>
                  <a:pt x="1321" y="848109"/>
                </a:lnTo>
                <a:lnTo>
                  <a:pt x="5778" y="898075"/>
                </a:lnTo>
                <a:lnTo>
                  <a:pt x="13406" y="947962"/>
                </a:lnTo>
                <a:lnTo>
                  <a:pt x="23713" y="995744"/>
                </a:lnTo>
                <a:lnTo>
                  <a:pt x="36705" y="1042242"/>
                </a:lnTo>
                <a:lnTo>
                  <a:pt x="52284" y="1087388"/>
                </a:lnTo>
                <a:lnTo>
                  <a:pt x="70352" y="1131116"/>
                </a:lnTo>
                <a:lnTo>
                  <a:pt x="90811" y="1173359"/>
                </a:lnTo>
                <a:lnTo>
                  <a:pt x="113564" y="1214049"/>
                </a:lnTo>
                <a:lnTo>
                  <a:pt x="138513" y="1253119"/>
                </a:lnTo>
                <a:lnTo>
                  <a:pt x="165560" y="1290502"/>
                </a:lnTo>
                <a:lnTo>
                  <a:pt x="194606" y="1326131"/>
                </a:lnTo>
                <a:lnTo>
                  <a:pt x="225556" y="1359938"/>
                </a:lnTo>
                <a:lnTo>
                  <a:pt x="258309" y="1391856"/>
                </a:lnTo>
                <a:lnTo>
                  <a:pt x="292770" y="1421818"/>
                </a:lnTo>
                <a:lnTo>
                  <a:pt x="328840" y="1449757"/>
                </a:lnTo>
                <a:lnTo>
                  <a:pt x="366421" y="1475606"/>
                </a:lnTo>
                <a:lnTo>
                  <a:pt x="405415" y="1499297"/>
                </a:lnTo>
                <a:lnTo>
                  <a:pt x="445725" y="1520764"/>
                </a:lnTo>
                <a:lnTo>
                  <a:pt x="487253" y="1539938"/>
                </a:lnTo>
                <a:lnTo>
                  <a:pt x="529900" y="1556753"/>
                </a:lnTo>
                <a:lnTo>
                  <a:pt x="573571" y="1571142"/>
                </a:lnTo>
                <a:lnTo>
                  <a:pt x="618165" y="1583037"/>
                </a:lnTo>
                <a:lnTo>
                  <a:pt x="663587" y="1592371"/>
                </a:lnTo>
                <a:lnTo>
                  <a:pt x="709737" y="1599078"/>
                </a:lnTo>
                <a:lnTo>
                  <a:pt x="756518" y="1603089"/>
                </a:lnTo>
                <a:lnTo>
                  <a:pt x="803833" y="1604337"/>
                </a:lnTo>
                <a:lnTo>
                  <a:pt x="851583" y="1602756"/>
                </a:lnTo>
                <a:lnTo>
                  <a:pt x="899671" y="1598278"/>
                </a:lnTo>
                <a:lnTo>
                  <a:pt x="947999" y="1590836"/>
                </a:lnTo>
                <a:lnTo>
                  <a:pt x="995781" y="1580516"/>
                </a:lnTo>
                <a:lnTo>
                  <a:pt x="1042280" y="1567513"/>
                </a:lnTo>
                <a:lnTo>
                  <a:pt x="1087429" y="1551925"/>
                </a:lnTo>
                <a:lnTo>
                  <a:pt x="1131160" y="1533850"/>
                </a:lnTo>
                <a:lnTo>
                  <a:pt x="1173407" y="1513385"/>
                </a:lnTo>
                <a:lnTo>
                  <a:pt x="1214101" y="1490628"/>
                </a:lnTo>
                <a:lnTo>
                  <a:pt x="1253177" y="1465677"/>
                </a:lnTo>
                <a:lnTo>
                  <a:pt x="1290565" y="1438630"/>
                </a:lnTo>
                <a:lnTo>
                  <a:pt x="1326200" y="1409584"/>
                </a:lnTo>
                <a:lnTo>
                  <a:pt x="1360013" y="1378637"/>
                </a:lnTo>
                <a:lnTo>
                  <a:pt x="1391938" y="1345887"/>
                </a:lnTo>
                <a:lnTo>
                  <a:pt x="1421908" y="1311431"/>
                </a:lnTo>
                <a:lnTo>
                  <a:pt x="1449854" y="1275367"/>
                </a:lnTo>
                <a:lnTo>
                  <a:pt x="1475709" y="1237793"/>
                </a:lnTo>
                <a:lnTo>
                  <a:pt x="1499408" y="1198807"/>
                </a:lnTo>
                <a:lnTo>
                  <a:pt x="1520881" y="1158506"/>
                </a:lnTo>
                <a:lnTo>
                  <a:pt x="1540062" y="1116988"/>
                </a:lnTo>
                <a:lnTo>
                  <a:pt x="1556884" y="1074351"/>
                </a:lnTo>
                <a:lnTo>
                  <a:pt x="1571278" y="1030692"/>
                </a:lnTo>
                <a:lnTo>
                  <a:pt x="1583179" y="986109"/>
                </a:lnTo>
                <a:lnTo>
                  <a:pt x="1592519" y="940701"/>
                </a:lnTo>
                <a:lnTo>
                  <a:pt x="1599230" y="894563"/>
                </a:lnTo>
                <a:lnTo>
                  <a:pt x="1603244" y="847795"/>
                </a:lnTo>
                <a:lnTo>
                  <a:pt x="1604496" y="800494"/>
                </a:lnTo>
                <a:lnTo>
                  <a:pt x="1602918" y="752758"/>
                </a:lnTo>
                <a:lnTo>
                  <a:pt x="1598441" y="704684"/>
                </a:lnTo>
                <a:lnTo>
                  <a:pt x="1591000" y="656370"/>
                </a:lnTo>
                <a:lnTo>
                  <a:pt x="1580679" y="608602"/>
                </a:lnTo>
                <a:lnTo>
                  <a:pt x="1567674" y="562115"/>
                </a:lnTo>
                <a:lnTo>
                  <a:pt x="1552084" y="516978"/>
                </a:lnTo>
                <a:lnTo>
                  <a:pt x="1534005" y="473257"/>
                </a:lnTo>
                <a:lnTo>
                  <a:pt x="1513536" y="431020"/>
                </a:lnTo>
                <a:lnTo>
                  <a:pt x="1490775" y="390335"/>
                </a:lnTo>
                <a:lnTo>
                  <a:pt x="1465819" y="351268"/>
                </a:lnTo>
                <a:lnTo>
                  <a:pt x="1438766" y="313886"/>
                </a:lnTo>
                <a:lnTo>
                  <a:pt x="1409714" y="278258"/>
                </a:lnTo>
                <a:lnTo>
                  <a:pt x="1378761" y="244451"/>
                </a:lnTo>
                <a:lnTo>
                  <a:pt x="1346004" y="212531"/>
                </a:lnTo>
                <a:lnTo>
                  <a:pt x="1311541" y="182567"/>
                </a:lnTo>
                <a:lnTo>
                  <a:pt x="1275470" y="154625"/>
                </a:lnTo>
                <a:lnTo>
                  <a:pt x="1237889" y="128772"/>
                </a:lnTo>
                <a:lnTo>
                  <a:pt x="1198896" y="105077"/>
                </a:lnTo>
                <a:lnTo>
                  <a:pt x="1158588" y="83606"/>
                </a:lnTo>
                <a:lnTo>
                  <a:pt x="1117064" y="64427"/>
                </a:lnTo>
                <a:lnTo>
                  <a:pt x="1074420" y="47608"/>
                </a:lnTo>
                <a:lnTo>
                  <a:pt x="1030755" y="33214"/>
                </a:lnTo>
                <a:lnTo>
                  <a:pt x="986167" y="21314"/>
                </a:lnTo>
                <a:lnTo>
                  <a:pt x="940753" y="11976"/>
                </a:lnTo>
                <a:lnTo>
                  <a:pt x="894611" y="5266"/>
                </a:lnTo>
                <a:lnTo>
                  <a:pt x="847839" y="1251"/>
                </a:lnTo>
                <a:lnTo>
                  <a:pt x="800535" y="0"/>
                </a:lnTo>
                <a:close/>
              </a:path>
            </a:pathLst>
          </a:custGeom>
          <a:solidFill>
            <a:srgbClr val="CCCF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1173480" y="13716"/>
            <a:ext cx="563117" cy="29794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1743456" y="288036"/>
            <a:ext cx="561593" cy="29794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1883664" y="903732"/>
            <a:ext cx="561594" cy="29641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1490472" y="1395984"/>
            <a:ext cx="561593" cy="297941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g object 23"/>
          <p:cNvSpPr/>
          <p:nvPr/>
        </p:nvSpPr>
        <p:spPr>
          <a:xfrm>
            <a:off x="858012" y="1395984"/>
            <a:ext cx="563118" cy="297941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g object 24"/>
          <p:cNvSpPr/>
          <p:nvPr/>
        </p:nvSpPr>
        <p:spPr>
          <a:xfrm>
            <a:off x="464820" y="903732"/>
            <a:ext cx="563118" cy="296418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g object 25"/>
          <p:cNvSpPr/>
          <p:nvPr/>
        </p:nvSpPr>
        <p:spPr>
          <a:xfrm>
            <a:off x="605028" y="288036"/>
            <a:ext cx="563117" cy="297942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9/7/2023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9/7/2023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2810256" cy="2107057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871" y="89154"/>
            <a:ext cx="2337307" cy="335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56718" y="474649"/>
            <a:ext cx="2499613" cy="10712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956437" y="1960626"/>
            <a:ext cx="900176" cy="1054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140652" y="1960626"/>
            <a:ext cx="647001" cy="1054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2025396" y="1960626"/>
            <a:ext cx="647001" cy="1054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2810256" cy="210705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245770" y="742950"/>
            <a:ext cx="2319655" cy="507831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0"/>
              </a:spcBef>
            </a:pPr>
            <a:r>
              <a:rPr sz="1000" b="1" spc="-35" dirty="0">
                <a:latin typeface="Arial"/>
                <a:cs typeface="Arial"/>
              </a:rPr>
              <a:t>INTRODUCTION</a:t>
            </a:r>
            <a:r>
              <a:rPr sz="1000" b="1" spc="-150" dirty="0">
                <a:latin typeface="Arial"/>
                <a:cs typeface="Arial"/>
              </a:rPr>
              <a:t> </a:t>
            </a:r>
            <a:r>
              <a:rPr sz="1000" b="1" spc="-25" dirty="0">
                <a:latin typeface="Arial"/>
                <a:cs typeface="Arial"/>
              </a:rPr>
              <a:t>TO</a:t>
            </a:r>
            <a:r>
              <a:rPr sz="1000" b="1" spc="-130" dirty="0">
                <a:latin typeface="Arial"/>
                <a:cs typeface="Arial"/>
              </a:rPr>
              <a:t> </a:t>
            </a:r>
            <a:r>
              <a:rPr sz="1000" b="1" spc="-35" dirty="0">
                <a:latin typeface="Arial"/>
                <a:cs typeface="Arial"/>
              </a:rPr>
              <a:t>ELECTROTHERAPY</a:t>
            </a:r>
            <a:endParaRPr sz="1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lang="en-GB" sz="11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GB" sz="1100" dirty="0">
                <a:latin typeface="Arial"/>
                <a:cs typeface="Arial"/>
              </a:rPr>
              <a:t>Professional Practice for SET</a:t>
            </a:r>
            <a:endParaRPr sz="11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32587" y="165862"/>
            <a:ext cx="153987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ELECTROTHERAPY</a:t>
            </a:r>
            <a:r>
              <a:rPr spc="-65" dirty="0"/>
              <a:t> </a:t>
            </a:r>
            <a:r>
              <a:rPr spc="10" dirty="0"/>
              <a:t>IS…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57556" y="1490472"/>
            <a:ext cx="2295525" cy="213360"/>
            <a:chOff x="257556" y="1490472"/>
            <a:chExt cx="2295525" cy="213360"/>
          </a:xfrm>
        </p:grpSpPr>
        <p:sp>
          <p:nvSpPr>
            <p:cNvPr id="4" name="object 4"/>
            <p:cNvSpPr/>
            <p:nvPr/>
          </p:nvSpPr>
          <p:spPr>
            <a:xfrm>
              <a:off x="261366" y="1494282"/>
              <a:ext cx="594360" cy="205740"/>
            </a:xfrm>
            <a:custGeom>
              <a:avLst/>
              <a:gdLst/>
              <a:ahLst/>
              <a:cxnLst/>
              <a:rect l="l" t="t" r="r" b="b"/>
              <a:pathLst>
                <a:path w="594360" h="205739">
                  <a:moveTo>
                    <a:pt x="297179" y="0"/>
                  </a:moveTo>
                  <a:lnTo>
                    <a:pt x="229053" y="2719"/>
                  </a:lnTo>
                  <a:lnTo>
                    <a:pt x="166506" y="10463"/>
                  </a:lnTo>
                  <a:lnTo>
                    <a:pt x="111327" y="22613"/>
                  </a:lnTo>
                  <a:lnTo>
                    <a:pt x="65300" y="38548"/>
                  </a:lnTo>
                  <a:lnTo>
                    <a:pt x="30213" y="57649"/>
                  </a:lnTo>
                  <a:lnTo>
                    <a:pt x="0" y="102870"/>
                  </a:lnTo>
                  <a:lnTo>
                    <a:pt x="7851" y="126443"/>
                  </a:lnTo>
                  <a:lnTo>
                    <a:pt x="65300" y="167191"/>
                  </a:lnTo>
                  <a:lnTo>
                    <a:pt x="111327" y="183126"/>
                  </a:lnTo>
                  <a:lnTo>
                    <a:pt x="166506" y="195276"/>
                  </a:lnTo>
                  <a:lnTo>
                    <a:pt x="229053" y="203020"/>
                  </a:lnTo>
                  <a:lnTo>
                    <a:pt x="297179" y="205740"/>
                  </a:lnTo>
                  <a:lnTo>
                    <a:pt x="365306" y="203020"/>
                  </a:lnTo>
                  <a:lnTo>
                    <a:pt x="427853" y="195276"/>
                  </a:lnTo>
                  <a:lnTo>
                    <a:pt x="483032" y="183126"/>
                  </a:lnTo>
                  <a:lnTo>
                    <a:pt x="529059" y="167191"/>
                  </a:lnTo>
                  <a:lnTo>
                    <a:pt x="564146" y="148090"/>
                  </a:lnTo>
                  <a:lnTo>
                    <a:pt x="594360" y="102870"/>
                  </a:lnTo>
                  <a:lnTo>
                    <a:pt x="586508" y="79296"/>
                  </a:lnTo>
                  <a:lnTo>
                    <a:pt x="529059" y="38548"/>
                  </a:lnTo>
                  <a:lnTo>
                    <a:pt x="483032" y="22613"/>
                  </a:lnTo>
                  <a:lnTo>
                    <a:pt x="427853" y="10463"/>
                  </a:lnTo>
                  <a:lnTo>
                    <a:pt x="365306" y="2719"/>
                  </a:lnTo>
                  <a:lnTo>
                    <a:pt x="297179" y="0"/>
                  </a:lnTo>
                  <a:close/>
                </a:path>
              </a:pathLst>
            </a:custGeom>
            <a:solidFill>
              <a:srgbClr val="17375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261366" y="1494282"/>
              <a:ext cx="594360" cy="205740"/>
            </a:xfrm>
            <a:custGeom>
              <a:avLst/>
              <a:gdLst/>
              <a:ahLst/>
              <a:cxnLst/>
              <a:rect l="l" t="t" r="r" b="b"/>
              <a:pathLst>
                <a:path w="594360" h="205739">
                  <a:moveTo>
                    <a:pt x="0" y="102870"/>
                  </a:moveTo>
                  <a:lnTo>
                    <a:pt x="30213" y="57649"/>
                  </a:lnTo>
                  <a:lnTo>
                    <a:pt x="65300" y="38548"/>
                  </a:lnTo>
                  <a:lnTo>
                    <a:pt x="111327" y="22613"/>
                  </a:lnTo>
                  <a:lnTo>
                    <a:pt x="166506" y="10463"/>
                  </a:lnTo>
                  <a:lnTo>
                    <a:pt x="229053" y="2719"/>
                  </a:lnTo>
                  <a:lnTo>
                    <a:pt x="297179" y="0"/>
                  </a:lnTo>
                  <a:lnTo>
                    <a:pt x="365306" y="2719"/>
                  </a:lnTo>
                  <a:lnTo>
                    <a:pt x="427853" y="10463"/>
                  </a:lnTo>
                  <a:lnTo>
                    <a:pt x="483032" y="22613"/>
                  </a:lnTo>
                  <a:lnTo>
                    <a:pt x="529059" y="38548"/>
                  </a:lnTo>
                  <a:lnTo>
                    <a:pt x="564146" y="57649"/>
                  </a:lnTo>
                  <a:lnTo>
                    <a:pt x="594360" y="102870"/>
                  </a:lnTo>
                  <a:lnTo>
                    <a:pt x="586508" y="126443"/>
                  </a:lnTo>
                  <a:lnTo>
                    <a:pt x="529059" y="167191"/>
                  </a:lnTo>
                  <a:lnTo>
                    <a:pt x="483032" y="183126"/>
                  </a:lnTo>
                  <a:lnTo>
                    <a:pt x="427853" y="195276"/>
                  </a:lnTo>
                  <a:lnTo>
                    <a:pt x="365306" y="203020"/>
                  </a:lnTo>
                  <a:lnTo>
                    <a:pt x="297179" y="205740"/>
                  </a:lnTo>
                  <a:lnTo>
                    <a:pt x="229053" y="203020"/>
                  </a:lnTo>
                  <a:lnTo>
                    <a:pt x="166506" y="195276"/>
                  </a:lnTo>
                  <a:lnTo>
                    <a:pt x="111327" y="183126"/>
                  </a:lnTo>
                  <a:lnTo>
                    <a:pt x="65300" y="167191"/>
                  </a:lnTo>
                  <a:lnTo>
                    <a:pt x="30213" y="148090"/>
                  </a:lnTo>
                  <a:lnTo>
                    <a:pt x="0" y="102870"/>
                  </a:lnTo>
                  <a:close/>
                </a:path>
              </a:pathLst>
            </a:custGeom>
            <a:ln w="7619">
              <a:solidFill>
                <a:srgbClr val="3085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110234" y="1494282"/>
              <a:ext cx="593090" cy="205740"/>
            </a:xfrm>
            <a:custGeom>
              <a:avLst/>
              <a:gdLst/>
              <a:ahLst/>
              <a:cxnLst/>
              <a:rect l="l" t="t" r="r" b="b"/>
              <a:pathLst>
                <a:path w="593089" h="205739">
                  <a:moveTo>
                    <a:pt x="296417" y="0"/>
                  </a:moveTo>
                  <a:lnTo>
                    <a:pt x="228453" y="2719"/>
                  </a:lnTo>
                  <a:lnTo>
                    <a:pt x="166062" y="10463"/>
                  </a:lnTo>
                  <a:lnTo>
                    <a:pt x="111025" y="22613"/>
                  </a:lnTo>
                  <a:lnTo>
                    <a:pt x="65121" y="38548"/>
                  </a:lnTo>
                  <a:lnTo>
                    <a:pt x="30128" y="57649"/>
                  </a:lnTo>
                  <a:lnTo>
                    <a:pt x="0" y="102870"/>
                  </a:lnTo>
                  <a:lnTo>
                    <a:pt x="7828" y="126443"/>
                  </a:lnTo>
                  <a:lnTo>
                    <a:pt x="65121" y="167191"/>
                  </a:lnTo>
                  <a:lnTo>
                    <a:pt x="111025" y="183126"/>
                  </a:lnTo>
                  <a:lnTo>
                    <a:pt x="166062" y="195276"/>
                  </a:lnTo>
                  <a:lnTo>
                    <a:pt x="228453" y="203020"/>
                  </a:lnTo>
                  <a:lnTo>
                    <a:pt x="296417" y="205740"/>
                  </a:lnTo>
                  <a:lnTo>
                    <a:pt x="364382" y="203020"/>
                  </a:lnTo>
                  <a:lnTo>
                    <a:pt x="426773" y="195276"/>
                  </a:lnTo>
                  <a:lnTo>
                    <a:pt x="481810" y="183126"/>
                  </a:lnTo>
                  <a:lnTo>
                    <a:pt x="527714" y="167191"/>
                  </a:lnTo>
                  <a:lnTo>
                    <a:pt x="562707" y="148090"/>
                  </a:lnTo>
                  <a:lnTo>
                    <a:pt x="592835" y="102870"/>
                  </a:lnTo>
                  <a:lnTo>
                    <a:pt x="585007" y="79296"/>
                  </a:lnTo>
                  <a:lnTo>
                    <a:pt x="527714" y="38548"/>
                  </a:lnTo>
                  <a:lnTo>
                    <a:pt x="481810" y="22613"/>
                  </a:lnTo>
                  <a:lnTo>
                    <a:pt x="426773" y="10463"/>
                  </a:lnTo>
                  <a:lnTo>
                    <a:pt x="364382" y="2719"/>
                  </a:lnTo>
                  <a:lnTo>
                    <a:pt x="296417" y="0"/>
                  </a:lnTo>
                  <a:close/>
                </a:path>
              </a:pathLst>
            </a:custGeom>
            <a:solidFill>
              <a:srgbClr val="17375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110234" y="1494282"/>
              <a:ext cx="593090" cy="205740"/>
            </a:xfrm>
            <a:custGeom>
              <a:avLst/>
              <a:gdLst/>
              <a:ahLst/>
              <a:cxnLst/>
              <a:rect l="l" t="t" r="r" b="b"/>
              <a:pathLst>
                <a:path w="593089" h="205739">
                  <a:moveTo>
                    <a:pt x="0" y="102870"/>
                  </a:moveTo>
                  <a:lnTo>
                    <a:pt x="30128" y="57649"/>
                  </a:lnTo>
                  <a:lnTo>
                    <a:pt x="65121" y="38548"/>
                  </a:lnTo>
                  <a:lnTo>
                    <a:pt x="111025" y="22613"/>
                  </a:lnTo>
                  <a:lnTo>
                    <a:pt x="166062" y="10463"/>
                  </a:lnTo>
                  <a:lnTo>
                    <a:pt x="228453" y="2719"/>
                  </a:lnTo>
                  <a:lnTo>
                    <a:pt x="296417" y="0"/>
                  </a:lnTo>
                  <a:lnTo>
                    <a:pt x="364382" y="2719"/>
                  </a:lnTo>
                  <a:lnTo>
                    <a:pt x="426773" y="10463"/>
                  </a:lnTo>
                  <a:lnTo>
                    <a:pt x="481810" y="22613"/>
                  </a:lnTo>
                  <a:lnTo>
                    <a:pt x="527714" y="38548"/>
                  </a:lnTo>
                  <a:lnTo>
                    <a:pt x="562707" y="57649"/>
                  </a:lnTo>
                  <a:lnTo>
                    <a:pt x="592835" y="102870"/>
                  </a:lnTo>
                  <a:lnTo>
                    <a:pt x="585007" y="126443"/>
                  </a:lnTo>
                  <a:lnTo>
                    <a:pt x="527714" y="167191"/>
                  </a:lnTo>
                  <a:lnTo>
                    <a:pt x="481810" y="183126"/>
                  </a:lnTo>
                  <a:lnTo>
                    <a:pt x="426773" y="195276"/>
                  </a:lnTo>
                  <a:lnTo>
                    <a:pt x="364382" y="203020"/>
                  </a:lnTo>
                  <a:lnTo>
                    <a:pt x="296417" y="205740"/>
                  </a:lnTo>
                  <a:lnTo>
                    <a:pt x="228453" y="203020"/>
                  </a:lnTo>
                  <a:lnTo>
                    <a:pt x="166062" y="195276"/>
                  </a:lnTo>
                  <a:lnTo>
                    <a:pt x="111025" y="183126"/>
                  </a:lnTo>
                  <a:lnTo>
                    <a:pt x="65121" y="167191"/>
                  </a:lnTo>
                  <a:lnTo>
                    <a:pt x="30128" y="148090"/>
                  </a:lnTo>
                  <a:lnTo>
                    <a:pt x="0" y="102870"/>
                  </a:lnTo>
                  <a:close/>
                </a:path>
              </a:pathLst>
            </a:custGeom>
            <a:ln w="7619">
              <a:solidFill>
                <a:srgbClr val="3085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957578" y="1494282"/>
              <a:ext cx="591820" cy="205740"/>
            </a:xfrm>
            <a:custGeom>
              <a:avLst/>
              <a:gdLst/>
              <a:ahLst/>
              <a:cxnLst/>
              <a:rect l="l" t="t" r="r" b="b"/>
              <a:pathLst>
                <a:path w="591819" h="205739">
                  <a:moveTo>
                    <a:pt x="295656" y="0"/>
                  </a:moveTo>
                  <a:lnTo>
                    <a:pt x="227853" y="2719"/>
                  </a:lnTo>
                  <a:lnTo>
                    <a:pt x="165618" y="10463"/>
                  </a:lnTo>
                  <a:lnTo>
                    <a:pt x="110723" y="22613"/>
                  </a:lnTo>
                  <a:lnTo>
                    <a:pt x="64941" y="38548"/>
                  </a:lnTo>
                  <a:lnTo>
                    <a:pt x="30044" y="57649"/>
                  </a:lnTo>
                  <a:lnTo>
                    <a:pt x="0" y="102870"/>
                  </a:lnTo>
                  <a:lnTo>
                    <a:pt x="7806" y="126443"/>
                  </a:lnTo>
                  <a:lnTo>
                    <a:pt x="64941" y="167191"/>
                  </a:lnTo>
                  <a:lnTo>
                    <a:pt x="110723" y="183126"/>
                  </a:lnTo>
                  <a:lnTo>
                    <a:pt x="165618" y="195276"/>
                  </a:lnTo>
                  <a:lnTo>
                    <a:pt x="227853" y="203020"/>
                  </a:lnTo>
                  <a:lnTo>
                    <a:pt x="295656" y="205740"/>
                  </a:lnTo>
                  <a:lnTo>
                    <a:pt x="363458" y="203020"/>
                  </a:lnTo>
                  <a:lnTo>
                    <a:pt x="425693" y="195276"/>
                  </a:lnTo>
                  <a:lnTo>
                    <a:pt x="480588" y="183126"/>
                  </a:lnTo>
                  <a:lnTo>
                    <a:pt x="526370" y="167191"/>
                  </a:lnTo>
                  <a:lnTo>
                    <a:pt x="561267" y="148090"/>
                  </a:lnTo>
                  <a:lnTo>
                    <a:pt x="591312" y="102870"/>
                  </a:lnTo>
                  <a:lnTo>
                    <a:pt x="583505" y="79296"/>
                  </a:lnTo>
                  <a:lnTo>
                    <a:pt x="526370" y="38548"/>
                  </a:lnTo>
                  <a:lnTo>
                    <a:pt x="480588" y="22613"/>
                  </a:lnTo>
                  <a:lnTo>
                    <a:pt x="425693" y="10463"/>
                  </a:lnTo>
                  <a:lnTo>
                    <a:pt x="363458" y="2719"/>
                  </a:lnTo>
                  <a:lnTo>
                    <a:pt x="295656" y="0"/>
                  </a:lnTo>
                  <a:close/>
                </a:path>
              </a:pathLst>
            </a:custGeom>
            <a:solidFill>
              <a:srgbClr val="17375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957578" y="1494282"/>
              <a:ext cx="591820" cy="205740"/>
            </a:xfrm>
            <a:custGeom>
              <a:avLst/>
              <a:gdLst/>
              <a:ahLst/>
              <a:cxnLst/>
              <a:rect l="l" t="t" r="r" b="b"/>
              <a:pathLst>
                <a:path w="591819" h="205739">
                  <a:moveTo>
                    <a:pt x="0" y="102870"/>
                  </a:moveTo>
                  <a:lnTo>
                    <a:pt x="30044" y="57649"/>
                  </a:lnTo>
                  <a:lnTo>
                    <a:pt x="64941" y="38548"/>
                  </a:lnTo>
                  <a:lnTo>
                    <a:pt x="110723" y="22613"/>
                  </a:lnTo>
                  <a:lnTo>
                    <a:pt x="165618" y="10463"/>
                  </a:lnTo>
                  <a:lnTo>
                    <a:pt x="227853" y="2719"/>
                  </a:lnTo>
                  <a:lnTo>
                    <a:pt x="295656" y="0"/>
                  </a:lnTo>
                  <a:lnTo>
                    <a:pt x="363458" y="2719"/>
                  </a:lnTo>
                  <a:lnTo>
                    <a:pt x="425693" y="10463"/>
                  </a:lnTo>
                  <a:lnTo>
                    <a:pt x="480588" y="22613"/>
                  </a:lnTo>
                  <a:lnTo>
                    <a:pt x="526370" y="38548"/>
                  </a:lnTo>
                  <a:lnTo>
                    <a:pt x="561267" y="57649"/>
                  </a:lnTo>
                  <a:lnTo>
                    <a:pt x="591312" y="102870"/>
                  </a:lnTo>
                  <a:lnTo>
                    <a:pt x="583505" y="126443"/>
                  </a:lnTo>
                  <a:lnTo>
                    <a:pt x="526370" y="167191"/>
                  </a:lnTo>
                  <a:lnTo>
                    <a:pt x="480588" y="183126"/>
                  </a:lnTo>
                  <a:lnTo>
                    <a:pt x="425693" y="195276"/>
                  </a:lnTo>
                  <a:lnTo>
                    <a:pt x="363458" y="203020"/>
                  </a:lnTo>
                  <a:lnTo>
                    <a:pt x="295656" y="205740"/>
                  </a:lnTo>
                  <a:lnTo>
                    <a:pt x="227853" y="203020"/>
                  </a:lnTo>
                  <a:lnTo>
                    <a:pt x="165618" y="195276"/>
                  </a:lnTo>
                  <a:lnTo>
                    <a:pt x="110723" y="183126"/>
                  </a:lnTo>
                  <a:lnTo>
                    <a:pt x="64941" y="167191"/>
                  </a:lnTo>
                  <a:lnTo>
                    <a:pt x="30044" y="148090"/>
                  </a:lnTo>
                  <a:lnTo>
                    <a:pt x="0" y="102870"/>
                  </a:lnTo>
                  <a:close/>
                </a:path>
              </a:pathLst>
            </a:custGeom>
            <a:ln w="7619">
              <a:solidFill>
                <a:srgbClr val="3085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184531" y="491997"/>
            <a:ext cx="2435860" cy="1162685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0"/>
              </a:spcBef>
            </a:pPr>
            <a:r>
              <a:rPr sz="700" spc="20" dirty="0">
                <a:latin typeface="Arial"/>
                <a:cs typeface="Arial"/>
              </a:rPr>
              <a:t>…a </a:t>
            </a:r>
            <a:r>
              <a:rPr sz="700" spc="10" dirty="0">
                <a:latin typeface="Arial"/>
                <a:cs typeface="Arial"/>
              </a:rPr>
              <a:t>term which </a:t>
            </a:r>
            <a:r>
              <a:rPr sz="700" spc="15" dirty="0">
                <a:latin typeface="Arial"/>
                <a:cs typeface="Arial"/>
              </a:rPr>
              <a:t>encompasses a </a:t>
            </a:r>
            <a:r>
              <a:rPr sz="700" spc="10" dirty="0">
                <a:latin typeface="Arial"/>
                <a:cs typeface="Arial"/>
              </a:rPr>
              <a:t>wide range of</a:t>
            </a:r>
            <a:r>
              <a:rPr sz="700" spc="3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therapies</a:t>
            </a:r>
            <a:endParaRPr sz="7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750">
              <a:latin typeface="Arial"/>
              <a:cs typeface="Arial"/>
            </a:endParaRPr>
          </a:p>
          <a:p>
            <a:pPr marL="274320" marR="264795" algn="ctr">
              <a:lnSpc>
                <a:spcPct val="104299"/>
              </a:lnSpc>
            </a:pPr>
            <a:r>
              <a:rPr sz="700" b="1" spc="10" dirty="0">
                <a:solidFill>
                  <a:srgbClr val="0084B4"/>
                </a:solidFill>
                <a:latin typeface="Arial"/>
                <a:cs typeface="Arial"/>
              </a:rPr>
              <a:t>Electrotherapy is </a:t>
            </a:r>
            <a:r>
              <a:rPr sz="700" b="1" spc="20" dirty="0">
                <a:solidFill>
                  <a:srgbClr val="0084B4"/>
                </a:solidFill>
                <a:latin typeface="Arial"/>
                <a:cs typeface="Arial"/>
              </a:rPr>
              <a:t>NOT </a:t>
            </a:r>
            <a:r>
              <a:rPr sz="700" b="1" spc="10" dirty="0">
                <a:solidFill>
                  <a:srgbClr val="0084B4"/>
                </a:solidFill>
                <a:latin typeface="Arial"/>
                <a:cs typeface="Arial"/>
              </a:rPr>
              <a:t>limited to the </a:t>
            </a:r>
            <a:r>
              <a:rPr sz="700" b="1" spc="15" dirty="0">
                <a:solidFill>
                  <a:srgbClr val="0084B4"/>
                </a:solidFill>
                <a:latin typeface="Arial"/>
                <a:cs typeface="Arial"/>
              </a:rPr>
              <a:t>use </a:t>
            </a:r>
            <a:r>
              <a:rPr sz="700" b="1" spc="10" dirty="0">
                <a:solidFill>
                  <a:srgbClr val="0084B4"/>
                </a:solidFill>
                <a:latin typeface="Arial"/>
                <a:cs typeface="Arial"/>
              </a:rPr>
              <a:t>of  </a:t>
            </a:r>
            <a:r>
              <a:rPr sz="700" b="1" spc="15" dirty="0">
                <a:solidFill>
                  <a:srgbClr val="0084B4"/>
                </a:solidFill>
                <a:latin typeface="Arial"/>
                <a:cs typeface="Arial"/>
              </a:rPr>
              <a:t>ELECTRICITY!</a:t>
            </a:r>
            <a:endParaRPr sz="7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750">
              <a:latin typeface="Arial"/>
              <a:cs typeface="Arial"/>
            </a:endParaRPr>
          </a:p>
          <a:p>
            <a:pPr marL="12700" marR="5080" algn="ctr">
              <a:lnSpc>
                <a:spcPct val="105000"/>
              </a:lnSpc>
              <a:spcBef>
                <a:spcPts val="5"/>
              </a:spcBef>
            </a:pPr>
            <a:r>
              <a:rPr sz="700" spc="5" dirty="0">
                <a:latin typeface="Arial"/>
                <a:cs typeface="Arial"/>
              </a:rPr>
              <a:t>Rather, </a:t>
            </a:r>
            <a:r>
              <a:rPr sz="700" spc="10" dirty="0">
                <a:latin typeface="Arial"/>
                <a:cs typeface="Arial"/>
              </a:rPr>
              <a:t>electrotherapy </a:t>
            </a:r>
            <a:r>
              <a:rPr sz="700" spc="15" dirty="0">
                <a:latin typeface="Arial"/>
                <a:cs typeface="Arial"/>
              </a:rPr>
              <a:t>can be described as </a:t>
            </a:r>
            <a:r>
              <a:rPr sz="700" spc="10" dirty="0">
                <a:latin typeface="Arial"/>
                <a:cs typeface="Arial"/>
              </a:rPr>
              <a:t>the </a:t>
            </a:r>
            <a:r>
              <a:rPr sz="700" spc="15" dirty="0">
                <a:latin typeface="Arial"/>
                <a:cs typeface="Arial"/>
              </a:rPr>
              <a:t>application 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b="1" spc="10" dirty="0">
                <a:latin typeface="Arial"/>
                <a:cs typeface="Arial"/>
              </a:rPr>
              <a:t>energy</a:t>
            </a:r>
            <a:r>
              <a:rPr sz="700" spc="10" dirty="0">
                <a:latin typeface="Arial"/>
                <a:cs typeface="Arial"/>
              </a:rPr>
              <a:t>, in </a:t>
            </a:r>
            <a:r>
              <a:rPr sz="700" spc="15" dirty="0">
                <a:latin typeface="Arial"/>
                <a:cs typeface="Arial"/>
              </a:rPr>
              <a:t>a </a:t>
            </a:r>
            <a:r>
              <a:rPr sz="700" spc="10" dirty="0">
                <a:latin typeface="Arial"/>
                <a:cs typeface="Arial"/>
              </a:rPr>
              <a:t>variety of forms, to bring </a:t>
            </a:r>
            <a:r>
              <a:rPr sz="700" spc="15" dirty="0">
                <a:latin typeface="Arial"/>
                <a:cs typeface="Arial"/>
              </a:rPr>
              <a:t>about a  </a:t>
            </a:r>
            <a:r>
              <a:rPr sz="700" b="1" spc="10" dirty="0">
                <a:latin typeface="Arial"/>
                <a:cs typeface="Arial"/>
              </a:rPr>
              <a:t>physiological </a:t>
            </a:r>
            <a:r>
              <a:rPr sz="700" b="1" spc="15" dirty="0">
                <a:latin typeface="Arial"/>
                <a:cs typeface="Arial"/>
              </a:rPr>
              <a:t>change </a:t>
            </a:r>
            <a:r>
              <a:rPr sz="700" spc="10" dirty="0">
                <a:latin typeface="Arial"/>
                <a:cs typeface="Arial"/>
              </a:rPr>
              <a:t>in the target</a:t>
            </a:r>
            <a:r>
              <a:rPr sz="700" spc="7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tissue.</a:t>
            </a:r>
            <a:endParaRPr sz="7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000">
              <a:latin typeface="Arial"/>
              <a:cs typeface="Arial"/>
            </a:endParaRPr>
          </a:p>
          <a:p>
            <a:pPr marR="53975" algn="ctr">
              <a:lnSpc>
                <a:spcPct val="100000"/>
              </a:lnSpc>
              <a:tabLst>
                <a:tab pos="857250" algn="l"/>
                <a:tab pos="1755139" algn="l"/>
              </a:tabLst>
            </a:pPr>
            <a:r>
              <a:rPr sz="600" b="1" dirty="0">
                <a:solidFill>
                  <a:srgbClr val="FFFFFF"/>
                </a:solidFill>
                <a:latin typeface="Arial"/>
                <a:cs typeface="Arial"/>
              </a:rPr>
              <a:t>MECHANICAL	ELECTRICAL	</a:t>
            </a:r>
            <a:r>
              <a:rPr sz="600" b="1" spc="5" dirty="0">
                <a:solidFill>
                  <a:srgbClr val="FFFFFF"/>
                </a:solidFill>
                <a:latin typeface="Arial"/>
                <a:cs typeface="Arial"/>
              </a:rPr>
              <a:t>THERMAL</a:t>
            </a:r>
            <a:endParaRPr sz="6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3768" y="166496"/>
            <a:ext cx="143827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CLINICAL</a:t>
            </a:r>
            <a:r>
              <a:rPr spc="-70" dirty="0"/>
              <a:t> </a:t>
            </a:r>
            <a:r>
              <a:rPr spc="5" dirty="0"/>
              <a:t>REASONING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70597"/>
            <a:ext cx="2489200" cy="111887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There </a:t>
            </a:r>
            <a:r>
              <a:rPr sz="700" spc="10" dirty="0">
                <a:latin typeface="Arial"/>
                <a:cs typeface="Arial"/>
              </a:rPr>
              <a:t>is </a:t>
            </a:r>
            <a:r>
              <a:rPr sz="700" spc="15" dirty="0">
                <a:latin typeface="Arial"/>
                <a:cs typeface="Arial"/>
              </a:rPr>
              <a:t>a limited evidence base </a:t>
            </a:r>
            <a:r>
              <a:rPr sz="700" spc="10" dirty="0">
                <a:latin typeface="Arial"/>
                <a:cs typeface="Arial"/>
              </a:rPr>
              <a:t>for</a:t>
            </a:r>
            <a:r>
              <a:rPr sz="700" spc="-4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electrotherapy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55"/>
              </a:spcBef>
              <a:buChar char="–"/>
              <a:tabLst>
                <a:tab pos="183515" algn="l"/>
              </a:tabLst>
            </a:pPr>
            <a:r>
              <a:rPr sz="650" spc="-10" dirty="0">
                <a:latin typeface="Arial"/>
                <a:cs typeface="Arial"/>
              </a:rPr>
              <a:t>But you’re </a:t>
            </a:r>
            <a:r>
              <a:rPr sz="650" spc="-5" dirty="0">
                <a:latin typeface="Arial"/>
                <a:cs typeface="Arial"/>
              </a:rPr>
              <a:t>used to </a:t>
            </a:r>
            <a:r>
              <a:rPr sz="650" spc="-10" dirty="0">
                <a:latin typeface="Arial"/>
                <a:cs typeface="Arial"/>
              </a:rPr>
              <a:t>that</a:t>
            </a:r>
            <a:r>
              <a:rPr sz="650" spc="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right?</a:t>
            </a:r>
            <a:endParaRPr sz="65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45"/>
              </a:spcBef>
              <a:buFont typeface="Arial"/>
              <a:buChar char="–"/>
            </a:pPr>
            <a:endParaRPr sz="9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As clinicians </a:t>
            </a:r>
            <a:r>
              <a:rPr sz="700" spc="10" dirty="0">
                <a:latin typeface="Arial"/>
                <a:cs typeface="Arial"/>
              </a:rPr>
              <a:t>we </a:t>
            </a:r>
            <a:r>
              <a:rPr sz="700" spc="15" dirty="0">
                <a:latin typeface="Arial"/>
                <a:cs typeface="Arial"/>
              </a:rPr>
              <a:t>must </a:t>
            </a:r>
            <a:r>
              <a:rPr sz="700" spc="20" dirty="0">
                <a:latin typeface="Arial"/>
                <a:cs typeface="Arial"/>
              </a:rPr>
              <a:t>make </a:t>
            </a:r>
            <a:r>
              <a:rPr sz="700" spc="15" dirty="0">
                <a:latin typeface="Arial"/>
                <a:cs typeface="Arial"/>
              </a:rPr>
              <a:t>informed decisions based</a:t>
            </a:r>
            <a:r>
              <a:rPr sz="700" spc="-4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on: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5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Physiological</a:t>
            </a:r>
            <a:r>
              <a:rPr sz="650" spc="-4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effects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Therapeutic</a:t>
            </a:r>
            <a:r>
              <a:rPr sz="650" spc="-2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effects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Physical</a:t>
            </a:r>
            <a:r>
              <a:rPr sz="650" spc="-3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effects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Evidence/clinical based</a:t>
            </a:r>
            <a:r>
              <a:rPr sz="650" spc="-55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practice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5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Research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6367" y="166496"/>
            <a:ext cx="201612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-20" dirty="0"/>
              <a:t>You </a:t>
            </a:r>
            <a:r>
              <a:rPr dirty="0"/>
              <a:t>Already </a:t>
            </a:r>
            <a:r>
              <a:rPr spc="5" dirty="0"/>
              <a:t>Use</a:t>
            </a:r>
            <a:r>
              <a:rPr spc="-35" dirty="0"/>
              <a:t> </a:t>
            </a:r>
            <a:r>
              <a:rPr spc="5" dirty="0"/>
              <a:t>Electrotherapy!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1602"/>
            <a:ext cx="2470785" cy="1207770"/>
          </a:xfrm>
          <a:prstGeom prst="rect">
            <a:avLst/>
          </a:prstGeom>
        </p:spPr>
        <p:txBody>
          <a:bodyPr vert="horz" wrap="square" lIns="0" tIns="361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650" b="1" spc="5" dirty="0">
                <a:latin typeface="Arial"/>
                <a:cs typeface="Arial"/>
              </a:rPr>
              <a:t>Mechanical </a:t>
            </a:r>
            <a:r>
              <a:rPr sz="650" b="1" spc="10" dirty="0">
                <a:latin typeface="Arial"/>
                <a:cs typeface="Arial"/>
              </a:rPr>
              <a:t>Energy =</a:t>
            </a:r>
            <a:r>
              <a:rPr sz="650" b="1" spc="45" dirty="0">
                <a:latin typeface="Arial"/>
                <a:cs typeface="Arial"/>
              </a:rPr>
              <a:t> </a:t>
            </a:r>
            <a:r>
              <a:rPr sz="650" b="1" spc="5" dirty="0">
                <a:latin typeface="Arial"/>
                <a:cs typeface="Arial"/>
              </a:rPr>
              <a:t>Mechanotransduction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95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Manual</a:t>
            </a:r>
            <a:r>
              <a:rPr sz="650" dirty="0">
                <a:latin typeface="Arial"/>
                <a:cs typeface="Arial"/>
              </a:rPr>
              <a:t> </a:t>
            </a:r>
            <a:r>
              <a:rPr sz="650" spc="10" dirty="0">
                <a:latin typeface="Arial"/>
                <a:cs typeface="Arial"/>
              </a:rPr>
              <a:t>Therapy</a:t>
            </a:r>
            <a:endParaRPr sz="650">
              <a:latin typeface="Arial"/>
              <a:cs typeface="Arial"/>
            </a:endParaRPr>
          </a:p>
          <a:p>
            <a:pPr marL="182880" marR="196850" lvl="1" indent="-66040">
              <a:lnSpc>
                <a:spcPct val="107300"/>
              </a:lnSpc>
              <a:spcBef>
                <a:spcPts val="120"/>
              </a:spcBef>
              <a:buChar char="–"/>
              <a:tabLst>
                <a:tab pos="183515" algn="l"/>
              </a:tabLst>
            </a:pPr>
            <a:r>
              <a:rPr sz="550" spc="20" dirty="0">
                <a:latin typeface="Arial"/>
                <a:cs typeface="Arial"/>
              </a:rPr>
              <a:t>The use </a:t>
            </a:r>
            <a:r>
              <a:rPr sz="550" spc="10" dirty="0">
                <a:latin typeface="Arial"/>
                <a:cs typeface="Arial"/>
              </a:rPr>
              <a:t>of </a:t>
            </a:r>
            <a:r>
              <a:rPr sz="550" spc="15" dirty="0">
                <a:latin typeface="Arial"/>
                <a:cs typeface="Arial"/>
              </a:rPr>
              <a:t>pressure and </a:t>
            </a:r>
            <a:r>
              <a:rPr sz="550" spc="10" dirty="0">
                <a:latin typeface="Arial"/>
                <a:cs typeface="Arial"/>
              </a:rPr>
              <a:t>vibration applied </a:t>
            </a:r>
            <a:r>
              <a:rPr sz="550" spc="5" dirty="0">
                <a:latin typeface="Arial"/>
                <a:cs typeface="Arial"/>
              </a:rPr>
              <a:t>in </a:t>
            </a:r>
            <a:r>
              <a:rPr sz="550" spc="15" dirty="0">
                <a:latin typeface="Arial"/>
                <a:cs typeface="Arial"/>
              </a:rPr>
              <a:t>the form </a:t>
            </a:r>
            <a:r>
              <a:rPr sz="550" spc="10" dirty="0">
                <a:latin typeface="Arial"/>
                <a:cs typeface="Arial"/>
              </a:rPr>
              <a:t>of </a:t>
            </a:r>
            <a:r>
              <a:rPr sz="550" spc="15" dirty="0">
                <a:latin typeface="Arial"/>
                <a:cs typeface="Arial"/>
              </a:rPr>
              <a:t>manual  </a:t>
            </a:r>
            <a:r>
              <a:rPr sz="550" spc="10" dirty="0">
                <a:latin typeface="Arial"/>
                <a:cs typeface="Arial"/>
              </a:rPr>
              <a:t>therapy brings </a:t>
            </a:r>
            <a:r>
              <a:rPr sz="550" spc="15" dirty="0">
                <a:latin typeface="Arial"/>
                <a:cs typeface="Arial"/>
              </a:rPr>
              <a:t>about </a:t>
            </a:r>
            <a:r>
              <a:rPr sz="550" spc="20" dirty="0">
                <a:latin typeface="Arial"/>
                <a:cs typeface="Arial"/>
              </a:rPr>
              <a:t>a </a:t>
            </a:r>
            <a:r>
              <a:rPr sz="550" spc="10" dirty="0">
                <a:latin typeface="Arial"/>
                <a:cs typeface="Arial"/>
              </a:rPr>
              <a:t>physiological</a:t>
            </a:r>
            <a:r>
              <a:rPr sz="550" spc="35" dirty="0">
                <a:latin typeface="Arial"/>
                <a:cs typeface="Arial"/>
              </a:rPr>
              <a:t> </a:t>
            </a:r>
            <a:r>
              <a:rPr sz="550" spc="15" dirty="0">
                <a:latin typeface="Arial"/>
                <a:cs typeface="Arial"/>
              </a:rPr>
              <a:t>change</a:t>
            </a:r>
            <a:endParaRPr sz="55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50"/>
              </a:spcBef>
              <a:buFont typeface="Arial"/>
              <a:buChar char="–"/>
            </a:pPr>
            <a:endParaRPr sz="8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650" b="1" spc="10" dirty="0">
                <a:latin typeface="Arial"/>
                <a:cs typeface="Arial"/>
              </a:rPr>
              <a:t>Thermal</a:t>
            </a:r>
            <a:r>
              <a:rPr sz="650" b="1" spc="-5" dirty="0">
                <a:latin typeface="Arial"/>
                <a:cs typeface="Arial"/>
              </a:rPr>
              <a:t> </a:t>
            </a:r>
            <a:r>
              <a:rPr sz="650" b="1" spc="10" dirty="0">
                <a:latin typeface="Arial"/>
                <a:cs typeface="Arial"/>
              </a:rPr>
              <a:t>Energy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90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Heat </a:t>
            </a:r>
            <a:r>
              <a:rPr sz="650" spc="10" dirty="0">
                <a:latin typeface="Arial"/>
                <a:cs typeface="Arial"/>
              </a:rPr>
              <a:t>and </a:t>
            </a:r>
            <a:r>
              <a:rPr sz="650" dirty="0">
                <a:latin typeface="Arial"/>
                <a:cs typeface="Arial"/>
              </a:rPr>
              <a:t>Cold</a:t>
            </a:r>
            <a:r>
              <a:rPr sz="650" spc="45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therapy</a:t>
            </a:r>
            <a:endParaRPr sz="650">
              <a:latin typeface="Arial"/>
              <a:cs typeface="Arial"/>
            </a:endParaRPr>
          </a:p>
          <a:p>
            <a:pPr marL="182880" marR="5080" lvl="1" indent="-66040">
              <a:lnSpc>
                <a:spcPct val="107300"/>
              </a:lnSpc>
              <a:spcBef>
                <a:spcPts val="125"/>
              </a:spcBef>
              <a:buChar char="–"/>
              <a:tabLst>
                <a:tab pos="183515" algn="l"/>
              </a:tabLst>
            </a:pPr>
            <a:r>
              <a:rPr sz="550" spc="20" dirty="0">
                <a:latin typeface="Arial"/>
                <a:cs typeface="Arial"/>
              </a:rPr>
              <a:t>The </a:t>
            </a:r>
            <a:r>
              <a:rPr sz="550" spc="10" dirty="0">
                <a:latin typeface="Arial"/>
                <a:cs typeface="Arial"/>
              </a:rPr>
              <a:t>molecular activity of </a:t>
            </a:r>
            <a:r>
              <a:rPr sz="550" spc="15" dirty="0">
                <a:latin typeface="Arial"/>
                <a:cs typeface="Arial"/>
              </a:rPr>
              <a:t>the </a:t>
            </a:r>
            <a:r>
              <a:rPr sz="550" spc="10" dirty="0">
                <a:latin typeface="Arial"/>
                <a:cs typeface="Arial"/>
              </a:rPr>
              <a:t>applied modality </a:t>
            </a:r>
            <a:r>
              <a:rPr sz="550" spc="5" dirty="0">
                <a:latin typeface="Arial"/>
                <a:cs typeface="Arial"/>
              </a:rPr>
              <a:t>is different </a:t>
            </a:r>
            <a:r>
              <a:rPr sz="550" spc="15" dirty="0">
                <a:latin typeface="Arial"/>
                <a:cs typeface="Arial"/>
              </a:rPr>
              <a:t>to </a:t>
            </a:r>
            <a:r>
              <a:rPr sz="550" spc="10" dirty="0">
                <a:latin typeface="Arial"/>
                <a:cs typeface="Arial"/>
              </a:rPr>
              <a:t>that of </a:t>
            </a:r>
            <a:r>
              <a:rPr sz="550" spc="15" dirty="0">
                <a:latin typeface="Arial"/>
                <a:cs typeface="Arial"/>
              </a:rPr>
              <a:t>the  </a:t>
            </a:r>
            <a:r>
              <a:rPr sz="550" spc="10" dirty="0">
                <a:latin typeface="Arial"/>
                <a:cs typeface="Arial"/>
              </a:rPr>
              <a:t>target tissue - </a:t>
            </a:r>
            <a:r>
              <a:rPr sz="550" spc="20" dirty="0">
                <a:latin typeface="Arial"/>
                <a:cs typeface="Arial"/>
              </a:rPr>
              <a:t>a </a:t>
            </a:r>
            <a:r>
              <a:rPr sz="550" spc="10" dirty="0">
                <a:latin typeface="Arial"/>
                <a:cs typeface="Arial"/>
              </a:rPr>
              <a:t>resultant physiological </a:t>
            </a:r>
            <a:r>
              <a:rPr sz="550" spc="15" dirty="0">
                <a:latin typeface="Arial"/>
                <a:cs typeface="Arial"/>
              </a:rPr>
              <a:t>change occurs </a:t>
            </a:r>
            <a:r>
              <a:rPr sz="550" spc="10" dirty="0">
                <a:latin typeface="Arial"/>
                <a:cs typeface="Arial"/>
              </a:rPr>
              <a:t>via</a:t>
            </a:r>
            <a:r>
              <a:rPr sz="550" spc="-10" dirty="0">
                <a:latin typeface="Arial"/>
                <a:cs typeface="Arial"/>
              </a:rPr>
              <a:t> </a:t>
            </a:r>
            <a:r>
              <a:rPr sz="550" spc="15" dirty="0">
                <a:latin typeface="Arial"/>
                <a:cs typeface="Arial"/>
              </a:rPr>
              <a:t>conduction</a:t>
            </a:r>
            <a:endParaRPr sz="550">
              <a:latin typeface="Arial"/>
              <a:cs typeface="Arial"/>
            </a:endParaRPr>
          </a:p>
          <a:p>
            <a:pPr marL="276225" lvl="2" indent="-53975">
              <a:lnSpc>
                <a:spcPct val="100000"/>
              </a:lnSpc>
              <a:spcBef>
                <a:spcPts val="145"/>
              </a:spcBef>
              <a:buChar char="•"/>
              <a:tabLst>
                <a:tab pos="276860" algn="l"/>
              </a:tabLst>
            </a:pPr>
            <a:r>
              <a:rPr sz="500" spc="5" dirty="0">
                <a:latin typeface="Arial"/>
                <a:cs typeface="Arial"/>
              </a:rPr>
              <a:t>Modality</a:t>
            </a:r>
            <a:r>
              <a:rPr sz="500" spc="-15" dirty="0">
                <a:latin typeface="Arial"/>
                <a:cs typeface="Arial"/>
              </a:rPr>
              <a:t> </a:t>
            </a:r>
            <a:r>
              <a:rPr sz="500" spc="10" dirty="0">
                <a:latin typeface="Arial"/>
                <a:cs typeface="Arial"/>
              </a:rPr>
              <a:t>with</a:t>
            </a:r>
            <a:r>
              <a:rPr sz="500" spc="-15" dirty="0">
                <a:latin typeface="Arial"/>
                <a:cs typeface="Arial"/>
              </a:rPr>
              <a:t> </a:t>
            </a:r>
            <a:r>
              <a:rPr sz="500" spc="10" dirty="0">
                <a:latin typeface="Arial"/>
                <a:cs typeface="Arial"/>
              </a:rPr>
              <a:t>↑</a:t>
            </a:r>
            <a:r>
              <a:rPr sz="500" spc="-10" dirty="0">
                <a:latin typeface="Arial"/>
                <a:cs typeface="Arial"/>
              </a:rPr>
              <a:t> </a:t>
            </a:r>
            <a:r>
              <a:rPr sz="500" spc="10" dirty="0">
                <a:latin typeface="Arial"/>
                <a:cs typeface="Arial"/>
              </a:rPr>
              <a:t>molecular</a:t>
            </a:r>
            <a:r>
              <a:rPr sz="500" spc="-25" dirty="0">
                <a:latin typeface="Arial"/>
                <a:cs typeface="Arial"/>
              </a:rPr>
              <a:t> </a:t>
            </a:r>
            <a:r>
              <a:rPr sz="500" spc="5" dirty="0">
                <a:latin typeface="Arial"/>
                <a:cs typeface="Arial"/>
              </a:rPr>
              <a:t>activity</a:t>
            </a:r>
            <a:r>
              <a:rPr sz="500" spc="-20" dirty="0">
                <a:latin typeface="Arial"/>
                <a:cs typeface="Arial"/>
              </a:rPr>
              <a:t> </a:t>
            </a:r>
            <a:r>
              <a:rPr sz="500" spc="15" dirty="0">
                <a:latin typeface="Arial"/>
                <a:cs typeface="Arial"/>
              </a:rPr>
              <a:t>=</a:t>
            </a:r>
            <a:r>
              <a:rPr sz="500" spc="-5" dirty="0">
                <a:latin typeface="Arial"/>
                <a:cs typeface="Arial"/>
              </a:rPr>
              <a:t> </a:t>
            </a:r>
            <a:r>
              <a:rPr sz="500" spc="15" dirty="0">
                <a:latin typeface="Arial"/>
                <a:cs typeface="Arial"/>
              </a:rPr>
              <a:t>?</a:t>
            </a:r>
            <a:endParaRPr sz="500">
              <a:latin typeface="Arial"/>
              <a:cs typeface="Arial"/>
            </a:endParaRPr>
          </a:p>
          <a:p>
            <a:pPr marL="276225" lvl="2" indent="-53975">
              <a:lnSpc>
                <a:spcPct val="100000"/>
              </a:lnSpc>
              <a:spcBef>
                <a:spcPts val="155"/>
              </a:spcBef>
              <a:buChar char="•"/>
              <a:tabLst>
                <a:tab pos="276860" algn="l"/>
              </a:tabLst>
            </a:pPr>
            <a:r>
              <a:rPr sz="500" spc="5" dirty="0">
                <a:latin typeface="Arial"/>
                <a:cs typeface="Arial"/>
              </a:rPr>
              <a:t>Modality</a:t>
            </a:r>
            <a:r>
              <a:rPr sz="500" spc="-15" dirty="0">
                <a:latin typeface="Arial"/>
                <a:cs typeface="Arial"/>
              </a:rPr>
              <a:t> </a:t>
            </a:r>
            <a:r>
              <a:rPr sz="500" spc="10" dirty="0">
                <a:latin typeface="Arial"/>
                <a:cs typeface="Arial"/>
              </a:rPr>
              <a:t>with</a:t>
            </a:r>
            <a:r>
              <a:rPr sz="500" spc="-15" dirty="0">
                <a:latin typeface="Arial"/>
                <a:cs typeface="Arial"/>
              </a:rPr>
              <a:t> </a:t>
            </a:r>
            <a:r>
              <a:rPr sz="500" spc="10" dirty="0">
                <a:latin typeface="Arial"/>
                <a:cs typeface="Arial"/>
              </a:rPr>
              <a:t>↓</a:t>
            </a:r>
            <a:r>
              <a:rPr sz="500" spc="-10" dirty="0">
                <a:latin typeface="Arial"/>
                <a:cs typeface="Arial"/>
              </a:rPr>
              <a:t> </a:t>
            </a:r>
            <a:r>
              <a:rPr sz="500" spc="10" dirty="0">
                <a:latin typeface="Arial"/>
                <a:cs typeface="Arial"/>
              </a:rPr>
              <a:t>molecular</a:t>
            </a:r>
            <a:r>
              <a:rPr sz="500" spc="-25" dirty="0">
                <a:latin typeface="Arial"/>
                <a:cs typeface="Arial"/>
              </a:rPr>
              <a:t> </a:t>
            </a:r>
            <a:r>
              <a:rPr sz="500" spc="5" dirty="0">
                <a:latin typeface="Arial"/>
                <a:cs typeface="Arial"/>
              </a:rPr>
              <a:t>activity</a:t>
            </a:r>
            <a:r>
              <a:rPr sz="500" spc="-20" dirty="0">
                <a:latin typeface="Arial"/>
                <a:cs typeface="Arial"/>
              </a:rPr>
              <a:t> </a:t>
            </a:r>
            <a:r>
              <a:rPr sz="500" spc="15" dirty="0">
                <a:latin typeface="Arial"/>
                <a:cs typeface="Arial"/>
              </a:rPr>
              <a:t>=</a:t>
            </a:r>
            <a:r>
              <a:rPr sz="500" spc="-5" dirty="0">
                <a:latin typeface="Arial"/>
                <a:cs typeface="Arial"/>
              </a:rPr>
              <a:t> </a:t>
            </a:r>
            <a:r>
              <a:rPr sz="500" spc="15" dirty="0">
                <a:latin typeface="Arial"/>
                <a:cs typeface="Arial"/>
              </a:rPr>
              <a:t>?</a:t>
            </a:r>
            <a:endParaRPr sz="5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72744" y="165862"/>
            <a:ext cx="105981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So, </a:t>
            </a:r>
            <a:r>
              <a:rPr dirty="0"/>
              <a:t>What’s</a:t>
            </a:r>
            <a:r>
              <a:rPr spc="-120" dirty="0"/>
              <a:t> </a:t>
            </a:r>
            <a:r>
              <a:rPr spc="15" dirty="0"/>
              <a:t>New?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11911"/>
            <a:ext cx="2457450" cy="1250315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25"/>
              </a:spcBef>
            </a:pPr>
            <a:r>
              <a:rPr sz="700" b="1" spc="15" dirty="0">
                <a:latin typeface="Arial"/>
                <a:cs typeface="Arial"/>
              </a:rPr>
              <a:t>Mechanical</a:t>
            </a:r>
            <a:r>
              <a:rPr sz="700" b="1" spc="25" dirty="0">
                <a:latin typeface="Arial"/>
                <a:cs typeface="Arial"/>
              </a:rPr>
              <a:t> </a:t>
            </a:r>
            <a:r>
              <a:rPr sz="700" b="1" spc="15" dirty="0">
                <a:latin typeface="Arial"/>
                <a:cs typeface="Arial"/>
              </a:rPr>
              <a:t>Energy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3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Ultrasound – specifically</a:t>
            </a:r>
            <a:r>
              <a:rPr sz="700" spc="-30" dirty="0">
                <a:latin typeface="Arial"/>
                <a:cs typeface="Arial"/>
              </a:rPr>
              <a:t> </a:t>
            </a:r>
            <a:r>
              <a:rPr sz="700" spc="20" dirty="0">
                <a:latin typeface="Arial"/>
                <a:cs typeface="Arial"/>
              </a:rPr>
              <a:t>TUS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8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Energy </a:t>
            </a:r>
            <a:r>
              <a:rPr sz="650" spc="-10" dirty="0">
                <a:latin typeface="Arial"/>
                <a:cs typeface="Arial"/>
              </a:rPr>
              <a:t>cannot </a:t>
            </a:r>
            <a:r>
              <a:rPr sz="650" spc="-5" dirty="0">
                <a:latin typeface="Arial"/>
                <a:cs typeface="Arial"/>
              </a:rPr>
              <a:t>be made or destroyed, </a:t>
            </a:r>
            <a:r>
              <a:rPr sz="650" dirty="0">
                <a:latin typeface="Arial"/>
                <a:cs typeface="Arial"/>
              </a:rPr>
              <a:t>it is merely</a:t>
            </a:r>
            <a:r>
              <a:rPr sz="650" spc="-70" dirty="0">
                <a:latin typeface="Arial"/>
                <a:cs typeface="Arial"/>
              </a:rPr>
              <a:t> </a:t>
            </a:r>
            <a:r>
              <a:rPr sz="650" b="1" i="1" spc="-10" dirty="0">
                <a:solidFill>
                  <a:srgbClr val="0084B4"/>
                </a:solidFill>
                <a:latin typeface="Arial"/>
                <a:cs typeface="Arial"/>
              </a:rPr>
              <a:t>changed</a:t>
            </a:r>
            <a:endParaRPr sz="650">
              <a:latin typeface="Arial"/>
              <a:cs typeface="Arial"/>
            </a:endParaRPr>
          </a:p>
          <a:p>
            <a:pPr marL="276225" marR="5080" lvl="2" indent="-53340">
              <a:lnSpc>
                <a:spcPts val="600"/>
              </a:lnSpc>
              <a:spcBef>
                <a:spcPts val="135"/>
              </a:spcBef>
              <a:buChar char="•"/>
              <a:tabLst>
                <a:tab pos="276860" algn="l"/>
              </a:tabLst>
            </a:pPr>
            <a:r>
              <a:rPr sz="550" spc="-5" dirty="0">
                <a:latin typeface="Arial"/>
                <a:cs typeface="Arial"/>
              </a:rPr>
              <a:t>Electrical </a:t>
            </a:r>
            <a:r>
              <a:rPr sz="550" dirty="0">
                <a:latin typeface="Arial"/>
                <a:cs typeface="Arial"/>
              </a:rPr>
              <a:t>energy converted to mechanical energy </a:t>
            </a:r>
            <a:r>
              <a:rPr sz="550" spc="-5" dirty="0">
                <a:latin typeface="Arial"/>
                <a:cs typeface="Arial"/>
              </a:rPr>
              <a:t>in </a:t>
            </a:r>
            <a:r>
              <a:rPr sz="550" dirty="0">
                <a:latin typeface="Arial"/>
                <a:cs typeface="Arial"/>
              </a:rPr>
              <a:t>the form of sound  waves.</a:t>
            </a:r>
            <a:endParaRPr sz="550">
              <a:latin typeface="Arial"/>
              <a:cs typeface="Arial"/>
            </a:endParaRPr>
          </a:p>
          <a:p>
            <a:pPr marL="182880" marR="163195" lvl="1" indent="-66040">
              <a:lnSpc>
                <a:spcPts val="700"/>
              </a:lnSpc>
              <a:spcBef>
                <a:spcPts val="150"/>
              </a:spcBef>
              <a:buChar char="–"/>
              <a:tabLst>
                <a:tab pos="183515" algn="l"/>
              </a:tabLst>
            </a:pPr>
            <a:r>
              <a:rPr sz="650" spc="-10" dirty="0">
                <a:latin typeface="Arial"/>
                <a:cs typeface="Arial"/>
              </a:rPr>
              <a:t>The </a:t>
            </a:r>
            <a:r>
              <a:rPr sz="650" spc="-5" dirty="0">
                <a:latin typeface="Arial"/>
                <a:cs typeface="Arial"/>
              </a:rPr>
              <a:t>resulting mechanical </a:t>
            </a:r>
            <a:r>
              <a:rPr sz="650" dirty="0">
                <a:latin typeface="Arial"/>
                <a:cs typeface="Arial"/>
              </a:rPr>
              <a:t>vibration is </a:t>
            </a:r>
            <a:r>
              <a:rPr sz="650" spc="-5" dirty="0">
                <a:latin typeface="Arial"/>
                <a:cs typeface="Arial"/>
              </a:rPr>
              <a:t>of a frequency that</a:t>
            </a:r>
            <a:r>
              <a:rPr sz="650" spc="-9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is  </a:t>
            </a:r>
            <a:r>
              <a:rPr sz="650" spc="-5" dirty="0">
                <a:latin typeface="Arial"/>
                <a:cs typeface="Arial"/>
              </a:rPr>
              <a:t>above that of audible </a:t>
            </a:r>
            <a:r>
              <a:rPr sz="650" spc="-10" dirty="0">
                <a:latin typeface="Arial"/>
                <a:cs typeface="Arial"/>
              </a:rPr>
              <a:t>sound</a:t>
            </a:r>
            <a:r>
              <a:rPr sz="650" spc="-4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(16-20,000Hz)</a:t>
            </a:r>
            <a:endParaRPr sz="650">
              <a:latin typeface="Arial"/>
              <a:cs typeface="Arial"/>
            </a:endParaRPr>
          </a:p>
          <a:p>
            <a:pPr marL="276225" lvl="2" indent="-53975">
              <a:lnSpc>
                <a:spcPct val="100000"/>
              </a:lnSpc>
              <a:spcBef>
                <a:spcPts val="50"/>
              </a:spcBef>
              <a:buChar char="•"/>
              <a:tabLst>
                <a:tab pos="276860" algn="l"/>
              </a:tabLst>
            </a:pPr>
            <a:r>
              <a:rPr sz="550" spc="-5" dirty="0">
                <a:latin typeface="Arial"/>
                <a:cs typeface="Arial"/>
              </a:rPr>
              <a:t>ULTRASOUND </a:t>
            </a:r>
            <a:r>
              <a:rPr sz="550" dirty="0">
                <a:latin typeface="Arial"/>
                <a:cs typeface="Arial"/>
              </a:rPr>
              <a:t>=</a:t>
            </a:r>
            <a:r>
              <a:rPr sz="550" spc="-1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20,000Hz+</a:t>
            </a:r>
            <a:endParaRPr sz="550">
              <a:latin typeface="Arial"/>
              <a:cs typeface="Arial"/>
            </a:endParaRPr>
          </a:p>
          <a:p>
            <a:pPr marL="182880" marR="97155" lvl="1" indent="-66040">
              <a:lnSpc>
                <a:spcPts val="700"/>
              </a:lnSpc>
              <a:spcBef>
                <a:spcPts val="170"/>
              </a:spcBef>
              <a:buChar char="–"/>
              <a:tabLst>
                <a:tab pos="183515" algn="l"/>
              </a:tabLst>
            </a:pPr>
            <a:r>
              <a:rPr sz="650" spc="5" dirty="0">
                <a:latin typeface="Arial"/>
                <a:cs typeface="Arial"/>
              </a:rPr>
              <a:t>We </a:t>
            </a:r>
            <a:r>
              <a:rPr sz="650" spc="-5" dirty="0">
                <a:latin typeface="Arial"/>
                <a:cs typeface="Arial"/>
              </a:rPr>
              <a:t>can </a:t>
            </a:r>
            <a:r>
              <a:rPr sz="650" dirty="0">
                <a:latin typeface="Arial"/>
                <a:cs typeface="Arial"/>
              </a:rPr>
              <a:t>apply </a:t>
            </a:r>
            <a:r>
              <a:rPr sz="650" spc="-5" dirty="0">
                <a:latin typeface="Arial"/>
                <a:cs typeface="Arial"/>
              </a:rPr>
              <a:t>ultrasound at a frequency between 1-3MHz</a:t>
            </a:r>
            <a:r>
              <a:rPr sz="650" spc="-13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to </a:t>
            </a:r>
            <a:r>
              <a:rPr sz="650" u="sng" spc="-5" dirty="0">
                <a:solidFill>
                  <a:srgbClr val="0084B4"/>
                </a:solidFill>
                <a:uFill>
                  <a:solidFill>
                    <a:srgbClr val="0084B4"/>
                  </a:solidFill>
                </a:uFill>
                <a:latin typeface="Arial"/>
                <a:cs typeface="Arial"/>
              </a:rPr>
              <a:t> manipulate </a:t>
            </a:r>
            <a:r>
              <a:rPr sz="650" u="sng" spc="-10" dirty="0">
                <a:solidFill>
                  <a:srgbClr val="0084B4"/>
                </a:solidFill>
                <a:uFill>
                  <a:solidFill>
                    <a:srgbClr val="0084B4"/>
                  </a:solidFill>
                </a:uFill>
                <a:latin typeface="Arial"/>
                <a:cs typeface="Arial"/>
              </a:rPr>
              <a:t>the </a:t>
            </a:r>
            <a:r>
              <a:rPr sz="650" u="sng" spc="-5" dirty="0">
                <a:solidFill>
                  <a:srgbClr val="0084B4"/>
                </a:solidFill>
                <a:uFill>
                  <a:solidFill>
                    <a:srgbClr val="0084B4"/>
                  </a:solidFill>
                </a:uFill>
                <a:latin typeface="Arial"/>
                <a:cs typeface="Arial"/>
              </a:rPr>
              <a:t>healing</a:t>
            </a:r>
            <a:r>
              <a:rPr sz="650" u="sng" spc="-55" dirty="0">
                <a:solidFill>
                  <a:srgbClr val="0084B4"/>
                </a:solidFill>
                <a:uFill>
                  <a:solidFill>
                    <a:srgbClr val="0084B4"/>
                  </a:solidFill>
                </a:uFill>
                <a:latin typeface="Arial"/>
                <a:cs typeface="Arial"/>
              </a:rPr>
              <a:t> </a:t>
            </a:r>
            <a:r>
              <a:rPr sz="650" u="sng" spc="-5" dirty="0">
                <a:solidFill>
                  <a:srgbClr val="0084B4"/>
                </a:solidFill>
                <a:uFill>
                  <a:solidFill>
                    <a:srgbClr val="0084B4"/>
                  </a:solidFill>
                </a:uFill>
                <a:latin typeface="Arial"/>
                <a:cs typeface="Arial"/>
              </a:rPr>
              <a:t>process</a:t>
            </a:r>
            <a:r>
              <a:rPr sz="650" spc="-5" dirty="0">
                <a:latin typeface="Arial"/>
                <a:cs typeface="Arial"/>
              </a:rPr>
              <a:t>.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4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1Hz = 1 </a:t>
            </a:r>
            <a:r>
              <a:rPr sz="650" dirty="0">
                <a:latin typeface="Arial"/>
                <a:cs typeface="Arial"/>
              </a:rPr>
              <a:t>cycle </a:t>
            </a:r>
            <a:r>
              <a:rPr sz="650" spc="-5" dirty="0">
                <a:latin typeface="Arial"/>
                <a:cs typeface="Arial"/>
              </a:rPr>
              <a:t>per</a:t>
            </a:r>
            <a:r>
              <a:rPr sz="650" spc="-5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second.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70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1MHz = 1 </a:t>
            </a:r>
            <a:r>
              <a:rPr sz="650" dirty="0">
                <a:latin typeface="Arial"/>
                <a:cs typeface="Arial"/>
              </a:rPr>
              <a:t>million</a:t>
            </a:r>
            <a:r>
              <a:rPr sz="650" spc="-7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Hz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06323" y="165862"/>
            <a:ext cx="119316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Mechanical</a:t>
            </a:r>
            <a:r>
              <a:rPr spc="-75" dirty="0"/>
              <a:t> </a:t>
            </a:r>
            <a:r>
              <a:rPr spc="10" dirty="0"/>
              <a:t>Energy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0662"/>
            <a:ext cx="1699895" cy="111506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650" b="1" spc="10" dirty="0">
                <a:latin typeface="Arial"/>
                <a:cs typeface="Arial"/>
              </a:rPr>
              <a:t>Therapeutic</a:t>
            </a:r>
            <a:r>
              <a:rPr sz="650" b="1" spc="15" dirty="0">
                <a:latin typeface="Arial"/>
                <a:cs typeface="Arial"/>
              </a:rPr>
              <a:t> </a:t>
            </a:r>
            <a:r>
              <a:rPr sz="650" b="1" spc="5" dirty="0">
                <a:latin typeface="Arial"/>
                <a:cs typeface="Arial"/>
              </a:rPr>
              <a:t>Ultrasound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35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Dense collagenous</a:t>
            </a:r>
            <a:r>
              <a:rPr sz="650" spc="65" dirty="0">
                <a:latin typeface="Arial"/>
                <a:cs typeface="Arial"/>
              </a:rPr>
              <a:t> </a:t>
            </a:r>
            <a:r>
              <a:rPr sz="650" spc="10" dirty="0">
                <a:latin typeface="Arial"/>
                <a:cs typeface="Arial"/>
              </a:rPr>
              <a:t>tissue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40"/>
              </a:spcBef>
              <a:buChar char="–"/>
              <a:tabLst>
                <a:tab pos="183515" algn="l"/>
              </a:tabLst>
            </a:pPr>
            <a:r>
              <a:rPr sz="550" spc="10" dirty="0">
                <a:latin typeface="Arial"/>
                <a:cs typeface="Arial"/>
              </a:rPr>
              <a:t>Ligament, tendon, fascia, capsule, </a:t>
            </a:r>
            <a:r>
              <a:rPr sz="550" spc="15" dirty="0">
                <a:latin typeface="Arial"/>
                <a:cs typeface="Arial"/>
              </a:rPr>
              <a:t>scar</a:t>
            </a:r>
            <a:r>
              <a:rPr sz="550" spc="25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tissue</a:t>
            </a:r>
            <a:endParaRPr sz="55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30"/>
              </a:spcBef>
              <a:buFont typeface="Arial"/>
              <a:buChar char="–"/>
            </a:pPr>
            <a:endParaRPr sz="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650" b="1" spc="5" dirty="0">
                <a:latin typeface="Arial"/>
                <a:cs typeface="Arial"/>
              </a:rPr>
              <a:t>Pulsed Short Wave</a:t>
            </a:r>
            <a:r>
              <a:rPr sz="650" b="1" spc="35" dirty="0">
                <a:latin typeface="Arial"/>
                <a:cs typeface="Arial"/>
              </a:rPr>
              <a:t> </a:t>
            </a:r>
            <a:r>
              <a:rPr sz="650" b="1" spc="10" dirty="0">
                <a:latin typeface="Arial"/>
                <a:cs typeface="Arial"/>
              </a:rPr>
              <a:t>Therapy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0"/>
              </a:spcBef>
              <a:buChar char="•"/>
              <a:tabLst>
                <a:tab pos="92075" algn="l"/>
              </a:tabLst>
            </a:pPr>
            <a:r>
              <a:rPr sz="650" spc="15" dirty="0">
                <a:latin typeface="Arial"/>
                <a:cs typeface="Arial"/>
              </a:rPr>
              <a:t>Wet, </a:t>
            </a:r>
            <a:r>
              <a:rPr sz="650" spc="5" dirty="0">
                <a:latin typeface="Arial"/>
                <a:cs typeface="Arial"/>
              </a:rPr>
              <a:t>ionic, </a:t>
            </a:r>
            <a:r>
              <a:rPr sz="650" dirty="0">
                <a:latin typeface="Arial"/>
                <a:cs typeface="Arial"/>
              </a:rPr>
              <a:t>low </a:t>
            </a:r>
            <a:r>
              <a:rPr sz="650" spc="5" dirty="0">
                <a:latin typeface="Arial"/>
                <a:cs typeface="Arial"/>
              </a:rPr>
              <a:t>resistance</a:t>
            </a:r>
            <a:r>
              <a:rPr sz="650" spc="-30" dirty="0">
                <a:latin typeface="Arial"/>
                <a:cs typeface="Arial"/>
              </a:rPr>
              <a:t> </a:t>
            </a:r>
            <a:r>
              <a:rPr sz="650" spc="10" dirty="0">
                <a:latin typeface="Arial"/>
                <a:cs typeface="Arial"/>
              </a:rPr>
              <a:t>tissue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40"/>
              </a:spcBef>
              <a:buChar char="–"/>
              <a:tabLst>
                <a:tab pos="183515" algn="l"/>
              </a:tabLst>
            </a:pPr>
            <a:r>
              <a:rPr sz="550" spc="15" dirty="0">
                <a:latin typeface="Arial"/>
                <a:cs typeface="Arial"/>
              </a:rPr>
              <a:t>Muscle, nerve, oedema, haematoma,</a:t>
            </a:r>
            <a:r>
              <a:rPr sz="550" spc="-60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effusion</a:t>
            </a:r>
            <a:endParaRPr sz="55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45"/>
              </a:spcBef>
              <a:buFont typeface="Arial"/>
              <a:buChar char="–"/>
            </a:pPr>
            <a:endParaRPr sz="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650" b="1" spc="5" dirty="0">
                <a:latin typeface="Arial"/>
                <a:cs typeface="Arial"/>
              </a:rPr>
              <a:t>Laser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5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Superficial vascular</a:t>
            </a:r>
            <a:r>
              <a:rPr sz="650" spc="20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tissues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40"/>
              </a:spcBef>
              <a:buChar char="–"/>
              <a:tabLst>
                <a:tab pos="183515" algn="l"/>
              </a:tabLst>
            </a:pPr>
            <a:r>
              <a:rPr sz="550" spc="15" dirty="0">
                <a:latin typeface="Arial"/>
                <a:cs typeface="Arial"/>
              </a:rPr>
              <a:t>open wounds, nerve, muscle, tendon</a:t>
            </a:r>
            <a:r>
              <a:rPr sz="550" spc="-65" dirty="0">
                <a:latin typeface="Arial"/>
                <a:cs typeface="Arial"/>
              </a:rPr>
              <a:t> </a:t>
            </a:r>
            <a:r>
              <a:rPr sz="550" spc="15" dirty="0">
                <a:latin typeface="Arial"/>
                <a:cs typeface="Arial"/>
              </a:rPr>
              <a:t>sheath</a:t>
            </a:r>
            <a:endParaRPr sz="5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81356" y="28956"/>
            <a:ext cx="1770888" cy="16672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372616" y="166496"/>
            <a:ext cx="127635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000" b="1" dirty="0">
                <a:latin typeface="Arial"/>
                <a:cs typeface="Arial"/>
              </a:rPr>
              <a:t>Tissue </a:t>
            </a:r>
            <a:r>
              <a:rPr sz="1000" b="1" spc="5" dirty="0">
                <a:latin typeface="Arial"/>
                <a:cs typeface="Arial"/>
              </a:rPr>
              <a:t>Repair</a:t>
            </a:r>
            <a:r>
              <a:rPr sz="1000" b="1" spc="-70" dirty="0">
                <a:latin typeface="Arial"/>
                <a:cs typeface="Arial"/>
              </a:rPr>
              <a:t> </a:t>
            </a:r>
            <a:r>
              <a:rPr sz="1000" b="1" spc="10" dirty="0">
                <a:latin typeface="Arial"/>
                <a:cs typeface="Arial"/>
              </a:rPr>
              <a:t>Model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67283" y="166496"/>
            <a:ext cx="107061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Electrical</a:t>
            </a:r>
            <a:r>
              <a:rPr spc="-95" dirty="0"/>
              <a:t> </a:t>
            </a:r>
            <a:r>
              <a:rPr spc="10" dirty="0"/>
              <a:t>Energy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96950"/>
            <a:ext cx="2462530" cy="899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13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Application </a:t>
            </a:r>
            <a:r>
              <a:rPr sz="700" spc="10" dirty="0">
                <a:latin typeface="Arial"/>
                <a:cs typeface="Arial"/>
              </a:rPr>
              <a:t>of electrical current </a:t>
            </a:r>
            <a:r>
              <a:rPr sz="700" spc="15" dirty="0">
                <a:latin typeface="Arial"/>
                <a:cs typeface="Arial"/>
              </a:rPr>
              <a:t>causes movement </a:t>
            </a:r>
            <a:r>
              <a:rPr sz="700" spc="10" dirty="0">
                <a:latin typeface="Arial"/>
                <a:cs typeface="Arial"/>
              </a:rPr>
              <a:t>of</a:t>
            </a:r>
            <a:r>
              <a:rPr sz="700" spc="2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ions</a:t>
            </a:r>
            <a:endParaRPr sz="7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11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5"/>
              </a:spcBef>
              <a:buChar char="•"/>
              <a:tabLst>
                <a:tab pos="92075" algn="l"/>
              </a:tabLst>
            </a:pPr>
            <a:r>
              <a:rPr sz="700" spc="30" dirty="0">
                <a:latin typeface="Arial"/>
                <a:cs typeface="Arial"/>
              </a:rPr>
              <a:t>We </a:t>
            </a:r>
            <a:r>
              <a:rPr sz="700" spc="15" dirty="0">
                <a:latin typeface="Arial"/>
                <a:cs typeface="Arial"/>
              </a:rPr>
              <a:t>can manipulate </a:t>
            </a:r>
            <a:r>
              <a:rPr sz="700" spc="10" dirty="0">
                <a:latin typeface="Arial"/>
                <a:cs typeface="Arial"/>
              </a:rPr>
              <a:t>this to </a:t>
            </a:r>
            <a:r>
              <a:rPr sz="700" spc="15" dirty="0">
                <a:latin typeface="Arial"/>
                <a:cs typeface="Arial"/>
              </a:rPr>
              <a:t>have a </a:t>
            </a:r>
            <a:r>
              <a:rPr sz="700" spc="10" dirty="0">
                <a:latin typeface="Arial"/>
                <a:cs typeface="Arial"/>
              </a:rPr>
              <a:t>therapeutic</a:t>
            </a:r>
            <a:r>
              <a:rPr sz="700" spc="-3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effect</a:t>
            </a:r>
            <a:endParaRPr sz="7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Arial"/>
              <a:buChar char="•"/>
            </a:pPr>
            <a:endParaRPr sz="1050">
              <a:latin typeface="Arial"/>
              <a:cs typeface="Arial"/>
            </a:endParaRPr>
          </a:p>
          <a:p>
            <a:pPr marL="91440" marR="162560" indent="-79375">
              <a:lnSpc>
                <a:spcPct val="105000"/>
              </a:lnSpc>
              <a:buChar char="•"/>
              <a:tabLst>
                <a:tab pos="92075" algn="l"/>
              </a:tabLst>
            </a:pPr>
            <a:r>
              <a:rPr sz="700" dirty="0">
                <a:latin typeface="Arial"/>
                <a:cs typeface="Arial"/>
              </a:rPr>
              <a:t>Vary </a:t>
            </a:r>
            <a:r>
              <a:rPr sz="700" spc="10" dirty="0">
                <a:latin typeface="Arial"/>
                <a:cs typeface="Arial"/>
              </a:rPr>
              <a:t>the </a:t>
            </a:r>
            <a:r>
              <a:rPr sz="700" b="1" spc="10" dirty="0">
                <a:latin typeface="Arial"/>
                <a:cs typeface="Arial"/>
              </a:rPr>
              <a:t>intensity </a:t>
            </a:r>
            <a:r>
              <a:rPr sz="700" spc="15" dirty="0">
                <a:latin typeface="Arial"/>
                <a:cs typeface="Arial"/>
              </a:rPr>
              <a:t>and/or </a:t>
            </a:r>
            <a:r>
              <a:rPr sz="700" b="1" spc="10" dirty="0">
                <a:latin typeface="Arial"/>
                <a:cs typeface="Arial"/>
              </a:rPr>
              <a:t>duration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spc="15" dirty="0">
                <a:latin typeface="Arial"/>
                <a:cs typeface="Arial"/>
              </a:rPr>
              <a:t>a </a:t>
            </a:r>
            <a:r>
              <a:rPr sz="700" b="1" spc="10" dirty="0">
                <a:latin typeface="Arial"/>
                <a:cs typeface="Arial"/>
              </a:rPr>
              <a:t>frequency </a:t>
            </a:r>
            <a:r>
              <a:rPr sz="700" spc="10" dirty="0">
                <a:latin typeface="Arial"/>
                <a:cs typeface="Arial"/>
              </a:rPr>
              <a:t>to  disturb the </a:t>
            </a:r>
            <a:r>
              <a:rPr sz="700" spc="15" dirty="0">
                <a:latin typeface="Arial"/>
                <a:cs typeface="Arial"/>
              </a:rPr>
              <a:t>ionic balance across </a:t>
            </a:r>
            <a:r>
              <a:rPr sz="700" spc="10" dirty="0">
                <a:latin typeface="Arial"/>
                <a:cs typeface="Arial"/>
              </a:rPr>
              <a:t>the </a:t>
            </a:r>
            <a:r>
              <a:rPr sz="700" spc="15" dirty="0">
                <a:latin typeface="Arial"/>
                <a:cs typeface="Arial"/>
              </a:rPr>
              <a:t>nerve </a:t>
            </a:r>
            <a:r>
              <a:rPr sz="700" spc="10" dirty="0">
                <a:latin typeface="Arial"/>
                <a:cs typeface="Arial"/>
              </a:rPr>
              <a:t>or </a:t>
            </a:r>
            <a:r>
              <a:rPr sz="700" spc="15" dirty="0">
                <a:latin typeface="Arial"/>
                <a:cs typeface="Arial"/>
              </a:rPr>
              <a:t>muscle  membranes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66647" y="165862"/>
            <a:ext cx="107061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Electrical</a:t>
            </a:r>
            <a:r>
              <a:rPr spc="-95" dirty="0"/>
              <a:t> </a:t>
            </a:r>
            <a:r>
              <a:rPr spc="10" dirty="0"/>
              <a:t>Energy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70967"/>
            <a:ext cx="2539365" cy="1073150"/>
          </a:xfrm>
          <a:prstGeom prst="rect">
            <a:avLst/>
          </a:prstGeom>
        </p:spPr>
        <p:txBody>
          <a:bodyPr vert="horz" wrap="square" lIns="0" tIns="36195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285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Low </a:t>
            </a:r>
            <a:r>
              <a:rPr sz="650" spc="5" dirty="0">
                <a:latin typeface="Arial"/>
                <a:cs typeface="Arial"/>
              </a:rPr>
              <a:t>(0-200Hz) - affects </a:t>
            </a:r>
            <a:r>
              <a:rPr sz="650" spc="10" dirty="0">
                <a:latin typeface="Arial"/>
                <a:cs typeface="Arial"/>
              </a:rPr>
              <a:t>sensory </a:t>
            </a:r>
            <a:r>
              <a:rPr sz="650" spc="5" dirty="0">
                <a:latin typeface="Arial"/>
                <a:cs typeface="Arial"/>
              </a:rPr>
              <a:t>or </a:t>
            </a:r>
            <a:r>
              <a:rPr sz="650" spc="10" dirty="0">
                <a:latin typeface="Arial"/>
                <a:cs typeface="Arial"/>
              </a:rPr>
              <a:t>motor nerves =</a:t>
            </a:r>
            <a:r>
              <a:rPr sz="650" spc="40" dirty="0">
                <a:latin typeface="Arial"/>
                <a:cs typeface="Arial"/>
              </a:rPr>
              <a:t> </a:t>
            </a:r>
            <a:r>
              <a:rPr sz="650" b="1" spc="10" dirty="0">
                <a:solidFill>
                  <a:srgbClr val="00AFEF"/>
                </a:solidFill>
                <a:latin typeface="Arial"/>
                <a:cs typeface="Arial"/>
              </a:rPr>
              <a:t>TENS/NMES</a:t>
            </a:r>
            <a:endParaRPr sz="650">
              <a:latin typeface="Arial"/>
              <a:cs typeface="Arial"/>
            </a:endParaRPr>
          </a:p>
          <a:p>
            <a:pPr marL="91440" marR="381000" indent="-79375">
              <a:lnSpc>
                <a:spcPct val="103099"/>
              </a:lnSpc>
              <a:spcBef>
                <a:spcPts val="170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Medium </a:t>
            </a:r>
            <a:r>
              <a:rPr sz="650" spc="5" dirty="0">
                <a:latin typeface="Arial"/>
                <a:cs typeface="Arial"/>
              </a:rPr>
              <a:t>(200-4000Hz) - </a:t>
            </a:r>
            <a:r>
              <a:rPr sz="650" spc="10" dirty="0">
                <a:latin typeface="Arial"/>
                <a:cs typeface="Arial"/>
              </a:rPr>
              <a:t>passes </a:t>
            </a:r>
            <a:r>
              <a:rPr sz="650" spc="5" dirty="0">
                <a:latin typeface="Arial"/>
                <a:cs typeface="Arial"/>
              </a:rPr>
              <a:t>through </a:t>
            </a:r>
            <a:r>
              <a:rPr sz="650" spc="10" dirty="0">
                <a:latin typeface="Arial"/>
                <a:cs typeface="Arial"/>
              </a:rPr>
              <a:t>tissue </a:t>
            </a:r>
            <a:r>
              <a:rPr sz="650" spc="5" dirty="0">
                <a:latin typeface="Arial"/>
                <a:cs typeface="Arial"/>
              </a:rPr>
              <a:t>without  stimulation </a:t>
            </a:r>
            <a:r>
              <a:rPr sz="650" spc="10" dirty="0">
                <a:latin typeface="Arial"/>
                <a:cs typeface="Arial"/>
              </a:rPr>
              <a:t>the </a:t>
            </a:r>
            <a:r>
              <a:rPr sz="650" spc="5" dirty="0">
                <a:latin typeface="Arial"/>
                <a:cs typeface="Arial"/>
              </a:rPr>
              <a:t>muscle or</a:t>
            </a:r>
            <a:r>
              <a:rPr sz="650" spc="25" dirty="0">
                <a:latin typeface="Arial"/>
                <a:cs typeface="Arial"/>
              </a:rPr>
              <a:t> </a:t>
            </a:r>
            <a:r>
              <a:rPr sz="650" spc="10" dirty="0">
                <a:latin typeface="Arial"/>
                <a:cs typeface="Arial"/>
              </a:rPr>
              <a:t>nerve</a:t>
            </a:r>
            <a:endParaRPr sz="650">
              <a:latin typeface="Arial"/>
              <a:cs typeface="Arial"/>
            </a:endParaRPr>
          </a:p>
          <a:p>
            <a:pPr marL="91440" marR="290830" indent="-79375">
              <a:lnSpc>
                <a:spcPct val="104600"/>
              </a:lnSpc>
              <a:spcBef>
                <a:spcPts val="155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2 medium </a:t>
            </a:r>
            <a:r>
              <a:rPr sz="650" spc="5" dirty="0">
                <a:latin typeface="Arial"/>
                <a:cs typeface="Arial"/>
              </a:rPr>
              <a:t>frequencies create </a:t>
            </a:r>
            <a:r>
              <a:rPr sz="650" spc="10" dirty="0">
                <a:latin typeface="Arial"/>
                <a:cs typeface="Arial"/>
              </a:rPr>
              <a:t>a </a:t>
            </a:r>
            <a:r>
              <a:rPr sz="650" dirty="0">
                <a:latin typeface="Arial"/>
                <a:cs typeface="Arial"/>
              </a:rPr>
              <a:t>low </a:t>
            </a:r>
            <a:r>
              <a:rPr sz="650" spc="5" dirty="0">
                <a:latin typeface="Arial"/>
                <a:cs typeface="Arial"/>
              </a:rPr>
              <a:t>amplitude-modulated  current which stimulates muscle </a:t>
            </a:r>
            <a:r>
              <a:rPr sz="650" spc="10" dirty="0">
                <a:latin typeface="Arial"/>
                <a:cs typeface="Arial"/>
              </a:rPr>
              <a:t>and nerve =</a:t>
            </a:r>
            <a:r>
              <a:rPr sz="650" spc="90" dirty="0">
                <a:latin typeface="Arial"/>
                <a:cs typeface="Arial"/>
              </a:rPr>
              <a:t> </a:t>
            </a:r>
            <a:r>
              <a:rPr sz="650" b="1" spc="10" dirty="0">
                <a:solidFill>
                  <a:srgbClr val="00AFEF"/>
                </a:solidFill>
                <a:latin typeface="Arial"/>
                <a:cs typeface="Arial"/>
              </a:rPr>
              <a:t>ITF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80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High </a:t>
            </a:r>
            <a:r>
              <a:rPr sz="650" spc="5" dirty="0">
                <a:latin typeface="Arial"/>
                <a:cs typeface="Arial"/>
              </a:rPr>
              <a:t>(27MHz) </a:t>
            </a:r>
            <a:r>
              <a:rPr sz="650" spc="10" dirty="0">
                <a:latin typeface="Arial"/>
                <a:cs typeface="Arial"/>
              </a:rPr>
              <a:t>passes </a:t>
            </a:r>
            <a:r>
              <a:rPr sz="650" spc="5" dirty="0">
                <a:latin typeface="Arial"/>
                <a:cs typeface="Arial"/>
              </a:rPr>
              <a:t>through </a:t>
            </a:r>
            <a:r>
              <a:rPr sz="650" spc="10" dirty="0">
                <a:latin typeface="Arial"/>
                <a:cs typeface="Arial"/>
              </a:rPr>
              <a:t>the tissue producing </a:t>
            </a:r>
            <a:r>
              <a:rPr sz="650" spc="5" dirty="0">
                <a:latin typeface="Arial"/>
                <a:cs typeface="Arial"/>
              </a:rPr>
              <a:t>heat </a:t>
            </a:r>
            <a:r>
              <a:rPr sz="650" spc="10" dirty="0">
                <a:latin typeface="Arial"/>
                <a:cs typeface="Arial"/>
              </a:rPr>
              <a:t>=</a:t>
            </a:r>
            <a:r>
              <a:rPr sz="650" spc="50" dirty="0">
                <a:latin typeface="Arial"/>
                <a:cs typeface="Arial"/>
              </a:rPr>
              <a:t> </a:t>
            </a:r>
            <a:r>
              <a:rPr sz="650" b="1" spc="15" dirty="0">
                <a:solidFill>
                  <a:srgbClr val="00AFEF"/>
                </a:solidFill>
                <a:latin typeface="Arial"/>
                <a:cs typeface="Arial"/>
              </a:rPr>
              <a:t>SWD</a:t>
            </a:r>
            <a:endParaRPr sz="650">
              <a:latin typeface="Arial"/>
              <a:cs typeface="Arial"/>
            </a:endParaRPr>
          </a:p>
          <a:p>
            <a:pPr marL="26034" marR="1362075" algn="just">
              <a:lnSpc>
                <a:spcPct val="120000"/>
              </a:lnSpc>
              <a:spcBef>
                <a:spcPts val="455"/>
              </a:spcBef>
            </a:pPr>
            <a:r>
              <a:rPr sz="400" b="1" spc="-5" dirty="0">
                <a:solidFill>
                  <a:srgbClr val="00AFEF"/>
                </a:solidFill>
                <a:latin typeface="Arial"/>
                <a:cs typeface="Arial"/>
              </a:rPr>
              <a:t>TENS </a:t>
            </a:r>
            <a:r>
              <a:rPr sz="400" spc="-5" dirty="0">
                <a:solidFill>
                  <a:srgbClr val="00AFEF"/>
                </a:solidFill>
                <a:latin typeface="Arial"/>
                <a:cs typeface="Arial"/>
              </a:rPr>
              <a:t>– </a:t>
            </a:r>
            <a:r>
              <a:rPr sz="400" spc="-10" dirty="0">
                <a:latin typeface="Arial"/>
                <a:cs typeface="Arial"/>
              </a:rPr>
              <a:t>transcutaneous electrical nerve stimulation  </a:t>
            </a:r>
            <a:r>
              <a:rPr sz="400" b="1" spc="-5" dirty="0">
                <a:solidFill>
                  <a:srgbClr val="00AFEF"/>
                </a:solidFill>
                <a:latin typeface="Arial"/>
                <a:cs typeface="Arial"/>
              </a:rPr>
              <a:t>NMES – </a:t>
            </a:r>
            <a:r>
              <a:rPr sz="400" spc="-10" dirty="0">
                <a:latin typeface="Arial"/>
                <a:cs typeface="Arial"/>
              </a:rPr>
              <a:t>neuromuscular electrical nerve stimulation  </a:t>
            </a:r>
            <a:r>
              <a:rPr sz="400" b="1" spc="-5" dirty="0">
                <a:solidFill>
                  <a:srgbClr val="00AFEF"/>
                </a:solidFill>
                <a:latin typeface="Arial"/>
                <a:cs typeface="Arial"/>
              </a:rPr>
              <a:t>ITF </a:t>
            </a:r>
            <a:r>
              <a:rPr sz="400" spc="-5" dirty="0">
                <a:solidFill>
                  <a:srgbClr val="00AFEF"/>
                </a:solidFill>
                <a:latin typeface="Arial"/>
                <a:cs typeface="Arial"/>
              </a:rPr>
              <a:t>– </a:t>
            </a:r>
            <a:r>
              <a:rPr sz="400" spc="-10" dirty="0">
                <a:latin typeface="Arial"/>
                <a:cs typeface="Arial"/>
              </a:rPr>
              <a:t>interferential</a:t>
            </a:r>
            <a:endParaRPr sz="400">
              <a:latin typeface="Arial"/>
              <a:cs typeface="Arial"/>
            </a:endParaRPr>
          </a:p>
          <a:p>
            <a:pPr marL="26034" algn="just">
              <a:lnSpc>
                <a:spcPct val="100000"/>
              </a:lnSpc>
              <a:spcBef>
                <a:spcPts val="95"/>
              </a:spcBef>
            </a:pPr>
            <a:r>
              <a:rPr sz="400" b="1" spc="-5" dirty="0">
                <a:solidFill>
                  <a:srgbClr val="00AFEF"/>
                </a:solidFill>
                <a:latin typeface="Arial"/>
                <a:cs typeface="Arial"/>
              </a:rPr>
              <a:t>SWD </a:t>
            </a:r>
            <a:r>
              <a:rPr sz="400" spc="-5" dirty="0">
                <a:solidFill>
                  <a:srgbClr val="00AFEF"/>
                </a:solidFill>
                <a:latin typeface="Arial"/>
                <a:cs typeface="Arial"/>
              </a:rPr>
              <a:t>– </a:t>
            </a:r>
            <a:r>
              <a:rPr sz="400" spc="-10" dirty="0">
                <a:latin typeface="Arial"/>
                <a:cs typeface="Arial"/>
              </a:rPr>
              <a:t>short </a:t>
            </a:r>
            <a:r>
              <a:rPr sz="400" spc="-15" dirty="0">
                <a:latin typeface="Arial"/>
                <a:cs typeface="Arial"/>
              </a:rPr>
              <a:t>wave</a:t>
            </a:r>
            <a:r>
              <a:rPr sz="400" spc="-5" dirty="0">
                <a:latin typeface="Arial"/>
                <a:cs typeface="Arial"/>
              </a:rPr>
              <a:t> </a:t>
            </a:r>
            <a:r>
              <a:rPr sz="400" spc="-10" dirty="0">
                <a:latin typeface="Arial"/>
                <a:cs typeface="Arial"/>
              </a:rPr>
              <a:t>diathermy</a:t>
            </a:r>
            <a:endParaRPr sz="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43432" y="766318"/>
            <a:ext cx="822960" cy="28702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20979" marR="5080" indent="-208915">
              <a:lnSpc>
                <a:spcPct val="100000"/>
              </a:lnSpc>
              <a:spcBef>
                <a:spcPts val="110"/>
              </a:spcBef>
            </a:pPr>
            <a:r>
              <a:rPr sz="850" spc="-20" dirty="0">
                <a:solidFill>
                  <a:srgbClr val="0F243E"/>
                </a:solidFill>
              </a:rPr>
              <a:t>PAIN </a:t>
            </a:r>
            <a:r>
              <a:rPr sz="850" spc="-40" dirty="0">
                <a:solidFill>
                  <a:srgbClr val="0F243E"/>
                </a:solidFill>
              </a:rPr>
              <a:t>PATHWAY  </a:t>
            </a:r>
            <a:r>
              <a:rPr sz="850" dirty="0">
                <a:solidFill>
                  <a:srgbClr val="0F243E"/>
                </a:solidFill>
              </a:rPr>
              <a:t>RECAP</a:t>
            </a:r>
            <a:endParaRPr sz="85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2392" y="166496"/>
            <a:ext cx="212090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Electromagnetic Radiation</a:t>
            </a:r>
            <a:r>
              <a:rPr spc="-110" dirty="0"/>
              <a:t> </a:t>
            </a:r>
            <a:r>
              <a:rPr spc="10" dirty="0"/>
              <a:t>Energy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18338"/>
            <a:ext cx="2461260" cy="1250950"/>
          </a:xfrm>
          <a:prstGeom prst="rect">
            <a:avLst/>
          </a:prstGeom>
        </p:spPr>
        <p:txBody>
          <a:bodyPr vert="horz" wrap="square" lIns="0" tIns="31115" rIns="0" bIns="0" rtlCol="0">
            <a:spAutoFit/>
          </a:bodyPr>
          <a:lstStyle/>
          <a:p>
            <a:pPr marL="91440" marR="205104" indent="-79375">
              <a:lnSpc>
                <a:spcPts val="550"/>
              </a:lnSpc>
              <a:spcBef>
                <a:spcPts val="245"/>
              </a:spcBef>
              <a:buChar char="•"/>
              <a:tabLst>
                <a:tab pos="92075" algn="l"/>
              </a:tabLst>
            </a:pPr>
            <a:r>
              <a:rPr sz="550" spc="25" dirty="0">
                <a:latin typeface="Arial"/>
                <a:cs typeface="Arial"/>
              </a:rPr>
              <a:t>When </a:t>
            </a:r>
            <a:r>
              <a:rPr sz="550" spc="15" dirty="0">
                <a:latin typeface="Arial"/>
                <a:cs typeface="Arial"/>
              </a:rPr>
              <a:t>the movement </a:t>
            </a:r>
            <a:r>
              <a:rPr sz="550" spc="10" dirty="0">
                <a:latin typeface="Arial"/>
                <a:cs typeface="Arial"/>
              </a:rPr>
              <a:t>of electrons </a:t>
            </a:r>
            <a:r>
              <a:rPr sz="550" spc="15" dirty="0">
                <a:latin typeface="Arial"/>
                <a:cs typeface="Arial"/>
              </a:rPr>
              <a:t>occurs </a:t>
            </a:r>
            <a:r>
              <a:rPr sz="550" spc="10" dirty="0">
                <a:latin typeface="Arial"/>
                <a:cs typeface="Arial"/>
              </a:rPr>
              <a:t>at </a:t>
            </a:r>
            <a:r>
              <a:rPr sz="550" spc="15" dirty="0">
                <a:latin typeface="Arial"/>
                <a:cs typeface="Arial"/>
              </a:rPr>
              <a:t>very </a:t>
            </a:r>
            <a:r>
              <a:rPr sz="550" spc="10" dirty="0">
                <a:latin typeface="Arial"/>
                <a:cs typeface="Arial"/>
              </a:rPr>
              <a:t>high frequencies,  </a:t>
            </a:r>
            <a:r>
              <a:rPr sz="550" spc="15" dirty="0">
                <a:latin typeface="Arial"/>
                <a:cs typeface="Arial"/>
              </a:rPr>
              <a:t>energy </a:t>
            </a:r>
            <a:r>
              <a:rPr sz="550" spc="5" dirty="0">
                <a:latin typeface="Arial"/>
                <a:cs typeface="Arial"/>
              </a:rPr>
              <a:t>is </a:t>
            </a:r>
            <a:r>
              <a:rPr sz="550" spc="10" dirty="0">
                <a:latin typeface="Arial"/>
                <a:cs typeface="Arial"/>
              </a:rPr>
              <a:t>given </a:t>
            </a:r>
            <a:r>
              <a:rPr sz="550" spc="5" dirty="0">
                <a:latin typeface="Arial"/>
                <a:cs typeface="Arial"/>
              </a:rPr>
              <a:t>off in </a:t>
            </a:r>
            <a:r>
              <a:rPr sz="550" spc="15" dirty="0">
                <a:latin typeface="Arial"/>
                <a:cs typeface="Arial"/>
              </a:rPr>
              <a:t>the form </a:t>
            </a:r>
            <a:r>
              <a:rPr sz="550" spc="10" dirty="0">
                <a:latin typeface="Arial"/>
                <a:cs typeface="Arial"/>
              </a:rPr>
              <a:t>of electro- magnetic</a:t>
            </a:r>
            <a:r>
              <a:rPr sz="550" spc="20" dirty="0">
                <a:latin typeface="Arial"/>
                <a:cs typeface="Arial"/>
              </a:rPr>
              <a:t> </a:t>
            </a:r>
            <a:r>
              <a:rPr sz="550" spc="5" dirty="0">
                <a:latin typeface="Arial"/>
                <a:cs typeface="Arial"/>
              </a:rPr>
              <a:t>radiation.</a:t>
            </a:r>
            <a:endParaRPr sz="55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Arial"/>
              <a:buChar char="•"/>
            </a:pPr>
            <a:endParaRPr sz="700">
              <a:latin typeface="Arial"/>
              <a:cs typeface="Arial"/>
            </a:endParaRPr>
          </a:p>
          <a:p>
            <a:pPr marL="91440" marR="161290" indent="-79375">
              <a:lnSpc>
                <a:spcPts val="550"/>
              </a:lnSpc>
              <a:spcBef>
                <a:spcPts val="5"/>
              </a:spcBef>
              <a:buChar char="•"/>
              <a:tabLst>
                <a:tab pos="92075" algn="l"/>
              </a:tabLst>
            </a:pPr>
            <a:r>
              <a:rPr sz="550" spc="20" dirty="0">
                <a:latin typeface="Arial"/>
                <a:cs typeface="Arial"/>
              </a:rPr>
              <a:t>These </a:t>
            </a:r>
            <a:r>
              <a:rPr sz="550" spc="10" dirty="0">
                <a:latin typeface="Arial"/>
                <a:cs typeface="Arial"/>
              </a:rPr>
              <a:t>radiations enter </a:t>
            </a:r>
            <a:r>
              <a:rPr sz="550" spc="15" dirty="0">
                <a:latin typeface="Arial"/>
                <a:cs typeface="Arial"/>
              </a:rPr>
              <a:t>the </a:t>
            </a:r>
            <a:r>
              <a:rPr sz="550" spc="10" dirty="0">
                <a:latin typeface="Arial"/>
                <a:cs typeface="Arial"/>
              </a:rPr>
              <a:t>tissues </a:t>
            </a:r>
            <a:r>
              <a:rPr sz="550" spc="15" dirty="0">
                <a:latin typeface="Arial"/>
                <a:cs typeface="Arial"/>
              </a:rPr>
              <a:t>and </a:t>
            </a:r>
            <a:r>
              <a:rPr sz="550" spc="20" dirty="0">
                <a:latin typeface="Arial"/>
                <a:cs typeface="Arial"/>
              </a:rPr>
              <a:t>cause </a:t>
            </a:r>
            <a:r>
              <a:rPr sz="550" spc="10" dirty="0">
                <a:latin typeface="Arial"/>
                <a:cs typeface="Arial"/>
              </a:rPr>
              <a:t>effects </a:t>
            </a:r>
            <a:r>
              <a:rPr sz="550" spc="15" dirty="0">
                <a:latin typeface="Arial"/>
                <a:cs typeface="Arial"/>
              </a:rPr>
              <a:t>when they </a:t>
            </a:r>
            <a:r>
              <a:rPr sz="550" spc="10" dirty="0">
                <a:latin typeface="Arial"/>
                <a:cs typeface="Arial"/>
              </a:rPr>
              <a:t>are  </a:t>
            </a:r>
            <a:r>
              <a:rPr sz="550" spc="15" dirty="0">
                <a:latin typeface="Arial"/>
                <a:cs typeface="Arial"/>
              </a:rPr>
              <a:t>absorbed.</a:t>
            </a:r>
            <a:endParaRPr sz="55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Arial"/>
              <a:buChar char="•"/>
            </a:pP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84500"/>
              </a:lnSpc>
              <a:buChar char="•"/>
              <a:tabLst>
                <a:tab pos="92075" algn="l"/>
              </a:tabLst>
            </a:pPr>
            <a:r>
              <a:rPr sz="550" spc="10" dirty="0">
                <a:latin typeface="Arial"/>
                <a:cs typeface="Arial"/>
              </a:rPr>
              <a:t>Electron </a:t>
            </a:r>
            <a:r>
              <a:rPr sz="550" spc="15" dirty="0">
                <a:latin typeface="Arial"/>
                <a:cs typeface="Arial"/>
              </a:rPr>
              <a:t>movement </a:t>
            </a:r>
            <a:r>
              <a:rPr sz="550" spc="10" dirty="0">
                <a:latin typeface="Arial"/>
                <a:cs typeface="Arial"/>
              </a:rPr>
              <a:t>at frequencies of </a:t>
            </a:r>
            <a:r>
              <a:rPr sz="550" spc="15" dirty="0">
                <a:latin typeface="Arial"/>
                <a:cs typeface="Arial"/>
              </a:rPr>
              <a:t>thousands </a:t>
            </a:r>
            <a:r>
              <a:rPr sz="550" spc="10" dirty="0">
                <a:latin typeface="Arial"/>
                <a:cs typeface="Arial"/>
              </a:rPr>
              <a:t>of </a:t>
            </a:r>
            <a:r>
              <a:rPr sz="550" spc="5" dirty="0">
                <a:latin typeface="Arial"/>
                <a:cs typeface="Arial"/>
              </a:rPr>
              <a:t>millions </a:t>
            </a:r>
            <a:r>
              <a:rPr sz="550" spc="10" dirty="0">
                <a:latin typeface="Arial"/>
                <a:cs typeface="Arial"/>
              </a:rPr>
              <a:t>of cycles per  </a:t>
            </a:r>
            <a:r>
              <a:rPr sz="550" spc="15" dirty="0">
                <a:latin typeface="Arial"/>
                <a:cs typeface="Arial"/>
              </a:rPr>
              <a:t>second (GHz) produces </a:t>
            </a:r>
            <a:r>
              <a:rPr sz="550" spc="10" dirty="0">
                <a:latin typeface="Arial"/>
                <a:cs typeface="Arial"/>
              </a:rPr>
              <a:t>radiation called </a:t>
            </a:r>
            <a:r>
              <a:rPr sz="550" spc="15" dirty="0">
                <a:latin typeface="Arial"/>
                <a:cs typeface="Arial"/>
              </a:rPr>
              <a:t>Microwave which </a:t>
            </a:r>
            <a:r>
              <a:rPr sz="550" spc="10" dirty="0">
                <a:latin typeface="Arial"/>
                <a:cs typeface="Arial"/>
              </a:rPr>
              <a:t>lead </a:t>
            </a:r>
            <a:r>
              <a:rPr sz="550" spc="15" dirty="0">
                <a:latin typeface="Arial"/>
                <a:cs typeface="Arial"/>
              </a:rPr>
              <a:t>to </a:t>
            </a:r>
            <a:r>
              <a:rPr sz="550" spc="10" dirty="0">
                <a:latin typeface="Arial"/>
                <a:cs typeface="Arial"/>
              </a:rPr>
              <a:t>heat  </a:t>
            </a:r>
            <a:r>
              <a:rPr sz="550" spc="15" dirty="0">
                <a:latin typeface="Arial"/>
                <a:cs typeface="Arial"/>
              </a:rPr>
              <a:t>when absorbed </a:t>
            </a:r>
            <a:r>
              <a:rPr sz="550" spc="5" dirty="0">
                <a:latin typeface="Arial"/>
                <a:cs typeface="Arial"/>
              </a:rPr>
              <a:t>in </a:t>
            </a:r>
            <a:r>
              <a:rPr sz="550" spc="15" dirty="0">
                <a:latin typeface="Arial"/>
                <a:cs typeface="Arial"/>
              </a:rPr>
              <a:t>the</a:t>
            </a:r>
            <a:r>
              <a:rPr sz="550" spc="-10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tissues.</a:t>
            </a:r>
            <a:endParaRPr sz="55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Arial"/>
              <a:buChar char="•"/>
            </a:pPr>
            <a:endParaRPr sz="700">
              <a:latin typeface="Arial"/>
              <a:cs typeface="Arial"/>
            </a:endParaRPr>
          </a:p>
          <a:p>
            <a:pPr marL="91440" marR="109855" indent="-79375">
              <a:lnSpc>
                <a:spcPts val="550"/>
              </a:lnSpc>
              <a:buChar char="•"/>
              <a:tabLst>
                <a:tab pos="92075" algn="l"/>
              </a:tabLst>
            </a:pPr>
            <a:r>
              <a:rPr sz="550" spc="15" dirty="0">
                <a:latin typeface="Arial"/>
                <a:cs typeface="Arial"/>
              </a:rPr>
              <a:t>At </a:t>
            </a:r>
            <a:r>
              <a:rPr sz="550" spc="10" dirty="0">
                <a:latin typeface="Arial"/>
                <a:cs typeface="Arial"/>
              </a:rPr>
              <a:t>higher frequencies, </a:t>
            </a:r>
            <a:r>
              <a:rPr sz="550" spc="15" dirty="0">
                <a:latin typeface="Arial"/>
                <a:cs typeface="Arial"/>
              </a:rPr>
              <a:t>they </a:t>
            </a:r>
            <a:r>
              <a:rPr sz="550" spc="10" dirty="0">
                <a:latin typeface="Arial"/>
                <a:cs typeface="Arial"/>
              </a:rPr>
              <a:t>are called </a:t>
            </a:r>
            <a:r>
              <a:rPr sz="550" spc="20" dirty="0">
                <a:latin typeface="Arial"/>
                <a:cs typeface="Arial"/>
              </a:rPr>
              <a:t>INFRA-RED </a:t>
            </a:r>
            <a:r>
              <a:rPr sz="550" spc="15" dirty="0">
                <a:latin typeface="Arial"/>
                <a:cs typeface="Arial"/>
              </a:rPr>
              <a:t>and </a:t>
            </a:r>
            <a:r>
              <a:rPr sz="550" spc="10" dirty="0">
                <a:latin typeface="Arial"/>
                <a:cs typeface="Arial"/>
              </a:rPr>
              <a:t>are </a:t>
            </a:r>
            <a:r>
              <a:rPr sz="550" spc="15" dirty="0">
                <a:latin typeface="Arial"/>
                <a:cs typeface="Arial"/>
              </a:rPr>
              <a:t>absorbed  </a:t>
            </a:r>
            <a:r>
              <a:rPr sz="550" spc="5" dirty="0">
                <a:latin typeface="Arial"/>
                <a:cs typeface="Arial"/>
              </a:rPr>
              <a:t>superficially </a:t>
            </a:r>
            <a:r>
              <a:rPr sz="550" spc="20" dirty="0">
                <a:latin typeface="Arial"/>
                <a:cs typeface="Arial"/>
              </a:rPr>
              <a:t>1mm </a:t>
            </a:r>
            <a:r>
              <a:rPr sz="550" spc="10" dirty="0">
                <a:latin typeface="Arial"/>
                <a:cs typeface="Arial"/>
              </a:rPr>
              <a:t>at </a:t>
            </a:r>
            <a:r>
              <a:rPr sz="550" spc="15" dirty="0">
                <a:latin typeface="Arial"/>
                <a:cs typeface="Arial"/>
              </a:rPr>
              <a:t>the </a:t>
            </a:r>
            <a:r>
              <a:rPr sz="550" spc="10" dirty="0">
                <a:latin typeface="Arial"/>
                <a:cs typeface="Arial"/>
              </a:rPr>
              <a:t>skin's </a:t>
            </a:r>
            <a:r>
              <a:rPr sz="550" spc="15" dirty="0">
                <a:latin typeface="Arial"/>
                <a:cs typeface="Arial"/>
              </a:rPr>
              <a:t>surface causing</a:t>
            </a:r>
            <a:r>
              <a:rPr sz="550" spc="-20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heating.</a:t>
            </a:r>
            <a:endParaRPr sz="55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Arial"/>
              <a:buChar char="•"/>
            </a:pPr>
            <a:endParaRPr sz="700">
              <a:latin typeface="Arial"/>
              <a:cs typeface="Arial"/>
            </a:endParaRPr>
          </a:p>
          <a:p>
            <a:pPr marL="91440" marR="113030" indent="-79375">
              <a:lnSpc>
                <a:spcPts val="550"/>
              </a:lnSpc>
              <a:buChar char="•"/>
              <a:tabLst>
                <a:tab pos="92075" algn="l"/>
              </a:tabLst>
            </a:pPr>
            <a:r>
              <a:rPr sz="550" spc="10" dirty="0">
                <a:latin typeface="Arial"/>
                <a:cs typeface="Arial"/>
              </a:rPr>
              <a:t>Higher frequencies </a:t>
            </a:r>
            <a:r>
              <a:rPr sz="550" spc="5" dirty="0">
                <a:latin typeface="Arial"/>
                <a:cs typeface="Arial"/>
              </a:rPr>
              <a:t>still </a:t>
            </a:r>
            <a:r>
              <a:rPr sz="550" spc="10" dirty="0">
                <a:latin typeface="Arial"/>
                <a:cs typeface="Arial"/>
              </a:rPr>
              <a:t>give </a:t>
            </a:r>
            <a:r>
              <a:rPr sz="550" spc="20" dirty="0">
                <a:latin typeface="Arial"/>
                <a:cs typeface="Arial"/>
              </a:rPr>
              <a:t>INFRA-RED LASER </a:t>
            </a:r>
            <a:r>
              <a:rPr sz="550" spc="10" dirty="0">
                <a:latin typeface="Arial"/>
                <a:cs typeface="Arial"/>
              </a:rPr>
              <a:t>radiation </a:t>
            </a:r>
            <a:r>
              <a:rPr sz="550" spc="15" dirty="0">
                <a:latin typeface="Arial"/>
                <a:cs typeface="Arial"/>
              </a:rPr>
              <a:t>and these  </a:t>
            </a:r>
            <a:r>
              <a:rPr sz="550" spc="20" dirty="0">
                <a:latin typeface="Arial"/>
                <a:cs typeface="Arial"/>
              </a:rPr>
              <a:t>cause </a:t>
            </a:r>
            <a:r>
              <a:rPr sz="550" spc="10" dirty="0">
                <a:latin typeface="Arial"/>
                <a:cs typeface="Arial"/>
              </a:rPr>
              <a:t>chemical </a:t>
            </a:r>
            <a:r>
              <a:rPr sz="550" spc="15" dirty="0">
                <a:latin typeface="Arial"/>
                <a:cs typeface="Arial"/>
              </a:rPr>
              <a:t>changes to the</a:t>
            </a:r>
            <a:r>
              <a:rPr sz="550" spc="-55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tissues.</a:t>
            </a:r>
            <a:endParaRPr sz="5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Electromagnetic Radiation</a:t>
            </a:r>
            <a:r>
              <a:rPr spc="-95" dirty="0"/>
              <a:t> </a:t>
            </a:r>
            <a:r>
              <a:rPr spc="10" dirty="0"/>
              <a:t>Energy</a:t>
            </a:r>
          </a:p>
          <a:p>
            <a:pPr algn="ctr">
              <a:lnSpc>
                <a:spcPct val="100000"/>
              </a:lnSpc>
              <a:spcBef>
                <a:spcPts val="10"/>
              </a:spcBef>
            </a:pPr>
            <a:r>
              <a:rPr b="0" spc="5" dirty="0">
                <a:latin typeface="Arial"/>
                <a:cs typeface="Arial"/>
              </a:rPr>
              <a:t>Pulsed Electromagnetic-field</a:t>
            </a:r>
            <a:r>
              <a:rPr b="0" spc="-90" dirty="0">
                <a:latin typeface="Arial"/>
                <a:cs typeface="Arial"/>
              </a:rPr>
              <a:t> </a:t>
            </a:r>
            <a:r>
              <a:rPr b="0" spc="5" dirty="0">
                <a:latin typeface="Arial"/>
                <a:cs typeface="Arial"/>
              </a:rPr>
              <a:t>Stimulation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0597"/>
            <a:ext cx="2480310" cy="121666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Bone healing</a:t>
            </a:r>
            <a:r>
              <a:rPr sz="700" spc="1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acceleration</a:t>
            </a:r>
            <a:endParaRPr sz="700">
              <a:latin typeface="Arial"/>
              <a:cs typeface="Arial"/>
            </a:endParaRPr>
          </a:p>
          <a:p>
            <a:pPr marL="182880" marR="5080" lvl="1" indent="-66040">
              <a:lnSpc>
                <a:spcPts val="770"/>
              </a:lnSpc>
              <a:spcBef>
                <a:spcPts val="190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stimulate calcification of </a:t>
            </a:r>
            <a:r>
              <a:rPr sz="650" spc="-10" dirty="0">
                <a:latin typeface="Arial"/>
                <a:cs typeface="Arial"/>
              </a:rPr>
              <a:t>the </a:t>
            </a:r>
            <a:r>
              <a:rPr sz="650" spc="-5" dirty="0">
                <a:latin typeface="Arial"/>
                <a:cs typeface="Arial"/>
              </a:rPr>
              <a:t>fibrocartilage </a:t>
            </a:r>
            <a:r>
              <a:rPr sz="650" dirty="0">
                <a:latin typeface="Arial"/>
                <a:cs typeface="Arial"/>
              </a:rPr>
              <a:t>in </a:t>
            </a:r>
            <a:r>
              <a:rPr sz="650" spc="-10" dirty="0">
                <a:latin typeface="Arial"/>
                <a:cs typeface="Arial"/>
              </a:rPr>
              <a:t>the </a:t>
            </a:r>
            <a:r>
              <a:rPr sz="650" spc="-5" dirty="0">
                <a:latin typeface="Arial"/>
                <a:cs typeface="Arial"/>
              </a:rPr>
              <a:t>space between  </a:t>
            </a:r>
            <a:r>
              <a:rPr sz="650" spc="-10" dirty="0">
                <a:latin typeface="Arial"/>
                <a:cs typeface="Arial"/>
              </a:rPr>
              <a:t>the </a:t>
            </a:r>
            <a:r>
              <a:rPr sz="650" spc="-5" dirty="0">
                <a:latin typeface="Arial"/>
                <a:cs typeface="Arial"/>
              </a:rPr>
              <a:t>bony segments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20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Increased </a:t>
            </a:r>
            <a:r>
              <a:rPr sz="650" dirty="0">
                <a:latin typeface="Arial"/>
                <a:cs typeface="Arial"/>
              </a:rPr>
              <a:t>blood</a:t>
            </a:r>
            <a:r>
              <a:rPr sz="650" spc="-10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supply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55"/>
              </a:spcBef>
              <a:buChar char="–"/>
              <a:tabLst>
                <a:tab pos="183515" algn="l"/>
              </a:tabLst>
            </a:pPr>
            <a:r>
              <a:rPr sz="650" dirty="0">
                <a:latin typeface="Arial"/>
                <a:cs typeface="Arial"/>
              </a:rPr>
              <a:t>Early formation </a:t>
            </a:r>
            <a:r>
              <a:rPr sz="650" spc="-5" dirty="0">
                <a:latin typeface="Arial"/>
                <a:cs typeface="Arial"/>
              </a:rPr>
              <a:t>of </a:t>
            </a:r>
            <a:r>
              <a:rPr sz="650" dirty="0">
                <a:latin typeface="Arial"/>
                <a:cs typeface="Arial"/>
              </a:rPr>
              <a:t>osteoids </a:t>
            </a:r>
            <a:r>
              <a:rPr sz="650" spc="-10" dirty="0">
                <a:latin typeface="Arial"/>
                <a:cs typeface="Arial"/>
              </a:rPr>
              <a:t>and</a:t>
            </a:r>
            <a:r>
              <a:rPr sz="650" spc="-9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calluses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Increasing </a:t>
            </a:r>
            <a:r>
              <a:rPr sz="650" spc="-10" dirty="0">
                <a:latin typeface="Arial"/>
                <a:cs typeface="Arial"/>
              </a:rPr>
              <a:t>the </a:t>
            </a:r>
            <a:r>
              <a:rPr sz="650" spc="-5" dirty="0">
                <a:latin typeface="Arial"/>
                <a:cs typeface="Arial"/>
              </a:rPr>
              <a:t>rate of bone </a:t>
            </a:r>
            <a:r>
              <a:rPr sz="650" dirty="0">
                <a:latin typeface="Arial"/>
                <a:cs typeface="Arial"/>
              </a:rPr>
              <a:t>formation </a:t>
            </a:r>
            <a:r>
              <a:rPr sz="650" spc="-5" dirty="0">
                <a:latin typeface="Arial"/>
                <a:cs typeface="Arial"/>
              </a:rPr>
              <a:t>by</a:t>
            </a:r>
            <a:r>
              <a:rPr sz="650" spc="-7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osteoblasts</a:t>
            </a:r>
            <a:endParaRPr sz="65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45"/>
              </a:spcBef>
              <a:buFont typeface="Arial"/>
              <a:buChar char="–"/>
            </a:pPr>
            <a:endParaRPr sz="9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Non-invasive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intervention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60"/>
              </a:spcBef>
              <a:buChar char="–"/>
              <a:tabLst>
                <a:tab pos="183515" algn="l"/>
              </a:tabLst>
            </a:pPr>
            <a:r>
              <a:rPr sz="650" dirty="0">
                <a:latin typeface="Arial"/>
                <a:cs typeface="Arial"/>
              </a:rPr>
              <a:t>Capacitive </a:t>
            </a:r>
            <a:r>
              <a:rPr sz="650" spc="-5" dirty="0">
                <a:latin typeface="Arial"/>
                <a:cs typeface="Arial"/>
              </a:rPr>
              <a:t>coupling – </a:t>
            </a:r>
            <a:r>
              <a:rPr sz="650" spc="-10" dirty="0">
                <a:latin typeface="Arial"/>
                <a:cs typeface="Arial"/>
              </a:rPr>
              <a:t>no </a:t>
            </a:r>
            <a:r>
              <a:rPr sz="650" dirty="0">
                <a:latin typeface="Arial"/>
                <a:cs typeface="Arial"/>
              </a:rPr>
              <a:t>skin</a:t>
            </a:r>
            <a:r>
              <a:rPr sz="650" spc="-9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contact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0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Inductive coupling – </a:t>
            </a:r>
            <a:r>
              <a:rPr sz="650" dirty="0">
                <a:latin typeface="Arial"/>
                <a:cs typeface="Arial"/>
              </a:rPr>
              <a:t>electrode skin</a:t>
            </a:r>
            <a:r>
              <a:rPr sz="650" spc="-10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placement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45440" y="165862"/>
            <a:ext cx="211455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000" b="1" spc="5" dirty="0">
                <a:latin typeface="Arial"/>
                <a:cs typeface="Arial"/>
              </a:rPr>
              <a:t>Therapeutic Application of</a:t>
            </a:r>
            <a:r>
              <a:rPr sz="1000" b="1" spc="-150" dirty="0">
                <a:latin typeface="Arial"/>
                <a:cs typeface="Arial"/>
              </a:rPr>
              <a:t> </a:t>
            </a:r>
            <a:r>
              <a:rPr sz="1000" b="1" spc="10" dirty="0">
                <a:latin typeface="Arial"/>
                <a:cs typeface="Arial"/>
              </a:rPr>
              <a:t>Energy</a:t>
            </a:r>
            <a:endParaRPr sz="10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8100" y="516661"/>
            <a:ext cx="2772156" cy="10671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09371" y="165862"/>
            <a:ext cx="118745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Safety</a:t>
            </a:r>
            <a:r>
              <a:rPr spc="-45" dirty="0"/>
              <a:t> </a:t>
            </a:r>
            <a:r>
              <a:rPr spc="5" dirty="0"/>
              <a:t>Precautions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69442"/>
            <a:ext cx="2317115" cy="77216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9"/>
              </a:spcBef>
            </a:pPr>
            <a:r>
              <a:rPr sz="700" b="1" spc="10" dirty="0">
                <a:latin typeface="Arial"/>
                <a:cs typeface="Arial"/>
              </a:rPr>
              <a:t>Electric</a:t>
            </a:r>
            <a:r>
              <a:rPr sz="700" b="1" spc="15" dirty="0">
                <a:latin typeface="Arial"/>
                <a:cs typeface="Arial"/>
              </a:rPr>
              <a:t> Shock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5700"/>
              </a:lnSpc>
              <a:spcBef>
                <a:spcPts val="16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Caused by a sudden </a:t>
            </a:r>
            <a:r>
              <a:rPr sz="700" dirty="0">
                <a:latin typeface="Arial"/>
                <a:cs typeface="Arial"/>
              </a:rPr>
              <a:t>flow, </a:t>
            </a:r>
            <a:r>
              <a:rPr sz="700" spc="15" dirty="0">
                <a:latin typeface="Arial"/>
                <a:cs typeface="Arial"/>
              </a:rPr>
              <a:t>cessation </a:t>
            </a:r>
            <a:r>
              <a:rPr sz="700" spc="10" dirty="0">
                <a:latin typeface="Arial"/>
                <a:cs typeface="Arial"/>
              </a:rPr>
              <a:t>or variation of </a:t>
            </a:r>
            <a:r>
              <a:rPr sz="700" spc="15" dirty="0">
                <a:latin typeface="Arial"/>
                <a:cs typeface="Arial"/>
              </a:rPr>
              <a:t>an  </a:t>
            </a:r>
            <a:r>
              <a:rPr sz="700" spc="10" dirty="0">
                <a:latin typeface="Arial"/>
                <a:cs typeface="Arial"/>
              </a:rPr>
              <a:t>electric current through the</a:t>
            </a:r>
            <a:r>
              <a:rPr sz="700" spc="3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body</a:t>
            </a:r>
            <a:endParaRPr sz="700">
              <a:latin typeface="Arial"/>
              <a:cs typeface="Arial"/>
            </a:endParaRPr>
          </a:p>
          <a:p>
            <a:pPr marL="91440" marR="221615" indent="-79375">
              <a:lnSpc>
                <a:spcPct val="104299"/>
              </a:lnSpc>
              <a:spcBef>
                <a:spcPts val="18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Poorly maintained </a:t>
            </a:r>
            <a:r>
              <a:rPr sz="700" spc="10" dirty="0">
                <a:latin typeface="Arial"/>
                <a:cs typeface="Arial"/>
              </a:rPr>
              <a:t>or </a:t>
            </a:r>
            <a:r>
              <a:rPr sz="700" spc="15" dirty="0">
                <a:latin typeface="Arial"/>
                <a:cs typeface="Arial"/>
              </a:rPr>
              <a:t>unserviced</a:t>
            </a:r>
            <a:r>
              <a:rPr sz="700" spc="-3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electro-medical  apparatus </a:t>
            </a:r>
            <a:r>
              <a:rPr sz="700" spc="10" dirty="0">
                <a:latin typeface="Arial"/>
                <a:cs typeface="Arial"/>
              </a:rPr>
              <a:t>or </a:t>
            </a:r>
            <a:r>
              <a:rPr sz="700" spc="15" dirty="0">
                <a:latin typeface="Arial"/>
                <a:cs typeface="Arial"/>
              </a:rPr>
              <a:t>clinicians unsafe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application</a:t>
            </a:r>
            <a:endParaRPr sz="700">
              <a:latin typeface="Arial"/>
              <a:cs typeface="Arial"/>
            </a:endParaRPr>
          </a:p>
          <a:p>
            <a:pPr marL="117475">
              <a:lnSpc>
                <a:spcPct val="100000"/>
              </a:lnSpc>
              <a:spcBef>
                <a:spcPts val="170"/>
              </a:spcBef>
            </a:pPr>
            <a:r>
              <a:rPr sz="650" b="1" spc="-5" dirty="0">
                <a:solidFill>
                  <a:srgbClr val="FF0000"/>
                </a:solidFill>
                <a:latin typeface="Arial"/>
                <a:cs typeface="Arial"/>
              </a:rPr>
              <a:t>Minor → </a:t>
            </a:r>
            <a:r>
              <a:rPr sz="650" b="1" spc="-10" dirty="0">
                <a:solidFill>
                  <a:srgbClr val="FF0000"/>
                </a:solidFill>
                <a:latin typeface="Arial"/>
                <a:cs typeface="Arial"/>
              </a:rPr>
              <a:t>Severe </a:t>
            </a:r>
            <a:r>
              <a:rPr sz="650" b="1" spc="-5" dirty="0">
                <a:solidFill>
                  <a:srgbClr val="FF0000"/>
                </a:solidFill>
                <a:latin typeface="Arial"/>
                <a:cs typeface="Arial"/>
              </a:rPr>
              <a:t>→</a:t>
            </a:r>
            <a:r>
              <a:rPr sz="650" b="1" spc="-2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650" b="1" spc="-5" dirty="0">
                <a:solidFill>
                  <a:srgbClr val="FF0000"/>
                </a:solidFill>
                <a:latin typeface="Arial"/>
                <a:cs typeface="Arial"/>
              </a:rPr>
              <a:t>Extreme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08736" y="166496"/>
            <a:ext cx="118745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Safety</a:t>
            </a:r>
            <a:r>
              <a:rPr spc="-45" dirty="0"/>
              <a:t> </a:t>
            </a:r>
            <a:r>
              <a:rPr spc="5" dirty="0"/>
              <a:t>Precautions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70597"/>
            <a:ext cx="2459355" cy="118618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5"/>
              </a:spcBef>
              <a:buFont typeface="Arial"/>
              <a:buChar char="•"/>
              <a:tabLst>
                <a:tab pos="92075" algn="l"/>
              </a:tabLst>
            </a:pPr>
            <a:r>
              <a:rPr sz="700" b="1" spc="10" dirty="0">
                <a:latin typeface="Arial"/>
                <a:cs typeface="Arial"/>
              </a:rPr>
              <a:t>Electric</a:t>
            </a:r>
            <a:r>
              <a:rPr sz="700" b="1" spc="15" dirty="0">
                <a:latin typeface="Arial"/>
                <a:cs typeface="Arial"/>
              </a:rPr>
              <a:t> Shock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55"/>
              </a:spcBef>
              <a:buFont typeface="Arial"/>
              <a:buChar char="–"/>
              <a:tabLst>
                <a:tab pos="183515" algn="l"/>
              </a:tabLst>
            </a:pPr>
            <a:r>
              <a:rPr sz="650" b="1" spc="-5" dirty="0">
                <a:solidFill>
                  <a:srgbClr val="FF0000"/>
                </a:solidFill>
                <a:latin typeface="Arial"/>
                <a:cs typeface="Arial"/>
              </a:rPr>
              <a:t>Minor</a:t>
            </a:r>
            <a:endParaRPr sz="650">
              <a:latin typeface="Arial"/>
              <a:cs typeface="Arial"/>
            </a:endParaRPr>
          </a:p>
          <a:p>
            <a:pPr marL="276225" lvl="2" indent="-53975">
              <a:lnSpc>
                <a:spcPct val="100000"/>
              </a:lnSpc>
              <a:spcBef>
                <a:spcPts val="140"/>
              </a:spcBef>
              <a:buChar char="•"/>
              <a:tabLst>
                <a:tab pos="276860" algn="l"/>
              </a:tabLst>
            </a:pPr>
            <a:r>
              <a:rPr sz="550" dirty="0">
                <a:latin typeface="Arial"/>
                <a:cs typeface="Arial"/>
              </a:rPr>
              <a:t>Pt </a:t>
            </a:r>
            <a:r>
              <a:rPr sz="550" spc="-5" dirty="0">
                <a:latin typeface="Arial"/>
                <a:cs typeface="Arial"/>
              </a:rPr>
              <a:t>may </a:t>
            </a:r>
            <a:r>
              <a:rPr sz="550" dirty="0">
                <a:latin typeface="Arial"/>
                <a:cs typeface="Arial"/>
              </a:rPr>
              <a:t>be frightened and </a:t>
            </a:r>
            <a:r>
              <a:rPr sz="550" spc="-5" dirty="0">
                <a:latin typeface="Arial"/>
                <a:cs typeface="Arial"/>
              </a:rPr>
              <a:t>distressed </a:t>
            </a:r>
            <a:r>
              <a:rPr sz="550" dirty="0">
                <a:latin typeface="Arial"/>
                <a:cs typeface="Arial"/>
              </a:rPr>
              <a:t>but </a:t>
            </a:r>
            <a:r>
              <a:rPr sz="550" spc="-5" dirty="0">
                <a:latin typeface="Arial"/>
                <a:cs typeface="Arial"/>
              </a:rPr>
              <a:t>will </a:t>
            </a:r>
            <a:r>
              <a:rPr sz="550" dirty="0">
                <a:latin typeface="Arial"/>
                <a:cs typeface="Arial"/>
              </a:rPr>
              <a:t>not </a:t>
            </a:r>
            <a:r>
              <a:rPr sz="550" spc="-5" dirty="0">
                <a:latin typeface="Arial"/>
                <a:cs typeface="Arial"/>
              </a:rPr>
              <a:t>lose</a:t>
            </a:r>
            <a:r>
              <a:rPr sz="550" spc="-85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consciousness</a:t>
            </a:r>
            <a:endParaRPr sz="5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0"/>
              </a:spcBef>
              <a:buFont typeface="Arial"/>
              <a:buChar char="–"/>
              <a:tabLst>
                <a:tab pos="183515" algn="l"/>
              </a:tabLst>
            </a:pPr>
            <a:r>
              <a:rPr sz="650" b="1" spc="-5" dirty="0">
                <a:solidFill>
                  <a:srgbClr val="FF0000"/>
                </a:solidFill>
                <a:latin typeface="Arial"/>
                <a:cs typeface="Arial"/>
              </a:rPr>
              <a:t>Severe</a:t>
            </a:r>
            <a:endParaRPr sz="650">
              <a:latin typeface="Arial"/>
              <a:cs typeface="Arial"/>
            </a:endParaRPr>
          </a:p>
          <a:p>
            <a:pPr marL="276225" lvl="2" indent="-53975">
              <a:lnSpc>
                <a:spcPct val="100000"/>
              </a:lnSpc>
              <a:spcBef>
                <a:spcPts val="135"/>
              </a:spcBef>
              <a:buChar char="•"/>
              <a:tabLst>
                <a:tab pos="276860" algn="l"/>
              </a:tabLst>
            </a:pPr>
            <a:r>
              <a:rPr sz="550" spc="-5" dirty="0">
                <a:latin typeface="Arial"/>
                <a:cs typeface="Arial"/>
              </a:rPr>
              <a:t>Fall in </a:t>
            </a:r>
            <a:r>
              <a:rPr sz="550" dirty="0">
                <a:latin typeface="Arial"/>
                <a:cs typeface="Arial"/>
              </a:rPr>
              <a:t>BP and </a:t>
            </a:r>
            <a:r>
              <a:rPr sz="550" spc="-5" dirty="0">
                <a:latin typeface="Arial"/>
                <a:cs typeface="Arial"/>
              </a:rPr>
              <a:t>likely loss </a:t>
            </a:r>
            <a:r>
              <a:rPr sz="550" dirty="0">
                <a:latin typeface="Arial"/>
                <a:cs typeface="Arial"/>
              </a:rPr>
              <a:t>of</a:t>
            </a:r>
            <a:r>
              <a:rPr sz="550" spc="-3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consciousness</a:t>
            </a:r>
            <a:endParaRPr sz="5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50"/>
              </a:spcBef>
              <a:buFont typeface="Arial"/>
              <a:buChar char="–"/>
              <a:tabLst>
                <a:tab pos="183515" algn="l"/>
              </a:tabLst>
            </a:pPr>
            <a:r>
              <a:rPr sz="650" b="1" spc="-5" dirty="0">
                <a:solidFill>
                  <a:srgbClr val="FF0000"/>
                </a:solidFill>
                <a:latin typeface="Arial"/>
                <a:cs typeface="Arial"/>
              </a:rPr>
              <a:t>Extreme</a:t>
            </a:r>
            <a:endParaRPr sz="650">
              <a:latin typeface="Arial"/>
              <a:cs typeface="Arial"/>
            </a:endParaRPr>
          </a:p>
          <a:p>
            <a:pPr marL="276225" lvl="2" indent="-53975">
              <a:lnSpc>
                <a:spcPct val="100000"/>
              </a:lnSpc>
              <a:spcBef>
                <a:spcPts val="135"/>
              </a:spcBef>
              <a:buChar char="•"/>
              <a:tabLst>
                <a:tab pos="276860" algn="l"/>
              </a:tabLst>
            </a:pPr>
            <a:r>
              <a:rPr sz="550" spc="-5" dirty="0">
                <a:latin typeface="Arial"/>
                <a:cs typeface="Arial"/>
              </a:rPr>
              <a:t>Cessation </a:t>
            </a:r>
            <a:r>
              <a:rPr sz="550" dirty="0">
                <a:latin typeface="Arial"/>
                <a:cs typeface="Arial"/>
              </a:rPr>
              <a:t>of</a:t>
            </a:r>
            <a:r>
              <a:rPr sz="550" spc="-35" dirty="0">
                <a:latin typeface="Arial"/>
                <a:cs typeface="Arial"/>
              </a:rPr>
              <a:t> </a:t>
            </a:r>
            <a:r>
              <a:rPr sz="550" spc="-5" dirty="0">
                <a:latin typeface="Arial"/>
                <a:cs typeface="Arial"/>
              </a:rPr>
              <a:t>respiration</a:t>
            </a:r>
            <a:endParaRPr sz="550">
              <a:latin typeface="Arial"/>
              <a:cs typeface="Arial"/>
            </a:endParaRPr>
          </a:p>
          <a:p>
            <a:pPr marL="276225" marR="92075" lvl="2" indent="-53340">
              <a:lnSpc>
                <a:spcPct val="100000"/>
              </a:lnSpc>
              <a:spcBef>
                <a:spcPts val="135"/>
              </a:spcBef>
              <a:buChar char="•"/>
              <a:tabLst>
                <a:tab pos="276860" algn="l"/>
              </a:tabLst>
            </a:pPr>
            <a:r>
              <a:rPr sz="550" dirty="0">
                <a:latin typeface="Arial"/>
                <a:cs typeface="Arial"/>
              </a:rPr>
              <a:t>Accompanying </a:t>
            </a:r>
            <a:r>
              <a:rPr sz="550" spc="-5" dirty="0">
                <a:latin typeface="Arial"/>
                <a:cs typeface="Arial"/>
              </a:rPr>
              <a:t>cardiac arrest </a:t>
            </a:r>
            <a:r>
              <a:rPr sz="550" dirty="0">
                <a:latin typeface="Arial"/>
                <a:cs typeface="Arial"/>
              </a:rPr>
              <a:t>due to VF </a:t>
            </a:r>
            <a:r>
              <a:rPr sz="550" spc="-5" dirty="0">
                <a:latin typeface="Arial"/>
                <a:cs typeface="Arial"/>
              </a:rPr>
              <a:t>resulting </a:t>
            </a:r>
            <a:r>
              <a:rPr sz="550" dirty="0">
                <a:latin typeface="Arial"/>
                <a:cs typeface="Arial"/>
              </a:rPr>
              <a:t>from the </a:t>
            </a:r>
            <a:r>
              <a:rPr sz="550" spc="-5" dirty="0">
                <a:latin typeface="Arial"/>
                <a:cs typeface="Arial"/>
              </a:rPr>
              <a:t>electrical  stimulation </a:t>
            </a:r>
            <a:r>
              <a:rPr sz="550" dirty="0">
                <a:latin typeface="Arial"/>
                <a:cs typeface="Arial"/>
              </a:rPr>
              <a:t>of the</a:t>
            </a:r>
            <a:r>
              <a:rPr sz="550" spc="-35" dirty="0">
                <a:latin typeface="Arial"/>
                <a:cs typeface="Arial"/>
              </a:rPr>
              <a:t> </a:t>
            </a:r>
            <a:r>
              <a:rPr sz="550" spc="-5" dirty="0">
                <a:latin typeface="Arial"/>
                <a:cs typeface="Arial"/>
              </a:rPr>
              <a:t>heart</a:t>
            </a:r>
            <a:endParaRPr sz="550">
              <a:latin typeface="Arial"/>
              <a:cs typeface="Arial"/>
            </a:endParaRPr>
          </a:p>
          <a:p>
            <a:pPr marL="276225" marR="5080" lvl="2" indent="-53340">
              <a:lnSpc>
                <a:spcPct val="101800"/>
              </a:lnSpc>
              <a:spcBef>
                <a:spcPts val="120"/>
              </a:spcBef>
              <a:buChar char="•"/>
              <a:tabLst>
                <a:tab pos="276860" algn="l"/>
              </a:tabLst>
            </a:pPr>
            <a:r>
              <a:rPr sz="550" dirty="0">
                <a:latin typeface="Arial"/>
                <a:cs typeface="Arial"/>
              </a:rPr>
              <a:t>Observe </a:t>
            </a:r>
            <a:r>
              <a:rPr sz="550" spc="-5" dirty="0">
                <a:latin typeface="Arial"/>
                <a:cs typeface="Arial"/>
              </a:rPr>
              <a:t>lack </a:t>
            </a:r>
            <a:r>
              <a:rPr sz="550" dirty="0">
                <a:latin typeface="Arial"/>
                <a:cs typeface="Arial"/>
              </a:rPr>
              <a:t>of </a:t>
            </a:r>
            <a:r>
              <a:rPr sz="550" spc="-5" dirty="0">
                <a:latin typeface="Arial"/>
                <a:cs typeface="Arial"/>
              </a:rPr>
              <a:t>respiratory </a:t>
            </a:r>
            <a:r>
              <a:rPr sz="550" dirty="0">
                <a:latin typeface="Arial"/>
                <a:cs typeface="Arial"/>
              </a:rPr>
              <a:t>movements, cyanosis, absence of </a:t>
            </a:r>
            <a:r>
              <a:rPr sz="550" spc="-5" dirty="0">
                <a:latin typeface="Arial"/>
                <a:cs typeface="Arial"/>
              </a:rPr>
              <a:t>pulse in  carotid artery </a:t>
            </a:r>
            <a:r>
              <a:rPr sz="550" dirty="0">
                <a:latin typeface="Arial"/>
                <a:cs typeface="Arial"/>
              </a:rPr>
              <a:t>and fully </a:t>
            </a:r>
            <a:r>
              <a:rPr sz="550" spc="-5" dirty="0">
                <a:latin typeface="Arial"/>
                <a:cs typeface="Arial"/>
              </a:rPr>
              <a:t>dilated</a:t>
            </a:r>
            <a:r>
              <a:rPr sz="550" spc="-55" dirty="0">
                <a:latin typeface="Arial"/>
                <a:cs typeface="Arial"/>
              </a:rPr>
              <a:t> </a:t>
            </a:r>
            <a:r>
              <a:rPr sz="550" spc="-5" dirty="0">
                <a:latin typeface="Arial"/>
                <a:cs typeface="Arial"/>
              </a:rPr>
              <a:t>pupils</a:t>
            </a:r>
            <a:endParaRPr sz="5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20395" y="166496"/>
            <a:ext cx="156527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Causes of Electric</a:t>
            </a:r>
            <a:r>
              <a:rPr spc="-95" dirty="0"/>
              <a:t> </a:t>
            </a:r>
            <a:r>
              <a:rPr spc="10" dirty="0"/>
              <a:t>Shock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0077"/>
            <a:ext cx="2346325" cy="675005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Sudden increase </a:t>
            </a:r>
            <a:r>
              <a:rPr sz="700" spc="10" dirty="0">
                <a:latin typeface="Arial"/>
                <a:cs typeface="Arial"/>
              </a:rPr>
              <a:t>in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current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5700"/>
              </a:lnSpc>
              <a:spcBef>
                <a:spcPts val="16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Low frequency </a:t>
            </a:r>
            <a:r>
              <a:rPr sz="700" spc="10" dirty="0">
                <a:latin typeface="Arial"/>
                <a:cs typeface="Arial"/>
              </a:rPr>
              <a:t>current </a:t>
            </a:r>
            <a:r>
              <a:rPr sz="700" spc="20" dirty="0">
                <a:latin typeface="Arial"/>
                <a:cs typeface="Arial"/>
              </a:rPr>
              <a:t>BUT </a:t>
            </a:r>
            <a:r>
              <a:rPr sz="700" spc="10" dirty="0">
                <a:latin typeface="Arial"/>
                <a:cs typeface="Arial"/>
              </a:rPr>
              <a:t>intensity left </a:t>
            </a:r>
            <a:r>
              <a:rPr sz="700" spc="15" dirty="0">
                <a:latin typeface="Arial"/>
                <a:cs typeface="Arial"/>
              </a:rPr>
              <a:t>high </a:t>
            </a:r>
            <a:r>
              <a:rPr sz="700" spc="10" dirty="0">
                <a:latin typeface="Arial"/>
                <a:cs typeface="Arial"/>
              </a:rPr>
              <a:t>from last  </a:t>
            </a:r>
            <a:r>
              <a:rPr sz="700" spc="15" dirty="0">
                <a:latin typeface="Arial"/>
                <a:cs typeface="Arial"/>
              </a:rPr>
              <a:t>use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Patient </a:t>
            </a:r>
            <a:r>
              <a:rPr sz="700" spc="15" dirty="0">
                <a:latin typeface="Arial"/>
                <a:cs typeface="Arial"/>
              </a:rPr>
              <a:t>touches exposed </a:t>
            </a:r>
            <a:r>
              <a:rPr sz="700" spc="10" dirty="0">
                <a:latin typeface="Arial"/>
                <a:cs typeface="Arial"/>
              </a:rPr>
              <a:t>part of the circuit </a:t>
            </a:r>
            <a:r>
              <a:rPr sz="700" spc="15" dirty="0">
                <a:latin typeface="Arial"/>
                <a:cs typeface="Arial"/>
              </a:rPr>
              <a:t>(pads)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Patient </a:t>
            </a:r>
            <a:r>
              <a:rPr sz="700" spc="15" dirty="0">
                <a:latin typeface="Arial"/>
                <a:cs typeface="Arial"/>
              </a:rPr>
              <a:t>touches metal bed/chair </a:t>
            </a:r>
            <a:r>
              <a:rPr sz="700" spc="10" dirty="0">
                <a:latin typeface="Arial"/>
                <a:cs typeface="Arial"/>
              </a:rPr>
              <a:t>or water</a:t>
            </a:r>
            <a:r>
              <a:rPr sz="700" spc="3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pipe/radiator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19047" y="165862"/>
            <a:ext cx="76644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Precautions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11911"/>
            <a:ext cx="1949450" cy="1259840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22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Check </a:t>
            </a:r>
            <a:r>
              <a:rPr sz="700" spc="10" dirty="0">
                <a:latin typeface="Arial"/>
                <a:cs typeface="Arial"/>
              </a:rPr>
              <a:t>for faulty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parts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30"/>
              </a:spcBef>
              <a:buChar char="•"/>
              <a:tabLst>
                <a:tab pos="92075" algn="l"/>
              </a:tabLst>
            </a:pPr>
            <a:r>
              <a:rPr sz="700" spc="-5" dirty="0">
                <a:latin typeface="Arial"/>
                <a:cs typeface="Arial"/>
              </a:rPr>
              <a:t>Test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equipment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3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Adequate </a:t>
            </a:r>
            <a:r>
              <a:rPr sz="700" spc="10" dirty="0">
                <a:latin typeface="Arial"/>
                <a:cs typeface="Arial"/>
              </a:rPr>
              <a:t>warm </a:t>
            </a:r>
            <a:r>
              <a:rPr sz="700" spc="15" dirty="0">
                <a:latin typeface="Arial"/>
                <a:cs typeface="Arial"/>
              </a:rPr>
              <a:t>up</a:t>
            </a:r>
            <a:r>
              <a:rPr sz="700" spc="3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time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30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Intensity </a:t>
            </a:r>
            <a:r>
              <a:rPr sz="700" spc="15" dirty="0">
                <a:latin typeface="Arial"/>
                <a:cs typeface="Arial"/>
              </a:rPr>
              <a:t>switched on </a:t>
            </a:r>
            <a:r>
              <a:rPr sz="700" spc="10" dirty="0">
                <a:latin typeface="Arial"/>
                <a:cs typeface="Arial"/>
              </a:rPr>
              <a:t>last </a:t>
            </a:r>
            <a:r>
              <a:rPr sz="700" spc="15" dirty="0">
                <a:latin typeface="Arial"/>
                <a:cs typeface="Arial"/>
              </a:rPr>
              <a:t>and </a:t>
            </a:r>
            <a:r>
              <a:rPr sz="700" spc="5" dirty="0">
                <a:latin typeface="Arial"/>
                <a:cs typeface="Arial"/>
              </a:rPr>
              <a:t>off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first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30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Intensity not </a:t>
            </a:r>
            <a:r>
              <a:rPr sz="700" spc="15" dirty="0">
                <a:latin typeface="Arial"/>
                <a:cs typeface="Arial"/>
              </a:rPr>
              <a:t>increased </a:t>
            </a:r>
            <a:r>
              <a:rPr sz="700" spc="10" dirty="0">
                <a:latin typeface="Arial"/>
                <a:cs typeface="Arial"/>
              </a:rPr>
              <a:t>during </a:t>
            </a:r>
            <a:r>
              <a:rPr sz="700" spc="15" dirty="0">
                <a:latin typeface="Arial"/>
                <a:cs typeface="Arial"/>
              </a:rPr>
              <a:t>pulse</a:t>
            </a:r>
            <a:r>
              <a:rPr sz="700" spc="4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intervals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3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Patient warned not to </a:t>
            </a:r>
            <a:r>
              <a:rPr sz="700" spc="15" dirty="0">
                <a:latin typeface="Arial"/>
                <a:cs typeface="Arial"/>
              </a:rPr>
              <a:t>touch</a:t>
            </a:r>
            <a:r>
              <a:rPr sz="700" spc="3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equipment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3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Regular manufacturer service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3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Water and gas pipes </a:t>
            </a:r>
            <a:r>
              <a:rPr sz="700" spc="10" dirty="0">
                <a:latin typeface="Arial"/>
                <a:cs typeface="Arial"/>
              </a:rPr>
              <a:t>out of</a:t>
            </a:r>
            <a:r>
              <a:rPr sz="700" spc="-4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reach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30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Floor is dry </a:t>
            </a:r>
            <a:r>
              <a:rPr sz="700" spc="15" dirty="0">
                <a:latin typeface="Arial"/>
                <a:cs typeface="Arial"/>
              </a:rPr>
              <a:t>and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insulated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30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Insulated </a:t>
            </a:r>
            <a:r>
              <a:rPr sz="700" spc="15" dirty="0">
                <a:latin typeface="Arial"/>
                <a:cs typeface="Arial"/>
              </a:rPr>
              <a:t>chairs and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couches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87451" y="165862"/>
            <a:ext cx="143129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000" b="1" spc="5" dirty="0">
                <a:latin typeface="Arial"/>
                <a:cs typeface="Arial"/>
              </a:rPr>
              <a:t>Skin Sensation</a:t>
            </a:r>
            <a:r>
              <a:rPr sz="1000" b="1" spc="-100" dirty="0">
                <a:latin typeface="Arial"/>
                <a:cs typeface="Arial"/>
              </a:rPr>
              <a:t> </a:t>
            </a:r>
            <a:r>
              <a:rPr sz="1000" b="1" spc="-5" dirty="0">
                <a:latin typeface="Arial"/>
                <a:cs typeface="Arial"/>
              </a:rPr>
              <a:t>Testing</a:t>
            </a:r>
            <a:endParaRPr sz="10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38636" y="433784"/>
          <a:ext cx="2530475" cy="93700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808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496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34315">
                <a:tc>
                  <a:txBody>
                    <a:bodyPr/>
                    <a:lstStyle/>
                    <a:p>
                      <a:pPr marL="28575" marR="320040">
                        <a:lnSpc>
                          <a:spcPct val="103099"/>
                        </a:lnSpc>
                        <a:spcBef>
                          <a:spcPts val="100"/>
                        </a:spcBef>
                      </a:pPr>
                      <a:r>
                        <a:rPr sz="650" b="1" spc="5" dirty="0">
                          <a:latin typeface="Arial"/>
                          <a:cs typeface="Arial"/>
                        </a:rPr>
                        <a:t>Transcutaneous Electrical </a:t>
                      </a:r>
                      <a:r>
                        <a:rPr sz="650" b="1" spc="10" dirty="0">
                          <a:latin typeface="Arial"/>
                          <a:cs typeface="Arial"/>
                        </a:rPr>
                        <a:t>Nerve  </a:t>
                      </a:r>
                      <a:r>
                        <a:rPr sz="650" b="1" spc="5" dirty="0">
                          <a:latin typeface="Arial"/>
                          <a:cs typeface="Arial"/>
                        </a:rPr>
                        <a:t>Stimulation</a:t>
                      </a:r>
                      <a:r>
                        <a:rPr sz="650" b="1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50" b="1" spc="10" dirty="0">
                          <a:latin typeface="Arial"/>
                          <a:cs typeface="Arial"/>
                        </a:rPr>
                        <a:t>TENS</a:t>
                      </a:r>
                      <a:endParaRPr sz="650">
                        <a:latin typeface="Arial"/>
                        <a:cs typeface="Arial"/>
                      </a:endParaRPr>
                    </a:p>
                  </a:txBody>
                  <a:tcPr marL="0" marR="0" marT="12700" marB="0">
                    <a:lnL w="6350">
                      <a:solidFill>
                        <a:srgbClr val="00AFEF"/>
                      </a:solidFill>
                      <a:prstDash val="solid"/>
                    </a:lnL>
                    <a:lnR w="6350">
                      <a:solidFill>
                        <a:srgbClr val="00AFEF"/>
                      </a:solidFill>
                      <a:prstDash val="solid"/>
                    </a:lnR>
                    <a:lnT w="6350">
                      <a:solidFill>
                        <a:srgbClr val="00AFEF"/>
                      </a:solidFill>
                      <a:prstDash val="solid"/>
                    </a:lnT>
                    <a:lnB w="6350">
                      <a:solidFill>
                        <a:srgbClr val="00AFE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29209" marR="148590">
                        <a:lnSpc>
                          <a:spcPct val="103099"/>
                        </a:lnSpc>
                        <a:spcBef>
                          <a:spcPts val="100"/>
                        </a:spcBef>
                      </a:pPr>
                      <a:r>
                        <a:rPr sz="650" b="1" spc="-5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65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650" b="1" spc="-5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650" b="1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650" b="1" spc="-5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650" b="1" dirty="0">
                          <a:latin typeface="Arial"/>
                          <a:cs typeface="Arial"/>
                        </a:rPr>
                        <a:t>ric</a:t>
                      </a:r>
                      <a:r>
                        <a:rPr sz="650" b="1" spc="-5" dirty="0">
                          <a:latin typeface="Arial"/>
                          <a:cs typeface="Arial"/>
                        </a:rPr>
                        <a:t>k</a:t>
                      </a:r>
                      <a:r>
                        <a:rPr sz="650" b="1" dirty="0">
                          <a:latin typeface="Arial"/>
                          <a:cs typeface="Arial"/>
                        </a:rPr>
                        <a:t>/</a:t>
                      </a:r>
                      <a:r>
                        <a:rPr sz="650" b="1" spc="-5" dirty="0">
                          <a:latin typeface="Arial"/>
                          <a:cs typeface="Arial"/>
                        </a:rPr>
                        <a:t>Sh</a:t>
                      </a:r>
                      <a:r>
                        <a:rPr sz="650" b="1" dirty="0">
                          <a:latin typeface="Arial"/>
                          <a:cs typeface="Arial"/>
                        </a:rPr>
                        <a:t>ar</a:t>
                      </a:r>
                      <a:r>
                        <a:rPr sz="650" b="1" spc="-5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650" b="1" dirty="0">
                          <a:latin typeface="Arial"/>
                          <a:cs typeface="Arial"/>
                        </a:rPr>
                        <a:t>-  </a:t>
                      </a:r>
                      <a:r>
                        <a:rPr sz="650" b="1" spc="5" dirty="0">
                          <a:latin typeface="Arial"/>
                          <a:cs typeface="Arial"/>
                        </a:rPr>
                        <a:t>Blunt</a:t>
                      </a:r>
                      <a:endParaRPr sz="650">
                        <a:latin typeface="Arial"/>
                        <a:cs typeface="Arial"/>
                      </a:endParaRPr>
                    </a:p>
                  </a:txBody>
                  <a:tcPr marL="0" marR="0" marT="12700" marB="0">
                    <a:lnL w="6350">
                      <a:solidFill>
                        <a:srgbClr val="00AFEF"/>
                      </a:solidFill>
                      <a:prstDash val="solid"/>
                    </a:lnL>
                    <a:lnR w="6350">
                      <a:solidFill>
                        <a:srgbClr val="00AFEF"/>
                      </a:solidFill>
                      <a:prstDash val="solid"/>
                    </a:lnR>
                    <a:lnT w="6350">
                      <a:solidFill>
                        <a:srgbClr val="00AFEF"/>
                      </a:solidFill>
                      <a:prstDash val="solid"/>
                    </a:lnT>
                    <a:lnB w="6350">
                      <a:solidFill>
                        <a:srgbClr val="00AFE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4187">
                <a:tc>
                  <a:txBody>
                    <a:bodyPr/>
                    <a:lstStyle/>
                    <a:p>
                      <a:pPr marL="28575" marR="768350">
                        <a:lnSpc>
                          <a:spcPct val="103099"/>
                        </a:lnSpc>
                        <a:spcBef>
                          <a:spcPts val="95"/>
                        </a:spcBef>
                      </a:pPr>
                      <a:r>
                        <a:rPr sz="650" b="1" spc="5" dirty="0">
                          <a:latin typeface="Arial"/>
                          <a:cs typeface="Arial"/>
                        </a:rPr>
                        <a:t>Interferential </a:t>
                      </a:r>
                      <a:r>
                        <a:rPr sz="650" b="1" spc="10" dirty="0">
                          <a:latin typeface="Arial"/>
                          <a:cs typeface="Arial"/>
                        </a:rPr>
                        <a:t>Therapy  ITF</a:t>
                      </a:r>
                      <a:endParaRPr sz="650">
                        <a:latin typeface="Arial"/>
                        <a:cs typeface="Arial"/>
                      </a:endParaRPr>
                    </a:p>
                  </a:txBody>
                  <a:tcPr marL="0" marR="0" marT="12065" marB="0">
                    <a:lnL w="6350">
                      <a:solidFill>
                        <a:srgbClr val="00AFEF"/>
                      </a:solidFill>
                      <a:prstDash val="solid"/>
                    </a:lnL>
                    <a:lnR w="6350">
                      <a:solidFill>
                        <a:srgbClr val="00AFEF"/>
                      </a:solidFill>
                      <a:prstDash val="solid"/>
                    </a:lnR>
                    <a:lnT w="6350">
                      <a:solidFill>
                        <a:srgbClr val="00AFEF"/>
                      </a:solidFill>
                      <a:prstDash val="solid"/>
                    </a:lnT>
                    <a:lnB w="6350">
                      <a:solidFill>
                        <a:srgbClr val="00AFE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marL="29209" marR="148590">
                        <a:lnSpc>
                          <a:spcPct val="103099"/>
                        </a:lnSpc>
                        <a:spcBef>
                          <a:spcPts val="95"/>
                        </a:spcBef>
                      </a:pPr>
                      <a:r>
                        <a:rPr sz="650" b="1" spc="-5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65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650" b="1" spc="-5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650" b="1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650" b="1" spc="-5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650" b="1" dirty="0">
                          <a:latin typeface="Arial"/>
                          <a:cs typeface="Arial"/>
                        </a:rPr>
                        <a:t>ric</a:t>
                      </a:r>
                      <a:r>
                        <a:rPr sz="650" b="1" spc="-5" dirty="0">
                          <a:latin typeface="Arial"/>
                          <a:cs typeface="Arial"/>
                        </a:rPr>
                        <a:t>k</a:t>
                      </a:r>
                      <a:r>
                        <a:rPr sz="650" b="1" dirty="0">
                          <a:latin typeface="Arial"/>
                          <a:cs typeface="Arial"/>
                        </a:rPr>
                        <a:t>/</a:t>
                      </a:r>
                      <a:r>
                        <a:rPr sz="650" b="1" spc="-5" dirty="0">
                          <a:latin typeface="Arial"/>
                          <a:cs typeface="Arial"/>
                        </a:rPr>
                        <a:t>Sh</a:t>
                      </a:r>
                      <a:r>
                        <a:rPr sz="650" b="1" dirty="0">
                          <a:latin typeface="Arial"/>
                          <a:cs typeface="Arial"/>
                        </a:rPr>
                        <a:t>ar</a:t>
                      </a:r>
                      <a:r>
                        <a:rPr sz="650" b="1" spc="-5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650" b="1" dirty="0">
                          <a:latin typeface="Arial"/>
                          <a:cs typeface="Arial"/>
                        </a:rPr>
                        <a:t>-  </a:t>
                      </a:r>
                      <a:r>
                        <a:rPr sz="650" b="1" spc="5" dirty="0">
                          <a:latin typeface="Arial"/>
                          <a:cs typeface="Arial"/>
                        </a:rPr>
                        <a:t>Blunt</a:t>
                      </a:r>
                      <a:endParaRPr sz="650">
                        <a:latin typeface="Arial"/>
                        <a:cs typeface="Arial"/>
                      </a:endParaRPr>
                    </a:p>
                  </a:txBody>
                  <a:tcPr marL="0" marR="0" marT="12065" marB="0">
                    <a:lnL w="6350">
                      <a:solidFill>
                        <a:srgbClr val="00AFEF"/>
                      </a:solidFill>
                      <a:prstDash val="solid"/>
                    </a:lnL>
                    <a:lnR w="6350">
                      <a:solidFill>
                        <a:srgbClr val="00AFEF"/>
                      </a:solidFill>
                      <a:prstDash val="solid"/>
                    </a:lnR>
                    <a:lnT w="6350">
                      <a:solidFill>
                        <a:srgbClr val="00AFEF"/>
                      </a:solidFill>
                      <a:prstDash val="solid"/>
                    </a:lnT>
                    <a:lnB w="6350">
                      <a:solidFill>
                        <a:srgbClr val="00AFE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4315">
                <a:tc>
                  <a:txBody>
                    <a:bodyPr/>
                    <a:lstStyle/>
                    <a:p>
                      <a:pPr marL="28575" marR="350520">
                        <a:lnSpc>
                          <a:spcPct val="103099"/>
                        </a:lnSpc>
                        <a:spcBef>
                          <a:spcPts val="100"/>
                        </a:spcBef>
                      </a:pPr>
                      <a:r>
                        <a:rPr sz="650" b="1" spc="5" dirty="0">
                          <a:latin typeface="Arial"/>
                          <a:cs typeface="Arial"/>
                        </a:rPr>
                        <a:t>Neuromuscular Electrical </a:t>
                      </a:r>
                      <a:r>
                        <a:rPr sz="650" b="1" spc="10" dirty="0">
                          <a:latin typeface="Arial"/>
                          <a:cs typeface="Arial"/>
                        </a:rPr>
                        <a:t>Nerve  </a:t>
                      </a:r>
                      <a:r>
                        <a:rPr sz="650" b="1" spc="5" dirty="0">
                          <a:latin typeface="Arial"/>
                          <a:cs typeface="Arial"/>
                        </a:rPr>
                        <a:t>Stimulation -</a:t>
                      </a:r>
                      <a:r>
                        <a:rPr sz="650" b="1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650" b="1" spc="10" dirty="0">
                          <a:latin typeface="Arial"/>
                          <a:cs typeface="Arial"/>
                        </a:rPr>
                        <a:t>NMES</a:t>
                      </a:r>
                      <a:endParaRPr sz="650">
                        <a:latin typeface="Arial"/>
                        <a:cs typeface="Arial"/>
                      </a:endParaRPr>
                    </a:p>
                  </a:txBody>
                  <a:tcPr marL="0" marR="0" marT="12700" marB="0">
                    <a:lnL w="6350">
                      <a:solidFill>
                        <a:srgbClr val="00AFEF"/>
                      </a:solidFill>
                      <a:prstDash val="solid"/>
                    </a:lnL>
                    <a:lnR w="6350">
                      <a:solidFill>
                        <a:srgbClr val="00AFEF"/>
                      </a:solidFill>
                      <a:prstDash val="solid"/>
                    </a:lnR>
                    <a:lnT w="6350">
                      <a:solidFill>
                        <a:srgbClr val="00AFEF"/>
                      </a:solidFill>
                      <a:prstDash val="solid"/>
                    </a:lnT>
                    <a:lnB w="6350">
                      <a:solidFill>
                        <a:srgbClr val="00AFE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29209" marR="148590">
                        <a:lnSpc>
                          <a:spcPct val="103099"/>
                        </a:lnSpc>
                        <a:spcBef>
                          <a:spcPts val="100"/>
                        </a:spcBef>
                      </a:pPr>
                      <a:r>
                        <a:rPr sz="650" b="1" spc="-5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65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650" b="1" spc="-5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650" b="1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650" b="1" spc="-5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650" b="1" dirty="0">
                          <a:latin typeface="Arial"/>
                          <a:cs typeface="Arial"/>
                        </a:rPr>
                        <a:t>ric</a:t>
                      </a:r>
                      <a:r>
                        <a:rPr sz="650" b="1" spc="-5" dirty="0">
                          <a:latin typeface="Arial"/>
                          <a:cs typeface="Arial"/>
                        </a:rPr>
                        <a:t>k</a:t>
                      </a:r>
                      <a:r>
                        <a:rPr sz="650" b="1" dirty="0">
                          <a:latin typeface="Arial"/>
                          <a:cs typeface="Arial"/>
                        </a:rPr>
                        <a:t>/</a:t>
                      </a:r>
                      <a:r>
                        <a:rPr sz="650" b="1" spc="-5" dirty="0">
                          <a:latin typeface="Arial"/>
                          <a:cs typeface="Arial"/>
                        </a:rPr>
                        <a:t>Sh</a:t>
                      </a:r>
                      <a:r>
                        <a:rPr sz="650" b="1" dirty="0">
                          <a:latin typeface="Arial"/>
                          <a:cs typeface="Arial"/>
                        </a:rPr>
                        <a:t>ar</a:t>
                      </a:r>
                      <a:r>
                        <a:rPr sz="650" b="1" spc="-5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650" b="1" dirty="0">
                          <a:latin typeface="Arial"/>
                          <a:cs typeface="Arial"/>
                        </a:rPr>
                        <a:t>-  </a:t>
                      </a:r>
                      <a:r>
                        <a:rPr sz="650" b="1" spc="5" dirty="0">
                          <a:latin typeface="Arial"/>
                          <a:cs typeface="Arial"/>
                        </a:rPr>
                        <a:t>Blunt</a:t>
                      </a:r>
                      <a:endParaRPr sz="650">
                        <a:latin typeface="Arial"/>
                        <a:cs typeface="Arial"/>
                      </a:endParaRPr>
                    </a:p>
                  </a:txBody>
                  <a:tcPr marL="0" marR="0" marT="12700" marB="0">
                    <a:lnL w="6350">
                      <a:solidFill>
                        <a:srgbClr val="00AFEF"/>
                      </a:solidFill>
                      <a:prstDash val="solid"/>
                    </a:lnL>
                    <a:lnR w="6350">
                      <a:solidFill>
                        <a:srgbClr val="00AFEF"/>
                      </a:solidFill>
                      <a:prstDash val="solid"/>
                    </a:lnR>
                    <a:lnT w="6350">
                      <a:solidFill>
                        <a:srgbClr val="00AFEF"/>
                      </a:solidFill>
                      <a:prstDash val="solid"/>
                    </a:lnT>
                    <a:lnB w="6350">
                      <a:solidFill>
                        <a:srgbClr val="00AFE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34187">
                <a:tc>
                  <a:txBody>
                    <a:bodyPr/>
                    <a:lstStyle/>
                    <a:p>
                      <a:pPr marL="28575" marR="835025">
                        <a:lnSpc>
                          <a:spcPct val="103099"/>
                        </a:lnSpc>
                        <a:spcBef>
                          <a:spcPts val="95"/>
                        </a:spcBef>
                      </a:pPr>
                      <a:r>
                        <a:rPr sz="650" b="1" spc="5" dirty="0">
                          <a:latin typeface="Arial"/>
                          <a:cs typeface="Arial"/>
                        </a:rPr>
                        <a:t>Ultrasound </a:t>
                      </a:r>
                      <a:r>
                        <a:rPr sz="650" b="1" spc="10" dirty="0">
                          <a:latin typeface="Arial"/>
                          <a:cs typeface="Arial"/>
                        </a:rPr>
                        <a:t>Therapy  TUS</a:t>
                      </a:r>
                      <a:endParaRPr sz="650">
                        <a:latin typeface="Arial"/>
                        <a:cs typeface="Arial"/>
                      </a:endParaRPr>
                    </a:p>
                  </a:txBody>
                  <a:tcPr marL="0" marR="0" marT="12065" marB="0">
                    <a:lnL w="6350">
                      <a:solidFill>
                        <a:srgbClr val="00AFEF"/>
                      </a:solidFill>
                      <a:prstDash val="solid"/>
                    </a:lnL>
                    <a:lnR w="6350">
                      <a:solidFill>
                        <a:srgbClr val="00AFEF"/>
                      </a:solidFill>
                      <a:prstDash val="solid"/>
                    </a:lnR>
                    <a:lnT w="6350">
                      <a:solidFill>
                        <a:srgbClr val="00AFEF"/>
                      </a:solidFill>
                      <a:prstDash val="solid"/>
                    </a:lnT>
                    <a:lnB w="6350">
                      <a:solidFill>
                        <a:srgbClr val="00AFE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marL="29209" marR="48260">
                        <a:lnSpc>
                          <a:spcPct val="103099"/>
                        </a:lnSpc>
                        <a:spcBef>
                          <a:spcPts val="95"/>
                        </a:spcBef>
                      </a:pPr>
                      <a:r>
                        <a:rPr sz="650" b="1" spc="-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650" b="1" dirty="0">
                          <a:latin typeface="Arial"/>
                          <a:cs typeface="Arial"/>
                        </a:rPr>
                        <a:t>ki</a:t>
                      </a:r>
                      <a:r>
                        <a:rPr sz="650" b="1" spc="-5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650" b="1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650" b="1" spc="-4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650" b="1" dirty="0">
                          <a:latin typeface="Arial"/>
                          <a:cs typeface="Arial"/>
                        </a:rPr>
                        <a:t>e</a:t>
                      </a:r>
                      <a:r>
                        <a:rPr sz="650" b="1" spc="-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650" b="1" dirty="0">
                          <a:latin typeface="Arial"/>
                          <a:cs typeface="Arial"/>
                        </a:rPr>
                        <a:t>t/</a:t>
                      </a:r>
                      <a:r>
                        <a:rPr sz="650" b="1" spc="-10" dirty="0">
                          <a:latin typeface="Arial"/>
                          <a:cs typeface="Arial"/>
                        </a:rPr>
                        <a:t>H</a:t>
                      </a:r>
                      <a:r>
                        <a:rPr sz="650" b="1" spc="-5" dirty="0">
                          <a:latin typeface="Arial"/>
                          <a:cs typeface="Arial"/>
                        </a:rPr>
                        <a:t>o</a:t>
                      </a:r>
                      <a:r>
                        <a:rPr sz="650" b="1" spc="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650" b="1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650" b="1" spc="-10" dirty="0">
                          <a:latin typeface="Arial"/>
                          <a:cs typeface="Arial"/>
                        </a:rPr>
                        <a:t>C</a:t>
                      </a:r>
                      <a:r>
                        <a:rPr sz="650" b="1" spc="-5" dirty="0">
                          <a:latin typeface="Arial"/>
                          <a:cs typeface="Arial"/>
                        </a:rPr>
                        <a:t>o</a:t>
                      </a:r>
                      <a:r>
                        <a:rPr sz="650" b="1" dirty="0">
                          <a:latin typeface="Arial"/>
                          <a:cs typeface="Arial"/>
                        </a:rPr>
                        <a:t>ld  Test</a:t>
                      </a:r>
                      <a:endParaRPr sz="650">
                        <a:latin typeface="Arial"/>
                        <a:cs typeface="Arial"/>
                      </a:endParaRPr>
                    </a:p>
                  </a:txBody>
                  <a:tcPr marL="0" marR="0" marT="12065" marB="0">
                    <a:lnL w="6350">
                      <a:solidFill>
                        <a:srgbClr val="00AFEF"/>
                      </a:solidFill>
                      <a:prstDash val="solid"/>
                    </a:lnL>
                    <a:lnR w="6350">
                      <a:solidFill>
                        <a:srgbClr val="00AFEF"/>
                      </a:solidFill>
                      <a:prstDash val="solid"/>
                    </a:lnR>
                    <a:lnT w="6350">
                      <a:solidFill>
                        <a:srgbClr val="00AFEF"/>
                      </a:solidFill>
                      <a:prstDash val="solid"/>
                    </a:lnT>
                    <a:lnB w="6350">
                      <a:solidFill>
                        <a:srgbClr val="00AFE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5524" y="166496"/>
            <a:ext cx="229552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Pin-Prick/Sharp-Blunt Sensation</a:t>
            </a:r>
            <a:r>
              <a:rPr spc="-110" dirty="0"/>
              <a:t> </a:t>
            </a:r>
            <a:r>
              <a:rPr spc="-15" dirty="0"/>
              <a:t>Test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83489"/>
            <a:ext cx="2493010" cy="1144905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91440" marR="285750" indent="-79375">
              <a:lnSpc>
                <a:spcPts val="660"/>
              </a:lnSpc>
              <a:spcBef>
                <a:spcPts val="185"/>
              </a:spcBef>
              <a:buChar char="•"/>
              <a:tabLst>
                <a:tab pos="92075" algn="l"/>
              </a:tabLst>
            </a:pPr>
            <a:r>
              <a:rPr sz="600" spc="5" dirty="0">
                <a:latin typeface="Arial"/>
                <a:cs typeface="Arial"/>
              </a:rPr>
              <a:t>A </a:t>
            </a:r>
            <a:r>
              <a:rPr sz="600" dirty="0">
                <a:latin typeface="Arial"/>
                <a:cs typeface="Arial"/>
              </a:rPr>
              <a:t>person's ability to detect </a:t>
            </a:r>
            <a:r>
              <a:rPr sz="600" spc="5" dirty="0">
                <a:latin typeface="Arial"/>
                <a:cs typeface="Arial"/>
              </a:rPr>
              <a:t>a </a:t>
            </a:r>
            <a:r>
              <a:rPr sz="600" dirty="0">
                <a:latin typeface="Arial"/>
                <a:cs typeface="Arial"/>
              </a:rPr>
              <a:t>cutaneous pain sensation and to  </a:t>
            </a:r>
            <a:r>
              <a:rPr sz="600" spc="-5" dirty="0">
                <a:latin typeface="Arial"/>
                <a:cs typeface="Arial"/>
              </a:rPr>
              <a:t>differentiate </a:t>
            </a:r>
            <a:r>
              <a:rPr sz="600" spc="5" dirty="0">
                <a:latin typeface="Arial"/>
                <a:cs typeface="Arial"/>
              </a:rPr>
              <a:t>such </a:t>
            </a:r>
            <a:r>
              <a:rPr sz="600" dirty="0">
                <a:latin typeface="Arial"/>
                <a:cs typeface="Arial"/>
              </a:rPr>
              <a:t>sensations from </a:t>
            </a:r>
            <a:r>
              <a:rPr sz="600" spc="5" dirty="0">
                <a:latin typeface="Arial"/>
                <a:cs typeface="Arial"/>
              </a:rPr>
              <a:t>pressure</a:t>
            </a:r>
            <a:r>
              <a:rPr sz="600" spc="65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stimuli.</a:t>
            </a:r>
            <a:endParaRPr sz="600">
              <a:latin typeface="Arial"/>
              <a:cs typeface="Arial"/>
            </a:endParaRPr>
          </a:p>
          <a:p>
            <a:pPr marL="91440" marR="49530" indent="-79375">
              <a:lnSpc>
                <a:spcPts val="660"/>
              </a:lnSpc>
              <a:spcBef>
                <a:spcPts val="140"/>
              </a:spcBef>
              <a:buChar char="•"/>
              <a:tabLst>
                <a:tab pos="92075" algn="l"/>
              </a:tabLst>
            </a:pPr>
            <a:r>
              <a:rPr sz="600" dirty="0">
                <a:latin typeface="Arial"/>
                <a:cs typeface="Arial"/>
              </a:rPr>
              <a:t>Performed with </a:t>
            </a:r>
            <a:r>
              <a:rPr sz="600" spc="5" dirty="0">
                <a:latin typeface="Arial"/>
                <a:cs typeface="Arial"/>
              </a:rPr>
              <a:t>a </a:t>
            </a:r>
            <a:r>
              <a:rPr sz="600" dirty="0">
                <a:latin typeface="Arial"/>
                <a:cs typeface="Arial"/>
              </a:rPr>
              <a:t>pin or needle gently applied to </a:t>
            </a:r>
            <a:r>
              <a:rPr sz="600" spc="5" dirty="0">
                <a:latin typeface="Arial"/>
                <a:cs typeface="Arial"/>
              </a:rPr>
              <a:t>a </a:t>
            </a:r>
            <a:r>
              <a:rPr sz="600" dirty="0">
                <a:latin typeface="Arial"/>
                <a:cs typeface="Arial"/>
              </a:rPr>
              <a:t>skin area where it  cannot be </a:t>
            </a:r>
            <a:r>
              <a:rPr sz="600" spc="5" dirty="0">
                <a:latin typeface="Arial"/>
                <a:cs typeface="Arial"/>
              </a:rPr>
              <a:t>observed </a:t>
            </a:r>
            <a:r>
              <a:rPr sz="600" dirty="0">
                <a:latin typeface="Arial"/>
                <a:cs typeface="Arial"/>
              </a:rPr>
              <a:t>by the subject (point of safety</a:t>
            </a:r>
            <a:r>
              <a:rPr sz="600" spc="65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pin).</a:t>
            </a:r>
            <a:endParaRPr sz="600">
              <a:latin typeface="Arial"/>
              <a:cs typeface="Arial"/>
            </a:endParaRPr>
          </a:p>
          <a:p>
            <a:pPr marL="91440" marR="98425" indent="-79375">
              <a:lnSpc>
                <a:spcPts val="660"/>
              </a:lnSpc>
              <a:spcBef>
                <a:spcPts val="155"/>
              </a:spcBef>
              <a:buChar char="•"/>
              <a:tabLst>
                <a:tab pos="92075" algn="l"/>
              </a:tabLst>
            </a:pPr>
            <a:r>
              <a:rPr sz="600" dirty="0">
                <a:latin typeface="Arial"/>
                <a:cs typeface="Arial"/>
              </a:rPr>
              <a:t>Application of the pin is alternated with the pressing of </a:t>
            </a:r>
            <a:r>
              <a:rPr sz="600" spc="5" dirty="0">
                <a:latin typeface="Arial"/>
                <a:cs typeface="Arial"/>
              </a:rPr>
              <a:t>a </a:t>
            </a:r>
            <a:r>
              <a:rPr sz="600" dirty="0">
                <a:latin typeface="Arial"/>
                <a:cs typeface="Arial"/>
              </a:rPr>
              <a:t>dull object  against the skin (blunt</a:t>
            </a:r>
            <a:r>
              <a:rPr sz="600" spc="45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point).</a:t>
            </a:r>
            <a:endParaRPr sz="600">
              <a:latin typeface="Arial"/>
              <a:cs typeface="Arial"/>
            </a:endParaRPr>
          </a:p>
          <a:p>
            <a:pPr marL="91440" marR="168275" indent="-79375">
              <a:lnSpc>
                <a:spcPts val="660"/>
              </a:lnSpc>
              <a:spcBef>
                <a:spcPts val="160"/>
              </a:spcBef>
              <a:buChar char="•"/>
              <a:tabLst>
                <a:tab pos="92075" algn="l"/>
              </a:tabLst>
            </a:pPr>
            <a:r>
              <a:rPr sz="600" spc="5" dirty="0">
                <a:latin typeface="Arial"/>
                <a:cs typeface="Arial"/>
              </a:rPr>
              <a:t>Care </a:t>
            </a:r>
            <a:r>
              <a:rPr sz="600" dirty="0">
                <a:latin typeface="Arial"/>
                <a:cs typeface="Arial"/>
              </a:rPr>
              <a:t>is taken to </a:t>
            </a:r>
            <a:r>
              <a:rPr sz="600" spc="5" dirty="0">
                <a:latin typeface="Arial"/>
                <a:cs typeface="Arial"/>
              </a:rPr>
              <a:t>prevent </a:t>
            </a:r>
            <a:r>
              <a:rPr sz="600" dirty="0">
                <a:latin typeface="Arial"/>
                <a:cs typeface="Arial"/>
              </a:rPr>
              <a:t>penetration of the dermis, and the sharp  object </a:t>
            </a:r>
            <a:r>
              <a:rPr sz="600" spc="5" dirty="0">
                <a:latin typeface="Arial"/>
                <a:cs typeface="Arial"/>
              </a:rPr>
              <a:t>used </a:t>
            </a:r>
            <a:r>
              <a:rPr sz="600" dirty="0">
                <a:latin typeface="Arial"/>
                <a:cs typeface="Arial"/>
              </a:rPr>
              <a:t>should be sterilized or discarded after the</a:t>
            </a:r>
            <a:r>
              <a:rPr sz="600" spc="110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test.</a:t>
            </a:r>
            <a:endParaRPr sz="6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70"/>
              </a:spcBef>
              <a:buFont typeface="Arial"/>
              <a:buChar char="•"/>
              <a:tabLst>
                <a:tab pos="92075" algn="l"/>
              </a:tabLst>
            </a:pPr>
            <a:r>
              <a:rPr sz="600" b="1" dirty="0">
                <a:latin typeface="Arial"/>
                <a:cs typeface="Arial"/>
              </a:rPr>
              <a:t>Under </a:t>
            </a:r>
            <a:r>
              <a:rPr sz="600" b="1" spc="5" dirty="0">
                <a:latin typeface="Arial"/>
                <a:cs typeface="Arial"/>
              </a:rPr>
              <a:t>NO </a:t>
            </a:r>
            <a:r>
              <a:rPr sz="600" b="1" dirty="0">
                <a:latin typeface="Arial"/>
                <a:cs typeface="Arial"/>
              </a:rPr>
              <a:t>circumstance </a:t>
            </a:r>
            <a:r>
              <a:rPr sz="600" b="1" spc="-5" dirty="0">
                <a:latin typeface="Arial"/>
                <a:cs typeface="Arial"/>
              </a:rPr>
              <a:t>should </a:t>
            </a:r>
            <a:r>
              <a:rPr sz="600" b="1" spc="5" dirty="0">
                <a:latin typeface="Arial"/>
                <a:cs typeface="Arial"/>
              </a:rPr>
              <a:t>you </a:t>
            </a:r>
            <a:r>
              <a:rPr sz="600" b="1" dirty="0">
                <a:latin typeface="Arial"/>
                <a:cs typeface="Arial"/>
              </a:rPr>
              <a:t>draw</a:t>
            </a:r>
            <a:r>
              <a:rPr sz="600" b="1" spc="110" dirty="0">
                <a:latin typeface="Arial"/>
                <a:cs typeface="Arial"/>
              </a:rPr>
              <a:t> </a:t>
            </a:r>
            <a:r>
              <a:rPr sz="600" b="1" dirty="0">
                <a:latin typeface="Arial"/>
                <a:cs typeface="Arial"/>
              </a:rPr>
              <a:t>blood!</a:t>
            </a:r>
            <a:endParaRPr sz="6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95"/>
              </a:spcBef>
              <a:buChar char="•"/>
              <a:tabLst>
                <a:tab pos="92075" algn="l"/>
              </a:tabLst>
            </a:pPr>
            <a:r>
              <a:rPr sz="600" spc="5" dirty="0">
                <a:latin typeface="Arial"/>
                <a:cs typeface="Arial"/>
              </a:rPr>
              <a:t>Ask Pt </a:t>
            </a:r>
            <a:r>
              <a:rPr sz="600" dirty="0">
                <a:latin typeface="Arial"/>
                <a:cs typeface="Arial"/>
              </a:rPr>
              <a:t>‘is this </a:t>
            </a:r>
            <a:r>
              <a:rPr sz="600" spc="5" dirty="0">
                <a:latin typeface="Arial"/>
                <a:cs typeface="Arial"/>
              </a:rPr>
              <a:t>sharp </a:t>
            </a:r>
            <a:r>
              <a:rPr sz="600" dirty="0">
                <a:latin typeface="Arial"/>
                <a:cs typeface="Arial"/>
              </a:rPr>
              <a:t>or dull?’ or ‘does this feel the </a:t>
            </a:r>
            <a:r>
              <a:rPr sz="600" spc="5" dirty="0">
                <a:latin typeface="Arial"/>
                <a:cs typeface="Arial"/>
              </a:rPr>
              <a:t>same </a:t>
            </a:r>
            <a:r>
              <a:rPr sz="600" dirty="0">
                <a:latin typeface="Arial"/>
                <a:cs typeface="Arial"/>
              </a:rPr>
              <a:t>as</a:t>
            </a:r>
            <a:r>
              <a:rPr sz="600" spc="65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this?’</a:t>
            </a:r>
            <a:endParaRPr sz="6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85"/>
              </a:spcBef>
              <a:buChar char="•"/>
              <a:tabLst>
                <a:tab pos="92075" algn="l"/>
              </a:tabLst>
            </a:pPr>
            <a:r>
              <a:rPr sz="600" spc="5" dirty="0">
                <a:latin typeface="Arial"/>
                <a:cs typeface="Arial"/>
              </a:rPr>
              <a:t>Leave </a:t>
            </a:r>
            <a:r>
              <a:rPr sz="600" dirty="0">
                <a:latin typeface="Arial"/>
                <a:cs typeface="Arial"/>
              </a:rPr>
              <a:t>approx. </a:t>
            </a:r>
            <a:r>
              <a:rPr sz="600" spc="5" dirty="0">
                <a:latin typeface="Arial"/>
                <a:cs typeface="Arial"/>
              </a:rPr>
              <a:t>2 </a:t>
            </a:r>
            <a:r>
              <a:rPr sz="600" dirty="0">
                <a:latin typeface="Arial"/>
                <a:cs typeface="Arial"/>
              </a:rPr>
              <a:t>seconds between </a:t>
            </a:r>
            <a:r>
              <a:rPr sz="600" spc="5" dirty="0">
                <a:latin typeface="Arial"/>
                <a:cs typeface="Arial"/>
              </a:rPr>
              <a:t>each </a:t>
            </a:r>
            <a:r>
              <a:rPr sz="600" dirty="0">
                <a:latin typeface="Arial"/>
                <a:cs typeface="Arial"/>
              </a:rPr>
              <a:t>stimulus to </a:t>
            </a:r>
            <a:r>
              <a:rPr sz="600" spc="5" dirty="0">
                <a:latin typeface="Arial"/>
                <a:cs typeface="Arial"/>
              </a:rPr>
              <a:t>avoid</a:t>
            </a:r>
            <a:r>
              <a:rPr sz="600" spc="60" dirty="0">
                <a:latin typeface="Arial"/>
                <a:cs typeface="Arial"/>
              </a:rPr>
              <a:t> </a:t>
            </a:r>
            <a:r>
              <a:rPr sz="600" spc="5" dirty="0">
                <a:latin typeface="Arial"/>
                <a:cs typeface="Arial"/>
              </a:rPr>
              <a:t>summation</a:t>
            </a:r>
            <a:endParaRPr sz="600">
              <a:latin typeface="Arial"/>
              <a:cs typeface="Arial"/>
            </a:endParaRPr>
          </a:p>
          <a:p>
            <a:pPr marL="1167765">
              <a:lnSpc>
                <a:spcPct val="100000"/>
              </a:lnSpc>
              <a:spcBef>
                <a:spcPts val="90"/>
              </a:spcBef>
            </a:pPr>
            <a:r>
              <a:rPr sz="400" spc="10" dirty="0">
                <a:latin typeface="Arial"/>
                <a:cs typeface="Arial"/>
              </a:rPr>
              <a:t>Mosby's Medical </a:t>
            </a:r>
            <a:r>
              <a:rPr sz="400" spc="5" dirty="0">
                <a:latin typeface="Arial"/>
                <a:cs typeface="Arial"/>
              </a:rPr>
              <a:t>Dictionary, </a:t>
            </a:r>
            <a:r>
              <a:rPr sz="400" spc="10" dirty="0">
                <a:latin typeface="Arial"/>
                <a:cs typeface="Arial"/>
              </a:rPr>
              <a:t>8th </a:t>
            </a:r>
            <a:r>
              <a:rPr sz="400" spc="5" dirty="0">
                <a:latin typeface="Arial"/>
                <a:cs typeface="Arial"/>
              </a:rPr>
              <a:t>edition </a:t>
            </a:r>
            <a:r>
              <a:rPr sz="400" spc="15" dirty="0">
                <a:latin typeface="Arial"/>
                <a:cs typeface="Arial"/>
              </a:rPr>
              <a:t>(2009)</a:t>
            </a:r>
            <a:r>
              <a:rPr sz="400" spc="40" dirty="0">
                <a:latin typeface="Arial"/>
                <a:cs typeface="Arial"/>
              </a:rPr>
              <a:t> </a:t>
            </a:r>
            <a:r>
              <a:rPr sz="400" spc="5" dirty="0">
                <a:latin typeface="Arial"/>
                <a:cs typeface="Arial"/>
              </a:rPr>
              <a:t>Elsevier</a:t>
            </a:r>
            <a:endParaRPr sz="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20039" y="166496"/>
            <a:ext cx="116586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Hot-Cold Skin</a:t>
            </a:r>
            <a:r>
              <a:rPr spc="-90" dirty="0"/>
              <a:t> </a:t>
            </a:r>
            <a:r>
              <a:rPr spc="-15" dirty="0"/>
              <a:t>Test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4649"/>
            <a:ext cx="2470785" cy="1071245"/>
          </a:xfrm>
          <a:prstGeom prst="rect">
            <a:avLst/>
          </a:prstGeom>
        </p:spPr>
        <p:txBody>
          <a:bodyPr vert="horz" wrap="square" lIns="0" tIns="31750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250"/>
              </a:spcBef>
              <a:buChar char="•"/>
              <a:tabLst>
                <a:tab pos="92075" algn="l"/>
              </a:tabLst>
            </a:pPr>
            <a:r>
              <a:rPr sz="600" spc="-10" dirty="0">
                <a:latin typeface="Arial"/>
                <a:cs typeface="Arial"/>
              </a:rPr>
              <a:t>Two </a:t>
            </a:r>
            <a:r>
              <a:rPr sz="600" dirty="0">
                <a:latin typeface="Arial"/>
                <a:cs typeface="Arial"/>
              </a:rPr>
              <a:t>test tubes: one </a:t>
            </a:r>
            <a:r>
              <a:rPr sz="600" spc="-5" dirty="0">
                <a:latin typeface="Arial"/>
                <a:cs typeface="Arial"/>
              </a:rPr>
              <a:t>filled </a:t>
            </a:r>
            <a:r>
              <a:rPr sz="600" dirty="0">
                <a:latin typeface="Arial"/>
                <a:cs typeface="Arial"/>
              </a:rPr>
              <a:t>with hot </a:t>
            </a:r>
            <a:r>
              <a:rPr sz="600" spc="-5" dirty="0">
                <a:latin typeface="Arial"/>
                <a:cs typeface="Arial"/>
              </a:rPr>
              <a:t>water, </a:t>
            </a:r>
            <a:r>
              <a:rPr sz="600" dirty="0">
                <a:latin typeface="Arial"/>
                <a:cs typeface="Arial"/>
              </a:rPr>
              <a:t>one with cold</a:t>
            </a:r>
            <a:r>
              <a:rPr sz="600" spc="155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water</a:t>
            </a:r>
            <a:endParaRPr sz="6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60"/>
              </a:spcBef>
              <a:buChar char="•"/>
              <a:tabLst>
                <a:tab pos="92075" algn="l"/>
              </a:tabLst>
            </a:pPr>
            <a:r>
              <a:rPr sz="600" dirty="0">
                <a:latin typeface="Arial"/>
                <a:cs typeface="Arial"/>
              </a:rPr>
              <a:t>40-45°C and Cold water</a:t>
            </a:r>
            <a:r>
              <a:rPr sz="600" spc="60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15-20°C</a:t>
            </a:r>
            <a:endParaRPr sz="600">
              <a:latin typeface="Arial"/>
              <a:cs typeface="Arial"/>
            </a:endParaRPr>
          </a:p>
          <a:p>
            <a:pPr marL="91440" marR="10795" indent="-79375">
              <a:lnSpc>
                <a:spcPct val="101699"/>
              </a:lnSpc>
              <a:spcBef>
                <a:spcPts val="155"/>
              </a:spcBef>
              <a:buChar char="•"/>
              <a:tabLst>
                <a:tab pos="92075" algn="l"/>
              </a:tabLst>
            </a:pPr>
            <a:r>
              <a:rPr sz="600" spc="-5" dirty="0">
                <a:latin typeface="Arial"/>
                <a:cs typeface="Arial"/>
              </a:rPr>
              <a:t>Temperatures </a:t>
            </a:r>
            <a:r>
              <a:rPr sz="600" dirty="0">
                <a:latin typeface="Arial"/>
                <a:cs typeface="Arial"/>
              </a:rPr>
              <a:t>&gt;45°C and &lt;15°C should not be </a:t>
            </a:r>
            <a:r>
              <a:rPr sz="600" spc="5" dirty="0">
                <a:latin typeface="Arial"/>
                <a:cs typeface="Arial"/>
              </a:rPr>
              <a:t>used </a:t>
            </a:r>
            <a:r>
              <a:rPr sz="600" dirty="0">
                <a:latin typeface="Arial"/>
                <a:cs typeface="Arial"/>
              </a:rPr>
              <a:t>as these ranges  test pain threshold and not thermal</a:t>
            </a:r>
            <a:r>
              <a:rPr sz="600" spc="70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sensation.</a:t>
            </a:r>
            <a:endParaRPr sz="600">
              <a:latin typeface="Arial"/>
              <a:cs typeface="Arial"/>
            </a:endParaRPr>
          </a:p>
          <a:p>
            <a:pPr marL="91440" marR="5080" indent="-79375">
              <a:lnSpc>
                <a:spcPct val="101699"/>
              </a:lnSpc>
              <a:spcBef>
                <a:spcPts val="155"/>
              </a:spcBef>
              <a:buChar char="•"/>
              <a:tabLst>
                <a:tab pos="92075" algn="l"/>
              </a:tabLst>
            </a:pPr>
            <a:r>
              <a:rPr sz="600" spc="5" dirty="0">
                <a:latin typeface="Arial"/>
                <a:cs typeface="Arial"/>
              </a:rPr>
              <a:t>Ask Pt </a:t>
            </a:r>
            <a:r>
              <a:rPr sz="600" dirty="0">
                <a:latin typeface="Arial"/>
                <a:cs typeface="Arial"/>
              </a:rPr>
              <a:t>to </a:t>
            </a:r>
            <a:r>
              <a:rPr sz="600" spc="5" dirty="0">
                <a:latin typeface="Arial"/>
                <a:cs typeface="Arial"/>
              </a:rPr>
              <a:t>close </a:t>
            </a:r>
            <a:r>
              <a:rPr sz="600" dirty="0">
                <a:latin typeface="Arial"/>
                <a:cs typeface="Arial"/>
              </a:rPr>
              <a:t>eyes, then </a:t>
            </a:r>
            <a:r>
              <a:rPr sz="600" spc="-10" dirty="0">
                <a:latin typeface="Arial"/>
                <a:cs typeface="Arial"/>
              </a:rPr>
              <a:t>apply, </a:t>
            </a:r>
            <a:r>
              <a:rPr sz="600" dirty="0">
                <a:latin typeface="Arial"/>
                <a:cs typeface="Arial"/>
              </a:rPr>
              <a:t>in random </a:t>
            </a:r>
            <a:r>
              <a:rPr sz="600" spc="-5" dirty="0">
                <a:latin typeface="Arial"/>
                <a:cs typeface="Arial"/>
              </a:rPr>
              <a:t>order, </a:t>
            </a:r>
            <a:r>
              <a:rPr sz="600" dirty="0">
                <a:latin typeface="Arial"/>
                <a:cs typeface="Arial"/>
              </a:rPr>
              <a:t>the hot or cold test  tubes to the area to be treated for </a:t>
            </a:r>
            <a:r>
              <a:rPr sz="600" spc="5" dirty="0">
                <a:latin typeface="Arial"/>
                <a:cs typeface="Arial"/>
              </a:rPr>
              <a:t>a </a:t>
            </a:r>
            <a:r>
              <a:rPr sz="600" dirty="0">
                <a:latin typeface="Arial"/>
                <a:cs typeface="Arial"/>
              </a:rPr>
              <a:t>brief period, </a:t>
            </a:r>
            <a:r>
              <a:rPr sz="600" spc="5" dirty="0">
                <a:latin typeface="Arial"/>
                <a:cs typeface="Arial"/>
              </a:rPr>
              <a:t>&lt;1-2</a:t>
            </a:r>
            <a:r>
              <a:rPr sz="600" spc="90" dirty="0">
                <a:latin typeface="Arial"/>
                <a:cs typeface="Arial"/>
              </a:rPr>
              <a:t> </a:t>
            </a:r>
            <a:r>
              <a:rPr sz="600" spc="5" dirty="0">
                <a:latin typeface="Arial"/>
                <a:cs typeface="Arial"/>
              </a:rPr>
              <a:t>secs.</a:t>
            </a:r>
            <a:endParaRPr sz="6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70"/>
              </a:spcBef>
              <a:buChar char="•"/>
              <a:tabLst>
                <a:tab pos="92075" algn="l"/>
              </a:tabLst>
            </a:pPr>
            <a:r>
              <a:rPr sz="600" dirty="0">
                <a:latin typeface="Arial"/>
                <a:cs typeface="Arial"/>
              </a:rPr>
              <a:t>The patient is to respond ‘hot’ or ‘cold’ to </a:t>
            </a:r>
            <a:r>
              <a:rPr sz="600" spc="5" dirty="0">
                <a:latin typeface="Arial"/>
                <a:cs typeface="Arial"/>
              </a:rPr>
              <a:t>each</a:t>
            </a:r>
            <a:r>
              <a:rPr sz="600" spc="50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test.</a:t>
            </a:r>
            <a:endParaRPr sz="600">
              <a:latin typeface="Arial"/>
              <a:cs typeface="Arial"/>
            </a:endParaRPr>
          </a:p>
          <a:p>
            <a:pPr marL="91440" marR="84455" indent="-79375">
              <a:lnSpc>
                <a:spcPct val="102499"/>
              </a:lnSpc>
              <a:spcBef>
                <a:spcPts val="135"/>
              </a:spcBef>
              <a:buChar char="•"/>
              <a:tabLst>
                <a:tab pos="92075" algn="l"/>
              </a:tabLst>
            </a:pPr>
            <a:r>
              <a:rPr sz="600" spc="-5" dirty="0">
                <a:latin typeface="Arial"/>
                <a:cs typeface="Arial"/>
              </a:rPr>
              <a:t>If </a:t>
            </a:r>
            <a:r>
              <a:rPr sz="600" dirty="0">
                <a:latin typeface="Arial"/>
                <a:cs typeface="Arial"/>
              </a:rPr>
              <a:t>patient is unable to reliably discriminate hot/cold </a:t>
            </a:r>
            <a:r>
              <a:rPr sz="600" spc="5" dirty="0">
                <a:latin typeface="Arial"/>
                <a:cs typeface="Arial"/>
              </a:rPr>
              <a:t>over </a:t>
            </a:r>
            <a:r>
              <a:rPr sz="600" dirty="0">
                <a:latin typeface="Arial"/>
                <a:cs typeface="Arial"/>
              </a:rPr>
              <a:t>treatment  area, the therapist should note this is </a:t>
            </a:r>
            <a:r>
              <a:rPr sz="600" spc="5" dirty="0">
                <a:latin typeface="Arial"/>
                <a:cs typeface="Arial"/>
              </a:rPr>
              <a:t>a </a:t>
            </a:r>
            <a:r>
              <a:rPr sz="600" dirty="0">
                <a:latin typeface="Arial"/>
                <a:cs typeface="Arial"/>
              </a:rPr>
              <a:t>precaution to application of  superficial</a:t>
            </a:r>
            <a:r>
              <a:rPr sz="600" spc="15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heating</a:t>
            </a:r>
            <a:endParaRPr sz="6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1081</Words>
  <Application>Microsoft Office PowerPoint</Application>
  <PresentationFormat>Custom</PresentationFormat>
  <Paragraphs>146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PowerPoint Presentation</vt:lpstr>
      <vt:lpstr>ELECTROTHERAPY IS…</vt:lpstr>
      <vt:lpstr>CLINICAL REASONING</vt:lpstr>
      <vt:lpstr>You Already Use Electrotherapy!</vt:lpstr>
      <vt:lpstr>So, What’s New?</vt:lpstr>
      <vt:lpstr>Mechanical Energy</vt:lpstr>
      <vt:lpstr>PowerPoint Presentation</vt:lpstr>
      <vt:lpstr>Electrical Energy</vt:lpstr>
      <vt:lpstr>Electrical Energy</vt:lpstr>
      <vt:lpstr>PAIN PATHWAY  RECAP</vt:lpstr>
      <vt:lpstr>Electromagnetic Radiation Energy</vt:lpstr>
      <vt:lpstr>Electromagnetic Radiation Energy Pulsed Electromagnetic-field Stimulation</vt:lpstr>
      <vt:lpstr>PowerPoint Presentation</vt:lpstr>
      <vt:lpstr>Safety Precautions</vt:lpstr>
      <vt:lpstr>Safety Precautions</vt:lpstr>
      <vt:lpstr>Causes of Electric Shock</vt:lpstr>
      <vt:lpstr>Precautions</vt:lpstr>
      <vt:lpstr>PowerPoint Presentation</vt:lpstr>
      <vt:lpstr>Pin-Prick/Sharp-Blunt Sensation Test</vt:lpstr>
      <vt:lpstr>Hot-Cold Skin Test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Example template</dc:title>
  <dc:creator>Kate L Williams</dc:creator>
  <cp:lastModifiedBy>Kerry Nicholas</cp:lastModifiedBy>
  <cp:revision>1</cp:revision>
  <dcterms:created xsi:type="dcterms:W3CDTF">2023-09-07T14:21:00Z</dcterms:created>
  <dcterms:modified xsi:type="dcterms:W3CDTF">2023-09-07T14:22:57Z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2019-10-21T00:00:00Z</vt:filetime>
  </property>
  <property fmtid="{D5CDD505-2E9C-101B-9397-08002B2CF9AE}" pid="3" name="Creator">
    <vt:lpwstr>Microsoft® PowerPoint® 2016</vt:lpwstr>
  </property>
  <property fmtid="{D5CDD505-2E9C-101B-9397-08002B2CF9AE}" pid="4" name="LastSaved">
    <vt:filetime>2023-09-07T00:00:00Z</vt:filetime>
  </property>
</Properties>
</file>