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77319C8-B14A-47DD-9574-91FD049A0614}" v="4" dt="2026-04-19T18:54:46.47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62" d="100"/>
          <a:sy n="62" d="100"/>
        </p:scale>
        <p:origin x="828" y="2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Relationship Id="rId4" Type="http://schemas.openxmlformats.org/officeDocument/2006/relationships/image" Target="../media/image6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svg"/><Relationship Id="rId1" Type="http://schemas.openxmlformats.org/officeDocument/2006/relationships/image" Target="../media/image7.svg"/><Relationship Id="rId5" Type="http://schemas.openxmlformats.org/officeDocument/2006/relationships/image" Target="../media/image11.svg"/><Relationship Id="rId4" Type="http://schemas.openxmlformats.org/officeDocument/2006/relationships/image" Target="../media/image10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Relationship Id="rId4" Type="http://schemas.openxmlformats.org/officeDocument/2006/relationships/image" Target="../media/image6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svg"/><Relationship Id="rId1" Type="http://schemas.openxmlformats.org/officeDocument/2006/relationships/image" Target="../media/image7.svg"/><Relationship Id="rId5" Type="http://schemas.openxmlformats.org/officeDocument/2006/relationships/image" Target="../media/image11.svg"/><Relationship Id="rId4" Type="http://schemas.openxmlformats.org/officeDocument/2006/relationships/image" Target="../media/image1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25/7/colors/Standard Color_2">
  <dgm:title val="Standard Color 2"/>
  <dgm:desc val=""/>
  <dgm:catLst>
    <dgm:cat type="accent1" pri="2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node2">
    <dgm:fillClrLst meth="repeat">
      <a:schemeClr val="lt1">
        <a:alpha val="0"/>
      </a:schemeClr>
    </dgm:fillClrLst>
    <dgm:linClrLst meth="repeat">
      <a:schemeClr val="tx2">
        <a:alpha val="4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>
        <a:alpha val="0"/>
      </a:schemeClr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bgImgPlace1">
    <dgm:fillClrLst meth="repeat">
      <a:schemeClr val="accent1">
        <a:lumMod val="20000"/>
        <a:lumOff val="80000"/>
      </a:schemeClr>
    </dgm:fillClrLst>
    <dgm:linClrLst meth="repeat">
      <a:schemeClr val="accent1">
        <a:alpha val="0"/>
      </a:schemeClr>
    </dgm:linClrLst>
    <dgm:effectClrLst/>
    <dgm:txLinClrLst/>
    <dgm:txFillClrLst meth="repeat">
      <a:schemeClr val="bg2"/>
    </dgm:txFillClrLst>
    <dgm:txEffectClrLst/>
  </dgm:styleLbl>
  <dgm:styleLbl name="fgImgPlac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 meth="repeat">
      <a:schemeClr val="tx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2"/>
    </dgm:txFillClrLst>
    <dgm:txEffectClrLst/>
  </dgm:styleLbl>
  <dgm:styleLbl name="solidBgAcc1">
    <dgm:fillClrLst meth="repeat">
      <a:schemeClr val="accent1">
        <a:alpha val="10000"/>
      </a:schemeClr>
    </dgm:fillClrLst>
    <dgm:linClrLst meth="repeat">
      <a:schemeClr val="tx2">
        <a:alpha val="40000"/>
      </a:schemeClr>
    </dgm:linClrLst>
    <dgm:effectClrLst/>
    <dgm:txLinClrLst/>
    <dgm:txFillClrLst meth="repeat">
      <a:schemeClr val="bg2"/>
    </dgm:txFillClrLst>
    <dgm:txEffectClrLst/>
  </dgm:styleLbl>
  <dgm:styleLbl name="callout">
    <dgm:fillClrLst meth="repeat">
      <a:schemeClr val="tx2">
        <a:alpha val="40000"/>
      </a:schemeClr>
    </dgm:fillClrLst>
    <dgm:linClrLst meth="repeat">
      <a:schemeClr val="tx2">
        <a:alpha val="40000"/>
      </a:schemeClr>
    </dgm:linClrLst>
    <dgm:effectClrLst/>
    <dgm:txLinClrLst/>
    <dgm:txFillClrLst meth="repeat">
      <a:schemeClr val="tx1"/>
    </dgm:txFillClrLst>
    <dgm:txEffectClrLst/>
  </dgm:styleLbl>
  <dgm:styleLbl name="trBgShp">
    <dgm:fillClrLst meth="repeat">
      <a:schemeClr val="accent1">
        <a:lumMod val="20000"/>
        <a:lumOff val="8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bgAcc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 meth="repeat">
      <a:schemeClr val="tx2"/>
    </dgm:txFillClrLst>
    <dgm:txEffectClrLst/>
  </dgm:styleLbl>
  <dgm:styleLbl name="alignAcc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accent1">
        <a:lumMod val="20000"/>
        <a:lumOff val="80000"/>
      </a:schemeClr>
    </dgm:txFillClrLst>
    <dgm:txEffectClrLst/>
  </dgm:styleLbl>
  <dgm:styleLbl name="conFgAcc1">
    <dgm:fillClrLst meth="repeat">
      <a:schemeClr val="accent1">
        <a:alpha val="10000"/>
      </a:schemeClr>
    </dgm:fillClrLst>
    <dgm:linClrLst meth="repeat">
      <a:schemeClr val="accent1">
        <a:alpha val="0"/>
      </a:schemeClr>
    </dgm:linClrLst>
    <dgm:effectClrLst/>
    <dgm:txLinClrLst/>
    <dgm:txFillClrLst meth="repeat">
      <a:schemeClr val="bg2"/>
    </dgm:txFillClrLst>
    <dgm:txEffectClrLst/>
  </dgm:styleLbl>
  <dgm:styleLbl name="dkBgShp">
    <dgm:fillClrLst meth="repeat">
      <a:schemeClr val="tx2"/>
    </dgm:fillClrLst>
    <dgm:linClrLst meth="repeat">
      <a:schemeClr val="lt1">
        <a:alpha val="0"/>
      </a:schemeClr>
    </dgm:linClrLst>
    <dgm:effectClrLst/>
    <dgm:txLinClrLst/>
    <dgm:txFillClrLst meth="repeat">
      <a:schemeClr val="tx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accent1">
        <a:lumMod val="20000"/>
        <a:lumOff val="80000"/>
      </a:schemeClr>
    </dgm:txFillClrLst>
    <dgm:txEffectClrLst/>
  </dgm:styleLbl>
  <dgm:styleLbl name="alignNode1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2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8D3F671-458A-426C-A533-25F1C21490CA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A8D59663-8AD6-48A1-AF34-0977D92B316E}">
      <dgm:prSet/>
      <dgm:spPr/>
      <dgm:t>
        <a:bodyPr/>
        <a:lstStyle/>
        <a:p>
          <a:r>
            <a:rPr lang="en-US" b="0" i="0"/>
            <a:t>IAM complexity leads to privilege escalation and data exposure</a:t>
          </a:r>
          <a:endParaRPr lang="en-US"/>
        </a:p>
      </dgm:t>
    </dgm:pt>
    <dgm:pt modelId="{60E9B988-74B8-49B7-B3E1-16E9CF124358}" type="parTrans" cxnId="{EC97B4EB-68FC-4F1D-B612-45D8B541A452}">
      <dgm:prSet/>
      <dgm:spPr/>
      <dgm:t>
        <a:bodyPr/>
        <a:lstStyle/>
        <a:p>
          <a:endParaRPr lang="en-US"/>
        </a:p>
      </dgm:t>
    </dgm:pt>
    <dgm:pt modelId="{D9061877-993D-4FD6-92C7-99FA4798C7A6}" type="sibTrans" cxnId="{EC97B4EB-68FC-4F1D-B612-45D8B541A452}">
      <dgm:prSet/>
      <dgm:spPr/>
      <dgm:t>
        <a:bodyPr/>
        <a:lstStyle/>
        <a:p>
          <a:endParaRPr lang="en-US"/>
        </a:p>
      </dgm:t>
    </dgm:pt>
    <dgm:pt modelId="{1A64514E-A9A9-432B-8E98-D960B9DDC373}">
      <dgm:prSet/>
      <dgm:spPr/>
      <dgm:t>
        <a:bodyPr/>
        <a:lstStyle/>
        <a:p>
          <a:r>
            <a:rPr lang="en-US"/>
            <a:t>Existing research focuses on detection, not quantification</a:t>
          </a:r>
        </a:p>
      </dgm:t>
    </dgm:pt>
    <dgm:pt modelId="{27BC9109-5FB6-459B-AF66-9AE9E650D947}" type="parTrans" cxnId="{79A92C3E-9CE3-4CEC-840A-985D1CEA91DD}">
      <dgm:prSet/>
      <dgm:spPr/>
      <dgm:t>
        <a:bodyPr/>
        <a:lstStyle/>
        <a:p>
          <a:endParaRPr lang="en-US"/>
        </a:p>
      </dgm:t>
    </dgm:pt>
    <dgm:pt modelId="{3ADEEE3B-2CE7-4359-80C5-4012912458E4}" type="sibTrans" cxnId="{79A92C3E-9CE3-4CEC-840A-985D1CEA91DD}">
      <dgm:prSet/>
      <dgm:spPr/>
      <dgm:t>
        <a:bodyPr/>
        <a:lstStyle/>
        <a:p>
          <a:endParaRPr lang="en-US"/>
        </a:p>
      </dgm:t>
    </dgm:pt>
    <dgm:pt modelId="{7FA0C381-D3CA-4003-8A06-1D5E59B6F596}">
      <dgm:prSet/>
      <dgm:spPr/>
      <dgm:t>
        <a:bodyPr/>
        <a:lstStyle/>
        <a:p>
          <a:r>
            <a:rPr lang="en-US"/>
            <a:t>No unified theoretical model for IAM complexity risk</a:t>
          </a:r>
        </a:p>
      </dgm:t>
    </dgm:pt>
    <dgm:pt modelId="{3EF8B8CD-0EE2-44FC-8427-AF86E24F753A}" type="parTrans" cxnId="{17AB913E-11E1-4C5B-B19E-B6D06F9505B5}">
      <dgm:prSet/>
      <dgm:spPr/>
      <dgm:t>
        <a:bodyPr/>
        <a:lstStyle/>
        <a:p>
          <a:endParaRPr lang="en-US"/>
        </a:p>
      </dgm:t>
    </dgm:pt>
    <dgm:pt modelId="{B2545884-2FEE-40B2-AB73-310AB9E2E891}" type="sibTrans" cxnId="{17AB913E-11E1-4C5B-B19E-B6D06F9505B5}">
      <dgm:prSet/>
      <dgm:spPr/>
      <dgm:t>
        <a:bodyPr/>
        <a:lstStyle/>
        <a:p>
          <a:endParaRPr lang="en-US"/>
        </a:p>
      </dgm:t>
    </dgm:pt>
    <dgm:pt modelId="{F003F371-6882-426D-95BD-07279DCB2EB7}">
      <dgm:prSet/>
      <dgm:spPr/>
      <dgm:t>
        <a:bodyPr/>
        <a:lstStyle/>
        <a:p>
          <a:r>
            <a:rPr lang="en-US"/>
            <a:t>Organisations lack a way to assess IAM risk proactively</a:t>
          </a:r>
        </a:p>
      </dgm:t>
    </dgm:pt>
    <dgm:pt modelId="{97101EC1-56D7-43F9-A447-310DA177ADDF}" type="parTrans" cxnId="{4C452B83-2290-4D4A-89D7-F2FF94EC0631}">
      <dgm:prSet/>
      <dgm:spPr/>
      <dgm:t>
        <a:bodyPr/>
        <a:lstStyle/>
        <a:p>
          <a:endParaRPr lang="en-US"/>
        </a:p>
      </dgm:t>
    </dgm:pt>
    <dgm:pt modelId="{9FF57432-7F9D-4857-B156-4570AA425938}" type="sibTrans" cxnId="{4C452B83-2290-4D4A-89D7-F2FF94EC0631}">
      <dgm:prSet/>
      <dgm:spPr/>
      <dgm:t>
        <a:bodyPr/>
        <a:lstStyle/>
        <a:p>
          <a:endParaRPr lang="en-US"/>
        </a:p>
      </dgm:t>
    </dgm:pt>
    <dgm:pt modelId="{26675CF2-F507-439D-BCB3-4A8E4F6E741D}" type="pres">
      <dgm:prSet presAssocID="{E8D3F671-458A-426C-A533-25F1C21490CA}" presName="root" presStyleCnt="0">
        <dgm:presLayoutVars>
          <dgm:dir/>
          <dgm:resizeHandles val="exact"/>
        </dgm:presLayoutVars>
      </dgm:prSet>
      <dgm:spPr/>
    </dgm:pt>
    <dgm:pt modelId="{6D7496FB-F94D-4936-A193-8FF33A25B086}" type="pres">
      <dgm:prSet presAssocID="{A8D59663-8AD6-48A1-AF34-0977D92B316E}" presName="compNode" presStyleCnt="0"/>
      <dgm:spPr/>
    </dgm:pt>
    <dgm:pt modelId="{611BC512-B80D-4757-9CBD-1FFBC580AFDA}" type="pres">
      <dgm:prSet presAssocID="{A8D59663-8AD6-48A1-AF34-0977D92B316E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9B747BF3-E70E-418D-B2A5-F4C22ED11792}" type="pres">
      <dgm:prSet presAssocID="{A8D59663-8AD6-48A1-AF34-0977D92B316E}" presName="spaceRect" presStyleCnt="0"/>
      <dgm:spPr/>
    </dgm:pt>
    <dgm:pt modelId="{2529C5D5-7E78-4599-B354-5733E83C11C3}" type="pres">
      <dgm:prSet presAssocID="{A8D59663-8AD6-48A1-AF34-0977D92B316E}" presName="textRect" presStyleLbl="revTx" presStyleIdx="0" presStyleCnt="4">
        <dgm:presLayoutVars>
          <dgm:chMax val="1"/>
          <dgm:chPref val="1"/>
        </dgm:presLayoutVars>
      </dgm:prSet>
      <dgm:spPr/>
    </dgm:pt>
    <dgm:pt modelId="{0DB60296-9618-4666-88E2-15542BBF0C59}" type="pres">
      <dgm:prSet presAssocID="{D9061877-993D-4FD6-92C7-99FA4798C7A6}" presName="sibTrans" presStyleCnt="0"/>
      <dgm:spPr/>
    </dgm:pt>
    <dgm:pt modelId="{252ADD8E-15D3-4A38-8590-8E558E25D1A3}" type="pres">
      <dgm:prSet presAssocID="{1A64514E-A9A9-432B-8E98-D960B9DDC373}" presName="compNode" presStyleCnt="0"/>
      <dgm:spPr/>
    </dgm:pt>
    <dgm:pt modelId="{4D1493EE-9F48-4876-87F9-6CB686663F87}" type="pres">
      <dgm:prSet presAssocID="{1A64514E-A9A9-432B-8E98-D960B9DDC373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E9C99D9B-60FA-4CBC-AB83-FE2E945D09A3}" type="pres">
      <dgm:prSet presAssocID="{1A64514E-A9A9-432B-8E98-D960B9DDC373}" presName="spaceRect" presStyleCnt="0"/>
      <dgm:spPr/>
    </dgm:pt>
    <dgm:pt modelId="{A84381B9-08A7-4E1A-B290-1D4A359A28A1}" type="pres">
      <dgm:prSet presAssocID="{1A64514E-A9A9-432B-8E98-D960B9DDC373}" presName="textRect" presStyleLbl="revTx" presStyleIdx="1" presStyleCnt="4">
        <dgm:presLayoutVars>
          <dgm:chMax val="1"/>
          <dgm:chPref val="1"/>
        </dgm:presLayoutVars>
      </dgm:prSet>
      <dgm:spPr/>
    </dgm:pt>
    <dgm:pt modelId="{C52FDD29-8C32-4517-89A4-BDDFE3601F62}" type="pres">
      <dgm:prSet presAssocID="{3ADEEE3B-2CE7-4359-80C5-4012912458E4}" presName="sibTrans" presStyleCnt="0"/>
      <dgm:spPr/>
    </dgm:pt>
    <dgm:pt modelId="{50882110-2F35-4937-A9D0-512E027DDA61}" type="pres">
      <dgm:prSet presAssocID="{7FA0C381-D3CA-4003-8A06-1D5E59B6F596}" presName="compNode" presStyleCnt="0"/>
      <dgm:spPr/>
    </dgm:pt>
    <dgm:pt modelId="{5E797E67-522A-420C-A07B-D40CADB851B3}" type="pres">
      <dgm:prSet presAssocID="{7FA0C381-D3CA-4003-8A06-1D5E59B6F596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9EE85491-57EC-4F66-AF8E-E2B3DDFA42AB}" type="pres">
      <dgm:prSet presAssocID="{7FA0C381-D3CA-4003-8A06-1D5E59B6F596}" presName="spaceRect" presStyleCnt="0"/>
      <dgm:spPr/>
    </dgm:pt>
    <dgm:pt modelId="{CEA6104B-A9B8-4E53-8B00-CFA273EEFC89}" type="pres">
      <dgm:prSet presAssocID="{7FA0C381-D3CA-4003-8A06-1D5E59B6F596}" presName="textRect" presStyleLbl="revTx" presStyleIdx="2" presStyleCnt="4">
        <dgm:presLayoutVars>
          <dgm:chMax val="1"/>
          <dgm:chPref val="1"/>
        </dgm:presLayoutVars>
      </dgm:prSet>
      <dgm:spPr/>
    </dgm:pt>
    <dgm:pt modelId="{6DAB8697-7B74-4BEA-B38B-00FC72D06B84}" type="pres">
      <dgm:prSet presAssocID="{B2545884-2FEE-40B2-AB73-310AB9E2E891}" presName="sibTrans" presStyleCnt="0"/>
      <dgm:spPr/>
    </dgm:pt>
    <dgm:pt modelId="{19E20E99-9F62-42D2-9F5C-8A505FECFB2E}" type="pres">
      <dgm:prSet presAssocID="{F003F371-6882-426D-95BD-07279DCB2EB7}" presName="compNode" presStyleCnt="0"/>
      <dgm:spPr/>
    </dgm:pt>
    <dgm:pt modelId="{1AA4CCA6-4D7C-43F2-A2F5-6756A511EE26}" type="pres">
      <dgm:prSet presAssocID="{F003F371-6882-426D-95BD-07279DCB2EB7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E3A2FE2F-B007-4D62-9BDF-3A851F59B005}" type="pres">
      <dgm:prSet presAssocID="{F003F371-6882-426D-95BD-07279DCB2EB7}" presName="spaceRect" presStyleCnt="0"/>
      <dgm:spPr/>
    </dgm:pt>
    <dgm:pt modelId="{D2F47C39-4CDF-4B2E-8BAD-DE12A843023F}" type="pres">
      <dgm:prSet presAssocID="{F003F371-6882-426D-95BD-07279DCB2EB7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DA342A39-5247-4D20-AB34-9BC826B3F2E5}" type="presOf" srcId="{A8D59663-8AD6-48A1-AF34-0977D92B316E}" destId="{2529C5D5-7E78-4599-B354-5733E83C11C3}" srcOrd="0" destOrd="0" presId="urn:microsoft.com/office/officeart/2018/2/layout/IconLabelList"/>
    <dgm:cxn modelId="{79A92C3E-9CE3-4CEC-840A-985D1CEA91DD}" srcId="{E8D3F671-458A-426C-A533-25F1C21490CA}" destId="{1A64514E-A9A9-432B-8E98-D960B9DDC373}" srcOrd="1" destOrd="0" parTransId="{27BC9109-5FB6-459B-AF66-9AE9E650D947}" sibTransId="{3ADEEE3B-2CE7-4359-80C5-4012912458E4}"/>
    <dgm:cxn modelId="{17AB913E-11E1-4C5B-B19E-B6D06F9505B5}" srcId="{E8D3F671-458A-426C-A533-25F1C21490CA}" destId="{7FA0C381-D3CA-4003-8A06-1D5E59B6F596}" srcOrd="2" destOrd="0" parTransId="{3EF8B8CD-0EE2-44FC-8427-AF86E24F753A}" sibTransId="{B2545884-2FEE-40B2-AB73-310AB9E2E891}"/>
    <dgm:cxn modelId="{1DA2C662-5164-41E0-802C-AD9167351172}" type="presOf" srcId="{7FA0C381-D3CA-4003-8A06-1D5E59B6F596}" destId="{CEA6104B-A9B8-4E53-8B00-CFA273EEFC89}" srcOrd="0" destOrd="0" presId="urn:microsoft.com/office/officeart/2018/2/layout/IconLabelList"/>
    <dgm:cxn modelId="{4C452B83-2290-4D4A-89D7-F2FF94EC0631}" srcId="{E8D3F671-458A-426C-A533-25F1C21490CA}" destId="{F003F371-6882-426D-95BD-07279DCB2EB7}" srcOrd="3" destOrd="0" parTransId="{97101EC1-56D7-43F9-A447-310DA177ADDF}" sibTransId="{9FF57432-7F9D-4857-B156-4570AA425938}"/>
    <dgm:cxn modelId="{B8E1F294-99F0-47C6-AD23-DFEF799310BE}" type="presOf" srcId="{E8D3F671-458A-426C-A533-25F1C21490CA}" destId="{26675CF2-F507-439D-BCB3-4A8E4F6E741D}" srcOrd="0" destOrd="0" presId="urn:microsoft.com/office/officeart/2018/2/layout/IconLabelList"/>
    <dgm:cxn modelId="{79C97DDA-1E36-448E-AFDA-24E50EF35A51}" type="presOf" srcId="{F003F371-6882-426D-95BD-07279DCB2EB7}" destId="{D2F47C39-4CDF-4B2E-8BAD-DE12A843023F}" srcOrd="0" destOrd="0" presId="urn:microsoft.com/office/officeart/2018/2/layout/IconLabelList"/>
    <dgm:cxn modelId="{95C7E0E4-7BD9-4285-A4BC-9A387A26A525}" type="presOf" srcId="{1A64514E-A9A9-432B-8E98-D960B9DDC373}" destId="{A84381B9-08A7-4E1A-B290-1D4A359A28A1}" srcOrd="0" destOrd="0" presId="urn:microsoft.com/office/officeart/2018/2/layout/IconLabelList"/>
    <dgm:cxn modelId="{EC97B4EB-68FC-4F1D-B612-45D8B541A452}" srcId="{E8D3F671-458A-426C-A533-25F1C21490CA}" destId="{A8D59663-8AD6-48A1-AF34-0977D92B316E}" srcOrd="0" destOrd="0" parTransId="{60E9B988-74B8-49B7-B3E1-16E9CF124358}" sibTransId="{D9061877-993D-4FD6-92C7-99FA4798C7A6}"/>
    <dgm:cxn modelId="{FB9D2EBE-BA59-4D7F-9EA7-B82B3D857365}" type="presParOf" srcId="{26675CF2-F507-439D-BCB3-4A8E4F6E741D}" destId="{6D7496FB-F94D-4936-A193-8FF33A25B086}" srcOrd="0" destOrd="0" presId="urn:microsoft.com/office/officeart/2018/2/layout/IconLabelList"/>
    <dgm:cxn modelId="{CA8C8685-6871-49A0-AF98-4010B37018C7}" type="presParOf" srcId="{6D7496FB-F94D-4936-A193-8FF33A25B086}" destId="{611BC512-B80D-4757-9CBD-1FFBC580AFDA}" srcOrd="0" destOrd="0" presId="urn:microsoft.com/office/officeart/2018/2/layout/IconLabelList"/>
    <dgm:cxn modelId="{B4513171-BCC4-4104-8AFE-3046B30F75E9}" type="presParOf" srcId="{6D7496FB-F94D-4936-A193-8FF33A25B086}" destId="{9B747BF3-E70E-418D-B2A5-F4C22ED11792}" srcOrd="1" destOrd="0" presId="urn:microsoft.com/office/officeart/2018/2/layout/IconLabelList"/>
    <dgm:cxn modelId="{5D93B7CA-1A38-4DF7-AFC1-1D473893DF59}" type="presParOf" srcId="{6D7496FB-F94D-4936-A193-8FF33A25B086}" destId="{2529C5D5-7E78-4599-B354-5733E83C11C3}" srcOrd="2" destOrd="0" presId="urn:microsoft.com/office/officeart/2018/2/layout/IconLabelList"/>
    <dgm:cxn modelId="{C88965F6-3B77-4983-87EE-914FF0A1E7D4}" type="presParOf" srcId="{26675CF2-F507-439D-BCB3-4A8E4F6E741D}" destId="{0DB60296-9618-4666-88E2-15542BBF0C59}" srcOrd="1" destOrd="0" presId="urn:microsoft.com/office/officeart/2018/2/layout/IconLabelList"/>
    <dgm:cxn modelId="{FF850CE6-2499-4447-AA7C-1CC84C5F71AC}" type="presParOf" srcId="{26675CF2-F507-439D-BCB3-4A8E4F6E741D}" destId="{252ADD8E-15D3-4A38-8590-8E558E25D1A3}" srcOrd="2" destOrd="0" presId="urn:microsoft.com/office/officeart/2018/2/layout/IconLabelList"/>
    <dgm:cxn modelId="{E662C460-9135-4864-B43A-5BE224FED77F}" type="presParOf" srcId="{252ADD8E-15D3-4A38-8590-8E558E25D1A3}" destId="{4D1493EE-9F48-4876-87F9-6CB686663F87}" srcOrd="0" destOrd="0" presId="urn:microsoft.com/office/officeart/2018/2/layout/IconLabelList"/>
    <dgm:cxn modelId="{BE5A73EC-BCAE-42F9-B21A-7F53059363E5}" type="presParOf" srcId="{252ADD8E-15D3-4A38-8590-8E558E25D1A3}" destId="{E9C99D9B-60FA-4CBC-AB83-FE2E945D09A3}" srcOrd="1" destOrd="0" presId="urn:microsoft.com/office/officeart/2018/2/layout/IconLabelList"/>
    <dgm:cxn modelId="{C2FC4D27-8066-4D31-B78C-EC2ACB4A6991}" type="presParOf" srcId="{252ADD8E-15D3-4A38-8590-8E558E25D1A3}" destId="{A84381B9-08A7-4E1A-B290-1D4A359A28A1}" srcOrd="2" destOrd="0" presId="urn:microsoft.com/office/officeart/2018/2/layout/IconLabelList"/>
    <dgm:cxn modelId="{FAC159AF-4FA7-47A3-B0F2-3E95B90CFFE3}" type="presParOf" srcId="{26675CF2-F507-439D-BCB3-4A8E4F6E741D}" destId="{C52FDD29-8C32-4517-89A4-BDDFE3601F62}" srcOrd="3" destOrd="0" presId="urn:microsoft.com/office/officeart/2018/2/layout/IconLabelList"/>
    <dgm:cxn modelId="{A63C4C83-AC7C-43B7-9FF3-2B1722A43EE1}" type="presParOf" srcId="{26675CF2-F507-439D-BCB3-4A8E4F6E741D}" destId="{50882110-2F35-4937-A9D0-512E027DDA61}" srcOrd="4" destOrd="0" presId="urn:microsoft.com/office/officeart/2018/2/layout/IconLabelList"/>
    <dgm:cxn modelId="{8D048AFB-5443-4FF2-8164-D74100C9D0B2}" type="presParOf" srcId="{50882110-2F35-4937-A9D0-512E027DDA61}" destId="{5E797E67-522A-420C-A07B-D40CADB851B3}" srcOrd="0" destOrd="0" presId="urn:microsoft.com/office/officeart/2018/2/layout/IconLabelList"/>
    <dgm:cxn modelId="{DDD1F8F4-D266-4FB5-8739-AF96B65D08FB}" type="presParOf" srcId="{50882110-2F35-4937-A9D0-512E027DDA61}" destId="{9EE85491-57EC-4F66-AF8E-E2B3DDFA42AB}" srcOrd="1" destOrd="0" presId="urn:microsoft.com/office/officeart/2018/2/layout/IconLabelList"/>
    <dgm:cxn modelId="{F2B9DCEF-9D1D-4F26-BFFB-25283FAE8DD3}" type="presParOf" srcId="{50882110-2F35-4937-A9D0-512E027DDA61}" destId="{CEA6104B-A9B8-4E53-8B00-CFA273EEFC89}" srcOrd="2" destOrd="0" presId="urn:microsoft.com/office/officeart/2018/2/layout/IconLabelList"/>
    <dgm:cxn modelId="{3CF59E52-66AC-4CB9-9C4C-4AC6CDA3663B}" type="presParOf" srcId="{26675CF2-F507-439D-BCB3-4A8E4F6E741D}" destId="{6DAB8697-7B74-4BEA-B38B-00FC72D06B84}" srcOrd="5" destOrd="0" presId="urn:microsoft.com/office/officeart/2018/2/layout/IconLabelList"/>
    <dgm:cxn modelId="{596AEDDE-61F8-4DCB-8B78-58EAA2F65141}" type="presParOf" srcId="{26675CF2-F507-439D-BCB3-4A8E4F6E741D}" destId="{19E20E99-9F62-42D2-9F5C-8A505FECFB2E}" srcOrd="6" destOrd="0" presId="urn:microsoft.com/office/officeart/2018/2/layout/IconLabelList"/>
    <dgm:cxn modelId="{1BC7551E-B778-441C-9322-7C23AE79CF9A}" type="presParOf" srcId="{19E20E99-9F62-42D2-9F5C-8A505FECFB2E}" destId="{1AA4CCA6-4D7C-43F2-A2F5-6756A511EE26}" srcOrd="0" destOrd="0" presId="urn:microsoft.com/office/officeart/2018/2/layout/IconLabelList"/>
    <dgm:cxn modelId="{4B6B5DBB-4BF9-4DF1-ACC3-F221217A1DEC}" type="presParOf" srcId="{19E20E99-9F62-42D2-9F5C-8A505FECFB2E}" destId="{E3A2FE2F-B007-4D62-9BDF-3A851F59B005}" srcOrd="1" destOrd="0" presId="urn:microsoft.com/office/officeart/2018/2/layout/IconLabelList"/>
    <dgm:cxn modelId="{66948AFB-0948-4B54-BCF0-E25E8A26CDBF}" type="presParOf" srcId="{19E20E99-9F62-42D2-9F5C-8A505FECFB2E}" destId="{D2F47C39-4CDF-4B2E-8BAD-DE12A843023F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D8446A4-D72E-444A-862C-1C3DA6BB98ED}" type="doc">
      <dgm:prSet loTypeId="urn:microsoft.com/office/officeart/2018/2/layout/IconVerticalSolidList" loCatId="icon" qsTypeId="urn:microsoft.com/office/officeart/2005/8/quickstyle/simple1" qsCatId="simple" csTypeId="urn:microsoft.com/office/officeart/2025/7/colors/Standard Color_2" csCatId="accent1" phldr="1"/>
      <dgm:spPr/>
      <dgm:t>
        <a:bodyPr/>
        <a:lstStyle/>
        <a:p>
          <a:endParaRPr lang="en-US"/>
        </a:p>
      </dgm:t>
    </dgm:pt>
    <dgm:pt modelId="{CAD5C7C1-DDEA-4081-A84A-5ADF84C5645A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US">
              <a:solidFill>
                <a:schemeClr val="tx2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Research Design</a:t>
          </a: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98CB82D-848D-4F38-AA0A-5FF9E672C890}" type="parTrans" cxnId="{587344B4-FE45-4435-A8BB-2ECDED4DDAB9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6979936-2F1A-44CA-B741-306C39E6E989}" type="sibTrans" cxnId="{587344B4-FE45-4435-A8BB-2ECDED4DDAB9}">
      <dgm:prSet phldrT="1" phldr="0"/>
      <dgm:spPr/>
      <dgm:t>
        <a:bodyPr/>
        <a:lstStyle/>
        <a:p>
          <a:pPr>
            <a:defRPr b="1"/>
          </a:pP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243A369-E8E8-4717-8E0E-F3774F52AA96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US">
              <a:solidFill>
                <a:schemeClr val="tx2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Theoretical / conceptual</a:t>
          </a: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4C25EE6-188A-4270-9D06-D3B353BF8EF9}" type="parTrans" cxnId="{AE905475-CCDA-4546-9600-2E6B36901B43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CBB844D-855F-464C-8D87-5550CFA72B5F}" type="sibTrans" cxnId="{AE905475-CCDA-4546-9600-2E6B36901B43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076F2D5-6990-429A-8F08-F3AEE560FABC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US">
              <a:solidFill>
                <a:schemeClr val="tx2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Conceptual Modelling</a:t>
          </a: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DF9A198-3FF8-4D2B-8E78-FBDCBD0B6E2F}" type="parTrans" cxnId="{5300F132-CB9C-4463-A75A-0BD9578D3108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B648600-6F83-4016-B9E2-89C51F2203E9}" type="sibTrans" cxnId="{5300F132-CB9C-4463-A75A-0BD9578D3108}">
      <dgm:prSet phldrT="2" phldr="0"/>
      <dgm:spPr/>
      <dgm:t>
        <a:bodyPr/>
        <a:lstStyle/>
        <a:p>
          <a:pPr>
            <a:defRPr b="1"/>
          </a:pP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5721709-A454-402D-BF38-B83BA1D1962C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US">
              <a:solidFill>
                <a:schemeClr val="tx2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Model IAM complexity factors</a:t>
          </a: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955F315-A42A-44C3-8A81-B6388D56093D}" type="parTrans" cxnId="{6F43C5C1-4FE1-4D4A-AA27-67043C990850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455DDF7-47D8-4E62-91E8-0C5D88D7CD01}" type="sibTrans" cxnId="{6F43C5C1-4FE1-4D4A-AA27-67043C990850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CB0E594-39D8-4600-BAC1-E3C646CB8336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US">
              <a:solidFill>
                <a:schemeClr val="tx2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Graph Representation</a:t>
          </a: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D9F1F7B-4CE8-4716-BAEA-693F18DD7667}" type="parTrans" cxnId="{8F744C14-3499-4850-858E-5D25B06962D4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36C792E-801A-4E5D-A370-025AE260A1C5}" type="sibTrans" cxnId="{8F744C14-3499-4850-858E-5D25B06962D4}">
      <dgm:prSet phldrT="3" phldr="0"/>
      <dgm:spPr/>
      <dgm:t>
        <a:bodyPr/>
        <a:lstStyle/>
        <a:p>
          <a:pPr>
            <a:defRPr b="1"/>
          </a:pP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0C75543-CD7D-470E-832E-AC4CDE5A222C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US">
              <a:solidFill>
                <a:schemeClr val="tx2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Graph-theoretical structures</a:t>
          </a: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E97F68C-C58C-474D-AA66-932BA8754F78}" type="parTrans" cxnId="{5A1DF29D-5A0C-475E-8F30-5BD9A0D628E2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F3B8626-3BC1-422C-85EA-3C8EBCA650C4}" type="sibTrans" cxnId="{5A1DF29D-5A0C-475E-8F30-5BD9A0D628E2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DCB30F5-2B2E-4120-A650-9C71921B7C63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US">
              <a:solidFill>
                <a:schemeClr val="tx2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Weighted Scoring</a:t>
          </a: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E4943B9-837D-4E0C-847D-522E489AD5A2}" type="parTrans" cxnId="{13A39FBF-2ED1-4FE8-80FA-F82DB66BB273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D9A0D99-FDC9-49A7-B89D-A30FFB9CEBC5}" type="sibTrans" cxnId="{13A39FBF-2ED1-4FE8-80FA-F82DB66BB273}">
      <dgm:prSet phldrT="4" phldr="0"/>
      <dgm:spPr/>
      <dgm:t>
        <a:bodyPr/>
        <a:lstStyle/>
        <a:p>
          <a:pPr>
            <a:defRPr b="1"/>
          </a:pP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3E069B1-7648-4B6D-A10B-4197BCD8DCA3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US">
              <a:solidFill>
                <a:schemeClr val="tx2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Formulate scoring weights</a:t>
          </a: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5212568-32C9-4E6D-8349-492D86C46F0C}" type="parTrans" cxnId="{5463F644-F825-4F24-B866-DCE5A82FEE09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7D90919-A05F-401C-BFB2-BABECAC0C102}" type="sibTrans" cxnId="{5463F644-F825-4F24-B866-DCE5A82FEE09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09744CA-9021-45B2-BDD4-12D0C711B001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US">
              <a:solidFill>
                <a:schemeClr val="tx2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Conceptual Validation</a:t>
          </a: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1C18F32-FC20-4C01-970A-26DCD4FD1BD7}" type="parTrans" cxnId="{2A57E6D3-0FA3-4FFB-AB16-4D62DFED1675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09DA8DE-C680-451B-AD7A-C2CAC098499F}" type="sibTrans" cxnId="{2A57E6D3-0FA3-4FFB-AB16-4D62DFED1675}">
      <dgm:prSet phldrT="5" phldr="0"/>
      <dgm:spPr/>
      <dgm:t>
        <a:bodyPr/>
        <a:lstStyle/>
        <a:p>
          <a:pPr>
            <a:defRPr b="1"/>
          </a:pP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4D6B538-0F65-46F1-B6DA-525E78D8CE66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US">
              <a:solidFill>
                <a:schemeClr val="tx2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Test with hypothetical IAM</a:t>
          </a: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C270CC2-923F-4EF9-A74C-8E6A641D590A}" type="parTrans" cxnId="{C0F3A6BB-8B9F-41C6-9117-7F6E76786865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367DCD2-9FA7-4CCF-8116-A353527CD975}" type="sibTrans" cxnId="{C0F3A6BB-8B9F-41C6-9117-7F6E76786865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720030A-6328-471E-B89D-51D0616CCE4A}" type="parTrans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ED80E6C-1E49-4B69-800C-9CC24B07F011}" type="sibTrans">
      <dgm:prSet phldrT="6"/>
      <dgm:spPr/>
      <dgm:t>
        <a:bodyPr/>
        <a:lstStyle/>
        <a:p>
          <a:endParaRPr lang="en-GB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367F6B4-052F-49A1-B2D7-3102A6DFCCCC}" type="parTrans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33046BE-AC01-4B1B-A4E4-4A7DCA64AF39}" type="sibTrans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43B887B-4E20-46CC-9E47-8FC86AFE655E}" type="parTrans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B9C4548-2665-4CCE-B031-9FA313BB8B9E}" type="sibTrans">
      <dgm:prSet phldrT="7"/>
      <dgm:spPr/>
      <dgm:t>
        <a:bodyPr/>
        <a:lstStyle/>
        <a:p>
          <a:endParaRPr lang="en-GB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62DEC35-1EE0-42CB-98E0-087E6FE32237}" type="parTrans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0381400-4B54-4623-B4E1-A1C7646D77B8}" type="sibTrans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A166C77-C0AC-42FA-9E3A-6F7249DDA91C}" type="parTrans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16C4D45-C236-45C8-9F61-6926F39D6F51}" type="sibTrans">
      <dgm:prSet phldrT="8"/>
      <dgm:spPr/>
      <dgm:t>
        <a:bodyPr/>
        <a:lstStyle/>
        <a:p>
          <a:endParaRPr lang="en-GB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7B6AFF7-71CE-451E-9653-00B612881B33}" type="parTrans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D34116D-026C-42FC-A5D3-5E3BAE26C6A3}" type="sibTrans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433F2C2-3716-4A58-83F2-3EC44EEF908F}" type="parTrans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7BBFBC8-644E-450D-BC24-B9159315B604}" type="sibTrans">
      <dgm:prSet phldrT="9"/>
      <dgm:spPr/>
      <dgm:t>
        <a:bodyPr/>
        <a:lstStyle/>
        <a:p>
          <a:endParaRPr lang="en-GB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317BBC4-A626-496D-BA2E-48BCD21117CB}" type="parTrans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EC023E4-5B4F-46DA-A549-0B4014E13C43}" type="sibTrans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FA9B0E4-1CB3-4C19-A287-334E3B6B3568}" type="parTrans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6E56C9D-1971-4C71-B513-3CE2110DFD32}" type="sibTrans">
      <dgm:prSet phldrT="10"/>
      <dgm:spPr/>
      <dgm:t>
        <a:bodyPr/>
        <a:lstStyle/>
        <a:p>
          <a:endParaRPr lang="en-GB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51A5C1A-8A67-4931-B0C1-7D70F77FAAD9}" type="parTrans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FF9C3FB-0882-4D97-827E-5005F5FA5C5A}" type="sibTrans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FBCCD00-65EB-47C2-8EB4-D91018A99943}">
      <dgm:prSet phldrT="[Text]"/>
      <dgm:spPr/>
      <dgm:t>
        <a:bodyPr/>
        <a:lstStyle/>
        <a:p>
          <a:pPr>
            <a:lnSpc>
              <a:spcPct val="100000"/>
            </a:lnSpc>
          </a:pPr>
          <a:endParaRPr lang="en-GB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279E9A8-0219-47AD-B4B1-9EEABC0E8245}" type="parTrans" cxnId="{843CF686-2D8D-4C2F-BFB5-9C9CDD2B1ED1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3B92D29-FE1C-4E0F-B17E-C5C71E5EAF41}" type="sibTrans" cxnId="{843CF686-2D8D-4C2F-BFB5-9C9CDD2B1ED1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6F70EF4-EC11-4F84-BA41-7F13E7A1800C}" type="pres">
      <dgm:prSet presAssocID="{8D8446A4-D72E-444A-862C-1C3DA6BB98ED}" presName="root" presStyleCnt="0">
        <dgm:presLayoutVars>
          <dgm:dir/>
          <dgm:resizeHandles val="exact"/>
        </dgm:presLayoutVars>
      </dgm:prSet>
      <dgm:spPr/>
    </dgm:pt>
    <dgm:pt modelId="{5ACA95EF-800D-42BC-A1EB-8381E10DDEF7}" type="pres">
      <dgm:prSet presAssocID="{CAD5C7C1-DDEA-4081-A84A-5ADF84C5645A}" presName="compNode" presStyleCnt="0"/>
      <dgm:spPr/>
    </dgm:pt>
    <dgm:pt modelId="{E724EB9A-1C3E-4915-BC55-005747F95795}" type="pres">
      <dgm:prSet presAssocID="{CAD5C7C1-DDEA-4081-A84A-5ADF84C5645A}" presName="bgRect" presStyleLbl="bgShp" presStyleIdx="0" presStyleCnt="5"/>
      <dgm:spPr/>
    </dgm:pt>
    <dgm:pt modelId="{942A6A0B-7EFD-4D59-9C7C-7A2284DA0B27}" type="pres">
      <dgm:prSet presAssocID="{CAD5C7C1-DDEA-4081-A84A-5ADF84C5645A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418EFABA-3EEC-4B4F-AB73-563EA9B4C31F}" type="pres">
      <dgm:prSet presAssocID="{CAD5C7C1-DDEA-4081-A84A-5ADF84C5645A}" presName="spaceRect" presStyleCnt="0"/>
      <dgm:spPr/>
    </dgm:pt>
    <dgm:pt modelId="{C0DCFB7A-E5C5-4F81-97EC-C88D27BBBC22}" type="pres">
      <dgm:prSet presAssocID="{CAD5C7C1-DDEA-4081-A84A-5ADF84C5645A}" presName="parTx" presStyleLbl="revTx" presStyleIdx="0" presStyleCnt="10">
        <dgm:presLayoutVars>
          <dgm:chMax val="0"/>
          <dgm:chPref val="0"/>
        </dgm:presLayoutVars>
      </dgm:prSet>
      <dgm:spPr/>
    </dgm:pt>
    <dgm:pt modelId="{FF3CBF51-F783-4EE3-A755-4A7A577EA8E8}" type="pres">
      <dgm:prSet presAssocID="{CAD5C7C1-DDEA-4081-A84A-5ADF84C5645A}" presName="desTx" presStyleLbl="revTx" presStyleIdx="1" presStyleCnt="10">
        <dgm:presLayoutVars/>
      </dgm:prSet>
      <dgm:spPr/>
    </dgm:pt>
    <dgm:pt modelId="{97BDDFE4-8F09-471B-8869-D9C41D713CC9}" type="pres">
      <dgm:prSet presAssocID="{26979936-2F1A-44CA-B741-306C39E6E989}" presName="sibTrans" presStyleCnt="0"/>
      <dgm:spPr/>
    </dgm:pt>
    <dgm:pt modelId="{2CC21E11-E76B-4ADD-9110-8ADC784DA2FA}" type="pres">
      <dgm:prSet presAssocID="{F076F2D5-6990-429A-8F08-F3AEE560FABC}" presName="compNode" presStyleCnt="0"/>
      <dgm:spPr/>
    </dgm:pt>
    <dgm:pt modelId="{B5D82EE5-D227-4CD0-B2AF-C29BD41397B9}" type="pres">
      <dgm:prSet presAssocID="{F076F2D5-6990-429A-8F08-F3AEE560FABC}" presName="bgRect" presStyleLbl="bgShp" presStyleIdx="1" presStyleCnt="5"/>
      <dgm:spPr/>
    </dgm:pt>
    <dgm:pt modelId="{470A729F-DEF5-4F6B-984E-990830D2E190}" type="pres">
      <dgm:prSet presAssocID="{F076F2D5-6990-429A-8F08-F3AEE560FABC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E5DE9C85-6A05-4C3C-B678-B7B01CB65A3D}" type="pres">
      <dgm:prSet presAssocID="{F076F2D5-6990-429A-8F08-F3AEE560FABC}" presName="spaceRect" presStyleCnt="0"/>
      <dgm:spPr/>
    </dgm:pt>
    <dgm:pt modelId="{D3A6B00C-EF86-4092-8D49-AAE69E40269A}" type="pres">
      <dgm:prSet presAssocID="{F076F2D5-6990-429A-8F08-F3AEE560FABC}" presName="parTx" presStyleLbl="revTx" presStyleIdx="2" presStyleCnt="10">
        <dgm:presLayoutVars>
          <dgm:chMax val="0"/>
          <dgm:chPref val="0"/>
        </dgm:presLayoutVars>
      </dgm:prSet>
      <dgm:spPr/>
    </dgm:pt>
    <dgm:pt modelId="{4D4080F5-7BDE-42E8-BAF0-B80A3F14AD29}" type="pres">
      <dgm:prSet presAssocID="{F076F2D5-6990-429A-8F08-F3AEE560FABC}" presName="desTx" presStyleLbl="revTx" presStyleIdx="3" presStyleCnt="10">
        <dgm:presLayoutVars/>
      </dgm:prSet>
      <dgm:spPr/>
    </dgm:pt>
    <dgm:pt modelId="{807E7C0D-CA02-4F25-8965-810C4060F458}" type="pres">
      <dgm:prSet presAssocID="{5B648600-6F83-4016-B9E2-89C51F2203E9}" presName="sibTrans" presStyleCnt="0"/>
      <dgm:spPr/>
    </dgm:pt>
    <dgm:pt modelId="{A29C6EBF-4C06-45AD-944E-54D80F6BE749}" type="pres">
      <dgm:prSet presAssocID="{3CB0E594-39D8-4600-BAC1-E3C646CB8336}" presName="compNode" presStyleCnt="0"/>
      <dgm:spPr/>
    </dgm:pt>
    <dgm:pt modelId="{8ABFB9C7-98E2-409C-AF20-F6429F667E6D}" type="pres">
      <dgm:prSet presAssocID="{3CB0E594-39D8-4600-BAC1-E3C646CB8336}" presName="bgRect" presStyleLbl="bgShp" presStyleIdx="2" presStyleCnt="5"/>
      <dgm:spPr/>
    </dgm:pt>
    <dgm:pt modelId="{3B8E813A-B3FA-47A7-9171-7572629A9083}" type="pres">
      <dgm:prSet presAssocID="{3CB0E594-39D8-4600-BAC1-E3C646CB8336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09CDC045-CAA1-4C7D-AFCB-48B15487221D}" type="pres">
      <dgm:prSet presAssocID="{3CB0E594-39D8-4600-BAC1-E3C646CB8336}" presName="spaceRect" presStyleCnt="0"/>
      <dgm:spPr/>
    </dgm:pt>
    <dgm:pt modelId="{1554CFBC-E9E0-41A8-AF2C-81381E7A9FF7}" type="pres">
      <dgm:prSet presAssocID="{3CB0E594-39D8-4600-BAC1-E3C646CB8336}" presName="parTx" presStyleLbl="revTx" presStyleIdx="4" presStyleCnt="10">
        <dgm:presLayoutVars>
          <dgm:chMax val="0"/>
          <dgm:chPref val="0"/>
        </dgm:presLayoutVars>
      </dgm:prSet>
      <dgm:spPr/>
    </dgm:pt>
    <dgm:pt modelId="{EA293582-4C96-4357-9427-E1DCA4E58AAA}" type="pres">
      <dgm:prSet presAssocID="{3CB0E594-39D8-4600-BAC1-E3C646CB8336}" presName="desTx" presStyleLbl="revTx" presStyleIdx="5" presStyleCnt="10">
        <dgm:presLayoutVars/>
      </dgm:prSet>
      <dgm:spPr/>
    </dgm:pt>
    <dgm:pt modelId="{DF6DD873-5C8A-4320-847F-DA6008A2588E}" type="pres">
      <dgm:prSet presAssocID="{036C792E-801A-4E5D-A370-025AE260A1C5}" presName="sibTrans" presStyleCnt="0"/>
      <dgm:spPr/>
    </dgm:pt>
    <dgm:pt modelId="{4451C18F-C11E-4379-A5D0-DBACA7839853}" type="pres">
      <dgm:prSet presAssocID="{4DCB30F5-2B2E-4120-A650-9C71921B7C63}" presName="compNode" presStyleCnt="0"/>
      <dgm:spPr/>
    </dgm:pt>
    <dgm:pt modelId="{7BAD31E8-9183-4E65-800B-CD11BF9A44AD}" type="pres">
      <dgm:prSet presAssocID="{4DCB30F5-2B2E-4120-A650-9C71921B7C63}" presName="bgRect" presStyleLbl="bgShp" presStyleIdx="3" presStyleCnt="5"/>
      <dgm:spPr/>
    </dgm:pt>
    <dgm:pt modelId="{E98EB9AB-D6FD-406F-9CB5-714FB7B61161}" type="pres">
      <dgm:prSet presAssocID="{4DCB30F5-2B2E-4120-A650-9C71921B7C63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69D7874F-3647-4A01-8E62-A1AF78D6E981}" type="pres">
      <dgm:prSet presAssocID="{4DCB30F5-2B2E-4120-A650-9C71921B7C63}" presName="spaceRect" presStyleCnt="0"/>
      <dgm:spPr/>
    </dgm:pt>
    <dgm:pt modelId="{0EFA91AC-2188-428D-8307-3EA7C5D1D0AF}" type="pres">
      <dgm:prSet presAssocID="{4DCB30F5-2B2E-4120-A650-9C71921B7C63}" presName="parTx" presStyleLbl="revTx" presStyleIdx="6" presStyleCnt="10">
        <dgm:presLayoutVars>
          <dgm:chMax val="0"/>
          <dgm:chPref val="0"/>
        </dgm:presLayoutVars>
      </dgm:prSet>
      <dgm:spPr/>
    </dgm:pt>
    <dgm:pt modelId="{EA89C834-E329-441A-81FE-0D37E5FAB048}" type="pres">
      <dgm:prSet presAssocID="{4DCB30F5-2B2E-4120-A650-9C71921B7C63}" presName="desTx" presStyleLbl="revTx" presStyleIdx="7" presStyleCnt="10">
        <dgm:presLayoutVars/>
      </dgm:prSet>
      <dgm:spPr/>
    </dgm:pt>
    <dgm:pt modelId="{2537C62B-E2E0-4DF7-8101-02A35820C20D}" type="pres">
      <dgm:prSet presAssocID="{0D9A0D99-FDC9-49A7-B89D-A30FFB9CEBC5}" presName="sibTrans" presStyleCnt="0"/>
      <dgm:spPr/>
    </dgm:pt>
    <dgm:pt modelId="{7FF5CC7D-12CB-40FA-977D-6F7E21D1C5EE}" type="pres">
      <dgm:prSet presAssocID="{B09744CA-9021-45B2-BDD4-12D0C711B001}" presName="compNode" presStyleCnt="0"/>
      <dgm:spPr/>
    </dgm:pt>
    <dgm:pt modelId="{B21D9D78-F364-4B3F-AF7C-AAEB037483D5}" type="pres">
      <dgm:prSet presAssocID="{B09744CA-9021-45B2-BDD4-12D0C711B001}" presName="bgRect" presStyleLbl="bgShp" presStyleIdx="4" presStyleCnt="5"/>
      <dgm:spPr/>
    </dgm:pt>
    <dgm:pt modelId="{9A42391C-DE33-40E9-9301-41C65AD90874}" type="pres">
      <dgm:prSet presAssocID="{B09744CA-9021-45B2-BDD4-12D0C711B001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844A3EB0-781B-4CEB-8AF9-6BDF56E61E0B}" type="pres">
      <dgm:prSet presAssocID="{B09744CA-9021-45B2-BDD4-12D0C711B001}" presName="spaceRect" presStyleCnt="0"/>
      <dgm:spPr/>
    </dgm:pt>
    <dgm:pt modelId="{96E5A6BF-89E5-4F0A-BA1A-E4FCD86E19C8}" type="pres">
      <dgm:prSet presAssocID="{B09744CA-9021-45B2-BDD4-12D0C711B001}" presName="parTx" presStyleLbl="revTx" presStyleIdx="8" presStyleCnt="10">
        <dgm:presLayoutVars>
          <dgm:chMax val="0"/>
          <dgm:chPref val="0"/>
        </dgm:presLayoutVars>
      </dgm:prSet>
      <dgm:spPr/>
    </dgm:pt>
    <dgm:pt modelId="{08031CE7-FD21-4E33-84A8-3641DAA8C4EC}" type="pres">
      <dgm:prSet presAssocID="{B09744CA-9021-45B2-BDD4-12D0C711B001}" presName="desTx" presStyleLbl="revTx" presStyleIdx="9" presStyleCnt="10">
        <dgm:presLayoutVars/>
      </dgm:prSet>
      <dgm:spPr/>
    </dgm:pt>
  </dgm:ptLst>
  <dgm:cxnLst>
    <dgm:cxn modelId="{8F744C14-3499-4850-858E-5D25B06962D4}" srcId="{8D8446A4-D72E-444A-862C-1C3DA6BB98ED}" destId="{3CB0E594-39D8-4600-BAC1-E3C646CB8336}" srcOrd="2" destOrd="0" parTransId="{7D9F1F7B-4CE8-4716-BAEA-693F18DD7667}" sibTransId="{036C792E-801A-4E5D-A370-025AE260A1C5}"/>
    <dgm:cxn modelId="{8239B814-3726-4AE9-8B82-72E35B35E4DE}" type="presOf" srcId="{8D8446A4-D72E-444A-862C-1C3DA6BB98ED}" destId="{56F70EF4-EC11-4F84-BA41-7F13E7A1800C}" srcOrd="0" destOrd="0" presId="urn:microsoft.com/office/officeart/2018/2/layout/IconVerticalSolidList"/>
    <dgm:cxn modelId="{2B074818-2383-4B5B-9846-B46EE572AB05}" type="presOf" srcId="{4DCB30F5-2B2E-4120-A650-9C71921B7C63}" destId="{0EFA91AC-2188-428D-8307-3EA7C5D1D0AF}" srcOrd="0" destOrd="0" presId="urn:microsoft.com/office/officeart/2018/2/layout/IconVerticalSolidList"/>
    <dgm:cxn modelId="{CFA97F23-BD72-45C3-ACEB-1589A2BA21B0}" type="presOf" srcId="{35721709-A454-402D-BF38-B83BA1D1962C}" destId="{4D4080F5-7BDE-42E8-BAF0-B80A3F14AD29}" srcOrd="0" destOrd="0" presId="urn:microsoft.com/office/officeart/2018/2/layout/IconVerticalSolidList"/>
    <dgm:cxn modelId="{5300F132-CB9C-4463-A75A-0BD9578D3108}" srcId="{8D8446A4-D72E-444A-862C-1C3DA6BB98ED}" destId="{F076F2D5-6990-429A-8F08-F3AEE560FABC}" srcOrd="1" destOrd="0" parTransId="{8DF9A198-3FF8-4D2B-8E78-FBDCBD0B6E2F}" sibTransId="{5B648600-6F83-4016-B9E2-89C51F2203E9}"/>
    <dgm:cxn modelId="{6FD80142-D33F-4277-AA45-6DAE01C55A01}" type="presOf" srcId="{10C75543-CD7D-470E-832E-AC4CDE5A222C}" destId="{EA293582-4C96-4357-9427-E1DCA4E58AAA}" srcOrd="0" destOrd="0" presId="urn:microsoft.com/office/officeart/2018/2/layout/IconVerticalSolidList"/>
    <dgm:cxn modelId="{5463F644-F825-4F24-B866-DCE5A82FEE09}" srcId="{4DCB30F5-2B2E-4120-A650-9C71921B7C63}" destId="{E3E069B1-7648-4B6D-A10B-4197BCD8DCA3}" srcOrd="0" destOrd="0" parTransId="{B5212568-32C9-4E6D-8349-492D86C46F0C}" sibTransId="{87D90919-A05F-401C-BFB2-BABECAC0C102}"/>
    <dgm:cxn modelId="{7F0B0166-9C79-40DD-A38E-F023CAFA0B12}" type="presOf" srcId="{E3E069B1-7648-4B6D-A10B-4197BCD8DCA3}" destId="{EA89C834-E329-441A-81FE-0D37E5FAB048}" srcOrd="0" destOrd="0" presId="urn:microsoft.com/office/officeart/2018/2/layout/IconVerticalSolidList"/>
    <dgm:cxn modelId="{ABE73E48-72DC-41CC-8995-B2506DD1CE26}" type="presOf" srcId="{14D6B538-0F65-46F1-B6DA-525E78D8CE66}" destId="{08031CE7-FD21-4E33-84A8-3641DAA8C4EC}" srcOrd="0" destOrd="0" presId="urn:microsoft.com/office/officeart/2018/2/layout/IconVerticalSolidList"/>
    <dgm:cxn modelId="{D41AF64C-1B7F-4CAA-889C-6A488AC52262}" type="presOf" srcId="{B09744CA-9021-45B2-BDD4-12D0C711B001}" destId="{96E5A6BF-89E5-4F0A-BA1A-E4FCD86E19C8}" srcOrd="0" destOrd="0" presId="urn:microsoft.com/office/officeart/2018/2/layout/IconVerticalSolidList"/>
    <dgm:cxn modelId="{0982B06F-7435-4504-9FE5-2F4D8D74D350}" type="presOf" srcId="{3CB0E594-39D8-4600-BAC1-E3C646CB8336}" destId="{1554CFBC-E9E0-41A8-AF2C-81381E7A9FF7}" srcOrd="0" destOrd="0" presId="urn:microsoft.com/office/officeart/2018/2/layout/IconVerticalSolidList"/>
    <dgm:cxn modelId="{AE905475-CCDA-4546-9600-2E6B36901B43}" srcId="{CAD5C7C1-DDEA-4081-A84A-5ADF84C5645A}" destId="{F243A369-E8E8-4717-8E0E-F3774F52AA96}" srcOrd="0" destOrd="0" parTransId="{B4C25EE6-188A-4270-9D06-D3B353BF8EF9}" sibTransId="{4CBB844D-855F-464C-8D87-5550CFA72B5F}"/>
    <dgm:cxn modelId="{1C2B2F81-58A7-4DD2-8977-83DE5850E01E}" type="presOf" srcId="{F243A369-E8E8-4717-8E0E-F3774F52AA96}" destId="{FF3CBF51-F783-4EE3-A755-4A7A577EA8E8}" srcOrd="0" destOrd="0" presId="urn:microsoft.com/office/officeart/2018/2/layout/IconVerticalSolidList"/>
    <dgm:cxn modelId="{843CF686-2D8D-4C2F-BFB5-9C9CDD2B1ED1}" srcId="{CAD5C7C1-DDEA-4081-A84A-5ADF84C5645A}" destId="{8FBCCD00-65EB-47C2-8EB4-D91018A99943}" srcOrd="1" destOrd="0" parTransId="{E279E9A8-0219-47AD-B4B1-9EEABC0E8245}" sibTransId="{A3B92D29-FE1C-4E0F-B17E-C5C71E5EAF41}"/>
    <dgm:cxn modelId="{2C253F93-BDC5-4C3B-B1FA-31E8D84FC6E1}" type="presOf" srcId="{F076F2D5-6990-429A-8F08-F3AEE560FABC}" destId="{D3A6B00C-EF86-4092-8D49-AAE69E40269A}" srcOrd="0" destOrd="0" presId="urn:microsoft.com/office/officeart/2018/2/layout/IconVerticalSolidList"/>
    <dgm:cxn modelId="{B4863694-508A-45F6-9CF8-7FE989FB7E60}" type="presOf" srcId="{8FBCCD00-65EB-47C2-8EB4-D91018A99943}" destId="{FF3CBF51-F783-4EE3-A755-4A7A577EA8E8}" srcOrd="0" destOrd="1" presId="urn:microsoft.com/office/officeart/2018/2/layout/IconVerticalSolidList"/>
    <dgm:cxn modelId="{E23D5E99-8FAE-421E-87A6-1AFA74DCB207}" type="presOf" srcId="{CAD5C7C1-DDEA-4081-A84A-5ADF84C5645A}" destId="{C0DCFB7A-E5C5-4F81-97EC-C88D27BBBC22}" srcOrd="0" destOrd="0" presId="urn:microsoft.com/office/officeart/2018/2/layout/IconVerticalSolidList"/>
    <dgm:cxn modelId="{5A1DF29D-5A0C-475E-8F30-5BD9A0D628E2}" srcId="{3CB0E594-39D8-4600-BAC1-E3C646CB8336}" destId="{10C75543-CD7D-470E-832E-AC4CDE5A222C}" srcOrd="0" destOrd="0" parTransId="{2E97F68C-C58C-474D-AA66-932BA8754F78}" sibTransId="{AF3B8626-3BC1-422C-85EA-3C8EBCA650C4}"/>
    <dgm:cxn modelId="{587344B4-FE45-4435-A8BB-2ECDED4DDAB9}" srcId="{8D8446A4-D72E-444A-862C-1C3DA6BB98ED}" destId="{CAD5C7C1-DDEA-4081-A84A-5ADF84C5645A}" srcOrd="0" destOrd="0" parTransId="{598CB82D-848D-4F38-AA0A-5FF9E672C890}" sibTransId="{26979936-2F1A-44CA-B741-306C39E6E989}"/>
    <dgm:cxn modelId="{C0F3A6BB-8B9F-41C6-9117-7F6E76786865}" srcId="{B09744CA-9021-45B2-BDD4-12D0C711B001}" destId="{14D6B538-0F65-46F1-B6DA-525E78D8CE66}" srcOrd="0" destOrd="0" parTransId="{5C270CC2-923F-4EF9-A74C-8E6A641D590A}" sibTransId="{D367DCD2-9FA7-4CCF-8116-A353527CD975}"/>
    <dgm:cxn modelId="{13A39FBF-2ED1-4FE8-80FA-F82DB66BB273}" srcId="{8D8446A4-D72E-444A-862C-1C3DA6BB98ED}" destId="{4DCB30F5-2B2E-4120-A650-9C71921B7C63}" srcOrd="3" destOrd="0" parTransId="{DE4943B9-837D-4E0C-847D-522E489AD5A2}" sibTransId="{0D9A0D99-FDC9-49A7-B89D-A30FFB9CEBC5}"/>
    <dgm:cxn modelId="{6F43C5C1-4FE1-4D4A-AA27-67043C990850}" srcId="{F076F2D5-6990-429A-8F08-F3AEE560FABC}" destId="{35721709-A454-402D-BF38-B83BA1D1962C}" srcOrd="0" destOrd="0" parTransId="{D955F315-A42A-44C3-8A81-B6388D56093D}" sibTransId="{A455DDF7-47D8-4E62-91E8-0C5D88D7CD01}"/>
    <dgm:cxn modelId="{2A57E6D3-0FA3-4FFB-AB16-4D62DFED1675}" srcId="{8D8446A4-D72E-444A-862C-1C3DA6BB98ED}" destId="{B09744CA-9021-45B2-BDD4-12D0C711B001}" srcOrd="4" destOrd="0" parTransId="{21C18F32-FC20-4C01-970A-26DCD4FD1BD7}" sibTransId="{409DA8DE-C680-451B-AD7A-C2CAC098499F}"/>
    <dgm:cxn modelId="{87CD2B6D-0876-4E4A-8FCD-1745A82AA1CC}" type="presParOf" srcId="{56F70EF4-EC11-4F84-BA41-7F13E7A1800C}" destId="{5ACA95EF-800D-42BC-A1EB-8381E10DDEF7}" srcOrd="0" destOrd="0" presId="urn:microsoft.com/office/officeart/2018/2/layout/IconVerticalSolidList"/>
    <dgm:cxn modelId="{EBEC0768-A7D2-482C-A809-1A8B029E0DA7}" type="presParOf" srcId="{5ACA95EF-800D-42BC-A1EB-8381E10DDEF7}" destId="{E724EB9A-1C3E-4915-BC55-005747F95795}" srcOrd="0" destOrd="0" presId="urn:microsoft.com/office/officeart/2018/2/layout/IconVerticalSolidList"/>
    <dgm:cxn modelId="{2FE0BA14-E3C5-4C5C-8150-0AD94EE4CE56}" type="presParOf" srcId="{5ACA95EF-800D-42BC-A1EB-8381E10DDEF7}" destId="{942A6A0B-7EFD-4D59-9C7C-7A2284DA0B27}" srcOrd="1" destOrd="0" presId="urn:microsoft.com/office/officeart/2018/2/layout/IconVerticalSolidList"/>
    <dgm:cxn modelId="{73385554-41DC-489B-A4FE-912E5A428D08}" type="presParOf" srcId="{5ACA95EF-800D-42BC-A1EB-8381E10DDEF7}" destId="{418EFABA-3EEC-4B4F-AB73-563EA9B4C31F}" srcOrd="2" destOrd="0" presId="urn:microsoft.com/office/officeart/2018/2/layout/IconVerticalSolidList"/>
    <dgm:cxn modelId="{817C2F18-B865-46AC-9F5C-A544DE881559}" type="presParOf" srcId="{5ACA95EF-800D-42BC-A1EB-8381E10DDEF7}" destId="{C0DCFB7A-E5C5-4F81-97EC-C88D27BBBC22}" srcOrd="3" destOrd="0" presId="urn:microsoft.com/office/officeart/2018/2/layout/IconVerticalSolidList"/>
    <dgm:cxn modelId="{CC2E1BA2-AE89-49FB-B370-6F534104995B}" type="presParOf" srcId="{5ACA95EF-800D-42BC-A1EB-8381E10DDEF7}" destId="{FF3CBF51-F783-4EE3-A755-4A7A577EA8E8}" srcOrd="4" destOrd="0" presId="urn:microsoft.com/office/officeart/2018/2/layout/IconVerticalSolidList"/>
    <dgm:cxn modelId="{A299A1D0-651C-476D-AD9D-6720E964F294}" type="presParOf" srcId="{56F70EF4-EC11-4F84-BA41-7F13E7A1800C}" destId="{97BDDFE4-8F09-471B-8869-D9C41D713CC9}" srcOrd="1" destOrd="0" presId="urn:microsoft.com/office/officeart/2018/2/layout/IconVerticalSolidList"/>
    <dgm:cxn modelId="{DEAC8D28-5476-4C7C-98DC-1C9F90760A6A}" type="presParOf" srcId="{56F70EF4-EC11-4F84-BA41-7F13E7A1800C}" destId="{2CC21E11-E76B-4ADD-9110-8ADC784DA2FA}" srcOrd="2" destOrd="0" presId="urn:microsoft.com/office/officeart/2018/2/layout/IconVerticalSolidList"/>
    <dgm:cxn modelId="{154DF707-6C31-4C1E-9E10-80EA64A65EC3}" type="presParOf" srcId="{2CC21E11-E76B-4ADD-9110-8ADC784DA2FA}" destId="{B5D82EE5-D227-4CD0-B2AF-C29BD41397B9}" srcOrd="0" destOrd="0" presId="urn:microsoft.com/office/officeart/2018/2/layout/IconVerticalSolidList"/>
    <dgm:cxn modelId="{62E581FB-971D-4C6D-8A4F-C52EDA1A1645}" type="presParOf" srcId="{2CC21E11-E76B-4ADD-9110-8ADC784DA2FA}" destId="{470A729F-DEF5-4F6B-984E-990830D2E190}" srcOrd="1" destOrd="0" presId="urn:microsoft.com/office/officeart/2018/2/layout/IconVerticalSolidList"/>
    <dgm:cxn modelId="{7F2EB4A8-F207-40C7-9B27-319284785B53}" type="presParOf" srcId="{2CC21E11-E76B-4ADD-9110-8ADC784DA2FA}" destId="{E5DE9C85-6A05-4C3C-B678-B7B01CB65A3D}" srcOrd="2" destOrd="0" presId="urn:microsoft.com/office/officeart/2018/2/layout/IconVerticalSolidList"/>
    <dgm:cxn modelId="{0439DAD8-121C-4CBE-A513-8BC5F7BD6306}" type="presParOf" srcId="{2CC21E11-E76B-4ADD-9110-8ADC784DA2FA}" destId="{D3A6B00C-EF86-4092-8D49-AAE69E40269A}" srcOrd="3" destOrd="0" presId="urn:microsoft.com/office/officeart/2018/2/layout/IconVerticalSolidList"/>
    <dgm:cxn modelId="{38239B23-9094-419E-8890-337768A1BBA9}" type="presParOf" srcId="{2CC21E11-E76B-4ADD-9110-8ADC784DA2FA}" destId="{4D4080F5-7BDE-42E8-BAF0-B80A3F14AD29}" srcOrd="4" destOrd="0" presId="urn:microsoft.com/office/officeart/2018/2/layout/IconVerticalSolidList"/>
    <dgm:cxn modelId="{B0096637-9D3C-4CB6-BD1D-0A322AC568BB}" type="presParOf" srcId="{56F70EF4-EC11-4F84-BA41-7F13E7A1800C}" destId="{807E7C0D-CA02-4F25-8965-810C4060F458}" srcOrd="3" destOrd="0" presId="urn:microsoft.com/office/officeart/2018/2/layout/IconVerticalSolidList"/>
    <dgm:cxn modelId="{793F53A1-9400-413F-AB07-394CC4FF9E5B}" type="presParOf" srcId="{56F70EF4-EC11-4F84-BA41-7F13E7A1800C}" destId="{A29C6EBF-4C06-45AD-944E-54D80F6BE749}" srcOrd="4" destOrd="0" presId="urn:microsoft.com/office/officeart/2018/2/layout/IconVerticalSolidList"/>
    <dgm:cxn modelId="{519F9D53-69D1-4FFE-AB2D-C83AAEE85EE5}" type="presParOf" srcId="{A29C6EBF-4C06-45AD-944E-54D80F6BE749}" destId="{8ABFB9C7-98E2-409C-AF20-F6429F667E6D}" srcOrd="0" destOrd="0" presId="urn:microsoft.com/office/officeart/2018/2/layout/IconVerticalSolidList"/>
    <dgm:cxn modelId="{9BC2C389-2884-4817-85C2-A06A1BCCC6E9}" type="presParOf" srcId="{A29C6EBF-4C06-45AD-944E-54D80F6BE749}" destId="{3B8E813A-B3FA-47A7-9171-7572629A9083}" srcOrd="1" destOrd="0" presId="urn:microsoft.com/office/officeart/2018/2/layout/IconVerticalSolidList"/>
    <dgm:cxn modelId="{6F8DA346-3CDD-44D4-9D15-DAA472F6C69A}" type="presParOf" srcId="{A29C6EBF-4C06-45AD-944E-54D80F6BE749}" destId="{09CDC045-CAA1-4C7D-AFCB-48B15487221D}" srcOrd="2" destOrd="0" presId="urn:microsoft.com/office/officeart/2018/2/layout/IconVerticalSolidList"/>
    <dgm:cxn modelId="{7888E18B-F75E-4FA9-9AD9-44599AA09BB3}" type="presParOf" srcId="{A29C6EBF-4C06-45AD-944E-54D80F6BE749}" destId="{1554CFBC-E9E0-41A8-AF2C-81381E7A9FF7}" srcOrd="3" destOrd="0" presId="urn:microsoft.com/office/officeart/2018/2/layout/IconVerticalSolidList"/>
    <dgm:cxn modelId="{89C41BE9-D783-46FA-B017-74BE5A851D34}" type="presParOf" srcId="{A29C6EBF-4C06-45AD-944E-54D80F6BE749}" destId="{EA293582-4C96-4357-9427-E1DCA4E58AAA}" srcOrd="4" destOrd="0" presId="urn:microsoft.com/office/officeart/2018/2/layout/IconVerticalSolidList"/>
    <dgm:cxn modelId="{FBDE2E59-A583-44EE-BA16-FDF4427F29B4}" type="presParOf" srcId="{56F70EF4-EC11-4F84-BA41-7F13E7A1800C}" destId="{DF6DD873-5C8A-4320-847F-DA6008A2588E}" srcOrd="5" destOrd="0" presId="urn:microsoft.com/office/officeart/2018/2/layout/IconVerticalSolidList"/>
    <dgm:cxn modelId="{BB4E2DF9-656F-40AF-8D87-54A9ADDB18AF}" type="presParOf" srcId="{56F70EF4-EC11-4F84-BA41-7F13E7A1800C}" destId="{4451C18F-C11E-4379-A5D0-DBACA7839853}" srcOrd="6" destOrd="0" presId="urn:microsoft.com/office/officeart/2018/2/layout/IconVerticalSolidList"/>
    <dgm:cxn modelId="{0788E429-7356-49CE-A8BB-21597224B7FA}" type="presParOf" srcId="{4451C18F-C11E-4379-A5D0-DBACA7839853}" destId="{7BAD31E8-9183-4E65-800B-CD11BF9A44AD}" srcOrd="0" destOrd="0" presId="urn:microsoft.com/office/officeart/2018/2/layout/IconVerticalSolidList"/>
    <dgm:cxn modelId="{5F8A1369-5002-4970-9837-F163B9BF76B0}" type="presParOf" srcId="{4451C18F-C11E-4379-A5D0-DBACA7839853}" destId="{E98EB9AB-D6FD-406F-9CB5-714FB7B61161}" srcOrd="1" destOrd="0" presId="urn:microsoft.com/office/officeart/2018/2/layout/IconVerticalSolidList"/>
    <dgm:cxn modelId="{E33B8DA0-FE2E-4338-8A50-4FDDD3DCA5BD}" type="presParOf" srcId="{4451C18F-C11E-4379-A5D0-DBACA7839853}" destId="{69D7874F-3647-4A01-8E62-A1AF78D6E981}" srcOrd="2" destOrd="0" presId="urn:microsoft.com/office/officeart/2018/2/layout/IconVerticalSolidList"/>
    <dgm:cxn modelId="{2B905572-8E73-4BC7-B9BB-AF307DF5C854}" type="presParOf" srcId="{4451C18F-C11E-4379-A5D0-DBACA7839853}" destId="{0EFA91AC-2188-428D-8307-3EA7C5D1D0AF}" srcOrd="3" destOrd="0" presId="urn:microsoft.com/office/officeart/2018/2/layout/IconVerticalSolidList"/>
    <dgm:cxn modelId="{ADDE8289-430B-41A2-8997-61ABB127CCD7}" type="presParOf" srcId="{4451C18F-C11E-4379-A5D0-DBACA7839853}" destId="{EA89C834-E329-441A-81FE-0D37E5FAB048}" srcOrd="4" destOrd="0" presId="urn:microsoft.com/office/officeart/2018/2/layout/IconVerticalSolidList"/>
    <dgm:cxn modelId="{74EE158E-D58B-4CD8-80D0-0ECE3721EF87}" type="presParOf" srcId="{56F70EF4-EC11-4F84-BA41-7F13E7A1800C}" destId="{2537C62B-E2E0-4DF7-8101-02A35820C20D}" srcOrd="7" destOrd="0" presId="urn:microsoft.com/office/officeart/2018/2/layout/IconVerticalSolidList"/>
    <dgm:cxn modelId="{9DCA3828-3F7F-4E43-9234-E58103099275}" type="presParOf" srcId="{56F70EF4-EC11-4F84-BA41-7F13E7A1800C}" destId="{7FF5CC7D-12CB-40FA-977D-6F7E21D1C5EE}" srcOrd="8" destOrd="0" presId="urn:microsoft.com/office/officeart/2018/2/layout/IconVerticalSolidList"/>
    <dgm:cxn modelId="{0773D0CF-0CBA-49E6-A840-31EDA06D554F}" type="presParOf" srcId="{7FF5CC7D-12CB-40FA-977D-6F7E21D1C5EE}" destId="{B21D9D78-F364-4B3F-AF7C-AAEB037483D5}" srcOrd="0" destOrd="0" presId="urn:microsoft.com/office/officeart/2018/2/layout/IconVerticalSolidList"/>
    <dgm:cxn modelId="{137015F1-A424-4C53-AC53-2AD49677332C}" type="presParOf" srcId="{7FF5CC7D-12CB-40FA-977D-6F7E21D1C5EE}" destId="{9A42391C-DE33-40E9-9301-41C65AD90874}" srcOrd="1" destOrd="0" presId="urn:microsoft.com/office/officeart/2018/2/layout/IconVerticalSolidList"/>
    <dgm:cxn modelId="{59098879-84B1-488C-ADAC-A723FEBDDAC3}" type="presParOf" srcId="{7FF5CC7D-12CB-40FA-977D-6F7E21D1C5EE}" destId="{844A3EB0-781B-4CEB-8AF9-6BDF56E61E0B}" srcOrd="2" destOrd="0" presId="urn:microsoft.com/office/officeart/2018/2/layout/IconVerticalSolidList"/>
    <dgm:cxn modelId="{C3C82ACE-EB4A-42CE-BB8D-28FF4776AEB3}" type="presParOf" srcId="{7FF5CC7D-12CB-40FA-977D-6F7E21D1C5EE}" destId="{96E5A6BF-89E5-4F0A-BA1A-E4FCD86E19C8}" srcOrd="3" destOrd="0" presId="urn:microsoft.com/office/officeart/2018/2/layout/IconVerticalSolidList"/>
    <dgm:cxn modelId="{EA49A466-DB89-4525-AF05-A73F43627A4D}" type="presParOf" srcId="{7FF5CC7D-12CB-40FA-977D-6F7E21D1C5EE}" destId="{08031CE7-FD21-4E33-84A8-3641DAA8C4EC}" srcOrd="4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2E8241F-60FB-499A-A29B-705FEA3E0B2F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40B3FC7-247D-415C-A0B4-AA00DDE37ABE}">
      <dgm:prSet/>
      <dgm:spPr/>
      <dgm:t>
        <a:bodyPr/>
        <a:lstStyle/>
        <a:p>
          <a:r>
            <a:rPr lang="en-US" b="0" i="0"/>
            <a:t>Resource list</a:t>
          </a:r>
          <a:endParaRPr lang="en-US"/>
        </a:p>
      </dgm:t>
    </dgm:pt>
    <dgm:pt modelId="{2B97FFA2-8A49-4540-B0E5-1AFDADC1F84D}" type="parTrans" cxnId="{65E2C8A1-A061-4594-A275-9D5DCC0E04E2}">
      <dgm:prSet/>
      <dgm:spPr/>
      <dgm:t>
        <a:bodyPr/>
        <a:lstStyle/>
        <a:p>
          <a:endParaRPr lang="en-US"/>
        </a:p>
      </dgm:t>
    </dgm:pt>
    <dgm:pt modelId="{6E5458F0-315F-43BD-A112-E1CD5613E31F}" type="sibTrans" cxnId="{65E2C8A1-A061-4594-A275-9D5DCC0E04E2}">
      <dgm:prSet/>
      <dgm:spPr/>
      <dgm:t>
        <a:bodyPr/>
        <a:lstStyle/>
        <a:p>
          <a:endParaRPr lang="en-US"/>
        </a:p>
      </dgm:t>
    </dgm:pt>
    <dgm:pt modelId="{4F52713D-A4AB-401B-B05D-00D4C6DC0151}">
      <dgm:prSet/>
      <dgm:spPr/>
      <dgm:t>
        <a:bodyPr/>
        <a:lstStyle/>
        <a:p>
          <a:r>
            <a:rPr lang="en-US" b="1"/>
            <a:t>Primary resources:</a:t>
          </a:r>
          <a:r>
            <a:rPr lang="en-US" b="0" i="0"/>
            <a:t> Academic databases; cloud IAM guides; Zotero/Mendeley</a:t>
          </a:r>
          <a:endParaRPr lang="en-US"/>
        </a:p>
      </dgm:t>
    </dgm:pt>
    <dgm:pt modelId="{825D4B5A-5A8B-4851-9A17-688A3039B0C2}" type="parTrans" cxnId="{1B1BDFA0-E7BE-4CD6-8476-F754F60CF767}">
      <dgm:prSet/>
      <dgm:spPr/>
      <dgm:t>
        <a:bodyPr/>
        <a:lstStyle/>
        <a:p>
          <a:endParaRPr lang="en-US"/>
        </a:p>
      </dgm:t>
    </dgm:pt>
    <dgm:pt modelId="{A6C19EE0-8922-4C14-A429-009170D50564}" type="sibTrans" cxnId="{1B1BDFA0-E7BE-4CD6-8476-F754F60CF767}">
      <dgm:prSet/>
      <dgm:spPr/>
      <dgm:t>
        <a:bodyPr/>
        <a:lstStyle/>
        <a:p>
          <a:endParaRPr lang="en-US"/>
        </a:p>
      </dgm:t>
    </dgm:pt>
    <dgm:pt modelId="{095AE3D1-3A58-4FBF-A66A-1581E2875749}">
      <dgm:prSet/>
      <dgm:spPr/>
      <dgm:t>
        <a:bodyPr/>
        <a:lstStyle/>
        <a:p>
          <a:r>
            <a:rPr lang="en-US" b="1"/>
            <a:t>Tools:</a:t>
          </a:r>
          <a:r>
            <a:rPr lang="en-US" b="0" i="0"/>
            <a:t> Python for scoring; graph modelling tool; word processor + citations</a:t>
          </a:r>
          <a:endParaRPr lang="en-US"/>
        </a:p>
      </dgm:t>
    </dgm:pt>
    <dgm:pt modelId="{8A8D7EFF-B028-4A0C-81B4-8CE9D909FBA8}" type="parTrans" cxnId="{229BC6F9-6535-44FC-BC7D-891CC23E4E95}">
      <dgm:prSet/>
      <dgm:spPr/>
      <dgm:t>
        <a:bodyPr/>
        <a:lstStyle/>
        <a:p>
          <a:endParaRPr lang="en-US"/>
        </a:p>
      </dgm:t>
    </dgm:pt>
    <dgm:pt modelId="{99C00AE7-E3E7-4FB8-88D0-37CCDF8798BF}" type="sibTrans" cxnId="{229BC6F9-6535-44FC-BC7D-891CC23E4E95}">
      <dgm:prSet/>
      <dgm:spPr/>
      <dgm:t>
        <a:bodyPr/>
        <a:lstStyle/>
        <a:p>
          <a:endParaRPr lang="en-US"/>
        </a:p>
      </dgm:t>
    </dgm:pt>
    <dgm:pt modelId="{91B98388-ACED-4D87-809E-F73F1437E80C}">
      <dgm:prSet/>
      <dgm:spPr/>
      <dgm:t>
        <a:bodyPr/>
        <a:lstStyle/>
        <a:p>
          <a:r>
            <a:rPr lang="en-US" b="1"/>
            <a:t>Validation inputs:</a:t>
          </a:r>
          <a:r>
            <a:rPr lang="en-US" b="0" i="0"/>
            <a:t> Hypothetical IAM scenarios; peer/supervisor checkpoints</a:t>
          </a:r>
          <a:endParaRPr lang="en-US"/>
        </a:p>
      </dgm:t>
    </dgm:pt>
    <dgm:pt modelId="{17D8BC7C-040B-4E82-B965-BD12E63BEFDA}" type="parTrans" cxnId="{BFA059CA-8893-450A-8372-E406F6E79696}">
      <dgm:prSet/>
      <dgm:spPr/>
      <dgm:t>
        <a:bodyPr/>
        <a:lstStyle/>
        <a:p>
          <a:endParaRPr lang="en-US"/>
        </a:p>
      </dgm:t>
    </dgm:pt>
    <dgm:pt modelId="{06AEF22D-1FE6-48DB-9E36-6F0E496909B6}" type="sibTrans" cxnId="{BFA059CA-8893-450A-8372-E406F6E79696}">
      <dgm:prSet/>
      <dgm:spPr/>
      <dgm:t>
        <a:bodyPr/>
        <a:lstStyle/>
        <a:p>
          <a:endParaRPr lang="en-US"/>
        </a:p>
      </dgm:t>
    </dgm:pt>
    <dgm:pt modelId="{DE0407DF-3C30-4C6A-A7FF-9AD52C9E7C71}" type="pres">
      <dgm:prSet presAssocID="{42E8241F-60FB-499A-A29B-705FEA3E0B2F}" presName="Name0" presStyleCnt="0">
        <dgm:presLayoutVars>
          <dgm:dir/>
          <dgm:animLvl val="lvl"/>
          <dgm:resizeHandles val="exact"/>
        </dgm:presLayoutVars>
      </dgm:prSet>
      <dgm:spPr/>
    </dgm:pt>
    <dgm:pt modelId="{822AEFD2-3060-4DB6-8705-C6E6EF6455CF}" type="pres">
      <dgm:prSet presAssocID="{340B3FC7-247D-415C-A0B4-AA00DDE37ABE}" presName="linNode" presStyleCnt="0"/>
      <dgm:spPr/>
    </dgm:pt>
    <dgm:pt modelId="{47B43362-9C27-4638-B74D-81A5B7DC9055}" type="pres">
      <dgm:prSet presAssocID="{340B3FC7-247D-415C-A0B4-AA00DDE37ABE}" presName="parentText" presStyleLbl="node1" presStyleIdx="0" presStyleCnt="1">
        <dgm:presLayoutVars>
          <dgm:chMax val="1"/>
          <dgm:bulletEnabled val="1"/>
        </dgm:presLayoutVars>
      </dgm:prSet>
      <dgm:spPr/>
    </dgm:pt>
    <dgm:pt modelId="{71F3244A-E08D-4708-8B0C-56F41C640CA4}" type="pres">
      <dgm:prSet presAssocID="{340B3FC7-247D-415C-A0B4-AA00DDE37ABE}" presName="descendantText" presStyleLbl="alignAccFollowNode1" presStyleIdx="0" presStyleCnt="1">
        <dgm:presLayoutVars>
          <dgm:bulletEnabled val="1"/>
        </dgm:presLayoutVars>
      </dgm:prSet>
      <dgm:spPr/>
    </dgm:pt>
  </dgm:ptLst>
  <dgm:cxnLst>
    <dgm:cxn modelId="{5D35F12B-13E2-4EBA-A03B-047565B2E916}" type="presOf" srcId="{91B98388-ACED-4D87-809E-F73F1437E80C}" destId="{71F3244A-E08D-4708-8B0C-56F41C640CA4}" srcOrd="0" destOrd="2" presId="urn:microsoft.com/office/officeart/2005/8/layout/vList5"/>
    <dgm:cxn modelId="{BB522044-8261-4B50-9732-9113BBCF0AE3}" type="presOf" srcId="{095AE3D1-3A58-4FBF-A66A-1581E2875749}" destId="{71F3244A-E08D-4708-8B0C-56F41C640CA4}" srcOrd="0" destOrd="1" presId="urn:microsoft.com/office/officeart/2005/8/layout/vList5"/>
    <dgm:cxn modelId="{9299EE49-ACE2-4221-97FB-54B43B1895FA}" type="presOf" srcId="{340B3FC7-247D-415C-A0B4-AA00DDE37ABE}" destId="{47B43362-9C27-4638-B74D-81A5B7DC9055}" srcOrd="0" destOrd="0" presId="urn:microsoft.com/office/officeart/2005/8/layout/vList5"/>
    <dgm:cxn modelId="{AFFC484D-FC50-44DB-938F-7349436195EC}" type="presOf" srcId="{4F52713D-A4AB-401B-B05D-00D4C6DC0151}" destId="{71F3244A-E08D-4708-8B0C-56F41C640CA4}" srcOrd="0" destOrd="0" presId="urn:microsoft.com/office/officeart/2005/8/layout/vList5"/>
    <dgm:cxn modelId="{1B1BDFA0-E7BE-4CD6-8476-F754F60CF767}" srcId="{340B3FC7-247D-415C-A0B4-AA00DDE37ABE}" destId="{4F52713D-A4AB-401B-B05D-00D4C6DC0151}" srcOrd="0" destOrd="0" parTransId="{825D4B5A-5A8B-4851-9A17-688A3039B0C2}" sibTransId="{A6C19EE0-8922-4C14-A429-009170D50564}"/>
    <dgm:cxn modelId="{65E2C8A1-A061-4594-A275-9D5DCC0E04E2}" srcId="{42E8241F-60FB-499A-A29B-705FEA3E0B2F}" destId="{340B3FC7-247D-415C-A0B4-AA00DDE37ABE}" srcOrd="0" destOrd="0" parTransId="{2B97FFA2-8A49-4540-B0E5-1AFDADC1F84D}" sibTransId="{6E5458F0-315F-43BD-A112-E1CD5613E31F}"/>
    <dgm:cxn modelId="{BFA059CA-8893-450A-8372-E406F6E79696}" srcId="{340B3FC7-247D-415C-A0B4-AA00DDE37ABE}" destId="{91B98388-ACED-4D87-809E-F73F1437E80C}" srcOrd="2" destOrd="0" parTransId="{17D8BC7C-040B-4E82-B965-BD12E63BEFDA}" sibTransId="{06AEF22D-1FE6-48DB-9E36-6F0E496909B6}"/>
    <dgm:cxn modelId="{A66DB2F7-BC6B-440A-B896-2E19AB709076}" type="presOf" srcId="{42E8241F-60FB-499A-A29B-705FEA3E0B2F}" destId="{DE0407DF-3C30-4C6A-A7FF-9AD52C9E7C71}" srcOrd="0" destOrd="0" presId="urn:microsoft.com/office/officeart/2005/8/layout/vList5"/>
    <dgm:cxn modelId="{229BC6F9-6535-44FC-BC7D-891CC23E4E95}" srcId="{340B3FC7-247D-415C-A0B4-AA00DDE37ABE}" destId="{095AE3D1-3A58-4FBF-A66A-1581E2875749}" srcOrd="1" destOrd="0" parTransId="{8A8D7EFF-B028-4A0C-81B4-8CE9D909FBA8}" sibTransId="{99C00AE7-E3E7-4FB8-88D0-37CCDF8798BF}"/>
    <dgm:cxn modelId="{402F5BB8-E4CE-4E91-9133-D39D7BEA2F44}" type="presParOf" srcId="{DE0407DF-3C30-4C6A-A7FF-9AD52C9E7C71}" destId="{822AEFD2-3060-4DB6-8705-C6E6EF6455CF}" srcOrd="0" destOrd="0" presId="urn:microsoft.com/office/officeart/2005/8/layout/vList5"/>
    <dgm:cxn modelId="{BBE3961D-E77C-4046-9D93-716525442B82}" type="presParOf" srcId="{822AEFD2-3060-4DB6-8705-C6E6EF6455CF}" destId="{47B43362-9C27-4638-B74D-81A5B7DC9055}" srcOrd="0" destOrd="0" presId="urn:microsoft.com/office/officeart/2005/8/layout/vList5"/>
    <dgm:cxn modelId="{21FF423D-D444-4826-83B3-6C386A80D72E}" type="presParOf" srcId="{822AEFD2-3060-4DB6-8705-C6E6EF6455CF}" destId="{71F3244A-E08D-4708-8B0C-56F41C640CA4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1BC512-B80D-4757-9CBD-1FFBC580AFDA}">
      <dsp:nvSpPr>
        <dsp:cNvPr id="0" name=""/>
        <dsp:cNvSpPr/>
      </dsp:nvSpPr>
      <dsp:spPr>
        <a:xfrm>
          <a:off x="752566" y="1045320"/>
          <a:ext cx="1066720" cy="106672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29C5D5-7E78-4599-B354-5733E83C11C3}">
      <dsp:nvSpPr>
        <dsp:cNvPr id="0" name=""/>
        <dsp:cNvSpPr/>
      </dsp:nvSpPr>
      <dsp:spPr>
        <a:xfrm>
          <a:off x="100682" y="2427484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/>
            <a:t>IAM complexity leads to privilege escalation and data exposure</a:t>
          </a:r>
          <a:endParaRPr lang="en-US" sz="1700" kern="1200"/>
        </a:p>
      </dsp:txBody>
      <dsp:txXfrm>
        <a:off x="100682" y="2427484"/>
        <a:ext cx="2370489" cy="720000"/>
      </dsp:txXfrm>
    </dsp:sp>
    <dsp:sp modelId="{4D1493EE-9F48-4876-87F9-6CB686663F87}">
      <dsp:nvSpPr>
        <dsp:cNvPr id="0" name=""/>
        <dsp:cNvSpPr/>
      </dsp:nvSpPr>
      <dsp:spPr>
        <a:xfrm>
          <a:off x="3537891" y="1045320"/>
          <a:ext cx="1066720" cy="106672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4381B9-08A7-4E1A-B290-1D4A359A28A1}">
      <dsp:nvSpPr>
        <dsp:cNvPr id="0" name=""/>
        <dsp:cNvSpPr/>
      </dsp:nvSpPr>
      <dsp:spPr>
        <a:xfrm>
          <a:off x="2886007" y="2427484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Existing research focuses on detection, not quantification</a:t>
          </a:r>
        </a:p>
      </dsp:txBody>
      <dsp:txXfrm>
        <a:off x="2886007" y="2427484"/>
        <a:ext cx="2370489" cy="720000"/>
      </dsp:txXfrm>
    </dsp:sp>
    <dsp:sp modelId="{5E797E67-522A-420C-A07B-D40CADB851B3}">
      <dsp:nvSpPr>
        <dsp:cNvPr id="0" name=""/>
        <dsp:cNvSpPr/>
      </dsp:nvSpPr>
      <dsp:spPr>
        <a:xfrm>
          <a:off x="6323216" y="1045320"/>
          <a:ext cx="1066720" cy="106672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A6104B-A9B8-4E53-8B00-CFA273EEFC89}">
      <dsp:nvSpPr>
        <dsp:cNvPr id="0" name=""/>
        <dsp:cNvSpPr/>
      </dsp:nvSpPr>
      <dsp:spPr>
        <a:xfrm>
          <a:off x="5671332" y="2427484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No unified theoretical model for IAM complexity risk</a:t>
          </a:r>
        </a:p>
      </dsp:txBody>
      <dsp:txXfrm>
        <a:off x="5671332" y="2427484"/>
        <a:ext cx="2370489" cy="720000"/>
      </dsp:txXfrm>
    </dsp:sp>
    <dsp:sp modelId="{1AA4CCA6-4D7C-43F2-A2F5-6756A511EE26}">
      <dsp:nvSpPr>
        <dsp:cNvPr id="0" name=""/>
        <dsp:cNvSpPr/>
      </dsp:nvSpPr>
      <dsp:spPr>
        <a:xfrm>
          <a:off x="9108541" y="1045320"/>
          <a:ext cx="1066720" cy="106672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F47C39-4CDF-4B2E-8BAD-DE12A843023F}">
      <dsp:nvSpPr>
        <dsp:cNvPr id="0" name=""/>
        <dsp:cNvSpPr/>
      </dsp:nvSpPr>
      <dsp:spPr>
        <a:xfrm>
          <a:off x="8456657" y="2427484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Organisations lack a way to assess IAM risk proactively</a:t>
          </a:r>
        </a:p>
      </dsp:txBody>
      <dsp:txXfrm>
        <a:off x="8456657" y="2427484"/>
        <a:ext cx="2370489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24EB9A-1C3E-4915-BC55-005747F95795}">
      <dsp:nvSpPr>
        <dsp:cNvPr id="0" name=""/>
        <dsp:cNvSpPr/>
      </dsp:nvSpPr>
      <dsp:spPr>
        <a:xfrm>
          <a:off x="0" y="3571"/>
          <a:ext cx="10668000" cy="76080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42A6A0B-7EFD-4D59-9C7C-7A2284DA0B27}">
      <dsp:nvSpPr>
        <dsp:cNvPr id="0" name=""/>
        <dsp:cNvSpPr/>
      </dsp:nvSpPr>
      <dsp:spPr>
        <a:xfrm>
          <a:off x="230144" y="174753"/>
          <a:ext cx="418445" cy="41844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DCFB7A-E5C5-4F81-97EC-C88D27BBBC22}">
      <dsp:nvSpPr>
        <dsp:cNvPr id="0" name=""/>
        <dsp:cNvSpPr/>
      </dsp:nvSpPr>
      <dsp:spPr>
        <a:xfrm>
          <a:off x="878734" y="3571"/>
          <a:ext cx="4800600" cy="7608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519" tIns="80519" rIns="80519" bIns="80519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>
              <a:solidFill>
                <a:schemeClr val="tx2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Research Design</a:t>
          </a:r>
          <a:endParaRPr lang="en-US" sz="19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878734" y="3571"/>
        <a:ext cx="4800600" cy="760809"/>
      </dsp:txXfrm>
    </dsp:sp>
    <dsp:sp modelId="{FF3CBF51-F783-4EE3-A755-4A7A577EA8E8}">
      <dsp:nvSpPr>
        <dsp:cNvPr id="0" name=""/>
        <dsp:cNvSpPr/>
      </dsp:nvSpPr>
      <dsp:spPr>
        <a:xfrm>
          <a:off x="5679334" y="3571"/>
          <a:ext cx="4988665" cy="7608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519" tIns="80519" rIns="80519" bIns="80519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>
              <a:solidFill>
                <a:schemeClr val="tx2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Theoretical / conceptual</a:t>
          </a:r>
          <a:endParaRPr lang="en-US" sz="1700" kern="120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7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5679334" y="3571"/>
        <a:ext cx="4988665" cy="760809"/>
      </dsp:txXfrm>
    </dsp:sp>
    <dsp:sp modelId="{B5D82EE5-D227-4CD0-B2AF-C29BD41397B9}">
      <dsp:nvSpPr>
        <dsp:cNvPr id="0" name=""/>
        <dsp:cNvSpPr/>
      </dsp:nvSpPr>
      <dsp:spPr>
        <a:xfrm>
          <a:off x="0" y="954583"/>
          <a:ext cx="10668000" cy="76080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0A729F-DEF5-4F6B-984E-990830D2E190}">
      <dsp:nvSpPr>
        <dsp:cNvPr id="0" name=""/>
        <dsp:cNvSpPr/>
      </dsp:nvSpPr>
      <dsp:spPr>
        <a:xfrm>
          <a:off x="230144" y="1125765"/>
          <a:ext cx="418445" cy="41844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A6B00C-EF86-4092-8D49-AAE69E40269A}">
      <dsp:nvSpPr>
        <dsp:cNvPr id="0" name=""/>
        <dsp:cNvSpPr/>
      </dsp:nvSpPr>
      <dsp:spPr>
        <a:xfrm>
          <a:off x="878734" y="954583"/>
          <a:ext cx="4800600" cy="7608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519" tIns="80519" rIns="80519" bIns="80519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>
              <a:solidFill>
                <a:schemeClr val="tx2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Conceptual Modelling</a:t>
          </a:r>
          <a:endParaRPr lang="en-US" sz="19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878734" y="954583"/>
        <a:ext cx="4800600" cy="760809"/>
      </dsp:txXfrm>
    </dsp:sp>
    <dsp:sp modelId="{4D4080F5-7BDE-42E8-BAF0-B80A3F14AD29}">
      <dsp:nvSpPr>
        <dsp:cNvPr id="0" name=""/>
        <dsp:cNvSpPr/>
      </dsp:nvSpPr>
      <dsp:spPr>
        <a:xfrm>
          <a:off x="5679334" y="954583"/>
          <a:ext cx="4988665" cy="7608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519" tIns="80519" rIns="80519" bIns="80519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>
              <a:solidFill>
                <a:schemeClr val="tx2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Model IAM complexity factors</a:t>
          </a:r>
          <a:endParaRPr lang="en-US" sz="17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5679334" y="954583"/>
        <a:ext cx="4988665" cy="760809"/>
      </dsp:txXfrm>
    </dsp:sp>
    <dsp:sp modelId="{8ABFB9C7-98E2-409C-AF20-F6429F667E6D}">
      <dsp:nvSpPr>
        <dsp:cNvPr id="0" name=""/>
        <dsp:cNvSpPr/>
      </dsp:nvSpPr>
      <dsp:spPr>
        <a:xfrm>
          <a:off x="0" y="1905595"/>
          <a:ext cx="10668000" cy="76080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8E813A-B3FA-47A7-9171-7572629A9083}">
      <dsp:nvSpPr>
        <dsp:cNvPr id="0" name=""/>
        <dsp:cNvSpPr/>
      </dsp:nvSpPr>
      <dsp:spPr>
        <a:xfrm>
          <a:off x="230144" y="2076777"/>
          <a:ext cx="418445" cy="41844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54CFBC-E9E0-41A8-AF2C-81381E7A9FF7}">
      <dsp:nvSpPr>
        <dsp:cNvPr id="0" name=""/>
        <dsp:cNvSpPr/>
      </dsp:nvSpPr>
      <dsp:spPr>
        <a:xfrm>
          <a:off x="878734" y="1905595"/>
          <a:ext cx="4800600" cy="7608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519" tIns="80519" rIns="80519" bIns="80519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>
              <a:solidFill>
                <a:schemeClr val="tx2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Graph Representation</a:t>
          </a:r>
          <a:endParaRPr lang="en-US" sz="19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878734" y="1905595"/>
        <a:ext cx="4800600" cy="760809"/>
      </dsp:txXfrm>
    </dsp:sp>
    <dsp:sp modelId="{EA293582-4C96-4357-9427-E1DCA4E58AAA}">
      <dsp:nvSpPr>
        <dsp:cNvPr id="0" name=""/>
        <dsp:cNvSpPr/>
      </dsp:nvSpPr>
      <dsp:spPr>
        <a:xfrm>
          <a:off x="5679334" y="1905595"/>
          <a:ext cx="4988665" cy="7608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519" tIns="80519" rIns="80519" bIns="80519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>
              <a:solidFill>
                <a:schemeClr val="tx2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Graph-theoretical structures</a:t>
          </a:r>
          <a:endParaRPr lang="en-US" sz="17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5679334" y="1905595"/>
        <a:ext cx="4988665" cy="760809"/>
      </dsp:txXfrm>
    </dsp:sp>
    <dsp:sp modelId="{7BAD31E8-9183-4E65-800B-CD11BF9A44AD}">
      <dsp:nvSpPr>
        <dsp:cNvPr id="0" name=""/>
        <dsp:cNvSpPr/>
      </dsp:nvSpPr>
      <dsp:spPr>
        <a:xfrm>
          <a:off x="0" y="2856607"/>
          <a:ext cx="10668000" cy="76080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8EB9AB-D6FD-406F-9CB5-714FB7B61161}">
      <dsp:nvSpPr>
        <dsp:cNvPr id="0" name=""/>
        <dsp:cNvSpPr/>
      </dsp:nvSpPr>
      <dsp:spPr>
        <a:xfrm>
          <a:off x="230144" y="3027789"/>
          <a:ext cx="418445" cy="41844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FA91AC-2188-428D-8307-3EA7C5D1D0AF}">
      <dsp:nvSpPr>
        <dsp:cNvPr id="0" name=""/>
        <dsp:cNvSpPr/>
      </dsp:nvSpPr>
      <dsp:spPr>
        <a:xfrm>
          <a:off x="878734" y="2856607"/>
          <a:ext cx="4800600" cy="7608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519" tIns="80519" rIns="80519" bIns="80519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>
              <a:solidFill>
                <a:schemeClr val="tx2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Weighted Scoring</a:t>
          </a:r>
          <a:endParaRPr lang="en-US" sz="19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878734" y="2856607"/>
        <a:ext cx="4800600" cy="760809"/>
      </dsp:txXfrm>
    </dsp:sp>
    <dsp:sp modelId="{EA89C834-E329-441A-81FE-0D37E5FAB048}">
      <dsp:nvSpPr>
        <dsp:cNvPr id="0" name=""/>
        <dsp:cNvSpPr/>
      </dsp:nvSpPr>
      <dsp:spPr>
        <a:xfrm>
          <a:off x="5679334" y="2856607"/>
          <a:ext cx="4988665" cy="7608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519" tIns="80519" rIns="80519" bIns="80519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>
              <a:solidFill>
                <a:schemeClr val="tx2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Formulate scoring weights</a:t>
          </a:r>
          <a:endParaRPr lang="en-US" sz="17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5679334" y="2856607"/>
        <a:ext cx="4988665" cy="760809"/>
      </dsp:txXfrm>
    </dsp:sp>
    <dsp:sp modelId="{B21D9D78-F364-4B3F-AF7C-AAEB037483D5}">
      <dsp:nvSpPr>
        <dsp:cNvPr id="0" name=""/>
        <dsp:cNvSpPr/>
      </dsp:nvSpPr>
      <dsp:spPr>
        <a:xfrm>
          <a:off x="0" y="3807618"/>
          <a:ext cx="10668000" cy="76080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42391C-DE33-40E9-9301-41C65AD90874}">
      <dsp:nvSpPr>
        <dsp:cNvPr id="0" name=""/>
        <dsp:cNvSpPr/>
      </dsp:nvSpPr>
      <dsp:spPr>
        <a:xfrm>
          <a:off x="230144" y="3978800"/>
          <a:ext cx="418445" cy="41844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E5A6BF-89E5-4F0A-BA1A-E4FCD86E19C8}">
      <dsp:nvSpPr>
        <dsp:cNvPr id="0" name=""/>
        <dsp:cNvSpPr/>
      </dsp:nvSpPr>
      <dsp:spPr>
        <a:xfrm>
          <a:off x="878734" y="3807618"/>
          <a:ext cx="4800600" cy="7608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519" tIns="80519" rIns="80519" bIns="80519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>
              <a:solidFill>
                <a:schemeClr val="tx2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Conceptual Validation</a:t>
          </a:r>
          <a:endParaRPr lang="en-US" sz="19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878734" y="3807618"/>
        <a:ext cx="4800600" cy="760809"/>
      </dsp:txXfrm>
    </dsp:sp>
    <dsp:sp modelId="{08031CE7-FD21-4E33-84A8-3641DAA8C4EC}">
      <dsp:nvSpPr>
        <dsp:cNvPr id="0" name=""/>
        <dsp:cNvSpPr/>
      </dsp:nvSpPr>
      <dsp:spPr>
        <a:xfrm>
          <a:off x="5679334" y="3807618"/>
          <a:ext cx="4988665" cy="7608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519" tIns="80519" rIns="80519" bIns="80519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>
              <a:solidFill>
                <a:schemeClr val="tx2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Test with hypothetical IAM</a:t>
          </a:r>
          <a:endParaRPr lang="en-US" sz="17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5679334" y="3807618"/>
        <a:ext cx="4988665" cy="76080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1F3244A-E08D-4708-8B0C-56F41C640CA4}">
      <dsp:nvSpPr>
        <dsp:cNvPr id="0" name=""/>
        <dsp:cNvSpPr/>
      </dsp:nvSpPr>
      <dsp:spPr>
        <a:xfrm rot="5400000">
          <a:off x="1782952" y="517556"/>
          <a:ext cx="3481070" cy="331622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36195" rIns="72390" bIns="36195" numCol="1" spcCol="1270" anchor="ctr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b="1" kern="1200"/>
            <a:t>Primary resources:</a:t>
          </a:r>
          <a:r>
            <a:rPr lang="en-US" sz="1900" b="0" i="0" kern="1200"/>
            <a:t> Academic databases; cloud IAM guides; Zotero/Mendeley</a:t>
          </a:r>
          <a:endParaRPr lang="en-US" sz="1900" kern="120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b="1" kern="1200"/>
            <a:t>Tools:</a:t>
          </a:r>
          <a:r>
            <a:rPr lang="en-US" sz="1900" b="0" i="0" kern="1200"/>
            <a:t> Python for scoring; graph modelling tool; word processor + citations</a:t>
          </a:r>
          <a:endParaRPr lang="en-US" sz="1900" kern="120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b="1" kern="1200"/>
            <a:t>Validation inputs:</a:t>
          </a:r>
          <a:r>
            <a:rPr lang="en-US" sz="1900" b="0" i="0" kern="1200"/>
            <a:t> Hypothetical IAM scenarios; peer/supervisor checkpoints</a:t>
          </a:r>
          <a:endParaRPr lang="en-US" sz="1900" kern="1200"/>
        </a:p>
      </dsp:txBody>
      <dsp:txXfrm rot="-5400000">
        <a:off x="1865375" y="597019"/>
        <a:ext cx="3154339" cy="3157300"/>
      </dsp:txXfrm>
    </dsp:sp>
    <dsp:sp modelId="{47B43362-9C27-4638-B74D-81A5B7DC9055}">
      <dsp:nvSpPr>
        <dsp:cNvPr id="0" name=""/>
        <dsp:cNvSpPr/>
      </dsp:nvSpPr>
      <dsp:spPr>
        <a:xfrm>
          <a:off x="0" y="0"/>
          <a:ext cx="1865376" cy="435133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53340" rIns="106680" bIns="5334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0" i="0" kern="1200"/>
            <a:t>Resource list</a:t>
          </a:r>
          <a:endParaRPr lang="en-US" sz="2800" kern="1200"/>
        </a:p>
      </dsp:txBody>
      <dsp:txXfrm>
        <a:off x="91060" y="91060"/>
        <a:ext cx="1683256" cy="416921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B5AD4B-5119-439D-89ED-B77ECDC6AF0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9A48627-7B10-95C9-94A0-002FD298DC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FFEA0-1952-E257-63F5-3BF8A91163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0C908-C853-4264-81B9-FD3E396AD05F}" type="datetimeFigureOut">
              <a:rPr lang="en-GB" smtClean="0"/>
              <a:t>19/04/26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32AEA6-F7A4-6B07-0DC1-2D11662522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F5511C-B0B6-54AC-8BAB-EC69C2E76A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D0561-2366-4BB7-8622-7D7335EB04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58880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5A7D06-D94D-ACAC-BFA9-D84EC0D666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E787A5-370F-CEB6-63BD-E7359E5D2C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E383D0-E918-4CF3-E456-655E58FB09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0C908-C853-4264-81B9-FD3E396AD05F}" type="datetimeFigureOut">
              <a:rPr lang="en-GB" smtClean="0"/>
              <a:t>19/04/26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5E8BB4-92D0-1E88-B76D-6F5F453AF3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86F7DF-AAC2-F0C2-31D3-40B5E7693E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D0561-2366-4BB7-8622-7D7335EB04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44244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3CEF5D-3BBC-5228-07FE-52DDAC0E05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EA7246-AC26-8237-C859-67B59658D4D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810B97-F2F3-8E2B-6DFC-DF6BB806E7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0C908-C853-4264-81B9-FD3E396AD05F}" type="datetimeFigureOut">
              <a:rPr lang="en-GB" smtClean="0"/>
              <a:t>19/04/26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11720B-4CCE-4CD8-8248-240B89204E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9600B1-53E2-8E50-C209-35227446C3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D0561-2366-4BB7-8622-7D7335EB04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3510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654C68-ADF9-DFBE-4CB1-78B40D9F7F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F4D316-648A-B70C-C45A-A6F2484DAC8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F4CC742-5738-EE96-D7A5-CE8CA559D2F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DF73E1D-A692-D540-F583-0420D3FA30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0C908-C853-4264-81B9-FD3E396AD05F}" type="datetimeFigureOut">
              <a:rPr lang="en-GB" smtClean="0"/>
              <a:t>19/04/26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C8E727-BB3E-D94A-7CA0-F83988DD0D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D9B3C5B-187D-6547-81E2-485E66B1ED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D0561-2366-4BB7-8622-7D7335EB04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5911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0B63B4-7CA6-6619-7A4E-DED03692F9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645224-A868-FF20-30B1-80EB4F74CD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6151B89-6F28-5D1C-ABEA-77EF513553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897B288-54A5-E50C-C936-7B27E06E8A5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2FCCDAD-AD2C-BCB6-E371-5148F0CF8ED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487E9F4-E939-F09D-8774-5CF659EF7E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0C908-C853-4264-81B9-FD3E396AD05F}" type="datetimeFigureOut">
              <a:rPr lang="en-GB" smtClean="0"/>
              <a:t>19/04/26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3B3455B-8A03-C9B3-4D0E-00C66D2C5D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63D78F5-9318-9DE2-0F4F-BECEC4615D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D0561-2366-4BB7-8622-7D7335EB04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44838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1C1853-3440-1898-02BD-3D037AAF80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50FD4EA-FD39-D070-D65C-3E61B56C5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0C908-C853-4264-81B9-FD3E396AD05F}" type="datetimeFigureOut">
              <a:rPr lang="en-GB" smtClean="0"/>
              <a:t>19/04/26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C295D20-1D3C-6C12-D956-5B948DF516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72F1D06-BAF4-5A38-E44D-9FC64B3385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D0561-2366-4BB7-8622-7D7335EB04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20968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94BB350-1BBA-49EC-2880-20C9DE2E1C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0C908-C853-4264-81B9-FD3E396AD05F}" type="datetimeFigureOut">
              <a:rPr lang="en-GB" smtClean="0"/>
              <a:t>19/04/26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96DA254-91DB-0BE4-191C-83D53439D5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85CB31-7A01-F5C1-F710-0D8AF93337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D0561-2366-4BB7-8622-7D7335EB04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78327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5808C9-DC76-0A2D-E7BB-B98745BD2E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9B68B3-141A-774C-FFF7-AE9483B049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9550251-CB8B-8E08-2F15-1DA3E2E28C0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5323FFC-DDBF-B113-D41B-CDCFEAB91F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0C908-C853-4264-81B9-FD3E396AD05F}" type="datetimeFigureOut">
              <a:rPr lang="en-GB" smtClean="0"/>
              <a:t>19/04/26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7B372CD-EE6B-E90A-D99D-075B4E444A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012528-63B3-77AF-51DB-F68023833E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D0561-2366-4BB7-8622-7D7335EB04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96536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A63B0F-1CD5-8F38-73CA-B0634BD82E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BC35C30-7465-1F42-8F9B-1185DC66B48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7ECFEDF-6A22-CECB-4A4A-3140C2F6990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1BE7934-0BE0-350A-0C52-36A87FC7F5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0C908-C853-4264-81B9-FD3E396AD05F}" type="datetimeFigureOut">
              <a:rPr lang="en-GB" smtClean="0"/>
              <a:t>19/04/26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B42F9CD-640B-908C-F1BA-7BD718D5F5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7D0FC31-6847-ECB3-D8E8-0AA4D7F06C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D0561-2366-4BB7-8622-7D7335EB04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96354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7B1537-339D-8584-4CB3-A8B70E7B60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ABC1818-D34A-E989-CF2F-C9EE0A87033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A77A89-B22F-A594-036C-8A74124DF5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0C908-C853-4264-81B9-FD3E396AD05F}" type="datetimeFigureOut">
              <a:rPr lang="en-GB" smtClean="0"/>
              <a:t>19/04/26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FE57FB-A9B7-B803-7647-853BD299DF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DB7F74-281D-9F85-0671-B26331CDAE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D0561-2366-4BB7-8622-7D7335EB04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40727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29BD918-6C0A-F2E8-B6FE-8E2D96A3AA9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273AD06-01EB-51BC-DD0E-99D7A8BCF4E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CFFB28-D3FD-B4DD-5154-351AD85683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0C908-C853-4264-81B9-FD3E396AD05F}" type="datetimeFigureOut">
              <a:rPr lang="en-GB" smtClean="0"/>
              <a:t>19/04/26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CBB194-A4F6-8BF5-F6EF-FAC363A3BB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8854A4-EBAA-3CEC-FFFF-086F1BC782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D0561-2366-4BB7-8622-7D7335EB04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729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1C8CBE3-BFDE-6936-4719-4C864BA442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658790-E3E4-4D1B-C541-46D533E763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EE97D5-15C0-C5E6-7C1D-90F82E01F73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5A0C908-C853-4264-81B9-FD3E396AD05F}" type="datetimeFigureOut">
              <a:rPr lang="en-GB" smtClean="0"/>
              <a:t>19/04/26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35F883-3568-EAD9-5944-5DF662D9A62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1E12C4-7084-59F7-47CB-98F453346C2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02D0561-2366-4BB7-8622-7D7335EB04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07006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bg_navy">
            <a:extLst>
              <a:ext uri="{FF2B5EF4-FFF2-40B4-BE49-F238E27FC236}">
                <a16:creationId xmlns:a16="http://schemas.microsoft.com/office/drawing/2014/main" id="{1E906A02-AFFF-4D95-84F2-958C59B9752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B1F3A"/>
          </a:solidFill>
          <a:ln w="0" cap="flat" cmpd="sng" algn="ctr">
            <a:solidFill>
              <a:srgbClr val="156082">
                <a:shade val="15000"/>
              </a:srgbClr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ubtitle_degree">
            <a:extLst>
              <a:ext uri="{FF2B5EF4-FFF2-40B4-BE49-F238E27FC236}">
                <a16:creationId xmlns:a16="http://schemas.microsoft.com/office/drawing/2014/main" id="{0AC39758-07B7-4AE2-83DA-262C000C19D7}"/>
              </a:ext>
            </a:extLst>
          </p:cNvPr>
          <p:cNvSpPr txBox="1"/>
          <p:nvPr/>
        </p:nvSpPr>
        <p:spPr>
          <a:xfrm>
            <a:off x="1219200" y="3708400"/>
            <a:ext cx="6908800" cy="430887"/>
          </a:xfrm>
          <a:prstGeom prst="rect">
            <a:avLst/>
          </a:prstGeom>
          <a:noFill/>
        </p:spPr>
        <p:txBody>
          <a:bodyPr vertOverflow="overflow" vert="horz" wrap="square" rtlCol="0" anchor="t" anchorCtr="0">
            <a:spAutoFit/>
          </a:bodyPr>
          <a:lstStyle/>
          <a:p>
            <a:r>
              <a:rPr lang="en-US" sz="2200">
                <a:solidFill>
                  <a:srgbClr val="D7DEE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MSc Cybersecurity &amp; Digital Forensics</a:t>
            </a:r>
          </a:p>
        </p:txBody>
      </p:sp>
      <p:sp>
        <p:nvSpPr>
          <p:cNvPr id="12" name="subtitle_module">
            <a:extLst>
              <a:ext uri="{FF2B5EF4-FFF2-40B4-BE49-F238E27FC236}">
                <a16:creationId xmlns:a16="http://schemas.microsoft.com/office/drawing/2014/main" id="{8BE0F751-9EEF-4425-944F-F53E38B100CC}"/>
              </a:ext>
            </a:extLst>
          </p:cNvPr>
          <p:cNvSpPr txBox="1"/>
          <p:nvPr/>
        </p:nvSpPr>
        <p:spPr>
          <a:xfrm>
            <a:off x="1219200" y="4140200"/>
            <a:ext cx="6908800" cy="369332"/>
          </a:xfrm>
          <a:prstGeom prst="rect">
            <a:avLst/>
          </a:prstGeom>
          <a:noFill/>
        </p:spPr>
        <p:txBody>
          <a:bodyPr vertOverflow="overflow" vert="horz" wrap="square" rtlCol="0" anchor="t" anchorCtr="0">
            <a:spAutoFit/>
          </a:bodyPr>
          <a:lstStyle/>
          <a:p>
            <a:r>
              <a:rPr lang="en-US" dirty="0">
                <a:solidFill>
                  <a:srgbClr val="D7DEE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Research Methods &amp; Professional Development</a:t>
            </a:r>
          </a:p>
        </p:txBody>
      </p:sp>
      <p:sp>
        <p:nvSpPr>
          <p:cNvPr id="13" name="subtitle_name">
            <a:extLst>
              <a:ext uri="{FF2B5EF4-FFF2-40B4-BE49-F238E27FC236}">
                <a16:creationId xmlns:a16="http://schemas.microsoft.com/office/drawing/2014/main" id="{8EB9B471-9A01-4BBF-A8BD-874D0D3AFAF6}"/>
              </a:ext>
            </a:extLst>
          </p:cNvPr>
          <p:cNvSpPr txBox="1"/>
          <p:nvPr/>
        </p:nvSpPr>
        <p:spPr>
          <a:xfrm>
            <a:off x="1219200" y="4572000"/>
            <a:ext cx="6908800" cy="400110"/>
          </a:xfrm>
          <a:prstGeom prst="rect">
            <a:avLst/>
          </a:prstGeom>
          <a:noFill/>
        </p:spPr>
        <p:txBody>
          <a:bodyPr vertOverflow="overflow" vert="horz" wrap="square" rtlCol="0" anchor="t" anchorCtr="0">
            <a:spAutoFit/>
          </a:bodyPr>
          <a:lstStyle/>
          <a:p>
            <a:r>
              <a:rPr lang="en-US" sz="2000" dirty="0">
                <a:solidFill>
                  <a:srgbClr val="B8C3D3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Shamsuddin Mahmud</a:t>
            </a:r>
          </a:p>
        </p:txBody>
      </p:sp>
      <p:sp>
        <p:nvSpPr>
          <p:cNvPr id="14" name="subtitle_date">
            <a:extLst>
              <a:ext uri="{FF2B5EF4-FFF2-40B4-BE49-F238E27FC236}">
                <a16:creationId xmlns:a16="http://schemas.microsoft.com/office/drawing/2014/main" id="{9801ADE9-E80B-443E-9F7B-0F8E926B90F3}"/>
              </a:ext>
            </a:extLst>
          </p:cNvPr>
          <p:cNvSpPr txBox="1"/>
          <p:nvPr/>
        </p:nvSpPr>
        <p:spPr>
          <a:xfrm>
            <a:off x="1219200" y="4953000"/>
            <a:ext cx="6908800" cy="923330"/>
          </a:xfrm>
          <a:prstGeom prst="rect">
            <a:avLst/>
          </a:prstGeom>
          <a:noFill/>
        </p:spPr>
        <p:txBody>
          <a:bodyPr vertOverflow="overflow" vert="horz" wrap="square" rtlCol="0" anchor="t" anchorCtr="0">
            <a:spAutoFit/>
          </a:bodyPr>
          <a:lstStyle/>
          <a:p>
            <a:r>
              <a:rPr lang="en-US" dirty="0">
                <a:solidFill>
                  <a:srgbClr val="B8C3D3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ID: 2432880</a:t>
            </a:r>
          </a:p>
          <a:p>
            <a:endParaRPr lang="en-US" dirty="0">
              <a:solidFill>
                <a:srgbClr val="B8C3D3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dirty="0">
                <a:solidFill>
                  <a:srgbClr val="B8C3D3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20 April 2025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3D400B-FA56-8AA5-30E1-71E5B207127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19200" y="1168400"/>
            <a:ext cx="6908800" cy="2413000"/>
          </a:xfrm>
        </p:spPr>
        <p:txBody>
          <a:bodyPr anchor="t" anchorCtr="0">
            <a:normAutofit/>
          </a:bodyPr>
          <a:lstStyle/>
          <a:p>
            <a:pPr algn="l"/>
            <a:r>
              <a:rPr lang="en-GB" sz="5000" b="1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 Theoretical Risk‑Scoring Model for Cloud IAM Complexity</a:t>
            </a:r>
          </a:p>
        </p:txBody>
      </p:sp>
      <p:pic>
        <p:nvPicPr>
          <p:cNvPr id="6" name="Picture 5" descr="Flat vector cloud-and-shield icon, two-tone, tightly cropped with minimal padding around the icon. Cloud in solid light sky blue (#6FB6FF). Shield in very light cool gray (#F2F5FA) to stand out on dark navy background while still reading as white. No stroke/outline, no gradients, no shadows, no texture, crisp edges. Minimal modern friendly proportions; shield centered under cloud with slight overlap. ABSOLUTELY no text, no extra symbols.">
            <a:extLst>
              <a:ext uri="{FF2B5EF4-FFF2-40B4-BE49-F238E27FC236}">
                <a16:creationId xmlns:a16="http://schemas.microsoft.com/office/drawing/2014/main" id="{06A7C9CC-E680-2A8D-4BB6-5525BCBFEF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07400" y="2032000"/>
            <a:ext cx="3175000" cy="3175000"/>
          </a:xfrm>
          <a:prstGeom prst="rect">
            <a:avLst/>
          </a:prstGeom>
        </p:spPr>
      </p:pic>
      <p:sp>
        <p:nvSpPr>
          <p:cNvPr id="5" name="accent_line">
            <a:extLst>
              <a:ext uri="{FF2B5EF4-FFF2-40B4-BE49-F238E27FC236}">
                <a16:creationId xmlns:a16="http://schemas.microsoft.com/office/drawing/2014/main" id="{73A68EA7-4E82-4E8B-939F-399C54A66F4D}"/>
              </a:ext>
            </a:extLst>
          </p:cNvPr>
          <p:cNvSpPr/>
          <p:nvPr/>
        </p:nvSpPr>
        <p:spPr>
          <a:xfrm>
            <a:off x="1219200" y="3403600"/>
            <a:ext cx="1524000" cy="50800"/>
          </a:xfrm>
          <a:prstGeom prst="rect">
            <a:avLst/>
          </a:prstGeom>
          <a:solidFill>
            <a:srgbClr val="4FA3FF"/>
          </a:solidFill>
          <a:ln w="0" cap="flat" cmpd="sng" algn="ctr">
            <a:solidFill>
              <a:srgbClr val="4FA3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2794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4C608BEB-860E-4094-8511-78603564A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050" cy="685800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654C68-ADF9-DFBE-4CB1-78B40D9F7F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12488"/>
            <a:ext cx="2899189" cy="4363844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US" sz="3700" b="1" i="0" u="none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Presentation overview</a:t>
            </a:r>
            <a:endParaRPr lang="en-US" sz="3700" b="1">
              <a:solidFill>
                <a:srgbClr val="FFFF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F4D316-648A-B70C-C45A-A6F2484DAC8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80855" y="1412489"/>
            <a:ext cx="3427283" cy="4363844"/>
          </a:xfrm>
        </p:spPr>
        <p:txBody>
          <a:bodyPr>
            <a:normAutofit/>
          </a:bodyPr>
          <a:lstStyle/>
          <a:p>
            <a:pPr lvl="0">
              <a:buSzPts val="2000"/>
            </a:pPr>
            <a:r>
              <a:rPr lang="en-US" sz="2000" b="0" i="0" u="none">
                <a:latin typeface="Times New Roman" panose="02020603050405020304" pitchFamily="18" charset="0"/>
                <a:cs typeface="Times New Roman" panose="02020603050405020304" pitchFamily="18" charset="0"/>
              </a:rPr>
              <a:t>Research context / background</a:t>
            </a:r>
            <a:endParaRPr lang="en-US" sz="20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US" sz="2000" u="none">
                <a:latin typeface="Times New Roman" panose="02020603050405020304" pitchFamily="18" charset="0"/>
                <a:cs typeface="Times New Roman" panose="02020603050405020304" pitchFamily="18" charset="0"/>
              </a:rPr>
              <a:t>Research problem</a:t>
            </a:r>
            <a:endParaRPr lang="en-US" sz="20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US" sz="2000" u="none">
                <a:latin typeface="Times New Roman" panose="02020603050405020304" pitchFamily="18" charset="0"/>
                <a:cs typeface="Times New Roman" panose="02020603050405020304" pitchFamily="18" charset="0"/>
              </a:rPr>
              <a:t>Research aim &amp; objectives</a:t>
            </a:r>
            <a:endParaRPr lang="en-US" sz="20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US" sz="2000" u="none">
                <a:latin typeface="Times New Roman" panose="02020603050405020304" pitchFamily="18" charset="0"/>
                <a:cs typeface="Times New Roman" panose="02020603050405020304" pitchFamily="18" charset="0"/>
              </a:rPr>
              <a:t>Literature review summary</a:t>
            </a:r>
            <a:endParaRPr lang="en-US" sz="20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F16A8D4-FE87-4604-88B2-394B5D1EB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29871" y="1412488"/>
            <a:ext cx="0" cy="36576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F4CC742-5738-EE96-D7A5-CE8CA559D2F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51604" y="1412489"/>
            <a:ext cx="3197701" cy="4363844"/>
          </a:xfrm>
        </p:spPr>
        <p:txBody>
          <a:bodyPr>
            <a:normAutofit/>
          </a:bodyPr>
          <a:lstStyle/>
          <a:p>
            <a:pPr lvl="0">
              <a:buSzPts val="2000"/>
            </a:pPr>
            <a:r>
              <a:rPr lang="en-US" sz="2000" b="0" i="0" u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 methodology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US" sz="2000" u="none">
                <a:latin typeface="Times New Roman" panose="02020603050405020304" pitchFamily="18" charset="0"/>
                <a:cs typeface="Times New Roman" panose="02020603050405020304" pitchFamily="18" charset="0"/>
              </a:rPr>
              <a:t>Project planning &amp; resources</a:t>
            </a:r>
            <a:endParaRPr lang="en-US" sz="20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US" sz="2000" u="none">
                <a:latin typeface="Times New Roman" panose="02020603050405020304" pitchFamily="18" charset="0"/>
                <a:cs typeface="Times New Roman" panose="02020603050405020304" pitchFamily="18" charset="0"/>
              </a:rPr>
              <a:t>Project impact &amp; limitations</a:t>
            </a:r>
            <a:endParaRPr lang="en-US" sz="20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US" sz="2000" u="none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endParaRPr lang="en-US" sz="20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9AA72BD9-2C5A-4EDC-931F-5AA08EACA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Placeholder 2" descr="Clean vector illustration showing a cloud connected to an identity/security concept: user silhouette or ID badge, shield/lock overlay, with subtle network nodes/lines. Use a modern enterprise style, minimal colors (blues/greys), ample white space.">
            <a:extLst>
              <a:ext uri="{FF2B5EF4-FFF2-40B4-BE49-F238E27FC236}">
                <a16:creationId xmlns:a16="http://schemas.microsoft.com/office/drawing/2014/main" id="{95425DE9-0000-0000-0000-00000000000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6951" r="22516" b="1223"/>
          <a:stretch>
            <a:fillRect/>
          </a:stretch>
        </p:blipFill>
        <p:spPr>
          <a:xfrm>
            <a:off x="3522468" y="10"/>
            <a:ext cx="8669532" cy="685799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DD3981AC-7B61-4947-BCF3-F7AA7FA38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5000">
                <a:schemeClr val="tx1">
                  <a:alpha val="78000"/>
                </a:schemeClr>
              </a:gs>
              <a:gs pos="19000">
                <a:schemeClr val="tx1">
                  <a:alpha val="38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A63B0F-1CD5-8F38-73CA-B0634BD82E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12471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sz="3200"/>
            </a:lvl1pPr>
          </a:lstStyle>
          <a:p>
            <a:pPr marL="0" indent="0"/>
            <a:r>
              <a:rPr lang="en-US" sz="2800" b="1" i="0" u="none">
                <a:solidFill>
                  <a:schemeClr val="bg1"/>
                </a:solidFill>
              </a:rPr>
              <a:t>Research context / background</a:t>
            </a:r>
            <a:endParaRPr lang="en-US" sz="2800" b="1">
              <a:solidFill>
                <a:schemeClr val="bg1"/>
              </a:solidFill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9144"/>
          </a:xfrm>
          <a:prstGeom prst="rect">
            <a:avLst/>
          </a:prstGeom>
          <a:solidFill>
            <a:schemeClr val="tx1"/>
          </a:solidFill>
          <a:ln w="317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7ECFEDF-6A22-CECB-4A4A-3140C2F6990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71094" y="2718054"/>
            <a:ext cx="3438906" cy="3207258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342900" lvl="0" indent="-228600">
              <a:buFont typeface="Arial" panose="020B0604020202020204" pitchFamily="34" charset="0"/>
              <a:buChar char="•"/>
            </a:pPr>
            <a:r>
              <a:rPr lang="en-US" sz="1700" b="0" i="0" u="none">
                <a:solidFill>
                  <a:schemeClr val="bg1"/>
                </a:solidFill>
              </a:rPr>
              <a:t>Cloud adoption is accelerating across all sectors.</a:t>
            </a:r>
            <a:endParaRPr lang="en-US" sz="1700">
              <a:solidFill>
                <a:schemeClr val="bg1"/>
              </a:solidFill>
            </a:endParaRPr>
          </a:p>
          <a:p>
            <a:pPr marL="342900" lvl="0" indent="-228600">
              <a:buFont typeface="Arial" panose="020B0604020202020204" pitchFamily="34" charset="0"/>
              <a:buChar char="•"/>
            </a:pPr>
            <a:r>
              <a:rPr lang="en-US" sz="1700" u="none">
                <a:solidFill>
                  <a:schemeClr val="bg1"/>
                </a:solidFill>
              </a:rPr>
              <a:t>IAM is the central security control in cloud platforms.</a:t>
            </a:r>
            <a:endParaRPr lang="en-US" sz="1700">
              <a:solidFill>
                <a:schemeClr val="bg1"/>
              </a:solidFill>
            </a:endParaRPr>
          </a:p>
          <a:p>
            <a:pPr marL="342900" lvl="0" indent="-228600">
              <a:buFont typeface="Arial" panose="020B0604020202020204" pitchFamily="34" charset="0"/>
              <a:buChar char="•"/>
            </a:pPr>
            <a:r>
              <a:rPr lang="en-US" sz="1700" u="none">
                <a:solidFill>
                  <a:schemeClr val="bg1"/>
                </a:solidFill>
              </a:rPr>
              <a:t>IAM structures are becoming increasingly complex.</a:t>
            </a:r>
            <a:endParaRPr lang="en-US" sz="1700">
              <a:solidFill>
                <a:schemeClr val="bg1"/>
              </a:solidFill>
            </a:endParaRPr>
          </a:p>
          <a:p>
            <a:pPr marL="342900" lvl="0" indent="-228600">
              <a:buFont typeface="Arial" panose="020B0604020202020204" pitchFamily="34" charset="0"/>
              <a:buChar char="•"/>
            </a:pPr>
            <a:r>
              <a:rPr lang="en-US" sz="1700" u="none">
                <a:solidFill>
                  <a:schemeClr val="bg1"/>
                </a:solidFill>
              </a:rPr>
              <a:t>Most cloud breaches stem from misconfigured IAM.</a:t>
            </a:r>
            <a:endParaRPr lang="en-US" sz="1700">
              <a:solidFill>
                <a:schemeClr val="bg1"/>
              </a:solidFill>
            </a:endParaRPr>
          </a:p>
          <a:p>
            <a:pPr marL="342900" lvl="0" indent="-228600">
              <a:buFont typeface="Arial" panose="020B0604020202020204" pitchFamily="34" charset="0"/>
              <a:buChar char="•"/>
            </a:pPr>
            <a:r>
              <a:rPr lang="en-US" sz="1700" u="none">
                <a:solidFill>
                  <a:schemeClr val="bg1"/>
                </a:solidFill>
              </a:rPr>
              <a:t>No standard method exists to measure IAM complexity.</a:t>
            </a:r>
            <a:endParaRPr lang="en-US" sz="1700">
              <a:solidFill>
                <a:schemeClr val="bg1"/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7D0FC31-6847-ECB3-D8E8-0AA4D7F06C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077706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A02D0561-2366-4BB7-8622-7D7335EB0468}" type="slidenum">
              <a:rPr lang="en-US">
                <a:solidFill>
                  <a:schemeClr val="bg1"/>
                </a:solidFill>
                <a:latin typeface="Calibri" panose="020F0502020204030204"/>
              </a:rPr>
              <a:pPr>
                <a:spcAft>
                  <a:spcPts val="600"/>
                </a:spcAft>
                <a:defRPr/>
              </a:pPr>
              <a:t>3</a:t>
            </a:fld>
            <a:endParaRPr lang="en-US">
              <a:solidFill>
                <a:schemeClr val="bg1"/>
              </a:solidFill>
              <a:latin typeface="Calibri" panose="020F0502020204030204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5A7D06-D94D-ACAC-BFA9-D84EC0D666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4000" b="1" i="0" u="none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⚠ Research problem</a:t>
            </a:r>
            <a:endParaRPr lang="en-US" sz="4000" b="1">
              <a:solidFill>
                <a:srgbClr val="FFFF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1259C0EE-9E28-909C-0205-77928789D9C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23101425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4C608BEB-860E-4094-8511-78603564A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050" cy="685800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654C68-ADF9-DFBE-4CB1-78B40D9F7F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12488"/>
            <a:ext cx="2899189" cy="4363844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4000" b="1" i="0" u="none" noProof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Research Aim &amp; Objectives</a:t>
            </a:r>
            <a:endParaRPr lang="en-GB" sz="4000" b="1" noProof="0">
              <a:solidFill>
                <a:srgbClr val="FFFF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F4D316-648A-B70C-C45A-A6F2484DAC8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80855" y="1412489"/>
            <a:ext cx="3427283" cy="4363844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en-GB" sz="2000" b="1" i="0" u="none" noProof="0">
                <a:latin typeface="Times New Roman" panose="02020603050405020304" pitchFamily="18" charset="0"/>
                <a:cs typeface="Times New Roman" panose="02020603050405020304" pitchFamily="18" charset="0"/>
              </a:rPr>
              <a:t>Aim</a:t>
            </a:r>
            <a:endParaRPr lang="en-GB" sz="2000" b="1" noProof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>
              <a:buNone/>
            </a:pPr>
            <a:r>
              <a:rPr lang="en-GB" sz="2000" u="none" noProof="0">
                <a:latin typeface="Times New Roman" panose="02020603050405020304" pitchFamily="18" charset="0"/>
                <a:cs typeface="Times New Roman" panose="02020603050405020304" pitchFamily="18" charset="0"/>
              </a:rPr>
              <a:t>To develop a theoretical risk-scoring model that quantifies IAM complexity in cloud environments.</a:t>
            </a:r>
            <a:endParaRPr lang="en-GB" sz="2000" noProof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F16A8D4-FE87-4604-88B2-394B5D1EB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29871" y="1412488"/>
            <a:ext cx="0" cy="36576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F4CC742-5738-EE96-D7A5-CE8CA559D2F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51604" y="1412489"/>
            <a:ext cx="3197701" cy="4363844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en-GB" sz="2000" b="1" i="0" u="none" noProof="0">
                <a:latin typeface="Times New Roman" panose="02020603050405020304" pitchFamily="18" charset="0"/>
                <a:cs typeface="Times New Roman" panose="02020603050405020304" pitchFamily="18" charset="0"/>
              </a:rPr>
              <a:t>Objectives</a:t>
            </a:r>
            <a:endParaRPr lang="en-GB" sz="2000" b="1" noProof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2000" u="none" noProof="0">
                <a:latin typeface="Times New Roman" panose="02020603050405020304" pitchFamily="18" charset="0"/>
                <a:cs typeface="Times New Roman" panose="02020603050405020304" pitchFamily="18" charset="0"/>
              </a:rPr>
              <a:t>Identify measurable IAM complexity factors</a:t>
            </a:r>
            <a:endParaRPr lang="en-GB" sz="2000" noProof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2000" u="none" noProof="0">
                <a:latin typeface="Times New Roman" panose="02020603050405020304" pitchFamily="18" charset="0"/>
                <a:cs typeface="Times New Roman" panose="02020603050405020304" pitchFamily="18" charset="0"/>
              </a:rPr>
              <a:t>Develop a weighted scoring model</a:t>
            </a:r>
            <a:endParaRPr lang="en-GB" sz="2000" noProof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2000" u="none" noProof="0">
                <a:latin typeface="Times New Roman" panose="02020603050405020304" pitchFamily="18" charset="0"/>
                <a:cs typeface="Times New Roman" panose="02020603050405020304" pitchFamily="18" charset="0"/>
              </a:rPr>
              <a:t>Represent IAM relationships using graph-based structures</a:t>
            </a:r>
            <a:endParaRPr lang="en-GB" sz="2000" noProof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2000" u="none" noProof="0">
                <a:latin typeface="Times New Roman" panose="02020603050405020304" pitchFamily="18" charset="0"/>
                <a:cs typeface="Times New Roman" panose="02020603050405020304" pitchFamily="18" charset="0"/>
              </a:rPr>
              <a:t>Validate the model using hypothetical IAM scenarios</a:t>
            </a:r>
            <a:endParaRPr lang="en-GB" sz="2000" noProof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4C608BEB-860E-4094-8511-78603564A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050" cy="685800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654C68-ADF9-DFBE-4CB1-78B40D9F7F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12488"/>
            <a:ext cx="2899189" cy="4363844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US" sz="4000" b="0" i="0" u="none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Literature review summary</a:t>
            </a:r>
            <a:endParaRPr lang="en-US" sz="4000">
              <a:solidFill>
                <a:srgbClr val="FFFF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F4D316-648A-B70C-C45A-A6F2484DAC8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80855" y="1412489"/>
            <a:ext cx="3427283" cy="4363844"/>
          </a:xfrm>
        </p:spPr>
        <p:txBody>
          <a:bodyPr>
            <a:normAutofit/>
          </a:bodyPr>
          <a:lstStyle/>
          <a:p>
            <a:pPr lvl="0"/>
            <a:r>
              <a:rPr lang="en-US" sz="2000" b="0" i="0" u="none">
                <a:latin typeface="Times New Roman" panose="02020603050405020304" pitchFamily="18" charset="0"/>
                <a:cs typeface="Times New Roman" panose="02020603050405020304" pitchFamily="18" charset="0"/>
              </a:rPr>
              <a:t>What is known:</a:t>
            </a:r>
            <a:endParaRPr lang="en-US" sz="20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US" sz="2000" b="0" i="0" u="none">
                <a:latin typeface="Times New Roman" panose="02020603050405020304" pitchFamily="18" charset="0"/>
                <a:cs typeface="Times New Roman" panose="02020603050405020304" pitchFamily="18" charset="0"/>
              </a:rPr>
              <a:t>IAM misconfigurations drive cloud breaches.</a:t>
            </a:r>
            <a:endParaRPr lang="en-US" sz="20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US" sz="2000" b="0" i="0" u="none">
                <a:latin typeface="Times New Roman" panose="02020603050405020304" pitchFamily="18" charset="0"/>
                <a:cs typeface="Times New Roman" panose="02020603050405020304" pitchFamily="18" charset="0"/>
              </a:rPr>
              <a:t>Privilege creep, policy sprawl, role explosion are common.</a:t>
            </a:r>
            <a:endParaRPr lang="en-US" sz="20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US" sz="2000" b="0" i="0" u="none">
                <a:latin typeface="Times New Roman" panose="02020603050405020304" pitchFamily="18" charset="0"/>
                <a:cs typeface="Times New Roman" panose="02020603050405020304" pitchFamily="18" charset="0"/>
              </a:rPr>
              <a:t>Graph theory used in security; rarely for IAM.</a:t>
            </a:r>
            <a:endParaRPr lang="en-US" sz="20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US" sz="2000" b="0" i="0" u="none">
                <a:latin typeface="Times New Roman" panose="02020603050405020304" pitchFamily="18" charset="0"/>
                <a:cs typeface="Times New Roman" panose="02020603050405020304" pitchFamily="18" charset="0"/>
              </a:rPr>
              <a:t>Frameworks exist (NIST, FAIR), not IAM-specific.</a:t>
            </a:r>
            <a:endParaRPr lang="en-US" sz="20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F16A8D4-FE87-4604-88B2-394B5D1EB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29871" y="1412488"/>
            <a:ext cx="0" cy="36576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F4CC742-5738-EE96-D7A5-CE8CA559D2F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51604" y="1412489"/>
            <a:ext cx="3197701" cy="4363844"/>
          </a:xfrm>
        </p:spPr>
        <p:txBody>
          <a:bodyPr>
            <a:normAutofit/>
          </a:bodyPr>
          <a:lstStyle/>
          <a:p>
            <a:pPr lvl="0"/>
            <a:r>
              <a:rPr lang="en-US" sz="2000" b="0" i="0" u="none">
                <a:latin typeface="Times New Roman" panose="02020603050405020304" pitchFamily="18" charset="0"/>
                <a:cs typeface="Times New Roman" panose="02020603050405020304" pitchFamily="18" charset="0"/>
              </a:rPr>
              <a:t>What is missing:</a:t>
            </a:r>
            <a:endParaRPr lang="en-US" sz="20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US" sz="2000" b="0" i="0" u="none">
                <a:latin typeface="Times New Roman" panose="02020603050405020304" pitchFamily="18" charset="0"/>
                <a:cs typeface="Times New Roman" panose="02020603050405020304" pitchFamily="18" charset="0"/>
              </a:rPr>
              <a:t>No formal model to quantify IAM complexity.</a:t>
            </a:r>
            <a:endParaRPr lang="en-US" sz="20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US" sz="2000" b="0" i="0" u="none">
                <a:latin typeface="Times New Roman" panose="02020603050405020304" pitchFamily="18" charset="0"/>
                <a:cs typeface="Times New Roman" panose="02020603050405020304" pitchFamily="18" charset="0"/>
              </a:rPr>
              <a:t>Lack of theoretical scoring systems.</a:t>
            </a:r>
            <a:endParaRPr lang="en-US" sz="20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20BD186-BF58-4FEF-84DC-C63380B8CB1B}"/>
              </a:ext>
            </a:extLst>
          </p:cNvPr>
          <p:cNvSpPr txBox="1"/>
          <p:nvPr/>
        </p:nvSpPr>
        <p:spPr>
          <a:xfrm>
            <a:off x="609600" y="304800"/>
            <a:ext cx="10972800" cy="615553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r>
              <a:rPr lang="en-US" sz="3400" b="1">
                <a:solidFill>
                  <a:srgbClr val="0B1F3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Research Methodology</a:t>
            </a:r>
          </a:p>
        </p:txBody>
      </p:sp>
      <p:graphicFrame>
        <p:nvGraphicFramePr>
          <p:cNvPr id="5" name="Process SmartArt 1">
            <a:extLst>
              <a:ext uri="{FF2B5EF4-FFF2-40B4-BE49-F238E27FC236}">
                <a16:creationId xmlns:a16="http://schemas.microsoft.com/office/drawing/2014/main" id="{E5C1B307-6D21-5B34-936A-4D7AD5BF24C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23739070"/>
              </p:ext>
            </p:extLst>
          </p:nvPr>
        </p:nvGraphicFramePr>
        <p:xfrm>
          <a:off x="762000" y="1524000"/>
          <a:ext cx="106680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358972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C33E1782-B0D8-40B3-9E05-A4468EACA9A4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7F8FB"/>
          </a:solidFill>
          <a:ln w="19050" cap="flat" cmpd="sng" algn="ctr">
            <a:solidFill>
              <a:srgbClr val="F7F8FB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1B588E-F6A6-CE4D-817E-09C9C407CD0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2742698-E9CB-40CD-A3AC-5704EF012275}"/>
              </a:ext>
            </a:extLst>
          </p:cNvPr>
          <p:cNvSpPr txBox="1"/>
          <p:nvPr/>
        </p:nvSpPr>
        <p:spPr>
          <a:xfrm>
            <a:off x="508000" y="254000"/>
            <a:ext cx="11176000" cy="584775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r>
              <a:rPr lang="en-US" sz="3200" b="1" dirty="0">
                <a:solidFill>
                  <a:srgbClr val="0B1B3A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Proposed Model</a:t>
            </a:r>
          </a:p>
        </p:txBody>
      </p:sp>
      <p:sp>
        <p:nvSpPr>
          <p:cNvPr id="7" name="Connector_1">
            <a:extLst>
              <a:ext uri="{FF2B5EF4-FFF2-40B4-BE49-F238E27FC236}">
                <a16:creationId xmlns:a16="http://schemas.microsoft.com/office/drawing/2014/main" id="{5537AFEF-8C03-4110-BA65-62000E73BB51}"/>
              </a:ext>
            </a:extLst>
          </p:cNvPr>
          <p:cNvSpPr/>
          <p:nvPr/>
        </p:nvSpPr>
        <p:spPr>
          <a:xfrm rot="-7200000">
            <a:off x="4833834" y="2059308"/>
            <a:ext cx="742949" cy="38100"/>
          </a:xfrm>
          <a:prstGeom prst="rect">
            <a:avLst/>
          </a:prstGeom>
          <a:solidFill>
            <a:srgbClr val="0B2A4A"/>
          </a:solidFill>
          <a:ln w="0" cap="flat" cmpd="sng" algn="ctr">
            <a:solidFill>
              <a:srgbClr val="0B2A4A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Node_1">
            <a:extLst>
              <a:ext uri="{FF2B5EF4-FFF2-40B4-BE49-F238E27FC236}">
                <a16:creationId xmlns:a16="http://schemas.microsoft.com/office/drawing/2014/main" id="{C15CBB80-B49E-4C7E-BA67-5E5281DEAFB6}"/>
              </a:ext>
            </a:extLst>
          </p:cNvPr>
          <p:cNvSpPr/>
          <p:nvPr/>
        </p:nvSpPr>
        <p:spPr>
          <a:xfrm>
            <a:off x="3724582" y="365920"/>
            <a:ext cx="1587500" cy="1587500"/>
          </a:xfrm>
          <a:prstGeom prst="ellipse">
            <a:avLst/>
          </a:prstGeom>
          <a:solidFill>
            <a:srgbClr val="E6F0FA"/>
          </a:solidFill>
          <a:ln w="25400" cap="flat" cmpd="sng" algn="ctr">
            <a:solidFill>
              <a:srgbClr val="0B2A4A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ctr"/>
            <a:r>
              <a:rPr lang="en-US" sz="1600">
                <a:solidFill>
                  <a:srgbClr val="0B2A4A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Privilege</a:t>
            </a:r>
          </a:p>
          <a:p>
            <a:pPr algn="ctr"/>
            <a:r>
              <a:rPr lang="en-US" sz="1600">
                <a:solidFill>
                  <a:srgbClr val="0B2A4A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Creep</a:t>
            </a:r>
            <a:endParaRPr lang="en-US" sz="1600" b="1" dirty="0">
              <a:solidFill>
                <a:srgbClr val="0B2A4A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Connector_2">
            <a:extLst>
              <a:ext uri="{FF2B5EF4-FFF2-40B4-BE49-F238E27FC236}">
                <a16:creationId xmlns:a16="http://schemas.microsoft.com/office/drawing/2014/main" id="{69373CF6-3867-46D1-AEFB-FE5FF3CF3F9F}"/>
              </a:ext>
            </a:extLst>
          </p:cNvPr>
          <p:cNvSpPr/>
          <p:nvPr/>
        </p:nvSpPr>
        <p:spPr>
          <a:xfrm rot="-3600000">
            <a:off x="6747347" y="2094612"/>
            <a:ext cx="742950" cy="38100"/>
          </a:xfrm>
          <a:prstGeom prst="rect">
            <a:avLst/>
          </a:prstGeom>
          <a:solidFill>
            <a:srgbClr val="0B2A4A"/>
          </a:solidFill>
          <a:ln w="0" cap="flat" cmpd="sng" algn="ctr">
            <a:solidFill>
              <a:srgbClr val="0B2A4A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Node_2">
            <a:extLst>
              <a:ext uri="{FF2B5EF4-FFF2-40B4-BE49-F238E27FC236}">
                <a16:creationId xmlns:a16="http://schemas.microsoft.com/office/drawing/2014/main" id="{A7E88654-DD5A-4A38-B31D-C66AAE0F3F7A}"/>
              </a:ext>
            </a:extLst>
          </p:cNvPr>
          <p:cNvSpPr/>
          <p:nvPr/>
        </p:nvSpPr>
        <p:spPr>
          <a:xfrm>
            <a:off x="6941164" y="361640"/>
            <a:ext cx="1587500" cy="1587500"/>
          </a:xfrm>
          <a:prstGeom prst="ellipse">
            <a:avLst/>
          </a:prstGeom>
          <a:solidFill>
            <a:srgbClr val="E6F0FA"/>
          </a:solidFill>
          <a:ln w="25400" cap="flat" cmpd="sng" algn="ctr">
            <a:solidFill>
              <a:srgbClr val="0B2A4A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ctr"/>
            <a:r>
              <a:rPr lang="en-US" sz="1600">
                <a:solidFill>
                  <a:srgbClr val="0B2A4A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Policy</a:t>
            </a:r>
          </a:p>
          <a:p>
            <a:pPr algn="ctr"/>
            <a:r>
              <a:rPr lang="en-US" sz="1600">
                <a:solidFill>
                  <a:srgbClr val="0B2A4A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Sprawl</a:t>
            </a:r>
            <a:endParaRPr lang="en-US" sz="1600" b="1" dirty="0">
              <a:solidFill>
                <a:srgbClr val="0B2A4A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Connector_3">
            <a:extLst>
              <a:ext uri="{FF2B5EF4-FFF2-40B4-BE49-F238E27FC236}">
                <a16:creationId xmlns:a16="http://schemas.microsoft.com/office/drawing/2014/main" id="{243EA224-FEF6-49CE-B681-FDD33EB2611D}"/>
              </a:ext>
            </a:extLst>
          </p:cNvPr>
          <p:cNvSpPr/>
          <p:nvPr/>
        </p:nvSpPr>
        <p:spPr>
          <a:xfrm>
            <a:off x="7544438" y="3471863"/>
            <a:ext cx="742950" cy="38100"/>
          </a:xfrm>
          <a:prstGeom prst="rect">
            <a:avLst/>
          </a:prstGeom>
          <a:solidFill>
            <a:srgbClr val="0B2A4A"/>
          </a:solidFill>
          <a:ln w="0" cap="flat" cmpd="sng" algn="ctr">
            <a:solidFill>
              <a:srgbClr val="0B2A4A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Node_3">
            <a:extLst>
              <a:ext uri="{FF2B5EF4-FFF2-40B4-BE49-F238E27FC236}">
                <a16:creationId xmlns:a16="http://schemas.microsoft.com/office/drawing/2014/main" id="{10C9459E-D9B5-4A18-9A56-4340B0FEA482}"/>
              </a:ext>
            </a:extLst>
          </p:cNvPr>
          <p:cNvSpPr/>
          <p:nvPr/>
        </p:nvSpPr>
        <p:spPr>
          <a:xfrm>
            <a:off x="8316602" y="2716213"/>
            <a:ext cx="1710976" cy="1587500"/>
          </a:xfrm>
          <a:prstGeom prst="ellipse">
            <a:avLst/>
          </a:prstGeom>
          <a:solidFill>
            <a:srgbClr val="E6F0FA"/>
          </a:solidFill>
          <a:ln w="25400" cap="flat" cmpd="sng" algn="ctr">
            <a:solidFill>
              <a:srgbClr val="0B2A4A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ctr"/>
            <a:r>
              <a:rPr lang="en-US" sz="1600" dirty="0">
                <a:solidFill>
                  <a:srgbClr val="0B2A4A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Trust</a:t>
            </a:r>
          </a:p>
          <a:p>
            <a:pPr algn="ctr"/>
            <a:r>
              <a:rPr lang="en-US" sz="1600" dirty="0">
                <a:solidFill>
                  <a:srgbClr val="0B2A4A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Relationship</a:t>
            </a:r>
            <a:endParaRPr lang="en-US" sz="1600" b="1" dirty="0">
              <a:solidFill>
                <a:srgbClr val="0B2A4A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sz="1600" dirty="0">
                <a:solidFill>
                  <a:srgbClr val="0B2A4A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Density</a:t>
            </a:r>
            <a:endParaRPr lang="en-US" sz="1600" b="1" dirty="0">
              <a:solidFill>
                <a:srgbClr val="0B2A4A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Connector_4">
            <a:extLst>
              <a:ext uri="{FF2B5EF4-FFF2-40B4-BE49-F238E27FC236}">
                <a16:creationId xmlns:a16="http://schemas.microsoft.com/office/drawing/2014/main" id="{666735FC-92B7-45FA-A360-F47430130091}"/>
              </a:ext>
            </a:extLst>
          </p:cNvPr>
          <p:cNvSpPr/>
          <p:nvPr/>
        </p:nvSpPr>
        <p:spPr>
          <a:xfrm rot="3600000">
            <a:off x="6654518" y="4868187"/>
            <a:ext cx="742950" cy="38100"/>
          </a:xfrm>
          <a:prstGeom prst="rect">
            <a:avLst/>
          </a:prstGeom>
          <a:solidFill>
            <a:srgbClr val="0B2A4A"/>
          </a:solidFill>
          <a:ln w="0" cap="flat" cmpd="sng" algn="ctr">
            <a:solidFill>
              <a:srgbClr val="0B2A4A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Node_4">
            <a:extLst>
              <a:ext uri="{FF2B5EF4-FFF2-40B4-BE49-F238E27FC236}">
                <a16:creationId xmlns:a16="http://schemas.microsoft.com/office/drawing/2014/main" id="{EB0AACFB-15A5-4CF8-B2D0-2A47C8BCEF58}"/>
              </a:ext>
            </a:extLst>
          </p:cNvPr>
          <p:cNvSpPr/>
          <p:nvPr/>
        </p:nvSpPr>
        <p:spPr>
          <a:xfrm>
            <a:off x="6897687" y="5016500"/>
            <a:ext cx="1587500" cy="1587500"/>
          </a:xfrm>
          <a:prstGeom prst="ellipse">
            <a:avLst/>
          </a:prstGeom>
          <a:solidFill>
            <a:srgbClr val="E6F0FA"/>
          </a:solidFill>
          <a:ln w="25400" cap="flat" cmpd="sng" algn="ctr">
            <a:solidFill>
              <a:srgbClr val="0B2A4A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ctr"/>
            <a:r>
              <a:rPr lang="en-US" sz="1600">
                <a:solidFill>
                  <a:srgbClr val="0B2A4A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Least-Privilege</a:t>
            </a:r>
          </a:p>
          <a:p>
            <a:pPr algn="ctr"/>
            <a:r>
              <a:rPr lang="en-US" sz="1600">
                <a:solidFill>
                  <a:srgbClr val="0B2A4A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Deviation</a:t>
            </a:r>
            <a:endParaRPr lang="en-US" sz="1600" b="1">
              <a:solidFill>
                <a:srgbClr val="0B2A4A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Connector_5">
            <a:extLst>
              <a:ext uri="{FF2B5EF4-FFF2-40B4-BE49-F238E27FC236}">
                <a16:creationId xmlns:a16="http://schemas.microsoft.com/office/drawing/2014/main" id="{2FB36E55-DCD8-444B-9D1A-508ED9DBCC22}"/>
              </a:ext>
            </a:extLst>
          </p:cNvPr>
          <p:cNvSpPr/>
          <p:nvPr/>
        </p:nvSpPr>
        <p:spPr>
          <a:xfrm rot="7200000">
            <a:off x="4851418" y="4838607"/>
            <a:ext cx="806863" cy="45719"/>
          </a:xfrm>
          <a:prstGeom prst="rect">
            <a:avLst/>
          </a:prstGeom>
          <a:solidFill>
            <a:srgbClr val="0B2A4A"/>
          </a:solidFill>
          <a:ln w="0" cap="flat" cmpd="sng" algn="ctr">
            <a:solidFill>
              <a:srgbClr val="0B2A4A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Node_5">
            <a:extLst>
              <a:ext uri="{FF2B5EF4-FFF2-40B4-BE49-F238E27FC236}">
                <a16:creationId xmlns:a16="http://schemas.microsoft.com/office/drawing/2014/main" id="{5DEC4FC4-F772-43B5-A841-55EE33F96185}"/>
              </a:ext>
            </a:extLst>
          </p:cNvPr>
          <p:cNvSpPr/>
          <p:nvPr/>
        </p:nvSpPr>
        <p:spPr>
          <a:xfrm>
            <a:off x="3706811" y="5016500"/>
            <a:ext cx="1587500" cy="1587500"/>
          </a:xfrm>
          <a:prstGeom prst="ellipse">
            <a:avLst/>
          </a:prstGeom>
          <a:solidFill>
            <a:srgbClr val="E6F0FA"/>
          </a:solidFill>
          <a:ln w="25400" cap="flat" cmpd="sng" algn="ctr">
            <a:solidFill>
              <a:srgbClr val="0B2A4A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ctr"/>
            <a:r>
              <a:rPr lang="en-US" sz="1600">
                <a:solidFill>
                  <a:srgbClr val="0B2A4A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Attack Path</a:t>
            </a:r>
          </a:p>
          <a:p>
            <a:pPr algn="ctr"/>
            <a:r>
              <a:rPr lang="en-US" sz="1600">
                <a:solidFill>
                  <a:srgbClr val="0B2A4A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Complexity</a:t>
            </a:r>
            <a:endParaRPr lang="en-US" sz="1600" b="1">
              <a:solidFill>
                <a:srgbClr val="0B2A4A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" name="Connector_6">
            <a:extLst>
              <a:ext uri="{FF2B5EF4-FFF2-40B4-BE49-F238E27FC236}">
                <a16:creationId xmlns:a16="http://schemas.microsoft.com/office/drawing/2014/main" id="{58729466-54CD-455C-B0D0-0EB658FF2F59}"/>
              </a:ext>
            </a:extLst>
          </p:cNvPr>
          <p:cNvSpPr/>
          <p:nvPr/>
        </p:nvSpPr>
        <p:spPr>
          <a:xfrm rot="10800000">
            <a:off x="4065801" y="3490913"/>
            <a:ext cx="742950" cy="38100"/>
          </a:xfrm>
          <a:prstGeom prst="rect">
            <a:avLst/>
          </a:prstGeom>
          <a:solidFill>
            <a:srgbClr val="0B2A4A"/>
          </a:solidFill>
          <a:ln w="0" cap="flat" cmpd="sng" algn="ctr">
            <a:solidFill>
              <a:srgbClr val="0B2A4A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Node_6">
            <a:extLst>
              <a:ext uri="{FF2B5EF4-FFF2-40B4-BE49-F238E27FC236}">
                <a16:creationId xmlns:a16="http://schemas.microsoft.com/office/drawing/2014/main" id="{DAEF63B2-46F8-401D-A28B-08C17267445A}"/>
              </a:ext>
            </a:extLst>
          </p:cNvPr>
          <p:cNvSpPr/>
          <p:nvPr/>
        </p:nvSpPr>
        <p:spPr>
          <a:xfrm>
            <a:off x="2475222" y="2716213"/>
            <a:ext cx="1587500" cy="1587500"/>
          </a:xfrm>
          <a:prstGeom prst="ellipse">
            <a:avLst/>
          </a:prstGeom>
          <a:solidFill>
            <a:srgbClr val="E6F0FA"/>
          </a:solidFill>
          <a:ln w="25400" cap="flat" cmpd="sng" algn="ctr">
            <a:solidFill>
              <a:srgbClr val="0B2A4A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ctr"/>
            <a:r>
              <a:rPr lang="en-US" sz="1600">
                <a:solidFill>
                  <a:srgbClr val="0B2A4A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Role</a:t>
            </a:r>
          </a:p>
          <a:p>
            <a:pPr algn="ctr"/>
            <a:r>
              <a:rPr lang="en-US" sz="1600">
                <a:solidFill>
                  <a:srgbClr val="0B2A4A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Explosion</a:t>
            </a:r>
            <a:endParaRPr lang="en-US" sz="1600" b="1" dirty="0">
              <a:solidFill>
                <a:srgbClr val="0B2A4A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enter_IAMRiskScore">
            <a:extLst>
              <a:ext uri="{FF2B5EF4-FFF2-40B4-BE49-F238E27FC236}">
                <a16:creationId xmlns:a16="http://schemas.microsoft.com/office/drawing/2014/main" id="{214B5E9B-BBC9-4C43-852D-978460BABC67}"/>
              </a:ext>
            </a:extLst>
          </p:cNvPr>
          <p:cNvSpPr/>
          <p:nvPr/>
        </p:nvSpPr>
        <p:spPr>
          <a:xfrm>
            <a:off x="4848225" y="2093237"/>
            <a:ext cx="2667000" cy="2667000"/>
          </a:xfrm>
          <a:prstGeom prst="ellipse">
            <a:avLst/>
          </a:prstGeom>
          <a:solidFill>
            <a:srgbClr val="0B2A4A"/>
          </a:solidFill>
          <a:ln w="12700" cap="flat" cmpd="sng" algn="ctr">
            <a:solidFill>
              <a:srgbClr val="0B2A4A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ctr"/>
            <a:r>
              <a:rPr lang="en-US" sz="1600" b="1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IAM</a:t>
            </a:r>
          </a:p>
          <a:p>
            <a:pPr algn="ctr"/>
            <a:r>
              <a:rPr lang="en-US" sz="1600" b="1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Risk Score</a:t>
            </a:r>
            <a:endParaRPr lang="en-US" sz="1600" b="1" dirty="0">
              <a:solidFill>
                <a:srgbClr val="FFFF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37688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654C68-ADF9-DFBE-4CB1-78B40D9F7F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4800" b="1" i="0" u="none">
                <a:latin typeface="Times New Roman" panose="02020603050405020304" pitchFamily="18" charset="0"/>
                <a:cs typeface="Times New Roman" panose="02020603050405020304" pitchFamily="18" charset="0"/>
              </a:rPr>
              <a:t>Project planning &amp; resources</a:t>
            </a:r>
            <a:endParaRPr lang="en-US" sz="48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8" name="Table 8"/>
          <p:cNvGraphicFramePr/>
          <p:nvPr>
            <p:extLst>
              <p:ext uri="{D42A27DB-BD31-4B8C-83A1-F6EECF244321}">
                <p14:modId xmlns:p14="http://schemas.microsoft.com/office/powerpoint/2010/main" val="3485295277"/>
              </p:ext>
            </p:extLst>
          </p:nvPr>
        </p:nvGraphicFramePr>
        <p:xfrm>
          <a:off x="838200" y="1825625"/>
          <a:ext cx="5181602" cy="446123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52938">
                  <a:extLst>
                    <a:ext uri="{9D8B030D-6E8A-4147-A177-3AD203B41FA5}">
                      <a16:colId xmlns:a16="http://schemas.microsoft.com/office/drawing/2014/main" val="1968127040"/>
                    </a:ext>
                  </a:extLst>
                </a:gridCol>
                <a:gridCol w="646952">
                  <a:extLst>
                    <a:ext uri="{9D8B030D-6E8A-4147-A177-3AD203B41FA5}">
                      <a16:colId xmlns:a16="http://schemas.microsoft.com/office/drawing/2014/main" val="2080829764"/>
                    </a:ext>
                  </a:extLst>
                </a:gridCol>
                <a:gridCol w="646952">
                  <a:extLst>
                    <a:ext uri="{9D8B030D-6E8A-4147-A177-3AD203B41FA5}">
                      <a16:colId xmlns:a16="http://schemas.microsoft.com/office/drawing/2014/main" val="2684822469"/>
                    </a:ext>
                  </a:extLst>
                </a:gridCol>
                <a:gridCol w="646952">
                  <a:extLst>
                    <a:ext uri="{9D8B030D-6E8A-4147-A177-3AD203B41FA5}">
                      <a16:colId xmlns:a16="http://schemas.microsoft.com/office/drawing/2014/main" val="234340781"/>
                    </a:ext>
                  </a:extLst>
                </a:gridCol>
                <a:gridCol w="646952">
                  <a:extLst>
                    <a:ext uri="{9D8B030D-6E8A-4147-A177-3AD203B41FA5}">
                      <a16:colId xmlns:a16="http://schemas.microsoft.com/office/drawing/2014/main" val="3286061582"/>
                    </a:ext>
                  </a:extLst>
                </a:gridCol>
                <a:gridCol w="646952">
                  <a:extLst>
                    <a:ext uri="{9D8B030D-6E8A-4147-A177-3AD203B41FA5}">
                      <a16:colId xmlns:a16="http://schemas.microsoft.com/office/drawing/2014/main" val="1329559876"/>
                    </a:ext>
                  </a:extLst>
                </a:gridCol>
                <a:gridCol w="646952">
                  <a:extLst>
                    <a:ext uri="{9D8B030D-6E8A-4147-A177-3AD203B41FA5}">
                      <a16:colId xmlns:a16="http://schemas.microsoft.com/office/drawing/2014/main" val="624164892"/>
                    </a:ext>
                  </a:extLst>
                </a:gridCol>
                <a:gridCol w="646952">
                  <a:extLst>
                    <a:ext uri="{9D8B030D-6E8A-4147-A177-3AD203B41FA5}">
                      <a16:colId xmlns:a16="http://schemas.microsoft.com/office/drawing/2014/main" val="3572794096"/>
                    </a:ext>
                  </a:extLst>
                </a:gridCol>
              </a:tblGrid>
              <a:tr h="621619">
                <a:tc>
                  <a:txBody>
                    <a:bodyPr/>
                    <a:lstStyle/>
                    <a:p>
                      <a:r>
                        <a:rPr sz="1400" b="0" i="0" u="none" dirty="0">
                          <a:solidFill>
                            <a:schemeClr val="tx1"/>
                          </a:solidFill>
                          <a:latin typeface="Aptos"/>
                        </a:rPr>
                        <a:t>Workstream</a:t>
                      </a:r>
                      <a:endParaRPr sz="1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b="0" i="0" u="none" dirty="0">
                          <a:solidFill>
                            <a:schemeClr val="tx1"/>
                          </a:solidFill>
                          <a:latin typeface="Aptos"/>
                        </a:rPr>
                        <a:t>May</a:t>
                      </a:r>
                      <a:endParaRPr sz="8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400" b="0" i="0" u="none" strike="noStrike" kern="1200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ptos"/>
                        </a:rPr>
                        <a:t>May</a:t>
                      </a:r>
                      <a:endParaRPr sz="80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Neue Haas Grotesk Text Pro"/>
                        <a:ea typeface="+mn-ea"/>
                        <a:cs typeface="+mn-cs"/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400" b="0" i="0" u="none" strike="noStrike" kern="1200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ptos"/>
                        </a:rPr>
                        <a:t>Jun</a:t>
                      </a:r>
                      <a:endParaRPr sz="80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Neue Haas Grotesk Text Pro"/>
                        <a:ea typeface="+mn-ea"/>
                        <a:cs typeface="+mn-cs"/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400" b="0" i="0" u="none" strike="noStrike" kern="1200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ptos"/>
                        </a:rPr>
                        <a:t>Jul</a:t>
                      </a:r>
                      <a:endParaRPr sz="80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Neue Haas Grotesk Text Pro"/>
                        <a:ea typeface="+mn-ea"/>
                        <a:cs typeface="+mn-cs"/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400" b="0" i="0" u="none" strike="noStrike" kern="1200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ptos"/>
                        </a:rPr>
                        <a:t>Aug</a:t>
                      </a:r>
                      <a:endParaRPr sz="80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Neue Haas Grotesk Text Pro"/>
                        <a:ea typeface="+mn-ea"/>
                        <a:cs typeface="+mn-cs"/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400" b="0" i="0" u="none" strike="noStrike" kern="1200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ptos"/>
                        </a:rPr>
                        <a:t>Sep</a:t>
                      </a:r>
                      <a:endParaRPr sz="80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Neue Haas Grotesk Text Pro"/>
                        <a:ea typeface="+mn-ea"/>
                        <a:cs typeface="+mn-cs"/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400" b="0" i="0" u="none" strike="noStrike" kern="1200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ptos"/>
                        </a:rPr>
                        <a:t>Oct</a:t>
                      </a:r>
                      <a:endParaRPr sz="80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Neue Haas Grotesk Text Pro"/>
                        <a:ea typeface="+mn-ea"/>
                        <a:cs typeface="+mn-cs"/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2161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800" b="0" i="0" u="none" strike="noStrike" kern="1200" spc="0" normalizeH="0" baseline="0" noProof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ptos"/>
                        </a:rPr>
                        <a:t>Literature review</a:t>
                      </a:r>
                      <a:endParaRPr sz="80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Neue Haas Grotesk Text Pro"/>
                        <a:ea typeface="+mn-ea"/>
                        <a:cs typeface="+mn-cs"/>
                      </a:endParaRPr>
                    </a:p>
                  </a:txBody>
                  <a:tcPr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800" b="0" i="0" u="none" strike="noStrike" kern="1200" spc="0" normalizeH="0" baseline="0" noProof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ptos"/>
                        </a:rPr>
                        <a:t>███</a:t>
                      </a:r>
                      <a:endParaRPr sz="80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Neue Haas Grotesk Text Pro"/>
                        <a:ea typeface="+mn-ea"/>
                        <a:cs typeface="+mn-cs"/>
                      </a:endParaRPr>
                    </a:p>
                  </a:txBody>
                  <a:tcPr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800" b="0" i="0" u="none" strike="noStrike" kern="1200" spc="0" normalizeH="0" baseline="0" noProof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ptos"/>
                        </a:rPr>
                        <a:t>███</a:t>
                      </a:r>
                      <a:endParaRPr sz="80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Neue Haas Grotesk Text Pro"/>
                        <a:ea typeface="+mn-ea"/>
                        <a:cs typeface="+mn-cs"/>
                      </a:endParaRPr>
                    </a:p>
                  </a:txBody>
                  <a:tcPr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sz="800" b="0" i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Neue Haas Grotesk Text Pro"/>
                        <a:ea typeface="+mn-ea"/>
                        <a:cs typeface="+mn-cs"/>
                      </a:endParaRPr>
                    </a:p>
                  </a:txBody>
                  <a:tcPr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sz="800" b="0" i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Neue Haas Grotesk Text Pro"/>
                        <a:ea typeface="+mn-ea"/>
                        <a:cs typeface="+mn-cs"/>
                      </a:endParaRPr>
                    </a:p>
                  </a:txBody>
                  <a:tcPr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sz="800" b="0" i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Neue Haas Grotesk Text Pro"/>
                        <a:ea typeface="+mn-ea"/>
                        <a:cs typeface="+mn-cs"/>
                      </a:endParaRPr>
                    </a:p>
                  </a:txBody>
                  <a:tcPr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sz="800" b="0" i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Neue Haas Grotesk Text Pro"/>
                        <a:ea typeface="+mn-ea"/>
                        <a:cs typeface="+mn-cs"/>
                      </a:endParaRPr>
                    </a:p>
                  </a:txBody>
                  <a:tcPr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sz="800" b="0" i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Neue Haas Grotesk Text Pro"/>
                        <a:ea typeface="+mn-ea"/>
                        <a:cs typeface="+mn-cs"/>
                      </a:endParaRPr>
                    </a:p>
                  </a:txBody>
                  <a:tcPr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2161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800" b="0" i="0" u="none" strike="noStrike" kern="1200" spc="0" normalizeH="0" baseline="0" noProof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ptos"/>
                        </a:rPr>
                        <a:t>Identify IAM factors</a:t>
                      </a:r>
                      <a:endParaRPr sz="80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Neue Haas Grotesk Text Pro"/>
                        <a:ea typeface="+mn-ea"/>
                        <a:cs typeface="+mn-cs"/>
                      </a:endParaRPr>
                    </a:p>
                  </a:txBody>
                  <a:tcPr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sz="800" b="0" i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Neue Haas Grotesk Text Pro"/>
                        <a:ea typeface="+mn-ea"/>
                        <a:cs typeface="+mn-cs"/>
                      </a:endParaRPr>
                    </a:p>
                  </a:txBody>
                  <a:tcPr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800" b="0" i="0" u="none" strike="noStrike" kern="1200" spc="0" normalizeH="0" baseline="0" noProof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ptos"/>
                        </a:rPr>
                        <a:t>███</a:t>
                      </a:r>
                      <a:endParaRPr sz="80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Neue Haas Grotesk Text Pro"/>
                        <a:ea typeface="+mn-ea"/>
                        <a:cs typeface="+mn-cs"/>
                      </a:endParaRPr>
                    </a:p>
                  </a:txBody>
                  <a:tcPr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800" b="0" i="0" u="none" strike="noStrike" kern="1200" spc="0" normalizeH="0" baseline="0" noProof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ptos"/>
                        </a:rPr>
                        <a:t>███</a:t>
                      </a:r>
                      <a:endParaRPr sz="80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Neue Haas Grotesk Text Pro"/>
                        <a:ea typeface="+mn-ea"/>
                        <a:cs typeface="+mn-cs"/>
                      </a:endParaRPr>
                    </a:p>
                  </a:txBody>
                  <a:tcPr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sz="800" b="0" i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Neue Haas Grotesk Text Pro"/>
                        <a:ea typeface="+mn-ea"/>
                        <a:cs typeface="+mn-cs"/>
                      </a:endParaRPr>
                    </a:p>
                  </a:txBody>
                  <a:tcPr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sz="800" b="0" i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Neue Haas Grotesk Text Pro"/>
                        <a:ea typeface="+mn-ea"/>
                        <a:cs typeface="+mn-cs"/>
                      </a:endParaRPr>
                    </a:p>
                  </a:txBody>
                  <a:tcPr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sz="800" b="0" i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Neue Haas Grotesk Text Pro"/>
                        <a:ea typeface="+mn-ea"/>
                        <a:cs typeface="+mn-cs"/>
                      </a:endParaRPr>
                    </a:p>
                  </a:txBody>
                  <a:tcPr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sz="800" b="0" i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Neue Haas Grotesk Text Pro"/>
                        <a:ea typeface="+mn-ea"/>
                        <a:cs typeface="+mn-cs"/>
                      </a:endParaRPr>
                    </a:p>
                  </a:txBody>
                  <a:tcPr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2161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800" b="0" i="0" u="none" strike="noStrike" kern="1200" spc="0" normalizeH="0" baseline="0" noProof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ptos"/>
                        </a:rPr>
                        <a:t>Develop model</a:t>
                      </a:r>
                      <a:endParaRPr sz="80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Neue Haas Grotesk Text Pro"/>
                        <a:ea typeface="+mn-ea"/>
                        <a:cs typeface="+mn-cs"/>
                      </a:endParaRPr>
                    </a:p>
                  </a:txBody>
                  <a:tcPr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sz="800" b="0" i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Neue Haas Grotesk Text Pro"/>
                        <a:ea typeface="+mn-ea"/>
                        <a:cs typeface="+mn-cs"/>
                      </a:endParaRPr>
                    </a:p>
                  </a:txBody>
                  <a:tcPr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sz="800" b="0" i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Neue Haas Grotesk Text Pro"/>
                        <a:ea typeface="+mn-ea"/>
                        <a:cs typeface="+mn-cs"/>
                      </a:endParaRPr>
                    </a:p>
                  </a:txBody>
                  <a:tcPr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800" b="0" i="0" u="none" strike="noStrike" kern="1200" spc="0" normalizeH="0" baseline="0" noProof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ptos"/>
                        </a:rPr>
                        <a:t>███</a:t>
                      </a:r>
                      <a:endParaRPr sz="80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Neue Haas Grotesk Text Pro"/>
                        <a:ea typeface="+mn-ea"/>
                        <a:cs typeface="+mn-cs"/>
                      </a:endParaRPr>
                    </a:p>
                  </a:txBody>
                  <a:tcPr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800" b="0" i="0" u="none" strike="noStrike" kern="1200" spc="0" normalizeH="0" baseline="0" noProof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ptos"/>
                        </a:rPr>
                        <a:t>███</a:t>
                      </a:r>
                      <a:endParaRPr sz="80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Neue Haas Grotesk Text Pro"/>
                        <a:ea typeface="+mn-ea"/>
                        <a:cs typeface="+mn-cs"/>
                      </a:endParaRPr>
                    </a:p>
                  </a:txBody>
                  <a:tcPr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sz="800" b="0" i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Neue Haas Grotesk Text Pro"/>
                        <a:ea typeface="+mn-ea"/>
                        <a:cs typeface="+mn-cs"/>
                      </a:endParaRPr>
                    </a:p>
                  </a:txBody>
                  <a:tcPr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sz="800" b="0" i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Neue Haas Grotesk Text Pro"/>
                        <a:ea typeface="+mn-ea"/>
                        <a:cs typeface="+mn-cs"/>
                      </a:endParaRPr>
                    </a:p>
                  </a:txBody>
                  <a:tcPr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sz="800" b="0" i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Neue Haas Grotesk Text Pro"/>
                        <a:ea typeface="+mn-ea"/>
                        <a:cs typeface="+mn-cs"/>
                      </a:endParaRPr>
                    </a:p>
                  </a:txBody>
                  <a:tcPr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2161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800" b="0" i="0" u="none" strike="noStrike" kern="1200" spc="0" normalizeH="0" baseline="0" noProof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ptos"/>
                        </a:rPr>
                        <a:t>Validation</a:t>
                      </a:r>
                      <a:endParaRPr sz="80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Neue Haas Grotesk Text Pro"/>
                        <a:ea typeface="+mn-ea"/>
                        <a:cs typeface="+mn-cs"/>
                      </a:endParaRPr>
                    </a:p>
                  </a:txBody>
                  <a:tcPr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sz="800" b="0" i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Neue Haas Grotesk Text Pro"/>
                        <a:ea typeface="+mn-ea"/>
                        <a:cs typeface="+mn-cs"/>
                      </a:endParaRPr>
                    </a:p>
                  </a:txBody>
                  <a:tcPr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sz="800" b="0" i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Neue Haas Grotesk Text Pro"/>
                        <a:ea typeface="+mn-ea"/>
                        <a:cs typeface="+mn-cs"/>
                      </a:endParaRPr>
                    </a:p>
                  </a:txBody>
                  <a:tcPr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sz="800" b="0" i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Neue Haas Grotesk Text Pro"/>
                        <a:ea typeface="+mn-ea"/>
                        <a:cs typeface="+mn-cs"/>
                      </a:endParaRPr>
                    </a:p>
                  </a:txBody>
                  <a:tcPr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800" b="0" i="0" u="none" strike="noStrike" kern="1200" spc="0" normalizeH="0" baseline="0" noProof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ptos"/>
                        </a:rPr>
                        <a:t>███</a:t>
                      </a:r>
                      <a:endParaRPr sz="80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Neue Haas Grotesk Text Pro"/>
                        <a:ea typeface="+mn-ea"/>
                        <a:cs typeface="+mn-cs"/>
                      </a:endParaRPr>
                    </a:p>
                  </a:txBody>
                  <a:tcPr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800" b="0" i="0" u="none" strike="noStrike" kern="1200" spc="0" normalizeH="0" baseline="0" noProof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ptos"/>
                        </a:rPr>
                        <a:t>███</a:t>
                      </a:r>
                      <a:endParaRPr sz="80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Neue Haas Grotesk Text Pro"/>
                        <a:ea typeface="+mn-ea"/>
                        <a:cs typeface="+mn-cs"/>
                      </a:endParaRPr>
                    </a:p>
                  </a:txBody>
                  <a:tcPr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sz="800" b="0" i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Neue Haas Grotesk Text Pro"/>
                        <a:ea typeface="+mn-ea"/>
                        <a:cs typeface="+mn-cs"/>
                      </a:endParaRPr>
                    </a:p>
                  </a:txBody>
                  <a:tcPr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sz="800" b="0" i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Neue Haas Grotesk Text Pro"/>
                        <a:ea typeface="+mn-ea"/>
                        <a:cs typeface="+mn-cs"/>
                      </a:endParaRPr>
                    </a:p>
                  </a:txBody>
                  <a:tcPr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2161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800" b="0" i="0" u="none" strike="noStrike" kern="1200" spc="0" normalizeH="0" baseline="0" noProof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ptos"/>
                        </a:rPr>
                        <a:t>Writing</a:t>
                      </a:r>
                      <a:endParaRPr sz="80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Neue Haas Grotesk Text Pro"/>
                        <a:ea typeface="+mn-ea"/>
                        <a:cs typeface="+mn-cs"/>
                      </a:endParaRPr>
                    </a:p>
                  </a:txBody>
                  <a:tcPr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sz="800" b="0" i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Neue Haas Grotesk Text Pro"/>
                        <a:ea typeface="+mn-ea"/>
                        <a:cs typeface="+mn-cs"/>
                      </a:endParaRPr>
                    </a:p>
                  </a:txBody>
                  <a:tcPr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sz="800" b="0" i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Neue Haas Grotesk Text Pro"/>
                        <a:ea typeface="+mn-ea"/>
                        <a:cs typeface="+mn-cs"/>
                      </a:endParaRPr>
                    </a:p>
                  </a:txBody>
                  <a:tcPr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sz="800" b="0" i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Neue Haas Grotesk Text Pro"/>
                        <a:ea typeface="+mn-ea"/>
                        <a:cs typeface="+mn-cs"/>
                      </a:endParaRPr>
                    </a:p>
                  </a:txBody>
                  <a:tcPr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sz="800" b="0" i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Neue Haas Grotesk Text Pro"/>
                        <a:ea typeface="+mn-ea"/>
                        <a:cs typeface="+mn-cs"/>
                      </a:endParaRPr>
                    </a:p>
                  </a:txBody>
                  <a:tcPr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800" b="0" i="0" u="none" strike="noStrike" kern="1200" spc="0" normalizeH="0" baseline="0" noProof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ptos"/>
                        </a:rPr>
                        <a:t>███</a:t>
                      </a:r>
                      <a:endParaRPr sz="80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Neue Haas Grotesk Text Pro"/>
                        <a:ea typeface="+mn-ea"/>
                        <a:cs typeface="+mn-cs"/>
                      </a:endParaRPr>
                    </a:p>
                  </a:txBody>
                  <a:tcPr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800" b="0" i="0" u="none" strike="noStrike" kern="1200" spc="0" normalizeH="0" baseline="0" noProof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ptos"/>
                        </a:rPr>
                        <a:t>███</a:t>
                      </a:r>
                      <a:endParaRPr sz="80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Neue Haas Grotesk Text Pro"/>
                        <a:ea typeface="+mn-ea"/>
                        <a:cs typeface="+mn-cs"/>
                      </a:endParaRPr>
                    </a:p>
                  </a:txBody>
                  <a:tcPr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sz="800" b="0" i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Neue Haas Grotesk Text Pro"/>
                        <a:ea typeface="+mn-ea"/>
                        <a:cs typeface="+mn-cs"/>
                      </a:endParaRPr>
                    </a:p>
                  </a:txBody>
                  <a:tcPr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62161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800" b="0" i="0" u="none" strike="noStrike" kern="1200" spc="0" normalizeH="0" baseline="0" noProof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ptos"/>
                        </a:rPr>
                        <a:t>Final edits</a:t>
                      </a:r>
                      <a:endParaRPr sz="80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Neue Haas Grotesk Text Pro"/>
                        <a:ea typeface="+mn-ea"/>
                        <a:cs typeface="+mn-cs"/>
                      </a:endParaRPr>
                    </a:p>
                  </a:txBody>
                  <a:tcPr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sz="800" b="0" i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Neue Haas Grotesk Text Pro"/>
                        <a:ea typeface="+mn-ea"/>
                        <a:cs typeface="+mn-cs"/>
                      </a:endParaRPr>
                    </a:p>
                  </a:txBody>
                  <a:tcPr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sz="800" b="0" i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Neue Haas Grotesk Text Pro"/>
                        <a:ea typeface="+mn-ea"/>
                        <a:cs typeface="+mn-cs"/>
                      </a:endParaRPr>
                    </a:p>
                  </a:txBody>
                  <a:tcPr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sz="800" b="0" i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Neue Haas Grotesk Text Pro"/>
                        <a:ea typeface="+mn-ea"/>
                        <a:cs typeface="+mn-cs"/>
                      </a:endParaRPr>
                    </a:p>
                  </a:txBody>
                  <a:tcPr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sz="800" b="0" i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Neue Haas Grotesk Text Pro"/>
                        <a:ea typeface="+mn-ea"/>
                        <a:cs typeface="+mn-cs"/>
                      </a:endParaRPr>
                    </a:p>
                  </a:txBody>
                  <a:tcPr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sz="800" b="0" i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Neue Haas Grotesk Text Pro"/>
                        <a:ea typeface="+mn-ea"/>
                        <a:cs typeface="+mn-cs"/>
                      </a:endParaRPr>
                    </a:p>
                  </a:txBody>
                  <a:tcPr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800" b="0" i="0" u="none" strike="noStrike" kern="1200" spc="0" normalizeH="0" baseline="0" noProof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ptos"/>
                        </a:rPr>
                        <a:t>███</a:t>
                      </a:r>
                      <a:endParaRPr sz="80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Neue Haas Grotesk Text Pro"/>
                        <a:ea typeface="+mn-ea"/>
                        <a:cs typeface="+mn-cs"/>
                      </a:endParaRPr>
                    </a:p>
                  </a:txBody>
                  <a:tcPr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800" b="0" i="0" u="none" strike="noStrike" kern="1200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ptos"/>
                        </a:rPr>
                        <a:t>███</a:t>
                      </a:r>
                      <a:endParaRPr sz="80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Neue Haas Grotesk Text Pro"/>
                        <a:ea typeface="+mn-ea"/>
                        <a:cs typeface="+mn-cs"/>
                      </a:endParaRPr>
                    </a:p>
                  </a:txBody>
                  <a:tcPr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graphicFrame>
        <p:nvGraphicFramePr>
          <p:cNvPr id="10" name="Content Placeholder 3">
            <a:extLst>
              <a:ext uri="{FF2B5EF4-FFF2-40B4-BE49-F238E27FC236}">
                <a16:creationId xmlns:a16="http://schemas.microsoft.com/office/drawing/2014/main" id="{C2BFAA7C-01F5-CC13-FD04-96D1DACF80A1}"/>
              </a:ext>
            </a:extLst>
          </p:cNvPr>
          <p:cNvGraphicFramePr>
            <a:graphicFrameLocks noGrp="1"/>
          </p:cNvGraphicFramePr>
          <p:nvPr>
            <p:ph sz="half" idx="2"/>
          </p:nvPr>
        </p:nvGraphicFramePr>
        <p:xfrm>
          <a:off x="6172200" y="1825625"/>
          <a:ext cx="5181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4C608BEB-860E-4094-8511-78603564A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050" cy="685800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654C68-ADF9-DFBE-4CB1-78B40D9F7F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12488"/>
            <a:ext cx="2899189" cy="4363844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US" sz="4000" b="1" i="0" u="none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Project impact</a:t>
            </a:r>
            <a:endParaRPr lang="en-US" sz="4000" b="1">
              <a:solidFill>
                <a:srgbClr val="FFFF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F4D316-648A-B70C-C45A-A6F2484DAC8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80855" y="1412489"/>
            <a:ext cx="3427283" cy="4363844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en-US" sz="2000" b="0" i="0" u="none">
                <a:latin typeface="Times New Roman" panose="02020603050405020304" pitchFamily="18" charset="0"/>
                <a:cs typeface="Times New Roman" panose="02020603050405020304" pitchFamily="18" charset="0"/>
              </a:rPr>
              <a:t>↑ Impact on IAM practice</a:t>
            </a:r>
            <a:endParaRPr lang="en-US" sz="20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28600" lvl="0" indent="-228600">
              <a:buFont typeface="Aptos"/>
              <a:buChar char="•"/>
            </a:pPr>
            <a:r>
              <a:rPr lang="en-US" sz="2000" u="none">
                <a:latin typeface="Times New Roman" panose="02020603050405020304" pitchFamily="18" charset="0"/>
                <a:cs typeface="Times New Roman" panose="02020603050405020304" pitchFamily="18" charset="0"/>
              </a:rPr>
              <a:t>Provides a new theoretical IAM risk framework</a:t>
            </a:r>
            <a:endParaRPr lang="en-US" sz="20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28600" lvl="0" indent="-228600">
              <a:buFont typeface="Aptos"/>
              <a:buChar char="•"/>
            </a:pPr>
            <a:r>
              <a:rPr lang="en-US" sz="2000" u="none">
                <a:latin typeface="Times New Roman" panose="02020603050405020304" pitchFamily="18" charset="0"/>
                <a:cs typeface="Times New Roman" panose="02020603050405020304" pitchFamily="18" charset="0"/>
              </a:rPr>
              <a:t>Helps organisations understand IAM complexity</a:t>
            </a:r>
            <a:endParaRPr lang="en-US" sz="20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F16A8D4-FE87-4604-88B2-394B5D1EB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29871" y="1412488"/>
            <a:ext cx="0" cy="36576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F4CC742-5738-EE96-D7A5-CE8CA559D2F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51604" y="1412489"/>
            <a:ext cx="3197701" cy="4363844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en-US" sz="2000" b="0" i="0" u="none">
                <a:latin typeface="Times New Roman" panose="02020603050405020304" pitchFamily="18" charset="0"/>
                <a:cs typeface="Times New Roman" panose="02020603050405020304" pitchFamily="18" charset="0"/>
              </a:rPr>
              <a:t>↑ Impact on future work</a:t>
            </a:r>
            <a:endParaRPr lang="en-US" sz="20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28600" lvl="0" indent="-228600">
              <a:buFont typeface="Aptos"/>
              <a:buChar char="•"/>
            </a:pPr>
            <a:r>
              <a:rPr lang="en-US" sz="2000" u="none">
                <a:latin typeface="Times New Roman" panose="02020603050405020304" pitchFamily="18" charset="0"/>
                <a:cs typeface="Times New Roman" panose="02020603050405020304" pitchFamily="18" charset="0"/>
              </a:rPr>
              <a:t>Supports future automation and tooling</a:t>
            </a:r>
            <a:endParaRPr lang="en-US" sz="20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28600" lvl="0" indent="-228600">
              <a:buFont typeface="Aptos"/>
              <a:buChar char="•"/>
            </a:pPr>
            <a:r>
              <a:rPr lang="en-US" sz="2000" u="none">
                <a:latin typeface="Times New Roman" panose="02020603050405020304" pitchFamily="18" charset="0"/>
                <a:cs typeface="Times New Roman" panose="02020603050405020304" pitchFamily="18" charset="0"/>
              </a:rPr>
              <a:t>Contributes to cloud security research</a:t>
            </a:r>
            <a:endParaRPr lang="en-US" sz="20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5A7D06-D94D-ACAC-BFA9-D84EC0D666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marL="0" indent="0" algn="r">
              <a:buNone/>
            </a:pPr>
            <a:r>
              <a:rPr lang="en-US" sz="4000" b="1" i="0" u="none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Limitations</a:t>
            </a:r>
            <a:endParaRPr lang="en-US" sz="4000" b="1">
              <a:solidFill>
                <a:srgbClr val="FFFF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E787A5-370F-CEB6-63BD-E7359E5D2C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 lvl="0">
              <a:buSzPts val="2000"/>
              <a:buFont typeface="Calibri" panose="020F0502020204030204" pitchFamily="34" charset="0"/>
            </a:pPr>
            <a:r>
              <a:rPr lang="en-US" sz="2000" b="0" i="0" u="none">
                <a:latin typeface="Times New Roman" panose="02020603050405020304" pitchFamily="18" charset="0"/>
                <a:cs typeface="Times New Roman" panose="02020603050405020304" pitchFamily="18" charset="0"/>
              </a:rPr>
              <a:t>The model is theoretical, not empirically tested</a:t>
            </a:r>
            <a:endParaRPr lang="en-US" sz="20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US" sz="2000" u="none">
                <a:latin typeface="Times New Roman" panose="02020603050405020304" pitchFamily="18" charset="0"/>
                <a:cs typeface="Times New Roman" panose="02020603050405020304" pitchFamily="18" charset="0"/>
              </a:rPr>
              <a:t>Hypothetical scenarios may not capture full complexity</a:t>
            </a:r>
            <a:endParaRPr lang="en-US" sz="20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US" sz="2000" u="none">
                <a:latin typeface="Times New Roman" panose="02020603050405020304" pitchFamily="18" charset="0"/>
                <a:cs typeface="Times New Roman" panose="02020603050405020304" pitchFamily="18" charset="0"/>
              </a:rPr>
              <a:t>Weighting factors may require refinement</a:t>
            </a:r>
            <a:endParaRPr lang="en-US" sz="20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US" sz="2000" u="none">
                <a:latin typeface="Times New Roman" panose="02020603050405020304" pitchFamily="18" charset="0"/>
                <a:cs typeface="Times New Roman" panose="02020603050405020304" pitchFamily="18" charset="0"/>
              </a:rPr>
              <a:t>Cloud IAM evolves rapidly</a:t>
            </a:r>
            <a:endParaRPr lang="en-US" sz="20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5A7D06-D94D-ACAC-BFA9-D84EC0D666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marL="0" indent="0" algn="r">
              <a:buNone/>
            </a:pPr>
            <a:r>
              <a:rPr lang="en-US" sz="4000" b="1" i="0" u="none">
                <a:solidFill>
                  <a:srgbClr val="FFFFFF"/>
                </a:solidFill>
                <a:latin typeface="Aptos Display"/>
              </a:rPr>
              <a:t>References</a:t>
            </a:r>
            <a:endParaRPr lang="en-US" sz="4000" b="1">
              <a:solidFill>
                <a:srgbClr val="FFFFFF"/>
              </a:solidFill>
              <a:latin typeface="Aptos Display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E787A5-370F-CEB6-63BD-E7359E5D2C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 lvl="0">
              <a:buSzPts val="1800"/>
              <a:buFont typeface="Calibri" panose="020F0502020204030204" pitchFamily="34" charset="0"/>
            </a:pPr>
            <a:r>
              <a:rPr lang="en-US" sz="2000" b="0" i="0" u="none" dirty="0">
                <a:latin typeface="Calibri" panose="020F0502020204030204" pitchFamily="34" charset="0"/>
              </a:rPr>
              <a:t>[1] AWS, “IAM best practices,” 2024.</a:t>
            </a:r>
            <a:endParaRPr lang="en-US" sz="2000" dirty="0">
              <a:latin typeface="Calibri" panose="020F0502020204030204" pitchFamily="34" charset="0"/>
            </a:endParaRPr>
          </a:p>
          <a:p>
            <a:pPr lvl="0"/>
            <a:r>
              <a:rPr lang="en-US" sz="2000" u="none" dirty="0">
                <a:latin typeface="Calibri" panose="020F0502020204030204" pitchFamily="34" charset="0"/>
              </a:rPr>
              <a:t>[2] NIST SP 800-30, 2012.</a:t>
            </a:r>
            <a:endParaRPr lang="en-US" sz="2000" dirty="0">
              <a:latin typeface="Aptos"/>
            </a:endParaRPr>
          </a:p>
          <a:p>
            <a:pPr lvl="0"/>
            <a:r>
              <a:rPr lang="en-US" sz="2000" u="none" dirty="0">
                <a:latin typeface="Calibri" panose="020F0502020204030204" pitchFamily="34" charset="0"/>
              </a:rPr>
              <a:t>[3] Shafiq et al., “Access control models in cloud computing,” </a:t>
            </a:r>
            <a:r>
              <a:rPr lang="en-US" sz="2000" b="0" i="1" u="none" dirty="0">
                <a:latin typeface="Calibri" panose="020F0502020204030204" pitchFamily="34" charset="0"/>
              </a:rPr>
              <a:t>IEEE Access</a:t>
            </a:r>
            <a:r>
              <a:rPr lang="en-US" sz="2000" b="0" i="0" u="none" dirty="0">
                <a:latin typeface="Calibri" panose="020F0502020204030204" pitchFamily="34" charset="0"/>
              </a:rPr>
              <a:t>, 2020.</a:t>
            </a:r>
            <a:endParaRPr lang="en-US" sz="2000" dirty="0">
              <a:latin typeface="Calibri" panose="020F0502020204030204" pitchFamily="34" charset="0"/>
            </a:endParaRPr>
          </a:p>
          <a:p>
            <a:pPr lvl="0"/>
            <a:r>
              <a:rPr lang="en-US" sz="2000" u="none" dirty="0">
                <a:latin typeface="Calibri" panose="020F0502020204030204" pitchFamily="34" charset="0"/>
              </a:rPr>
              <a:t>[4] Ali et al., “Security in cloud computing,” </a:t>
            </a:r>
            <a:r>
              <a:rPr lang="en-US" sz="2000" b="0" i="1" u="none" dirty="0">
                <a:latin typeface="Calibri" panose="020F0502020204030204" pitchFamily="34" charset="0"/>
              </a:rPr>
              <a:t>Information Sciences</a:t>
            </a:r>
            <a:r>
              <a:rPr lang="en-US" sz="2000" b="0" i="0" u="none" dirty="0">
                <a:latin typeface="Calibri" panose="020F0502020204030204" pitchFamily="34" charset="0"/>
              </a:rPr>
              <a:t>, 2015.</a:t>
            </a:r>
            <a:endParaRPr lang="en-US" sz="2000" dirty="0">
              <a:latin typeface="Calibri" panose="020F0502020204030204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333</TotalTime>
  <Words>486</Words>
  <Application>Microsoft Office PowerPoint</Application>
  <PresentationFormat>Widescreen</PresentationFormat>
  <Paragraphs>121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Aptos</vt:lpstr>
      <vt:lpstr>Aptos Display</vt:lpstr>
      <vt:lpstr>Arial</vt:lpstr>
      <vt:lpstr>Calibri</vt:lpstr>
      <vt:lpstr>Neue Haas Grotesk Text Pro</vt:lpstr>
      <vt:lpstr>Times New Roman</vt:lpstr>
      <vt:lpstr>Office Theme</vt:lpstr>
      <vt:lpstr>A Theoretical Risk‑Scoring Model for Cloud IAM Complexity</vt:lpstr>
      <vt:lpstr>Presentation overview</vt:lpstr>
      <vt:lpstr>Research context / background</vt:lpstr>
      <vt:lpstr>⚠ Research problem</vt:lpstr>
      <vt:lpstr>Research Aim &amp; Objectives</vt:lpstr>
      <vt:lpstr> Literature review summary</vt:lpstr>
      <vt:lpstr>PowerPoint Presentation</vt:lpstr>
      <vt:lpstr> </vt:lpstr>
      <vt:lpstr>Project planning &amp; resources</vt:lpstr>
      <vt:lpstr>Project impact</vt:lpstr>
      <vt:lpstr>Limitations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Mahmud Rakib</dc:creator>
  <cp:lastModifiedBy>Mahmud Rakib</cp:lastModifiedBy>
  <cp:revision>2</cp:revision>
  <dcterms:created xsi:type="dcterms:W3CDTF">2026-04-19T01:12:18Z</dcterms:created>
  <dcterms:modified xsi:type="dcterms:W3CDTF">2026-04-19T19:10:37Z</dcterms:modified>
</cp:coreProperties>
</file>