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7" r:id="rId2"/>
    <p:sldId id="258" r:id="rId3"/>
    <p:sldId id="261" r:id="rId4"/>
    <p:sldId id="260" r:id="rId5"/>
    <p:sldId id="262" r:id="rId6"/>
    <p:sldId id="263" r:id="rId7"/>
    <p:sldId id="264" r:id="rId8"/>
    <p:sldId id="265" r:id="rId9"/>
    <p:sldId id="289" r:id="rId10"/>
    <p:sldId id="286" r:id="rId11"/>
    <p:sldId id="287" r:id="rId12"/>
    <p:sldId id="28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4BCA8"/>
    <a:srgbClr val="CCFFCC"/>
    <a:srgbClr val="6666FF"/>
    <a:srgbClr val="FF8585"/>
    <a:srgbClr val="FF66FF"/>
    <a:srgbClr val="FFCC66"/>
    <a:srgbClr val="FEB0F3"/>
    <a:srgbClr val="FED2F8"/>
    <a:srgbClr val="FFB7B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4" autoAdjust="0"/>
    <p:restoredTop sz="94660"/>
  </p:normalViewPr>
  <p:slideViewPr>
    <p:cSldViewPr snapToGrid="0">
      <p:cViewPr varScale="1">
        <p:scale>
          <a:sx n="108" d="100"/>
          <a:sy n="108" d="100"/>
        </p:scale>
        <p:origin x="7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A0BBD0-C36B-4105-93E9-51ECB93E8766}" type="datetimeFigureOut">
              <a:rPr lang="en-GB" smtClean="0"/>
              <a:t>17/03/2023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87D68A2-D809-47D5-AC76-113F5121DF46}" type="slidenum">
              <a:rPr lang="en-GB" smtClean="0"/>
              <a:t>‹#›</a:t>
            </a:fld>
            <a:endParaRPr lang="en-GB"/>
          </a:p>
        </p:txBody>
      </p:sp>
    </p:spTree>
    <p:extLst>
      <p:ext uri="{BB962C8B-B14F-4D97-AF65-F5344CB8AC3E}">
        <p14:creationId xmlns:p14="http://schemas.microsoft.com/office/powerpoint/2010/main" val="42738967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https://www.nicole-brown.co.uk/reflective-model-according-to-gibbs/#:~:text=The%20reflective%20model%20according%20to,analysis%2C%20conclusions%20and%20action%20plan.</a:t>
            </a:r>
          </a:p>
        </p:txBody>
      </p:sp>
      <p:sp>
        <p:nvSpPr>
          <p:cNvPr id="4" name="Slide Number Placeholder 3"/>
          <p:cNvSpPr>
            <a:spLocks noGrp="1"/>
          </p:cNvSpPr>
          <p:nvPr>
            <p:ph type="sldNum" sz="quarter" idx="5"/>
          </p:nvPr>
        </p:nvSpPr>
        <p:spPr/>
        <p:txBody>
          <a:bodyPr/>
          <a:lstStyle/>
          <a:p>
            <a:fld id="{787D68A2-D809-47D5-AC76-113F5121DF46}" type="slidenum">
              <a:rPr lang="en-GB" smtClean="0"/>
              <a:t>4</a:t>
            </a:fld>
            <a:endParaRPr lang="en-GB"/>
          </a:p>
        </p:txBody>
      </p:sp>
    </p:spTree>
    <p:extLst>
      <p:ext uri="{BB962C8B-B14F-4D97-AF65-F5344CB8AC3E}">
        <p14:creationId xmlns:p14="http://schemas.microsoft.com/office/powerpoint/2010/main" val="10955089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https://www.workhuman.com/blog/workplace-culture/#:~:text=On%20the%20most%20basic%20level,people%20in%20a%20workplace%20share.%E2%80%9D</a:t>
            </a:r>
          </a:p>
        </p:txBody>
      </p:sp>
      <p:sp>
        <p:nvSpPr>
          <p:cNvPr id="4" name="Slide Number Placeholder 3"/>
          <p:cNvSpPr>
            <a:spLocks noGrp="1"/>
          </p:cNvSpPr>
          <p:nvPr>
            <p:ph type="sldNum" sz="quarter" idx="5"/>
          </p:nvPr>
        </p:nvSpPr>
        <p:spPr/>
        <p:txBody>
          <a:bodyPr/>
          <a:lstStyle/>
          <a:p>
            <a:fld id="{787D68A2-D809-47D5-AC76-113F5121DF46}" type="slidenum">
              <a:rPr lang="en-GB" smtClean="0"/>
              <a:t>5</a:t>
            </a:fld>
            <a:endParaRPr lang="en-GB"/>
          </a:p>
        </p:txBody>
      </p:sp>
    </p:spTree>
    <p:extLst>
      <p:ext uri="{BB962C8B-B14F-4D97-AF65-F5344CB8AC3E}">
        <p14:creationId xmlns:p14="http://schemas.microsoft.com/office/powerpoint/2010/main" val="25695850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https://www.techtarget.com/searchcio/definition/SWOT-analysis-strengths-weaknesses-opportunities-and-threats-analysis#:~:text=SWOT%20analysis%20is%20a%20framework,or%20establishing%20a%20business%20strategy.</a:t>
            </a:r>
            <a:br>
              <a:rPr lang="en-GB" dirty="0"/>
            </a:br>
            <a:r>
              <a:rPr lang="en-GB" dirty="0"/>
              <a:t>https://www.cipd.co.uk/knowledge/strategy/organisational-development/pestle-analysis-factsheet#gref</a:t>
            </a:r>
          </a:p>
        </p:txBody>
      </p:sp>
      <p:sp>
        <p:nvSpPr>
          <p:cNvPr id="4" name="Slide Number Placeholder 3"/>
          <p:cNvSpPr>
            <a:spLocks noGrp="1"/>
          </p:cNvSpPr>
          <p:nvPr>
            <p:ph type="sldNum" sz="quarter" idx="5"/>
          </p:nvPr>
        </p:nvSpPr>
        <p:spPr/>
        <p:txBody>
          <a:bodyPr/>
          <a:lstStyle/>
          <a:p>
            <a:fld id="{787D68A2-D809-47D5-AC76-113F5121DF46}" type="slidenum">
              <a:rPr lang="en-GB" smtClean="0"/>
              <a:t>6</a:t>
            </a:fld>
            <a:endParaRPr lang="en-GB"/>
          </a:p>
        </p:txBody>
      </p:sp>
    </p:spTree>
    <p:extLst>
      <p:ext uri="{BB962C8B-B14F-4D97-AF65-F5344CB8AC3E}">
        <p14:creationId xmlns:p14="http://schemas.microsoft.com/office/powerpoint/2010/main" val="25070465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https://uk.indeed.com/career-advice/career-development/how-to-write-an-analysis</a:t>
            </a:r>
          </a:p>
        </p:txBody>
      </p:sp>
      <p:sp>
        <p:nvSpPr>
          <p:cNvPr id="4" name="Slide Number Placeholder 3"/>
          <p:cNvSpPr>
            <a:spLocks noGrp="1"/>
          </p:cNvSpPr>
          <p:nvPr>
            <p:ph type="sldNum" sz="quarter" idx="5"/>
          </p:nvPr>
        </p:nvSpPr>
        <p:spPr/>
        <p:txBody>
          <a:bodyPr/>
          <a:lstStyle/>
          <a:p>
            <a:fld id="{787D68A2-D809-47D5-AC76-113F5121DF46}" type="slidenum">
              <a:rPr lang="en-GB" smtClean="0"/>
              <a:t>9</a:t>
            </a:fld>
            <a:endParaRPr lang="en-GB"/>
          </a:p>
        </p:txBody>
      </p:sp>
    </p:spTree>
    <p:extLst>
      <p:ext uri="{BB962C8B-B14F-4D97-AF65-F5344CB8AC3E}">
        <p14:creationId xmlns:p14="http://schemas.microsoft.com/office/powerpoint/2010/main" val="2485364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https://creately.com/guides/how-to-write-an-action-plan/</a:t>
            </a:r>
          </a:p>
        </p:txBody>
      </p:sp>
      <p:sp>
        <p:nvSpPr>
          <p:cNvPr id="4" name="Slide Number Placeholder 3"/>
          <p:cNvSpPr>
            <a:spLocks noGrp="1"/>
          </p:cNvSpPr>
          <p:nvPr>
            <p:ph type="sldNum" sz="quarter" idx="5"/>
          </p:nvPr>
        </p:nvSpPr>
        <p:spPr/>
        <p:txBody>
          <a:bodyPr/>
          <a:lstStyle/>
          <a:p>
            <a:fld id="{787D68A2-D809-47D5-AC76-113F5121DF46}" type="slidenum">
              <a:rPr lang="en-GB" smtClean="0"/>
              <a:t>11</a:t>
            </a:fld>
            <a:endParaRPr lang="en-GB"/>
          </a:p>
        </p:txBody>
      </p:sp>
    </p:spTree>
    <p:extLst>
      <p:ext uri="{BB962C8B-B14F-4D97-AF65-F5344CB8AC3E}">
        <p14:creationId xmlns:p14="http://schemas.microsoft.com/office/powerpoint/2010/main" val="583322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E52A6-2D9E-21ED-9BC8-15AA0FD670F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D5B0F4C-185D-2871-2719-9B87117F19E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F26B22-C29E-EBD6-206D-4D322F6DB5B3}"/>
              </a:ext>
            </a:extLst>
          </p:cNvPr>
          <p:cNvSpPr>
            <a:spLocks noGrp="1"/>
          </p:cNvSpPr>
          <p:nvPr>
            <p:ph type="dt" sz="half" idx="10"/>
          </p:nvPr>
        </p:nvSpPr>
        <p:spPr/>
        <p:txBody>
          <a:bodyPr/>
          <a:lstStyle/>
          <a:p>
            <a:fld id="{E0D9FF87-874E-41F1-8B97-2873829DEEE8}" type="datetimeFigureOut">
              <a:rPr lang="en-GB" smtClean="0"/>
              <a:t>17/03/2023</a:t>
            </a:fld>
            <a:endParaRPr lang="en-GB"/>
          </a:p>
        </p:txBody>
      </p:sp>
      <p:sp>
        <p:nvSpPr>
          <p:cNvPr id="5" name="Footer Placeholder 4">
            <a:extLst>
              <a:ext uri="{FF2B5EF4-FFF2-40B4-BE49-F238E27FC236}">
                <a16:creationId xmlns:a16="http://schemas.microsoft.com/office/drawing/2014/main" id="{BB6CC779-42B9-2E7A-DC13-1A2A1DC326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CEE3B7-68A1-2A52-3998-AC5343B7AE21}"/>
              </a:ext>
            </a:extLst>
          </p:cNvPr>
          <p:cNvSpPr>
            <a:spLocks noGrp="1"/>
          </p:cNvSpPr>
          <p:nvPr>
            <p:ph type="sldNum" sz="quarter" idx="12"/>
          </p:nvPr>
        </p:nvSpPr>
        <p:spPr/>
        <p:txBody>
          <a:bodyPr/>
          <a:lstStyle/>
          <a:p>
            <a:fld id="{E737A425-8942-4530-978A-CB459F76A70C}" type="slidenum">
              <a:rPr lang="en-GB" smtClean="0"/>
              <a:t>‹#›</a:t>
            </a:fld>
            <a:endParaRPr lang="en-GB"/>
          </a:p>
        </p:txBody>
      </p:sp>
    </p:spTree>
    <p:extLst>
      <p:ext uri="{BB962C8B-B14F-4D97-AF65-F5344CB8AC3E}">
        <p14:creationId xmlns:p14="http://schemas.microsoft.com/office/powerpoint/2010/main" val="9084895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64E51-E56D-1376-C1F0-7A49F7110FA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895DA81-CFA2-26E7-F3E9-AE3B8DE2A0F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CA3CF4-87C7-1EDE-C456-5A0F0B80DEDE}"/>
              </a:ext>
            </a:extLst>
          </p:cNvPr>
          <p:cNvSpPr>
            <a:spLocks noGrp="1"/>
          </p:cNvSpPr>
          <p:nvPr>
            <p:ph type="dt" sz="half" idx="10"/>
          </p:nvPr>
        </p:nvSpPr>
        <p:spPr/>
        <p:txBody>
          <a:bodyPr/>
          <a:lstStyle/>
          <a:p>
            <a:fld id="{E0D9FF87-874E-41F1-8B97-2873829DEEE8}" type="datetimeFigureOut">
              <a:rPr lang="en-GB" smtClean="0"/>
              <a:t>17/03/2023</a:t>
            </a:fld>
            <a:endParaRPr lang="en-GB"/>
          </a:p>
        </p:txBody>
      </p:sp>
      <p:sp>
        <p:nvSpPr>
          <p:cNvPr id="5" name="Footer Placeholder 4">
            <a:extLst>
              <a:ext uri="{FF2B5EF4-FFF2-40B4-BE49-F238E27FC236}">
                <a16:creationId xmlns:a16="http://schemas.microsoft.com/office/drawing/2014/main" id="{2AD0C6D6-5A8A-7445-E1A2-E8D206704F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101E66-B846-EAE0-AA18-9DCF31758613}"/>
              </a:ext>
            </a:extLst>
          </p:cNvPr>
          <p:cNvSpPr>
            <a:spLocks noGrp="1"/>
          </p:cNvSpPr>
          <p:nvPr>
            <p:ph type="sldNum" sz="quarter" idx="12"/>
          </p:nvPr>
        </p:nvSpPr>
        <p:spPr/>
        <p:txBody>
          <a:bodyPr/>
          <a:lstStyle/>
          <a:p>
            <a:fld id="{E737A425-8942-4530-978A-CB459F76A70C}" type="slidenum">
              <a:rPr lang="en-GB" smtClean="0"/>
              <a:t>‹#›</a:t>
            </a:fld>
            <a:endParaRPr lang="en-GB"/>
          </a:p>
        </p:txBody>
      </p:sp>
    </p:spTree>
    <p:extLst>
      <p:ext uri="{BB962C8B-B14F-4D97-AF65-F5344CB8AC3E}">
        <p14:creationId xmlns:p14="http://schemas.microsoft.com/office/powerpoint/2010/main" val="35096861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EA897-E01D-AE4C-1632-0884D3DAADA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AE20E74-D91E-83B0-BAC4-C529B92567E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C4E1799-22A9-42EF-B3E7-D8C8F67EC58A}"/>
              </a:ext>
            </a:extLst>
          </p:cNvPr>
          <p:cNvSpPr>
            <a:spLocks noGrp="1"/>
          </p:cNvSpPr>
          <p:nvPr>
            <p:ph type="dt" sz="half" idx="10"/>
          </p:nvPr>
        </p:nvSpPr>
        <p:spPr/>
        <p:txBody>
          <a:bodyPr/>
          <a:lstStyle/>
          <a:p>
            <a:fld id="{E0D9FF87-874E-41F1-8B97-2873829DEEE8}" type="datetimeFigureOut">
              <a:rPr lang="en-GB" smtClean="0"/>
              <a:t>17/03/2023</a:t>
            </a:fld>
            <a:endParaRPr lang="en-GB"/>
          </a:p>
        </p:txBody>
      </p:sp>
      <p:sp>
        <p:nvSpPr>
          <p:cNvPr id="5" name="Footer Placeholder 4">
            <a:extLst>
              <a:ext uri="{FF2B5EF4-FFF2-40B4-BE49-F238E27FC236}">
                <a16:creationId xmlns:a16="http://schemas.microsoft.com/office/drawing/2014/main" id="{C0806762-AAD4-A5AF-B108-1E2B3C51D1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3B84BC-481D-0A15-CC45-3FF974642D1E}"/>
              </a:ext>
            </a:extLst>
          </p:cNvPr>
          <p:cNvSpPr>
            <a:spLocks noGrp="1"/>
          </p:cNvSpPr>
          <p:nvPr>
            <p:ph type="sldNum" sz="quarter" idx="12"/>
          </p:nvPr>
        </p:nvSpPr>
        <p:spPr/>
        <p:txBody>
          <a:bodyPr/>
          <a:lstStyle/>
          <a:p>
            <a:fld id="{E737A425-8942-4530-978A-CB459F76A70C}" type="slidenum">
              <a:rPr lang="en-GB" smtClean="0"/>
              <a:t>‹#›</a:t>
            </a:fld>
            <a:endParaRPr lang="en-GB"/>
          </a:p>
        </p:txBody>
      </p:sp>
    </p:spTree>
    <p:extLst>
      <p:ext uri="{BB962C8B-B14F-4D97-AF65-F5344CB8AC3E}">
        <p14:creationId xmlns:p14="http://schemas.microsoft.com/office/powerpoint/2010/main" val="2611342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7B874-FD4F-2CFF-1CCB-91E58080BF1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1F6961A-E15F-ED6E-BB18-CC6C8BC567E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19E8B89-1C78-BB60-3881-1E5BAE6506F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B438074-560F-2AC5-DD93-5674470FAE8C}"/>
              </a:ext>
            </a:extLst>
          </p:cNvPr>
          <p:cNvSpPr>
            <a:spLocks noGrp="1"/>
          </p:cNvSpPr>
          <p:nvPr>
            <p:ph type="dt" sz="half" idx="10"/>
          </p:nvPr>
        </p:nvSpPr>
        <p:spPr/>
        <p:txBody>
          <a:bodyPr/>
          <a:lstStyle/>
          <a:p>
            <a:fld id="{E0D9FF87-874E-41F1-8B97-2873829DEEE8}" type="datetimeFigureOut">
              <a:rPr lang="en-GB" smtClean="0"/>
              <a:t>17/03/2023</a:t>
            </a:fld>
            <a:endParaRPr lang="en-GB"/>
          </a:p>
        </p:txBody>
      </p:sp>
      <p:sp>
        <p:nvSpPr>
          <p:cNvPr id="6" name="Footer Placeholder 5">
            <a:extLst>
              <a:ext uri="{FF2B5EF4-FFF2-40B4-BE49-F238E27FC236}">
                <a16:creationId xmlns:a16="http://schemas.microsoft.com/office/drawing/2014/main" id="{82F0E687-D64C-1FD4-B96A-108F1D3F7C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8157CDD-13F6-ABA7-6738-4AC8003E77F4}"/>
              </a:ext>
            </a:extLst>
          </p:cNvPr>
          <p:cNvSpPr>
            <a:spLocks noGrp="1"/>
          </p:cNvSpPr>
          <p:nvPr>
            <p:ph type="sldNum" sz="quarter" idx="12"/>
          </p:nvPr>
        </p:nvSpPr>
        <p:spPr/>
        <p:txBody>
          <a:bodyPr/>
          <a:lstStyle/>
          <a:p>
            <a:fld id="{E737A425-8942-4530-978A-CB459F76A70C}" type="slidenum">
              <a:rPr lang="en-GB" smtClean="0"/>
              <a:t>‹#›</a:t>
            </a:fld>
            <a:endParaRPr lang="en-GB"/>
          </a:p>
        </p:txBody>
      </p:sp>
    </p:spTree>
    <p:extLst>
      <p:ext uri="{BB962C8B-B14F-4D97-AF65-F5344CB8AC3E}">
        <p14:creationId xmlns:p14="http://schemas.microsoft.com/office/powerpoint/2010/main" val="28909789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1E26C-1DCF-FFD2-C52B-F5C87746D54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D784C99-7B8F-5BAE-1DEC-310EF252796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FB794F1-40F0-5A12-B21D-74E6DEDB1C3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A97497A-6C50-DEF2-13E0-6A5C2A8A4F5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BFE5710-9F90-5CB0-E8F0-26B3C273327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F57BB09-39C6-F8CB-2AD7-C9662B9190E7}"/>
              </a:ext>
            </a:extLst>
          </p:cNvPr>
          <p:cNvSpPr>
            <a:spLocks noGrp="1"/>
          </p:cNvSpPr>
          <p:nvPr>
            <p:ph type="dt" sz="half" idx="10"/>
          </p:nvPr>
        </p:nvSpPr>
        <p:spPr/>
        <p:txBody>
          <a:bodyPr/>
          <a:lstStyle/>
          <a:p>
            <a:fld id="{E0D9FF87-874E-41F1-8B97-2873829DEEE8}" type="datetimeFigureOut">
              <a:rPr lang="en-GB" smtClean="0"/>
              <a:t>17/03/2023</a:t>
            </a:fld>
            <a:endParaRPr lang="en-GB"/>
          </a:p>
        </p:txBody>
      </p:sp>
      <p:sp>
        <p:nvSpPr>
          <p:cNvPr id="8" name="Footer Placeholder 7">
            <a:extLst>
              <a:ext uri="{FF2B5EF4-FFF2-40B4-BE49-F238E27FC236}">
                <a16:creationId xmlns:a16="http://schemas.microsoft.com/office/drawing/2014/main" id="{F758EC36-8868-D471-6979-48434946FC9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9CF73D2-3005-2351-81BC-02042DBD8738}"/>
              </a:ext>
            </a:extLst>
          </p:cNvPr>
          <p:cNvSpPr>
            <a:spLocks noGrp="1"/>
          </p:cNvSpPr>
          <p:nvPr>
            <p:ph type="sldNum" sz="quarter" idx="12"/>
          </p:nvPr>
        </p:nvSpPr>
        <p:spPr/>
        <p:txBody>
          <a:bodyPr/>
          <a:lstStyle/>
          <a:p>
            <a:fld id="{E737A425-8942-4530-978A-CB459F76A70C}" type="slidenum">
              <a:rPr lang="en-GB" smtClean="0"/>
              <a:t>‹#›</a:t>
            </a:fld>
            <a:endParaRPr lang="en-GB"/>
          </a:p>
        </p:txBody>
      </p:sp>
    </p:spTree>
    <p:extLst>
      <p:ext uri="{BB962C8B-B14F-4D97-AF65-F5344CB8AC3E}">
        <p14:creationId xmlns:p14="http://schemas.microsoft.com/office/powerpoint/2010/main" val="4395239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08936-4FA4-BD2C-005E-70C71E52F6E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91A1103-94F8-841B-1D20-E48156B86300}"/>
              </a:ext>
            </a:extLst>
          </p:cNvPr>
          <p:cNvSpPr>
            <a:spLocks noGrp="1"/>
          </p:cNvSpPr>
          <p:nvPr>
            <p:ph type="dt" sz="half" idx="10"/>
          </p:nvPr>
        </p:nvSpPr>
        <p:spPr/>
        <p:txBody>
          <a:bodyPr/>
          <a:lstStyle/>
          <a:p>
            <a:fld id="{E0D9FF87-874E-41F1-8B97-2873829DEEE8}" type="datetimeFigureOut">
              <a:rPr lang="en-GB" smtClean="0"/>
              <a:t>17/03/2023</a:t>
            </a:fld>
            <a:endParaRPr lang="en-GB"/>
          </a:p>
        </p:txBody>
      </p:sp>
      <p:sp>
        <p:nvSpPr>
          <p:cNvPr id="4" name="Footer Placeholder 3">
            <a:extLst>
              <a:ext uri="{FF2B5EF4-FFF2-40B4-BE49-F238E27FC236}">
                <a16:creationId xmlns:a16="http://schemas.microsoft.com/office/drawing/2014/main" id="{A32ACD39-DF38-91F4-3E58-CBFB6E3EC11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DB5592D-DBCC-16D1-6875-A5C2DCF4F400}"/>
              </a:ext>
            </a:extLst>
          </p:cNvPr>
          <p:cNvSpPr>
            <a:spLocks noGrp="1"/>
          </p:cNvSpPr>
          <p:nvPr>
            <p:ph type="sldNum" sz="quarter" idx="12"/>
          </p:nvPr>
        </p:nvSpPr>
        <p:spPr/>
        <p:txBody>
          <a:bodyPr/>
          <a:lstStyle/>
          <a:p>
            <a:fld id="{E737A425-8942-4530-978A-CB459F76A70C}" type="slidenum">
              <a:rPr lang="en-GB" smtClean="0"/>
              <a:t>‹#›</a:t>
            </a:fld>
            <a:endParaRPr lang="en-GB"/>
          </a:p>
        </p:txBody>
      </p:sp>
    </p:spTree>
    <p:extLst>
      <p:ext uri="{BB962C8B-B14F-4D97-AF65-F5344CB8AC3E}">
        <p14:creationId xmlns:p14="http://schemas.microsoft.com/office/powerpoint/2010/main" val="35404432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CC131CA-5DA4-20CC-3FD0-52C48229810C}"/>
              </a:ext>
            </a:extLst>
          </p:cNvPr>
          <p:cNvSpPr>
            <a:spLocks noGrp="1"/>
          </p:cNvSpPr>
          <p:nvPr>
            <p:ph type="dt" sz="half" idx="10"/>
          </p:nvPr>
        </p:nvSpPr>
        <p:spPr/>
        <p:txBody>
          <a:bodyPr/>
          <a:lstStyle/>
          <a:p>
            <a:fld id="{E0D9FF87-874E-41F1-8B97-2873829DEEE8}" type="datetimeFigureOut">
              <a:rPr lang="en-GB" smtClean="0"/>
              <a:t>17/03/2023</a:t>
            </a:fld>
            <a:endParaRPr lang="en-GB"/>
          </a:p>
        </p:txBody>
      </p:sp>
      <p:sp>
        <p:nvSpPr>
          <p:cNvPr id="3" name="Footer Placeholder 2">
            <a:extLst>
              <a:ext uri="{FF2B5EF4-FFF2-40B4-BE49-F238E27FC236}">
                <a16:creationId xmlns:a16="http://schemas.microsoft.com/office/drawing/2014/main" id="{D23BC71F-AD1E-97AB-F41B-A05D913330F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00947A8-738C-F73B-2508-EAF353283A60}"/>
              </a:ext>
            </a:extLst>
          </p:cNvPr>
          <p:cNvSpPr>
            <a:spLocks noGrp="1"/>
          </p:cNvSpPr>
          <p:nvPr>
            <p:ph type="sldNum" sz="quarter" idx="12"/>
          </p:nvPr>
        </p:nvSpPr>
        <p:spPr/>
        <p:txBody>
          <a:bodyPr/>
          <a:lstStyle/>
          <a:p>
            <a:fld id="{E737A425-8942-4530-978A-CB459F76A70C}" type="slidenum">
              <a:rPr lang="en-GB" smtClean="0"/>
              <a:t>‹#›</a:t>
            </a:fld>
            <a:endParaRPr lang="en-GB"/>
          </a:p>
        </p:txBody>
      </p:sp>
    </p:spTree>
    <p:extLst>
      <p:ext uri="{BB962C8B-B14F-4D97-AF65-F5344CB8AC3E}">
        <p14:creationId xmlns:p14="http://schemas.microsoft.com/office/powerpoint/2010/main" val="37933395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570CE-4FC3-21BA-A606-2F3F8C0B270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D7649D2-BD1F-258C-AA94-0DF50B39DB9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B6DD289-0C4C-0BD4-06CD-E884CEA00F0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B163E5A-3979-57ED-80EF-CFCBEDFE74DC}"/>
              </a:ext>
            </a:extLst>
          </p:cNvPr>
          <p:cNvSpPr>
            <a:spLocks noGrp="1"/>
          </p:cNvSpPr>
          <p:nvPr>
            <p:ph type="dt" sz="half" idx="10"/>
          </p:nvPr>
        </p:nvSpPr>
        <p:spPr/>
        <p:txBody>
          <a:bodyPr/>
          <a:lstStyle/>
          <a:p>
            <a:fld id="{E0D9FF87-874E-41F1-8B97-2873829DEEE8}" type="datetimeFigureOut">
              <a:rPr lang="en-GB" smtClean="0"/>
              <a:t>17/03/2023</a:t>
            </a:fld>
            <a:endParaRPr lang="en-GB"/>
          </a:p>
        </p:txBody>
      </p:sp>
      <p:sp>
        <p:nvSpPr>
          <p:cNvPr id="6" name="Footer Placeholder 5">
            <a:extLst>
              <a:ext uri="{FF2B5EF4-FFF2-40B4-BE49-F238E27FC236}">
                <a16:creationId xmlns:a16="http://schemas.microsoft.com/office/drawing/2014/main" id="{0C884AFF-E213-A129-A3A3-03D0E3C4918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3945B30-2DC8-8D9F-0488-3D966D599A39}"/>
              </a:ext>
            </a:extLst>
          </p:cNvPr>
          <p:cNvSpPr>
            <a:spLocks noGrp="1"/>
          </p:cNvSpPr>
          <p:nvPr>
            <p:ph type="sldNum" sz="quarter" idx="12"/>
          </p:nvPr>
        </p:nvSpPr>
        <p:spPr/>
        <p:txBody>
          <a:bodyPr/>
          <a:lstStyle/>
          <a:p>
            <a:fld id="{E737A425-8942-4530-978A-CB459F76A70C}" type="slidenum">
              <a:rPr lang="en-GB" smtClean="0"/>
              <a:t>‹#›</a:t>
            </a:fld>
            <a:endParaRPr lang="en-GB"/>
          </a:p>
        </p:txBody>
      </p:sp>
    </p:spTree>
    <p:extLst>
      <p:ext uri="{BB962C8B-B14F-4D97-AF65-F5344CB8AC3E}">
        <p14:creationId xmlns:p14="http://schemas.microsoft.com/office/powerpoint/2010/main" val="38950224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4C15D-F1FE-FC6A-459F-C032F8E79D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D1A000C-EE65-A821-7B2B-95B23D99A4D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2B60FB1-337E-0D02-18E6-1C32173D436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58059AA-5BA8-63B9-6858-A015583B1056}"/>
              </a:ext>
            </a:extLst>
          </p:cNvPr>
          <p:cNvSpPr>
            <a:spLocks noGrp="1"/>
          </p:cNvSpPr>
          <p:nvPr>
            <p:ph type="dt" sz="half" idx="10"/>
          </p:nvPr>
        </p:nvSpPr>
        <p:spPr/>
        <p:txBody>
          <a:bodyPr/>
          <a:lstStyle/>
          <a:p>
            <a:fld id="{E0D9FF87-874E-41F1-8B97-2873829DEEE8}" type="datetimeFigureOut">
              <a:rPr lang="en-GB" smtClean="0"/>
              <a:t>17/03/2023</a:t>
            </a:fld>
            <a:endParaRPr lang="en-GB"/>
          </a:p>
        </p:txBody>
      </p:sp>
      <p:sp>
        <p:nvSpPr>
          <p:cNvPr id="6" name="Footer Placeholder 5">
            <a:extLst>
              <a:ext uri="{FF2B5EF4-FFF2-40B4-BE49-F238E27FC236}">
                <a16:creationId xmlns:a16="http://schemas.microsoft.com/office/drawing/2014/main" id="{344ADBEB-5E29-085C-5256-8152E00F9E4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C59406D-636C-126F-D3DD-C62858A22A5E}"/>
              </a:ext>
            </a:extLst>
          </p:cNvPr>
          <p:cNvSpPr>
            <a:spLocks noGrp="1"/>
          </p:cNvSpPr>
          <p:nvPr>
            <p:ph type="sldNum" sz="quarter" idx="12"/>
          </p:nvPr>
        </p:nvSpPr>
        <p:spPr/>
        <p:txBody>
          <a:bodyPr/>
          <a:lstStyle/>
          <a:p>
            <a:fld id="{E737A425-8942-4530-978A-CB459F76A70C}" type="slidenum">
              <a:rPr lang="en-GB" smtClean="0"/>
              <a:t>‹#›</a:t>
            </a:fld>
            <a:endParaRPr lang="en-GB"/>
          </a:p>
        </p:txBody>
      </p:sp>
    </p:spTree>
    <p:extLst>
      <p:ext uri="{BB962C8B-B14F-4D97-AF65-F5344CB8AC3E}">
        <p14:creationId xmlns:p14="http://schemas.microsoft.com/office/powerpoint/2010/main" val="5730317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3447B-D5C0-EB9B-9CCA-94C784F9D61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34BBDA4-0702-51C9-0D66-C64A2D6C0CC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E55C37-6DA2-84B1-8A8C-04A3E70953E9}"/>
              </a:ext>
            </a:extLst>
          </p:cNvPr>
          <p:cNvSpPr>
            <a:spLocks noGrp="1"/>
          </p:cNvSpPr>
          <p:nvPr>
            <p:ph type="dt" sz="half" idx="10"/>
          </p:nvPr>
        </p:nvSpPr>
        <p:spPr/>
        <p:txBody>
          <a:bodyPr/>
          <a:lstStyle/>
          <a:p>
            <a:fld id="{E0D9FF87-874E-41F1-8B97-2873829DEEE8}" type="datetimeFigureOut">
              <a:rPr lang="en-GB" smtClean="0"/>
              <a:t>17/03/2023</a:t>
            </a:fld>
            <a:endParaRPr lang="en-GB"/>
          </a:p>
        </p:txBody>
      </p:sp>
      <p:sp>
        <p:nvSpPr>
          <p:cNvPr id="5" name="Footer Placeholder 4">
            <a:extLst>
              <a:ext uri="{FF2B5EF4-FFF2-40B4-BE49-F238E27FC236}">
                <a16:creationId xmlns:a16="http://schemas.microsoft.com/office/drawing/2014/main" id="{37E46552-25E1-9CEB-A216-BD1E623EDA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9BAD87-2460-8F68-DE1D-8393C2B75714}"/>
              </a:ext>
            </a:extLst>
          </p:cNvPr>
          <p:cNvSpPr>
            <a:spLocks noGrp="1"/>
          </p:cNvSpPr>
          <p:nvPr>
            <p:ph type="sldNum" sz="quarter" idx="12"/>
          </p:nvPr>
        </p:nvSpPr>
        <p:spPr/>
        <p:txBody>
          <a:bodyPr/>
          <a:lstStyle/>
          <a:p>
            <a:fld id="{E737A425-8942-4530-978A-CB459F76A70C}" type="slidenum">
              <a:rPr lang="en-GB" smtClean="0"/>
              <a:t>‹#›</a:t>
            </a:fld>
            <a:endParaRPr lang="en-GB"/>
          </a:p>
        </p:txBody>
      </p:sp>
    </p:spTree>
    <p:extLst>
      <p:ext uri="{BB962C8B-B14F-4D97-AF65-F5344CB8AC3E}">
        <p14:creationId xmlns:p14="http://schemas.microsoft.com/office/powerpoint/2010/main" val="28863417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69882B7-D0BC-8F85-404F-E51C9B8AB87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15642E7-42F6-A64E-D32D-12243E9A7A5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3F66FC-5F73-376D-2E80-337C8CBBCF8E}"/>
              </a:ext>
            </a:extLst>
          </p:cNvPr>
          <p:cNvSpPr>
            <a:spLocks noGrp="1"/>
          </p:cNvSpPr>
          <p:nvPr>
            <p:ph type="dt" sz="half" idx="10"/>
          </p:nvPr>
        </p:nvSpPr>
        <p:spPr/>
        <p:txBody>
          <a:bodyPr/>
          <a:lstStyle/>
          <a:p>
            <a:fld id="{E0D9FF87-874E-41F1-8B97-2873829DEEE8}" type="datetimeFigureOut">
              <a:rPr lang="en-GB" smtClean="0"/>
              <a:t>17/03/2023</a:t>
            </a:fld>
            <a:endParaRPr lang="en-GB"/>
          </a:p>
        </p:txBody>
      </p:sp>
      <p:sp>
        <p:nvSpPr>
          <p:cNvPr id="5" name="Footer Placeholder 4">
            <a:extLst>
              <a:ext uri="{FF2B5EF4-FFF2-40B4-BE49-F238E27FC236}">
                <a16:creationId xmlns:a16="http://schemas.microsoft.com/office/drawing/2014/main" id="{9DBE8228-EB47-86C6-02DD-E33E0C9E02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AD864F-DDFB-EAD7-D7BE-7D2F167DBFA3}"/>
              </a:ext>
            </a:extLst>
          </p:cNvPr>
          <p:cNvSpPr>
            <a:spLocks noGrp="1"/>
          </p:cNvSpPr>
          <p:nvPr>
            <p:ph type="sldNum" sz="quarter" idx="12"/>
          </p:nvPr>
        </p:nvSpPr>
        <p:spPr/>
        <p:txBody>
          <a:bodyPr/>
          <a:lstStyle/>
          <a:p>
            <a:fld id="{E737A425-8942-4530-978A-CB459F76A70C}" type="slidenum">
              <a:rPr lang="en-GB" smtClean="0"/>
              <a:t>‹#›</a:t>
            </a:fld>
            <a:endParaRPr lang="en-GB"/>
          </a:p>
        </p:txBody>
      </p:sp>
    </p:spTree>
    <p:extLst>
      <p:ext uri="{BB962C8B-B14F-4D97-AF65-F5344CB8AC3E}">
        <p14:creationId xmlns:p14="http://schemas.microsoft.com/office/powerpoint/2010/main" val="17415484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D25D416-D559-32CC-E550-A2475D893F7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24EBE7D-B029-9FD0-775D-E7539C6AF30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EE80D1-F6CF-9349-86D5-1508CE2842E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0D9FF87-874E-41F1-8B97-2873829DEEE8}" type="datetimeFigureOut">
              <a:rPr lang="en-GB" smtClean="0"/>
              <a:t>17/03/2023</a:t>
            </a:fld>
            <a:endParaRPr lang="en-GB"/>
          </a:p>
        </p:txBody>
      </p:sp>
      <p:sp>
        <p:nvSpPr>
          <p:cNvPr id="5" name="Footer Placeholder 4">
            <a:extLst>
              <a:ext uri="{FF2B5EF4-FFF2-40B4-BE49-F238E27FC236}">
                <a16:creationId xmlns:a16="http://schemas.microsoft.com/office/drawing/2014/main" id="{D1B8C8B6-4876-55AE-DB38-9F09A10E2C9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BFF2AE6-8B93-1CAD-18AF-3055B6F919E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737A425-8942-4530-978A-CB459F76A70C}" type="slidenum">
              <a:rPr lang="en-GB" smtClean="0"/>
              <a:t>‹#›</a:t>
            </a:fld>
            <a:endParaRPr lang="en-GB"/>
          </a:p>
        </p:txBody>
      </p:sp>
    </p:spTree>
    <p:extLst>
      <p:ext uri="{BB962C8B-B14F-4D97-AF65-F5344CB8AC3E}">
        <p14:creationId xmlns:p14="http://schemas.microsoft.com/office/powerpoint/2010/main" val="27656464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hyperlink" Target="https://moodle.uwtsd.ac.uk/course/view.php?id=3562" TargetMode="Externa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png"/><Relationship Id="rId5" Type="http://schemas.openxmlformats.org/officeDocument/2006/relationships/image" Target="../media/image4.jpeg"/><Relationship Id="rId4" Type="http://schemas.openxmlformats.org/officeDocument/2006/relationships/notesSlide" Target="../notesSlides/notesSlide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image" Target="../media/image7.jpe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png"/><Relationship Id="rId5" Type="http://schemas.openxmlformats.org/officeDocument/2006/relationships/image" Target="../media/image8.jpeg"/><Relationship Id="rId4" Type="http://schemas.openxmlformats.org/officeDocument/2006/relationships/notesSlide" Target="../notesSlides/notesSlide5.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rgbClr val="FFFF00">
                <a:alpha val="40000"/>
              </a:srgbClr>
            </a:gs>
            <a:gs pos="55000">
              <a:srgbClr val="FF66FF">
                <a:alpha val="40000"/>
              </a:srgbClr>
            </a:gs>
            <a:gs pos="100000">
              <a:schemeClr val="accent5">
                <a:lumMod val="60000"/>
                <a:lumOff val="40000"/>
              </a:schemeClr>
            </a:gs>
          </a:gsLst>
          <a:lin ang="5400000" scaled="1"/>
        </a:gra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335727A-305F-D412-067F-CB81D20BEF1C}"/>
              </a:ext>
            </a:extLst>
          </p:cNvPr>
          <p:cNvSpPr/>
          <p:nvPr/>
        </p:nvSpPr>
        <p:spPr>
          <a:xfrm>
            <a:off x="0" y="0"/>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6" name="Rectangle 5">
            <a:extLst>
              <a:ext uri="{FF2B5EF4-FFF2-40B4-BE49-F238E27FC236}">
                <a16:creationId xmlns:a16="http://schemas.microsoft.com/office/drawing/2014/main" id="{C8805BF9-E932-E3BD-BBBB-EC0FA16D9229}"/>
              </a:ext>
            </a:extLst>
          </p:cNvPr>
          <p:cNvSpPr/>
          <p:nvPr/>
        </p:nvSpPr>
        <p:spPr>
          <a:xfrm>
            <a:off x="0" y="6744328"/>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7" name="Rectangle 6">
            <a:extLst>
              <a:ext uri="{FF2B5EF4-FFF2-40B4-BE49-F238E27FC236}">
                <a16:creationId xmlns:a16="http://schemas.microsoft.com/office/drawing/2014/main" id="{1077E935-C29E-FA38-0FDF-ADB5A56C53C1}"/>
              </a:ext>
            </a:extLst>
          </p:cNvPr>
          <p:cNvSpPr/>
          <p:nvPr/>
        </p:nvSpPr>
        <p:spPr>
          <a:xfrm rot="5400000">
            <a:off x="-3332281" y="3332281"/>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8" name="Rectangle 7">
            <a:extLst>
              <a:ext uri="{FF2B5EF4-FFF2-40B4-BE49-F238E27FC236}">
                <a16:creationId xmlns:a16="http://schemas.microsoft.com/office/drawing/2014/main" id="{E6BE9D82-3F83-EE39-679C-AB0CF30205B4}"/>
              </a:ext>
            </a:extLst>
          </p:cNvPr>
          <p:cNvSpPr/>
          <p:nvPr/>
        </p:nvSpPr>
        <p:spPr>
          <a:xfrm rot="5400000">
            <a:off x="8716270" y="3332282"/>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13" name="Rectangle 12">
            <a:extLst>
              <a:ext uri="{FF2B5EF4-FFF2-40B4-BE49-F238E27FC236}">
                <a16:creationId xmlns:a16="http://schemas.microsoft.com/office/drawing/2014/main" id="{F42C972D-2E44-76D2-CFAE-1997AA3BAB28}"/>
              </a:ext>
            </a:extLst>
          </p:cNvPr>
          <p:cNvSpPr/>
          <p:nvPr/>
        </p:nvSpPr>
        <p:spPr>
          <a:xfrm>
            <a:off x="145693" y="96434"/>
            <a:ext cx="10200228" cy="923330"/>
          </a:xfrm>
          <a:prstGeom prst="rect">
            <a:avLst/>
          </a:prstGeom>
          <a:noFill/>
        </p:spPr>
        <p:txBody>
          <a:bodyPr wrap="none" lIns="91440" tIns="45720" rIns="91440" bIns="45720">
            <a:spAutoFit/>
          </a:bodyPr>
          <a:lstStyle/>
          <a:p>
            <a:r>
              <a:rPr lang="en-US" sz="540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Assessment 2 – Presentation for BMSP5002</a:t>
            </a: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14" name="TextBox 13">
            <a:extLst>
              <a:ext uri="{FF2B5EF4-FFF2-40B4-BE49-F238E27FC236}">
                <a16:creationId xmlns:a16="http://schemas.microsoft.com/office/drawing/2014/main" id="{F1D54E4A-C82E-02DD-2C96-4CC31B61C6B6}"/>
              </a:ext>
            </a:extLst>
          </p:cNvPr>
          <p:cNvSpPr txBox="1"/>
          <p:nvPr/>
        </p:nvSpPr>
        <p:spPr>
          <a:xfrm>
            <a:off x="495158" y="1820077"/>
            <a:ext cx="8548173" cy="4708981"/>
          </a:xfrm>
          <a:prstGeom prst="rect">
            <a:avLst/>
          </a:prstGeom>
          <a:noFill/>
        </p:spPr>
        <p:txBody>
          <a:bodyPr wrap="square" rtlCol="0">
            <a:spAutoFit/>
          </a:bodyPr>
          <a:lstStyle/>
          <a:p>
            <a:r>
              <a:rPr lang="en-GB" sz="2000" dirty="0">
                <a:solidFill>
                  <a:schemeClr val="bg1"/>
                </a:solidFill>
                <a:latin typeface="+mj-lt"/>
              </a:rPr>
              <a:t>This assignment is due for the 10</a:t>
            </a:r>
            <a:r>
              <a:rPr lang="en-GB" sz="2000" baseline="30000" dirty="0">
                <a:solidFill>
                  <a:schemeClr val="bg1"/>
                </a:solidFill>
                <a:latin typeface="+mj-lt"/>
              </a:rPr>
              <a:t>th</a:t>
            </a:r>
            <a:r>
              <a:rPr lang="en-GB" sz="2000" dirty="0">
                <a:solidFill>
                  <a:schemeClr val="bg1"/>
                </a:solidFill>
                <a:latin typeface="+mj-lt"/>
              </a:rPr>
              <a:t> of March 2023 for Glenn Behenna</a:t>
            </a:r>
          </a:p>
          <a:p>
            <a:r>
              <a:rPr lang="en-GB" sz="2000" b="0" i="0" u="none" strike="noStrike" dirty="0">
                <a:solidFill>
                  <a:schemeClr val="bg1"/>
                </a:solidFill>
                <a:effectLst/>
                <a:latin typeface="+mj-lt"/>
              </a:rPr>
              <a:t>The </a:t>
            </a:r>
            <a:r>
              <a:rPr lang="en-GB" sz="2000" dirty="0">
                <a:solidFill>
                  <a:schemeClr val="bg1"/>
                </a:solidFill>
                <a:latin typeface="+mj-lt"/>
              </a:rPr>
              <a:t>Intercultural Workplace (BMSP5002)</a:t>
            </a:r>
            <a:endParaRPr lang="en-GB" sz="2000" b="0" i="0" u="none" strike="noStrike" dirty="0">
              <a:solidFill>
                <a:schemeClr val="bg1"/>
              </a:solidFill>
              <a:effectLst/>
              <a:latin typeface="+mj-lt"/>
            </a:endParaRPr>
          </a:p>
          <a:p>
            <a:endParaRPr lang="en-GB" sz="2000" dirty="0">
              <a:solidFill>
                <a:schemeClr val="bg1"/>
              </a:solidFill>
              <a:latin typeface="+mj-lt"/>
            </a:endParaRPr>
          </a:p>
          <a:p>
            <a:r>
              <a:rPr lang="en-GB" sz="2000" b="1" i="1" u="sng" strike="noStrike" dirty="0">
                <a:solidFill>
                  <a:schemeClr val="bg1"/>
                </a:solidFill>
                <a:effectLst/>
                <a:latin typeface="+mj-lt"/>
              </a:rPr>
              <a:t>I can confirm this work is my own.</a:t>
            </a:r>
          </a:p>
          <a:p>
            <a:endParaRPr lang="en-GB" sz="2000" dirty="0">
              <a:solidFill>
                <a:schemeClr val="bg1"/>
              </a:solidFill>
              <a:latin typeface="+mj-lt"/>
            </a:endParaRPr>
          </a:p>
          <a:p>
            <a:r>
              <a:rPr lang="en-GB" sz="2000" dirty="0">
                <a:solidFill>
                  <a:schemeClr val="bg1"/>
                </a:solidFill>
                <a:latin typeface="+mj-lt"/>
              </a:rPr>
              <a:t>Click the volume symbol in the bottom left for narration if recording doesn’t work</a:t>
            </a:r>
          </a:p>
          <a:p>
            <a:endParaRPr lang="en-GB" sz="2000" b="0" i="0" strike="noStrike" dirty="0">
              <a:solidFill>
                <a:schemeClr val="bg1"/>
              </a:solidFill>
              <a:effectLst/>
              <a:latin typeface="+mj-lt"/>
              <a:hlinkClick r:id="rId4">
                <a:extLst>
                  <a:ext uri="{A12FA001-AC4F-418D-AE19-62706E023703}">
                    <ahyp:hlinkClr xmlns:ahyp="http://schemas.microsoft.com/office/drawing/2018/hyperlinkcolor" val="tx"/>
                  </a:ext>
                </a:extLst>
              </a:hlinkClick>
            </a:endParaRPr>
          </a:p>
          <a:p>
            <a:r>
              <a:rPr lang="en-GB" sz="2000" dirty="0">
                <a:solidFill>
                  <a:schemeClr val="bg1"/>
                </a:solidFill>
                <a:latin typeface="+mj-lt"/>
              </a:rPr>
              <a:t>This presentation is formatted in Windows PowerPoint (.pptx)</a:t>
            </a:r>
            <a:endParaRPr lang="en-GB" sz="2000" b="0" i="0" strike="noStrike" dirty="0">
              <a:solidFill>
                <a:schemeClr val="bg1"/>
              </a:solidFill>
              <a:effectLst/>
              <a:latin typeface="+mj-lt"/>
              <a:hlinkClick r:id="rId4">
                <a:extLst>
                  <a:ext uri="{A12FA001-AC4F-418D-AE19-62706E023703}">
                    <ahyp:hlinkClr xmlns:ahyp="http://schemas.microsoft.com/office/drawing/2018/hyperlinkcolor" val="tx"/>
                  </a:ext>
                </a:extLst>
              </a:hlinkClick>
            </a:endParaRPr>
          </a:p>
          <a:p>
            <a:endParaRPr lang="en-GB" sz="2000" dirty="0">
              <a:solidFill>
                <a:schemeClr val="bg1"/>
              </a:solidFill>
              <a:latin typeface="+mj-lt"/>
            </a:endParaRPr>
          </a:p>
          <a:p>
            <a:r>
              <a:rPr lang="en-GB" sz="2000" dirty="0">
                <a:solidFill>
                  <a:schemeClr val="bg1"/>
                </a:solidFill>
                <a:latin typeface="+mj-lt"/>
              </a:rPr>
              <a:t>Harri Gerald Dendle</a:t>
            </a:r>
          </a:p>
          <a:p>
            <a:r>
              <a:rPr lang="en-GB" sz="2000" dirty="0">
                <a:solidFill>
                  <a:schemeClr val="bg1"/>
                </a:solidFill>
                <a:latin typeface="+mj-lt"/>
              </a:rPr>
              <a:t>Student No. 2103763</a:t>
            </a:r>
          </a:p>
          <a:p>
            <a:endParaRPr lang="en-GB" sz="2000" dirty="0">
              <a:solidFill>
                <a:schemeClr val="bg1"/>
              </a:solidFill>
              <a:latin typeface="+mj-lt"/>
            </a:endParaRPr>
          </a:p>
          <a:p>
            <a:r>
              <a:rPr lang="en-GB" sz="2000" dirty="0">
                <a:solidFill>
                  <a:schemeClr val="bg1"/>
                </a:solidFill>
                <a:latin typeface="+mj-lt"/>
              </a:rPr>
              <a:t>Sources are in the notes section on the slides</a:t>
            </a:r>
          </a:p>
          <a:p>
            <a:endParaRPr lang="en-GB" sz="2000" dirty="0">
              <a:solidFill>
                <a:schemeClr val="bg1"/>
              </a:solidFill>
              <a:latin typeface="+mj-lt"/>
            </a:endParaRPr>
          </a:p>
          <a:p>
            <a:endParaRPr lang="en-GB" sz="2000" dirty="0">
              <a:solidFill>
                <a:schemeClr val="bg1"/>
              </a:solidFill>
              <a:latin typeface="+mj-lt"/>
            </a:endParaRPr>
          </a:p>
        </p:txBody>
      </p:sp>
      <p:pic>
        <p:nvPicPr>
          <p:cNvPr id="2" name="1">
            <a:hlinkClick r:id="" action="ppaction://media"/>
            <a:extLst>
              <a:ext uri="{FF2B5EF4-FFF2-40B4-BE49-F238E27FC236}">
                <a16:creationId xmlns:a16="http://schemas.microsoft.com/office/drawing/2014/main" id="{6C470D54-F3D7-14C0-85D3-3B543A82F87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92042" y="6027093"/>
            <a:ext cx="609600" cy="609600"/>
          </a:xfrm>
          <a:prstGeom prst="rect">
            <a:avLst/>
          </a:prstGeom>
        </p:spPr>
      </p:pic>
    </p:spTree>
    <p:extLst>
      <p:ext uri="{BB962C8B-B14F-4D97-AF65-F5344CB8AC3E}">
        <p14:creationId xmlns:p14="http://schemas.microsoft.com/office/powerpoint/2010/main" val="1569159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571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CCFFCC">
            <a:alpha val="40000"/>
          </a:srgb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335727A-305F-D412-067F-CB81D20BEF1C}"/>
              </a:ext>
            </a:extLst>
          </p:cNvPr>
          <p:cNvSpPr/>
          <p:nvPr/>
        </p:nvSpPr>
        <p:spPr>
          <a:xfrm>
            <a:off x="0" y="0"/>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6" name="Rectangle 5">
            <a:extLst>
              <a:ext uri="{FF2B5EF4-FFF2-40B4-BE49-F238E27FC236}">
                <a16:creationId xmlns:a16="http://schemas.microsoft.com/office/drawing/2014/main" id="{C8805BF9-E932-E3BD-BBBB-EC0FA16D9229}"/>
              </a:ext>
            </a:extLst>
          </p:cNvPr>
          <p:cNvSpPr/>
          <p:nvPr/>
        </p:nvSpPr>
        <p:spPr>
          <a:xfrm>
            <a:off x="0" y="6744328"/>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7" name="Rectangle 6">
            <a:extLst>
              <a:ext uri="{FF2B5EF4-FFF2-40B4-BE49-F238E27FC236}">
                <a16:creationId xmlns:a16="http://schemas.microsoft.com/office/drawing/2014/main" id="{1077E935-C29E-FA38-0FDF-ADB5A56C53C1}"/>
              </a:ext>
            </a:extLst>
          </p:cNvPr>
          <p:cNvSpPr/>
          <p:nvPr/>
        </p:nvSpPr>
        <p:spPr>
          <a:xfrm rot="5400000">
            <a:off x="-3332281" y="3332281"/>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8" name="Rectangle 7">
            <a:extLst>
              <a:ext uri="{FF2B5EF4-FFF2-40B4-BE49-F238E27FC236}">
                <a16:creationId xmlns:a16="http://schemas.microsoft.com/office/drawing/2014/main" id="{E6BE9D82-3F83-EE39-679C-AB0CF30205B4}"/>
              </a:ext>
            </a:extLst>
          </p:cNvPr>
          <p:cNvSpPr/>
          <p:nvPr/>
        </p:nvSpPr>
        <p:spPr>
          <a:xfrm rot="5400000">
            <a:off x="8716270" y="3332282"/>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3" name="Rectangle 2">
            <a:extLst>
              <a:ext uri="{FF2B5EF4-FFF2-40B4-BE49-F238E27FC236}">
                <a16:creationId xmlns:a16="http://schemas.microsoft.com/office/drawing/2014/main" id="{7A4E8D67-7118-5F5C-EB0F-A419DF60ABC2}"/>
              </a:ext>
            </a:extLst>
          </p:cNvPr>
          <p:cNvSpPr/>
          <p:nvPr/>
        </p:nvSpPr>
        <p:spPr>
          <a:xfrm>
            <a:off x="145693" y="111645"/>
            <a:ext cx="2198038" cy="923330"/>
          </a:xfrm>
          <a:prstGeom prst="rect">
            <a:avLst/>
          </a:prstGeom>
          <a:noFill/>
        </p:spPr>
        <p:txBody>
          <a:bodyPr wrap="none" lIns="91440" tIns="45720" rIns="91440" bIns="45720">
            <a:spAutoFit/>
          </a:bodyPr>
          <a:lstStyle/>
          <a:p>
            <a:r>
              <a:rPr lang="en-US" sz="540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Contents</a:t>
            </a: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15" name="Rectangle 14">
            <a:extLst>
              <a:ext uri="{FF2B5EF4-FFF2-40B4-BE49-F238E27FC236}">
                <a16:creationId xmlns:a16="http://schemas.microsoft.com/office/drawing/2014/main" id="{0E2F76F1-7ED5-4712-2CF6-C1FFD1FE816C}"/>
              </a:ext>
            </a:extLst>
          </p:cNvPr>
          <p:cNvSpPr/>
          <p:nvPr/>
        </p:nvSpPr>
        <p:spPr>
          <a:xfrm rot="5400000">
            <a:off x="6172812" y="378431"/>
            <a:ext cx="4393660" cy="6491474"/>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Rectangle 15">
            <a:extLst>
              <a:ext uri="{FF2B5EF4-FFF2-40B4-BE49-F238E27FC236}">
                <a16:creationId xmlns:a16="http://schemas.microsoft.com/office/drawing/2014/main" id="{BC3CE639-A6B3-90E6-4CEA-A19766985770}"/>
              </a:ext>
            </a:extLst>
          </p:cNvPr>
          <p:cNvSpPr/>
          <p:nvPr/>
        </p:nvSpPr>
        <p:spPr>
          <a:xfrm rot="5400000">
            <a:off x="1045641" y="1464453"/>
            <a:ext cx="3568745" cy="4137797"/>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TextBox 16">
            <a:extLst>
              <a:ext uri="{FF2B5EF4-FFF2-40B4-BE49-F238E27FC236}">
                <a16:creationId xmlns:a16="http://schemas.microsoft.com/office/drawing/2014/main" id="{6FAE862F-04C5-B904-54A1-DEB0A21B58AD}"/>
              </a:ext>
            </a:extLst>
          </p:cNvPr>
          <p:cNvSpPr txBox="1"/>
          <p:nvPr/>
        </p:nvSpPr>
        <p:spPr>
          <a:xfrm>
            <a:off x="831835" y="1765486"/>
            <a:ext cx="4067079" cy="3416320"/>
          </a:xfrm>
          <a:prstGeom prst="rect">
            <a:avLst/>
          </a:prstGeom>
          <a:noFill/>
        </p:spPr>
        <p:txBody>
          <a:bodyPr wrap="square" rtlCol="0">
            <a:spAutoFit/>
          </a:bodyPr>
          <a:lstStyle/>
          <a:p>
            <a:pPr marL="285750" indent="-285750">
              <a:buFont typeface="Courier New" panose="02070309020205020404" pitchFamily="49" charset="0"/>
              <a:buChar char="o"/>
            </a:pPr>
            <a:r>
              <a:rPr lang="en-GB" sz="2400" i="1" dirty="0">
                <a:latin typeface="+mj-lt"/>
              </a:rPr>
              <a:t>Introduction</a:t>
            </a:r>
          </a:p>
          <a:p>
            <a:pPr marL="285750" indent="-285750">
              <a:buFont typeface="Courier New" panose="02070309020205020404" pitchFamily="49" charset="0"/>
              <a:buChar char="o"/>
            </a:pPr>
            <a:r>
              <a:rPr lang="en-GB" sz="2400" i="1" dirty="0">
                <a:latin typeface="+mj-lt"/>
              </a:rPr>
              <a:t>Reflection models</a:t>
            </a:r>
          </a:p>
          <a:p>
            <a:pPr marL="285750" indent="-285750">
              <a:buFont typeface="Courier New" panose="02070309020205020404" pitchFamily="49" charset="0"/>
              <a:buChar char="o"/>
            </a:pPr>
            <a:r>
              <a:rPr lang="en-GB" sz="2400" i="1" dirty="0">
                <a:latin typeface="+mj-lt"/>
              </a:rPr>
              <a:t>What is workplace culture?</a:t>
            </a:r>
          </a:p>
          <a:p>
            <a:pPr marL="285750" indent="-285750">
              <a:buFont typeface="Courier New" panose="02070309020205020404" pitchFamily="49" charset="0"/>
              <a:buChar char="o"/>
            </a:pPr>
            <a:r>
              <a:rPr lang="en-GB" sz="2400" i="1" dirty="0">
                <a:latin typeface="+mj-lt"/>
              </a:rPr>
              <a:t>SWOT, PESTEL and VUCA</a:t>
            </a:r>
          </a:p>
          <a:p>
            <a:pPr marL="285750" indent="-285750">
              <a:buFont typeface="Courier New" panose="02070309020205020404" pitchFamily="49" charset="0"/>
              <a:buChar char="o"/>
            </a:pPr>
            <a:r>
              <a:rPr lang="en-GB" sz="2400" i="1" dirty="0">
                <a:latin typeface="+mj-lt"/>
              </a:rPr>
              <a:t>Feeling and thoughts</a:t>
            </a:r>
          </a:p>
          <a:p>
            <a:pPr marL="285750" indent="-285750">
              <a:buFont typeface="Courier New" panose="02070309020205020404" pitchFamily="49" charset="0"/>
              <a:buChar char="o"/>
            </a:pPr>
            <a:r>
              <a:rPr lang="en-GB" sz="2400" i="1" dirty="0">
                <a:latin typeface="+mj-lt"/>
              </a:rPr>
              <a:t>Evaluation</a:t>
            </a:r>
          </a:p>
          <a:p>
            <a:pPr marL="285750" indent="-285750">
              <a:buFont typeface="Courier New" panose="02070309020205020404" pitchFamily="49" charset="0"/>
              <a:buChar char="o"/>
            </a:pPr>
            <a:r>
              <a:rPr lang="en-GB" sz="2400" i="1" dirty="0">
                <a:latin typeface="+mj-lt"/>
              </a:rPr>
              <a:t>Analysis</a:t>
            </a:r>
          </a:p>
          <a:p>
            <a:pPr marL="285750" indent="-285750">
              <a:buFont typeface="Courier New" panose="02070309020205020404" pitchFamily="49" charset="0"/>
              <a:buChar char="o"/>
            </a:pPr>
            <a:r>
              <a:rPr lang="en-GB" sz="2400" i="1" dirty="0">
                <a:latin typeface="+mj-lt"/>
              </a:rPr>
              <a:t>Time management</a:t>
            </a:r>
          </a:p>
          <a:p>
            <a:pPr marL="285750" indent="-285750">
              <a:buFont typeface="Courier New" panose="02070309020205020404" pitchFamily="49" charset="0"/>
              <a:buChar char="o"/>
            </a:pPr>
            <a:r>
              <a:rPr lang="en-GB" sz="2400" i="1" dirty="0">
                <a:latin typeface="+mj-lt"/>
              </a:rPr>
              <a:t>Action plan</a:t>
            </a:r>
          </a:p>
        </p:txBody>
      </p:sp>
      <p:pic>
        <p:nvPicPr>
          <p:cNvPr id="1026" name="Picture 2" descr="Intercultural Vectors &amp; Illustrations for Free Download | Freepik">
            <a:extLst>
              <a:ext uri="{FF2B5EF4-FFF2-40B4-BE49-F238E27FC236}">
                <a16:creationId xmlns:a16="http://schemas.microsoft.com/office/drawing/2014/main" id="{B1C77B6E-60E2-2CA2-1651-B62344CF8F5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29886" y="1543637"/>
            <a:ext cx="6270387" cy="4178968"/>
          </a:xfrm>
          <a:prstGeom prst="rect">
            <a:avLst/>
          </a:prstGeom>
          <a:noFill/>
          <a:extLst>
            <a:ext uri="{909E8E84-426E-40DD-AFC4-6F175D3DCCD1}">
              <a14:hiddenFill xmlns:a14="http://schemas.microsoft.com/office/drawing/2010/main">
                <a:solidFill>
                  <a:srgbClr val="FFFFFF"/>
                </a:solidFill>
              </a14:hiddenFill>
            </a:ext>
          </a:extLst>
        </p:spPr>
      </p:pic>
      <p:sp>
        <p:nvSpPr>
          <p:cNvPr id="24" name="TextBox 23">
            <a:extLst>
              <a:ext uri="{FF2B5EF4-FFF2-40B4-BE49-F238E27FC236}">
                <a16:creationId xmlns:a16="http://schemas.microsoft.com/office/drawing/2014/main" id="{3EAF927C-D872-9D3A-F889-E521D366677C}"/>
              </a:ext>
            </a:extLst>
          </p:cNvPr>
          <p:cNvSpPr txBox="1"/>
          <p:nvPr/>
        </p:nvSpPr>
        <p:spPr>
          <a:xfrm>
            <a:off x="145693" y="6272786"/>
            <a:ext cx="1545947" cy="461665"/>
          </a:xfrm>
          <a:prstGeom prst="rect">
            <a:avLst/>
          </a:prstGeom>
          <a:noFill/>
        </p:spPr>
        <p:txBody>
          <a:bodyPr wrap="square" rtlCol="0">
            <a:spAutoFit/>
          </a:bodyPr>
          <a:lstStyle/>
          <a:p>
            <a:pPr algn="just"/>
            <a:r>
              <a:rPr lang="en-GB" sz="1200" b="1" dirty="0">
                <a:solidFill>
                  <a:schemeClr val="bg1">
                    <a:lumMod val="75000"/>
                  </a:schemeClr>
                </a:solidFill>
                <a:latin typeface="+mj-lt"/>
              </a:rPr>
              <a:t>Harri Gerald Dendle</a:t>
            </a:r>
          </a:p>
          <a:p>
            <a:pPr algn="just"/>
            <a:r>
              <a:rPr lang="en-GB" sz="1200" b="1" dirty="0">
                <a:solidFill>
                  <a:schemeClr val="bg1">
                    <a:lumMod val="75000"/>
                  </a:schemeClr>
                </a:solidFill>
                <a:latin typeface="+mj-lt"/>
              </a:rPr>
              <a:t>Student No. 2103763</a:t>
            </a:r>
          </a:p>
        </p:txBody>
      </p:sp>
      <p:pic>
        <p:nvPicPr>
          <p:cNvPr id="4" name="2">
            <a:hlinkClick r:id="" action="ppaction://media"/>
            <a:extLst>
              <a:ext uri="{FF2B5EF4-FFF2-40B4-BE49-F238E27FC236}">
                <a16:creationId xmlns:a16="http://schemas.microsoft.com/office/drawing/2014/main" id="{217D84D8-61C7-DC1C-C9DB-AB329CEB87A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36707" y="6089011"/>
            <a:ext cx="609600" cy="609600"/>
          </a:xfrm>
          <a:prstGeom prst="rect">
            <a:avLst/>
          </a:prstGeom>
        </p:spPr>
      </p:pic>
    </p:spTree>
    <p:extLst>
      <p:ext uri="{BB962C8B-B14F-4D97-AF65-F5344CB8AC3E}">
        <p14:creationId xmlns:p14="http://schemas.microsoft.com/office/powerpoint/2010/main" val="3889205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488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8585">
            <a:alpha val="40000"/>
          </a:srgb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335727A-305F-D412-067F-CB81D20BEF1C}"/>
              </a:ext>
            </a:extLst>
          </p:cNvPr>
          <p:cNvSpPr/>
          <p:nvPr/>
        </p:nvSpPr>
        <p:spPr>
          <a:xfrm>
            <a:off x="0" y="0"/>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6" name="Rectangle 5">
            <a:extLst>
              <a:ext uri="{FF2B5EF4-FFF2-40B4-BE49-F238E27FC236}">
                <a16:creationId xmlns:a16="http://schemas.microsoft.com/office/drawing/2014/main" id="{C8805BF9-E932-E3BD-BBBB-EC0FA16D9229}"/>
              </a:ext>
            </a:extLst>
          </p:cNvPr>
          <p:cNvSpPr/>
          <p:nvPr/>
        </p:nvSpPr>
        <p:spPr>
          <a:xfrm>
            <a:off x="0" y="6746209"/>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7" name="Rectangle 6">
            <a:extLst>
              <a:ext uri="{FF2B5EF4-FFF2-40B4-BE49-F238E27FC236}">
                <a16:creationId xmlns:a16="http://schemas.microsoft.com/office/drawing/2014/main" id="{1077E935-C29E-FA38-0FDF-ADB5A56C53C1}"/>
              </a:ext>
            </a:extLst>
          </p:cNvPr>
          <p:cNvSpPr/>
          <p:nvPr/>
        </p:nvSpPr>
        <p:spPr>
          <a:xfrm rot="5400000">
            <a:off x="-3332281" y="3332281"/>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8" name="Rectangle 7">
            <a:extLst>
              <a:ext uri="{FF2B5EF4-FFF2-40B4-BE49-F238E27FC236}">
                <a16:creationId xmlns:a16="http://schemas.microsoft.com/office/drawing/2014/main" id="{E6BE9D82-3F83-EE39-679C-AB0CF30205B4}"/>
              </a:ext>
            </a:extLst>
          </p:cNvPr>
          <p:cNvSpPr/>
          <p:nvPr/>
        </p:nvSpPr>
        <p:spPr>
          <a:xfrm rot="5400000">
            <a:off x="8716270" y="3332282"/>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3" name="Rectangle 2">
            <a:extLst>
              <a:ext uri="{FF2B5EF4-FFF2-40B4-BE49-F238E27FC236}">
                <a16:creationId xmlns:a16="http://schemas.microsoft.com/office/drawing/2014/main" id="{7A4E8D67-7118-5F5C-EB0F-A419DF60ABC2}"/>
              </a:ext>
            </a:extLst>
          </p:cNvPr>
          <p:cNvSpPr/>
          <p:nvPr/>
        </p:nvSpPr>
        <p:spPr>
          <a:xfrm>
            <a:off x="145693" y="111645"/>
            <a:ext cx="2956259" cy="923330"/>
          </a:xfrm>
          <a:prstGeom prst="rect">
            <a:avLst/>
          </a:prstGeom>
          <a:noFill/>
        </p:spPr>
        <p:txBody>
          <a:bodyPr wrap="none" lIns="91440" tIns="45720" rIns="91440" bIns="45720">
            <a:spAutoFit/>
          </a:bodyPr>
          <a:lstStyle/>
          <a:p>
            <a:r>
              <a:rPr lang="en-US" sz="540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Introduction</a:t>
            </a: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15" name="Rectangle 14">
            <a:extLst>
              <a:ext uri="{FF2B5EF4-FFF2-40B4-BE49-F238E27FC236}">
                <a16:creationId xmlns:a16="http://schemas.microsoft.com/office/drawing/2014/main" id="{0E2F76F1-7ED5-4712-2CF6-C1FFD1FE816C}"/>
              </a:ext>
            </a:extLst>
          </p:cNvPr>
          <p:cNvSpPr/>
          <p:nvPr/>
        </p:nvSpPr>
        <p:spPr>
          <a:xfrm rot="5400000">
            <a:off x="6423713" y="1138454"/>
            <a:ext cx="4138480" cy="4968051"/>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Rectangle 15">
            <a:extLst>
              <a:ext uri="{FF2B5EF4-FFF2-40B4-BE49-F238E27FC236}">
                <a16:creationId xmlns:a16="http://schemas.microsoft.com/office/drawing/2014/main" id="{BC3CE639-A6B3-90E6-4CEA-A19766985770}"/>
              </a:ext>
            </a:extLst>
          </p:cNvPr>
          <p:cNvSpPr/>
          <p:nvPr/>
        </p:nvSpPr>
        <p:spPr>
          <a:xfrm rot="5400000">
            <a:off x="1348559" y="1206698"/>
            <a:ext cx="3785653" cy="4894260"/>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TextBox 16">
            <a:extLst>
              <a:ext uri="{FF2B5EF4-FFF2-40B4-BE49-F238E27FC236}">
                <a16:creationId xmlns:a16="http://schemas.microsoft.com/office/drawing/2014/main" id="{6FAE862F-04C5-B904-54A1-DEB0A21B58AD}"/>
              </a:ext>
            </a:extLst>
          </p:cNvPr>
          <p:cNvSpPr txBox="1"/>
          <p:nvPr/>
        </p:nvSpPr>
        <p:spPr>
          <a:xfrm>
            <a:off x="831835" y="1765485"/>
            <a:ext cx="4894262" cy="3785652"/>
          </a:xfrm>
          <a:prstGeom prst="rect">
            <a:avLst/>
          </a:prstGeom>
          <a:noFill/>
        </p:spPr>
        <p:txBody>
          <a:bodyPr wrap="square" rtlCol="0">
            <a:spAutoFit/>
          </a:bodyPr>
          <a:lstStyle/>
          <a:p>
            <a:r>
              <a:rPr lang="en-GB" sz="2400" i="1" dirty="0">
                <a:latin typeface="+mj-lt"/>
              </a:rPr>
              <a:t>In this module we have been learning about the intercultural workplace and what culture provides to a workplace environment.</a:t>
            </a:r>
          </a:p>
          <a:p>
            <a:endParaRPr lang="en-GB" sz="2400" i="1" dirty="0">
              <a:latin typeface="+mj-lt"/>
            </a:endParaRPr>
          </a:p>
          <a:p>
            <a:r>
              <a:rPr lang="en-GB" sz="2400" i="1" dirty="0">
                <a:latin typeface="+mj-lt"/>
              </a:rPr>
              <a:t>In this presentation I will be critically evaluating what I have learned, how I felt working through this module, and concluding with how I can build on my learning in future modules</a:t>
            </a:r>
          </a:p>
        </p:txBody>
      </p:sp>
      <p:sp>
        <p:nvSpPr>
          <p:cNvPr id="2" name="TextBox 1">
            <a:extLst>
              <a:ext uri="{FF2B5EF4-FFF2-40B4-BE49-F238E27FC236}">
                <a16:creationId xmlns:a16="http://schemas.microsoft.com/office/drawing/2014/main" id="{0C53B732-0CD0-4BA0-D5AC-4CE80F1C79F8}"/>
              </a:ext>
            </a:extLst>
          </p:cNvPr>
          <p:cNvSpPr txBox="1"/>
          <p:nvPr/>
        </p:nvSpPr>
        <p:spPr>
          <a:xfrm>
            <a:off x="145693" y="6272786"/>
            <a:ext cx="1545947" cy="461665"/>
          </a:xfrm>
          <a:prstGeom prst="rect">
            <a:avLst/>
          </a:prstGeom>
          <a:noFill/>
        </p:spPr>
        <p:txBody>
          <a:bodyPr wrap="square" rtlCol="0">
            <a:spAutoFit/>
          </a:bodyPr>
          <a:lstStyle/>
          <a:p>
            <a:pPr algn="just"/>
            <a:r>
              <a:rPr lang="en-GB" sz="1200" b="1" dirty="0">
                <a:solidFill>
                  <a:schemeClr val="bg1">
                    <a:lumMod val="75000"/>
                  </a:schemeClr>
                </a:solidFill>
                <a:latin typeface="+mj-lt"/>
              </a:rPr>
              <a:t>Harri Gerald Dendle</a:t>
            </a:r>
          </a:p>
          <a:p>
            <a:pPr algn="just"/>
            <a:r>
              <a:rPr lang="en-GB" sz="1200" b="1" dirty="0">
                <a:solidFill>
                  <a:schemeClr val="bg1">
                    <a:lumMod val="75000"/>
                  </a:schemeClr>
                </a:solidFill>
                <a:latin typeface="+mj-lt"/>
              </a:rPr>
              <a:t>Student No. 2103763</a:t>
            </a:r>
          </a:p>
        </p:txBody>
      </p:sp>
      <p:pic>
        <p:nvPicPr>
          <p:cNvPr id="10" name="Picture 9">
            <a:extLst>
              <a:ext uri="{FF2B5EF4-FFF2-40B4-BE49-F238E27FC236}">
                <a16:creationId xmlns:a16="http://schemas.microsoft.com/office/drawing/2014/main" id="{A26F0778-3218-094F-293D-08A0299CC824}"/>
              </a:ext>
            </a:extLst>
          </p:cNvPr>
          <p:cNvPicPr>
            <a:picLocks noChangeAspect="1"/>
          </p:cNvPicPr>
          <p:nvPr/>
        </p:nvPicPr>
        <p:blipFill>
          <a:blip r:embed="rId4"/>
          <a:stretch>
            <a:fillRect/>
          </a:stretch>
        </p:blipFill>
        <p:spPr>
          <a:xfrm>
            <a:off x="6095617" y="1647673"/>
            <a:ext cx="4793480" cy="3948630"/>
          </a:xfrm>
          <a:prstGeom prst="rect">
            <a:avLst/>
          </a:prstGeom>
        </p:spPr>
      </p:pic>
      <p:sp>
        <p:nvSpPr>
          <p:cNvPr id="12" name="Rectangle 11">
            <a:extLst>
              <a:ext uri="{FF2B5EF4-FFF2-40B4-BE49-F238E27FC236}">
                <a16:creationId xmlns:a16="http://schemas.microsoft.com/office/drawing/2014/main" id="{A2BED885-7879-9CFA-A359-F5617193C36A}"/>
              </a:ext>
            </a:extLst>
          </p:cNvPr>
          <p:cNvSpPr/>
          <p:nvPr/>
        </p:nvSpPr>
        <p:spPr>
          <a:xfrm rot="10800000">
            <a:off x="1093168" y="5753547"/>
            <a:ext cx="4017567" cy="213117"/>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Rectangle 12">
            <a:extLst>
              <a:ext uri="{FF2B5EF4-FFF2-40B4-BE49-F238E27FC236}">
                <a16:creationId xmlns:a16="http://schemas.microsoft.com/office/drawing/2014/main" id="{EDBB499D-3A73-0D48-FC4A-5A52696164A9}"/>
              </a:ext>
            </a:extLst>
          </p:cNvPr>
          <p:cNvSpPr/>
          <p:nvPr/>
        </p:nvSpPr>
        <p:spPr>
          <a:xfrm rot="10800000">
            <a:off x="1093168" y="1340121"/>
            <a:ext cx="4017567" cy="213117"/>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4" name="3">
            <a:hlinkClick r:id="" action="ppaction://media"/>
            <a:extLst>
              <a:ext uri="{FF2B5EF4-FFF2-40B4-BE49-F238E27FC236}">
                <a16:creationId xmlns:a16="http://schemas.microsoft.com/office/drawing/2014/main" id="{D8EF3598-F67B-DF70-AFC0-A7839358633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36707" y="6136609"/>
            <a:ext cx="609600" cy="609600"/>
          </a:xfrm>
          <a:prstGeom prst="rect">
            <a:avLst/>
          </a:prstGeom>
        </p:spPr>
      </p:pic>
    </p:spTree>
    <p:extLst>
      <p:ext uri="{BB962C8B-B14F-4D97-AF65-F5344CB8AC3E}">
        <p14:creationId xmlns:p14="http://schemas.microsoft.com/office/powerpoint/2010/main" val="436093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433"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alpha val="40000"/>
          </a:scheme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335727A-305F-D412-067F-CB81D20BEF1C}"/>
              </a:ext>
            </a:extLst>
          </p:cNvPr>
          <p:cNvSpPr/>
          <p:nvPr/>
        </p:nvSpPr>
        <p:spPr>
          <a:xfrm>
            <a:off x="0" y="0"/>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6" name="Rectangle 5">
            <a:extLst>
              <a:ext uri="{FF2B5EF4-FFF2-40B4-BE49-F238E27FC236}">
                <a16:creationId xmlns:a16="http://schemas.microsoft.com/office/drawing/2014/main" id="{C8805BF9-E932-E3BD-BBBB-EC0FA16D9229}"/>
              </a:ext>
            </a:extLst>
          </p:cNvPr>
          <p:cNvSpPr/>
          <p:nvPr/>
        </p:nvSpPr>
        <p:spPr>
          <a:xfrm>
            <a:off x="0" y="6744328"/>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7" name="Rectangle 6">
            <a:extLst>
              <a:ext uri="{FF2B5EF4-FFF2-40B4-BE49-F238E27FC236}">
                <a16:creationId xmlns:a16="http://schemas.microsoft.com/office/drawing/2014/main" id="{1077E935-C29E-FA38-0FDF-ADB5A56C53C1}"/>
              </a:ext>
            </a:extLst>
          </p:cNvPr>
          <p:cNvSpPr/>
          <p:nvPr/>
        </p:nvSpPr>
        <p:spPr>
          <a:xfrm rot="5400000">
            <a:off x="-3332281" y="3332281"/>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8" name="Rectangle 7">
            <a:extLst>
              <a:ext uri="{FF2B5EF4-FFF2-40B4-BE49-F238E27FC236}">
                <a16:creationId xmlns:a16="http://schemas.microsoft.com/office/drawing/2014/main" id="{E6BE9D82-3F83-EE39-679C-AB0CF30205B4}"/>
              </a:ext>
            </a:extLst>
          </p:cNvPr>
          <p:cNvSpPr/>
          <p:nvPr/>
        </p:nvSpPr>
        <p:spPr>
          <a:xfrm rot="5400000">
            <a:off x="8716270" y="3332282"/>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3" name="Rectangle 2">
            <a:extLst>
              <a:ext uri="{FF2B5EF4-FFF2-40B4-BE49-F238E27FC236}">
                <a16:creationId xmlns:a16="http://schemas.microsoft.com/office/drawing/2014/main" id="{7A4E8D67-7118-5F5C-EB0F-A419DF60ABC2}"/>
              </a:ext>
            </a:extLst>
          </p:cNvPr>
          <p:cNvSpPr/>
          <p:nvPr/>
        </p:nvSpPr>
        <p:spPr>
          <a:xfrm>
            <a:off x="145693" y="111645"/>
            <a:ext cx="5477782" cy="923330"/>
          </a:xfrm>
          <a:prstGeom prst="rect">
            <a:avLst/>
          </a:prstGeom>
          <a:noFill/>
        </p:spPr>
        <p:txBody>
          <a:bodyPr wrap="none" lIns="91440" tIns="45720" rIns="91440" bIns="45720">
            <a:spAutoFit/>
          </a:bodyPr>
          <a:lstStyle/>
          <a:p>
            <a:r>
              <a:rPr lang="en-US" sz="540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Gibb’s Reflective Model</a:t>
            </a: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16" name="Rectangle 15">
            <a:extLst>
              <a:ext uri="{FF2B5EF4-FFF2-40B4-BE49-F238E27FC236}">
                <a16:creationId xmlns:a16="http://schemas.microsoft.com/office/drawing/2014/main" id="{BC3CE639-A6B3-90E6-4CEA-A19766985770}"/>
              </a:ext>
            </a:extLst>
          </p:cNvPr>
          <p:cNvSpPr/>
          <p:nvPr/>
        </p:nvSpPr>
        <p:spPr>
          <a:xfrm rot="5400000">
            <a:off x="1525748" y="416175"/>
            <a:ext cx="3063497" cy="4592761"/>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TextBox 16">
            <a:extLst>
              <a:ext uri="{FF2B5EF4-FFF2-40B4-BE49-F238E27FC236}">
                <a16:creationId xmlns:a16="http://schemas.microsoft.com/office/drawing/2014/main" id="{6FAE862F-04C5-B904-54A1-DEB0A21B58AD}"/>
              </a:ext>
            </a:extLst>
          </p:cNvPr>
          <p:cNvSpPr txBox="1"/>
          <p:nvPr/>
        </p:nvSpPr>
        <p:spPr>
          <a:xfrm>
            <a:off x="831835" y="1197314"/>
            <a:ext cx="4391634" cy="3046988"/>
          </a:xfrm>
          <a:prstGeom prst="rect">
            <a:avLst/>
          </a:prstGeom>
          <a:noFill/>
        </p:spPr>
        <p:txBody>
          <a:bodyPr wrap="square" rtlCol="0">
            <a:spAutoFit/>
          </a:bodyPr>
          <a:lstStyle/>
          <a:p>
            <a:r>
              <a:rPr lang="en-GB" sz="2400" i="1" dirty="0">
                <a:latin typeface="+mj-lt"/>
              </a:rPr>
              <a:t>For this presentation I will be evaluating what I have learned through this module by using the Gibb’s reflective model. Named after Professor Graham Gibbs and first published in 1988. It’s particularly useful for helping people learn from situations</a:t>
            </a:r>
          </a:p>
        </p:txBody>
      </p:sp>
      <p:sp>
        <p:nvSpPr>
          <p:cNvPr id="2" name="TextBox 1">
            <a:extLst>
              <a:ext uri="{FF2B5EF4-FFF2-40B4-BE49-F238E27FC236}">
                <a16:creationId xmlns:a16="http://schemas.microsoft.com/office/drawing/2014/main" id="{27041774-E0A7-BC0E-E4B5-86DE59D611C3}"/>
              </a:ext>
            </a:extLst>
          </p:cNvPr>
          <p:cNvSpPr txBox="1"/>
          <p:nvPr/>
        </p:nvSpPr>
        <p:spPr>
          <a:xfrm>
            <a:off x="145693" y="6272786"/>
            <a:ext cx="1545947" cy="461665"/>
          </a:xfrm>
          <a:prstGeom prst="rect">
            <a:avLst/>
          </a:prstGeom>
          <a:noFill/>
        </p:spPr>
        <p:txBody>
          <a:bodyPr wrap="square" rtlCol="0">
            <a:spAutoFit/>
          </a:bodyPr>
          <a:lstStyle/>
          <a:p>
            <a:pPr algn="just"/>
            <a:r>
              <a:rPr lang="en-GB" sz="1200" b="1" dirty="0">
                <a:solidFill>
                  <a:schemeClr val="bg1">
                    <a:lumMod val="75000"/>
                  </a:schemeClr>
                </a:solidFill>
                <a:latin typeface="+mj-lt"/>
              </a:rPr>
              <a:t>Harri Gerald Dendle</a:t>
            </a:r>
          </a:p>
          <a:p>
            <a:pPr algn="just"/>
            <a:r>
              <a:rPr lang="en-GB" sz="1200" b="1" dirty="0">
                <a:solidFill>
                  <a:schemeClr val="bg1">
                    <a:lumMod val="75000"/>
                  </a:schemeClr>
                </a:solidFill>
                <a:latin typeface="+mj-lt"/>
              </a:rPr>
              <a:t>Student No. 2103763</a:t>
            </a:r>
          </a:p>
        </p:txBody>
      </p:sp>
      <p:sp>
        <p:nvSpPr>
          <p:cNvPr id="19" name="Rectangle 18">
            <a:extLst>
              <a:ext uri="{FF2B5EF4-FFF2-40B4-BE49-F238E27FC236}">
                <a16:creationId xmlns:a16="http://schemas.microsoft.com/office/drawing/2014/main" id="{4C407B25-7B7E-5E37-6BAD-43320EA762EB}"/>
              </a:ext>
            </a:extLst>
          </p:cNvPr>
          <p:cNvSpPr/>
          <p:nvPr/>
        </p:nvSpPr>
        <p:spPr>
          <a:xfrm rot="5400000">
            <a:off x="4747105" y="483305"/>
            <a:ext cx="1677590" cy="9649568"/>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TextBox 20">
            <a:extLst>
              <a:ext uri="{FF2B5EF4-FFF2-40B4-BE49-F238E27FC236}">
                <a16:creationId xmlns:a16="http://schemas.microsoft.com/office/drawing/2014/main" id="{BA455E01-108F-A2DA-5089-DF6AB48455CD}"/>
              </a:ext>
            </a:extLst>
          </p:cNvPr>
          <p:cNvSpPr txBox="1"/>
          <p:nvPr/>
        </p:nvSpPr>
        <p:spPr>
          <a:xfrm>
            <a:off x="924623" y="4538869"/>
            <a:ext cx="9649568" cy="1569660"/>
          </a:xfrm>
          <a:prstGeom prst="rect">
            <a:avLst/>
          </a:prstGeom>
          <a:noFill/>
        </p:spPr>
        <p:txBody>
          <a:bodyPr wrap="square" rtlCol="0">
            <a:spAutoFit/>
          </a:bodyPr>
          <a:lstStyle/>
          <a:p>
            <a:r>
              <a:rPr lang="en-GB" sz="2400" i="1" dirty="0">
                <a:solidFill>
                  <a:srgbClr val="202124"/>
                </a:solidFill>
                <a:effectLst/>
                <a:latin typeface="+mj-lt"/>
              </a:rPr>
              <a:t>The reflective model according to Gibbs is based on several stages, during which you are required to answer several questions in order to go as deep as possible with your reflections. Gibbs suggests the following stages: description, feelings, evaluation, analysis, conclusions and action plan.</a:t>
            </a:r>
            <a:endParaRPr lang="en-GB" sz="2400" i="1" dirty="0">
              <a:latin typeface="+mj-lt"/>
            </a:endParaRPr>
          </a:p>
        </p:txBody>
      </p:sp>
      <p:grpSp>
        <p:nvGrpSpPr>
          <p:cNvPr id="28" name="Group 27">
            <a:extLst>
              <a:ext uri="{FF2B5EF4-FFF2-40B4-BE49-F238E27FC236}">
                <a16:creationId xmlns:a16="http://schemas.microsoft.com/office/drawing/2014/main" id="{8BAABF78-CC67-A784-D160-9A979FBB43B8}"/>
              </a:ext>
            </a:extLst>
          </p:cNvPr>
          <p:cNvGrpSpPr/>
          <p:nvPr/>
        </p:nvGrpSpPr>
        <p:grpSpPr>
          <a:xfrm>
            <a:off x="7418725" y="905229"/>
            <a:ext cx="1716547" cy="532365"/>
            <a:chOff x="6418368" y="871575"/>
            <a:chExt cx="1716547" cy="532365"/>
          </a:xfrm>
        </p:grpSpPr>
        <p:sp>
          <p:nvSpPr>
            <p:cNvPr id="14" name="Rectangle 13">
              <a:extLst>
                <a:ext uri="{FF2B5EF4-FFF2-40B4-BE49-F238E27FC236}">
                  <a16:creationId xmlns:a16="http://schemas.microsoft.com/office/drawing/2014/main" id="{900EF816-45D1-E2EC-47A3-A03F6E3E280E}"/>
                </a:ext>
              </a:extLst>
            </p:cNvPr>
            <p:cNvSpPr/>
            <p:nvPr/>
          </p:nvSpPr>
          <p:spPr>
            <a:xfrm rot="5400000">
              <a:off x="7001189" y="296719"/>
              <a:ext cx="532365" cy="1682077"/>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TextBox 3">
              <a:extLst>
                <a:ext uri="{FF2B5EF4-FFF2-40B4-BE49-F238E27FC236}">
                  <a16:creationId xmlns:a16="http://schemas.microsoft.com/office/drawing/2014/main" id="{2E25C427-DEA9-B271-6846-A2992DA8B0AA}"/>
                </a:ext>
              </a:extLst>
            </p:cNvPr>
            <p:cNvSpPr txBox="1"/>
            <p:nvPr/>
          </p:nvSpPr>
          <p:spPr>
            <a:xfrm>
              <a:off x="6418368" y="902654"/>
              <a:ext cx="1716547" cy="461665"/>
            </a:xfrm>
            <a:prstGeom prst="rect">
              <a:avLst/>
            </a:prstGeom>
            <a:noFill/>
          </p:spPr>
          <p:txBody>
            <a:bodyPr wrap="square" rtlCol="0">
              <a:spAutoFit/>
            </a:bodyPr>
            <a:lstStyle/>
            <a:p>
              <a:pPr algn="ctr"/>
              <a:r>
                <a:rPr lang="en-GB" sz="2400" i="1" dirty="0">
                  <a:solidFill>
                    <a:srgbClr val="202124"/>
                  </a:solidFill>
                  <a:effectLst/>
                  <a:latin typeface="+mj-lt"/>
                </a:rPr>
                <a:t>Description</a:t>
              </a:r>
              <a:endParaRPr lang="en-GB" sz="2400" i="1" dirty="0">
                <a:latin typeface="+mj-lt"/>
              </a:endParaRPr>
            </a:p>
          </p:txBody>
        </p:sp>
      </p:grpSp>
      <p:grpSp>
        <p:nvGrpSpPr>
          <p:cNvPr id="33" name="Group 32">
            <a:extLst>
              <a:ext uri="{FF2B5EF4-FFF2-40B4-BE49-F238E27FC236}">
                <a16:creationId xmlns:a16="http://schemas.microsoft.com/office/drawing/2014/main" id="{DF41BDC4-4D42-0083-4A0A-BDED8A85386F}"/>
              </a:ext>
            </a:extLst>
          </p:cNvPr>
          <p:cNvGrpSpPr/>
          <p:nvPr/>
        </p:nvGrpSpPr>
        <p:grpSpPr>
          <a:xfrm>
            <a:off x="9135272" y="1844617"/>
            <a:ext cx="1698970" cy="532365"/>
            <a:chOff x="6096001" y="2485952"/>
            <a:chExt cx="1698970" cy="532365"/>
          </a:xfrm>
        </p:grpSpPr>
        <p:sp>
          <p:nvSpPr>
            <p:cNvPr id="18" name="Rectangle 17">
              <a:extLst>
                <a:ext uri="{FF2B5EF4-FFF2-40B4-BE49-F238E27FC236}">
                  <a16:creationId xmlns:a16="http://schemas.microsoft.com/office/drawing/2014/main" id="{59693E55-9D50-5C49-85C2-E3118B21EA9F}"/>
                </a:ext>
              </a:extLst>
            </p:cNvPr>
            <p:cNvSpPr/>
            <p:nvPr/>
          </p:nvSpPr>
          <p:spPr>
            <a:xfrm rot="5400000">
              <a:off x="6687750" y="1911096"/>
              <a:ext cx="532365" cy="1682077"/>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TextBox 19">
              <a:extLst>
                <a:ext uri="{FF2B5EF4-FFF2-40B4-BE49-F238E27FC236}">
                  <a16:creationId xmlns:a16="http://schemas.microsoft.com/office/drawing/2014/main" id="{7ADBF3E2-0DB2-4249-2539-16502CA0CB0A}"/>
                </a:ext>
              </a:extLst>
            </p:cNvPr>
            <p:cNvSpPr txBox="1"/>
            <p:nvPr/>
          </p:nvSpPr>
          <p:spPr>
            <a:xfrm>
              <a:off x="6096001" y="2518096"/>
              <a:ext cx="1664500" cy="461665"/>
            </a:xfrm>
            <a:prstGeom prst="rect">
              <a:avLst/>
            </a:prstGeom>
            <a:noFill/>
          </p:spPr>
          <p:txBody>
            <a:bodyPr wrap="square" rtlCol="0">
              <a:spAutoFit/>
            </a:bodyPr>
            <a:lstStyle/>
            <a:p>
              <a:pPr algn="ctr"/>
              <a:r>
                <a:rPr lang="en-GB" sz="2400" i="1" dirty="0">
                  <a:solidFill>
                    <a:srgbClr val="202124"/>
                  </a:solidFill>
                  <a:effectLst/>
                  <a:latin typeface="+mj-lt"/>
                </a:rPr>
                <a:t>Feelings</a:t>
              </a:r>
              <a:endParaRPr lang="en-GB" sz="2400" i="1" dirty="0">
                <a:latin typeface="+mj-lt"/>
              </a:endParaRPr>
            </a:p>
          </p:txBody>
        </p:sp>
      </p:grpSp>
      <p:grpSp>
        <p:nvGrpSpPr>
          <p:cNvPr id="34" name="Group 33">
            <a:extLst>
              <a:ext uri="{FF2B5EF4-FFF2-40B4-BE49-F238E27FC236}">
                <a16:creationId xmlns:a16="http://schemas.microsoft.com/office/drawing/2014/main" id="{D15DACA4-C058-CC5D-CE0E-0D4C1D9CA1B4}"/>
              </a:ext>
            </a:extLst>
          </p:cNvPr>
          <p:cNvGrpSpPr/>
          <p:nvPr/>
        </p:nvGrpSpPr>
        <p:grpSpPr>
          <a:xfrm>
            <a:off x="9157793" y="2974225"/>
            <a:ext cx="1698970" cy="532365"/>
            <a:chOff x="8519518" y="2077453"/>
            <a:chExt cx="1698970" cy="532365"/>
          </a:xfrm>
        </p:grpSpPr>
        <p:sp>
          <p:nvSpPr>
            <p:cNvPr id="23" name="Rectangle 22">
              <a:extLst>
                <a:ext uri="{FF2B5EF4-FFF2-40B4-BE49-F238E27FC236}">
                  <a16:creationId xmlns:a16="http://schemas.microsoft.com/office/drawing/2014/main" id="{726EEF02-C0F3-5105-1AAB-5E18CC1B28F1}"/>
                </a:ext>
              </a:extLst>
            </p:cNvPr>
            <p:cNvSpPr/>
            <p:nvPr/>
          </p:nvSpPr>
          <p:spPr>
            <a:xfrm rot="5400000">
              <a:off x="9111267" y="1502597"/>
              <a:ext cx="532365" cy="1682077"/>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5" name="TextBox 24">
              <a:extLst>
                <a:ext uri="{FF2B5EF4-FFF2-40B4-BE49-F238E27FC236}">
                  <a16:creationId xmlns:a16="http://schemas.microsoft.com/office/drawing/2014/main" id="{5FF633E0-FFFA-4FBC-C6C3-BDD613E2485E}"/>
                </a:ext>
              </a:extLst>
            </p:cNvPr>
            <p:cNvSpPr txBox="1"/>
            <p:nvPr/>
          </p:nvSpPr>
          <p:spPr>
            <a:xfrm>
              <a:off x="8519518" y="2109597"/>
              <a:ext cx="1664500" cy="461665"/>
            </a:xfrm>
            <a:prstGeom prst="rect">
              <a:avLst/>
            </a:prstGeom>
            <a:noFill/>
          </p:spPr>
          <p:txBody>
            <a:bodyPr wrap="square" rtlCol="0">
              <a:spAutoFit/>
            </a:bodyPr>
            <a:lstStyle/>
            <a:p>
              <a:pPr algn="ctr"/>
              <a:r>
                <a:rPr lang="en-GB" sz="2400" i="1" dirty="0">
                  <a:solidFill>
                    <a:srgbClr val="202124"/>
                  </a:solidFill>
                  <a:latin typeface="+mj-lt"/>
                </a:rPr>
                <a:t>Evaluation</a:t>
              </a:r>
              <a:endParaRPr lang="en-GB" sz="2400" i="1" dirty="0">
                <a:latin typeface="+mj-lt"/>
              </a:endParaRPr>
            </a:p>
          </p:txBody>
        </p:sp>
      </p:grpSp>
      <p:grpSp>
        <p:nvGrpSpPr>
          <p:cNvPr id="31" name="Group 30">
            <a:extLst>
              <a:ext uri="{FF2B5EF4-FFF2-40B4-BE49-F238E27FC236}">
                <a16:creationId xmlns:a16="http://schemas.microsoft.com/office/drawing/2014/main" id="{F6CB5919-86E1-7381-9172-B86F043122F5}"/>
              </a:ext>
            </a:extLst>
          </p:cNvPr>
          <p:cNvGrpSpPr/>
          <p:nvPr/>
        </p:nvGrpSpPr>
        <p:grpSpPr>
          <a:xfrm>
            <a:off x="5723684" y="1804523"/>
            <a:ext cx="1698970" cy="532365"/>
            <a:chOff x="5624673" y="3339686"/>
            <a:chExt cx="1698970" cy="532365"/>
          </a:xfrm>
        </p:grpSpPr>
        <p:sp>
          <p:nvSpPr>
            <p:cNvPr id="29" name="Rectangle 28">
              <a:extLst>
                <a:ext uri="{FF2B5EF4-FFF2-40B4-BE49-F238E27FC236}">
                  <a16:creationId xmlns:a16="http://schemas.microsoft.com/office/drawing/2014/main" id="{2D1912ED-A609-435D-FD11-BFE0F448D5B0}"/>
                </a:ext>
              </a:extLst>
            </p:cNvPr>
            <p:cNvSpPr/>
            <p:nvPr/>
          </p:nvSpPr>
          <p:spPr>
            <a:xfrm rot="5400000">
              <a:off x="6216422" y="2764830"/>
              <a:ext cx="532365" cy="1682077"/>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0" name="TextBox 29">
              <a:extLst>
                <a:ext uri="{FF2B5EF4-FFF2-40B4-BE49-F238E27FC236}">
                  <a16:creationId xmlns:a16="http://schemas.microsoft.com/office/drawing/2014/main" id="{7D6C7392-57F1-997A-2B50-D65D0822E267}"/>
                </a:ext>
              </a:extLst>
            </p:cNvPr>
            <p:cNvSpPr txBox="1"/>
            <p:nvPr/>
          </p:nvSpPr>
          <p:spPr>
            <a:xfrm>
              <a:off x="5624673" y="3371830"/>
              <a:ext cx="1664500" cy="461665"/>
            </a:xfrm>
            <a:prstGeom prst="rect">
              <a:avLst/>
            </a:prstGeom>
            <a:noFill/>
          </p:spPr>
          <p:txBody>
            <a:bodyPr wrap="square" rtlCol="0">
              <a:spAutoFit/>
            </a:bodyPr>
            <a:lstStyle/>
            <a:p>
              <a:pPr algn="ctr"/>
              <a:r>
                <a:rPr lang="en-GB" sz="2400" i="1" dirty="0">
                  <a:solidFill>
                    <a:srgbClr val="202124"/>
                  </a:solidFill>
                  <a:effectLst/>
                  <a:latin typeface="+mj-lt"/>
                </a:rPr>
                <a:t>Action</a:t>
              </a:r>
              <a:endParaRPr lang="en-GB" sz="2400" i="1" dirty="0">
                <a:latin typeface="+mj-lt"/>
              </a:endParaRPr>
            </a:p>
          </p:txBody>
        </p:sp>
      </p:grpSp>
      <p:cxnSp>
        <p:nvCxnSpPr>
          <p:cNvPr id="36" name="Connector: Elbow 35">
            <a:extLst>
              <a:ext uri="{FF2B5EF4-FFF2-40B4-BE49-F238E27FC236}">
                <a16:creationId xmlns:a16="http://schemas.microsoft.com/office/drawing/2014/main" id="{3820D3C6-6EE9-B37D-CCED-0395B8F7D068}"/>
              </a:ext>
            </a:extLst>
          </p:cNvPr>
          <p:cNvCxnSpPr>
            <a:stCxn id="29" idx="1"/>
            <a:endCxn id="4" idx="1"/>
          </p:cNvCxnSpPr>
          <p:nvPr/>
        </p:nvCxnSpPr>
        <p:spPr>
          <a:xfrm rot="5400000" flipH="1" flipV="1">
            <a:off x="6681479" y="1067277"/>
            <a:ext cx="637382" cy="837110"/>
          </a:xfrm>
          <a:prstGeom prst="bentConnector2">
            <a:avLst/>
          </a:prstGeom>
          <a:ln w="25400">
            <a:solidFill>
              <a:schemeClr val="tx1"/>
            </a:solidFill>
            <a:headEnd w="lg" len="lg"/>
            <a:tailEnd type="stealth" w="lg" len="lg"/>
          </a:ln>
        </p:spPr>
        <p:style>
          <a:lnRef idx="1">
            <a:schemeClr val="dk1"/>
          </a:lnRef>
          <a:fillRef idx="0">
            <a:schemeClr val="dk1"/>
          </a:fillRef>
          <a:effectRef idx="0">
            <a:schemeClr val="dk1"/>
          </a:effectRef>
          <a:fontRef idx="minor">
            <a:schemeClr val="tx1"/>
          </a:fontRef>
        </p:style>
      </p:cxnSp>
      <p:cxnSp>
        <p:nvCxnSpPr>
          <p:cNvPr id="38" name="Connector: Elbow 37">
            <a:extLst>
              <a:ext uri="{FF2B5EF4-FFF2-40B4-BE49-F238E27FC236}">
                <a16:creationId xmlns:a16="http://schemas.microsoft.com/office/drawing/2014/main" id="{D10D8259-F0A5-36E8-66F7-B6A214A5777F}"/>
              </a:ext>
            </a:extLst>
          </p:cNvPr>
          <p:cNvCxnSpPr>
            <a:stCxn id="4" idx="3"/>
            <a:endCxn id="18" idx="1"/>
          </p:cNvCxnSpPr>
          <p:nvPr/>
        </p:nvCxnSpPr>
        <p:spPr>
          <a:xfrm>
            <a:off x="9135272" y="1167141"/>
            <a:ext cx="857931" cy="677476"/>
          </a:xfrm>
          <a:prstGeom prst="bentConnector2">
            <a:avLst/>
          </a:prstGeom>
          <a:ln w="25400">
            <a:tailEnd type="stealth" w="lg" len="lg"/>
          </a:ln>
        </p:spPr>
        <p:style>
          <a:lnRef idx="1">
            <a:schemeClr val="dk1"/>
          </a:lnRef>
          <a:fillRef idx="0">
            <a:schemeClr val="dk1"/>
          </a:fillRef>
          <a:effectRef idx="0">
            <a:schemeClr val="dk1"/>
          </a:effectRef>
          <a:fontRef idx="minor">
            <a:schemeClr val="tx1"/>
          </a:fontRef>
        </p:style>
      </p:cxnSp>
      <p:cxnSp>
        <p:nvCxnSpPr>
          <p:cNvPr id="40" name="Connector: Elbow 39">
            <a:extLst>
              <a:ext uri="{FF2B5EF4-FFF2-40B4-BE49-F238E27FC236}">
                <a16:creationId xmlns:a16="http://schemas.microsoft.com/office/drawing/2014/main" id="{9EFB1E63-79CA-4829-0588-1193816CD40F}"/>
              </a:ext>
            </a:extLst>
          </p:cNvPr>
          <p:cNvCxnSpPr>
            <a:stCxn id="18" idx="3"/>
            <a:endCxn id="25" idx="0"/>
          </p:cNvCxnSpPr>
          <p:nvPr/>
        </p:nvCxnSpPr>
        <p:spPr>
          <a:xfrm rot="5400000">
            <a:off x="9676930" y="2690095"/>
            <a:ext cx="629387" cy="3160"/>
          </a:xfrm>
          <a:prstGeom prst="bentConnector3">
            <a:avLst/>
          </a:prstGeom>
          <a:ln w="25400">
            <a:tailEnd type="stealth" w="lg" len="lg"/>
          </a:ln>
        </p:spPr>
        <p:style>
          <a:lnRef idx="1">
            <a:schemeClr val="dk1"/>
          </a:lnRef>
          <a:fillRef idx="0">
            <a:schemeClr val="dk1"/>
          </a:fillRef>
          <a:effectRef idx="0">
            <a:schemeClr val="dk1"/>
          </a:effectRef>
          <a:fontRef idx="minor">
            <a:schemeClr val="tx1"/>
          </a:fontRef>
        </p:style>
      </p:cxnSp>
      <p:cxnSp>
        <p:nvCxnSpPr>
          <p:cNvPr id="42" name="Connector: Elbow 41">
            <a:extLst>
              <a:ext uri="{FF2B5EF4-FFF2-40B4-BE49-F238E27FC236}">
                <a16:creationId xmlns:a16="http://schemas.microsoft.com/office/drawing/2014/main" id="{B989E181-DBE2-3961-7EE9-DDB19520BA35}"/>
              </a:ext>
            </a:extLst>
          </p:cNvPr>
          <p:cNvCxnSpPr>
            <a:stCxn id="23" idx="3"/>
            <a:endCxn id="27" idx="2"/>
          </p:cNvCxnSpPr>
          <p:nvPr/>
        </p:nvCxnSpPr>
        <p:spPr>
          <a:xfrm rot="5400000" flipH="1">
            <a:off x="8279039" y="1769906"/>
            <a:ext cx="17041" cy="3456328"/>
          </a:xfrm>
          <a:prstGeom prst="bentConnector3">
            <a:avLst>
              <a:gd name="adj1" fmla="val -4714841"/>
            </a:avLst>
          </a:prstGeom>
          <a:ln w="25400">
            <a:tailEnd type="stealth" w="lg" len="lg"/>
          </a:ln>
        </p:spPr>
        <p:style>
          <a:lnRef idx="1">
            <a:schemeClr val="dk1"/>
          </a:lnRef>
          <a:fillRef idx="0">
            <a:schemeClr val="dk1"/>
          </a:fillRef>
          <a:effectRef idx="0">
            <a:schemeClr val="dk1"/>
          </a:effectRef>
          <a:fontRef idx="minor">
            <a:schemeClr val="tx1"/>
          </a:fontRef>
        </p:style>
      </p:cxnSp>
      <p:cxnSp>
        <p:nvCxnSpPr>
          <p:cNvPr id="59" name="Connector: Elbow 58">
            <a:extLst>
              <a:ext uri="{FF2B5EF4-FFF2-40B4-BE49-F238E27FC236}">
                <a16:creationId xmlns:a16="http://schemas.microsoft.com/office/drawing/2014/main" id="{03EF6F9E-569E-C2D9-1B93-0C43072EA2DD}"/>
              </a:ext>
            </a:extLst>
          </p:cNvPr>
          <p:cNvCxnSpPr>
            <a:cxnSpLocks/>
            <a:stCxn id="27" idx="0"/>
            <a:endCxn id="30" idx="2"/>
          </p:cNvCxnSpPr>
          <p:nvPr/>
        </p:nvCxnSpPr>
        <p:spPr>
          <a:xfrm rot="16200000" flipV="1">
            <a:off x="6192889" y="2661377"/>
            <a:ext cx="729552" cy="3462"/>
          </a:xfrm>
          <a:prstGeom prst="bentConnector3">
            <a:avLst>
              <a:gd name="adj1" fmla="val 50000"/>
            </a:avLst>
          </a:prstGeom>
          <a:ln w="25400">
            <a:tailEnd type="stealth" w="lg" len="lg"/>
          </a:ln>
        </p:spPr>
        <p:style>
          <a:lnRef idx="1">
            <a:schemeClr val="dk1"/>
          </a:lnRef>
          <a:fillRef idx="0">
            <a:schemeClr val="dk1"/>
          </a:fillRef>
          <a:effectRef idx="0">
            <a:schemeClr val="dk1"/>
          </a:effectRef>
          <a:fontRef idx="minor">
            <a:schemeClr val="tx1"/>
          </a:fontRef>
        </p:style>
      </p:cxnSp>
      <p:grpSp>
        <p:nvGrpSpPr>
          <p:cNvPr id="32" name="Group 31">
            <a:extLst>
              <a:ext uri="{FF2B5EF4-FFF2-40B4-BE49-F238E27FC236}">
                <a16:creationId xmlns:a16="http://schemas.microsoft.com/office/drawing/2014/main" id="{A0A2A4A1-4D0A-1361-7F16-135B10ADF42A}"/>
              </a:ext>
            </a:extLst>
          </p:cNvPr>
          <p:cNvGrpSpPr/>
          <p:nvPr/>
        </p:nvGrpSpPr>
        <p:grpSpPr>
          <a:xfrm>
            <a:off x="5727146" y="2957184"/>
            <a:ext cx="1682077" cy="532365"/>
            <a:chOff x="7712949" y="3461551"/>
            <a:chExt cx="1682077" cy="532365"/>
          </a:xfrm>
        </p:grpSpPr>
        <p:sp>
          <p:nvSpPr>
            <p:cNvPr id="26" name="Rectangle 25">
              <a:extLst>
                <a:ext uri="{FF2B5EF4-FFF2-40B4-BE49-F238E27FC236}">
                  <a16:creationId xmlns:a16="http://schemas.microsoft.com/office/drawing/2014/main" id="{17987195-C3F7-7429-DAF4-374552D0F4C5}"/>
                </a:ext>
              </a:extLst>
            </p:cNvPr>
            <p:cNvSpPr/>
            <p:nvPr/>
          </p:nvSpPr>
          <p:spPr>
            <a:xfrm rot="5400000">
              <a:off x="8287805" y="2886695"/>
              <a:ext cx="532365" cy="1682077"/>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7" name="TextBox 26">
              <a:extLst>
                <a:ext uri="{FF2B5EF4-FFF2-40B4-BE49-F238E27FC236}">
                  <a16:creationId xmlns:a16="http://schemas.microsoft.com/office/drawing/2014/main" id="{D9EC5C19-6DCB-BD59-B97A-F961A2EB6009}"/>
                </a:ext>
              </a:extLst>
            </p:cNvPr>
            <p:cNvSpPr txBox="1"/>
            <p:nvPr/>
          </p:nvSpPr>
          <p:spPr>
            <a:xfrm>
              <a:off x="7712949" y="3532251"/>
              <a:ext cx="1664500" cy="461665"/>
            </a:xfrm>
            <a:prstGeom prst="rect">
              <a:avLst/>
            </a:prstGeom>
            <a:noFill/>
          </p:spPr>
          <p:txBody>
            <a:bodyPr wrap="square" rtlCol="0">
              <a:spAutoFit/>
            </a:bodyPr>
            <a:lstStyle/>
            <a:p>
              <a:pPr algn="ctr"/>
              <a:r>
                <a:rPr lang="en-GB" sz="2400" i="1" dirty="0">
                  <a:solidFill>
                    <a:srgbClr val="202124"/>
                  </a:solidFill>
                  <a:effectLst/>
                  <a:latin typeface="+mj-lt"/>
                </a:rPr>
                <a:t>Conclusions</a:t>
              </a:r>
              <a:endParaRPr lang="en-GB" sz="2400" i="1" dirty="0">
                <a:latin typeface="+mj-lt"/>
              </a:endParaRPr>
            </a:p>
          </p:txBody>
        </p:sp>
      </p:grpSp>
      <p:pic>
        <p:nvPicPr>
          <p:cNvPr id="9" name="4">
            <a:hlinkClick r:id="" action="ppaction://media"/>
            <a:extLst>
              <a:ext uri="{FF2B5EF4-FFF2-40B4-BE49-F238E27FC236}">
                <a16:creationId xmlns:a16="http://schemas.microsoft.com/office/drawing/2014/main" id="{DD18D628-4D6C-2F01-2977-FDF7D85CE43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30884" y="6140807"/>
            <a:ext cx="609600" cy="609600"/>
          </a:xfrm>
          <a:prstGeom prst="rect">
            <a:avLst/>
          </a:prstGeom>
        </p:spPr>
      </p:pic>
    </p:spTree>
    <p:extLst>
      <p:ext uri="{BB962C8B-B14F-4D97-AF65-F5344CB8AC3E}">
        <p14:creationId xmlns:p14="http://schemas.microsoft.com/office/powerpoint/2010/main" val="3775991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3328"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alpha val="40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60D51AD-4CE4-2AC9-859C-FEBDE796C308}"/>
              </a:ext>
            </a:extLst>
          </p:cNvPr>
          <p:cNvSpPr/>
          <p:nvPr/>
        </p:nvSpPr>
        <p:spPr>
          <a:xfrm rot="5400000">
            <a:off x="1976399" y="1671603"/>
            <a:ext cx="3259854" cy="5699782"/>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ectangle 4">
            <a:extLst>
              <a:ext uri="{FF2B5EF4-FFF2-40B4-BE49-F238E27FC236}">
                <a16:creationId xmlns:a16="http://schemas.microsoft.com/office/drawing/2014/main" id="{D335727A-305F-D412-067F-CB81D20BEF1C}"/>
              </a:ext>
            </a:extLst>
          </p:cNvPr>
          <p:cNvSpPr/>
          <p:nvPr/>
        </p:nvSpPr>
        <p:spPr>
          <a:xfrm>
            <a:off x="0" y="0"/>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6" name="Rectangle 5">
            <a:extLst>
              <a:ext uri="{FF2B5EF4-FFF2-40B4-BE49-F238E27FC236}">
                <a16:creationId xmlns:a16="http://schemas.microsoft.com/office/drawing/2014/main" id="{C8805BF9-E932-E3BD-BBBB-EC0FA16D9229}"/>
              </a:ext>
            </a:extLst>
          </p:cNvPr>
          <p:cNvSpPr/>
          <p:nvPr/>
        </p:nvSpPr>
        <p:spPr>
          <a:xfrm>
            <a:off x="0" y="6744328"/>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7" name="Rectangle 6">
            <a:extLst>
              <a:ext uri="{FF2B5EF4-FFF2-40B4-BE49-F238E27FC236}">
                <a16:creationId xmlns:a16="http://schemas.microsoft.com/office/drawing/2014/main" id="{1077E935-C29E-FA38-0FDF-ADB5A56C53C1}"/>
              </a:ext>
            </a:extLst>
          </p:cNvPr>
          <p:cNvSpPr/>
          <p:nvPr/>
        </p:nvSpPr>
        <p:spPr>
          <a:xfrm rot="5400000">
            <a:off x="-3332281" y="3332281"/>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8" name="Rectangle 7">
            <a:extLst>
              <a:ext uri="{FF2B5EF4-FFF2-40B4-BE49-F238E27FC236}">
                <a16:creationId xmlns:a16="http://schemas.microsoft.com/office/drawing/2014/main" id="{E6BE9D82-3F83-EE39-679C-AB0CF30205B4}"/>
              </a:ext>
            </a:extLst>
          </p:cNvPr>
          <p:cNvSpPr/>
          <p:nvPr/>
        </p:nvSpPr>
        <p:spPr>
          <a:xfrm rot="5400000">
            <a:off x="8716270" y="3332282"/>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3" name="Rectangle 2">
            <a:extLst>
              <a:ext uri="{FF2B5EF4-FFF2-40B4-BE49-F238E27FC236}">
                <a16:creationId xmlns:a16="http://schemas.microsoft.com/office/drawing/2014/main" id="{7A4E8D67-7118-5F5C-EB0F-A419DF60ABC2}"/>
              </a:ext>
            </a:extLst>
          </p:cNvPr>
          <p:cNvSpPr/>
          <p:nvPr/>
        </p:nvSpPr>
        <p:spPr>
          <a:xfrm>
            <a:off x="145693" y="111645"/>
            <a:ext cx="6439583" cy="923330"/>
          </a:xfrm>
          <a:prstGeom prst="rect">
            <a:avLst/>
          </a:prstGeom>
          <a:noFill/>
        </p:spPr>
        <p:txBody>
          <a:bodyPr wrap="none" lIns="91440" tIns="45720" rIns="91440" bIns="45720">
            <a:spAutoFit/>
          </a:bodyPr>
          <a:lstStyle/>
          <a:p>
            <a:r>
              <a:rPr lang="en-US" sz="540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What is workplace culture?</a:t>
            </a: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15" name="Rectangle 14">
            <a:extLst>
              <a:ext uri="{FF2B5EF4-FFF2-40B4-BE49-F238E27FC236}">
                <a16:creationId xmlns:a16="http://schemas.microsoft.com/office/drawing/2014/main" id="{0E2F76F1-7ED5-4712-2CF6-C1FFD1FE816C}"/>
              </a:ext>
            </a:extLst>
          </p:cNvPr>
          <p:cNvSpPr/>
          <p:nvPr/>
        </p:nvSpPr>
        <p:spPr>
          <a:xfrm rot="5400000">
            <a:off x="7448098" y="-1654699"/>
            <a:ext cx="1586167" cy="7250018"/>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Rectangle 15">
            <a:extLst>
              <a:ext uri="{FF2B5EF4-FFF2-40B4-BE49-F238E27FC236}">
                <a16:creationId xmlns:a16="http://schemas.microsoft.com/office/drawing/2014/main" id="{BC3CE639-A6B3-90E6-4CEA-A19766985770}"/>
              </a:ext>
            </a:extLst>
          </p:cNvPr>
          <p:cNvSpPr/>
          <p:nvPr/>
        </p:nvSpPr>
        <p:spPr>
          <a:xfrm rot="5400000">
            <a:off x="1572634" y="-68862"/>
            <a:ext cx="1638461" cy="4137797"/>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TextBox 16">
            <a:extLst>
              <a:ext uri="{FF2B5EF4-FFF2-40B4-BE49-F238E27FC236}">
                <a16:creationId xmlns:a16="http://schemas.microsoft.com/office/drawing/2014/main" id="{6FAE862F-04C5-B904-54A1-DEB0A21B58AD}"/>
              </a:ext>
            </a:extLst>
          </p:cNvPr>
          <p:cNvSpPr txBox="1"/>
          <p:nvPr/>
        </p:nvSpPr>
        <p:spPr>
          <a:xfrm>
            <a:off x="325808" y="1180806"/>
            <a:ext cx="4067079" cy="1569660"/>
          </a:xfrm>
          <a:prstGeom prst="rect">
            <a:avLst/>
          </a:prstGeom>
          <a:noFill/>
        </p:spPr>
        <p:txBody>
          <a:bodyPr wrap="square" rtlCol="0">
            <a:spAutoFit/>
          </a:bodyPr>
          <a:lstStyle/>
          <a:p>
            <a:r>
              <a:rPr lang="en-GB" sz="2400" i="1" dirty="0">
                <a:latin typeface="+mj-lt"/>
              </a:rPr>
              <a:t>To understand what the intercultural workplace is its first essential to understand what workplace culture means</a:t>
            </a:r>
          </a:p>
        </p:txBody>
      </p:sp>
      <p:sp>
        <p:nvSpPr>
          <p:cNvPr id="2" name="TextBox 1">
            <a:extLst>
              <a:ext uri="{FF2B5EF4-FFF2-40B4-BE49-F238E27FC236}">
                <a16:creationId xmlns:a16="http://schemas.microsoft.com/office/drawing/2014/main" id="{3D660292-EEDF-A036-C773-C2653397AB22}"/>
              </a:ext>
            </a:extLst>
          </p:cNvPr>
          <p:cNvSpPr txBox="1"/>
          <p:nvPr/>
        </p:nvSpPr>
        <p:spPr>
          <a:xfrm>
            <a:off x="145693" y="6272786"/>
            <a:ext cx="1545947" cy="461665"/>
          </a:xfrm>
          <a:prstGeom prst="rect">
            <a:avLst/>
          </a:prstGeom>
          <a:noFill/>
        </p:spPr>
        <p:txBody>
          <a:bodyPr wrap="square" rtlCol="0">
            <a:spAutoFit/>
          </a:bodyPr>
          <a:lstStyle/>
          <a:p>
            <a:pPr algn="just"/>
            <a:r>
              <a:rPr lang="en-GB" sz="1200" b="1" dirty="0">
                <a:solidFill>
                  <a:schemeClr val="bg1">
                    <a:lumMod val="75000"/>
                  </a:schemeClr>
                </a:solidFill>
                <a:latin typeface="+mj-lt"/>
              </a:rPr>
              <a:t>Harri Gerald Dendle</a:t>
            </a:r>
          </a:p>
          <a:p>
            <a:pPr algn="just"/>
            <a:r>
              <a:rPr lang="en-GB" sz="1200" b="1" dirty="0">
                <a:solidFill>
                  <a:schemeClr val="bg1">
                    <a:lumMod val="75000"/>
                  </a:schemeClr>
                </a:solidFill>
                <a:latin typeface="+mj-lt"/>
              </a:rPr>
              <a:t>Student No. 2103763</a:t>
            </a:r>
          </a:p>
        </p:txBody>
      </p:sp>
      <p:sp>
        <p:nvSpPr>
          <p:cNvPr id="9" name="TextBox 8">
            <a:extLst>
              <a:ext uri="{FF2B5EF4-FFF2-40B4-BE49-F238E27FC236}">
                <a16:creationId xmlns:a16="http://schemas.microsoft.com/office/drawing/2014/main" id="{EE1D3834-972F-5617-97D3-A8A39E64085A}"/>
              </a:ext>
            </a:extLst>
          </p:cNvPr>
          <p:cNvSpPr txBox="1"/>
          <p:nvPr/>
        </p:nvSpPr>
        <p:spPr>
          <a:xfrm>
            <a:off x="4616174" y="1193731"/>
            <a:ext cx="7432376" cy="1569660"/>
          </a:xfrm>
          <a:prstGeom prst="rect">
            <a:avLst/>
          </a:prstGeom>
          <a:noFill/>
        </p:spPr>
        <p:txBody>
          <a:bodyPr wrap="square" rtlCol="0">
            <a:spAutoFit/>
          </a:bodyPr>
          <a:lstStyle/>
          <a:p>
            <a:r>
              <a:rPr lang="en-GB" sz="2400" i="1" dirty="0">
                <a:effectLst/>
                <a:latin typeface="+mj-lt"/>
              </a:rPr>
              <a:t>On the most basic level, </a:t>
            </a:r>
            <a:r>
              <a:rPr lang="en-GB" sz="2400" i="1" u="none" strike="noStrike" dirty="0">
                <a:effectLst/>
                <a:latin typeface="+mj-lt"/>
              </a:rPr>
              <a:t>Forbes</a:t>
            </a:r>
            <a:r>
              <a:rPr lang="en-GB" sz="2400" i="1" dirty="0">
                <a:effectLst/>
                <a:latin typeface="+mj-lt"/>
              </a:rPr>
              <a:t> defines workplace culture as: “The shared values, belief systems, attitudes, and the set of assumptions that people in a workplace share.”</a:t>
            </a:r>
            <a:endParaRPr lang="en-GB" sz="2400" i="1" dirty="0">
              <a:latin typeface="+mj-lt"/>
            </a:endParaRPr>
          </a:p>
        </p:txBody>
      </p:sp>
      <p:pic>
        <p:nvPicPr>
          <p:cNvPr id="4098" name="Picture 2" descr="11 Signs of a Good Company Culture | BioSpace">
            <a:extLst>
              <a:ext uri="{FF2B5EF4-FFF2-40B4-BE49-F238E27FC236}">
                <a16:creationId xmlns:a16="http://schemas.microsoft.com/office/drawing/2014/main" id="{27634663-206E-2DBF-B24B-1B774CD5435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58036" y="2981607"/>
            <a:ext cx="5493484" cy="3076351"/>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8EC3C629-4191-139C-AB4C-1A78750683C3}"/>
              </a:ext>
            </a:extLst>
          </p:cNvPr>
          <p:cNvSpPr/>
          <p:nvPr/>
        </p:nvSpPr>
        <p:spPr>
          <a:xfrm rot="5400000">
            <a:off x="7075890" y="2434716"/>
            <a:ext cx="3816598" cy="4779382"/>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TextBox 11">
            <a:extLst>
              <a:ext uri="{FF2B5EF4-FFF2-40B4-BE49-F238E27FC236}">
                <a16:creationId xmlns:a16="http://schemas.microsoft.com/office/drawing/2014/main" id="{D88C6647-3694-F4B0-7684-6E4B3493E43F}"/>
              </a:ext>
            </a:extLst>
          </p:cNvPr>
          <p:cNvSpPr txBox="1"/>
          <p:nvPr/>
        </p:nvSpPr>
        <p:spPr>
          <a:xfrm>
            <a:off x="6633798" y="2981607"/>
            <a:ext cx="4740082" cy="3785652"/>
          </a:xfrm>
          <a:prstGeom prst="rect">
            <a:avLst/>
          </a:prstGeom>
          <a:noFill/>
        </p:spPr>
        <p:txBody>
          <a:bodyPr wrap="square" rtlCol="0">
            <a:spAutoFit/>
          </a:bodyPr>
          <a:lstStyle/>
          <a:p>
            <a:r>
              <a:rPr lang="en-GB" sz="2400" i="1" dirty="0">
                <a:latin typeface="+mj-lt"/>
              </a:rPr>
              <a:t>We also learned about many other areas of what makes up the intercultural workplace including, Relationships, The management of human resources, The impact of internal and external environment on HR strategy, Organisational culture, Flexibility and Agility, Corporate social responsibility as well as communication and ethics</a:t>
            </a:r>
          </a:p>
        </p:txBody>
      </p:sp>
      <p:pic>
        <p:nvPicPr>
          <p:cNvPr id="4" name="5">
            <a:hlinkClick r:id="" action="ppaction://media"/>
            <a:extLst>
              <a:ext uri="{FF2B5EF4-FFF2-40B4-BE49-F238E27FC236}">
                <a16:creationId xmlns:a16="http://schemas.microsoft.com/office/drawing/2014/main" id="{6B04CB14-65E6-D4BB-B176-3E3CEBF8F21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79262" y="6123104"/>
            <a:ext cx="609600" cy="609600"/>
          </a:xfrm>
          <a:prstGeom prst="rect">
            <a:avLst/>
          </a:prstGeom>
        </p:spPr>
      </p:pic>
    </p:spTree>
    <p:extLst>
      <p:ext uri="{BB962C8B-B14F-4D97-AF65-F5344CB8AC3E}">
        <p14:creationId xmlns:p14="http://schemas.microsoft.com/office/powerpoint/2010/main" val="1097184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534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mute="1">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alpha val="40000"/>
          </a:schemeClr>
        </a:solidFill>
        <a:effectLst/>
      </p:bgPr>
    </p:bg>
    <p:spTree>
      <p:nvGrpSpPr>
        <p:cNvPr id="1" name=""/>
        <p:cNvGrpSpPr/>
        <p:nvPr/>
      </p:nvGrpSpPr>
      <p:grpSpPr>
        <a:xfrm>
          <a:off x="0" y="0"/>
          <a:ext cx="0" cy="0"/>
          <a:chOff x="0" y="0"/>
          <a:chExt cx="0" cy="0"/>
        </a:xfrm>
      </p:grpSpPr>
      <p:sp>
        <p:nvSpPr>
          <p:cNvPr id="43" name="Rectangle 42">
            <a:extLst>
              <a:ext uri="{FF2B5EF4-FFF2-40B4-BE49-F238E27FC236}">
                <a16:creationId xmlns:a16="http://schemas.microsoft.com/office/drawing/2014/main" id="{FDC2AAC1-3EB1-277E-E894-84B3FE3D1A06}"/>
              </a:ext>
            </a:extLst>
          </p:cNvPr>
          <p:cNvSpPr/>
          <p:nvPr/>
        </p:nvSpPr>
        <p:spPr>
          <a:xfrm rot="5400000">
            <a:off x="3039927" y="1738909"/>
            <a:ext cx="1146875" cy="6487163"/>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ectangle 4">
            <a:extLst>
              <a:ext uri="{FF2B5EF4-FFF2-40B4-BE49-F238E27FC236}">
                <a16:creationId xmlns:a16="http://schemas.microsoft.com/office/drawing/2014/main" id="{D335727A-305F-D412-067F-CB81D20BEF1C}"/>
              </a:ext>
            </a:extLst>
          </p:cNvPr>
          <p:cNvSpPr/>
          <p:nvPr/>
        </p:nvSpPr>
        <p:spPr>
          <a:xfrm>
            <a:off x="0" y="0"/>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6" name="Rectangle 5">
            <a:extLst>
              <a:ext uri="{FF2B5EF4-FFF2-40B4-BE49-F238E27FC236}">
                <a16:creationId xmlns:a16="http://schemas.microsoft.com/office/drawing/2014/main" id="{C8805BF9-E932-E3BD-BBBB-EC0FA16D9229}"/>
              </a:ext>
            </a:extLst>
          </p:cNvPr>
          <p:cNvSpPr/>
          <p:nvPr/>
        </p:nvSpPr>
        <p:spPr>
          <a:xfrm>
            <a:off x="0" y="6744328"/>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7" name="Rectangle 6">
            <a:extLst>
              <a:ext uri="{FF2B5EF4-FFF2-40B4-BE49-F238E27FC236}">
                <a16:creationId xmlns:a16="http://schemas.microsoft.com/office/drawing/2014/main" id="{1077E935-C29E-FA38-0FDF-ADB5A56C53C1}"/>
              </a:ext>
            </a:extLst>
          </p:cNvPr>
          <p:cNvSpPr/>
          <p:nvPr/>
        </p:nvSpPr>
        <p:spPr>
          <a:xfrm rot="5400000">
            <a:off x="-3332281" y="3332281"/>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8" name="Rectangle 7">
            <a:extLst>
              <a:ext uri="{FF2B5EF4-FFF2-40B4-BE49-F238E27FC236}">
                <a16:creationId xmlns:a16="http://schemas.microsoft.com/office/drawing/2014/main" id="{E6BE9D82-3F83-EE39-679C-AB0CF30205B4}"/>
              </a:ext>
            </a:extLst>
          </p:cNvPr>
          <p:cNvSpPr/>
          <p:nvPr/>
        </p:nvSpPr>
        <p:spPr>
          <a:xfrm rot="5400000">
            <a:off x="8716270" y="3332282"/>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3" name="Rectangle 2">
            <a:extLst>
              <a:ext uri="{FF2B5EF4-FFF2-40B4-BE49-F238E27FC236}">
                <a16:creationId xmlns:a16="http://schemas.microsoft.com/office/drawing/2014/main" id="{7A4E8D67-7118-5F5C-EB0F-A419DF60ABC2}"/>
              </a:ext>
            </a:extLst>
          </p:cNvPr>
          <p:cNvSpPr/>
          <p:nvPr/>
        </p:nvSpPr>
        <p:spPr>
          <a:xfrm>
            <a:off x="145693" y="111645"/>
            <a:ext cx="5288627" cy="923330"/>
          </a:xfrm>
          <a:prstGeom prst="rect">
            <a:avLst/>
          </a:prstGeom>
          <a:noFill/>
        </p:spPr>
        <p:txBody>
          <a:bodyPr wrap="none" lIns="91440" tIns="45720" rIns="91440" bIns="45720">
            <a:spAutoFit/>
          </a:bodyPr>
          <a:lstStyle/>
          <a:p>
            <a:r>
              <a:rPr lang="en-US" sz="540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SWOT – PESTEL - VUCA</a:t>
            </a: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15" name="Rectangle 14">
            <a:extLst>
              <a:ext uri="{FF2B5EF4-FFF2-40B4-BE49-F238E27FC236}">
                <a16:creationId xmlns:a16="http://schemas.microsoft.com/office/drawing/2014/main" id="{0E2F76F1-7ED5-4712-2CF6-C1FFD1FE816C}"/>
              </a:ext>
            </a:extLst>
          </p:cNvPr>
          <p:cNvSpPr/>
          <p:nvPr/>
        </p:nvSpPr>
        <p:spPr>
          <a:xfrm rot="5400000">
            <a:off x="329869" y="1188547"/>
            <a:ext cx="3107522" cy="3030704"/>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Rectangle 15">
            <a:extLst>
              <a:ext uri="{FF2B5EF4-FFF2-40B4-BE49-F238E27FC236}">
                <a16:creationId xmlns:a16="http://schemas.microsoft.com/office/drawing/2014/main" id="{BC3CE639-A6B3-90E6-4CEA-A19766985770}"/>
              </a:ext>
            </a:extLst>
          </p:cNvPr>
          <p:cNvSpPr/>
          <p:nvPr/>
        </p:nvSpPr>
        <p:spPr>
          <a:xfrm rot="5400000">
            <a:off x="6215624" y="-1464054"/>
            <a:ext cx="1326320" cy="6551335"/>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TextBox 16">
            <a:extLst>
              <a:ext uri="{FF2B5EF4-FFF2-40B4-BE49-F238E27FC236}">
                <a16:creationId xmlns:a16="http://schemas.microsoft.com/office/drawing/2014/main" id="{6FAE862F-04C5-B904-54A1-DEB0A21B58AD}"/>
              </a:ext>
            </a:extLst>
          </p:cNvPr>
          <p:cNvSpPr txBox="1"/>
          <p:nvPr/>
        </p:nvSpPr>
        <p:spPr>
          <a:xfrm>
            <a:off x="3679407" y="1186368"/>
            <a:ext cx="6551335" cy="1200329"/>
          </a:xfrm>
          <a:prstGeom prst="rect">
            <a:avLst/>
          </a:prstGeom>
          <a:noFill/>
        </p:spPr>
        <p:txBody>
          <a:bodyPr wrap="square" rtlCol="0">
            <a:spAutoFit/>
          </a:bodyPr>
          <a:lstStyle/>
          <a:p>
            <a:r>
              <a:rPr lang="en-GB" sz="2400" i="1" dirty="0">
                <a:latin typeface="+mj-lt"/>
              </a:rPr>
              <a:t>In this module we learned about how to make high quality SWOT and PESTEL analysis, we also briefly touched on VUCA analysis’ we used in our reports</a:t>
            </a:r>
          </a:p>
        </p:txBody>
      </p:sp>
      <p:sp>
        <p:nvSpPr>
          <p:cNvPr id="2" name="TextBox 1">
            <a:extLst>
              <a:ext uri="{FF2B5EF4-FFF2-40B4-BE49-F238E27FC236}">
                <a16:creationId xmlns:a16="http://schemas.microsoft.com/office/drawing/2014/main" id="{E94D22E2-E96E-7ED2-1ACE-2FD70A451036}"/>
              </a:ext>
            </a:extLst>
          </p:cNvPr>
          <p:cNvSpPr txBox="1"/>
          <p:nvPr/>
        </p:nvSpPr>
        <p:spPr>
          <a:xfrm>
            <a:off x="145693" y="6284864"/>
            <a:ext cx="1545947" cy="461665"/>
          </a:xfrm>
          <a:prstGeom prst="rect">
            <a:avLst/>
          </a:prstGeom>
          <a:noFill/>
        </p:spPr>
        <p:txBody>
          <a:bodyPr wrap="square" rtlCol="0">
            <a:spAutoFit/>
          </a:bodyPr>
          <a:lstStyle/>
          <a:p>
            <a:pPr algn="just"/>
            <a:r>
              <a:rPr lang="en-GB" sz="1200" b="1" dirty="0">
                <a:solidFill>
                  <a:schemeClr val="bg1">
                    <a:lumMod val="75000"/>
                  </a:schemeClr>
                </a:solidFill>
                <a:latin typeface="+mj-lt"/>
              </a:rPr>
              <a:t>Harri Gerald Dendle</a:t>
            </a:r>
          </a:p>
          <a:p>
            <a:pPr algn="just"/>
            <a:r>
              <a:rPr lang="en-GB" sz="1200" b="1" dirty="0">
                <a:solidFill>
                  <a:schemeClr val="bg1">
                    <a:lumMod val="75000"/>
                  </a:schemeClr>
                </a:solidFill>
                <a:latin typeface="+mj-lt"/>
              </a:rPr>
              <a:t>Student No. 2103763</a:t>
            </a:r>
          </a:p>
        </p:txBody>
      </p:sp>
      <p:sp>
        <p:nvSpPr>
          <p:cNvPr id="9" name="Rectangle 8">
            <a:extLst>
              <a:ext uri="{FF2B5EF4-FFF2-40B4-BE49-F238E27FC236}">
                <a16:creationId xmlns:a16="http://schemas.microsoft.com/office/drawing/2014/main" id="{E78FB7FB-BF91-1EC0-1B77-C4FFEAFB61A7}"/>
              </a:ext>
            </a:extLst>
          </p:cNvPr>
          <p:cNvSpPr/>
          <p:nvPr/>
        </p:nvSpPr>
        <p:spPr>
          <a:xfrm>
            <a:off x="497644" y="1263544"/>
            <a:ext cx="1323975" cy="1333500"/>
          </a:xfrm>
          <a:prstGeom prst="rect">
            <a:avLst/>
          </a:prstGeom>
          <a:solidFill>
            <a:schemeClr val="accent5">
              <a:lumMod val="40000"/>
              <a:lumOff val="60000"/>
            </a:schemeClr>
          </a:solidFill>
          <a:ln w="5715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0" name="Rectangle 9">
            <a:extLst>
              <a:ext uri="{FF2B5EF4-FFF2-40B4-BE49-F238E27FC236}">
                <a16:creationId xmlns:a16="http://schemas.microsoft.com/office/drawing/2014/main" id="{7D159DFC-9116-2A04-1916-961955F3F94B}"/>
              </a:ext>
            </a:extLst>
          </p:cNvPr>
          <p:cNvSpPr/>
          <p:nvPr/>
        </p:nvSpPr>
        <p:spPr>
          <a:xfrm>
            <a:off x="1918774" y="1264814"/>
            <a:ext cx="1323975" cy="1333500"/>
          </a:xfrm>
          <a:prstGeom prst="rect">
            <a:avLst/>
          </a:prstGeom>
          <a:solidFill>
            <a:srgbClr val="FFC5C5"/>
          </a:solidFill>
          <a:ln w="57150">
            <a:solidFill>
              <a:srgbClr val="FF818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1" name="Rectangle 10">
            <a:extLst>
              <a:ext uri="{FF2B5EF4-FFF2-40B4-BE49-F238E27FC236}">
                <a16:creationId xmlns:a16="http://schemas.microsoft.com/office/drawing/2014/main" id="{E7996191-221B-B9A5-E65E-A69BE18B4F81}"/>
              </a:ext>
            </a:extLst>
          </p:cNvPr>
          <p:cNvSpPr/>
          <p:nvPr/>
        </p:nvSpPr>
        <p:spPr>
          <a:xfrm>
            <a:off x="497644" y="2781829"/>
            <a:ext cx="1323975" cy="1333500"/>
          </a:xfrm>
          <a:prstGeom prst="rect">
            <a:avLst/>
          </a:prstGeom>
          <a:solidFill>
            <a:schemeClr val="accent6">
              <a:lumMod val="20000"/>
              <a:lumOff val="80000"/>
            </a:schemeClr>
          </a:solidFill>
          <a:ln w="57150">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2" name="Rectangle 29">
            <a:extLst>
              <a:ext uri="{FF2B5EF4-FFF2-40B4-BE49-F238E27FC236}">
                <a16:creationId xmlns:a16="http://schemas.microsoft.com/office/drawing/2014/main" id="{AC9BE5A9-08A6-8D88-AB75-2956E6CED797}"/>
              </a:ext>
            </a:extLst>
          </p:cNvPr>
          <p:cNvSpPr>
            <a:spLocks noChangeArrowheads="1"/>
          </p:cNvSpPr>
          <p:nvPr/>
        </p:nvSpPr>
        <p:spPr bwMode="auto">
          <a:xfrm>
            <a:off x="848785" y="1447791"/>
            <a:ext cx="619125" cy="1222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91440" tIns="45720" rIns="91440" bIns="45720" numCol="1"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5400" b="0" i="1" u="none" strike="noStrike" cap="none" normalizeH="0" baseline="0" dirty="0">
                <a:ln>
                  <a:noFill/>
                </a:ln>
                <a:solidFill>
                  <a:srgbClr val="000000"/>
                </a:solidFill>
                <a:effectLst/>
                <a:latin typeface="Cavolini" panose="03000502040302020204" pitchFamily="66" charset="0"/>
                <a:ea typeface="Calibri" panose="020F0502020204030204" pitchFamily="34" charset="0"/>
                <a:cs typeface="Cavolini" panose="03000502040302020204" pitchFamily="66" charset="0"/>
              </a:rPr>
              <a:t>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3" name="Rectangle 30">
            <a:extLst>
              <a:ext uri="{FF2B5EF4-FFF2-40B4-BE49-F238E27FC236}">
                <a16:creationId xmlns:a16="http://schemas.microsoft.com/office/drawing/2014/main" id="{7AFBE9F0-828E-99B7-495E-5BD6305795B9}"/>
              </a:ext>
            </a:extLst>
          </p:cNvPr>
          <p:cNvSpPr>
            <a:spLocks noChangeArrowheads="1"/>
          </p:cNvSpPr>
          <p:nvPr/>
        </p:nvSpPr>
        <p:spPr bwMode="auto">
          <a:xfrm>
            <a:off x="2093662" y="1489233"/>
            <a:ext cx="938212" cy="1222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91440" tIns="45720" rIns="91440" bIns="45720" numCol="1"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5400" b="0" i="1" u="none" strike="noStrike" cap="none" normalizeH="0" baseline="0" dirty="0">
                <a:ln>
                  <a:noFill/>
                </a:ln>
                <a:solidFill>
                  <a:srgbClr val="000000"/>
                </a:solidFill>
                <a:effectLst/>
                <a:latin typeface="Cavolini" panose="03000502040302020204" pitchFamily="66" charset="0"/>
                <a:ea typeface="Calibri" panose="020F0502020204030204" pitchFamily="34" charset="0"/>
                <a:cs typeface="Cavolini" panose="03000502040302020204" pitchFamily="66" charset="0"/>
              </a:rPr>
              <a:t>W</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4" name="Rectangle 13">
            <a:extLst>
              <a:ext uri="{FF2B5EF4-FFF2-40B4-BE49-F238E27FC236}">
                <a16:creationId xmlns:a16="http://schemas.microsoft.com/office/drawing/2014/main" id="{AA2CBEAD-3AFA-515B-328F-C87C7F169D07}"/>
              </a:ext>
            </a:extLst>
          </p:cNvPr>
          <p:cNvSpPr/>
          <p:nvPr/>
        </p:nvSpPr>
        <p:spPr>
          <a:xfrm>
            <a:off x="1918774" y="2779289"/>
            <a:ext cx="1323975" cy="1333500"/>
          </a:xfrm>
          <a:prstGeom prst="rect">
            <a:avLst/>
          </a:prstGeom>
          <a:solidFill>
            <a:schemeClr val="accent4">
              <a:lumMod val="20000"/>
              <a:lumOff val="80000"/>
            </a:schemeClr>
          </a:solidFill>
          <a:ln w="5715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8" name="Rectangle 32">
            <a:extLst>
              <a:ext uri="{FF2B5EF4-FFF2-40B4-BE49-F238E27FC236}">
                <a16:creationId xmlns:a16="http://schemas.microsoft.com/office/drawing/2014/main" id="{2BB3B5D5-3BF1-0C0F-F3F1-9D864319B130}"/>
              </a:ext>
            </a:extLst>
          </p:cNvPr>
          <p:cNvSpPr>
            <a:spLocks noChangeArrowheads="1"/>
          </p:cNvSpPr>
          <p:nvPr/>
        </p:nvSpPr>
        <p:spPr bwMode="auto">
          <a:xfrm>
            <a:off x="2271614" y="3005315"/>
            <a:ext cx="614362" cy="1222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91440" tIns="45720" rIns="91440" bIns="45720" numCol="1"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5400" b="0" i="1" u="none" strike="noStrike" cap="none" normalizeH="0" baseline="0" dirty="0">
                <a:ln>
                  <a:noFill/>
                </a:ln>
                <a:solidFill>
                  <a:srgbClr val="000000"/>
                </a:solidFill>
                <a:effectLst/>
                <a:latin typeface="Cavolini" panose="03000502040302020204" pitchFamily="66" charset="0"/>
                <a:ea typeface="Calibri" panose="020F0502020204030204" pitchFamily="34" charset="0"/>
                <a:cs typeface="Cavolini" panose="03000502040302020204" pitchFamily="66" charset="0"/>
              </a:rPr>
              <a:t>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9" name="Rectangle 31">
            <a:extLst>
              <a:ext uri="{FF2B5EF4-FFF2-40B4-BE49-F238E27FC236}">
                <a16:creationId xmlns:a16="http://schemas.microsoft.com/office/drawing/2014/main" id="{EA61FF87-A198-B968-DA60-6EC7C388827E}"/>
              </a:ext>
            </a:extLst>
          </p:cNvPr>
          <p:cNvSpPr>
            <a:spLocks noChangeArrowheads="1"/>
          </p:cNvSpPr>
          <p:nvPr/>
        </p:nvSpPr>
        <p:spPr bwMode="auto">
          <a:xfrm>
            <a:off x="786873" y="2971633"/>
            <a:ext cx="742950" cy="1222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91440" tIns="45720" rIns="91440" bIns="45720" numCol="1"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5400" b="0" i="1" u="none" strike="noStrike" cap="none" normalizeH="0" baseline="0" dirty="0">
                <a:ln>
                  <a:noFill/>
                </a:ln>
                <a:solidFill>
                  <a:srgbClr val="000000"/>
                </a:solidFill>
                <a:effectLst/>
                <a:latin typeface="Cavolini" panose="03000502040302020204" pitchFamily="66" charset="0"/>
                <a:ea typeface="Calibri" panose="020F0502020204030204" pitchFamily="34" charset="0"/>
                <a:cs typeface="Cavolini" panose="03000502040302020204" pitchFamily="66" charset="0"/>
              </a:rPr>
              <a:t>O</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grpSp>
        <p:nvGrpSpPr>
          <p:cNvPr id="26" name="Group 25">
            <a:extLst>
              <a:ext uri="{FF2B5EF4-FFF2-40B4-BE49-F238E27FC236}">
                <a16:creationId xmlns:a16="http://schemas.microsoft.com/office/drawing/2014/main" id="{551ABC60-5617-286F-231B-CB9CC9202196}"/>
              </a:ext>
            </a:extLst>
          </p:cNvPr>
          <p:cNvGrpSpPr/>
          <p:nvPr/>
        </p:nvGrpSpPr>
        <p:grpSpPr>
          <a:xfrm>
            <a:off x="497644" y="4509041"/>
            <a:ext cx="6219825" cy="923290"/>
            <a:chOff x="0" y="0"/>
            <a:chExt cx="8684399" cy="1333500"/>
          </a:xfrm>
        </p:grpSpPr>
        <p:sp>
          <p:nvSpPr>
            <p:cNvPr id="27" name="Rectangle 26">
              <a:extLst>
                <a:ext uri="{FF2B5EF4-FFF2-40B4-BE49-F238E27FC236}">
                  <a16:creationId xmlns:a16="http://schemas.microsoft.com/office/drawing/2014/main" id="{B7FDEC31-C814-2662-8BCA-42748BC72F9D}"/>
                </a:ext>
              </a:extLst>
            </p:cNvPr>
            <p:cNvSpPr/>
            <p:nvPr/>
          </p:nvSpPr>
          <p:spPr>
            <a:xfrm>
              <a:off x="0" y="0"/>
              <a:ext cx="1323975" cy="1333500"/>
            </a:xfrm>
            <a:prstGeom prst="rect">
              <a:avLst/>
            </a:prstGeom>
            <a:solidFill>
              <a:schemeClr val="accent5">
                <a:lumMod val="40000"/>
                <a:lumOff val="60000"/>
              </a:schemeClr>
            </a:solidFill>
            <a:ln w="5715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8" name="Rectangle 27">
              <a:extLst>
                <a:ext uri="{FF2B5EF4-FFF2-40B4-BE49-F238E27FC236}">
                  <a16:creationId xmlns:a16="http://schemas.microsoft.com/office/drawing/2014/main" id="{B756F5AB-6D3D-F288-D19E-7E4C7FEB576E}"/>
                </a:ext>
              </a:extLst>
            </p:cNvPr>
            <p:cNvSpPr/>
            <p:nvPr/>
          </p:nvSpPr>
          <p:spPr>
            <a:xfrm>
              <a:off x="1462089" y="0"/>
              <a:ext cx="1323975" cy="1333500"/>
            </a:xfrm>
            <a:prstGeom prst="rect">
              <a:avLst/>
            </a:prstGeom>
            <a:solidFill>
              <a:srgbClr val="FFC5C5"/>
            </a:solidFill>
            <a:ln w="57150">
              <a:solidFill>
                <a:srgbClr val="FF818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9" name="Rectangle 28">
              <a:extLst>
                <a:ext uri="{FF2B5EF4-FFF2-40B4-BE49-F238E27FC236}">
                  <a16:creationId xmlns:a16="http://schemas.microsoft.com/office/drawing/2014/main" id="{D80BC75F-766C-1054-E0A3-D6234AD27005}"/>
                </a:ext>
              </a:extLst>
            </p:cNvPr>
            <p:cNvSpPr/>
            <p:nvPr/>
          </p:nvSpPr>
          <p:spPr>
            <a:xfrm>
              <a:off x="2924178" y="0"/>
              <a:ext cx="1323975" cy="1333500"/>
            </a:xfrm>
            <a:prstGeom prst="rect">
              <a:avLst/>
            </a:prstGeom>
            <a:solidFill>
              <a:schemeClr val="accent6">
                <a:lumMod val="20000"/>
                <a:lumOff val="80000"/>
              </a:schemeClr>
            </a:solidFill>
            <a:ln w="57150">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30" name="Rectangle 29">
              <a:extLst>
                <a:ext uri="{FF2B5EF4-FFF2-40B4-BE49-F238E27FC236}">
                  <a16:creationId xmlns:a16="http://schemas.microsoft.com/office/drawing/2014/main" id="{6710998C-F0A0-C903-7BD1-B59F76DBD278}"/>
                </a:ext>
              </a:extLst>
            </p:cNvPr>
            <p:cNvSpPr/>
            <p:nvPr/>
          </p:nvSpPr>
          <p:spPr>
            <a:xfrm>
              <a:off x="4386267" y="0"/>
              <a:ext cx="1323975" cy="1333500"/>
            </a:xfrm>
            <a:prstGeom prst="rect">
              <a:avLst/>
            </a:prstGeom>
            <a:solidFill>
              <a:schemeClr val="accent4">
                <a:lumMod val="20000"/>
                <a:lumOff val="80000"/>
              </a:schemeClr>
            </a:solidFill>
            <a:ln w="5715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31" name="Rectangle 30">
              <a:extLst>
                <a:ext uri="{FF2B5EF4-FFF2-40B4-BE49-F238E27FC236}">
                  <a16:creationId xmlns:a16="http://schemas.microsoft.com/office/drawing/2014/main" id="{CDFBC7DD-A187-345C-A678-30B78A1DEA9A}"/>
                </a:ext>
              </a:extLst>
            </p:cNvPr>
            <p:cNvSpPr/>
            <p:nvPr/>
          </p:nvSpPr>
          <p:spPr>
            <a:xfrm>
              <a:off x="5880713" y="0"/>
              <a:ext cx="1323975" cy="1333500"/>
            </a:xfrm>
            <a:prstGeom prst="rect">
              <a:avLst/>
            </a:prstGeom>
            <a:solidFill>
              <a:schemeClr val="bg1">
                <a:lumMod val="85000"/>
              </a:schemeClr>
            </a:solidFill>
            <a:ln w="57150">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32" name="Rectangle 31">
              <a:extLst>
                <a:ext uri="{FF2B5EF4-FFF2-40B4-BE49-F238E27FC236}">
                  <a16:creationId xmlns:a16="http://schemas.microsoft.com/office/drawing/2014/main" id="{052CAEB6-9782-0BDE-EE87-8E3516802D10}"/>
                </a:ext>
              </a:extLst>
            </p:cNvPr>
            <p:cNvSpPr/>
            <p:nvPr/>
          </p:nvSpPr>
          <p:spPr>
            <a:xfrm>
              <a:off x="7360424" y="0"/>
              <a:ext cx="1323975" cy="1333500"/>
            </a:xfrm>
            <a:prstGeom prst="rect">
              <a:avLst/>
            </a:prstGeom>
            <a:solidFill>
              <a:srgbClr val="FED2F8"/>
            </a:solidFill>
            <a:ln w="57150">
              <a:solidFill>
                <a:srgbClr val="FEB0F3"/>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grpSp>
      <p:sp>
        <p:nvSpPr>
          <p:cNvPr id="33" name="Rectangle 63">
            <a:extLst>
              <a:ext uri="{FF2B5EF4-FFF2-40B4-BE49-F238E27FC236}">
                <a16:creationId xmlns:a16="http://schemas.microsoft.com/office/drawing/2014/main" id="{49E91669-307E-FBD5-A2E4-910E8A70A84D}"/>
              </a:ext>
            </a:extLst>
          </p:cNvPr>
          <p:cNvSpPr>
            <a:spLocks noChangeArrowheads="1"/>
          </p:cNvSpPr>
          <p:nvPr/>
        </p:nvSpPr>
        <p:spPr bwMode="auto">
          <a:xfrm>
            <a:off x="634853" y="4516394"/>
            <a:ext cx="627063" cy="1222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91440" tIns="45720" rIns="91440" bIns="45720" numCol="1"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400" b="0" i="1" u="none" strike="noStrike" cap="none" normalizeH="0" baseline="0" dirty="0">
                <a:ln>
                  <a:noFill/>
                </a:ln>
                <a:solidFill>
                  <a:srgbClr val="000000"/>
                </a:solidFill>
                <a:effectLst/>
                <a:latin typeface="Cavolini" panose="03000502040302020204" pitchFamily="66" charset="0"/>
                <a:ea typeface="Calibri" panose="020F0502020204030204" pitchFamily="34" charset="0"/>
                <a:cs typeface="Cavolini" panose="03000502040302020204" pitchFamily="66" charset="0"/>
              </a:rPr>
              <a:t>P</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34" name="Rectangle 192">
            <a:extLst>
              <a:ext uri="{FF2B5EF4-FFF2-40B4-BE49-F238E27FC236}">
                <a16:creationId xmlns:a16="http://schemas.microsoft.com/office/drawing/2014/main" id="{C7473C5E-BB66-9F7D-CE39-C8346F354BAE}"/>
              </a:ext>
            </a:extLst>
          </p:cNvPr>
          <p:cNvSpPr>
            <a:spLocks noChangeArrowheads="1"/>
          </p:cNvSpPr>
          <p:nvPr/>
        </p:nvSpPr>
        <p:spPr bwMode="auto">
          <a:xfrm>
            <a:off x="1625041" y="4516393"/>
            <a:ext cx="660400" cy="1222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91440" tIns="45720" rIns="91440" bIns="45720" numCol="1"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5400" b="0" i="1" u="none" strike="noStrike" cap="none" normalizeH="0" baseline="0" dirty="0">
                <a:ln>
                  <a:noFill/>
                </a:ln>
                <a:solidFill>
                  <a:srgbClr val="000000"/>
                </a:solidFill>
                <a:effectLst/>
                <a:latin typeface="Cavolini" panose="03000502040302020204" pitchFamily="66" charset="0"/>
                <a:ea typeface="Calibri" panose="020F0502020204030204" pitchFamily="34" charset="0"/>
                <a:cs typeface="Cavolini" panose="03000502040302020204" pitchFamily="66" charset="0"/>
              </a:rPr>
              <a:t>E</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35" name="Rectangle 193">
            <a:extLst>
              <a:ext uri="{FF2B5EF4-FFF2-40B4-BE49-F238E27FC236}">
                <a16:creationId xmlns:a16="http://schemas.microsoft.com/office/drawing/2014/main" id="{520FED9B-3BD6-F1CA-8176-2487CF4FEDFD}"/>
              </a:ext>
            </a:extLst>
          </p:cNvPr>
          <p:cNvSpPr>
            <a:spLocks noChangeArrowheads="1"/>
          </p:cNvSpPr>
          <p:nvPr/>
        </p:nvSpPr>
        <p:spPr bwMode="auto">
          <a:xfrm>
            <a:off x="2767366" y="4525875"/>
            <a:ext cx="619125" cy="1222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91440" tIns="45720" rIns="91440" bIns="45720" numCol="1"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5400" b="0" i="1" u="none" strike="noStrike" cap="none" normalizeH="0" baseline="0" dirty="0">
                <a:ln>
                  <a:noFill/>
                </a:ln>
                <a:solidFill>
                  <a:srgbClr val="000000"/>
                </a:solidFill>
                <a:effectLst/>
                <a:latin typeface="Cavolini" panose="03000502040302020204" pitchFamily="66" charset="0"/>
                <a:ea typeface="Calibri" panose="020F0502020204030204" pitchFamily="34" charset="0"/>
                <a:cs typeface="Cavolini" panose="03000502040302020204" pitchFamily="66" charset="0"/>
              </a:rPr>
              <a:t>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36" name="Rectangle 194">
            <a:extLst>
              <a:ext uri="{FF2B5EF4-FFF2-40B4-BE49-F238E27FC236}">
                <a16:creationId xmlns:a16="http://schemas.microsoft.com/office/drawing/2014/main" id="{18980653-874B-5E1B-E4B6-04B1326223BB}"/>
              </a:ext>
            </a:extLst>
          </p:cNvPr>
          <p:cNvSpPr>
            <a:spLocks noChangeArrowheads="1"/>
          </p:cNvSpPr>
          <p:nvPr/>
        </p:nvSpPr>
        <p:spPr bwMode="auto">
          <a:xfrm>
            <a:off x="3774676" y="4537473"/>
            <a:ext cx="614363" cy="1222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91440" tIns="45720" rIns="91440" bIns="45720" numCol="1"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5400" b="0" i="1" u="none" strike="noStrike" cap="none" normalizeH="0" baseline="0" dirty="0">
                <a:ln>
                  <a:noFill/>
                </a:ln>
                <a:solidFill>
                  <a:srgbClr val="000000"/>
                </a:solidFill>
                <a:effectLst/>
                <a:latin typeface="Cavolini" panose="03000502040302020204" pitchFamily="66" charset="0"/>
                <a:ea typeface="Calibri" panose="020F0502020204030204" pitchFamily="34" charset="0"/>
                <a:cs typeface="Cavolini" panose="03000502040302020204" pitchFamily="66" charset="0"/>
              </a:rPr>
              <a:t>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37" name="Rectangle 195">
            <a:extLst>
              <a:ext uri="{FF2B5EF4-FFF2-40B4-BE49-F238E27FC236}">
                <a16:creationId xmlns:a16="http://schemas.microsoft.com/office/drawing/2014/main" id="{236B80B5-7353-2B56-7D0C-34A0FB7235AB}"/>
              </a:ext>
            </a:extLst>
          </p:cNvPr>
          <p:cNvSpPr>
            <a:spLocks noChangeArrowheads="1"/>
          </p:cNvSpPr>
          <p:nvPr/>
        </p:nvSpPr>
        <p:spPr bwMode="auto">
          <a:xfrm>
            <a:off x="4834470" y="4510572"/>
            <a:ext cx="660400" cy="1222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91440" tIns="45720" rIns="91440" bIns="45720" numCol="1"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5400" b="0" i="1" u="none" strike="noStrike" cap="none" normalizeH="0" baseline="0" dirty="0">
                <a:ln>
                  <a:noFill/>
                </a:ln>
                <a:solidFill>
                  <a:srgbClr val="000000"/>
                </a:solidFill>
                <a:effectLst/>
                <a:latin typeface="Cavolini" panose="03000502040302020204" pitchFamily="66" charset="0"/>
                <a:ea typeface="Calibri" panose="020F0502020204030204" pitchFamily="34" charset="0"/>
                <a:cs typeface="Cavolini" panose="03000502040302020204" pitchFamily="66" charset="0"/>
              </a:rPr>
              <a:t>E</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38" name="Rectangle 196">
            <a:extLst>
              <a:ext uri="{FF2B5EF4-FFF2-40B4-BE49-F238E27FC236}">
                <a16:creationId xmlns:a16="http://schemas.microsoft.com/office/drawing/2014/main" id="{CA3095A8-95F0-0E22-2286-2D78355CB99A}"/>
              </a:ext>
            </a:extLst>
          </p:cNvPr>
          <p:cNvSpPr>
            <a:spLocks noChangeArrowheads="1"/>
          </p:cNvSpPr>
          <p:nvPr/>
        </p:nvSpPr>
        <p:spPr bwMode="auto">
          <a:xfrm>
            <a:off x="5966072" y="4510571"/>
            <a:ext cx="595313" cy="1222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91440" tIns="45720" rIns="91440" bIns="45720" numCol="1"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5400" b="0" i="1" u="none" strike="noStrike" cap="none" normalizeH="0" baseline="0" dirty="0">
                <a:ln>
                  <a:noFill/>
                </a:ln>
                <a:solidFill>
                  <a:srgbClr val="000000"/>
                </a:solidFill>
                <a:effectLst/>
                <a:latin typeface="Cavolini" panose="03000502040302020204" pitchFamily="66" charset="0"/>
                <a:ea typeface="Calibri" panose="020F0502020204030204" pitchFamily="34" charset="0"/>
                <a:cs typeface="Cavolini" panose="03000502040302020204" pitchFamily="66" charset="0"/>
              </a:rPr>
              <a:t>L</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 name="Rectangle 3">
            <a:extLst>
              <a:ext uri="{FF2B5EF4-FFF2-40B4-BE49-F238E27FC236}">
                <a16:creationId xmlns:a16="http://schemas.microsoft.com/office/drawing/2014/main" id="{D18125F4-1051-BFDF-3402-1A7328CA4284}"/>
              </a:ext>
            </a:extLst>
          </p:cNvPr>
          <p:cNvSpPr/>
          <p:nvPr/>
        </p:nvSpPr>
        <p:spPr>
          <a:xfrm rot="5400000">
            <a:off x="8811992" y="2786853"/>
            <a:ext cx="1146875" cy="4363415"/>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20" name="Group 19">
            <a:extLst>
              <a:ext uri="{FF2B5EF4-FFF2-40B4-BE49-F238E27FC236}">
                <a16:creationId xmlns:a16="http://schemas.microsoft.com/office/drawing/2014/main" id="{EF446C3C-9B7E-A2CA-C826-033CF154D1DE}"/>
              </a:ext>
            </a:extLst>
          </p:cNvPr>
          <p:cNvGrpSpPr/>
          <p:nvPr/>
        </p:nvGrpSpPr>
        <p:grpSpPr>
          <a:xfrm>
            <a:off x="7349934" y="4507593"/>
            <a:ext cx="4089714" cy="923290"/>
            <a:chOff x="0" y="0"/>
            <a:chExt cx="5710242" cy="1333500"/>
          </a:xfrm>
        </p:grpSpPr>
        <p:sp>
          <p:nvSpPr>
            <p:cNvPr id="21" name="Rectangle 20">
              <a:extLst>
                <a:ext uri="{FF2B5EF4-FFF2-40B4-BE49-F238E27FC236}">
                  <a16:creationId xmlns:a16="http://schemas.microsoft.com/office/drawing/2014/main" id="{4DFB8E0B-8A2E-0E3B-069A-81A4E2537761}"/>
                </a:ext>
              </a:extLst>
            </p:cNvPr>
            <p:cNvSpPr/>
            <p:nvPr/>
          </p:nvSpPr>
          <p:spPr>
            <a:xfrm>
              <a:off x="0" y="0"/>
              <a:ext cx="1323975" cy="1333500"/>
            </a:xfrm>
            <a:prstGeom prst="rect">
              <a:avLst/>
            </a:prstGeom>
            <a:solidFill>
              <a:schemeClr val="accent5">
                <a:lumMod val="40000"/>
                <a:lumOff val="60000"/>
              </a:schemeClr>
            </a:solidFill>
            <a:ln w="5715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2" name="Rectangle 21">
              <a:extLst>
                <a:ext uri="{FF2B5EF4-FFF2-40B4-BE49-F238E27FC236}">
                  <a16:creationId xmlns:a16="http://schemas.microsoft.com/office/drawing/2014/main" id="{56A56EDD-7BB1-667F-83EB-FCDBEDA41F75}"/>
                </a:ext>
              </a:extLst>
            </p:cNvPr>
            <p:cNvSpPr/>
            <p:nvPr/>
          </p:nvSpPr>
          <p:spPr>
            <a:xfrm>
              <a:off x="1462089" y="0"/>
              <a:ext cx="1323975" cy="1333500"/>
            </a:xfrm>
            <a:prstGeom prst="rect">
              <a:avLst/>
            </a:prstGeom>
            <a:solidFill>
              <a:srgbClr val="FFC5C5"/>
            </a:solidFill>
            <a:ln w="57150">
              <a:solidFill>
                <a:srgbClr val="FF818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3" name="Rectangle 22">
              <a:extLst>
                <a:ext uri="{FF2B5EF4-FFF2-40B4-BE49-F238E27FC236}">
                  <a16:creationId xmlns:a16="http://schemas.microsoft.com/office/drawing/2014/main" id="{0D77E914-4007-395D-BDDF-C19A4D36F4CD}"/>
                </a:ext>
              </a:extLst>
            </p:cNvPr>
            <p:cNvSpPr/>
            <p:nvPr/>
          </p:nvSpPr>
          <p:spPr>
            <a:xfrm>
              <a:off x="2924178" y="0"/>
              <a:ext cx="1323975" cy="1333500"/>
            </a:xfrm>
            <a:prstGeom prst="rect">
              <a:avLst/>
            </a:prstGeom>
            <a:solidFill>
              <a:schemeClr val="accent6">
                <a:lumMod val="20000"/>
                <a:lumOff val="80000"/>
              </a:schemeClr>
            </a:solidFill>
            <a:ln w="57150">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4" name="Rectangle 23">
              <a:extLst>
                <a:ext uri="{FF2B5EF4-FFF2-40B4-BE49-F238E27FC236}">
                  <a16:creationId xmlns:a16="http://schemas.microsoft.com/office/drawing/2014/main" id="{540A580B-EA5F-A069-34D7-D4D2B6C288AC}"/>
                </a:ext>
              </a:extLst>
            </p:cNvPr>
            <p:cNvSpPr/>
            <p:nvPr/>
          </p:nvSpPr>
          <p:spPr>
            <a:xfrm>
              <a:off x="4386267" y="0"/>
              <a:ext cx="1323975" cy="1333500"/>
            </a:xfrm>
            <a:prstGeom prst="rect">
              <a:avLst/>
            </a:prstGeom>
            <a:solidFill>
              <a:schemeClr val="accent4">
                <a:lumMod val="20000"/>
                <a:lumOff val="80000"/>
              </a:schemeClr>
            </a:solidFill>
            <a:ln w="5715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grpSp>
      <p:sp>
        <p:nvSpPr>
          <p:cNvPr id="40" name="Rectangle 63">
            <a:extLst>
              <a:ext uri="{FF2B5EF4-FFF2-40B4-BE49-F238E27FC236}">
                <a16:creationId xmlns:a16="http://schemas.microsoft.com/office/drawing/2014/main" id="{8B615F04-7489-27FD-6CD4-72CA054D2F8B}"/>
              </a:ext>
            </a:extLst>
          </p:cNvPr>
          <p:cNvSpPr>
            <a:spLocks noChangeArrowheads="1"/>
          </p:cNvSpPr>
          <p:nvPr/>
        </p:nvSpPr>
        <p:spPr bwMode="auto">
          <a:xfrm>
            <a:off x="7459074" y="4510570"/>
            <a:ext cx="694421"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91440" tIns="45720" rIns="91440" bIns="45720" numCol="1"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lang="en-US" altLang="en-US" sz="5400" i="1" dirty="0">
                <a:solidFill>
                  <a:srgbClr val="000000"/>
                </a:solidFill>
                <a:latin typeface="Cavolini" panose="03000502040302020204" pitchFamily="66" charset="0"/>
                <a:cs typeface="Cavolini" panose="03000502040302020204" pitchFamily="66" charset="0"/>
              </a:rPr>
              <a:t>V</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1" name="Rectangle 63">
            <a:extLst>
              <a:ext uri="{FF2B5EF4-FFF2-40B4-BE49-F238E27FC236}">
                <a16:creationId xmlns:a16="http://schemas.microsoft.com/office/drawing/2014/main" id="{8F78F030-0EF3-4042-CDAA-6123DD8DC282}"/>
              </a:ext>
            </a:extLst>
          </p:cNvPr>
          <p:cNvSpPr>
            <a:spLocks noChangeArrowheads="1"/>
          </p:cNvSpPr>
          <p:nvPr/>
        </p:nvSpPr>
        <p:spPr bwMode="auto">
          <a:xfrm>
            <a:off x="8525087" y="4509815"/>
            <a:ext cx="758541"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91440" tIns="45720" rIns="91440" bIns="45720" numCol="1"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400" b="0" i="1" u="none" strike="noStrike" cap="none" normalizeH="0" baseline="0" dirty="0">
                <a:ln>
                  <a:noFill/>
                </a:ln>
                <a:solidFill>
                  <a:srgbClr val="000000"/>
                </a:solidFill>
                <a:effectLst/>
                <a:latin typeface="Cavolini" panose="03000502040302020204" pitchFamily="66" charset="0"/>
                <a:ea typeface="Calibri" panose="020F0502020204030204" pitchFamily="34" charset="0"/>
                <a:cs typeface="Cavolini" panose="03000502040302020204" pitchFamily="66" charset="0"/>
              </a:rPr>
              <a:t>U</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2" name="Rectangle 63">
            <a:extLst>
              <a:ext uri="{FF2B5EF4-FFF2-40B4-BE49-F238E27FC236}">
                <a16:creationId xmlns:a16="http://schemas.microsoft.com/office/drawing/2014/main" id="{05105DCE-22ED-30E7-9C25-C7CB2E42D549}"/>
              </a:ext>
            </a:extLst>
          </p:cNvPr>
          <p:cNvSpPr>
            <a:spLocks noChangeArrowheads="1"/>
          </p:cNvSpPr>
          <p:nvPr/>
        </p:nvSpPr>
        <p:spPr bwMode="auto">
          <a:xfrm>
            <a:off x="9578334" y="4496563"/>
            <a:ext cx="707245"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91440" tIns="45720" rIns="91440" bIns="45720" numCol="1"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400" b="0" i="1" u="none" strike="noStrike" cap="none" normalizeH="0" baseline="0" dirty="0">
                <a:ln>
                  <a:noFill/>
                </a:ln>
                <a:solidFill>
                  <a:srgbClr val="000000"/>
                </a:solidFill>
                <a:effectLst/>
                <a:latin typeface="Cavolini" panose="03000502040302020204" pitchFamily="66" charset="0"/>
                <a:ea typeface="Calibri" panose="020F0502020204030204" pitchFamily="34" charset="0"/>
                <a:cs typeface="Cavolini" panose="03000502040302020204" pitchFamily="66" charset="0"/>
              </a:rPr>
              <a:t>C</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5" name="Rectangle 63">
            <a:extLst>
              <a:ext uri="{FF2B5EF4-FFF2-40B4-BE49-F238E27FC236}">
                <a16:creationId xmlns:a16="http://schemas.microsoft.com/office/drawing/2014/main" id="{42E237EF-13F4-6BCF-C55F-8AAF91C2D355}"/>
              </a:ext>
            </a:extLst>
          </p:cNvPr>
          <p:cNvSpPr>
            <a:spLocks noChangeArrowheads="1"/>
          </p:cNvSpPr>
          <p:nvPr/>
        </p:nvSpPr>
        <p:spPr bwMode="auto">
          <a:xfrm>
            <a:off x="10673751" y="4510570"/>
            <a:ext cx="679994"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91440" tIns="45720" rIns="91440" bIns="45720" numCol="1"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400" b="0" i="1" u="none" strike="noStrike" cap="none" normalizeH="0" baseline="0" dirty="0">
                <a:ln>
                  <a:noFill/>
                </a:ln>
                <a:solidFill>
                  <a:srgbClr val="000000"/>
                </a:solidFill>
                <a:effectLst/>
                <a:latin typeface="Cavolini" panose="03000502040302020204" pitchFamily="66" charset="0"/>
                <a:cs typeface="Cavolini" panose="03000502040302020204" pitchFamily="66" charset="0"/>
              </a:rPr>
              <a:t>A</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6" name="Rectangle 55">
            <a:extLst>
              <a:ext uri="{FF2B5EF4-FFF2-40B4-BE49-F238E27FC236}">
                <a16:creationId xmlns:a16="http://schemas.microsoft.com/office/drawing/2014/main" id="{AEEBB9FA-98CB-B639-1F61-6877855B2E36}"/>
              </a:ext>
            </a:extLst>
          </p:cNvPr>
          <p:cNvSpPr/>
          <p:nvPr/>
        </p:nvSpPr>
        <p:spPr>
          <a:xfrm rot="5400000">
            <a:off x="6439823" y="-184518"/>
            <a:ext cx="1326321" cy="7035688"/>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7" name="TextBox 56">
            <a:extLst>
              <a:ext uri="{FF2B5EF4-FFF2-40B4-BE49-F238E27FC236}">
                <a16:creationId xmlns:a16="http://schemas.microsoft.com/office/drawing/2014/main" id="{37B754BF-A3D9-E533-57E1-5C22E61491DB}"/>
              </a:ext>
            </a:extLst>
          </p:cNvPr>
          <p:cNvSpPr txBox="1"/>
          <p:nvPr/>
        </p:nvSpPr>
        <p:spPr>
          <a:xfrm>
            <a:off x="3638066" y="2732569"/>
            <a:ext cx="7035685" cy="1200329"/>
          </a:xfrm>
          <a:prstGeom prst="rect">
            <a:avLst/>
          </a:prstGeom>
          <a:noFill/>
        </p:spPr>
        <p:txBody>
          <a:bodyPr wrap="square" rtlCol="0">
            <a:spAutoFit/>
          </a:bodyPr>
          <a:lstStyle/>
          <a:p>
            <a:r>
              <a:rPr lang="en-GB" sz="2400" i="1" dirty="0">
                <a:latin typeface="+mj-lt"/>
              </a:rPr>
              <a:t>PESTEL is the secondary model that I have incorporated into my report, where I used a PESTEL analysis on the company that I chose  </a:t>
            </a:r>
          </a:p>
        </p:txBody>
      </p:sp>
      <p:pic>
        <p:nvPicPr>
          <p:cNvPr id="25" name="6">
            <a:hlinkClick r:id="" action="ppaction://media"/>
            <a:extLst>
              <a:ext uri="{FF2B5EF4-FFF2-40B4-BE49-F238E27FC236}">
                <a16:creationId xmlns:a16="http://schemas.microsoft.com/office/drawing/2014/main" id="{00958794-7021-1688-085D-24BCBB001A0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94465" y="6120798"/>
            <a:ext cx="609600" cy="609600"/>
          </a:xfrm>
          <a:prstGeom prst="rect">
            <a:avLst/>
          </a:prstGeom>
        </p:spPr>
      </p:pic>
    </p:spTree>
    <p:extLst>
      <p:ext uri="{BB962C8B-B14F-4D97-AF65-F5344CB8AC3E}">
        <p14:creationId xmlns:p14="http://schemas.microsoft.com/office/powerpoint/2010/main" val="4232737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3808"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6666FF">
            <a:alpha val="40000"/>
          </a:srgb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335727A-305F-D412-067F-CB81D20BEF1C}"/>
              </a:ext>
            </a:extLst>
          </p:cNvPr>
          <p:cNvSpPr/>
          <p:nvPr/>
        </p:nvSpPr>
        <p:spPr>
          <a:xfrm>
            <a:off x="0" y="0"/>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6" name="Rectangle 5">
            <a:extLst>
              <a:ext uri="{FF2B5EF4-FFF2-40B4-BE49-F238E27FC236}">
                <a16:creationId xmlns:a16="http://schemas.microsoft.com/office/drawing/2014/main" id="{C8805BF9-E932-E3BD-BBBB-EC0FA16D9229}"/>
              </a:ext>
            </a:extLst>
          </p:cNvPr>
          <p:cNvSpPr/>
          <p:nvPr/>
        </p:nvSpPr>
        <p:spPr>
          <a:xfrm>
            <a:off x="0" y="6744328"/>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7" name="Rectangle 6">
            <a:extLst>
              <a:ext uri="{FF2B5EF4-FFF2-40B4-BE49-F238E27FC236}">
                <a16:creationId xmlns:a16="http://schemas.microsoft.com/office/drawing/2014/main" id="{1077E935-C29E-FA38-0FDF-ADB5A56C53C1}"/>
              </a:ext>
            </a:extLst>
          </p:cNvPr>
          <p:cNvSpPr/>
          <p:nvPr/>
        </p:nvSpPr>
        <p:spPr>
          <a:xfrm rot="5400000">
            <a:off x="-3332281" y="3332281"/>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8" name="Rectangle 7">
            <a:extLst>
              <a:ext uri="{FF2B5EF4-FFF2-40B4-BE49-F238E27FC236}">
                <a16:creationId xmlns:a16="http://schemas.microsoft.com/office/drawing/2014/main" id="{E6BE9D82-3F83-EE39-679C-AB0CF30205B4}"/>
              </a:ext>
            </a:extLst>
          </p:cNvPr>
          <p:cNvSpPr/>
          <p:nvPr/>
        </p:nvSpPr>
        <p:spPr>
          <a:xfrm rot="5400000">
            <a:off x="8716270" y="3332282"/>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3" name="Rectangle 2">
            <a:extLst>
              <a:ext uri="{FF2B5EF4-FFF2-40B4-BE49-F238E27FC236}">
                <a16:creationId xmlns:a16="http://schemas.microsoft.com/office/drawing/2014/main" id="{7A4E8D67-7118-5F5C-EB0F-A419DF60ABC2}"/>
              </a:ext>
            </a:extLst>
          </p:cNvPr>
          <p:cNvSpPr/>
          <p:nvPr/>
        </p:nvSpPr>
        <p:spPr>
          <a:xfrm>
            <a:off x="145693" y="111645"/>
            <a:ext cx="5238935" cy="923330"/>
          </a:xfrm>
          <a:prstGeom prst="rect">
            <a:avLst/>
          </a:prstGeom>
          <a:noFill/>
        </p:spPr>
        <p:txBody>
          <a:bodyPr wrap="none" lIns="91440" tIns="45720" rIns="91440" bIns="45720">
            <a:spAutoFit/>
          </a:bodyPr>
          <a:lstStyle/>
          <a:p>
            <a:r>
              <a:rPr lang="en-US" sz="540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Feelings and thoughts</a:t>
            </a: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15" name="Rectangle 14">
            <a:extLst>
              <a:ext uri="{FF2B5EF4-FFF2-40B4-BE49-F238E27FC236}">
                <a16:creationId xmlns:a16="http://schemas.microsoft.com/office/drawing/2014/main" id="{0E2F76F1-7ED5-4712-2CF6-C1FFD1FE816C}"/>
              </a:ext>
            </a:extLst>
          </p:cNvPr>
          <p:cNvSpPr/>
          <p:nvPr/>
        </p:nvSpPr>
        <p:spPr>
          <a:xfrm rot="5400000">
            <a:off x="6172812" y="378431"/>
            <a:ext cx="4393660" cy="6491474"/>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Rectangle 15">
            <a:extLst>
              <a:ext uri="{FF2B5EF4-FFF2-40B4-BE49-F238E27FC236}">
                <a16:creationId xmlns:a16="http://schemas.microsoft.com/office/drawing/2014/main" id="{BC3CE639-A6B3-90E6-4CEA-A19766985770}"/>
              </a:ext>
            </a:extLst>
          </p:cNvPr>
          <p:cNvSpPr/>
          <p:nvPr/>
        </p:nvSpPr>
        <p:spPr>
          <a:xfrm rot="5400000">
            <a:off x="444907" y="1555267"/>
            <a:ext cx="4893647" cy="4137797"/>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Rectangle 19">
            <a:extLst>
              <a:ext uri="{FF2B5EF4-FFF2-40B4-BE49-F238E27FC236}">
                <a16:creationId xmlns:a16="http://schemas.microsoft.com/office/drawing/2014/main" id="{6F07C2CC-0636-F459-D1EC-83143F55973B}"/>
              </a:ext>
            </a:extLst>
          </p:cNvPr>
          <p:cNvSpPr/>
          <p:nvPr/>
        </p:nvSpPr>
        <p:spPr>
          <a:xfrm>
            <a:off x="5150859" y="3423767"/>
            <a:ext cx="2139761" cy="64232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extBox 1">
            <a:extLst>
              <a:ext uri="{FF2B5EF4-FFF2-40B4-BE49-F238E27FC236}">
                <a16:creationId xmlns:a16="http://schemas.microsoft.com/office/drawing/2014/main" id="{CA369557-4859-B4F1-49EC-51632BD0249A}"/>
              </a:ext>
            </a:extLst>
          </p:cNvPr>
          <p:cNvSpPr txBox="1"/>
          <p:nvPr/>
        </p:nvSpPr>
        <p:spPr>
          <a:xfrm>
            <a:off x="145693" y="6272786"/>
            <a:ext cx="1545947" cy="461665"/>
          </a:xfrm>
          <a:prstGeom prst="rect">
            <a:avLst/>
          </a:prstGeom>
          <a:noFill/>
        </p:spPr>
        <p:txBody>
          <a:bodyPr wrap="square" rtlCol="0">
            <a:spAutoFit/>
          </a:bodyPr>
          <a:lstStyle/>
          <a:p>
            <a:pPr algn="just"/>
            <a:r>
              <a:rPr lang="en-GB" sz="1200" b="1" dirty="0">
                <a:solidFill>
                  <a:schemeClr val="tx1">
                    <a:lumMod val="50000"/>
                    <a:lumOff val="50000"/>
                  </a:schemeClr>
                </a:solidFill>
                <a:latin typeface="+mj-lt"/>
              </a:rPr>
              <a:t>Harri Gerald Dendle</a:t>
            </a:r>
          </a:p>
          <a:p>
            <a:pPr algn="just"/>
            <a:r>
              <a:rPr lang="en-GB" sz="1200" b="1" dirty="0">
                <a:solidFill>
                  <a:schemeClr val="tx1">
                    <a:lumMod val="50000"/>
                    <a:lumOff val="50000"/>
                  </a:schemeClr>
                </a:solidFill>
                <a:latin typeface="+mj-lt"/>
              </a:rPr>
              <a:t>Student No. 2103763</a:t>
            </a:r>
          </a:p>
        </p:txBody>
      </p:sp>
      <p:sp>
        <p:nvSpPr>
          <p:cNvPr id="10" name="TextBox 9">
            <a:extLst>
              <a:ext uri="{FF2B5EF4-FFF2-40B4-BE49-F238E27FC236}">
                <a16:creationId xmlns:a16="http://schemas.microsoft.com/office/drawing/2014/main" id="{024C22AD-68E6-4343-16A4-2231A7084C3B}"/>
              </a:ext>
            </a:extLst>
          </p:cNvPr>
          <p:cNvSpPr txBox="1"/>
          <p:nvPr/>
        </p:nvSpPr>
        <p:spPr>
          <a:xfrm>
            <a:off x="858190" y="1204439"/>
            <a:ext cx="4067079" cy="4893647"/>
          </a:xfrm>
          <a:prstGeom prst="rect">
            <a:avLst/>
          </a:prstGeom>
          <a:noFill/>
        </p:spPr>
        <p:txBody>
          <a:bodyPr wrap="square" rtlCol="0">
            <a:spAutoFit/>
          </a:bodyPr>
          <a:lstStyle/>
          <a:p>
            <a:r>
              <a:rPr lang="en-GB" sz="2400" i="1" dirty="0">
                <a:latin typeface="+mj-lt"/>
              </a:rPr>
              <a:t>I believe I have achieved the modules aims and learning objectives, furthermore I believe this module has been very insightful and educational</a:t>
            </a:r>
          </a:p>
          <a:p>
            <a:endParaRPr lang="en-GB" sz="2400" i="1" dirty="0">
              <a:latin typeface="+mj-lt"/>
            </a:endParaRPr>
          </a:p>
          <a:p>
            <a:r>
              <a:rPr lang="en-GB" sz="2400" i="1" dirty="0">
                <a:latin typeface="+mj-lt"/>
              </a:rPr>
              <a:t>The module has been very insightful on scientific management theorists as well as how integrated workplaces flow and evolve over time as well as how they respond to external factors</a:t>
            </a:r>
          </a:p>
        </p:txBody>
      </p:sp>
      <p:pic>
        <p:nvPicPr>
          <p:cNvPr id="8194" name="Picture 2" descr="Managing Thoughts &amp; Emotions During Self-Isolation">
            <a:extLst>
              <a:ext uri="{FF2B5EF4-FFF2-40B4-BE49-F238E27FC236}">
                <a16:creationId xmlns:a16="http://schemas.microsoft.com/office/drawing/2014/main" id="{BFC78C5A-8F04-F5F9-C4F9-7DC95815CE2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99020" y="1510981"/>
            <a:ext cx="6326230" cy="4217487"/>
          </a:xfrm>
          <a:prstGeom prst="rect">
            <a:avLst/>
          </a:prstGeom>
          <a:noFill/>
          <a:extLst>
            <a:ext uri="{909E8E84-426E-40DD-AFC4-6F175D3DCCD1}">
              <a14:hiddenFill xmlns:a14="http://schemas.microsoft.com/office/drawing/2010/main">
                <a:solidFill>
                  <a:srgbClr val="FFFFFF"/>
                </a:solidFill>
              </a14:hiddenFill>
            </a:ext>
          </a:extLst>
        </p:spPr>
      </p:pic>
      <p:pic>
        <p:nvPicPr>
          <p:cNvPr id="4" name="7">
            <a:hlinkClick r:id="" action="ppaction://media"/>
            <a:extLst>
              <a:ext uri="{FF2B5EF4-FFF2-40B4-BE49-F238E27FC236}">
                <a16:creationId xmlns:a16="http://schemas.microsoft.com/office/drawing/2014/main" id="{B9C99FCC-09A1-A247-F140-0BF4767F41E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49038" y="6102350"/>
            <a:ext cx="609600" cy="609600"/>
          </a:xfrm>
          <a:prstGeom prst="rect">
            <a:avLst/>
          </a:prstGeom>
        </p:spPr>
      </p:pic>
    </p:spTree>
    <p:extLst>
      <p:ext uri="{BB962C8B-B14F-4D97-AF65-F5344CB8AC3E}">
        <p14:creationId xmlns:p14="http://schemas.microsoft.com/office/powerpoint/2010/main" val="1219278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456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75000"/>
            <a:alpha val="40000"/>
          </a:scheme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335727A-305F-D412-067F-CB81D20BEF1C}"/>
              </a:ext>
            </a:extLst>
          </p:cNvPr>
          <p:cNvSpPr/>
          <p:nvPr/>
        </p:nvSpPr>
        <p:spPr>
          <a:xfrm>
            <a:off x="0" y="0"/>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6" name="Rectangle 5">
            <a:extLst>
              <a:ext uri="{FF2B5EF4-FFF2-40B4-BE49-F238E27FC236}">
                <a16:creationId xmlns:a16="http://schemas.microsoft.com/office/drawing/2014/main" id="{C8805BF9-E932-E3BD-BBBB-EC0FA16D9229}"/>
              </a:ext>
            </a:extLst>
          </p:cNvPr>
          <p:cNvSpPr/>
          <p:nvPr/>
        </p:nvSpPr>
        <p:spPr>
          <a:xfrm>
            <a:off x="0" y="6744328"/>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7" name="Rectangle 6">
            <a:extLst>
              <a:ext uri="{FF2B5EF4-FFF2-40B4-BE49-F238E27FC236}">
                <a16:creationId xmlns:a16="http://schemas.microsoft.com/office/drawing/2014/main" id="{1077E935-C29E-FA38-0FDF-ADB5A56C53C1}"/>
              </a:ext>
            </a:extLst>
          </p:cNvPr>
          <p:cNvSpPr/>
          <p:nvPr/>
        </p:nvSpPr>
        <p:spPr>
          <a:xfrm rot="5400000">
            <a:off x="-3332281" y="3332281"/>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8" name="Rectangle 7">
            <a:extLst>
              <a:ext uri="{FF2B5EF4-FFF2-40B4-BE49-F238E27FC236}">
                <a16:creationId xmlns:a16="http://schemas.microsoft.com/office/drawing/2014/main" id="{E6BE9D82-3F83-EE39-679C-AB0CF30205B4}"/>
              </a:ext>
            </a:extLst>
          </p:cNvPr>
          <p:cNvSpPr/>
          <p:nvPr/>
        </p:nvSpPr>
        <p:spPr>
          <a:xfrm rot="5400000">
            <a:off x="8716270" y="3332282"/>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3" name="Rectangle 2">
            <a:extLst>
              <a:ext uri="{FF2B5EF4-FFF2-40B4-BE49-F238E27FC236}">
                <a16:creationId xmlns:a16="http://schemas.microsoft.com/office/drawing/2014/main" id="{7A4E8D67-7118-5F5C-EB0F-A419DF60ABC2}"/>
              </a:ext>
            </a:extLst>
          </p:cNvPr>
          <p:cNvSpPr/>
          <p:nvPr/>
        </p:nvSpPr>
        <p:spPr>
          <a:xfrm>
            <a:off x="145693" y="111645"/>
            <a:ext cx="2590774" cy="923330"/>
          </a:xfrm>
          <a:prstGeom prst="rect">
            <a:avLst/>
          </a:prstGeom>
          <a:noFill/>
        </p:spPr>
        <p:txBody>
          <a:bodyPr wrap="none" lIns="91440" tIns="45720" rIns="91440" bIns="45720">
            <a:spAutoFit/>
          </a:bodyPr>
          <a:lstStyle/>
          <a:p>
            <a:r>
              <a:rPr lang="en-US" sz="540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Evaluation</a:t>
            </a: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15" name="Rectangle 14">
            <a:extLst>
              <a:ext uri="{FF2B5EF4-FFF2-40B4-BE49-F238E27FC236}">
                <a16:creationId xmlns:a16="http://schemas.microsoft.com/office/drawing/2014/main" id="{0E2F76F1-7ED5-4712-2CF6-C1FFD1FE816C}"/>
              </a:ext>
            </a:extLst>
          </p:cNvPr>
          <p:cNvSpPr/>
          <p:nvPr/>
        </p:nvSpPr>
        <p:spPr>
          <a:xfrm rot="5400000">
            <a:off x="6452432" y="-304113"/>
            <a:ext cx="4393660" cy="5917850"/>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Rectangle 15">
            <a:extLst>
              <a:ext uri="{FF2B5EF4-FFF2-40B4-BE49-F238E27FC236}">
                <a16:creationId xmlns:a16="http://schemas.microsoft.com/office/drawing/2014/main" id="{BC3CE639-A6B3-90E6-4CEA-A19766985770}"/>
              </a:ext>
            </a:extLst>
          </p:cNvPr>
          <p:cNvSpPr/>
          <p:nvPr/>
        </p:nvSpPr>
        <p:spPr>
          <a:xfrm rot="5400000">
            <a:off x="1766587" y="-195166"/>
            <a:ext cx="2308325" cy="5060270"/>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extBox 1">
            <a:extLst>
              <a:ext uri="{FF2B5EF4-FFF2-40B4-BE49-F238E27FC236}">
                <a16:creationId xmlns:a16="http://schemas.microsoft.com/office/drawing/2014/main" id="{9891F55B-10DD-AC29-375E-585BF986A8B5}"/>
              </a:ext>
            </a:extLst>
          </p:cNvPr>
          <p:cNvSpPr txBox="1"/>
          <p:nvPr/>
        </p:nvSpPr>
        <p:spPr>
          <a:xfrm>
            <a:off x="145693" y="6272786"/>
            <a:ext cx="1545947" cy="461665"/>
          </a:xfrm>
          <a:prstGeom prst="rect">
            <a:avLst/>
          </a:prstGeom>
          <a:noFill/>
        </p:spPr>
        <p:txBody>
          <a:bodyPr wrap="square" rtlCol="0">
            <a:spAutoFit/>
          </a:bodyPr>
          <a:lstStyle/>
          <a:p>
            <a:pPr algn="just"/>
            <a:r>
              <a:rPr lang="en-GB" sz="1200" b="1" dirty="0">
                <a:solidFill>
                  <a:schemeClr val="tx1">
                    <a:lumMod val="75000"/>
                    <a:lumOff val="25000"/>
                  </a:schemeClr>
                </a:solidFill>
                <a:latin typeface="+mj-lt"/>
              </a:rPr>
              <a:t>Harri Gerald Dendle</a:t>
            </a:r>
          </a:p>
          <a:p>
            <a:pPr algn="just"/>
            <a:r>
              <a:rPr lang="en-GB" sz="1200" b="1" dirty="0">
                <a:solidFill>
                  <a:schemeClr val="tx1">
                    <a:lumMod val="75000"/>
                    <a:lumOff val="25000"/>
                  </a:schemeClr>
                </a:solidFill>
                <a:latin typeface="+mj-lt"/>
              </a:rPr>
              <a:t>Student No. 2103763</a:t>
            </a:r>
          </a:p>
        </p:txBody>
      </p:sp>
      <p:sp>
        <p:nvSpPr>
          <p:cNvPr id="9" name="TextBox 8">
            <a:extLst>
              <a:ext uri="{FF2B5EF4-FFF2-40B4-BE49-F238E27FC236}">
                <a16:creationId xmlns:a16="http://schemas.microsoft.com/office/drawing/2014/main" id="{6A15BA1B-CDE8-74FA-50C3-7E2A0FF48551}"/>
              </a:ext>
            </a:extLst>
          </p:cNvPr>
          <p:cNvSpPr txBox="1"/>
          <p:nvPr/>
        </p:nvSpPr>
        <p:spPr>
          <a:xfrm>
            <a:off x="390617" y="1196505"/>
            <a:ext cx="5060272" cy="2308324"/>
          </a:xfrm>
          <a:prstGeom prst="rect">
            <a:avLst/>
          </a:prstGeom>
          <a:noFill/>
        </p:spPr>
        <p:txBody>
          <a:bodyPr wrap="square" rtlCol="0">
            <a:spAutoFit/>
          </a:bodyPr>
          <a:lstStyle/>
          <a:p>
            <a:r>
              <a:rPr lang="en-GB" sz="2400" i="1" dirty="0">
                <a:latin typeface="+mj-lt"/>
              </a:rPr>
              <a:t>What I found beneficial about the module would be the in depth analytical discussions on the theorists we would incorporate into our work, The scientific management side of this course was very insightful</a:t>
            </a:r>
          </a:p>
        </p:txBody>
      </p:sp>
      <p:pic>
        <p:nvPicPr>
          <p:cNvPr id="2050" name="Picture 2" descr="Evaluation at UNCTAD | UNCTAD">
            <a:extLst>
              <a:ext uri="{FF2B5EF4-FFF2-40B4-BE49-F238E27FC236}">
                <a16:creationId xmlns:a16="http://schemas.microsoft.com/office/drawing/2014/main" id="{1D46F24C-CC3F-F35A-CBCB-D947EFDE939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93536" y="661606"/>
            <a:ext cx="5715000" cy="40386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6327928F-1F0E-A935-B45A-BE719A3368F3}"/>
              </a:ext>
            </a:extLst>
          </p:cNvPr>
          <p:cNvSpPr/>
          <p:nvPr/>
        </p:nvSpPr>
        <p:spPr>
          <a:xfrm rot="5400000">
            <a:off x="1416742" y="2610573"/>
            <a:ext cx="2354626" cy="4417831"/>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TextBox 9">
            <a:extLst>
              <a:ext uri="{FF2B5EF4-FFF2-40B4-BE49-F238E27FC236}">
                <a16:creationId xmlns:a16="http://schemas.microsoft.com/office/drawing/2014/main" id="{1A6D63D6-0FEC-8B84-F844-5D7E381DA7B4}"/>
              </a:ext>
            </a:extLst>
          </p:cNvPr>
          <p:cNvSpPr txBox="1"/>
          <p:nvPr/>
        </p:nvSpPr>
        <p:spPr>
          <a:xfrm>
            <a:off x="420499" y="3688478"/>
            <a:ext cx="4417831" cy="2308324"/>
          </a:xfrm>
          <a:prstGeom prst="rect">
            <a:avLst/>
          </a:prstGeom>
          <a:noFill/>
        </p:spPr>
        <p:txBody>
          <a:bodyPr wrap="square" rtlCol="0">
            <a:spAutoFit/>
          </a:bodyPr>
          <a:lstStyle/>
          <a:p>
            <a:r>
              <a:rPr lang="en-GB" sz="2400" i="1" dirty="0">
                <a:latin typeface="+mj-lt"/>
              </a:rPr>
              <a:t>This evaluation presentation has been insightful for reflecting on</a:t>
            </a:r>
            <a:br>
              <a:rPr lang="en-GB" sz="2400" i="1" dirty="0">
                <a:latin typeface="+mj-lt"/>
              </a:rPr>
            </a:br>
            <a:r>
              <a:rPr lang="en-GB" sz="2400" i="1" dirty="0">
                <a:latin typeface="+mj-lt"/>
              </a:rPr>
              <a:t>where I can improve my skills as well as where I have made good decisions. I look forward to further education on this topic in future</a:t>
            </a:r>
          </a:p>
        </p:txBody>
      </p:sp>
      <p:pic>
        <p:nvPicPr>
          <p:cNvPr id="12" name="8">
            <a:hlinkClick r:id="" action="ppaction://media"/>
            <a:extLst>
              <a:ext uri="{FF2B5EF4-FFF2-40B4-BE49-F238E27FC236}">
                <a16:creationId xmlns:a16="http://schemas.microsoft.com/office/drawing/2014/main" id="{E6ABD635-B679-01C2-365F-BE45DDC01F3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36707" y="6089011"/>
            <a:ext cx="609600" cy="609600"/>
          </a:xfrm>
          <a:prstGeom prst="rect">
            <a:avLst/>
          </a:prstGeom>
        </p:spPr>
      </p:pic>
    </p:spTree>
    <p:extLst>
      <p:ext uri="{BB962C8B-B14F-4D97-AF65-F5344CB8AC3E}">
        <p14:creationId xmlns:p14="http://schemas.microsoft.com/office/powerpoint/2010/main" val="3804207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3970"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alpha val="40000"/>
          </a:scheme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335727A-305F-D412-067F-CB81D20BEF1C}"/>
              </a:ext>
            </a:extLst>
          </p:cNvPr>
          <p:cNvSpPr/>
          <p:nvPr/>
        </p:nvSpPr>
        <p:spPr>
          <a:xfrm>
            <a:off x="0" y="0"/>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6" name="Rectangle 5">
            <a:extLst>
              <a:ext uri="{FF2B5EF4-FFF2-40B4-BE49-F238E27FC236}">
                <a16:creationId xmlns:a16="http://schemas.microsoft.com/office/drawing/2014/main" id="{C8805BF9-E932-E3BD-BBBB-EC0FA16D9229}"/>
              </a:ext>
            </a:extLst>
          </p:cNvPr>
          <p:cNvSpPr/>
          <p:nvPr/>
        </p:nvSpPr>
        <p:spPr>
          <a:xfrm>
            <a:off x="0" y="6744328"/>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7" name="Rectangle 6">
            <a:extLst>
              <a:ext uri="{FF2B5EF4-FFF2-40B4-BE49-F238E27FC236}">
                <a16:creationId xmlns:a16="http://schemas.microsoft.com/office/drawing/2014/main" id="{1077E935-C29E-FA38-0FDF-ADB5A56C53C1}"/>
              </a:ext>
            </a:extLst>
          </p:cNvPr>
          <p:cNvSpPr/>
          <p:nvPr/>
        </p:nvSpPr>
        <p:spPr>
          <a:xfrm rot="5400000">
            <a:off x="-3332281" y="3332281"/>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8" name="Rectangle 7">
            <a:extLst>
              <a:ext uri="{FF2B5EF4-FFF2-40B4-BE49-F238E27FC236}">
                <a16:creationId xmlns:a16="http://schemas.microsoft.com/office/drawing/2014/main" id="{E6BE9D82-3F83-EE39-679C-AB0CF30205B4}"/>
              </a:ext>
            </a:extLst>
          </p:cNvPr>
          <p:cNvSpPr/>
          <p:nvPr/>
        </p:nvSpPr>
        <p:spPr>
          <a:xfrm rot="5400000">
            <a:off x="8716270" y="3332282"/>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3" name="Rectangle 2">
            <a:extLst>
              <a:ext uri="{FF2B5EF4-FFF2-40B4-BE49-F238E27FC236}">
                <a16:creationId xmlns:a16="http://schemas.microsoft.com/office/drawing/2014/main" id="{7A4E8D67-7118-5F5C-EB0F-A419DF60ABC2}"/>
              </a:ext>
            </a:extLst>
          </p:cNvPr>
          <p:cNvSpPr/>
          <p:nvPr/>
        </p:nvSpPr>
        <p:spPr>
          <a:xfrm>
            <a:off x="145693" y="111645"/>
            <a:ext cx="2119491" cy="923330"/>
          </a:xfrm>
          <a:prstGeom prst="rect">
            <a:avLst/>
          </a:prstGeom>
          <a:noFill/>
        </p:spPr>
        <p:txBody>
          <a:bodyPr wrap="none" lIns="91440" tIns="45720" rIns="91440" bIns="45720">
            <a:spAutoFit/>
          </a:bodyPr>
          <a:lstStyle/>
          <a:p>
            <a:r>
              <a:rPr lang="en-US" sz="540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Analysis</a:t>
            </a: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16" name="Rectangle 15">
            <a:extLst>
              <a:ext uri="{FF2B5EF4-FFF2-40B4-BE49-F238E27FC236}">
                <a16:creationId xmlns:a16="http://schemas.microsoft.com/office/drawing/2014/main" id="{BC3CE639-A6B3-90E6-4CEA-A19766985770}"/>
              </a:ext>
            </a:extLst>
          </p:cNvPr>
          <p:cNvSpPr/>
          <p:nvPr/>
        </p:nvSpPr>
        <p:spPr>
          <a:xfrm rot="5400000">
            <a:off x="1661524" y="280400"/>
            <a:ext cx="571794" cy="2372608"/>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extBox 1">
            <a:extLst>
              <a:ext uri="{FF2B5EF4-FFF2-40B4-BE49-F238E27FC236}">
                <a16:creationId xmlns:a16="http://schemas.microsoft.com/office/drawing/2014/main" id="{9891F55B-10DD-AC29-375E-585BF986A8B5}"/>
              </a:ext>
            </a:extLst>
          </p:cNvPr>
          <p:cNvSpPr txBox="1"/>
          <p:nvPr/>
        </p:nvSpPr>
        <p:spPr>
          <a:xfrm>
            <a:off x="145693" y="6272786"/>
            <a:ext cx="1545947" cy="461665"/>
          </a:xfrm>
          <a:prstGeom prst="rect">
            <a:avLst/>
          </a:prstGeom>
          <a:noFill/>
        </p:spPr>
        <p:txBody>
          <a:bodyPr wrap="square" rtlCol="0">
            <a:spAutoFit/>
          </a:bodyPr>
          <a:lstStyle/>
          <a:p>
            <a:pPr algn="just"/>
            <a:r>
              <a:rPr lang="en-GB" sz="1200" b="1" dirty="0">
                <a:solidFill>
                  <a:schemeClr val="tx1">
                    <a:lumMod val="75000"/>
                    <a:lumOff val="25000"/>
                  </a:schemeClr>
                </a:solidFill>
                <a:latin typeface="+mj-lt"/>
              </a:rPr>
              <a:t>Harri Gerald Dendle</a:t>
            </a:r>
          </a:p>
          <a:p>
            <a:pPr algn="just"/>
            <a:r>
              <a:rPr lang="en-GB" sz="1200" b="1" dirty="0">
                <a:solidFill>
                  <a:schemeClr val="tx1">
                    <a:lumMod val="75000"/>
                    <a:lumOff val="25000"/>
                  </a:schemeClr>
                </a:solidFill>
                <a:latin typeface="+mj-lt"/>
              </a:rPr>
              <a:t>Student No. 2103763</a:t>
            </a:r>
          </a:p>
        </p:txBody>
      </p:sp>
      <p:sp>
        <p:nvSpPr>
          <p:cNvPr id="9" name="TextBox 8">
            <a:extLst>
              <a:ext uri="{FF2B5EF4-FFF2-40B4-BE49-F238E27FC236}">
                <a16:creationId xmlns:a16="http://schemas.microsoft.com/office/drawing/2014/main" id="{EB4A33A0-9903-73F0-CAE7-0B39538540EE}"/>
              </a:ext>
            </a:extLst>
          </p:cNvPr>
          <p:cNvSpPr txBox="1"/>
          <p:nvPr/>
        </p:nvSpPr>
        <p:spPr>
          <a:xfrm>
            <a:off x="796475" y="1232342"/>
            <a:ext cx="2337250" cy="461665"/>
          </a:xfrm>
          <a:prstGeom prst="rect">
            <a:avLst/>
          </a:prstGeom>
          <a:noFill/>
        </p:spPr>
        <p:txBody>
          <a:bodyPr wrap="square" rtlCol="0">
            <a:spAutoFit/>
          </a:bodyPr>
          <a:lstStyle/>
          <a:p>
            <a:r>
              <a:rPr lang="en-GB" sz="2400" i="1" dirty="0">
                <a:latin typeface="+mj-lt"/>
              </a:rPr>
              <a:t>What Went Well</a:t>
            </a:r>
          </a:p>
        </p:txBody>
      </p:sp>
      <p:sp>
        <p:nvSpPr>
          <p:cNvPr id="10" name="Rectangle 9">
            <a:extLst>
              <a:ext uri="{FF2B5EF4-FFF2-40B4-BE49-F238E27FC236}">
                <a16:creationId xmlns:a16="http://schemas.microsoft.com/office/drawing/2014/main" id="{B921271E-2CDE-12A9-5579-9AD2A9C1B5B6}"/>
              </a:ext>
            </a:extLst>
          </p:cNvPr>
          <p:cNvSpPr/>
          <p:nvPr/>
        </p:nvSpPr>
        <p:spPr>
          <a:xfrm rot="5400000">
            <a:off x="1043812" y="1675607"/>
            <a:ext cx="4007490" cy="4572883"/>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Rectangle 10">
            <a:extLst>
              <a:ext uri="{FF2B5EF4-FFF2-40B4-BE49-F238E27FC236}">
                <a16:creationId xmlns:a16="http://schemas.microsoft.com/office/drawing/2014/main" id="{539CC514-7CBE-2F3F-71A2-6156CAC873FC}"/>
              </a:ext>
            </a:extLst>
          </p:cNvPr>
          <p:cNvSpPr/>
          <p:nvPr/>
        </p:nvSpPr>
        <p:spPr>
          <a:xfrm rot="5400000">
            <a:off x="6702724" y="248843"/>
            <a:ext cx="571794" cy="2372608"/>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TextBox 11">
            <a:extLst>
              <a:ext uri="{FF2B5EF4-FFF2-40B4-BE49-F238E27FC236}">
                <a16:creationId xmlns:a16="http://schemas.microsoft.com/office/drawing/2014/main" id="{8C04F823-7744-C21C-C693-CD2F79D3AFA8}"/>
              </a:ext>
            </a:extLst>
          </p:cNvPr>
          <p:cNvSpPr txBox="1"/>
          <p:nvPr/>
        </p:nvSpPr>
        <p:spPr>
          <a:xfrm>
            <a:off x="796475" y="1958304"/>
            <a:ext cx="4459106" cy="1938992"/>
          </a:xfrm>
          <a:prstGeom prst="rect">
            <a:avLst/>
          </a:prstGeom>
          <a:noFill/>
        </p:spPr>
        <p:txBody>
          <a:bodyPr wrap="square" rtlCol="0">
            <a:spAutoFit/>
          </a:bodyPr>
          <a:lstStyle/>
          <a:p>
            <a:r>
              <a:rPr lang="en-GB" sz="2400" i="1" dirty="0">
                <a:latin typeface="+mj-lt"/>
              </a:rPr>
              <a:t>I found that a lot of this module went well, most importantly I think the report part of the module went well, I took extra time and research consideration on this report</a:t>
            </a:r>
          </a:p>
        </p:txBody>
      </p:sp>
      <p:sp>
        <p:nvSpPr>
          <p:cNvPr id="13" name="Rectangle 12">
            <a:extLst>
              <a:ext uri="{FF2B5EF4-FFF2-40B4-BE49-F238E27FC236}">
                <a16:creationId xmlns:a16="http://schemas.microsoft.com/office/drawing/2014/main" id="{461DD1CF-505E-4C64-D34C-7C69BE8D1223}"/>
              </a:ext>
            </a:extLst>
          </p:cNvPr>
          <p:cNvSpPr/>
          <p:nvPr/>
        </p:nvSpPr>
        <p:spPr>
          <a:xfrm rot="5400000">
            <a:off x="6085013" y="1675606"/>
            <a:ext cx="4007490" cy="4572883"/>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TextBox 13">
            <a:extLst>
              <a:ext uri="{FF2B5EF4-FFF2-40B4-BE49-F238E27FC236}">
                <a16:creationId xmlns:a16="http://schemas.microsoft.com/office/drawing/2014/main" id="{B78ED4C5-58B7-B171-A983-0676F69ACFC6}"/>
              </a:ext>
            </a:extLst>
          </p:cNvPr>
          <p:cNvSpPr txBox="1"/>
          <p:nvPr/>
        </p:nvSpPr>
        <p:spPr>
          <a:xfrm>
            <a:off x="5802317" y="1204749"/>
            <a:ext cx="2542693" cy="461665"/>
          </a:xfrm>
          <a:prstGeom prst="rect">
            <a:avLst/>
          </a:prstGeom>
          <a:noFill/>
        </p:spPr>
        <p:txBody>
          <a:bodyPr wrap="square" rtlCol="0">
            <a:spAutoFit/>
          </a:bodyPr>
          <a:lstStyle/>
          <a:p>
            <a:r>
              <a:rPr lang="en-GB" sz="2400" i="1" dirty="0">
                <a:latin typeface="+mj-lt"/>
              </a:rPr>
              <a:t>Things To Improve</a:t>
            </a:r>
          </a:p>
        </p:txBody>
      </p:sp>
      <p:sp>
        <p:nvSpPr>
          <p:cNvPr id="15" name="TextBox 14">
            <a:extLst>
              <a:ext uri="{FF2B5EF4-FFF2-40B4-BE49-F238E27FC236}">
                <a16:creationId xmlns:a16="http://schemas.microsoft.com/office/drawing/2014/main" id="{6D1A6F59-B304-ED71-71FD-F0E0C6186A7C}"/>
              </a:ext>
            </a:extLst>
          </p:cNvPr>
          <p:cNvSpPr txBox="1"/>
          <p:nvPr/>
        </p:nvSpPr>
        <p:spPr>
          <a:xfrm>
            <a:off x="5880734" y="2012932"/>
            <a:ext cx="4459106" cy="1938992"/>
          </a:xfrm>
          <a:prstGeom prst="rect">
            <a:avLst/>
          </a:prstGeom>
          <a:noFill/>
        </p:spPr>
        <p:txBody>
          <a:bodyPr wrap="square" rtlCol="0">
            <a:spAutoFit/>
          </a:bodyPr>
          <a:lstStyle/>
          <a:p>
            <a:r>
              <a:rPr lang="en-GB" sz="2400" i="1" dirty="0">
                <a:latin typeface="+mj-lt"/>
              </a:rPr>
              <a:t>Time management is essential to improve, If I were to do this module again I would finish the assessments with excess time to submit</a:t>
            </a:r>
          </a:p>
        </p:txBody>
      </p:sp>
      <p:sp>
        <p:nvSpPr>
          <p:cNvPr id="17" name="TextBox 16">
            <a:extLst>
              <a:ext uri="{FF2B5EF4-FFF2-40B4-BE49-F238E27FC236}">
                <a16:creationId xmlns:a16="http://schemas.microsoft.com/office/drawing/2014/main" id="{914CE1D4-1EAC-F74D-A52E-5731A105B7FF}"/>
              </a:ext>
            </a:extLst>
          </p:cNvPr>
          <p:cNvSpPr txBox="1"/>
          <p:nvPr/>
        </p:nvSpPr>
        <p:spPr>
          <a:xfrm>
            <a:off x="5859205" y="4243812"/>
            <a:ext cx="4459106" cy="1200329"/>
          </a:xfrm>
          <a:prstGeom prst="rect">
            <a:avLst/>
          </a:prstGeom>
          <a:noFill/>
        </p:spPr>
        <p:txBody>
          <a:bodyPr wrap="square" rtlCol="0">
            <a:spAutoFit/>
          </a:bodyPr>
          <a:lstStyle/>
          <a:p>
            <a:r>
              <a:rPr lang="en-GB" sz="2400" i="1" dirty="0">
                <a:latin typeface="+mj-lt"/>
              </a:rPr>
              <a:t>I could certainly have participated more in the lecture activities outside of campus</a:t>
            </a:r>
          </a:p>
        </p:txBody>
      </p:sp>
      <p:sp>
        <p:nvSpPr>
          <p:cNvPr id="18" name="TextBox 17">
            <a:extLst>
              <a:ext uri="{FF2B5EF4-FFF2-40B4-BE49-F238E27FC236}">
                <a16:creationId xmlns:a16="http://schemas.microsoft.com/office/drawing/2014/main" id="{61291232-448B-B065-D841-A41E857B47AC}"/>
              </a:ext>
            </a:extLst>
          </p:cNvPr>
          <p:cNvSpPr txBox="1"/>
          <p:nvPr/>
        </p:nvSpPr>
        <p:spPr>
          <a:xfrm>
            <a:off x="796475" y="3851128"/>
            <a:ext cx="4459106" cy="1938992"/>
          </a:xfrm>
          <a:prstGeom prst="rect">
            <a:avLst/>
          </a:prstGeom>
          <a:noFill/>
        </p:spPr>
        <p:txBody>
          <a:bodyPr wrap="square" rtlCol="0">
            <a:spAutoFit/>
          </a:bodyPr>
          <a:lstStyle/>
          <a:p>
            <a:r>
              <a:rPr lang="en-GB" sz="2400" i="1" dirty="0">
                <a:latin typeface="+mj-lt"/>
              </a:rPr>
              <a:t>I am also please on how well my report came out, I took extra consideration to meet every branch of the module criteria when I was writing it </a:t>
            </a:r>
          </a:p>
        </p:txBody>
      </p:sp>
      <p:pic>
        <p:nvPicPr>
          <p:cNvPr id="19" name="9">
            <a:hlinkClick r:id="" action="ppaction://media"/>
            <a:extLst>
              <a:ext uri="{FF2B5EF4-FFF2-40B4-BE49-F238E27FC236}">
                <a16:creationId xmlns:a16="http://schemas.microsoft.com/office/drawing/2014/main" id="{A04CD820-75D0-5CB2-4487-1757B3DE484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36706" y="6134728"/>
            <a:ext cx="609600" cy="609600"/>
          </a:xfrm>
          <a:prstGeom prst="rect">
            <a:avLst/>
          </a:prstGeom>
        </p:spPr>
      </p:pic>
    </p:spTree>
    <p:extLst>
      <p:ext uri="{BB962C8B-B14F-4D97-AF65-F5344CB8AC3E}">
        <p14:creationId xmlns:p14="http://schemas.microsoft.com/office/powerpoint/2010/main" val="848241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7322"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9"/>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4">
            <a:lumMod val="75000"/>
            <a:alpha val="40000"/>
          </a:scheme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335727A-305F-D412-067F-CB81D20BEF1C}"/>
              </a:ext>
            </a:extLst>
          </p:cNvPr>
          <p:cNvSpPr/>
          <p:nvPr/>
        </p:nvSpPr>
        <p:spPr>
          <a:xfrm>
            <a:off x="0" y="0"/>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6" name="Rectangle 5">
            <a:extLst>
              <a:ext uri="{FF2B5EF4-FFF2-40B4-BE49-F238E27FC236}">
                <a16:creationId xmlns:a16="http://schemas.microsoft.com/office/drawing/2014/main" id="{C8805BF9-E932-E3BD-BBBB-EC0FA16D9229}"/>
              </a:ext>
            </a:extLst>
          </p:cNvPr>
          <p:cNvSpPr/>
          <p:nvPr/>
        </p:nvSpPr>
        <p:spPr>
          <a:xfrm>
            <a:off x="0" y="6744328"/>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7" name="Rectangle 6">
            <a:extLst>
              <a:ext uri="{FF2B5EF4-FFF2-40B4-BE49-F238E27FC236}">
                <a16:creationId xmlns:a16="http://schemas.microsoft.com/office/drawing/2014/main" id="{1077E935-C29E-FA38-0FDF-ADB5A56C53C1}"/>
              </a:ext>
            </a:extLst>
          </p:cNvPr>
          <p:cNvSpPr/>
          <p:nvPr/>
        </p:nvSpPr>
        <p:spPr>
          <a:xfrm rot="5400000">
            <a:off x="-3332281" y="3332281"/>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8" name="Rectangle 7">
            <a:extLst>
              <a:ext uri="{FF2B5EF4-FFF2-40B4-BE49-F238E27FC236}">
                <a16:creationId xmlns:a16="http://schemas.microsoft.com/office/drawing/2014/main" id="{E6BE9D82-3F83-EE39-679C-AB0CF30205B4}"/>
              </a:ext>
            </a:extLst>
          </p:cNvPr>
          <p:cNvSpPr/>
          <p:nvPr/>
        </p:nvSpPr>
        <p:spPr>
          <a:xfrm rot="5400000">
            <a:off x="8716270" y="3332282"/>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3" name="Rectangle 2">
            <a:extLst>
              <a:ext uri="{FF2B5EF4-FFF2-40B4-BE49-F238E27FC236}">
                <a16:creationId xmlns:a16="http://schemas.microsoft.com/office/drawing/2014/main" id="{7A4E8D67-7118-5F5C-EB0F-A419DF60ABC2}"/>
              </a:ext>
            </a:extLst>
          </p:cNvPr>
          <p:cNvSpPr/>
          <p:nvPr/>
        </p:nvSpPr>
        <p:spPr>
          <a:xfrm>
            <a:off x="145693" y="111645"/>
            <a:ext cx="4418197" cy="923330"/>
          </a:xfrm>
          <a:prstGeom prst="rect">
            <a:avLst/>
          </a:prstGeom>
          <a:noFill/>
        </p:spPr>
        <p:txBody>
          <a:bodyPr wrap="none" lIns="91440" tIns="45720" rIns="91440" bIns="45720">
            <a:spAutoFit/>
          </a:bodyPr>
          <a:lstStyle/>
          <a:p>
            <a:r>
              <a:rPr lang="en-US" sz="540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Time management</a:t>
            </a: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15" name="Rectangle 14">
            <a:extLst>
              <a:ext uri="{FF2B5EF4-FFF2-40B4-BE49-F238E27FC236}">
                <a16:creationId xmlns:a16="http://schemas.microsoft.com/office/drawing/2014/main" id="{0E2F76F1-7ED5-4712-2CF6-C1FFD1FE816C}"/>
              </a:ext>
            </a:extLst>
          </p:cNvPr>
          <p:cNvSpPr/>
          <p:nvPr/>
        </p:nvSpPr>
        <p:spPr>
          <a:xfrm rot="5400000">
            <a:off x="5978629" y="-220542"/>
            <a:ext cx="4393660" cy="6106070"/>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Rectangle 15">
            <a:extLst>
              <a:ext uri="{FF2B5EF4-FFF2-40B4-BE49-F238E27FC236}">
                <a16:creationId xmlns:a16="http://schemas.microsoft.com/office/drawing/2014/main" id="{BC3CE639-A6B3-90E6-4CEA-A19766985770}"/>
              </a:ext>
            </a:extLst>
          </p:cNvPr>
          <p:cNvSpPr/>
          <p:nvPr/>
        </p:nvSpPr>
        <p:spPr>
          <a:xfrm rot="5400000">
            <a:off x="881403" y="1060518"/>
            <a:ext cx="3897221" cy="4137797"/>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TextBox 16">
            <a:extLst>
              <a:ext uri="{FF2B5EF4-FFF2-40B4-BE49-F238E27FC236}">
                <a16:creationId xmlns:a16="http://schemas.microsoft.com/office/drawing/2014/main" id="{6FAE862F-04C5-B904-54A1-DEB0A21B58AD}"/>
              </a:ext>
            </a:extLst>
          </p:cNvPr>
          <p:cNvSpPr txBox="1"/>
          <p:nvPr/>
        </p:nvSpPr>
        <p:spPr>
          <a:xfrm>
            <a:off x="831835" y="1197314"/>
            <a:ext cx="4067079" cy="3785652"/>
          </a:xfrm>
          <a:prstGeom prst="rect">
            <a:avLst/>
          </a:prstGeom>
          <a:noFill/>
        </p:spPr>
        <p:txBody>
          <a:bodyPr wrap="square" rtlCol="0">
            <a:spAutoFit/>
          </a:bodyPr>
          <a:lstStyle/>
          <a:p>
            <a:r>
              <a:rPr lang="en-GB" sz="2400" i="1" dirty="0">
                <a:latin typeface="+mj-lt"/>
              </a:rPr>
              <a:t>Overall my time management on this module has been average for what I am used to, At the start of the module I committed myself to starting a new and doing little bits of work every day, this sadly did not materialise and I had to rush some of my work due to my own procrastination</a:t>
            </a:r>
          </a:p>
        </p:txBody>
      </p:sp>
      <p:sp>
        <p:nvSpPr>
          <p:cNvPr id="20" name="Rectangle 19">
            <a:extLst>
              <a:ext uri="{FF2B5EF4-FFF2-40B4-BE49-F238E27FC236}">
                <a16:creationId xmlns:a16="http://schemas.microsoft.com/office/drawing/2014/main" id="{6F07C2CC-0636-F459-D1EC-83143F55973B}"/>
              </a:ext>
            </a:extLst>
          </p:cNvPr>
          <p:cNvSpPr/>
          <p:nvPr/>
        </p:nvSpPr>
        <p:spPr>
          <a:xfrm>
            <a:off x="5149378" y="2632092"/>
            <a:ext cx="2139761" cy="64232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2" name="Rectangle 21">
            <a:extLst>
              <a:ext uri="{FF2B5EF4-FFF2-40B4-BE49-F238E27FC236}">
                <a16:creationId xmlns:a16="http://schemas.microsoft.com/office/drawing/2014/main" id="{D55A2F12-9EC9-EAA3-DAB1-2B3A81BE3B96}"/>
              </a:ext>
            </a:extLst>
          </p:cNvPr>
          <p:cNvSpPr/>
          <p:nvPr/>
        </p:nvSpPr>
        <p:spPr>
          <a:xfrm rot="5400000">
            <a:off x="-736093" y="3109834"/>
            <a:ext cx="2454951" cy="145694"/>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3" name="Rectangle 22">
            <a:extLst>
              <a:ext uri="{FF2B5EF4-FFF2-40B4-BE49-F238E27FC236}">
                <a16:creationId xmlns:a16="http://schemas.microsoft.com/office/drawing/2014/main" id="{65D88D5A-738F-79D6-5ACB-7D17124D554D}"/>
              </a:ext>
            </a:extLst>
          </p:cNvPr>
          <p:cNvSpPr/>
          <p:nvPr/>
        </p:nvSpPr>
        <p:spPr>
          <a:xfrm rot="5400000">
            <a:off x="10261798" y="2880408"/>
            <a:ext cx="2454951" cy="145694"/>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extBox 1">
            <a:extLst>
              <a:ext uri="{FF2B5EF4-FFF2-40B4-BE49-F238E27FC236}">
                <a16:creationId xmlns:a16="http://schemas.microsoft.com/office/drawing/2014/main" id="{9891F55B-10DD-AC29-375E-585BF986A8B5}"/>
              </a:ext>
            </a:extLst>
          </p:cNvPr>
          <p:cNvSpPr txBox="1"/>
          <p:nvPr/>
        </p:nvSpPr>
        <p:spPr>
          <a:xfrm>
            <a:off x="145693" y="6272786"/>
            <a:ext cx="1545947" cy="461665"/>
          </a:xfrm>
          <a:prstGeom prst="rect">
            <a:avLst/>
          </a:prstGeom>
          <a:noFill/>
        </p:spPr>
        <p:txBody>
          <a:bodyPr wrap="square" rtlCol="0">
            <a:spAutoFit/>
          </a:bodyPr>
          <a:lstStyle/>
          <a:p>
            <a:pPr algn="just"/>
            <a:r>
              <a:rPr lang="en-GB" sz="1200" b="1" dirty="0">
                <a:solidFill>
                  <a:schemeClr val="tx1">
                    <a:lumMod val="50000"/>
                    <a:lumOff val="50000"/>
                  </a:schemeClr>
                </a:solidFill>
                <a:latin typeface="+mj-lt"/>
              </a:rPr>
              <a:t>Harri Gerald Dendle</a:t>
            </a:r>
          </a:p>
          <a:p>
            <a:pPr algn="just"/>
            <a:r>
              <a:rPr lang="en-GB" sz="1200" b="1" dirty="0">
                <a:solidFill>
                  <a:schemeClr val="tx1">
                    <a:lumMod val="50000"/>
                    <a:lumOff val="50000"/>
                  </a:schemeClr>
                </a:solidFill>
                <a:latin typeface="+mj-lt"/>
              </a:rPr>
              <a:t>Student No. 2103763</a:t>
            </a:r>
          </a:p>
        </p:txBody>
      </p:sp>
      <p:pic>
        <p:nvPicPr>
          <p:cNvPr id="9218" name="Picture 2" descr="What is Time Management - Taylor in Time">
            <a:extLst>
              <a:ext uri="{FF2B5EF4-FFF2-40B4-BE49-F238E27FC236}">
                <a16:creationId xmlns:a16="http://schemas.microsoft.com/office/drawing/2014/main" id="{BC51B3A7-99DD-742B-5E70-E2ACD1CAB89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32214" y="745281"/>
            <a:ext cx="5910556" cy="4159244"/>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9F7503A6-F42A-6D0E-6CDC-CE2699DD5BE7}"/>
              </a:ext>
            </a:extLst>
          </p:cNvPr>
          <p:cNvSpPr/>
          <p:nvPr/>
        </p:nvSpPr>
        <p:spPr>
          <a:xfrm rot="5400000">
            <a:off x="7713793" y="2666544"/>
            <a:ext cx="923331" cy="6106068"/>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TextBox 8">
            <a:extLst>
              <a:ext uri="{FF2B5EF4-FFF2-40B4-BE49-F238E27FC236}">
                <a16:creationId xmlns:a16="http://schemas.microsoft.com/office/drawing/2014/main" id="{50B865EF-C9EA-8664-8BE7-247EA8745148}"/>
              </a:ext>
            </a:extLst>
          </p:cNvPr>
          <p:cNvSpPr txBox="1"/>
          <p:nvPr/>
        </p:nvSpPr>
        <p:spPr>
          <a:xfrm>
            <a:off x="5194266" y="5290839"/>
            <a:ext cx="6106070" cy="830997"/>
          </a:xfrm>
          <a:prstGeom prst="rect">
            <a:avLst/>
          </a:prstGeom>
          <a:noFill/>
        </p:spPr>
        <p:txBody>
          <a:bodyPr wrap="square" rtlCol="0">
            <a:spAutoFit/>
          </a:bodyPr>
          <a:lstStyle/>
          <a:p>
            <a:r>
              <a:rPr lang="en-GB" sz="2400" i="1" dirty="0">
                <a:latin typeface="+mj-lt"/>
              </a:rPr>
              <a:t>In future I will be sure to manage my time more effectively, especially on my individual project</a:t>
            </a:r>
          </a:p>
        </p:txBody>
      </p:sp>
      <p:pic>
        <p:nvPicPr>
          <p:cNvPr id="10" name="10">
            <a:hlinkClick r:id="" action="ppaction://media"/>
            <a:extLst>
              <a:ext uri="{FF2B5EF4-FFF2-40B4-BE49-F238E27FC236}">
                <a16:creationId xmlns:a16="http://schemas.microsoft.com/office/drawing/2014/main" id="{8AE0BD33-EF48-0809-DD3E-044D8C9C097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36707" y="6121836"/>
            <a:ext cx="609600" cy="609600"/>
          </a:xfrm>
          <a:prstGeom prst="rect">
            <a:avLst/>
          </a:prstGeom>
        </p:spPr>
      </p:pic>
    </p:spTree>
    <p:extLst>
      <p:ext uri="{BB962C8B-B14F-4D97-AF65-F5344CB8AC3E}">
        <p14:creationId xmlns:p14="http://schemas.microsoft.com/office/powerpoint/2010/main" val="3721132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5379"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14BCA8">
            <a:alpha val="38824"/>
          </a:srgb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335727A-305F-D412-067F-CB81D20BEF1C}"/>
              </a:ext>
            </a:extLst>
          </p:cNvPr>
          <p:cNvSpPr/>
          <p:nvPr/>
        </p:nvSpPr>
        <p:spPr>
          <a:xfrm>
            <a:off x="0" y="0"/>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6" name="Rectangle 5">
            <a:extLst>
              <a:ext uri="{FF2B5EF4-FFF2-40B4-BE49-F238E27FC236}">
                <a16:creationId xmlns:a16="http://schemas.microsoft.com/office/drawing/2014/main" id="{C8805BF9-E932-E3BD-BBBB-EC0FA16D9229}"/>
              </a:ext>
            </a:extLst>
          </p:cNvPr>
          <p:cNvSpPr/>
          <p:nvPr/>
        </p:nvSpPr>
        <p:spPr>
          <a:xfrm>
            <a:off x="0" y="6744328"/>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7" name="Rectangle 6">
            <a:extLst>
              <a:ext uri="{FF2B5EF4-FFF2-40B4-BE49-F238E27FC236}">
                <a16:creationId xmlns:a16="http://schemas.microsoft.com/office/drawing/2014/main" id="{1077E935-C29E-FA38-0FDF-ADB5A56C53C1}"/>
              </a:ext>
            </a:extLst>
          </p:cNvPr>
          <p:cNvSpPr/>
          <p:nvPr/>
        </p:nvSpPr>
        <p:spPr>
          <a:xfrm rot="5400000">
            <a:off x="-3332281" y="3332281"/>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8" name="Rectangle 7">
            <a:extLst>
              <a:ext uri="{FF2B5EF4-FFF2-40B4-BE49-F238E27FC236}">
                <a16:creationId xmlns:a16="http://schemas.microsoft.com/office/drawing/2014/main" id="{E6BE9D82-3F83-EE39-679C-AB0CF30205B4}"/>
              </a:ext>
            </a:extLst>
          </p:cNvPr>
          <p:cNvSpPr/>
          <p:nvPr/>
        </p:nvSpPr>
        <p:spPr>
          <a:xfrm rot="5400000">
            <a:off x="8716270" y="3332282"/>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3" name="Rectangle 2">
            <a:extLst>
              <a:ext uri="{FF2B5EF4-FFF2-40B4-BE49-F238E27FC236}">
                <a16:creationId xmlns:a16="http://schemas.microsoft.com/office/drawing/2014/main" id="{7A4E8D67-7118-5F5C-EB0F-A419DF60ABC2}"/>
              </a:ext>
            </a:extLst>
          </p:cNvPr>
          <p:cNvSpPr/>
          <p:nvPr/>
        </p:nvSpPr>
        <p:spPr>
          <a:xfrm>
            <a:off x="145693" y="111645"/>
            <a:ext cx="2795958" cy="923330"/>
          </a:xfrm>
          <a:prstGeom prst="rect">
            <a:avLst/>
          </a:prstGeom>
          <a:noFill/>
        </p:spPr>
        <p:txBody>
          <a:bodyPr wrap="none" lIns="91440" tIns="45720" rIns="91440" bIns="45720">
            <a:spAutoFit/>
          </a:bodyPr>
          <a:lstStyle/>
          <a:p>
            <a:r>
              <a:rPr lang="en-US" sz="5400" b="0" cap="none" spc="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Action </a:t>
            </a:r>
            <a:r>
              <a:rPr lang="en-US" sz="540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Pl</a:t>
            </a:r>
            <a:r>
              <a:rPr lang="en-US" sz="5400" b="0" cap="none" spc="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an</a:t>
            </a: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15" name="Rectangle 14">
            <a:extLst>
              <a:ext uri="{FF2B5EF4-FFF2-40B4-BE49-F238E27FC236}">
                <a16:creationId xmlns:a16="http://schemas.microsoft.com/office/drawing/2014/main" id="{0E2F76F1-7ED5-4712-2CF6-C1FFD1FE816C}"/>
              </a:ext>
            </a:extLst>
          </p:cNvPr>
          <p:cNvSpPr/>
          <p:nvPr/>
        </p:nvSpPr>
        <p:spPr>
          <a:xfrm rot="5400000">
            <a:off x="6205992" y="232328"/>
            <a:ext cx="4360903" cy="6491474"/>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Rectangle 15">
            <a:extLst>
              <a:ext uri="{FF2B5EF4-FFF2-40B4-BE49-F238E27FC236}">
                <a16:creationId xmlns:a16="http://schemas.microsoft.com/office/drawing/2014/main" id="{BC3CE639-A6B3-90E6-4CEA-A19766985770}"/>
              </a:ext>
            </a:extLst>
          </p:cNvPr>
          <p:cNvSpPr/>
          <p:nvPr/>
        </p:nvSpPr>
        <p:spPr>
          <a:xfrm rot="5400000">
            <a:off x="526296" y="1415626"/>
            <a:ext cx="4607437" cy="4137797"/>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TextBox 16">
            <a:extLst>
              <a:ext uri="{FF2B5EF4-FFF2-40B4-BE49-F238E27FC236}">
                <a16:creationId xmlns:a16="http://schemas.microsoft.com/office/drawing/2014/main" id="{6FAE862F-04C5-B904-54A1-DEB0A21B58AD}"/>
              </a:ext>
            </a:extLst>
          </p:cNvPr>
          <p:cNvSpPr txBox="1"/>
          <p:nvPr/>
        </p:nvSpPr>
        <p:spPr>
          <a:xfrm>
            <a:off x="761116" y="1196348"/>
            <a:ext cx="3992103" cy="4524315"/>
          </a:xfrm>
          <a:prstGeom prst="rect">
            <a:avLst/>
          </a:prstGeom>
          <a:noFill/>
        </p:spPr>
        <p:txBody>
          <a:bodyPr wrap="square" rtlCol="0">
            <a:spAutoFit/>
          </a:bodyPr>
          <a:lstStyle/>
          <a:p>
            <a:pPr marL="342900" indent="-342900">
              <a:buFont typeface="Courier New" panose="02070309020205020404" pitchFamily="49" charset="0"/>
              <a:buChar char="o"/>
            </a:pPr>
            <a:r>
              <a:rPr lang="en-GB" sz="2400" i="1" dirty="0">
                <a:latin typeface="+mj-lt"/>
              </a:rPr>
              <a:t>Engage in the extra academic reading</a:t>
            </a:r>
            <a:br>
              <a:rPr lang="en-GB" sz="2400" i="1" dirty="0">
                <a:latin typeface="+mj-lt"/>
              </a:rPr>
            </a:br>
            <a:endParaRPr lang="en-GB" sz="2400" i="1" dirty="0">
              <a:latin typeface="+mj-lt"/>
            </a:endParaRPr>
          </a:p>
          <a:p>
            <a:pPr marL="342900" indent="-342900">
              <a:buFont typeface="Courier New" panose="02070309020205020404" pitchFamily="49" charset="0"/>
              <a:buChar char="o"/>
            </a:pPr>
            <a:r>
              <a:rPr lang="en-GB" sz="2400" i="1" dirty="0">
                <a:latin typeface="+mj-lt"/>
              </a:rPr>
              <a:t>Further studying at home and on campus</a:t>
            </a:r>
            <a:br>
              <a:rPr lang="en-GB" sz="2400" i="1" dirty="0">
                <a:latin typeface="+mj-lt"/>
              </a:rPr>
            </a:br>
            <a:endParaRPr lang="en-GB" sz="2400" i="1" dirty="0">
              <a:latin typeface="+mj-lt"/>
            </a:endParaRPr>
          </a:p>
          <a:p>
            <a:pPr marL="342900" indent="-342900">
              <a:buFont typeface="Courier New" panose="02070309020205020404" pitchFamily="49" charset="0"/>
              <a:buChar char="o"/>
            </a:pPr>
            <a:r>
              <a:rPr lang="en-GB" sz="2400" i="1" dirty="0">
                <a:latin typeface="+mj-lt"/>
              </a:rPr>
              <a:t>Participating in more of the academic activities</a:t>
            </a:r>
            <a:br>
              <a:rPr lang="en-GB" sz="2400" i="1" dirty="0">
                <a:latin typeface="+mj-lt"/>
              </a:rPr>
            </a:br>
            <a:endParaRPr lang="en-GB" sz="2400" i="1" dirty="0">
              <a:latin typeface="+mj-lt"/>
            </a:endParaRPr>
          </a:p>
          <a:p>
            <a:pPr marL="342900" indent="-342900">
              <a:buFont typeface="Courier New" panose="02070309020205020404" pitchFamily="49" charset="0"/>
              <a:buChar char="o"/>
            </a:pPr>
            <a:r>
              <a:rPr lang="en-GB" sz="2400" i="1" dirty="0">
                <a:latin typeface="+mj-lt"/>
              </a:rPr>
              <a:t>Ensure that my work is finished comfortably before official deadlines</a:t>
            </a:r>
          </a:p>
        </p:txBody>
      </p:sp>
      <p:sp>
        <p:nvSpPr>
          <p:cNvPr id="2" name="TextBox 1">
            <a:extLst>
              <a:ext uri="{FF2B5EF4-FFF2-40B4-BE49-F238E27FC236}">
                <a16:creationId xmlns:a16="http://schemas.microsoft.com/office/drawing/2014/main" id="{9891F55B-10DD-AC29-375E-585BF986A8B5}"/>
              </a:ext>
            </a:extLst>
          </p:cNvPr>
          <p:cNvSpPr txBox="1"/>
          <p:nvPr/>
        </p:nvSpPr>
        <p:spPr>
          <a:xfrm>
            <a:off x="145693" y="6272786"/>
            <a:ext cx="1545947" cy="461665"/>
          </a:xfrm>
          <a:prstGeom prst="rect">
            <a:avLst/>
          </a:prstGeom>
          <a:noFill/>
        </p:spPr>
        <p:txBody>
          <a:bodyPr wrap="square" rtlCol="0">
            <a:spAutoFit/>
          </a:bodyPr>
          <a:lstStyle/>
          <a:p>
            <a:pPr algn="just"/>
            <a:r>
              <a:rPr lang="en-GB" sz="1200" b="1" dirty="0">
                <a:solidFill>
                  <a:schemeClr val="tx1">
                    <a:lumMod val="50000"/>
                    <a:lumOff val="50000"/>
                  </a:schemeClr>
                </a:solidFill>
                <a:latin typeface="+mj-lt"/>
              </a:rPr>
              <a:t>Harri Gerald Dendle</a:t>
            </a:r>
          </a:p>
          <a:p>
            <a:pPr algn="just"/>
            <a:r>
              <a:rPr lang="en-GB" sz="1200" b="1" dirty="0">
                <a:solidFill>
                  <a:schemeClr val="tx1">
                    <a:lumMod val="50000"/>
                    <a:lumOff val="50000"/>
                  </a:schemeClr>
                </a:solidFill>
                <a:latin typeface="+mj-lt"/>
              </a:rPr>
              <a:t>Student No. 2103763</a:t>
            </a:r>
          </a:p>
        </p:txBody>
      </p:sp>
      <p:pic>
        <p:nvPicPr>
          <p:cNvPr id="9" name="Picture 2" descr="Practical Tips and Tools For Conducting Market Research">
            <a:extLst>
              <a:ext uri="{FF2B5EF4-FFF2-40B4-BE49-F238E27FC236}">
                <a16:creationId xmlns:a16="http://schemas.microsoft.com/office/drawing/2014/main" id="{593C6D1B-755E-1CE0-005B-ED359CD75CA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227994" y="1382475"/>
            <a:ext cx="6318865" cy="4208463"/>
          </a:xfrm>
          <a:prstGeom prst="rect">
            <a:avLst/>
          </a:prstGeom>
          <a:noFill/>
          <a:extLst>
            <a:ext uri="{909E8E84-426E-40DD-AFC4-6F175D3DCCD1}">
              <a14:hiddenFill xmlns:a14="http://schemas.microsoft.com/office/drawing/2010/main">
                <a:solidFill>
                  <a:srgbClr val="FFFFFF"/>
                </a:solidFill>
              </a14:hiddenFill>
            </a:ext>
          </a:extLst>
        </p:spPr>
      </p:pic>
      <p:pic>
        <p:nvPicPr>
          <p:cNvPr id="10" name="11">
            <a:hlinkClick r:id="" action="ppaction://media"/>
            <a:extLst>
              <a:ext uri="{FF2B5EF4-FFF2-40B4-BE49-F238E27FC236}">
                <a16:creationId xmlns:a16="http://schemas.microsoft.com/office/drawing/2014/main" id="{11BD3474-B7E8-0311-1405-F79E6C1F66E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36707" y="6134728"/>
            <a:ext cx="609600" cy="609600"/>
          </a:xfrm>
          <a:prstGeom prst="rect">
            <a:avLst/>
          </a:prstGeom>
        </p:spPr>
      </p:pic>
    </p:spTree>
    <p:extLst>
      <p:ext uri="{BB962C8B-B14F-4D97-AF65-F5344CB8AC3E}">
        <p14:creationId xmlns:p14="http://schemas.microsoft.com/office/powerpoint/2010/main" val="1229353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2918"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rgbClr val="CCFFCC">
                <a:alpha val="40000"/>
              </a:srgbClr>
            </a:gs>
            <a:gs pos="55000">
              <a:srgbClr val="FF66FF">
                <a:alpha val="40000"/>
              </a:srgbClr>
            </a:gs>
            <a:gs pos="100000">
              <a:schemeClr val="accent4">
                <a:lumMod val="40000"/>
                <a:lumOff val="60000"/>
              </a:schemeClr>
            </a:gs>
          </a:gsLst>
          <a:lin ang="5400000" scaled="1"/>
        </a:gra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77BA4DC-7B16-4DBC-8784-BA4A19BEF940}"/>
              </a:ext>
            </a:extLst>
          </p:cNvPr>
          <p:cNvSpPr/>
          <p:nvPr/>
        </p:nvSpPr>
        <p:spPr>
          <a:xfrm>
            <a:off x="0" y="0"/>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Rectangle 2">
            <a:extLst>
              <a:ext uri="{FF2B5EF4-FFF2-40B4-BE49-F238E27FC236}">
                <a16:creationId xmlns:a16="http://schemas.microsoft.com/office/drawing/2014/main" id="{E8570BE7-EB6B-4115-88ED-6DAB16287909}"/>
              </a:ext>
            </a:extLst>
          </p:cNvPr>
          <p:cNvSpPr/>
          <p:nvPr/>
        </p:nvSpPr>
        <p:spPr>
          <a:xfrm>
            <a:off x="0" y="6744328"/>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Rectangle 3">
            <a:extLst>
              <a:ext uri="{FF2B5EF4-FFF2-40B4-BE49-F238E27FC236}">
                <a16:creationId xmlns:a16="http://schemas.microsoft.com/office/drawing/2014/main" id="{E5ADE279-53BA-4291-A8FE-015E2714AA28}"/>
              </a:ext>
            </a:extLst>
          </p:cNvPr>
          <p:cNvSpPr/>
          <p:nvPr/>
        </p:nvSpPr>
        <p:spPr>
          <a:xfrm rot="5400000">
            <a:off x="-3332281" y="3332281"/>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ectangle 4">
            <a:extLst>
              <a:ext uri="{FF2B5EF4-FFF2-40B4-BE49-F238E27FC236}">
                <a16:creationId xmlns:a16="http://schemas.microsoft.com/office/drawing/2014/main" id="{5169FE89-0A5F-4151-8814-522DC8264890}"/>
              </a:ext>
            </a:extLst>
          </p:cNvPr>
          <p:cNvSpPr/>
          <p:nvPr/>
        </p:nvSpPr>
        <p:spPr>
          <a:xfrm rot="5400000">
            <a:off x="8716270" y="3332282"/>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5CBF4AFF-0295-458B-B050-7F6CC0F1F6A3}"/>
              </a:ext>
            </a:extLst>
          </p:cNvPr>
          <p:cNvSpPr/>
          <p:nvPr/>
        </p:nvSpPr>
        <p:spPr>
          <a:xfrm>
            <a:off x="0" y="0"/>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a:extLst>
              <a:ext uri="{FF2B5EF4-FFF2-40B4-BE49-F238E27FC236}">
                <a16:creationId xmlns:a16="http://schemas.microsoft.com/office/drawing/2014/main" id="{818A06D6-D6E6-415D-98D0-32F72ECEB14E}"/>
              </a:ext>
            </a:extLst>
          </p:cNvPr>
          <p:cNvSpPr/>
          <p:nvPr/>
        </p:nvSpPr>
        <p:spPr>
          <a:xfrm>
            <a:off x="0" y="6744328"/>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057D07C5-1832-445B-957E-3EEDE008C3A5}"/>
              </a:ext>
            </a:extLst>
          </p:cNvPr>
          <p:cNvSpPr/>
          <p:nvPr/>
        </p:nvSpPr>
        <p:spPr>
          <a:xfrm rot="5400000">
            <a:off x="-3332281" y="3332281"/>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576FF750-BFDC-4187-B558-57FDAFF933FE}"/>
              </a:ext>
            </a:extLst>
          </p:cNvPr>
          <p:cNvSpPr/>
          <p:nvPr/>
        </p:nvSpPr>
        <p:spPr>
          <a:xfrm rot="5400000">
            <a:off x="8716270" y="3332282"/>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Rectangle 13">
            <a:extLst>
              <a:ext uri="{FF2B5EF4-FFF2-40B4-BE49-F238E27FC236}">
                <a16:creationId xmlns:a16="http://schemas.microsoft.com/office/drawing/2014/main" id="{4ABC8D2F-A361-4B95-9A5F-C837352BC06F}"/>
              </a:ext>
            </a:extLst>
          </p:cNvPr>
          <p:cNvSpPr/>
          <p:nvPr/>
        </p:nvSpPr>
        <p:spPr>
          <a:xfrm>
            <a:off x="4694333" y="2743407"/>
            <a:ext cx="2805576" cy="1323439"/>
          </a:xfrm>
          <a:prstGeom prst="rect">
            <a:avLst/>
          </a:prstGeom>
          <a:noFill/>
        </p:spPr>
        <p:txBody>
          <a:bodyPr wrap="none" lIns="91440" tIns="45720" rIns="91440" bIns="45720">
            <a:spAutoFit/>
          </a:bodyPr>
          <a:lstStyle/>
          <a:p>
            <a:pPr algn="ctr"/>
            <a:r>
              <a:rPr lang="en-US" sz="800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The End</a:t>
            </a:r>
            <a:endParaRPr lang="en-US" sz="80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pic>
        <p:nvPicPr>
          <p:cNvPr id="10" name="12">
            <a:hlinkClick r:id="" action="ppaction://media"/>
            <a:extLst>
              <a:ext uri="{FF2B5EF4-FFF2-40B4-BE49-F238E27FC236}">
                <a16:creationId xmlns:a16="http://schemas.microsoft.com/office/drawing/2014/main" id="{A4BBBDD8-A7F2-12D1-1E6B-325A9885C97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38950" y="6134728"/>
            <a:ext cx="609600" cy="609600"/>
          </a:xfrm>
          <a:prstGeom prst="rect">
            <a:avLst/>
          </a:prstGeom>
        </p:spPr>
      </p:pic>
    </p:spTree>
    <p:extLst>
      <p:ext uri="{BB962C8B-B14F-4D97-AF65-F5344CB8AC3E}">
        <p14:creationId xmlns:p14="http://schemas.microsoft.com/office/powerpoint/2010/main" val="3097899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300"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9728</TotalTime>
  <Words>1008</Words>
  <Application>Microsoft Office PowerPoint</Application>
  <PresentationFormat>Widescreen</PresentationFormat>
  <Paragraphs>110</Paragraphs>
  <Slides>12</Slides>
  <Notes>5</Notes>
  <HiddenSlides>0</HiddenSlides>
  <MMClips>12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Bahnschrift SemiLight Condensed</vt:lpstr>
      <vt:lpstr>Calibri</vt:lpstr>
      <vt:lpstr>Calibri Light</vt:lpstr>
      <vt:lpstr>Cavolini</vt:lpstr>
      <vt:lpstr>Courier New</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Harri</dc:creator>
  <cp:lastModifiedBy>Harri</cp:lastModifiedBy>
  <cp:revision>5</cp:revision>
  <dcterms:created xsi:type="dcterms:W3CDTF">2023-03-03T12:17:13Z</dcterms:created>
  <dcterms:modified xsi:type="dcterms:W3CDTF">2023-03-17T19:46:07Z</dcterms:modified>
</cp:coreProperties>
</file>