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handoutMasterIdLst>
    <p:handoutMasterId r:id="rId22"/>
  </p:handoutMasterIdLst>
  <p:sldIdLst>
    <p:sldId id="257" r:id="rId2"/>
    <p:sldId id="258" r:id="rId3"/>
    <p:sldId id="264" r:id="rId4"/>
    <p:sldId id="265" r:id="rId5"/>
    <p:sldId id="269" r:id="rId6"/>
    <p:sldId id="266" r:id="rId7"/>
    <p:sldId id="273" r:id="rId8"/>
    <p:sldId id="283" r:id="rId9"/>
    <p:sldId id="270" r:id="rId10"/>
    <p:sldId id="267" r:id="rId11"/>
    <p:sldId id="274" r:id="rId12"/>
    <p:sldId id="282" r:id="rId13"/>
    <p:sldId id="271" r:id="rId14"/>
    <p:sldId id="268" r:id="rId15"/>
    <p:sldId id="276" r:id="rId16"/>
    <p:sldId id="281" r:id="rId17"/>
    <p:sldId id="263" r:id="rId18"/>
    <p:sldId id="278"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474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809" autoAdjust="0"/>
    <p:restoredTop sz="94660"/>
  </p:normalViewPr>
  <p:slideViewPr>
    <p:cSldViewPr snapToGrid="0">
      <p:cViewPr varScale="1">
        <p:scale>
          <a:sx n="72" d="100"/>
          <a:sy n="72" d="100"/>
        </p:scale>
        <p:origin x="420" y="72"/>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3A45BA1-980A-4507-BE5A-5C1E7C2FFD8F}" type="datetimeFigureOut">
              <a:rPr lang="en-US"/>
              <a:t>2/15/2018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7E03411-58E2-43FD-AE1D-AD77DFF8CB20}" type="slidenum">
              <a:rPr/>
              <a:t>‹#›</a:t>
            </a:fld>
            <a:endParaRPr/>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3416D-7FED-43BC-AA7C-D92DBA01ED64}" type="datetimeFigureOut">
              <a:rPr lang="en-US"/>
              <a:t>2/15/2018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C57A8-AE18-4654-B6AF-04B3577165BE}" type="slidenum">
              <a:rPr/>
              <a:t>‹#›</a:t>
            </a:fld>
            <a:endParaRPr/>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anchor="b">
            <a:normAutofit/>
          </a:bodyPr>
          <a:lstStyle>
            <a:lvl1pPr algn="l">
              <a:defRPr sz="5400"/>
            </a:lvl1pPr>
          </a:lstStyle>
          <a:p>
            <a:r>
              <a:rPr lang="en-US"/>
              <a:t>Click to edit Master title style</a:t>
            </a:r>
            <a:endParaRPr/>
          </a:p>
        </p:txBody>
      </p:sp>
      <p:sp>
        <p:nvSpPr>
          <p:cNvPr id="3" name="Subtitle 2"/>
          <p:cNvSpPr>
            <a:spLocks noGrp="1"/>
          </p:cNvSpPr>
          <p:nvPr>
            <p:ph type="subTitle" idx="1"/>
          </p:nvPr>
        </p:nvSpPr>
        <p:spPr>
          <a:xfrm>
            <a:off x="4265610" y="3733800"/>
            <a:ext cx="6858002" cy="914400"/>
          </a:xfrm>
        </p:spPr>
        <p:txBody>
          <a:bodyPr/>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anchor="b">
            <a:normAutofit/>
          </a:bodyPr>
          <a:lstStyle>
            <a:lvl1pPr>
              <a:defRPr sz="4400"/>
            </a:lvl1pPr>
          </a:lstStyle>
          <a:p>
            <a:r>
              <a:rPr lang="en-US"/>
              <a:t>Click to edit Master title style</a:t>
            </a:r>
            <a:endParaRPr/>
          </a:p>
        </p:txBody>
      </p:sp>
      <p:sp>
        <p:nvSpPr>
          <p:cNvPr id="3" name="Text Placeholder 2"/>
          <p:cNvSpPr>
            <a:spLocks noGrp="1"/>
          </p:cNvSpPr>
          <p:nvPr>
            <p:ph type="body" idx="1"/>
          </p:nvPr>
        </p:nvSpPr>
        <p:spPr>
          <a:xfrm>
            <a:off x="4265610" y="3733800"/>
            <a:ext cx="6858002" cy="914400"/>
          </a:xfrm>
        </p:spPr>
        <p:txBody>
          <a:bodyPr/>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5212" y="1825625"/>
            <a:ext cx="4954588" cy="41879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825625"/>
            <a:ext cx="4951414" cy="41879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9848"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505075"/>
            <a:ext cx="4956048" cy="3476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72200"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4956048" cy="3476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9" name="Slide Number Placeholder 8"/>
          <p:cNvSpPr>
            <a:spLocks noGrp="1"/>
          </p:cNvSpPr>
          <p:nvPr>
            <p:ph type="sldNum" sz="quarter" idx="12"/>
          </p:nvPr>
        </p:nvSpPr>
        <p:spPr/>
        <p:txBody>
          <a:bodyPr/>
          <a:lstStyle/>
          <a:p>
            <a:fld id="{022B156B-59AE-415F-B24B-8756D48BB977}" type="slidenum">
              <a:rPr/>
              <a:t>‹#›</a:t>
            </a:fld>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5" name="Slide Number Placeholder 4"/>
          <p:cNvSpPr>
            <a:spLocks noGrp="1"/>
          </p:cNvSpPr>
          <p:nvPr>
            <p:ph type="sldNum" sz="quarter" idx="12"/>
          </p:nvPr>
        </p:nvSpPr>
        <p:spPr/>
        <p:txBody>
          <a:bodyPr/>
          <a:lstStyle/>
          <a:p>
            <a:fld id="{022B156B-59AE-415F-B24B-8756D48BB977}" type="slidenum">
              <a:rPr/>
              <a:t>‹#›</a:t>
            </a:fld>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22B156B-59AE-415F-B24B-8756D48BB977}" type="slidenum">
              <a:rPr/>
              <a:t>‹#›</a:t>
            </a:fld>
            <a:endParaRPr/>
          </a:p>
        </p:txBody>
      </p:sp>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2" name="Title 1"/>
          <p:cNvSpPr>
            <a:spLocks noGrp="1"/>
          </p:cNvSpPr>
          <p:nvPr>
            <p:ph type="title"/>
          </p:nvPr>
        </p:nvSpPr>
        <p:spPr>
          <a:xfrm>
            <a:off x="1065212" y="304799"/>
            <a:ext cx="10058402" cy="1216152"/>
          </a:xfrm>
        </p:spPr>
        <p:txBody>
          <a:bodyPr/>
          <a:lstStyle>
            <a:lvl1pPr>
              <a:defRPr/>
            </a:lvl1pPr>
          </a:lstStyle>
          <a:p>
            <a:r>
              <a:rPr lang="en-US"/>
              <a:t>Click to edit Master title style</a:t>
            </a:r>
            <a:endParaRPr lang="en-US" dirty="0"/>
          </a:p>
        </p:txBody>
      </p:sp>
      <p:grpSp>
        <p:nvGrpSpPr>
          <p:cNvPr id="9" name="Group 8"/>
          <p:cNvGrpSpPr/>
          <p:nvPr/>
        </p:nvGrpSpPr>
        <p:grpSpPr>
          <a:xfrm>
            <a:off x="1052422" y="1733550"/>
            <a:ext cx="4360503" cy="3050038"/>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6" name="Picture Placeholder 33" descr="An empty placeholder to add an image. Click on the placeholder and select the image that you wish to add."/>
          <p:cNvSpPr>
            <a:spLocks noGrp="1" noChangeAspect="1"/>
          </p:cNvSpPr>
          <p:nvPr>
            <p:ph type="pic" sz="quarter" idx="17"/>
          </p:nvPr>
        </p:nvSpPr>
        <p:spPr>
          <a:xfrm>
            <a:off x="1265028" y="1900210"/>
            <a:ext cx="3935536" cy="2571736"/>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39" name="Text Placeholder 3"/>
          <p:cNvSpPr>
            <a:spLocks noGrp="1"/>
          </p:cNvSpPr>
          <p:nvPr>
            <p:ph type="body" sz="half" idx="2"/>
          </p:nvPr>
        </p:nvSpPr>
        <p:spPr>
          <a:xfrm>
            <a:off x="1052423"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grpSp>
        <p:nvGrpSpPr>
          <p:cNvPr id="22" name="Group 21"/>
          <p:cNvGrpSpPr/>
          <p:nvPr/>
        </p:nvGrpSpPr>
        <p:grpSpPr>
          <a:xfrm>
            <a:off x="6763111" y="1733550"/>
            <a:ext cx="4360503" cy="3050038"/>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7" name="Picture Placeholder 33" descr="An empty placeholder to add an image. Click on the placeholder and select the image that you wish to add."/>
          <p:cNvSpPr>
            <a:spLocks noGrp="1" noChangeAspect="1"/>
          </p:cNvSpPr>
          <p:nvPr>
            <p:ph type="pic" sz="quarter" idx="18"/>
          </p:nvPr>
        </p:nvSpPr>
        <p:spPr>
          <a:xfrm>
            <a:off x="6975717" y="1900210"/>
            <a:ext cx="3935536" cy="2571736"/>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40" name="Text Placeholder 3"/>
          <p:cNvSpPr>
            <a:spLocks noGrp="1"/>
          </p:cNvSpPr>
          <p:nvPr>
            <p:ph type="body" sz="half" idx="19"/>
          </p:nvPr>
        </p:nvSpPr>
        <p:spPr>
          <a:xfrm>
            <a:off x="6742908"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2/15/2018</a:t>
            </a:fld>
            <a:endParaRP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Pictures with Caption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grpSp>
        <p:nvGrpSpPr>
          <p:cNvPr id="52" name="Group 51"/>
          <p:cNvGrpSpPr>
            <a:grpSpLocks noChangeAspect="1"/>
          </p:cNvGrpSpPr>
          <p:nvPr/>
        </p:nvGrpSpPr>
        <p:grpSpPr>
          <a:xfrm rot="5400000">
            <a:off x="1045139" y="1678105"/>
            <a:ext cx="3123347" cy="3089730"/>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9" name="Picture Placeholder 33" descr="An empty placeholder to add an image. Click on the placeholder and select the image that you wish to add."/>
          <p:cNvSpPr>
            <a:spLocks noGrp="1"/>
          </p:cNvSpPr>
          <p:nvPr>
            <p:ph type="pic" sz="quarter" idx="19"/>
          </p:nvPr>
        </p:nvSpPr>
        <p:spPr>
          <a:xfrm>
            <a:off x="1249168" y="1824285"/>
            <a:ext cx="2715289"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1" name="Text Placeholder 3"/>
          <p:cNvSpPr>
            <a:spLocks noGrp="1"/>
          </p:cNvSpPr>
          <p:nvPr>
            <p:ph type="body" sz="half" idx="2"/>
          </p:nvPr>
        </p:nvSpPr>
        <p:spPr>
          <a:xfrm>
            <a:off x="123521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grpSp>
        <p:nvGrpSpPr>
          <p:cNvPr id="84" name="Group 83"/>
          <p:cNvGrpSpPr>
            <a:grpSpLocks noChangeAspect="1"/>
          </p:cNvGrpSpPr>
          <p:nvPr userDrawn="1"/>
        </p:nvGrpSpPr>
        <p:grpSpPr>
          <a:xfrm rot="5400000">
            <a:off x="4517135" y="1678105"/>
            <a:ext cx="3123347" cy="3089730"/>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8" name="Picture Placeholder 33" descr="An empty placeholder to add an image. Click on the placeholder and select the image that you wish to add."/>
          <p:cNvSpPr>
            <a:spLocks noGrp="1"/>
          </p:cNvSpPr>
          <p:nvPr>
            <p:ph type="pic" sz="quarter" idx="18"/>
          </p:nvPr>
        </p:nvSpPr>
        <p:spPr>
          <a:xfrm>
            <a:off x="4720924" y="1824285"/>
            <a:ext cx="2715768"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2" name="Text Placeholder 3"/>
          <p:cNvSpPr>
            <a:spLocks noGrp="1"/>
          </p:cNvSpPr>
          <p:nvPr>
            <p:ph type="body" sz="half" idx="21"/>
          </p:nvPr>
        </p:nvSpPr>
        <p:spPr>
          <a:xfrm>
            <a:off x="4707208"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grpSp>
        <p:nvGrpSpPr>
          <p:cNvPr id="97" name="Group 96"/>
          <p:cNvGrpSpPr>
            <a:grpSpLocks noChangeAspect="1"/>
          </p:cNvGrpSpPr>
          <p:nvPr userDrawn="1"/>
        </p:nvGrpSpPr>
        <p:grpSpPr>
          <a:xfrm rot="5400000">
            <a:off x="8019009" y="1678105"/>
            <a:ext cx="3123347" cy="3089730"/>
            <a:chOff x="895350" y="3313113"/>
            <a:chExt cx="3613151" cy="2790825"/>
          </a:xfrm>
          <a:solidFill>
            <a:schemeClr val="tx1">
              <a:lumMod val="50000"/>
            </a:schemeClr>
          </a:solidFill>
        </p:grpSpPr>
        <p:sp>
          <p:nvSpPr>
            <p:cNvPr id="9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9"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80" name="Picture Placeholder 33" descr="An empty placeholder to add an image. Click on the placeholder and select the image that you wish to add."/>
          <p:cNvSpPr>
            <a:spLocks noGrp="1"/>
          </p:cNvSpPr>
          <p:nvPr>
            <p:ph type="pic" sz="quarter" idx="20"/>
          </p:nvPr>
        </p:nvSpPr>
        <p:spPr>
          <a:xfrm>
            <a:off x="8222798" y="1824285"/>
            <a:ext cx="2715768"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3" name="Text Placeholder 3"/>
          <p:cNvSpPr>
            <a:spLocks noGrp="1"/>
          </p:cNvSpPr>
          <p:nvPr>
            <p:ph type="body" sz="half" idx="22"/>
          </p:nvPr>
        </p:nvSpPr>
        <p:spPr>
          <a:xfrm>
            <a:off x="820908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2/15/2018</a:t>
            </a:fld>
            <a:endParaRP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66214" y="421594"/>
            <a:ext cx="2286000" cy="1885508"/>
          </a:xfrm>
        </p:spPr>
        <p:txBody>
          <a:bodyPr>
            <a:normAutofit/>
          </a:bodyPr>
          <a:lstStyle>
            <a:lvl1pPr>
              <a:defRPr sz="2400"/>
            </a:lvl1pPr>
          </a:lstStyle>
          <a:p>
            <a:r>
              <a:rPr lang="en-US"/>
              <a:t>Click to edit Master title style</a:t>
            </a:r>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97" name="Picture Placeholder 33" descr="An empty placeholder to add an image. Click on the placeholder and select the image that you wish to add."/>
          <p:cNvSpPr>
            <a:spLocks noGrp="1"/>
          </p:cNvSpPr>
          <p:nvPr>
            <p:ph type="pic" sz="quarter" idx="17"/>
          </p:nvPr>
        </p:nvSpPr>
        <p:spPr>
          <a:xfrm>
            <a:off x="840795" y="1020193"/>
            <a:ext cx="3886200" cy="4572000"/>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11" name="Picture Placeholder 33" descr="An empty placeholder to add an image. Click on the placeholder and select the image that you wish to add."/>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grpSp>
        <p:nvGrpSpPr>
          <p:cNvPr id="112" name="Group 111"/>
          <p:cNvGrpSpPr/>
          <p:nvPr/>
        </p:nvGrpSpPr>
        <p:grpSpPr>
          <a:xfrm>
            <a:off x="5322489" y="32456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25" name="Picture Placeholder 33" descr="An empty placeholder to add an image. Click on the placeholder and select the image that you wish to add."/>
          <p:cNvSpPr>
            <a:spLocks noGrp="1" noChangeAspect="1"/>
          </p:cNvSpPr>
          <p:nvPr>
            <p:ph type="pic" sz="quarter" idx="19"/>
          </p:nvPr>
        </p:nvSpPr>
        <p:spPr>
          <a:xfrm>
            <a:off x="5546780" y="3456066"/>
            <a:ext cx="2993366" cy="230533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126" name="Text Placeholder 3"/>
          <p:cNvSpPr>
            <a:spLocks noGrp="1"/>
          </p:cNvSpPr>
          <p:nvPr>
            <p:ph type="body" sz="half" idx="21"/>
          </p:nvPr>
        </p:nvSpPr>
        <p:spPr>
          <a:xfrm>
            <a:off x="9066214" y="2484992"/>
            <a:ext cx="2286000" cy="3248729"/>
          </a:xfrm>
        </p:spPr>
        <p:txBody>
          <a:bodyPr anchor="t" anchorCtr="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2/15/2018</a:t>
            </a:fld>
            <a:endParaRP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anchor="b">
            <a:normAutofit/>
          </a:bodyPr>
          <a:lstStyle>
            <a:lvl1pPr>
              <a:defRPr sz="3600"/>
            </a:lvl1pPr>
          </a:lstStyle>
          <a:p>
            <a:r>
              <a:rPr lang="en-US"/>
              <a:t>Click to edit Master title style</a:t>
            </a:r>
            <a:endParaRPr dirty="0"/>
          </a:p>
        </p:txBody>
      </p:sp>
      <p:sp>
        <p:nvSpPr>
          <p:cNvPr id="3" name="Content Placeholder 2"/>
          <p:cNvSpPr>
            <a:spLocks noGrp="1"/>
          </p:cNvSpPr>
          <p:nvPr>
            <p:ph idx="1"/>
          </p:nvPr>
        </p:nvSpPr>
        <p:spPr>
          <a:xfrm>
            <a:off x="836613" y="914400"/>
            <a:ext cx="6172201" cy="50292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7511732" y="3555523"/>
            <a:ext cx="3840480" cy="238807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p:cNvSpPr>
            <a:spLocks noGrp="1"/>
          </p:cNvSpPr>
          <p:nvPr>
            <p:ph type="sldNum" sz="quarter" idx="12"/>
          </p:nvPr>
        </p:nvSpPr>
        <p:spPr>
          <a:xfrm>
            <a:off x="1065213" y="6019801"/>
            <a:ext cx="762000" cy="228600"/>
          </a:xfrm>
        </p:spPr>
        <p:txBody>
          <a:bodyPr/>
          <a:lstStyle>
            <a:lvl1pPr algn="l">
              <a:defRPr/>
            </a:lvl1pPr>
          </a:lstStyle>
          <a:p>
            <a:fld id="{022B156B-59AE-415F-B24B-8756D48BB977}" type="slidenum">
              <a:rPr/>
              <a:p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a:xfrm>
            <a:off x="8075611" y="6019801"/>
            <a:ext cx="1396260" cy="228600"/>
          </a:xfrm>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92891" y="1330347"/>
            <a:ext cx="3840480" cy="2103120"/>
          </a:xfrm>
        </p:spPr>
        <p:txBody>
          <a:bodyPr anchor="b">
            <a:normAutofit/>
          </a:bodyPr>
          <a:lstStyle>
            <a:lvl1pPr>
              <a:defRPr sz="3600"/>
            </a:lvl1pPr>
          </a:lstStyle>
          <a:p>
            <a:r>
              <a:rPr lang="en-US"/>
              <a:t>Click to edit Master title style</a:t>
            </a:r>
            <a:endParaRPr dirty="0"/>
          </a:p>
        </p:txBody>
      </p:sp>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3" name="Picture Placeholder 2" descr="An empty placeholder to add an image. Click on the placeholder and select the image that you wish to add."/>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492891" y="3555521"/>
            <a:ext cx="3840480" cy="216851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extLst mod="1">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199" y="304800"/>
            <a:ext cx="8633671" cy="56769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100">
                <a:solidFill>
                  <a:schemeClr val="tx1"/>
                </a:solidFill>
              </a:defRPr>
            </a:lvl1pPr>
          </a:lstStyle>
          <a:p>
            <a:fld id="{022B156B-59AE-415F-B24B-8756D48BB977}" type="slidenum">
              <a:rPr lang="en-US" smtClean="0"/>
              <a:pPr/>
              <a:t>‹#›</a:t>
            </a:fld>
            <a:endParaRPr lang="en-US"/>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100">
                <a:solidFill>
                  <a:schemeClr val="tx1"/>
                </a:solidFill>
              </a:defRPr>
            </a:lvl1pPr>
          </a:lstStyle>
          <a:p>
            <a:fld id="{4CF99945-0A15-4715-AB6C-F5E56CF20F70}" type="datetimeFigureOut">
              <a:rPr lang="en-US" smtClean="0"/>
              <a:pPr/>
              <a:t>2/15/2018</a:t>
            </a:fld>
            <a:endParaRPr lang="en-US"/>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31899" y="1600200"/>
            <a:ext cx="6858002" cy="1828800"/>
          </a:xfrm>
        </p:spPr>
        <p:txBody>
          <a:bodyPr/>
          <a:lstStyle/>
          <a:p>
            <a:pPr algn="ctr"/>
            <a:r>
              <a:rPr lang="en-US" dirty="0">
                <a:solidFill>
                  <a:schemeClr val="bg1">
                    <a:lumMod val="50000"/>
                  </a:schemeClr>
                </a:solidFill>
              </a:rPr>
              <a:t>Assessment for Learning</a:t>
            </a:r>
          </a:p>
        </p:txBody>
      </p:sp>
      <p:sp>
        <p:nvSpPr>
          <p:cNvPr id="3" name="Subtitle 2"/>
          <p:cNvSpPr>
            <a:spLocks noGrp="1"/>
          </p:cNvSpPr>
          <p:nvPr>
            <p:ph type="subTitle" idx="1"/>
          </p:nvPr>
        </p:nvSpPr>
        <p:spPr>
          <a:xfrm>
            <a:off x="-1314172" y="5883810"/>
            <a:ext cx="6858002" cy="914400"/>
          </a:xfrm>
        </p:spPr>
        <p:txBody>
          <a:bodyPr>
            <a:normAutofit fontScale="92500" lnSpcReduction="20000"/>
          </a:bodyPr>
          <a:lstStyle/>
          <a:p>
            <a:pPr algn="ctr"/>
            <a:r>
              <a:rPr lang="en-US" dirty="0">
                <a:solidFill>
                  <a:schemeClr val="bg1"/>
                </a:solidFill>
              </a:rPr>
              <a:t>Assessment Co-Ordinator: </a:t>
            </a:r>
          </a:p>
          <a:p>
            <a:pPr algn="ctr"/>
            <a:r>
              <a:rPr lang="en-US" dirty="0">
                <a:solidFill>
                  <a:schemeClr val="bg1"/>
                </a:solidFill>
              </a:rPr>
              <a:t>Amy Webb-Erwin</a:t>
            </a:r>
          </a:p>
          <a:p>
            <a:pPr algn="ctr"/>
            <a:r>
              <a:rPr lang="en-US" dirty="0">
                <a:solidFill>
                  <a:schemeClr val="bg1"/>
                </a:solidFill>
              </a:rPr>
              <a:t>P141917</a:t>
            </a:r>
          </a:p>
        </p:txBody>
      </p:sp>
      <p:pic>
        <p:nvPicPr>
          <p:cNvPr id="4" name="Picture 3">
            <a:extLst>
              <a:ext uri="{FF2B5EF4-FFF2-40B4-BE49-F238E27FC236}">
                <a16:creationId xmlns:a16="http://schemas.microsoft.com/office/drawing/2014/main" id="{3030FD57-1CCC-4A11-9002-E4CFF33BDF56}"/>
              </a:ext>
            </a:extLst>
          </p:cNvPr>
          <p:cNvPicPr>
            <a:picLocks noChangeAspect="1"/>
          </p:cNvPicPr>
          <p:nvPr/>
        </p:nvPicPr>
        <p:blipFill rotWithShape="1">
          <a:blip r:embed="rId2"/>
          <a:srcRect l="17461" t="36451" r="58399" b="30824"/>
          <a:stretch/>
        </p:blipFill>
        <p:spPr>
          <a:xfrm>
            <a:off x="7715347" y="2318425"/>
            <a:ext cx="3689619" cy="2811991"/>
          </a:xfrm>
          <a:prstGeom prst="rect">
            <a:avLst/>
          </a:prstGeom>
          <a:effectLst>
            <a:softEdge rad="139700"/>
          </a:effectLst>
        </p:spPr>
      </p:pic>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4000"/>
                    </a14:imgEffect>
                    <a14:imgEffect>
                      <a14:brightnessContrast bright="3000" contrast="-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643986" y="337130"/>
            <a:ext cx="10058402" cy="1219200"/>
          </a:xfrm>
        </p:spPr>
        <p:txBody>
          <a:bodyPr/>
          <a:lstStyle/>
          <a:p>
            <a:r>
              <a:rPr lang="en-GB" dirty="0">
                <a:solidFill>
                  <a:srgbClr val="3F4742"/>
                </a:solidFill>
              </a:rPr>
              <a:t>Welcome to the board of Governors</a:t>
            </a:r>
            <a:endParaRPr dirty="0">
              <a:solidFill>
                <a:srgbClr val="3F4742"/>
              </a:solidFill>
            </a:endParaRPr>
          </a:p>
        </p:txBody>
      </p:sp>
      <p:sp>
        <p:nvSpPr>
          <p:cNvPr id="14" name="Content Placeholder 13"/>
          <p:cNvSpPr>
            <a:spLocks noGrp="1"/>
          </p:cNvSpPr>
          <p:nvPr>
            <p:ph idx="1"/>
          </p:nvPr>
        </p:nvSpPr>
        <p:spPr>
          <a:xfrm>
            <a:off x="643988" y="1960418"/>
            <a:ext cx="10058400" cy="4229100"/>
          </a:xfrm>
        </p:spPr>
        <p:txBody>
          <a:bodyPr/>
          <a:lstStyle/>
          <a:p>
            <a:r>
              <a:rPr lang="en-GB" dirty="0">
                <a:solidFill>
                  <a:srgbClr val="3F4742"/>
                </a:solidFill>
                <a:latin typeface="Arial" panose="020B0604020202020204" pitchFamily="34" charset="0"/>
                <a:cs typeface="Arial" panose="020B0604020202020204" pitchFamily="34" charset="0"/>
              </a:rPr>
              <a:t>In this meeting, recommended assessment for learning strategies will be discussed.</a:t>
            </a:r>
          </a:p>
          <a:p>
            <a:r>
              <a:rPr lang="en-GB" dirty="0">
                <a:solidFill>
                  <a:srgbClr val="3F4742"/>
                </a:solidFill>
                <a:latin typeface="Arial" panose="020B0604020202020204" pitchFamily="34" charset="0"/>
                <a:cs typeface="Arial" panose="020B0604020202020204" pitchFamily="34" charset="0"/>
              </a:rPr>
              <a:t>Assessment for learning will be defined, and why it is important for our school to implement these strategies will be noted.</a:t>
            </a:r>
          </a:p>
          <a:p>
            <a:r>
              <a:rPr lang="en-GB" dirty="0">
                <a:solidFill>
                  <a:srgbClr val="3F4742"/>
                </a:solidFill>
                <a:latin typeface="Arial" panose="020B0604020202020204" pitchFamily="34" charset="0"/>
                <a:cs typeface="Arial" panose="020B0604020202020204" pitchFamily="34" charset="0"/>
              </a:rPr>
              <a:t>Specific assessment for learning strategies will be focussed upon, including what age will be best suited for it, along with the benefits for students and teachers.</a:t>
            </a:r>
          </a:p>
          <a:p>
            <a:r>
              <a:rPr lang="en-GB" dirty="0">
                <a:solidFill>
                  <a:srgbClr val="3F4742"/>
                </a:solidFill>
                <a:latin typeface="Arial" panose="020B0604020202020204" pitchFamily="34" charset="0"/>
                <a:cs typeface="Arial" panose="020B0604020202020204" pitchFamily="34" charset="0"/>
              </a:rPr>
              <a:t>The implementation of the proposed strategies will also be mentioned. </a:t>
            </a:r>
            <a:endParaRPr dirty="0">
              <a:solidFill>
                <a:srgbClr val="3F4742"/>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61D623C-68B5-46B8-8A3D-3162568C2537}"/>
              </a:ext>
            </a:extLst>
          </p:cNvPr>
          <p:cNvPicPr>
            <a:picLocks noChangeAspect="1"/>
          </p:cNvPicPr>
          <p:nvPr/>
        </p:nvPicPr>
        <p:blipFill rotWithShape="1">
          <a:blip r:embed="rId4"/>
          <a:srcRect l="17461" t="36451" r="58399" b="30824"/>
          <a:stretch/>
        </p:blipFill>
        <p:spPr>
          <a:xfrm>
            <a:off x="9440984" y="94676"/>
            <a:ext cx="2751016" cy="2096648"/>
          </a:xfrm>
          <a:prstGeom prst="rect">
            <a:avLst/>
          </a:prstGeom>
          <a:effectLst>
            <a:softEdge rad="139700"/>
          </a:effectLst>
        </p:spPr>
      </p:pic>
    </p:spTree>
    <p:extLst>
      <p:ext uri="{BB962C8B-B14F-4D97-AF65-F5344CB8AC3E}">
        <p14:creationId xmlns:p14="http://schemas.microsoft.com/office/powerpoint/2010/main" val="308107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DF0A0FA-76F0-4621-9EB8-E6A670CABAA7}"/>
              </a:ext>
            </a:extLst>
          </p:cNvPr>
          <p:cNvSpPr/>
          <p:nvPr/>
        </p:nvSpPr>
        <p:spPr>
          <a:xfrm>
            <a:off x="829684" y="1181854"/>
            <a:ext cx="10293929" cy="1316182"/>
          </a:xfrm>
          <a:prstGeom prst="roundRect">
            <a:avLst/>
          </a:prstGeom>
          <a:solidFill>
            <a:schemeClr val="bg2">
              <a:lumMod val="75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A3300AE-D3AC-4643-9F69-8C8AA3AC3930}"/>
              </a:ext>
            </a:extLst>
          </p:cNvPr>
          <p:cNvSpPr>
            <a:spLocks noGrp="1"/>
          </p:cNvSpPr>
          <p:nvPr>
            <p:ph type="title"/>
          </p:nvPr>
        </p:nvSpPr>
        <p:spPr>
          <a:xfrm>
            <a:off x="1065211" y="254202"/>
            <a:ext cx="10058402" cy="781878"/>
          </a:xfrm>
        </p:spPr>
        <p:txBody>
          <a:bodyPr/>
          <a:lstStyle/>
          <a:p>
            <a:r>
              <a:rPr lang="en-GB" dirty="0">
                <a:solidFill>
                  <a:srgbClr val="3F4742"/>
                </a:solidFill>
              </a:rPr>
              <a:t>What is Assessment For Learning?</a:t>
            </a:r>
          </a:p>
        </p:txBody>
      </p:sp>
      <p:sp>
        <p:nvSpPr>
          <p:cNvPr id="3" name="Content Placeholder 2">
            <a:extLst>
              <a:ext uri="{FF2B5EF4-FFF2-40B4-BE49-F238E27FC236}">
                <a16:creationId xmlns:a16="http://schemas.microsoft.com/office/drawing/2014/main" id="{8E161E36-15AA-4C93-A3B0-8C7AB5D07BC3}"/>
              </a:ext>
            </a:extLst>
          </p:cNvPr>
          <p:cNvSpPr>
            <a:spLocks noGrp="1"/>
          </p:cNvSpPr>
          <p:nvPr>
            <p:ph idx="1"/>
          </p:nvPr>
        </p:nvSpPr>
        <p:spPr>
          <a:xfrm>
            <a:off x="1065213" y="1337717"/>
            <a:ext cx="10058400" cy="1004455"/>
          </a:xfrm>
        </p:spPr>
        <p:txBody>
          <a:bodyPr>
            <a:normAutofit/>
          </a:bodyPr>
          <a:lstStyle/>
          <a:p>
            <a:pPr marL="0" indent="0">
              <a:buNone/>
            </a:pPr>
            <a:r>
              <a:rPr lang="en-GB" sz="1800" i="1" dirty="0">
                <a:solidFill>
                  <a:srgbClr val="3F4742"/>
                </a:solidFill>
                <a:latin typeface="Arial" panose="020B0604020202020204" pitchFamily="34" charset="0"/>
                <a:cs typeface="Arial" panose="020B0604020202020204" pitchFamily="34" charset="0"/>
              </a:rPr>
              <a:t>‘Assessment for Learning is the process of seeking and interpreting evidence for use by learners and their teachers to decide where the learners are in their learning, where they need to go and how best to get there.’ </a:t>
            </a:r>
            <a:r>
              <a:rPr lang="en-GB" sz="1800" dirty="0">
                <a:solidFill>
                  <a:srgbClr val="3F4742"/>
                </a:solidFill>
                <a:latin typeface="Arial" panose="020B0604020202020204" pitchFamily="34" charset="0"/>
                <a:cs typeface="Arial" panose="020B0604020202020204" pitchFamily="34" charset="0"/>
              </a:rPr>
              <a:t>(Assessment Reform Group, 2002)</a:t>
            </a:r>
          </a:p>
        </p:txBody>
      </p:sp>
      <p:pic>
        <p:nvPicPr>
          <p:cNvPr id="4" name="Picture 3">
            <a:extLst>
              <a:ext uri="{FF2B5EF4-FFF2-40B4-BE49-F238E27FC236}">
                <a16:creationId xmlns:a16="http://schemas.microsoft.com/office/drawing/2014/main" id="{5833E2D7-FEC1-43C9-9BF4-106FAD20B356}"/>
              </a:ext>
            </a:extLst>
          </p:cNvPr>
          <p:cNvPicPr>
            <a:picLocks noChangeAspect="1"/>
          </p:cNvPicPr>
          <p:nvPr/>
        </p:nvPicPr>
        <p:blipFill rotWithShape="1">
          <a:blip r:embed="rId2"/>
          <a:srcRect l="17461" t="36451" r="58399" b="30824"/>
          <a:stretch/>
        </p:blipFill>
        <p:spPr>
          <a:xfrm>
            <a:off x="10535478" y="-20782"/>
            <a:ext cx="1697029" cy="1293367"/>
          </a:xfrm>
          <a:prstGeom prst="rect">
            <a:avLst/>
          </a:prstGeom>
          <a:effectLst>
            <a:softEdge rad="139700"/>
          </a:effectLst>
        </p:spPr>
      </p:pic>
      <p:sp>
        <p:nvSpPr>
          <p:cNvPr id="6" name="TextBox 5">
            <a:extLst>
              <a:ext uri="{FF2B5EF4-FFF2-40B4-BE49-F238E27FC236}">
                <a16:creationId xmlns:a16="http://schemas.microsoft.com/office/drawing/2014/main" id="{D0B1AE79-0F7D-4906-A27E-2294C75C2AC0}"/>
              </a:ext>
            </a:extLst>
          </p:cNvPr>
          <p:cNvSpPr txBox="1"/>
          <p:nvPr/>
        </p:nvSpPr>
        <p:spPr>
          <a:xfrm>
            <a:off x="928255" y="2540128"/>
            <a:ext cx="10529454" cy="4385816"/>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Assessment for learning (AFL) is largely based around the constructivist view of learning and teaching (CCEA, 2009).</a:t>
            </a:r>
          </a:p>
          <a:p>
            <a:pPr marL="285750" indent="-285750">
              <a:spcAft>
                <a:spcPts val="600"/>
              </a:spcAft>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AFL is an approach which aims to create feedback in order to be used to improve the performance of all students (Cambridge International Education, 2011).</a:t>
            </a:r>
          </a:p>
          <a:p>
            <a:pPr marL="285750" lvl="0" indent="-285750" fontAlgn="base">
              <a:spcAft>
                <a:spcPts val="600"/>
              </a:spcAft>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Feedback from the assessment can include a wide range of areas, such as:</a:t>
            </a:r>
            <a:endParaRPr lang="en-GB" sz="2400" dirty="0">
              <a:solidFill>
                <a:srgbClr val="3F4742"/>
              </a:solidFill>
              <a:latin typeface="Arial" panose="020B0604020202020204" pitchFamily="34" charset="0"/>
              <a:cs typeface="Arial" panose="020B0604020202020204" pitchFamily="34" charset="0"/>
            </a:endParaRPr>
          </a:p>
          <a:p>
            <a:pPr lvl="5">
              <a:spcAft>
                <a:spcPts val="600"/>
              </a:spcAft>
            </a:pPr>
            <a:r>
              <a:rPr lang="en-GB" dirty="0">
                <a:solidFill>
                  <a:srgbClr val="3F4742"/>
                </a:solidFill>
                <a:latin typeface="Arial" panose="020B0604020202020204" pitchFamily="34" charset="0"/>
                <a:cs typeface="Arial" panose="020B0604020202020204" pitchFamily="34" charset="0"/>
              </a:rPr>
              <a:t>-How well the students are performing.</a:t>
            </a:r>
            <a:endParaRPr lang="en-GB" sz="1600" dirty="0">
              <a:solidFill>
                <a:srgbClr val="3F4742"/>
              </a:solidFill>
              <a:latin typeface="Arial" panose="020B0604020202020204" pitchFamily="34" charset="0"/>
              <a:cs typeface="Arial" panose="020B0604020202020204" pitchFamily="34" charset="0"/>
            </a:endParaRPr>
          </a:p>
          <a:p>
            <a:pPr lvl="5">
              <a:spcAft>
                <a:spcPts val="600"/>
              </a:spcAft>
            </a:pPr>
            <a:r>
              <a:rPr lang="en-GB" dirty="0">
                <a:solidFill>
                  <a:srgbClr val="3F4742"/>
                </a:solidFill>
                <a:latin typeface="Arial" panose="020B0604020202020204" pitchFamily="34" charset="0"/>
                <a:cs typeface="Arial" panose="020B0604020202020204" pitchFamily="34" charset="0"/>
              </a:rPr>
              <a:t>-Current progress.</a:t>
            </a:r>
            <a:endParaRPr lang="en-GB" sz="1600" dirty="0">
              <a:solidFill>
                <a:srgbClr val="3F4742"/>
              </a:solidFill>
              <a:latin typeface="Arial" panose="020B0604020202020204" pitchFamily="34" charset="0"/>
              <a:cs typeface="Arial" panose="020B0604020202020204" pitchFamily="34" charset="0"/>
            </a:endParaRPr>
          </a:p>
          <a:p>
            <a:pPr lvl="5">
              <a:spcAft>
                <a:spcPts val="600"/>
              </a:spcAft>
            </a:pPr>
            <a:r>
              <a:rPr lang="en-GB" dirty="0">
                <a:solidFill>
                  <a:srgbClr val="3F4742"/>
                </a:solidFill>
                <a:latin typeface="Arial" panose="020B0604020202020204" pitchFamily="34" charset="0"/>
                <a:cs typeface="Arial" panose="020B0604020202020204" pitchFamily="34" charset="0"/>
              </a:rPr>
              <a:t>-If the child is understanding specific pieces of work given to them.</a:t>
            </a:r>
            <a:endParaRPr lang="en-GB" sz="1600" dirty="0">
              <a:solidFill>
                <a:srgbClr val="3F4742"/>
              </a:solidFill>
              <a:latin typeface="Arial" panose="020B0604020202020204" pitchFamily="34" charset="0"/>
              <a:cs typeface="Arial" panose="020B0604020202020204" pitchFamily="34" charset="0"/>
            </a:endParaRPr>
          </a:p>
          <a:p>
            <a:pPr lvl="5">
              <a:spcAft>
                <a:spcPts val="600"/>
              </a:spcAft>
            </a:pPr>
            <a:r>
              <a:rPr lang="en-GB" dirty="0">
                <a:solidFill>
                  <a:srgbClr val="3F4742"/>
                </a:solidFill>
                <a:latin typeface="Arial" panose="020B0604020202020204" pitchFamily="34" charset="0"/>
                <a:cs typeface="Arial" panose="020B0604020202020204" pitchFamily="34" charset="0"/>
              </a:rPr>
              <a:t>-The difficulties the child may be having.			(CCEA, 2009).</a:t>
            </a:r>
            <a:endParaRPr lang="en-GB" sz="1600" dirty="0">
              <a:solidFill>
                <a:srgbClr val="3F4742"/>
              </a:solidFill>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It is used to encourage children to close the gap between where they currently are in their learning experience, and where they hope to be (Cambridge International Education, 2011).</a:t>
            </a:r>
          </a:p>
          <a:p>
            <a:pPr marL="285750" indent="-285750">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7746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D2CB296-2825-4217-B218-FE7F7315700B}"/>
              </a:ext>
            </a:extLst>
          </p:cNvPr>
          <p:cNvSpPr/>
          <p:nvPr/>
        </p:nvSpPr>
        <p:spPr>
          <a:xfrm>
            <a:off x="1065212" y="1129577"/>
            <a:ext cx="10058402" cy="1013548"/>
          </a:xfrm>
          <a:prstGeom prst="roundRect">
            <a:avLst/>
          </a:prstGeom>
          <a:solidFill>
            <a:schemeClr val="accent2"/>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3B32B78-FD1A-4F9B-B470-235A39661F25}"/>
              </a:ext>
            </a:extLst>
          </p:cNvPr>
          <p:cNvSpPr>
            <a:spLocks noGrp="1"/>
          </p:cNvSpPr>
          <p:nvPr>
            <p:ph type="title"/>
          </p:nvPr>
        </p:nvSpPr>
        <p:spPr>
          <a:xfrm>
            <a:off x="1065212" y="171234"/>
            <a:ext cx="10058402" cy="800964"/>
          </a:xfrm>
        </p:spPr>
        <p:txBody>
          <a:bodyPr>
            <a:normAutofit fontScale="90000"/>
          </a:bodyPr>
          <a:lstStyle/>
          <a:p>
            <a:br>
              <a:rPr lang="en-GB" dirty="0">
                <a:solidFill>
                  <a:srgbClr val="3F4742"/>
                </a:solidFill>
              </a:rPr>
            </a:br>
            <a:r>
              <a:rPr lang="en-GB" dirty="0">
                <a:solidFill>
                  <a:srgbClr val="3F4742"/>
                </a:solidFill>
              </a:rPr>
              <a:t>Why is it important to our school?</a:t>
            </a:r>
          </a:p>
        </p:txBody>
      </p:sp>
      <p:sp>
        <p:nvSpPr>
          <p:cNvPr id="3" name="Content Placeholder 2">
            <a:extLst>
              <a:ext uri="{FF2B5EF4-FFF2-40B4-BE49-F238E27FC236}">
                <a16:creationId xmlns:a16="http://schemas.microsoft.com/office/drawing/2014/main" id="{503E9037-F18F-49FE-B9E8-75CF11A41A55}"/>
              </a:ext>
            </a:extLst>
          </p:cNvPr>
          <p:cNvSpPr>
            <a:spLocks noGrp="1"/>
          </p:cNvSpPr>
          <p:nvPr>
            <p:ph idx="1"/>
          </p:nvPr>
        </p:nvSpPr>
        <p:spPr>
          <a:xfrm>
            <a:off x="1065214" y="1151223"/>
            <a:ext cx="10058400" cy="980643"/>
          </a:xfrm>
        </p:spPr>
        <p:txBody>
          <a:bodyPr/>
          <a:lstStyle/>
          <a:p>
            <a:pPr marL="0" indent="0" algn="ctr">
              <a:buNone/>
            </a:pPr>
            <a:r>
              <a:rPr lang="en-GB" sz="1800" dirty="0">
                <a:solidFill>
                  <a:srgbClr val="3F4742"/>
                </a:solidFill>
                <a:latin typeface="Arial" panose="020B0604020202020204" pitchFamily="34" charset="0"/>
                <a:cs typeface="Arial" panose="020B0604020202020204" pitchFamily="34" charset="0"/>
              </a:rPr>
              <a:t>‘Assessment which is explicitly designed to promote learning is the simple, most powerful tool we have for both raising standards and empowering lifelong learners’ (Assessment Reform Group, 1999, </a:t>
            </a:r>
            <a:r>
              <a:rPr lang="en-GB" sz="1800" dirty="0" err="1">
                <a:solidFill>
                  <a:srgbClr val="3F4742"/>
                </a:solidFill>
                <a:latin typeface="Arial" panose="020B0604020202020204" pitchFamily="34" charset="0"/>
                <a:cs typeface="Arial" panose="020B0604020202020204" pitchFamily="34" charset="0"/>
              </a:rPr>
              <a:t>Pv</a:t>
            </a:r>
            <a:r>
              <a:rPr lang="en-GB" sz="1800" dirty="0">
                <a:solidFill>
                  <a:srgbClr val="3F4742"/>
                </a:solidFill>
                <a:latin typeface="Arial" panose="020B0604020202020204" pitchFamily="34" charset="0"/>
                <a:cs typeface="Arial" panose="020B0604020202020204" pitchFamily="34" charset="0"/>
              </a:rPr>
              <a:t>).</a:t>
            </a:r>
          </a:p>
          <a:p>
            <a:endParaRPr lang="en-GB" dirty="0"/>
          </a:p>
        </p:txBody>
      </p:sp>
      <p:pic>
        <p:nvPicPr>
          <p:cNvPr id="4" name="Picture 3">
            <a:extLst>
              <a:ext uri="{FF2B5EF4-FFF2-40B4-BE49-F238E27FC236}">
                <a16:creationId xmlns:a16="http://schemas.microsoft.com/office/drawing/2014/main" id="{6D75CB93-E06C-4796-9557-B602DDD5B500}"/>
              </a:ext>
            </a:extLst>
          </p:cNvPr>
          <p:cNvPicPr>
            <a:picLocks noChangeAspect="1"/>
          </p:cNvPicPr>
          <p:nvPr/>
        </p:nvPicPr>
        <p:blipFill rotWithShape="1">
          <a:blip r:embed="rId2"/>
          <a:srcRect l="17461" t="36451" r="58399" b="30824"/>
          <a:stretch/>
        </p:blipFill>
        <p:spPr>
          <a:xfrm>
            <a:off x="10529887" y="-94329"/>
            <a:ext cx="1747837" cy="1332089"/>
          </a:xfrm>
          <a:prstGeom prst="rect">
            <a:avLst/>
          </a:prstGeom>
          <a:effectLst>
            <a:softEdge rad="139700"/>
          </a:effectLst>
        </p:spPr>
      </p:pic>
      <p:sp>
        <p:nvSpPr>
          <p:cNvPr id="6" name="TextBox 5">
            <a:extLst>
              <a:ext uri="{FF2B5EF4-FFF2-40B4-BE49-F238E27FC236}">
                <a16:creationId xmlns:a16="http://schemas.microsoft.com/office/drawing/2014/main" id="{918B3D6E-6A2A-4646-A211-E592E35CB965}"/>
              </a:ext>
            </a:extLst>
          </p:cNvPr>
          <p:cNvSpPr txBox="1"/>
          <p:nvPr/>
        </p:nvSpPr>
        <p:spPr>
          <a:xfrm>
            <a:off x="614363" y="2343150"/>
            <a:ext cx="11244261" cy="4370427"/>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Black and William (2001) believe that any classroom can be seen as a black box. This is where the teacher plays a vital role with the help of Assessment for learning.</a:t>
            </a:r>
          </a:p>
          <a:p>
            <a:pPr marL="285750" indent="-285750">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A survey produced by Ofsted (2008) found that when looking at assessment for learning in English and Mathematics, for children aged 4-16, there was a substantial impact made on areas such as standards, achievement and teaching. </a:t>
            </a:r>
          </a:p>
          <a:p>
            <a:pPr marL="285750" indent="-285750">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The Welsh Government (2010) states that there are many reasons why AFL is important to our learners, and therefore our school. These are: </a:t>
            </a:r>
          </a:p>
          <a:p>
            <a:pPr fontAlgn="base"/>
            <a:r>
              <a:rPr lang="en-GB"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-Students have a more focused view on HOW to learn.</a:t>
            </a:r>
          </a:p>
          <a:p>
            <a:pPr fontAlgn="base"/>
            <a:r>
              <a:rPr lang="en-GB" sz="1600" dirty="0">
                <a:solidFill>
                  <a:srgbClr val="3F4742"/>
                </a:solidFill>
                <a:latin typeface="Arial" panose="020B0604020202020204" pitchFamily="34" charset="0"/>
                <a:cs typeface="Arial" panose="020B0604020202020204" pitchFamily="34" charset="0"/>
              </a:rPr>
              <a:t>				-A greater emphasis on collaboration between students.</a:t>
            </a:r>
          </a:p>
          <a:p>
            <a:pPr fontAlgn="base"/>
            <a:r>
              <a:rPr lang="en-GB" sz="1600" dirty="0">
                <a:solidFill>
                  <a:srgbClr val="3F4742"/>
                </a:solidFill>
                <a:latin typeface="Arial" panose="020B0604020202020204" pitchFamily="34" charset="0"/>
                <a:cs typeface="Arial" panose="020B0604020202020204" pitchFamily="34" charset="0"/>
              </a:rPr>
              <a:t>				-More responsibility taken by the students on their own learning.</a:t>
            </a:r>
          </a:p>
          <a:p>
            <a:pPr fontAlgn="base"/>
            <a:r>
              <a:rPr lang="en-GB" sz="1600" dirty="0">
                <a:solidFill>
                  <a:srgbClr val="3F4742"/>
                </a:solidFill>
                <a:latin typeface="Arial" panose="020B0604020202020204" pitchFamily="34" charset="0"/>
                <a:cs typeface="Arial" panose="020B0604020202020204" pitchFamily="34" charset="0"/>
              </a:rPr>
              <a:t>				-Students are able to reflect on themselves and their work independently.</a:t>
            </a:r>
          </a:p>
          <a:p>
            <a:pPr fontAlgn="base"/>
            <a:r>
              <a:rPr lang="en-GB" sz="1600" dirty="0">
                <a:solidFill>
                  <a:srgbClr val="3F4742"/>
                </a:solidFill>
                <a:latin typeface="Arial" panose="020B0604020202020204" pitchFamily="34" charset="0"/>
                <a:cs typeface="Arial" panose="020B0604020202020204" pitchFamily="34" charset="0"/>
              </a:rPr>
              <a:t>				-Students feel comfortable in their environment, this ensures them that mistakes 					are normal and feel safe to make them.</a:t>
            </a:r>
          </a:p>
          <a:p>
            <a:endParaRPr lang="en-GB" dirty="0">
              <a:solidFill>
                <a:srgbClr val="3F474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522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3F4742"/>
                </a:solidFill>
              </a:rPr>
              <a:t>Assessment for Learning</a:t>
            </a:r>
          </a:p>
        </p:txBody>
      </p:sp>
      <p:sp>
        <p:nvSpPr>
          <p:cNvPr id="3" name="Text Placeholder 2"/>
          <p:cNvSpPr>
            <a:spLocks noGrp="1"/>
          </p:cNvSpPr>
          <p:nvPr>
            <p:ph type="body" idx="1"/>
          </p:nvPr>
        </p:nvSpPr>
        <p:spPr/>
        <p:txBody>
          <a:bodyPr/>
          <a:lstStyle/>
          <a:p>
            <a:r>
              <a:rPr lang="en-US" dirty="0">
                <a:solidFill>
                  <a:srgbClr val="3F4742"/>
                </a:solidFill>
              </a:rPr>
              <a:t>Early Years</a:t>
            </a:r>
          </a:p>
        </p:txBody>
      </p:sp>
    </p:spTree>
    <p:extLst>
      <p:ext uri="{BB962C8B-B14F-4D97-AF65-F5344CB8AC3E}">
        <p14:creationId xmlns:p14="http://schemas.microsoft.com/office/powerpoint/2010/main" val="4067813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1ED0F-1CB4-4805-9C60-F94B4CE3C89E}"/>
              </a:ext>
            </a:extLst>
          </p:cNvPr>
          <p:cNvSpPr>
            <a:spLocks noGrp="1"/>
          </p:cNvSpPr>
          <p:nvPr>
            <p:ph type="title"/>
          </p:nvPr>
        </p:nvSpPr>
        <p:spPr>
          <a:xfrm>
            <a:off x="401782" y="266700"/>
            <a:ext cx="10236923" cy="1219200"/>
          </a:xfrm>
        </p:spPr>
        <p:txBody>
          <a:bodyPr/>
          <a:lstStyle/>
          <a:p>
            <a:r>
              <a:rPr lang="en-GB" dirty="0">
                <a:solidFill>
                  <a:srgbClr val="3F4742"/>
                </a:solidFill>
              </a:rPr>
              <a:t>Assessment for learning- </a:t>
            </a:r>
            <a:br>
              <a:rPr lang="en-GB" dirty="0">
                <a:solidFill>
                  <a:srgbClr val="3F4742"/>
                </a:solidFill>
              </a:rPr>
            </a:br>
            <a:r>
              <a:rPr lang="en-GB" dirty="0">
                <a:solidFill>
                  <a:srgbClr val="3F4742"/>
                </a:solidFill>
              </a:rPr>
              <a:t>Working Wall</a:t>
            </a:r>
          </a:p>
        </p:txBody>
      </p:sp>
      <p:sp>
        <p:nvSpPr>
          <p:cNvPr id="3" name="Content Placeholder 2">
            <a:extLst>
              <a:ext uri="{FF2B5EF4-FFF2-40B4-BE49-F238E27FC236}">
                <a16:creationId xmlns:a16="http://schemas.microsoft.com/office/drawing/2014/main" id="{0DA73097-D6CA-4ECD-8F10-F608EEA9F972}"/>
              </a:ext>
            </a:extLst>
          </p:cNvPr>
          <p:cNvSpPr>
            <a:spLocks noGrp="1"/>
          </p:cNvSpPr>
          <p:nvPr>
            <p:ph idx="1"/>
          </p:nvPr>
        </p:nvSpPr>
        <p:spPr>
          <a:xfrm>
            <a:off x="1065214" y="1752600"/>
            <a:ext cx="10058400" cy="4838700"/>
          </a:xfrm>
        </p:spPr>
        <p:txBody>
          <a:bodyPr>
            <a:normAutofit fontScale="92500" lnSpcReduction="10000"/>
          </a:bodyPr>
          <a:lstStyle/>
          <a:p>
            <a:r>
              <a:rPr lang="en-GB" sz="1800" dirty="0">
                <a:solidFill>
                  <a:srgbClr val="3F4742"/>
                </a:solidFill>
                <a:latin typeface="Arial" panose="020B0604020202020204" pitchFamily="34" charset="0"/>
                <a:cs typeface="Arial" panose="020B0604020202020204" pitchFamily="34" charset="0"/>
              </a:rPr>
              <a:t>In order to provide challenge to the students, as well as promote independence, I believe that a ‘working wall’ would be well suited to the children of the Early Years.</a:t>
            </a:r>
          </a:p>
          <a:p>
            <a:r>
              <a:rPr lang="en-GB" sz="1800" dirty="0">
                <a:solidFill>
                  <a:srgbClr val="3F4742"/>
                </a:solidFill>
                <a:latin typeface="Arial" panose="020B0604020202020204" pitchFamily="34" charset="0"/>
                <a:cs typeface="Arial" panose="020B0604020202020204" pitchFamily="34" charset="0"/>
              </a:rPr>
              <a:t>The students have the freedom to return to the wall as many times as they would like (Williams, 2011). </a:t>
            </a:r>
          </a:p>
          <a:p>
            <a:r>
              <a:rPr lang="en-GB" sz="1800" dirty="0">
                <a:solidFill>
                  <a:srgbClr val="3F4742"/>
                </a:solidFill>
                <a:latin typeface="Arial" panose="020B0604020202020204" pitchFamily="34" charset="0"/>
                <a:cs typeface="Arial" panose="020B0604020202020204" pitchFamily="34" charset="0"/>
              </a:rPr>
              <a:t>According to Lancashire County Council (2011) a working wall encourages children to work together, or as a team to meet the desired goal of completing the task, as well as offering support and guidance. </a:t>
            </a:r>
          </a:p>
          <a:p>
            <a:r>
              <a:rPr lang="en-GB" sz="1800" dirty="0">
                <a:solidFill>
                  <a:srgbClr val="3F4742"/>
                </a:solidFill>
                <a:latin typeface="Arial" panose="020B0604020202020204" pitchFamily="34" charset="0"/>
                <a:cs typeface="Arial" panose="020B0604020202020204" pitchFamily="34" charset="0"/>
              </a:rPr>
              <a:t>The working wall produces a stimulating physical environment (Sargent, 2013). </a:t>
            </a:r>
          </a:p>
          <a:p>
            <a:r>
              <a:rPr lang="en-GB" sz="1800" dirty="0">
                <a:solidFill>
                  <a:srgbClr val="3F4742"/>
                </a:solidFill>
                <a:latin typeface="Arial" panose="020B0604020202020204" pitchFamily="34" charset="0"/>
                <a:cs typeface="Arial" panose="020B0604020202020204" pitchFamily="34" charset="0"/>
              </a:rPr>
              <a:t>Encourages children to ask questions if they are unsure. </a:t>
            </a:r>
          </a:p>
          <a:p>
            <a:r>
              <a:rPr lang="en-GB" sz="1800" dirty="0">
                <a:solidFill>
                  <a:srgbClr val="3F4742"/>
                </a:solidFill>
                <a:latin typeface="Arial" panose="020B0604020202020204" pitchFamily="34" charset="0"/>
                <a:cs typeface="Arial" panose="020B0604020202020204" pitchFamily="34" charset="0"/>
              </a:rPr>
              <a:t>The working wall also enables the staff in the classroom to have a clear understanding of what the week ahead will focus on.</a:t>
            </a:r>
          </a:p>
          <a:p>
            <a:r>
              <a:rPr lang="en-GB" sz="1800" dirty="0">
                <a:solidFill>
                  <a:srgbClr val="3F4742"/>
                </a:solidFill>
                <a:latin typeface="Arial" panose="020B0604020202020204" pitchFamily="34" charset="0"/>
                <a:cs typeface="Arial" panose="020B0604020202020204" pitchFamily="34" charset="0"/>
              </a:rPr>
              <a:t>Parents are able to clearly see what the topic is for the week, and offer support or guidance on it. </a:t>
            </a:r>
          </a:p>
          <a:p>
            <a:pPr marL="0" indent="0">
              <a:buNone/>
            </a:pPr>
            <a:r>
              <a:rPr lang="en-GB" sz="1800" dirty="0">
                <a:solidFill>
                  <a:srgbClr val="3F4742"/>
                </a:solidFill>
                <a:latin typeface="Arial" panose="020B0604020202020204" pitchFamily="34" charset="0"/>
                <a:cs typeface="Arial" panose="020B0604020202020204" pitchFamily="34" charset="0"/>
              </a:rPr>
              <a:t>								(Williams, 2011)</a:t>
            </a:r>
          </a:p>
          <a:p>
            <a:endParaRPr lang="en-GB" sz="1800" dirty="0">
              <a:solidFill>
                <a:srgbClr val="3F4742"/>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75D2EFF-5609-4342-8450-48AF1DB51734}"/>
              </a:ext>
            </a:extLst>
          </p:cNvPr>
          <p:cNvPicPr>
            <a:picLocks noChangeAspect="1"/>
          </p:cNvPicPr>
          <p:nvPr/>
        </p:nvPicPr>
        <p:blipFill rotWithShape="1">
          <a:blip r:embed="rId2"/>
          <a:srcRect l="17461" t="36451" r="58399" b="30824"/>
          <a:stretch/>
        </p:blipFill>
        <p:spPr>
          <a:xfrm>
            <a:off x="9864436" y="119270"/>
            <a:ext cx="2327564" cy="1731818"/>
          </a:xfrm>
          <a:prstGeom prst="rect">
            <a:avLst/>
          </a:prstGeom>
          <a:effectLst>
            <a:softEdge rad="139700"/>
          </a:effectLst>
        </p:spPr>
      </p:pic>
    </p:spTree>
    <p:extLst>
      <p:ext uri="{BB962C8B-B14F-4D97-AF65-F5344CB8AC3E}">
        <p14:creationId xmlns:p14="http://schemas.microsoft.com/office/powerpoint/2010/main" val="1649615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p:txBody>
          <a:bodyPr/>
          <a:lstStyle/>
          <a:p>
            <a:r>
              <a:rPr lang="en-GB" dirty="0">
                <a:solidFill>
                  <a:srgbClr val="3F4742"/>
                </a:solidFill>
              </a:rPr>
              <a:t>Implementation</a:t>
            </a:r>
          </a:p>
        </p:txBody>
      </p:sp>
      <p:sp>
        <p:nvSpPr>
          <p:cNvPr id="3" name="Content Placeholder 2">
            <a:extLst>
              <a:ext uri="{FF2B5EF4-FFF2-40B4-BE49-F238E27FC236}">
                <a16:creationId xmlns:a16="http://schemas.microsoft.com/office/drawing/2014/main" id="{699E5DE6-2875-40BA-B15D-A8A5BC71BF24}"/>
              </a:ext>
            </a:extLst>
          </p:cNvPr>
          <p:cNvSpPr>
            <a:spLocks noGrp="1"/>
          </p:cNvSpPr>
          <p:nvPr>
            <p:ph idx="1"/>
          </p:nvPr>
        </p:nvSpPr>
        <p:spPr>
          <a:xfrm>
            <a:off x="1065214" y="1780309"/>
            <a:ext cx="10058400" cy="4485409"/>
          </a:xfrm>
        </p:spPr>
        <p:txBody>
          <a:bodyPr>
            <a:normAutofit/>
          </a:bodyPr>
          <a:lstStyle/>
          <a:p>
            <a:pPr marL="0" indent="0">
              <a:buNone/>
            </a:pPr>
            <a:r>
              <a:rPr lang="en-GB" sz="1800" dirty="0">
                <a:solidFill>
                  <a:srgbClr val="3F4742"/>
                </a:solidFill>
                <a:latin typeface="Arial" panose="020B0604020202020204" pitchFamily="34" charset="0"/>
                <a:cs typeface="Arial" panose="020B0604020202020204" pitchFamily="34" charset="0"/>
              </a:rPr>
              <a:t>To implement this strategy into our early years classrooms I believe there are many components we need to consider, these are;</a:t>
            </a:r>
          </a:p>
          <a:p>
            <a:r>
              <a:rPr lang="en-GB" sz="1800" dirty="0">
                <a:solidFill>
                  <a:srgbClr val="3F4742"/>
                </a:solidFill>
                <a:latin typeface="Arial" panose="020B0604020202020204" pitchFamily="34" charset="0"/>
                <a:cs typeface="Arial" panose="020B0604020202020204" pitchFamily="34" charset="0"/>
              </a:rPr>
              <a:t>Allowing the students plenty of time to discuss and think about the task in hand. Sargent (2013) believes that children need to be encouraged to share their ideas and thoughts in order for teachers to fully evaluate their understanding, and give feedback.</a:t>
            </a:r>
          </a:p>
          <a:p>
            <a:r>
              <a:rPr lang="en-GB" sz="1800" dirty="0">
                <a:solidFill>
                  <a:srgbClr val="3F4742"/>
                </a:solidFill>
                <a:latin typeface="Arial" panose="020B0604020202020204" pitchFamily="34" charset="0"/>
                <a:cs typeface="Arial" panose="020B0604020202020204" pitchFamily="34" charset="0"/>
              </a:rPr>
              <a:t>To ensure this strategy is successful, teachers need to fully commit to assessment for learning, this means the working wall needs to be changed weekly to ensure consistency.</a:t>
            </a:r>
          </a:p>
          <a:p>
            <a:r>
              <a:rPr lang="en-GB" sz="1800" dirty="0">
                <a:solidFill>
                  <a:srgbClr val="3F4742"/>
                </a:solidFill>
                <a:latin typeface="Arial" panose="020B0604020202020204" pitchFamily="34" charset="0"/>
                <a:cs typeface="Arial" panose="020B0604020202020204" pitchFamily="34" charset="0"/>
              </a:rPr>
              <a:t>As well as being able to return back and forth to the working wall as often as they like, children should also be given a formal opportunity to purely be focused on this task. Although some may use their initiative or desire to learn to complete the task, others may need guidance.</a:t>
            </a:r>
          </a:p>
          <a:p>
            <a:r>
              <a:rPr lang="en-GB" sz="1800" dirty="0">
                <a:solidFill>
                  <a:srgbClr val="3F4742"/>
                </a:solidFill>
                <a:latin typeface="Arial" panose="020B0604020202020204" pitchFamily="34" charset="0"/>
                <a:cs typeface="Arial" panose="020B0604020202020204" pitchFamily="34" charset="0"/>
              </a:rPr>
              <a:t>Once the task is completed, verbal feedback should be given individually. </a:t>
            </a: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spTree>
    <p:extLst>
      <p:ext uri="{BB962C8B-B14F-4D97-AF65-F5344CB8AC3E}">
        <p14:creationId xmlns:p14="http://schemas.microsoft.com/office/powerpoint/2010/main" val="105134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351152B-9908-4E6A-ADF8-A98039607A3F}"/>
              </a:ext>
            </a:extLst>
          </p:cNvPr>
          <p:cNvSpPr/>
          <p:nvPr/>
        </p:nvSpPr>
        <p:spPr>
          <a:xfrm>
            <a:off x="1065212" y="1752600"/>
            <a:ext cx="10058400" cy="4100513"/>
          </a:xfrm>
          <a:prstGeom prst="roundRect">
            <a:avLst/>
          </a:prstGeom>
          <a:solidFill>
            <a:schemeClr val="bg2">
              <a:lumMod val="75000"/>
            </a:schemeClr>
          </a:solidFill>
          <a:ln>
            <a:solidFill>
              <a:srgbClr val="3F47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a:xfrm>
            <a:off x="1063626" y="33336"/>
            <a:ext cx="10058402" cy="1219200"/>
          </a:xfrm>
        </p:spPr>
        <p:txBody>
          <a:bodyPr/>
          <a:lstStyle/>
          <a:p>
            <a:r>
              <a:rPr lang="en-GB" dirty="0">
                <a:solidFill>
                  <a:srgbClr val="3F4742"/>
                </a:solidFill>
              </a:rPr>
              <a:t>Benefits </a:t>
            </a:r>
          </a:p>
        </p:txBody>
      </p:sp>
      <p:sp>
        <p:nvSpPr>
          <p:cNvPr id="3" name="Content Placeholder 2">
            <a:extLst>
              <a:ext uri="{FF2B5EF4-FFF2-40B4-BE49-F238E27FC236}">
                <a16:creationId xmlns:a16="http://schemas.microsoft.com/office/drawing/2014/main" id="{699E5DE6-2875-40BA-B15D-A8A5BC71BF24}"/>
              </a:ext>
            </a:extLst>
          </p:cNvPr>
          <p:cNvSpPr>
            <a:spLocks noGrp="1"/>
          </p:cNvSpPr>
          <p:nvPr>
            <p:ph idx="1"/>
          </p:nvPr>
        </p:nvSpPr>
        <p:spPr>
          <a:xfrm>
            <a:off x="1063626" y="1752600"/>
            <a:ext cx="5030786" cy="4876800"/>
          </a:xfrm>
          <a:ln>
            <a:noFill/>
          </a:ln>
        </p:spPr>
        <p:txBody>
          <a:bodyPr/>
          <a:lstStyle/>
          <a:p>
            <a:pPr marL="0" indent="0" algn="ctr">
              <a:buNone/>
            </a:pPr>
            <a:r>
              <a:rPr lang="en-GB" u="sng" dirty="0">
                <a:solidFill>
                  <a:srgbClr val="3F4742"/>
                </a:solidFill>
              </a:rPr>
              <a:t>For Learners..</a:t>
            </a:r>
          </a:p>
          <a:p>
            <a:r>
              <a:rPr lang="en-GB" sz="1800" dirty="0">
                <a:solidFill>
                  <a:srgbClr val="3F4742"/>
                </a:solidFill>
                <a:latin typeface="Arial" panose="020B0604020202020204" pitchFamily="34" charset="0"/>
                <a:cs typeface="Arial" panose="020B0604020202020204" pitchFamily="34" charset="0"/>
              </a:rPr>
              <a:t>Greater understanding of what is expected of them.</a:t>
            </a:r>
          </a:p>
          <a:p>
            <a:r>
              <a:rPr lang="en-GB" sz="1800" dirty="0">
                <a:solidFill>
                  <a:srgbClr val="3F4742"/>
                </a:solidFill>
                <a:latin typeface="Arial" panose="020B0604020202020204" pitchFamily="34" charset="0"/>
                <a:cs typeface="Arial" panose="020B0604020202020204" pitchFamily="34" charset="0"/>
              </a:rPr>
              <a:t>Confidence in themselves and their work. </a:t>
            </a:r>
          </a:p>
          <a:p>
            <a:pPr marL="0" indent="0">
              <a:buNone/>
            </a:pPr>
            <a:r>
              <a:rPr lang="en-GB" sz="1800" dirty="0">
                <a:solidFill>
                  <a:srgbClr val="3F4742"/>
                </a:solidFill>
                <a:latin typeface="Arial" panose="020B0604020202020204" pitchFamily="34" charset="0"/>
                <a:cs typeface="Arial" panose="020B0604020202020204" pitchFamily="34" charset="0"/>
              </a:rPr>
              <a:t>			</a:t>
            </a:r>
            <a:r>
              <a:rPr lang="en-GB" sz="1100" dirty="0">
                <a:solidFill>
                  <a:srgbClr val="3F4742"/>
                </a:solidFill>
                <a:latin typeface="Arial" panose="020B0604020202020204" pitchFamily="34" charset="0"/>
                <a:cs typeface="Arial" panose="020B0604020202020204" pitchFamily="34" charset="0"/>
              </a:rPr>
              <a:t>(Ministry of Education, no date)</a:t>
            </a:r>
            <a:endParaRPr lang="en-GB" sz="1800" dirty="0">
              <a:solidFill>
                <a:srgbClr val="3F4742"/>
              </a:solidFill>
              <a:latin typeface="Arial" panose="020B0604020202020204" pitchFamily="34" charset="0"/>
              <a:cs typeface="Arial" panose="020B0604020202020204" pitchFamily="34" charset="0"/>
            </a:endParaRPr>
          </a:p>
          <a:p>
            <a:r>
              <a:rPr lang="en-GB" sz="1800" dirty="0">
                <a:solidFill>
                  <a:srgbClr val="3F4742"/>
                </a:solidFill>
                <a:latin typeface="Arial" panose="020B0604020202020204" pitchFamily="34" charset="0"/>
                <a:cs typeface="Arial" panose="020B0604020202020204" pitchFamily="34" charset="0"/>
              </a:rPr>
              <a:t>Improves pupil progress.</a:t>
            </a:r>
          </a:p>
          <a:p>
            <a:pPr marL="0" indent="0">
              <a:buNone/>
            </a:pPr>
            <a:r>
              <a:rPr lang="en-GB" sz="1800"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(Teacher Times, (2018)</a:t>
            </a:r>
          </a:p>
          <a:p>
            <a:endParaRPr lang="en-GB" sz="1800" dirty="0">
              <a:solidFill>
                <a:srgbClr val="3F4742"/>
              </a:solidFill>
              <a:latin typeface="Arial" panose="020B0604020202020204" pitchFamily="34" charset="0"/>
              <a:cs typeface="Arial" panose="020B0604020202020204" pitchFamily="34" charset="0"/>
            </a:endParaRPr>
          </a:p>
          <a:p>
            <a:endParaRPr lang="en-GB" sz="1800" dirty="0">
              <a:solidFill>
                <a:srgbClr val="3F4742"/>
              </a:solidFill>
              <a:latin typeface="Arial" panose="020B0604020202020204" pitchFamily="34" charset="0"/>
              <a:cs typeface="Arial" panose="020B0604020202020204" pitchFamily="34" charset="0"/>
            </a:endParaRPr>
          </a:p>
          <a:p>
            <a:endParaRPr lang="en-GB" u="sng" dirty="0">
              <a:solidFill>
                <a:srgbClr val="3F4742"/>
              </a:solidFill>
            </a:endParaRP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cxnSp>
        <p:nvCxnSpPr>
          <p:cNvPr id="7" name="Straight Connector 6">
            <a:extLst>
              <a:ext uri="{FF2B5EF4-FFF2-40B4-BE49-F238E27FC236}">
                <a16:creationId xmlns:a16="http://schemas.microsoft.com/office/drawing/2014/main" id="{4B250249-7787-405D-8316-225F26FDF53F}"/>
              </a:ext>
            </a:extLst>
          </p:cNvPr>
          <p:cNvCxnSpPr>
            <a:cxnSpLocks/>
            <a:stCxn id="5" idx="0"/>
            <a:endCxn id="5" idx="2"/>
          </p:cNvCxnSpPr>
          <p:nvPr/>
        </p:nvCxnSpPr>
        <p:spPr>
          <a:xfrm>
            <a:off x="6094412" y="1752600"/>
            <a:ext cx="0" cy="4100513"/>
          </a:xfrm>
          <a:prstGeom prst="line">
            <a:avLst/>
          </a:prstGeom>
          <a:ln>
            <a:solidFill>
              <a:srgbClr val="3F4742"/>
            </a:solidFill>
          </a:ln>
        </p:spPr>
        <p:style>
          <a:lnRef idx="3">
            <a:schemeClr val="accent5"/>
          </a:lnRef>
          <a:fillRef idx="0">
            <a:schemeClr val="accent5"/>
          </a:fillRef>
          <a:effectRef idx="2">
            <a:schemeClr val="accent5"/>
          </a:effectRef>
          <a:fontRef idx="minor">
            <a:schemeClr val="tx1"/>
          </a:fontRef>
        </p:style>
      </p:cxnSp>
      <p:sp>
        <p:nvSpPr>
          <p:cNvPr id="8" name="TextBox 7">
            <a:extLst>
              <a:ext uri="{FF2B5EF4-FFF2-40B4-BE49-F238E27FC236}">
                <a16:creationId xmlns:a16="http://schemas.microsoft.com/office/drawing/2014/main" id="{5BCE1653-0955-4EA8-B7CF-BA5F6BD18AC3}"/>
              </a:ext>
            </a:extLst>
          </p:cNvPr>
          <p:cNvSpPr txBox="1"/>
          <p:nvPr/>
        </p:nvSpPr>
        <p:spPr>
          <a:xfrm>
            <a:off x="6094412" y="1780309"/>
            <a:ext cx="5029189" cy="3785652"/>
          </a:xfrm>
          <a:prstGeom prst="rect">
            <a:avLst/>
          </a:prstGeom>
          <a:noFill/>
        </p:spPr>
        <p:txBody>
          <a:bodyPr wrap="square" rtlCol="0">
            <a:spAutoFit/>
          </a:bodyPr>
          <a:lstStyle/>
          <a:p>
            <a:pPr algn="ctr"/>
            <a:r>
              <a:rPr lang="en-GB" sz="2400" u="sng" dirty="0">
                <a:solidFill>
                  <a:srgbClr val="3F4742"/>
                </a:solidFill>
              </a:rPr>
              <a:t>For Teachers..</a:t>
            </a:r>
          </a:p>
          <a:p>
            <a:pPr marL="342900" indent="-342900">
              <a:lnSpc>
                <a:spcPct val="200000"/>
              </a:lnSpc>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Improved teacher practice</a:t>
            </a:r>
          </a:p>
          <a:p>
            <a:pPr marL="342900" indent="-342900">
              <a:lnSpc>
                <a:spcPct val="200000"/>
              </a:lnSpc>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Allows time for verbal feedback, which strengthens the communication between teacher and learner. </a:t>
            </a:r>
          </a:p>
          <a:p>
            <a:pPr>
              <a:lnSpc>
                <a:spcPct val="200000"/>
              </a:lnSpc>
            </a:pPr>
            <a:r>
              <a:rPr lang="en-GB"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(Teacher Times, 2018)</a:t>
            </a:r>
          </a:p>
          <a:p>
            <a:pPr marL="342900" indent="-342900">
              <a:lnSpc>
                <a:spcPct val="200000"/>
              </a:lnSpc>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9631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3F4742"/>
                </a:solidFill>
              </a:rPr>
              <a:t>Assessment for Learning</a:t>
            </a:r>
          </a:p>
        </p:txBody>
      </p:sp>
      <p:sp>
        <p:nvSpPr>
          <p:cNvPr id="3" name="Text Placeholder 2"/>
          <p:cNvSpPr>
            <a:spLocks noGrp="1"/>
          </p:cNvSpPr>
          <p:nvPr>
            <p:ph type="body" idx="1"/>
          </p:nvPr>
        </p:nvSpPr>
        <p:spPr/>
        <p:txBody>
          <a:bodyPr/>
          <a:lstStyle/>
          <a:p>
            <a:r>
              <a:rPr lang="en-US" dirty="0">
                <a:solidFill>
                  <a:srgbClr val="3F4742"/>
                </a:solidFill>
              </a:rPr>
              <a:t>Key Stage 1</a:t>
            </a:r>
          </a:p>
        </p:txBody>
      </p:sp>
    </p:spTree>
    <p:extLst>
      <p:ext uri="{BB962C8B-B14F-4D97-AF65-F5344CB8AC3E}">
        <p14:creationId xmlns:p14="http://schemas.microsoft.com/office/powerpoint/2010/main" val="3860916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CCF7E-242E-4C0A-9B76-A711FB40E015}"/>
              </a:ext>
            </a:extLst>
          </p:cNvPr>
          <p:cNvSpPr>
            <a:spLocks noGrp="1"/>
          </p:cNvSpPr>
          <p:nvPr>
            <p:ph type="title"/>
          </p:nvPr>
        </p:nvSpPr>
        <p:spPr/>
        <p:txBody>
          <a:bodyPr/>
          <a:lstStyle/>
          <a:p>
            <a:r>
              <a:rPr lang="en-GB" dirty="0">
                <a:solidFill>
                  <a:srgbClr val="3F4742"/>
                </a:solidFill>
              </a:rPr>
              <a:t>Assessment for Learning-</a:t>
            </a:r>
            <a:br>
              <a:rPr lang="en-GB" dirty="0">
                <a:solidFill>
                  <a:srgbClr val="3F4742"/>
                </a:solidFill>
              </a:rPr>
            </a:br>
            <a:r>
              <a:rPr lang="en-GB" dirty="0">
                <a:solidFill>
                  <a:srgbClr val="3F4742"/>
                </a:solidFill>
              </a:rPr>
              <a:t>Traffic light system</a:t>
            </a:r>
          </a:p>
        </p:txBody>
      </p:sp>
      <p:sp>
        <p:nvSpPr>
          <p:cNvPr id="3" name="Content Placeholder 2">
            <a:extLst>
              <a:ext uri="{FF2B5EF4-FFF2-40B4-BE49-F238E27FC236}">
                <a16:creationId xmlns:a16="http://schemas.microsoft.com/office/drawing/2014/main" id="{616E7DCC-7D65-4012-AD8F-05EAACD95A5C}"/>
              </a:ext>
            </a:extLst>
          </p:cNvPr>
          <p:cNvSpPr>
            <a:spLocks noGrp="1"/>
          </p:cNvSpPr>
          <p:nvPr>
            <p:ph idx="1"/>
          </p:nvPr>
        </p:nvSpPr>
        <p:spPr>
          <a:xfrm>
            <a:off x="1065214" y="2015234"/>
            <a:ext cx="10058400" cy="4537966"/>
          </a:xfrm>
        </p:spPr>
        <p:txBody>
          <a:bodyPr>
            <a:normAutofit fontScale="92500" lnSpcReduction="10000"/>
          </a:bodyPr>
          <a:lstStyle/>
          <a:p>
            <a:r>
              <a:rPr lang="en-GB" sz="2000" dirty="0">
                <a:solidFill>
                  <a:srgbClr val="3F4742"/>
                </a:solidFill>
                <a:latin typeface="Arial" panose="020B0604020202020204" pitchFamily="34" charset="0"/>
                <a:cs typeface="Arial" panose="020B0604020202020204" pitchFamily="34" charset="0"/>
              </a:rPr>
              <a:t>The Assessment for Learning strategy I am proposing for Key Stage 1 is the traffic light system.</a:t>
            </a:r>
          </a:p>
          <a:p>
            <a:pPr marL="0" indent="0">
              <a:buNone/>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The concept behind this is for the teacher to be able to see immediately if a child is understanding what is being taught, or if the feel they may need help. </a:t>
            </a:r>
          </a:p>
          <a:p>
            <a:pPr marL="0" indent="0">
              <a:buNone/>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The teacher is able to adjust their teaching to meet the needs of the learner.</a:t>
            </a:r>
          </a:p>
          <a:p>
            <a:pPr marL="0" indent="0">
              <a:buNone/>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The system can also be used in pupil’s books, in a similar way.</a:t>
            </a:r>
          </a:p>
          <a:p>
            <a:pPr marL="0" indent="0">
              <a:buNone/>
            </a:pPr>
            <a:r>
              <a:rPr lang="en-GB" sz="2000" dirty="0">
                <a:solidFill>
                  <a:srgbClr val="3F4742"/>
                </a:solidFill>
                <a:latin typeface="Arial" panose="020B0604020202020204" pitchFamily="34" charset="0"/>
                <a:cs typeface="Arial" panose="020B0604020202020204" pitchFamily="34" charset="0"/>
              </a:rPr>
              <a:t>								(Think, 2014)</a:t>
            </a:r>
          </a:p>
        </p:txBody>
      </p:sp>
      <p:pic>
        <p:nvPicPr>
          <p:cNvPr id="4" name="Picture 3">
            <a:extLst>
              <a:ext uri="{FF2B5EF4-FFF2-40B4-BE49-F238E27FC236}">
                <a16:creationId xmlns:a16="http://schemas.microsoft.com/office/drawing/2014/main" id="{CF424677-9A74-4DF7-AE68-BCD78AB29B27}"/>
              </a:ext>
            </a:extLst>
          </p:cNvPr>
          <p:cNvPicPr>
            <a:picLocks noChangeAspect="1"/>
          </p:cNvPicPr>
          <p:nvPr/>
        </p:nvPicPr>
        <p:blipFill rotWithShape="1">
          <a:blip r:embed="rId2"/>
          <a:srcRect l="17461" t="36451" r="58399" b="30824"/>
          <a:stretch/>
        </p:blipFill>
        <p:spPr>
          <a:xfrm>
            <a:off x="9865142" y="-20782"/>
            <a:ext cx="2326858" cy="1773382"/>
          </a:xfrm>
          <a:prstGeom prst="rect">
            <a:avLst/>
          </a:prstGeom>
          <a:effectLst>
            <a:softEdge rad="139700"/>
          </a:effectLst>
        </p:spPr>
      </p:pic>
    </p:spTree>
    <p:extLst>
      <p:ext uri="{BB962C8B-B14F-4D97-AF65-F5344CB8AC3E}">
        <p14:creationId xmlns:p14="http://schemas.microsoft.com/office/powerpoint/2010/main" val="3985821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a:xfrm>
            <a:off x="1065212" y="390940"/>
            <a:ext cx="10058402" cy="768626"/>
          </a:xfrm>
        </p:spPr>
        <p:txBody>
          <a:bodyPr/>
          <a:lstStyle/>
          <a:p>
            <a:r>
              <a:rPr lang="en-GB" dirty="0">
                <a:solidFill>
                  <a:srgbClr val="3F4742"/>
                </a:solidFill>
              </a:rPr>
              <a:t>Implementation</a:t>
            </a:r>
          </a:p>
        </p:txBody>
      </p:sp>
      <p:sp>
        <p:nvSpPr>
          <p:cNvPr id="3" name="Content Placeholder 2">
            <a:extLst>
              <a:ext uri="{FF2B5EF4-FFF2-40B4-BE49-F238E27FC236}">
                <a16:creationId xmlns:a16="http://schemas.microsoft.com/office/drawing/2014/main" id="{699E5DE6-2875-40BA-B15D-A8A5BC71BF24}"/>
              </a:ext>
            </a:extLst>
          </p:cNvPr>
          <p:cNvSpPr>
            <a:spLocks noGrp="1"/>
          </p:cNvSpPr>
          <p:nvPr>
            <p:ph idx="1"/>
          </p:nvPr>
        </p:nvSpPr>
        <p:spPr>
          <a:xfrm>
            <a:off x="1065212" y="1643270"/>
            <a:ext cx="10058400" cy="4929808"/>
          </a:xfrm>
        </p:spPr>
        <p:txBody>
          <a:bodyPr>
            <a:normAutofit/>
          </a:bodyPr>
          <a:lstStyle/>
          <a:p>
            <a:pPr marL="0" indent="0">
              <a:buNone/>
            </a:pPr>
            <a:r>
              <a:rPr lang="en-GB" dirty="0">
                <a:solidFill>
                  <a:srgbClr val="3F4742"/>
                </a:solidFill>
                <a:latin typeface="Arial" panose="020B0604020202020204" pitchFamily="34" charset="0"/>
                <a:cs typeface="Arial" panose="020B0604020202020204" pitchFamily="34" charset="0"/>
              </a:rPr>
              <a:t>The traffic light system will be implemented into all key stage 1 class rooms, it will be done by:</a:t>
            </a:r>
          </a:p>
          <a:p>
            <a:pPr lvl="2">
              <a:lnSpc>
                <a:spcPct val="150000"/>
              </a:lnSpc>
            </a:pPr>
            <a:r>
              <a:rPr lang="en-GB" dirty="0">
                <a:solidFill>
                  <a:srgbClr val="3F4742"/>
                </a:solidFill>
                <a:latin typeface="Arial" panose="020B0604020202020204" pitchFamily="34" charset="0"/>
                <a:cs typeface="Arial" panose="020B0604020202020204" pitchFamily="34" charset="0"/>
              </a:rPr>
              <a:t>Ensuring every pupil has the three cards needed (Red, Yellow and Green).</a:t>
            </a:r>
          </a:p>
          <a:p>
            <a:pPr lvl="2">
              <a:lnSpc>
                <a:spcPct val="150000"/>
              </a:lnSpc>
            </a:pPr>
            <a:r>
              <a:rPr lang="en-GB" dirty="0">
                <a:solidFill>
                  <a:srgbClr val="3F4742"/>
                </a:solidFill>
                <a:latin typeface="Arial" panose="020B0604020202020204" pitchFamily="34" charset="0"/>
                <a:cs typeface="Arial" panose="020B0604020202020204" pitchFamily="34" charset="0"/>
              </a:rPr>
              <a:t>Making children aware of the system, how it works and why we are using it.</a:t>
            </a:r>
          </a:p>
          <a:p>
            <a:pPr lvl="2">
              <a:lnSpc>
                <a:spcPct val="150000"/>
              </a:lnSpc>
            </a:pPr>
            <a:r>
              <a:rPr lang="en-GB" dirty="0">
                <a:solidFill>
                  <a:srgbClr val="3F4742"/>
                </a:solidFill>
                <a:latin typeface="Arial" panose="020B0604020202020204" pitchFamily="34" charset="0"/>
                <a:cs typeface="Arial" panose="020B0604020202020204" pitchFamily="34" charset="0"/>
              </a:rPr>
              <a:t>Making sure that the teachers are aware of how the system should work, and ensuring they are able to adjust to the needs of their class.</a:t>
            </a:r>
          </a:p>
          <a:p>
            <a:pPr lvl="2">
              <a:lnSpc>
                <a:spcPct val="150000"/>
              </a:lnSpc>
            </a:pPr>
            <a:r>
              <a:rPr lang="en-GB" dirty="0">
                <a:solidFill>
                  <a:srgbClr val="3F4742"/>
                </a:solidFill>
                <a:latin typeface="Arial" panose="020B0604020202020204" pitchFamily="34" charset="0"/>
                <a:cs typeface="Arial" panose="020B0604020202020204" pitchFamily="34" charset="0"/>
              </a:rPr>
              <a:t>Allowing time for the children to get used to the new system by trying it out in groups.</a:t>
            </a:r>
          </a:p>
          <a:p>
            <a:pPr lvl="2">
              <a:lnSpc>
                <a:spcPct val="150000"/>
              </a:lnSpc>
            </a:pPr>
            <a:r>
              <a:rPr lang="en-GB" dirty="0">
                <a:solidFill>
                  <a:srgbClr val="3F4742"/>
                </a:solidFill>
                <a:latin typeface="Arial" panose="020B0604020202020204" pitchFamily="34" charset="0"/>
                <a:cs typeface="Arial" panose="020B0604020202020204" pitchFamily="34" charset="0"/>
              </a:rPr>
              <a:t>The teacher needs to make sure that this system is consistent, and they are used regularly to avoid confusion.</a:t>
            </a:r>
          </a:p>
          <a:p>
            <a:pPr lvl="2">
              <a:lnSpc>
                <a:spcPct val="150000"/>
              </a:lnSpc>
            </a:pPr>
            <a:r>
              <a:rPr lang="en-GB" dirty="0">
                <a:solidFill>
                  <a:srgbClr val="3F4742"/>
                </a:solidFill>
                <a:latin typeface="Arial" panose="020B0604020202020204" pitchFamily="34" charset="0"/>
                <a:cs typeface="Arial" panose="020B0604020202020204" pitchFamily="34" charset="0"/>
              </a:rPr>
              <a:t>Checking pupil’s understanding regularly.</a:t>
            </a:r>
          </a:p>
          <a:p>
            <a:endParaRPr lang="en-GB" dirty="0"/>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spTree>
    <p:extLst>
      <p:ext uri="{BB962C8B-B14F-4D97-AF65-F5344CB8AC3E}">
        <p14:creationId xmlns:p14="http://schemas.microsoft.com/office/powerpoint/2010/main" val="2418314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a:xfrm>
            <a:off x="1065212" y="545312"/>
            <a:ext cx="10058402" cy="834887"/>
          </a:xfrm>
        </p:spPr>
        <p:txBody>
          <a:bodyPr/>
          <a:lstStyle/>
          <a:p>
            <a:r>
              <a:rPr lang="en-GB" dirty="0">
                <a:solidFill>
                  <a:srgbClr val="3F4742"/>
                </a:solidFill>
              </a:rPr>
              <a:t>Benefits </a:t>
            </a: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cxnSp>
        <p:nvCxnSpPr>
          <p:cNvPr id="9" name="Straight Connector 8">
            <a:extLst>
              <a:ext uri="{FF2B5EF4-FFF2-40B4-BE49-F238E27FC236}">
                <a16:creationId xmlns:a16="http://schemas.microsoft.com/office/drawing/2014/main" id="{83E5A26E-4FB8-4603-9854-492D9A09DFA9}"/>
              </a:ext>
            </a:extLst>
          </p:cNvPr>
          <p:cNvCxnSpPr>
            <a:cxnSpLocks/>
          </p:cNvCxnSpPr>
          <p:nvPr/>
        </p:nvCxnSpPr>
        <p:spPr>
          <a:xfrm>
            <a:off x="12192000" y="4137992"/>
            <a:ext cx="0" cy="4229100"/>
          </a:xfrm>
          <a:prstGeom prst="line">
            <a:avLst/>
          </a:prstGeom>
          <a:ln>
            <a:solidFill>
              <a:srgbClr val="3F4742"/>
            </a:solidFill>
          </a:ln>
        </p:spPr>
        <p:style>
          <a:lnRef idx="3">
            <a:schemeClr val="accent5"/>
          </a:lnRef>
          <a:fillRef idx="0">
            <a:schemeClr val="accent5"/>
          </a:fillRef>
          <a:effectRef idx="2">
            <a:schemeClr val="accent5"/>
          </a:effectRef>
          <a:fontRef idx="minor">
            <a:schemeClr val="tx1"/>
          </a:fontRef>
        </p:style>
      </p:cxnSp>
      <p:sp>
        <p:nvSpPr>
          <p:cNvPr id="14" name="Rectangle: Rounded Corners 13">
            <a:extLst>
              <a:ext uri="{FF2B5EF4-FFF2-40B4-BE49-F238E27FC236}">
                <a16:creationId xmlns:a16="http://schemas.microsoft.com/office/drawing/2014/main" id="{A6619BF2-531F-41E7-887A-998A6C0EBC67}"/>
              </a:ext>
            </a:extLst>
          </p:cNvPr>
          <p:cNvSpPr/>
          <p:nvPr/>
        </p:nvSpPr>
        <p:spPr>
          <a:xfrm>
            <a:off x="1065212" y="1752600"/>
            <a:ext cx="10058400" cy="4100513"/>
          </a:xfrm>
          <a:prstGeom prst="roundRect">
            <a:avLst/>
          </a:prstGeom>
          <a:solidFill>
            <a:schemeClr val="bg2">
              <a:lumMod val="75000"/>
            </a:schemeClr>
          </a:solidFill>
          <a:ln>
            <a:solidFill>
              <a:srgbClr val="3F47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Connector 15">
            <a:extLst>
              <a:ext uri="{FF2B5EF4-FFF2-40B4-BE49-F238E27FC236}">
                <a16:creationId xmlns:a16="http://schemas.microsoft.com/office/drawing/2014/main" id="{65891C77-FC08-4CD8-9D99-546B02C22AD8}"/>
              </a:ext>
            </a:extLst>
          </p:cNvPr>
          <p:cNvCxnSpPr>
            <a:stCxn id="14" idx="0"/>
            <a:endCxn id="14" idx="2"/>
          </p:cNvCxnSpPr>
          <p:nvPr/>
        </p:nvCxnSpPr>
        <p:spPr>
          <a:xfrm>
            <a:off x="6094412" y="1752600"/>
            <a:ext cx="0" cy="4100513"/>
          </a:xfrm>
          <a:prstGeom prst="line">
            <a:avLst/>
          </a:prstGeom>
          <a:ln>
            <a:solidFill>
              <a:srgbClr val="3F4742"/>
            </a:solidFill>
          </a:ln>
        </p:spPr>
        <p:style>
          <a:lnRef idx="3">
            <a:schemeClr val="accent5"/>
          </a:lnRef>
          <a:fillRef idx="0">
            <a:schemeClr val="accent5"/>
          </a:fillRef>
          <a:effectRef idx="2">
            <a:schemeClr val="accent5"/>
          </a:effectRef>
          <a:fontRef idx="minor">
            <a:schemeClr val="tx1"/>
          </a:fontRef>
        </p:style>
      </p:cxnSp>
      <p:sp>
        <p:nvSpPr>
          <p:cNvPr id="17" name="TextBox 16">
            <a:extLst>
              <a:ext uri="{FF2B5EF4-FFF2-40B4-BE49-F238E27FC236}">
                <a16:creationId xmlns:a16="http://schemas.microsoft.com/office/drawing/2014/main" id="{802B18D5-5FA1-4CB2-AEED-FA82639CCC83}"/>
              </a:ext>
            </a:extLst>
          </p:cNvPr>
          <p:cNvSpPr txBox="1"/>
          <p:nvPr/>
        </p:nvSpPr>
        <p:spPr>
          <a:xfrm>
            <a:off x="1065212" y="1752600"/>
            <a:ext cx="5030788" cy="4770537"/>
          </a:xfrm>
          <a:prstGeom prst="rect">
            <a:avLst/>
          </a:prstGeom>
          <a:noFill/>
        </p:spPr>
        <p:txBody>
          <a:bodyPr wrap="square" rtlCol="0">
            <a:spAutoFit/>
          </a:bodyPr>
          <a:lstStyle/>
          <a:p>
            <a:pPr algn="ctr"/>
            <a:r>
              <a:rPr lang="en-GB" sz="2400" u="sng" dirty="0">
                <a:solidFill>
                  <a:srgbClr val="3F4742"/>
                </a:solidFill>
              </a:rPr>
              <a:t>For Learners..</a:t>
            </a:r>
          </a:p>
          <a:p>
            <a:pPr algn="ctr"/>
            <a:endParaRPr lang="en-GB" sz="2000" u="sng" dirty="0">
              <a:solidFill>
                <a:srgbClr val="3F4742"/>
              </a:solidFill>
            </a:endParaRPr>
          </a:p>
          <a:p>
            <a:pPr marL="285750" lvl="0" indent="-28575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Pupils are able to give visual and oral feedback on their own learning.</a:t>
            </a:r>
          </a:p>
          <a:p>
            <a:pPr lvl="0"/>
            <a:endParaRPr lang="en-GB" sz="2000" dirty="0">
              <a:solidFill>
                <a:srgbClr val="3F4742"/>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Develop an understanding of self-assessment.</a:t>
            </a:r>
          </a:p>
          <a:p>
            <a:pPr marL="285750" lvl="0" indent="-28575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Increased student engagement.</a:t>
            </a:r>
          </a:p>
          <a:p>
            <a:pPr marL="285750" lvl="0" indent="-28575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Personalised learning experiences.</a:t>
            </a:r>
          </a:p>
          <a:p>
            <a:pPr marL="285750" lvl="0" indent="-28575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lvl="0"/>
            <a:r>
              <a:rPr lang="en-GB" sz="2000"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(Primary National Strategy, 2004)</a:t>
            </a:r>
          </a:p>
          <a:p>
            <a:pPr marL="342900" indent="-342900">
              <a:buFont typeface="Arial" panose="020B0604020202020204" pitchFamily="34" charset="0"/>
              <a:buChar char="•"/>
            </a:pPr>
            <a:endParaRPr lang="en-GB" sz="2000" u="sng" dirty="0">
              <a:solidFill>
                <a:srgbClr val="3F4742"/>
              </a:solidFill>
            </a:endParaRPr>
          </a:p>
          <a:p>
            <a:pPr algn="ctr"/>
            <a:endParaRPr lang="en-GB" sz="2000" u="sng" dirty="0">
              <a:solidFill>
                <a:srgbClr val="3F4742"/>
              </a:solidFill>
            </a:endParaRPr>
          </a:p>
        </p:txBody>
      </p:sp>
      <p:sp>
        <p:nvSpPr>
          <p:cNvPr id="18" name="TextBox 17">
            <a:extLst>
              <a:ext uri="{FF2B5EF4-FFF2-40B4-BE49-F238E27FC236}">
                <a16:creationId xmlns:a16="http://schemas.microsoft.com/office/drawing/2014/main" id="{3D54FB2B-64A8-47B5-BCFB-DB99F0C2F2CF}"/>
              </a:ext>
            </a:extLst>
          </p:cNvPr>
          <p:cNvSpPr txBox="1"/>
          <p:nvPr/>
        </p:nvSpPr>
        <p:spPr>
          <a:xfrm>
            <a:off x="6094412" y="1752600"/>
            <a:ext cx="5029192" cy="4154984"/>
          </a:xfrm>
          <a:prstGeom prst="rect">
            <a:avLst/>
          </a:prstGeom>
          <a:noFill/>
        </p:spPr>
        <p:txBody>
          <a:bodyPr wrap="square" rtlCol="0">
            <a:spAutoFit/>
          </a:bodyPr>
          <a:lstStyle/>
          <a:p>
            <a:pPr algn="ctr"/>
            <a:r>
              <a:rPr lang="en-GB" sz="2400" u="sng" dirty="0">
                <a:solidFill>
                  <a:srgbClr val="3F4742"/>
                </a:solidFill>
              </a:rPr>
              <a:t>For Teachers..</a:t>
            </a:r>
          </a:p>
          <a:p>
            <a:endParaRPr lang="en-GB" sz="2000" u="sng" dirty="0">
              <a:solidFill>
                <a:srgbClr val="3F4742"/>
              </a:solidFill>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Creates Self-Regulated learners.</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The teacher is able to build upon or adjust their learning style to ensure their class succeed.</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Greater professional satisfaction.</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(NCTM, 2018)</a:t>
            </a:r>
            <a:endParaRPr lang="en-GB" sz="2000" dirty="0">
              <a:solidFill>
                <a:srgbClr val="3F474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076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3F4742"/>
                </a:solidFill>
              </a:rPr>
              <a:t>Assessment for Learning</a:t>
            </a:r>
          </a:p>
        </p:txBody>
      </p:sp>
      <p:sp>
        <p:nvSpPr>
          <p:cNvPr id="3" name="Text Placeholder 2"/>
          <p:cNvSpPr>
            <a:spLocks noGrp="1"/>
          </p:cNvSpPr>
          <p:nvPr>
            <p:ph type="body" idx="1"/>
          </p:nvPr>
        </p:nvSpPr>
        <p:spPr/>
        <p:txBody>
          <a:bodyPr/>
          <a:lstStyle/>
          <a:p>
            <a:r>
              <a:rPr lang="en-US" dirty="0">
                <a:solidFill>
                  <a:srgbClr val="3F4742"/>
                </a:solidFill>
              </a:rPr>
              <a:t>Key Stage 2</a:t>
            </a:r>
          </a:p>
        </p:txBody>
      </p:sp>
    </p:spTree>
    <p:extLst>
      <p:ext uri="{BB962C8B-B14F-4D97-AF65-F5344CB8AC3E}">
        <p14:creationId xmlns:p14="http://schemas.microsoft.com/office/powerpoint/2010/main" val="1780403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59717-7457-4CF6-9D34-10E93D5DA743}"/>
              </a:ext>
            </a:extLst>
          </p:cNvPr>
          <p:cNvSpPr>
            <a:spLocks noGrp="1"/>
          </p:cNvSpPr>
          <p:nvPr>
            <p:ph type="title"/>
          </p:nvPr>
        </p:nvSpPr>
        <p:spPr>
          <a:xfrm>
            <a:off x="1065214" y="609600"/>
            <a:ext cx="10058402" cy="1219200"/>
          </a:xfrm>
        </p:spPr>
        <p:txBody>
          <a:bodyPr/>
          <a:lstStyle/>
          <a:p>
            <a:r>
              <a:rPr lang="en-GB" dirty="0">
                <a:solidFill>
                  <a:srgbClr val="3F4742"/>
                </a:solidFill>
              </a:rPr>
              <a:t>Assessment for Learning-</a:t>
            </a:r>
            <a:br>
              <a:rPr lang="en-GB" dirty="0">
                <a:solidFill>
                  <a:srgbClr val="3F4742"/>
                </a:solidFill>
              </a:rPr>
            </a:br>
            <a:r>
              <a:rPr lang="en-GB" dirty="0">
                <a:solidFill>
                  <a:srgbClr val="3F4742"/>
                </a:solidFill>
              </a:rPr>
              <a:t>Peer assessment </a:t>
            </a:r>
          </a:p>
        </p:txBody>
      </p:sp>
      <p:sp>
        <p:nvSpPr>
          <p:cNvPr id="3" name="Content Placeholder 2">
            <a:extLst>
              <a:ext uri="{FF2B5EF4-FFF2-40B4-BE49-F238E27FC236}">
                <a16:creationId xmlns:a16="http://schemas.microsoft.com/office/drawing/2014/main" id="{1EF7BE59-2E05-4F95-A35D-58CD67279742}"/>
              </a:ext>
            </a:extLst>
          </p:cNvPr>
          <p:cNvSpPr>
            <a:spLocks noGrp="1"/>
          </p:cNvSpPr>
          <p:nvPr>
            <p:ph idx="1"/>
          </p:nvPr>
        </p:nvSpPr>
        <p:spPr>
          <a:xfrm>
            <a:off x="1065214" y="2324100"/>
            <a:ext cx="10058400" cy="4229100"/>
          </a:xfrm>
        </p:spPr>
        <p:txBody>
          <a:bodyPr>
            <a:normAutofit/>
          </a:bodyPr>
          <a:lstStyle/>
          <a:p>
            <a:r>
              <a:rPr lang="en-GB" sz="2000" dirty="0">
                <a:solidFill>
                  <a:srgbClr val="3F4742"/>
                </a:solidFill>
                <a:latin typeface="Arial" panose="020B0604020202020204" pitchFamily="34" charset="0"/>
                <a:cs typeface="Arial" panose="020B0604020202020204" pitchFamily="34" charset="0"/>
              </a:rPr>
              <a:t>Peer assessment focusses on enabling the pupil to assess and reflect others work in order to improve their own.</a:t>
            </a:r>
          </a:p>
          <a:p>
            <a:r>
              <a:rPr lang="en-GB" sz="2000" dirty="0">
                <a:solidFill>
                  <a:srgbClr val="3F4742"/>
                </a:solidFill>
                <a:latin typeface="Arial" panose="020B0604020202020204" pitchFamily="34" charset="0"/>
                <a:cs typeface="Arial" panose="020B0604020202020204" pitchFamily="34" charset="0"/>
              </a:rPr>
              <a:t>Pupil puts themselves in the role of the teacher.</a:t>
            </a:r>
          </a:p>
          <a:p>
            <a:r>
              <a:rPr lang="en-GB" sz="2000" dirty="0">
                <a:solidFill>
                  <a:srgbClr val="3F4742"/>
                </a:solidFill>
                <a:latin typeface="Arial" panose="020B0604020202020204" pitchFamily="34" charset="0"/>
                <a:cs typeface="Arial" panose="020B0604020202020204" pitchFamily="34" charset="0"/>
              </a:rPr>
              <a:t>Feedback is given verbally and written.</a:t>
            </a:r>
          </a:p>
          <a:p>
            <a:pPr marL="0" indent="0">
              <a:buNone/>
            </a:pPr>
            <a:r>
              <a:rPr lang="en-GB" sz="2000" dirty="0">
                <a:solidFill>
                  <a:srgbClr val="3F4742"/>
                </a:solidFill>
                <a:latin typeface="Arial" panose="020B0604020202020204" pitchFamily="34" charset="0"/>
                <a:cs typeface="Arial" panose="020B0604020202020204" pitchFamily="34" charset="0"/>
              </a:rPr>
              <a:t>								(NFER, 2007)</a:t>
            </a:r>
          </a:p>
          <a:p>
            <a:r>
              <a:rPr lang="en-GB" sz="2000" dirty="0">
                <a:solidFill>
                  <a:srgbClr val="3F4742"/>
                </a:solidFill>
                <a:latin typeface="Arial" panose="020B0604020202020204" pitchFamily="34" charset="0"/>
                <a:cs typeface="Arial" panose="020B0604020202020204" pitchFamily="34" charset="0"/>
              </a:rPr>
              <a:t>According to the Ministry of Education (2010), pupils who are able to successfully peer assess, also find it easier to self assess to a high standard. </a:t>
            </a:r>
          </a:p>
        </p:txBody>
      </p:sp>
      <p:pic>
        <p:nvPicPr>
          <p:cNvPr id="4" name="Picture 3">
            <a:extLst>
              <a:ext uri="{FF2B5EF4-FFF2-40B4-BE49-F238E27FC236}">
                <a16:creationId xmlns:a16="http://schemas.microsoft.com/office/drawing/2014/main" id="{9B33D3E9-7D57-4907-B0FB-B71F88F6B434}"/>
              </a:ext>
            </a:extLst>
          </p:cNvPr>
          <p:cNvPicPr>
            <a:picLocks noChangeAspect="1"/>
          </p:cNvPicPr>
          <p:nvPr/>
        </p:nvPicPr>
        <p:blipFill rotWithShape="1">
          <a:blip r:embed="rId2"/>
          <a:srcRect l="17461" t="36451" r="58399" b="30824"/>
          <a:stretch/>
        </p:blipFill>
        <p:spPr>
          <a:xfrm>
            <a:off x="9792428" y="0"/>
            <a:ext cx="2399572" cy="1828800"/>
          </a:xfrm>
          <a:prstGeom prst="rect">
            <a:avLst/>
          </a:prstGeom>
          <a:effectLst>
            <a:softEdge rad="139700"/>
          </a:effectLst>
        </p:spPr>
      </p:pic>
    </p:spTree>
    <p:extLst>
      <p:ext uri="{BB962C8B-B14F-4D97-AF65-F5344CB8AC3E}">
        <p14:creationId xmlns:p14="http://schemas.microsoft.com/office/powerpoint/2010/main" val="3639400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p:txBody>
          <a:bodyPr/>
          <a:lstStyle/>
          <a:p>
            <a:r>
              <a:rPr lang="en-GB" dirty="0">
                <a:solidFill>
                  <a:srgbClr val="3F4742"/>
                </a:solidFill>
              </a:rPr>
              <a:t>Implementation</a:t>
            </a:r>
          </a:p>
        </p:txBody>
      </p:sp>
      <p:sp>
        <p:nvSpPr>
          <p:cNvPr id="3" name="Content Placeholder 2">
            <a:extLst>
              <a:ext uri="{FF2B5EF4-FFF2-40B4-BE49-F238E27FC236}">
                <a16:creationId xmlns:a16="http://schemas.microsoft.com/office/drawing/2014/main" id="{699E5DE6-2875-40BA-B15D-A8A5BC71BF24}"/>
              </a:ext>
            </a:extLst>
          </p:cNvPr>
          <p:cNvSpPr>
            <a:spLocks noGrp="1"/>
          </p:cNvSpPr>
          <p:nvPr>
            <p:ph idx="1"/>
          </p:nvPr>
        </p:nvSpPr>
        <p:spPr>
          <a:xfrm>
            <a:off x="1065214" y="2036618"/>
            <a:ext cx="10058400" cy="4229100"/>
          </a:xfrm>
        </p:spPr>
        <p:txBody>
          <a:bodyPr>
            <a:normAutofit/>
          </a:bodyPr>
          <a:lstStyle/>
          <a:p>
            <a:r>
              <a:rPr lang="en-GB" sz="2000" dirty="0">
                <a:solidFill>
                  <a:srgbClr val="3F4742"/>
                </a:solidFill>
                <a:latin typeface="Arial" panose="020B0604020202020204" pitchFamily="34" charset="0"/>
                <a:cs typeface="Arial" panose="020B0604020202020204" pitchFamily="34" charset="0"/>
              </a:rPr>
              <a:t>NFER (2007) suggests that the best way to introduce peer assessment in to a classroom is to allow the pupils to observe the teacher modelling the process with another member of staff. </a:t>
            </a:r>
          </a:p>
          <a:p>
            <a:r>
              <a:rPr lang="en-GB" sz="2000" dirty="0">
                <a:solidFill>
                  <a:srgbClr val="3F4742"/>
                </a:solidFill>
                <a:latin typeface="Arial" panose="020B0604020202020204" pitchFamily="34" charset="0"/>
                <a:cs typeface="Arial" panose="020B0604020202020204" pitchFamily="34" charset="0"/>
              </a:rPr>
              <a:t>In our school, I feel that this strategy should be implemented the same way in order to ensure the pupils are fully aware of how to assess correctly, and provide a secure environment where pupils are encouraged to feel confident of their work, and in the peer who is marking their work. </a:t>
            </a:r>
          </a:p>
          <a:p>
            <a:r>
              <a:rPr lang="en-GB" sz="2000" dirty="0">
                <a:solidFill>
                  <a:srgbClr val="3F4742"/>
                </a:solidFill>
                <a:latin typeface="Arial" panose="020B0604020202020204" pitchFamily="34" charset="0"/>
                <a:cs typeface="Arial" panose="020B0604020202020204" pitchFamily="34" charset="0"/>
              </a:rPr>
              <a:t>I feel we should encourage the pupils to set out their own rules in regard to peer assessment, this ensures that pupils voice is taken into consideration, and therefore it may be less likely to have the rules broken.</a:t>
            </a:r>
          </a:p>
          <a:p>
            <a:endParaRPr lang="en-GB" sz="1800" dirty="0">
              <a:solidFill>
                <a:srgbClr val="3F4742"/>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spTree>
    <p:extLst>
      <p:ext uri="{BB962C8B-B14F-4D97-AF65-F5344CB8AC3E}">
        <p14:creationId xmlns:p14="http://schemas.microsoft.com/office/powerpoint/2010/main" val="4088162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a:xfrm>
            <a:off x="1065212" y="318052"/>
            <a:ext cx="10058402" cy="874643"/>
          </a:xfrm>
        </p:spPr>
        <p:txBody>
          <a:bodyPr/>
          <a:lstStyle/>
          <a:p>
            <a:r>
              <a:rPr lang="en-GB" dirty="0">
                <a:solidFill>
                  <a:srgbClr val="3F4742"/>
                </a:solidFill>
              </a:rPr>
              <a:t>Benefits </a:t>
            </a: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sp>
        <p:nvSpPr>
          <p:cNvPr id="6" name="Rectangle: Rounded Corners 5">
            <a:extLst>
              <a:ext uri="{FF2B5EF4-FFF2-40B4-BE49-F238E27FC236}">
                <a16:creationId xmlns:a16="http://schemas.microsoft.com/office/drawing/2014/main" id="{477BB9A6-2D91-4881-84CD-59068BC3C733}"/>
              </a:ext>
            </a:extLst>
          </p:cNvPr>
          <p:cNvSpPr/>
          <p:nvPr/>
        </p:nvSpPr>
        <p:spPr>
          <a:xfrm>
            <a:off x="1065212" y="1752600"/>
            <a:ext cx="10058400" cy="4100513"/>
          </a:xfrm>
          <a:prstGeom prst="roundRect">
            <a:avLst/>
          </a:prstGeom>
          <a:solidFill>
            <a:schemeClr val="bg2">
              <a:lumMod val="75000"/>
            </a:schemeClr>
          </a:solidFill>
          <a:ln>
            <a:solidFill>
              <a:srgbClr val="3F47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B5D798BC-5137-4A63-B746-E73CA8EC0BBB}"/>
              </a:ext>
            </a:extLst>
          </p:cNvPr>
          <p:cNvCxnSpPr>
            <a:stCxn id="6" idx="0"/>
            <a:endCxn id="6" idx="2"/>
          </p:cNvCxnSpPr>
          <p:nvPr/>
        </p:nvCxnSpPr>
        <p:spPr>
          <a:xfrm>
            <a:off x="6094412" y="1752600"/>
            <a:ext cx="0" cy="4100513"/>
          </a:xfrm>
          <a:prstGeom prst="line">
            <a:avLst/>
          </a:prstGeom>
          <a:ln>
            <a:solidFill>
              <a:srgbClr val="3F4742"/>
            </a:solidFill>
          </a:ln>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0A989C62-3C21-4471-BC95-FDE8CF1919BE}"/>
              </a:ext>
            </a:extLst>
          </p:cNvPr>
          <p:cNvSpPr txBox="1"/>
          <p:nvPr/>
        </p:nvSpPr>
        <p:spPr>
          <a:xfrm>
            <a:off x="1065212" y="1752600"/>
            <a:ext cx="5029122" cy="3908762"/>
          </a:xfrm>
          <a:prstGeom prst="rect">
            <a:avLst/>
          </a:prstGeom>
          <a:noFill/>
        </p:spPr>
        <p:txBody>
          <a:bodyPr wrap="square" rtlCol="0">
            <a:spAutoFit/>
          </a:bodyPr>
          <a:lstStyle/>
          <a:p>
            <a:pPr algn="ctr"/>
            <a:r>
              <a:rPr lang="en-GB" sz="2400" u="sng" dirty="0">
                <a:solidFill>
                  <a:srgbClr val="3F4742"/>
                </a:solidFill>
              </a:rPr>
              <a:t>For Learners..</a:t>
            </a:r>
          </a:p>
          <a:p>
            <a:pPr algn="ctr"/>
            <a:endParaRPr lang="en-GB" sz="2400" u="sng" dirty="0">
              <a:solidFill>
                <a:srgbClr val="3F4742"/>
              </a:solidFill>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Enhances pupil engagement</a:t>
            </a:r>
          </a:p>
          <a:p>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The pupil receives increased amounts of feedback.</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Peer assessment allows the pupil to view what is seen as good work. </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		</a:t>
            </a:r>
            <a:r>
              <a:rPr lang="en-GB" dirty="0">
                <a:solidFill>
                  <a:srgbClr val="3F4742"/>
                </a:solidFill>
                <a:latin typeface="Arial" panose="020B0604020202020204" pitchFamily="34" charset="0"/>
                <a:cs typeface="Arial" panose="020B0604020202020204" pitchFamily="34" charset="0"/>
              </a:rPr>
              <a:t>(University of Exeter, 2017)</a:t>
            </a:r>
            <a:endParaRPr lang="en-GB" sz="2000" dirty="0">
              <a:solidFill>
                <a:srgbClr val="3F4742"/>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494F02C-60D9-4C4D-A440-707D5BD428C3}"/>
              </a:ext>
            </a:extLst>
          </p:cNvPr>
          <p:cNvSpPr txBox="1"/>
          <p:nvPr/>
        </p:nvSpPr>
        <p:spPr>
          <a:xfrm>
            <a:off x="6094334" y="1752600"/>
            <a:ext cx="5029122" cy="2062103"/>
          </a:xfrm>
          <a:prstGeom prst="rect">
            <a:avLst/>
          </a:prstGeom>
          <a:noFill/>
        </p:spPr>
        <p:txBody>
          <a:bodyPr wrap="square" rtlCol="0">
            <a:spAutoFit/>
          </a:bodyPr>
          <a:lstStyle/>
          <a:p>
            <a:pPr algn="ctr"/>
            <a:r>
              <a:rPr lang="en-GB" sz="2400" u="sng" dirty="0">
                <a:solidFill>
                  <a:srgbClr val="3F4742"/>
                </a:solidFill>
              </a:rPr>
              <a:t>For Teachers..</a:t>
            </a:r>
          </a:p>
          <a:p>
            <a:pPr algn="ctr"/>
            <a:endParaRPr lang="en-GB" sz="2400" u="sng" dirty="0">
              <a:solidFill>
                <a:srgbClr val="3F4742"/>
              </a:solidFill>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Pupils learn best from each other (Professional Learning Board, 2017).</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More time efficient (Hernandez, 2010).</a:t>
            </a:r>
          </a:p>
        </p:txBody>
      </p:sp>
    </p:spTree>
    <p:extLst>
      <p:ext uri="{BB962C8B-B14F-4D97-AF65-F5344CB8AC3E}">
        <p14:creationId xmlns:p14="http://schemas.microsoft.com/office/powerpoint/2010/main" val="1140196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3F4742"/>
                </a:solidFill>
              </a:rPr>
              <a:t>Final Thoughts</a:t>
            </a:r>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80574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102E-87C2-4F6A-B2F5-CE02DC8F54A8}"/>
              </a:ext>
            </a:extLst>
          </p:cNvPr>
          <p:cNvSpPr>
            <a:spLocks noGrp="1"/>
          </p:cNvSpPr>
          <p:nvPr>
            <p:ph type="title"/>
          </p:nvPr>
        </p:nvSpPr>
        <p:spPr>
          <a:xfrm>
            <a:off x="1065214" y="552450"/>
            <a:ext cx="10058402" cy="647700"/>
          </a:xfrm>
        </p:spPr>
        <p:txBody>
          <a:bodyPr/>
          <a:lstStyle/>
          <a:p>
            <a:r>
              <a:rPr lang="en-GB" dirty="0">
                <a:solidFill>
                  <a:srgbClr val="3F4742"/>
                </a:solidFill>
              </a:rPr>
              <a:t>Final Thoughts </a:t>
            </a:r>
          </a:p>
        </p:txBody>
      </p:sp>
      <p:sp>
        <p:nvSpPr>
          <p:cNvPr id="3" name="Content Placeholder 2">
            <a:extLst>
              <a:ext uri="{FF2B5EF4-FFF2-40B4-BE49-F238E27FC236}">
                <a16:creationId xmlns:a16="http://schemas.microsoft.com/office/drawing/2014/main" id="{3385895B-9D39-4C0B-9458-5F2D03CF382C}"/>
              </a:ext>
            </a:extLst>
          </p:cNvPr>
          <p:cNvSpPr>
            <a:spLocks noGrp="1"/>
          </p:cNvSpPr>
          <p:nvPr>
            <p:ph idx="1"/>
          </p:nvPr>
        </p:nvSpPr>
        <p:spPr/>
        <p:txBody>
          <a:bodyPr>
            <a:normAutofit fontScale="92500" lnSpcReduction="20000"/>
          </a:bodyPr>
          <a:lstStyle/>
          <a:p>
            <a:pPr>
              <a:lnSpc>
                <a:spcPct val="150000"/>
              </a:lnSpc>
            </a:pPr>
            <a:r>
              <a:rPr lang="en-GB" dirty="0">
                <a:solidFill>
                  <a:srgbClr val="3F4742"/>
                </a:solidFill>
                <a:latin typeface="Arial" panose="020B0604020202020204" pitchFamily="34" charset="0"/>
                <a:cs typeface="Arial" panose="020B0604020202020204" pitchFamily="34" charset="0"/>
              </a:rPr>
              <a:t>This meeting aimed to inform the board of governors on my proposed Assessment for Learning strategies. Including a description of what they involve, how it could be implemented, and the benefits they could have on learners and teachers. </a:t>
            </a:r>
          </a:p>
          <a:p>
            <a:pPr>
              <a:lnSpc>
                <a:spcPct val="150000"/>
              </a:lnSpc>
            </a:pPr>
            <a:r>
              <a:rPr lang="en-GB" dirty="0">
                <a:solidFill>
                  <a:srgbClr val="3F4742"/>
                </a:solidFill>
                <a:latin typeface="Arial" panose="020B0604020202020204" pitchFamily="34" charset="0"/>
                <a:cs typeface="Arial" panose="020B0604020202020204" pitchFamily="34" charset="0"/>
              </a:rPr>
              <a:t>Assessment for Learning was also defined, and why it is important for our school to incorporate was discussed.</a:t>
            </a:r>
          </a:p>
          <a:p>
            <a:pPr>
              <a:lnSpc>
                <a:spcPct val="150000"/>
              </a:lnSpc>
            </a:pPr>
            <a:r>
              <a:rPr lang="en-GB" dirty="0">
                <a:solidFill>
                  <a:srgbClr val="3F4742"/>
                </a:solidFill>
                <a:latin typeface="Arial" panose="020B0604020202020204" pitchFamily="34" charset="0"/>
                <a:cs typeface="Arial" panose="020B0604020202020204" pitchFamily="34" charset="0"/>
              </a:rPr>
              <a:t>I would now like to ask you to fill in a short survey on the proposed Assessment for Learning strategies, in order to evaluate the views on them. </a:t>
            </a:r>
          </a:p>
        </p:txBody>
      </p:sp>
      <p:pic>
        <p:nvPicPr>
          <p:cNvPr id="4" name="Picture 3">
            <a:extLst>
              <a:ext uri="{FF2B5EF4-FFF2-40B4-BE49-F238E27FC236}">
                <a16:creationId xmlns:a16="http://schemas.microsoft.com/office/drawing/2014/main" id="{8DE2C9AF-7725-4AEF-9C5F-2A3EDC41B3D5}"/>
              </a:ext>
            </a:extLst>
          </p:cNvPr>
          <p:cNvPicPr>
            <a:picLocks noChangeAspect="1"/>
          </p:cNvPicPr>
          <p:nvPr/>
        </p:nvPicPr>
        <p:blipFill rotWithShape="1">
          <a:blip r:embed="rId2"/>
          <a:srcRect l="17461" t="36451" r="58399" b="30824"/>
          <a:stretch/>
        </p:blipFill>
        <p:spPr>
          <a:xfrm>
            <a:off x="9959832" y="-93518"/>
            <a:ext cx="2327564" cy="1731818"/>
          </a:xfrm>
          <a:prstGeom prst="rect">
            <a:avLst/>
          </a:prstGeom>
          <a:effectLst>
            <a:softEdge rad="139700"/>
          </a:effectLst>
        </p:spPr>
      </p:pic>
    </p:spTree>
    <p:extLst>
      <p:ext uri="{BB962C8B-B14F-4D97-AF65-F5344CB8AC3E}">
        <p14:creationId xmlns:p14="http://schemas.microsoft.com/office/powerpoint/2010/main" val="336829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3BC267F0-4B8E-4312-A582-DF2162AD61A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2873" y="769212"/>
            <a:ext cx="6954982" cy="5319575"/>
          </a:xfrm>
          <a:effectLst>
            <a:softEdge rad="279400"/>
          </a:effectLst>
        </p:spPr>
      </p:pic>
      <p:sp>
        <p:nvSpPr>
          <p:cNvPr id="9" name="TextBox 8">
            <a:extLst>
              <a:ext uri="{FF2B5EF4-FFF2-40B4-BE49-F238E27FC236}">
                <a16:creationId xmlns:a16="http://schemas.microsoft.com/office/drawing/2014/main" id="{833AFB2E-2755-4FFB-8E5D-B875CFE5A938}"/>
              </a:ext>
            </a:extLst>
          </p:cNvPr>
          <p:cNvSpPr txBox="1"/>
          <p:nvPr/>
        </p:nvSpPr>
        <p:spPr>
          <a:xfrm>
            <a:off x="2923309" y="5442456"/>
            <a:ext cx="6096000" cy="646331"/>
          </a:xfrm>
          <a:prstGeom prst="rect">
            <a:avLst/>
          </a:prstGeom>
          <a:noFill/>
        </p:spPr>
        <p:txBody>
          <a:bodyPr wrap="square" rtlCol="0">
            <a:spAutoFit/>
          </a:bodyPr>
          <a:lstStyle/>
          <a:p>
            <a:r>
              <a:rPr lang="en-GB" sz="3600" dirty="0">
                <a:solidFill>
                  <a:srgbClr val="3F4742"/>
                </a:solidFill>
              </a:rPr>
              <a:t>Thank you for listening!</a:t>
            </a:r>
          </a:p>
        </p:txBody>
      </p:sp>
    </p:spTree>
    <p:extLst>
      <p:ext uri="{BB962C8B-B14F-4D97-AF65-F5344CB8AC3E}">
        <p14:creationId xmlns:p14="http://schemas.microsoft.com/office/powerpoint/2010/main" val="2380232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31377.potx" id="{56A48130-F36A-41C3-8C0C-0EF853C6708B}" vid="{0432F83B-7085-406B-BFE7-677E72A6CAD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Rainbow themed presentation</Template>
  <TotalTime>855</TotalTime>
  <Words>1384</Words>
  <Application>Microsoft Office PowerPoint</Application>
  <PresentationFormat>Widescreen</PresentationFormat>
  <Paragraphs>137</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Segoe Print</vt:lpstr>
      <vt:lpstr>Nature Illustration 16x9</vt:lpstr>
      <vt:lpstr>Assessment for Learning</vt:lpstr>
      <vt:lpstr>Welcome to the board of Governors</vt:lpstr>
      <vt:lpstr>What is Assessment For Learning?</vt:lpstr>
      <vt:lpstr> Why is it important to our school?</vt:lpstr>
      <vt:lpstr>Assessment for Learning</vt:lpstr>
      <vt:lpstr>Assessment for learning-  Working Wall</vt:lpstr>
      <vt:lpstr>Implementation</vt:lpstr>
      <vt:lpstr>Benefits </vt:lpstr>
      <vt:lpstr>Assessment for Learning</vt:lpstr>
      <vt:lpstr>Assessment for Learning- Traffic light system</vt:lpstr>
      <vt:lpstr>Implementation</vt:lpstr>
      <vt:lpstr>Benefits </vt:lpstr>
      <vt:lpstr>Assessment for Learning</vt:lpstr>
      <vt:lpstr>Assessment for Learning- Peer assessment </vt:lpstr>
      <vt:lpstr>Implementation</vt:lpstr>
      <vt:lpstr>Benefits </vt:lpstr>
      <vt:lpstr>Final Thoughts</vt:lpstr>
      <vt:lpstr>Final Thoughts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dc:title>
  <dc:creator>Amy Webb-Erwin (P141917)</dc:creator>
  <cp:lastModifiedBy>Amy Webb-Erwin (P141917)</cp:lastModifiedBy>
  <cp:revision>51</cp:revision>
  <dcterms:created xsi:type="dcterms:W3CDTF">2018-02-11T14:09:09Z</dcterms:created>
  <dcterms:modified xsi:type="dcterms:W3CDTF">2018-02-15T18:58:33Z</dcterms:modified>
</cp:coreProperties>
</file>