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6"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11/8/2020</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s://www.g-casa.com/conferences/manila/papers/Weegar.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hord 1"/>
          <p:cNvSpPr/>
          <p:nvPr/>
        </p:nvSpPr>
        <p:spPr>
          <a:xfrm rot="11744857">
            <a:off x="-3072886" y="75308"/>
            <a:ext cx="8036874" cy="6660623"/>
          </a:xfrm>
          <a:prstGeom prst="chord">
            <a:avLst>
              <a:gd name="adj1" fmla="val 3452406"/>
              <a:gd name="adj2" fmla="val 162754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p:cNvSpPr txBox="1"/>
          <p:nvPr/>
        </p:nvSpPr>
        <p:spPr>
          <a:xfrm>
            <a:off x="174761" y="2145550"/>
            <a:ext cx="3953102" cy="2308324"/>
          </a:xfrm>
          <a:prstGeom prst="rect">
            <a:avLst/>
          </a:prstGeom>
          <a:noFill/>
        </p:spPr>
        <p:txBody>
          <a:bodyPr wrap="square" rtlCol="0">
            <a:spAutoFit/>
          </a:bodyPr>
          <a:lstStyle/>
          <a:p>
            <a:r>
              <a:rPr lang="en-GB" b="1" dirty="0"/>
              <a:t>Foundation Degree Inclusive </a:t>
            </a:r>
            <a:r>
              <a:rPr lang="en-GB" b="1" dirty="0" smtClean="0"/>
              <a:t>Education</a:t>
            </a:r>
          </a:p>
          <a:p>
            <a:endParaRPr lang="en-GB" b="1" dirty="0"/>
          </a:p>
          <a:p>
            <a:endParaRPr lang="en-GB" b="1" dirty="0" smtClean="0"/>
          </a:p>
          <a:p>
            <a:endParaRPr lang="en-GB" b="1" dirty="0"/>
          </a:p>
          <a:p>
            <a:endParaRPr lang="en-GB" b="1" dirty="0" smtClean="0"/>
          </a:p>
          <a:p>
            <a:r>
              <a:rPr lang="en-GB" dirty="0"/>
              <a:t>Principles of Learning and Teaching</a:t>
            </a:r>
          </a:p>
        </p:txBody>
      </p:sp>
    </p:spTree>
    <p:extLst>
      <p:ext uri="{BB962C8B-B14F-4D97-AF65-F5344CB8AC3E}">
        <p14:creationId xmlns:p14="http://schemas.microsoft.com/office/powerpoint/2010/main" val="17763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p:cNvSpPr/>
          <p:nvPr/>
        </p:nvSpPr>
        <p:spPr>
          <a:xfrm>
            <a:off x="2059577" y="59347"/>
            <a:ext cx="3688080" cy="20769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Behaviourism </a:t>
            </a:r>
            <a:endParaRPr lang="en-GB" sz="2400" dirty="0"/>
          </a:p>
        </p:txBody>
      </p:sp>
      <p:sp>
        <p:nvSpPr>
          <p:cNvPr id="7" name="Oval 6"/>
          <p:cNvSpPr/>
          <p:nvPr/>
        </p:nvSpPr>
        <p:spPr>
          <a:xfrm>
            <a:off x="5377543" y="1877264"/>
            <a:ext cx="3688080" cy="20769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Constructivism </a:t>
            </a:r>
            <a:endParaRPr lang="en-GB" sz="2400" dirty="0"/>
          </a:p>
        </p:txBody>
      </p:sp>
      <p:sp>
        <p:nvSpPr>
          <p:cNvPr id="8" name="Oval 7"/>
          <p:cNvSpPr/>
          <p:nvPr/>
        </p:nvSpPr>
        <p:spPr>
          <a:xfrm>
            <a:off x="8329749" y="3954259"/>
            <a:ext cx="3688080" cy="20769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Cognitivism</a:t>
            </a:r>
            <a:endParaRPr lang="en-GB" sz="2400" dirty="0"/>
          </a:p>
        </p:txBody>
      </p:sp>
      <p:sp>
        <p:nvSpPr>
          <p:cNvPr id="9" name="Rectangle 8"/>
          <p:cNvSpPr/>
          <p:nvPr/>
        </p:nvSpPr>
        <p:spPr>
          <a:xfrm>
            <a:off x="0" y="-23383"/>
            <a:ext cx="192024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rot="16200000">
            <a:off x="-1822269" y="2587145"/>
            <a:ext cx="5564778" cy="1323439"/>
          </a:xfrm>
          <a:prstGeom prst="rect">
            <a:avLst/>
          </a:prstGeom>
          <a:noFill/>
        </p:spPr>
        <p:txBody>
          <a:bodyPr wrap="square" lIns="91440" tIns="45720" rIns="91440" bIns="45720">
            <a:spAutoFit/>
          </a:bodyPr>
          <a:lstStyle/>
          <a:p>
            <a:pPr algn="ctr"/>
            <a:r>
              <a:rPr lang="en-US" sz="8000" b="0" cap="none" spc="0" dirty="0" smtClean="0">
                <a:ln w="0"/>
                <a:solidFill>
                  <a:schemeClr val="tx1"/>
                </a:solidFill>
                <a:effectLst>
                  <a:outerShdw blurRad="38100" dist="19050" dir="2700000" algn="tl" rotWithShape="0">
                    <a:schemeClr val="dk1">
                      <a:alpha val="40000"/>
                    </a:schemeClr>
                  </a:outerShdw>
                </a:effectLst>
              </a:rPr>
              <a:t>Theories</a:t>
            </a:r>
            <a:endParaRPr lang="en-US" sz="8000" b="0" cap="none" spc="0" dirty="0">
              <a:ln w="0"/>
              <a:solidFill>
                <a:schemeClr val="tx1"/>
              </a:solidFill>
              <a:effectLst>
                <a:outerShdw blurRad="38100" dist="19050" dir="2700000" algn="tl" rotWithShape="0">
                  <a:schemeClr val="dk1">
                    <a:alpha val="40000"/>
                  </a:schemeClr>
                </a:outerShdw>
              </a:effectLst>
            </a:endParaRPr>
          </a:p>
        </p:txBody>
      </p:sp>
      <p:sp>
        <p:nvSpPr>
          <p:cNvPr id="2" name="Rectangle 1"/>
          <p:cNvSpPr/>
          <p:nvPr/>
        </p:nvSpPr>
        <p:spPr>
          <a:xfrm>
            <a:off x="2059577" y="5657671"/>
            <a:ext cx="6866708" cy="1200329"/>
          </a:xfrm>
          <a:prstGeom prst="rect">
            <a:avLst/>
          </a:prstGeom>
        </p:spPr>
        <p:txBody>
          <a:bodyPr wrap="square">
            <a:spAutoFit/>
          </a:bodyPr>
          <a:lstStyle/>
          <a:p>
            <a:r>
              <a:rPr lang="en-GB" dirty="0" smtClean="0">
                <a:latin typeface="Trebuchet MS" panose="020B0603020202020204" pitchFamily="34" charset="0"/>
              </a:rPr>
              <a:t>‘Learning </a:t>
            </a:r>
            <a:r>
              <a:rPr lang="en-GB" dirty="0">
                <a:latin typeface="Trebuchet MS" panose="020B0603020202020204" pitchFamily="34" charset="0"/>
              </a:rPr>
              <a:t>theories offer frameworks that help understand how information is used, how knowledge is created and how learning takes </a:t>
            </a:r>
            <a:r>
              <a:rPr lang="en-GB" dirty="0" smtClean="0">
                <a:latin typeface="Trebuchet MS" panose="020B0603020202020204" pitchFamily="34" charset="0"/>
              </a:rPr>
              <a:t>place’ </a:t>
            </a:r>
            <a:r>
              <a:rPr lang="en-GB" sz="1400" dirty="0" err="1" smtClean="0">
                <a:latin typeface="Calibri" panose="020F0502020204030204" pitchFamily="34" charset="0"/>
                <a:cs typeface="Calibri" panose="020F0502020204030204" pitchFamily="34" charset="0"/>
              </a:rPr>
              <a:t>Goel</a:t>
            </a:r>
            <a:r>
              <a:rPr lang="en-GB" sz="1400" dirty="0">
                <a:latin typeface="Calibri" panose="020F0502020204030204" pitchFamily="34" charset="0"/>
                <a:cs typeface="Calibri" panose="020F0502020204030204" pitchFamily="34" charset="0"/>
              </a:rPr>
              <a:t>, </a:t>
            </a:r>
            <a:r>
              <a:rPr lang="en-GB" sz="1400" dirty="0" smtClean="0">
                <a:latin typeface="Calibri" panose="020F0502020204030204" pitchFamily="34" charset="0"/>
                <a:cs typeface="Calibri" panose="020F0502020204030204" pitchFamily="34" charset="0"/>
              </a:rPr>
              <a:t>(2017, para.4)</a:t>
            </a:r>
            <a:endParaRPr lang="en-GB" sz="14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570348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9705" y="267636"/>
            <a:ext cx="4576894" cy="461665"/>
          </a:xfrm>
          <a:prstGeom prst="rect">
            <a:avLst/>
          </a:prstGeom>
          <a:noFill/>
        </p:spPr>
        <p:txBody>
          <a:bodyPr wrap="none" lIns="91440" tIns="45720" rIns="91440" bIns="45720">
            <a:spAutoFit/>
          </a:bodyPr>
          <a:lstStyle/>
          <a:p>
            <a:pPr algn="ctr"/>
            <a:r>
              <a:rPr lang="en-US" sz="2400" b="1" spc="50" dirty="0" smtClean="0">
                <a:ln w="9525" cmpd="sng">
                  <a:solidFill>
                    <a:schemeClr val="accent1"/>
                  </a:solidFill>
                  <a:prstDash val="solid"/>
                </a:ln>
                <a:solidFill>
                  <a:schemeClr val="bg1"/>
                </a:solidFill>
                <a:effectLst>
                  <a:glow rad="38100">
                    <a:schemeClr val="accent1">
                      <a:alpha val="40000"/>
                    </a:schemeClr>
                  </a:glow>
                </a:effectLst>
              </a:rPr>
              <a:t>Skinner </a:t>
            </a:r>
            <a:r>
              <a:rPr lang="en-US" sz="2400" b="1" spc="50" dirty="0" err="1" smtClean="0">
                <a:ln w="9525" cmpd="sng">
                  <a:solidFill>
                    <a:schemeClr val="accent1"/>
                  </a:solidFill>
                  <a:prstDash val="solid"/>
                </a:ln>
                <a:solidFill>
                  <a:schemeClr val="bg1"/>
                </a:solidFill>
                <a:effectLst>
                  <a:glow rad="38100">
                    <a:schemeClr val="accent1">
                      <a:alpha val="40000"/>
                    </a:schemeClr>
                  </a:glow>
                </a:effectLst>
              </a:rPr>
              <a:t>Behaviourism</a:t>
            </a:r>
            <a:r>
              <a:rPr lang="en-US" sz="2400" b="1" spc="50" dirty="0" smtClean="0">
                <a:ln w="9525" cmpd="sng">
                  <a:solidFill>
                    <a:schemeClr val="accent1"/>
                  </a:solidFill>
                  <a:prstDash val="solid"/>
                </a:ln>
                <a:solidFill>
                  <a:schemeClr val="bg1"/>
                </a:solidFill>
                <a:effectLst>
                  <a:glow rad="38100">
                    <a:schemeClr val="accent1">
                      <a:alpha val="40000"/>
                    </a:schemeClr>
                  </a:glow>
                </a:effectLst>
              </a:rPr>
              <a:t> Theory</a:t>
            </a:r>
            <a:endParaRPr lang="en-US" sz="2400" b="1" cap="none" spc="50" dirty="0">
              <a:ln w="9525" cmpd="sng">
                <a:solidFill>
                  <a:schemeClr val="accent1"/>
                </a:solidFill>
                <a:prstDash val="solid"/>
              </a:ln>
              <a:solidFill>
                <a:schemeClr val="bg1"/>
              </a:solidFill>
              <a:effectLst>
                <a:glow rad="38100">
                  <a:schemeClr val="accent1">
                    <a:alpha val="40000"/>
                  </a:schemeClr>
                </a:glow>
              </a:effectLst>
            </a:endParaRPr>
          </a:p>
        </p:txBody>
      </p:sp>
      <p:pic>
        <p:nvPicPr>
          <p:cNvPr id="1026" name="Picture 2" descr="Pictu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661" y="1098633"/>
            <a:ext cx="4777938" cy="30292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2523" y="4650377"/>
            <a:ext cx="4754076" cy="1600438"/>
          </a:xfrm>
          <a:prstGeom prst="rect">
            <a:avLst/>
          </a:prstGeom>
          <a:noFill/>
        </p:spPr>
        <p:txBody>
          <a:bodyPr wrap="square" rtlCol="0">
            <a:spAutoFit/>
          </a:bodyPr>
          <a:lstStyle/>
          <a:p>
            <a:pPr algn="just"/>
            <a:r>
              <a:rPr lang="en-GB" sz="1400" dirty="0" smtClean="0">
                <a:solidFill>
                  <a:schemeClr val="bg1"/>
                </a:solidFill>
                <a:latin typeface="Calibri" panose="020F0502020204030204" pitchFamily="34" charset="0"/>
                <a:cs typeface="Calibri" panose="020F0502020204030204" pitchFamily="34" charset="0"/>
              </a:rPr>
              <a:t>B. F Skinner was a phycologist from the 19</a:t>
            </a:r>
            <a:r>
              <a:rPr lang="en-GB" sz="1400" baseline="30000" dirty="0" smtClean="0">
                <a:solidFill>
                  <a:schemeClr val="bg1"/>
                </a:solidFill>
                <a:latin typeface="Calibri" panose="020F0502020204030204" pitchFamily="34" charset="0"/>
                <a:cs typeface="Calibri" panose="020F0502020204030204" pitchFamily="34" charset="0"/>
              </a:rPr>
              <a:t>th</a:t>
            </a:r>
            <a:r>
              <a:rPr lang="en-GB" sz="1400" dirty="0" smtClean="0">
                <a:solidFill>
                  <a:schemeClr val="bg1"/>
                </a:solidFill>
                <a:latin typeface="Calibri" panose="020F0502020204030204" pitchFamily="34" charset="0"/>
                <a:cs typeface="Calibri" panose="020F0502020204030204" pitchFamily="34" charset="0"/>
              </a:rPr>
              <a:t> century and is known for his behaviour theory and his concept of operant conditioning. Operant conditioning is when positive and negative reinforcements are use to change the behaviour therefore identifying the cause of the behaviour and creating a consequence </a:t>
            </a:r>
            <a:r>
              <a:rPr lang="en-GB" sz="1400" dirty="0">
                <a:solidFill>
                  <a:schemeClr val="bg1"/>
                </a:solidFill>
                <a:latin typeface="Calibri" panose="020F0502020204030204" pitchFamily="34" charset="0"/>
                <a:cs typeface="Calibri" panose="020F0502020204030204" pitchFamily="34" charset="0"/>
              </a:rPr>
              <a:t>(McLeod, 2018)</a:t>
            </a:r>
          </a:p>
          <a:p>
            <a:pPr algn="just"/>
            <a:endParaRPr lang="en-GB" sz="1400" dirty="0">
              <a:solidFill>
                <a:schemeClr val="bg1"/>
              </a:solidFill>
              <a:latin typeface="Calibri" panose="020F0502020204030204" pitchFamily="34" charset="0"/>
              <a:cs typeface="Calibri" panose="020F0502020204030204" pitchFamily="34" charset="0"/>
            </a:endParaRPr>
          </a:p>
        </p:txBody>
      </p:sp>
      <p:pic>
        <p:nvPicPr>
          <p:cNvPr id="1028" name="Picture 4" descr="https://i0.wp.com/www.skolo.org/CM/wp-content/uploads/2017/08/Lev-Vygotski-el-%E2%80%9CMozart-de-la-Psicolog%C3%ADa%E2%80%9D.jpg?resize=696%2C448&amp;ssl=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1769" y="1098634"/>
            <a:ext cx="4812908" cy="302922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261769" y="4650377"/>
            <a:ext cx="4812908" cy="1384995"/>
          </a:xfrm>
          <a:prstGeom prst="rect">
            <a:avLst/>
          </a:prstGeom>
          <a:noFill/>
        </p:spPr>
        <p:txBody>
          <a:bodyPr wrap="square" rtlCol="0">
            <a:spAutoFit/>
          </a:bodyPr>
          <a:lstStyle/>
          <a:p>
            <a:r>
              <a:rPr lang="en-GB" sz="1400" dirty="0" smtClean="0">
                <a:solidFill>
                  <a:schemeClr val="bg1"/>
                </a:solidFill>
                <a:latin typeface="Calibri" panose="020F0502020204030204" pitchFamily="34" charset="0"/>
                <a:cs typeface="Calibri" panose="020F0502020204030204" pitchFamily="34" charset="0"/>
              </a:rPr>
              <a:t>Vygotsky was a phycologist in the 19</a:t>
            </a:r>
            <a:r>
              <a:rPr lang="en-GB" sz="1400" baseline="30000" dirty="0" smtClean="0">
                <a:solidFill>
                  <a:schemeClr val="bg1"/>
                </a:solidFill>
                <a:latin typeface="Calibri" panose="020F0502020204030204" pitchFamily="34" charset="0"/>
                <a:cs typeface="Calibri" panose="020F0502020204030204" pitchFamily="34" charset="0"/>
              </a:rPr>
              <a:t>th</a:t>
            </a:r>
            <a:r>
              <a:rPr lang="en-GB" sz="1400" dirty="0" smtClean="0">
                <a:solidFill>
                  <a:schemeClr val="bg1"/>
                </a:solidFill>
                <a:latin typeface="Calibri" panose="020F0502020204030204" pitchFamily="34" charset="0"/>
                <a:cs typeface="Calibri" panose="020F0502020204030204" pitchFamily="34" charset="0"/>
              </a:rPr>
              <a:t> century his theories focused of the social interaction and what this provides to the development of cognition. He believed that social interaction and assistance from a skilled tutor enhances the learning of a child.  The second part of Vygotsky's work was the concept of </a:t>
            </a:r>
            <a:r>
              <a:rPr lang="en-GB" sz="1400" dirty="0">
                <a:solidFill>
                  <a:schemeClr val="bg1"/>
                </a:solidFill>
                <a:latin typeface="Calibri" panose="020F0502020204030204" pitchFamily="34" charset="0"/>
                <a:cs typeface="Calibri" panose="020F0502020204030204" pitchFamily="34" charset="0"/>
              </a:rPr>
              <a:t>the Zone of Proximal </a:t>
            </a:r>
            <a:r>
              <a:rPr lang="en-GB" sz="1400" dirty="0" smtClean="0">
                <a:solidFill>
                  <a:schemeClr val="bg1"/>
                </a:solidFill>
                <a:latin typeface="Calibri" panose="020F0502020204030204" pitchFamily="34" charset="0"/>
                <a:cs typeface="Calibri" panose="020F0502020204030204" pitchFamily="34" charset="0"/>
              </a:rPr>
              <a:t>Development (ZPD) </a:t>
            </a:r>
            <a:r>
              <a:rPr lang="en-GB" sz="1400" dirty="0">
                <a:solidFill>
                  <a:schemeClr val="bg1"/>
                </a:solidFill>
                <a:latin typeface="Calibri" panose="020F0502020204030204" pitchFamily="34" charset="0"/>
                <a:cs typeface="Calibri" panose="020F0502020204030204" pitchFamily="34" charset="0"/>
              </a:rPr>
              <a:t>(McLeod, 2019)</a:t>
            </a:r>
          </a:p>
        </p:txBody>
      </p:sp>
      <p:sp>
        <p:nvSpPr>
          <p:cNvPr id="10" name="Rectangle 9"/>
          <p:cNvSpPr/>
          <p:nvPr/>
        </p:nvSpPr>
        <p:spPr>
          <a:xfrm>
            <a:off x="6571911" y="267636"/>
            <a:ext cx="5620089" cy="830997"/>
          </a:xfrm>
          <a:prstGeom prst="rect">
            <a:avLst/>
          </a:prstGeom>
          <a:noFill/>
        </p:spPr>
        <p:txBody>
          <a:bodyPr wrap="square" lIns="91440" tIns="45720" rIns="91440" bIns="45720">
            <a:spAutoFit/>
          </a:bodyPr>
          <a:lstStyle/>
          <a:p>
            <a:pPr algn="ctr"/>
            <a:r>
              <a:rPr lang="en-US" sz="2400" b="1" spc="50" dirty="0" smtClean="0">
                <a:ln w="9525" cmpd="sng">
                  <a:solidFill>
                    <a:schemeClr val="accent1"/>
                  </a:solidFill>
                  <a:prstDash val="solid"/>
                </a:ln>
                <a:solidFill>
                  <a:schemeClr val="bg1"/>
                </a:solidFill>
                <a:effectLst>
                  <a:glow rad="38100">
                    <a:schemeClr val="accent1">
                      <a:alpha val="40000"/>
                    </a:schemeClr>
                  </a:glow>
                </a:effectLst>
              </a:rPr>
              <a:t>Vygotsky Social Constructivism Theory</a:t>
            </a:r>
            <a:endParaRPr lang="en-US" sz="2400" b="1" cap="none" spc="50" dirty="0">
              <a:ln w="9525" cmpd="sng">
                <a:solidFill>
                  <a:schemeClr val="accent1"/>
                </a:solidFill>
                <a:prstDash val="solid"/>
              </a:ln>
              <a:solidFill>
                <a:schemeClr val="bg1"/>
              </a:solidFill>
              <a:effectLst>
                <a:glow rad="38100">
                  <a:schemeClr val="accent1">
                    <a:alpha val="40000"/>
                  </a:schemeClr>
                </a:glow>
              </a:effectLst>
            </a:endParaRPr>
          </a:p>
        </p:txBody>
      </p:sp>
    </p:spTree>
    <p:extLst>
      <p:ext uri="{BB962C8B-B14F-4D97-AF65-F5344CB8AC3E}">
        <p14:creationId xmlns:p14="http://schemas.microsoft.com/office/powerpoint/2010/main" val="192242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36831" y="150035"/>
            <a:ext cx="6897188" cy="646331"/>
          </a:xfrm>
          <a:prstGeom prst="rect">
            <a:avLst/>
          </a:prstGeom>
        </p:spPr>
        <p:txBody>
          <a:bodyPr wrap="square">
            <a:spAutoFit/>
          </a:bodyPr>
          <a:lstStyle/>
          <a:p>
            <a:pPr algn="ctr"/>
            <a:r>
              <a:rPr lang="en-US" sz="3600" b="1" spc="50" dirty="0" err="1">
                <a:ln w="9525" cmpd="sng">
                  <a:solidFill>
                    <a:schemeClr val="accent1"/>
                  </a:solidFill>
                  <a:prstDash val="solid"/>
                </a:ln>
                <a:solidFill>
                  <a:schemeClr val="bg1"/>
                </a:solidFill>
                <a:effectLst>
                  <a:glow rad="38100">
                    <a:schemeClr val="accent1">
                      <a:alpha val="40000"/>
                    </a:schemeClr>
                  </a:glow>
                </a:effectLst>
              </a:rPr>
              <a:t>Behaviourism</a:t>
            </a:r>
            <a:endParaRPr lang="en-GB" sz="3600" dirty="0"/>
          </a:p>
        </p:txBody>
      </p:sp>
      <p:pic>
        <p:nvPicPr>
          <p:cNvPr id="3" name="Picture 2"/>
          <p:cNvPicPr>
            <a:picLocks noChangeAspect="1"/>
          </p:cNvPicPr>
          <p:nvPr/>
        </p:nvPicPr>
        <p:blipFill rotWithShape="1">
          <a:blip r:embed="rId2"/>
          <a:srcRect l="24733" t="24911" r="28080" b="51199"/>
          <a:stretch/>
        </p:blipFill>
        <p:spPr>
          <a:xfrm>
            <a:off x="292939" y="2270019"/>
            <a:ext cx="3487784" cy="1358536"/>
          </a:xfrm>
          <a:prstGeom prst="rect">
            <a:avLst/>
          </a:prstGeom>
        </p:spPr>
      </p:pic>
      <p:sp>
        <p:nvSpPr>
          <p:cNvPr id="4" name="TextBox 3"/>
          <p:cNvSpPr txBox="1"/>
          <p:nvPr/>
        </p:nvSpPr>
        <p:spPr>
          <a:xfrm>
            <a:off x="203395" y="3815947"/>
            <a:ext cx="3780723" cy="2967415"/>
          </a:xfrm>
          <a:prstGeom prst="rect">
            <a:avLst/>
          </a:prstGeom>
          <a:noFill/>
        </p:spPr>
        <p:txBody>
          <a:bodyPr wrap="square" rtlCol="0">
            <a:spAutoFit/>
          </a:bodyPr>
          <a:lstStyle/>
          <a:p>
            <a:pPr algn="just">
              <a:lnSpc>
                <a:spcPct val="150000"/>
              </a:lnSpc>
            </a:pPr>
            <a:r>
              <a:rPr lang="en-GB" sz="1400" dirty="0" smtClean="0">
                <a:solidFill>
                  <a:schemeClr val="bg1"/>
                </a:solidFill>
                <a:latin typeface="Calibri" panose="020F0502020204030204" pitchFamily="34" charset="0"/>
                <a:cs typeface="Calibri" panose="020F0502020204030204" pitchFamily="34" charset="0"/>
              </a:rPr>
              <a:t>Welsh Government (2019, p.12) states that </a:t>
            </a:r>
            <a:r>
              <a:rPr lang="en-GB" sz="1400" dirty="0">
                <a:solidFill>
                  <a:schemeClr val="bg1"/>
                </a:solidFill>
                <a:latin typeface="Calibri" panose="020F0502020204030204" pitchFamily="34" charset="0"/>
                <a:cs typeface="Calibri" panose="020F0502020204030204" pitchFamily="34" charset="0"/>
              </a:rPr>
              <a:t>Schools have reported that the second highest type of need that was being </a:t>
            </a:r>
            <a:r>
              <a:rPr lang="en-GB" sz="1400" dirty="0" smtClean="0">
                <a:solidFill>
                  <a:schemeClr val="bg1"/>
                </a:solidFill>
                <a:latin typeface="Calibri" panose="020F0502020204030204" pitchFamily="34" charset="0"/>
                <a:cs typeface="Calibri" panose="020F0502020204030204" pitchFamily="34" charset="0"/>
              </a:rPr>
              <a:t>experienced in schools </a:t>
            </a:r>
            <a:r>
              <a:rPr lang="en-GB" sz="1400" dirty="0">
                <a:solidFill>
                  <a:schemeClr val="bg1"/>
                </a:solidFill>
                <a:latin typeface="Calibri" panose="020F0502020204030204" pitchFamily="34" charset="0"/>
                <a:cs typeface="Calibri" panose="020F0502020204030204" pitchFamily="34" charset="0"/>
              </a:rPr>
              <a:t>was ‘behavioural, Emotional and Social difficulties’. This shows that more work is needed to overcome barriers and support this need so that every child receives an education fit for purpose</a:t>
            </a:r>
          </a:p>
          <a:p>
            <a:pPr algn="just">
              <a:lnSpc>
                <a:spcPct val="150000"/>
              </a:lnSpc>
            </a:pPr>
            <a:endParaRPr lang="en-GB" sz="1400" dirty="0">
              <a:solidFill>
                <a:schemeClr val="bg1"/>
              </a:solidFill>
              <a:latin typeface="Calibri" panose="020F0502020204030204" pitchFamily="34" charset="0"/>
              <a:cs typeface="Calibri" panose="020F050202020403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57759" y="2261613"/>
            <a:ext cx="2690676" cy="1333568"/>
          </a:xfrm>
          <a:prstGeom prst="rect">
            <a:avLst/>
          </a:prstGeom>
        </p:spPr>
      </p:pic>
      <p:sp>
        <p:nvSpPr>
          <p:cNvPr id="6" name="Rectangle 5"/>
          <p:cNvSpPr/>
          <p:nvPr/>
        </p:nvSpPr>
        <p:spPr>
          <a:xfrm>
            <a:off x="8147938" y="3454081"/>
            <a:ext cx="4044062" cy="3842077"/>
          </a:xfrm>
          <a:prstGeom prst="rect">
            <a:avLst/>
          </a:prstGeom>
        </p:spPr>
        <p:txBody>
          <a:bodyPr wrap="square">
            <a:spAutoFit/>
          </a:bodyPr>
          <a:lstStyle/>
          <a:p>
            <a:pPr algn="just">
              <a:lnSpc>
                <a:spcPct val="150000"/>
              </a:lnSpc>
              <a:spcAft>
                <a:spcPts val="800"/>
              </a:spcAft>
            </a:pP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Pupils at the school can earn golden tickets throughout the day, each ticket earns them 2 minutes of free time on a Friday afternoon. They could earn up to 50 minutes at the end of the week. </a:t>
            </a:r>
            <a:r>
              <a:rPr lang="en-GB" sz="1400" dirty="0">
                <a:solidFill>
                  <a:schemeClr val="bg1"/>
                </a:solidFill>
                <a:latin typeface="Calibri" panose="020F0502020204030204" pitchFamily="34" charset="0"/>
                <a:cs typeface="Calibri" panose="020F0502020204030204" pitchFamily="34" charset="0"/>
              </a:rPr>
              <a:t>This reinforcement has a </a:t>
            </a:r>
            <a:r>
              <a:rPr lang="en-GB" sz="1400" dirty="0" smtClean="0">
                <a:solidFill>
                  <a:schemeClr val="bg1"/>
                </a:solidFill>
                <a:latin typeface="Calibri" panose="020F0502020204030204" pitchFamily="34" charset="0"/>
                <a:cs typeface="Calibri" panose="020F0502020204030204" pitchFamily="34" charset="0"/>
              </a:rPr>
              <a:t>positive </a:t>
            </a:r>
            <a:r>
              <a:rPr lang="en-GB" sz="1400" dirty="0">
                <a:solidFill>
                  <a:schemeClr val="bg1"/>
                </a:solidFill>
                <a:latin typeface="Calibri" panose="020F0502020204030204" pitchFamily="34" charset="0"/>
                <a:cs typeface="Calibri" panose="020F0502020204030204" pitchFamily="34" charset="0"/>
              </a:rPr>
              <a:t>impact on behaviour within the classroom because pupils don’t want to be missing out on what their peers are doing. The get to develop </a:t>
            </a:r>
            <a:r>
              <a:rPr lang="en-GB" sz="1400" dirty="0" smtClean="0">
                <a:solidFill>
                  <a:schemeClr val="bg1"/>
                </a:solidFill>
                <a:latin typeface="Calibri" panose="020F0502020204030204" pitchFamily="34" charset="0"/>
                <a:cs typeface="Calibri" panose="020F0502020204030204" pitchFamily="34" charset="0"/>
              </a:rPr>
              <a:t>positive </a:t>
            </a:r>
            <a:r>
              <a:rPr lang="en-GB" sz="1400" dirty="0">
                <a:solidFill>
                  <a:schemeClr val="bg1"/>
                </a:solidFill>
                <a:latin typeface="Calibri" panose="020F0502020204030204" pitchFamily="34" charset="0"/>
                <a:cs typeface="Calibri" panose="020F0502020204030204" pitchFamily="34" charset="0"/>
              </a:rPr>
              <a:t>relationships and </a:t>
            </a:r>
            <a:r>
              <a:rPr lang="en-GB" sz="1400" dirty="0" smtClean="0">
                <a:solidFill>
                  <a:schemeClr val="bg1"/>
                </a:solidFill>
                <a:latin typeface="Calibri" panose="020F0502020204030204" pitchFamily="34" charset="0"/>
                <a:cs typeface="Calibri" panose="020F0502020204030204" pitchFamily="34" charset="0"/>
              </a:rPr>
              <a:t>self-confidence </a:t>
            </a:r>
            <a:r>
              <a:rPr lang="en-GB" sz="1400" dirty="0">
                <a:solidFill>
                  <a:schemeClr val="bg1"/>
                </a:solidFill>
                <a:latin typeface="Calibri" panose="020F0502020204030204" pitchFamily="34" charset="0"/>
                <a:cs typeface="Calibri" panose="020F0502020204030204" pitchFamily="34" charset="0"/>
              </a:rPr>
              <a:t>in a </a:t>
            </a:r>
            <a:r>
              <a:rPr lang="en-GB" sz="1400" dirty="0" smtClean="0">
                <a:solidFill>
                  <a:schemeClr val="bg1"/>
                </a:solidFill>
                <a:latin typeface="Calibri" panose="020F0502020204030204" pitchFamily="34" charset="0"/>
                <a:cs typeface="Calibri" panose="020F0502020204030204" pitchFamily="34" charset="0"/>
              </a:rPr>
              <a:t>more relaxed </a:t>
            </a:r>
            <a:r>
              <a:rPr lang="en-GB" sz="1400" dirty="0">
                <a:solidFill>
                  <a:schemeClr val="bg1"/>
                </a:solidFill>
                <a:latin typeface="Calibri" panose="020F0502020204030204" pitchFamily="34" charset="0"/>
                <a:cs typeface="Calibri" panose="020F0502020204030204" pitchFamily="34" charset="0"/>
              </a:rPr>
              <a:t>environment </a:t>
            </a:r>
            <a:r>
              <a:rPr lang="en-GB" sz="1400" dirty="0">
                <a:solidFill>
                  <a:schemeClr val="bg1"/>
                </a:solidFill>
                <a:latin typeface="Calibri" panose="020F0502020204030204" pitchFamily="34" charset="0"/>
                <a:cs typeface="Calibri" panose="020F0502020204030204" pitchFamily="34" charset="0"/>
              </a:rPr>
              <a:t>(</a:t>
            </a:r>
            <a:r>
              <a:rPr lang="en-GB" sz="1400" dirty="0" err="1">
                <a:solidFill>
                  <a:schemeClr val="bg1"/>
                </a:solidFill>
                <a:latin typeface="Calibri" panose="020F0502020204030204" pitchFamily="34" charset="0"/>
                <a:cs typeface="Calibri" panose="020F0502020204030204" pitchFamily="34" charset="0"/>
              </a:rPr>
              <a:t>Baranek</a:t>
            </a:r>
            <a:r>
              <a:rPr lang="en-GB" sz="1400" dirty="0">
                <a:solidFill>
                  <a:schemeClr val="bg1"/>
                </a:solidFill>
                <a:latin typeface="Calibri" panose="020F0502020204030204" pitchFamily="34" charset="0"/>
                <a:cs typeface="Calibri" panose="020F0502020204030204" pitchFamily="34" charset="0"/>
              </a:rPr>
              <a:t>, 1996)</a:t>
            </a:r>
            <a:endPar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just">
              <a:lnSpc>
                <a:spcPct val="150000"/>
              </a:lnSpc>
              <a:spcAft>
                <a:spcPts val="800"/>
              </a:spcAft>
            </a:pPr>
            <a:endPar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pic>
        <p:nvPicPr>
          <p:cNvPr id="1026" name="Picture 2" descr="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15310" y="2261613"/>
            <a:ext cx="1618761" cy="119246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292939" y="739076"/>
            <a:ext cx="11489758" cy="1338828"/>
          </a:xfrm>
          <a:prstGeom prst="rect">
            <a:avLst/>
          </a:prstGeom>
        </p:spPr>
        <p:txBody>
          <a:bodyPr wrap="square">
            <a:spAutoFit/>
          </a:bodyPr>
          <a:lstStyle/>
          <a:p>
            <a:pPr algn="just">
              <a:lnSpc>
                <a:spcPct val="150000"/>
              </a:lnSpc>
            </a:pPr>
            <a:r>
              <a:rPr lang="en-GB" dirty="0" smtClean="0">
                <a:solidFill>
                  <a:schemeClr val="bg1"/>
                </a:solidFill>
                <a:latin typeface="Calibri" panose="020F0502020204030204" pitchFamily="34" charset="0"/>
                <a:cs typeface="Calibri" panose="020F0502020204030204" pitchFamily="34" charset="0"/>
              </a:rPr>
              <a:t>According to </a:t>
            </a:r>
            <a:r>
              <a:rPr lang="en-GB" dirty="0">
                <a:solidFill>
                  <a:schemeClr val="bg1"/>
                </a:solidFill>
                <a:latin typeface="Calibri" panose="020F0502020204030204" pitchFamily="34" charset="0"/>
                <a:cs typeface="Calibri" panose="020F0502020204030204" pitchFamily="34" charset="0"/>
              </a:rPr>
              <a:t>Greenwood (2020, </a:t>
            </a:r>
            <a:r>
              <a:rPr lang="en-GB" dirty="0" smtClean="0">
                <a:solidFill>
                  <a:schemeClr val="bg1"/>
                </a:solidFill>
                <a:latin typeface="Calibri" panose="020F0502020204030204" pitchFamily="34" charset="0"/>
                <a:cs typeface="Calibri" panose="020F0502020204030204" pitchFamily="34" charset="0"/>
              </a:rPr>
              <a:t>para.2), ‘the </a:t>
            </a:r>
            <a:r>
              <a:rPr lang="en-GB" dirty="0">
                <a:solidFill>
                  <a:schemeClr val="bg1"/>
                </a:solidFill>
                <a:latin typeface="Calibri" panose="020F0502020204030204" pitchFamily="34" charset="0"/>
                <a:cs typeface="Calibri" panose="020F0502020204030204" pitchFamily="34" charset="0"/>
              </a:rPr>
              <a:t>central belief of a behaviourist is that students learn through reinforcement - constant feedback that tells them whether what they are doing is right or wrong. This comes in the form of test scores, homework marks and </a:t>
            </a:r>
            <a:r>
              <a:rPr lang="en-GB" dirty="0" smtClean="0">
                <a:solidFill>
                  <a:schemeClr val="bg1"/>
                </a:solidFill>
                <a:latin typeface="Calibri" panose="020F0502020204030204" pitchFamily="34" charset="0"/>
                <a:cs typeface="Calibri" panose="020F0502020204030204" pitchFamily="34" charset="0"/>
              </a:rPr>
              <a:t>more’.</a:t>
            </a:r>
            <a:r>
              <a:rPr lang="en-GB" dirty="0">
                <a:solidFill>
                  <a:schemeClr val="bg1"/>
                </a:solidFill>
                <a:latin typeface="Calibri" panose="020F0502020204030204" pitchFamily="34" charset="0"/>
                <a:cs typeface="Calibri" panose="020F0502020204030204" pitchFamily="34" charset="0"/>
              </a:rPr>
              <a:t> </a:t>
            </a:r>
          </a:p>
        </p:txBody>
      </p:sp>
      <p:pic>
        <p:nvPicPr>
          <p:cNvPr id="1028" name="Picture 4" descr="http://www.bombaynite.co.uk/wp-content/uploads/2020/06/Golden-Ticket-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9675" y="2261613"/>
            <a:ext cx="1618761" cy="1192468"/>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4884533" y="2510548"/>
            <a:ext cx="1201783" cy="369332"/>
          </a:xfrm>
          <a:prstGeom prst="rect">
            <a:avLst/>
          </a:prstGeom>
          <a:solidFill>
            <a:schemeClr val="bg1"/>
          </a:solidFill>
        </p:spPr>
        <p:txBody>
          <a:bodyPr wrap="square" rtlCol="0">
            <a:spAutoFit/>
          </a:bodyPr>
          <a:lstStyle/>
          <a:p>
            <a:endParaRPr lang="en-GB" dirty="0"/>
          </a:p>
        </p:txBody>
      </p:sp>
      <p:sp>
        <p:nvSpPr>
          <p:cNvPr id="9" name="TextBox 8"/>
          <p:cNvSpPr txBox="1"/>
          <p:nvPr/>
        </p:nvSpPr>
        <p:spPr>
          <a:xfrm>
            <a:off x="5001955" y="3188381"/>
            <a:ext cx="1084361" cy="369332"/>
          </a:xfrm>
          <a:prstGeom prst="rect">
            <a:avLst/>
          </a:prstGeom>
          <a:solidFill>
            <a:schemeClr val="bg1"/>
          </a:solidFill>
        </p:spPr>
        <p:txBody>
          <a:bodyPr wrap="square" rtlCol="0">
            <a:spAutoFit/>
          </a:bodyPr>
          <a:lstStyle/>
          <a:p>
            <a:endParaRPr lang="en-GB" dirty="0"/>
          </a:p>
        </p:txBody>
      </p:sp>
      <p:sp>
        <p:nvSpPr>
          <p:cNvPr id="10" name="Rectangle 9"/>
          <p:cNvSpPr/>
          <p:nvPr/>
        </p:nvSpPr>
        <p:spPr>
          <a:xfrm>
            <a:off x="8913566" y="2037575"/>
            <a:ext cx="990977" cy="264368"/>
          </a:xfrm>
          <a:prstGeom prst="rect">
            <a:avLst/>
          </a:prstGeom>
        </p:spPr>
        <p:txBody>
          <a:bodyPr wrap="none">
            <a:spAutoFit/>
          </a:bodyPr>
          <a:lstStyle/>
          <a:p>
            <a:pPr>
              <a:lnSpc>
                <a:spcPct val="107000"/>
              </a:lnSpc>
              <a:spcAft>
                <a:spcPts val="800"/>
              </a:spcAft>
            </a:pPr>
            <a:r>
              <a:rPr lang="en-GB" sz="1050" dirty="0">
                <a:solidFill>
                  <a:schemeClr val="bg1"/>
                </a:solidFill>
                <a:latin typeface="Arial" panose="020B0604020202020204" pitchFamily="34" charset="0"/>
                <a:ea typeface="Calibri" panose="020F0502020204030204" pitchFamily="34" charset="0"/>
                <a:cs typeface="Times New Roman" panose="02020603050405020304" pitchFamily="18" charset="0"/>
              </a:rPr>
              <a:t>(NITE, 2020)</a:t>
            </a:r>
            <a:endParaRPr lang="en-GB" sz="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p:cNvSpPr/>
          <p:nvPr/>
        </p:nvSpPr>
        <p:spPr>
          <a:xfrm>
            <a:off x="10599507" y="2038954"/>
            <a:ext cx="1116011" cy="261610"/>
          </a:xfrm>
          <a:prstGeom prst="rect">
            <a:avLst/>
          </a:prstGeom>
        </p:spPr>
        <p:txBody>
          <a:bodyPr wrap="none">
            <a:spAutoFit/>
          </a:bodyPr>
          <a:lstStyle/>
          <a:p>
            <a:r>
              <a:rPr lang="en-GB" sz="1100" dirty="0">
                <a:solidFill>
                  <a:schemeClr val="bg1"/>
                </a:solidFill>
                <a:latin typeface="Arial" panose="020B0604020202020204" pitchFamily="34" charset="0"/>
                <a:ea typeface="Calibri" panose="020F0502020204030204" pitchFamily="34" charset="0"/>
              </a:rPr>
              <a:t>(Athena, 2020)</a:t>
            </a:r>
            <a:endParaRPr lang="en-GB" sz="1100" dirty="0">
              <a:solidFill>
                <a:schemeClr val="bg1"/>
              </a:solidFill>
            </a:endParaRPr>
          </a:p>
        </p:txBody>
      </p:sp>
      <p:sp>
        <p:nvSpPr>
          <p:cNvPr id="12" name="Rectangle 11"/>
          <p:cNvSpPr/>
          <p:nvPr/>
        </p:nvSpPr>
        <p:spPr>
          <a:xfrm>
            <a:off x="4393421" y="3815947"/>
            <a:ext cx="3288793" cy="3162341"/>
          </a:xfrm>
          <a:prstGeom prst="rect">
            <a:avLst/>
          </a:prstGeom>
        </p:spPr>
        <p:txBody>
          <a:bodyPr wrap="square">
            <a:spAutoFit/>
          </a:bodyPr>
          <a:lstStyle/>
          <a:p>
            <a:pPr algn="just">
              <a:lnSpc>
                <a:spcPct val="150000"/>
              </a:lnSpc>
              <a:spcAft>
                <a:spcPts val="800"/>
              </a:spcAft>
            </a:pP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Postcards home are used in the school, recognition is more beneficial when written down pupils can reread, show others and receive enhanced praise from parents or carers</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They have a constant reminder of the behaviour that represents them and what they achieved and can be proud of </a:t>
            </a:r>
            <a:r>
              <a:rPr lang="en-GB" sz="1400" dirty="0">
                <a:solidFill>
                  <a:schemeClr val="bg1"/>
                </a:solidFill>
                <a:latin typeface="Calibri" panose="020F0502020204030204" pitchFamily="34" charset="0"/>
                <a:cs typeface="Calibri" panose="020F0502020204030204" pitchFamily="34" charset="0"/>
              </a:rPr>
              <a:t>(</a:t>
            </a:r>
            <a:r>
              <a:rPr lang="en-GB" sz="1400" dirty="0" err="1">
                <a:solidFill>
                  <a:schemeClr val="bg1"/>
                </a:solidFill>
                <a:latin typeface="Calibri" panose="020F0502020204030204" pitchFamily="34" charset="0"/>
                <a:cs typeface="Calibri" panose="020F0502020204030204" pitchFamily="34" charset="0"/>
              </a:rPr>
              <a:t>mindroar</a:t>
            </a:r>
            <a:r>
              <a:rPr lang="en-GB" sz="1400" dirty="0">
                <a:solidFill>
                  <a:schemeClr val="bg1"/>
                </a:solidFill>
                <a:latin typeface="Calibri" panose="020F0502020204030204" pitchFamily="34" charset="0"/>
                <a:cs typeface="Calibri" panose="020F0502020204030204" pitchFamily="34" charset="0"/>
              </a:rPr>
              <a:t>, 2019)</a:t>
            </a: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 </a:t>
            </a:r>
            <a:endPar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gn="just">
              <a:lnSpc>
                <a:spcPct val="150000"/>
              </a:lnSpc>
              <a:spcAft>
                <a:spcPts val="800"/>
              </a:spcAft>
            </a:pPr>
            <a:endPar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1658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16275" y="318254"/>
            <a:ext cx="5190845" cy="646331"/>
          </a:xfrm>
          <a:prstGeom prst="rect">
            <a:avLst/>
          </a:prstGeom>
        </p:spPr>
        <p:txBody>
          <a:bodyPr wrap="none">
            <a:spAutoFit/>
          </a:bodyPr>
          <a:lstStyle/>
          <a:p>
            <a:r>
              <a:rPr lang="en-US" sz="3600" b="1" spc="50" dirty="0">
                <a:ln w="9525" cmpd="sng">
                  <a:solidFill>
                    <a:schemeClr val="accent1"/>
                  </a:solidFill>
                  <a:prstDash val="solid"/>
                </a:ln>
                <a:solidFill>
                  <a:schemeClr val="bg1"/>
                </a:solidFill>
                <a:effectLst>
                  <a:glow rad="38100">
                    <a:schemeClr val="accent1">
                      <a:alpha val="40000"/>
                    </a:schemeClr>
                  </a:glow>
                </a:effectLst>
              </a:rPr>
              <a:t>Social Constructivism </a:t>
            </a:r>
            <a:endParaRPr lang="en-GB" sz="3600" dirty="0"/>
          </a:p>
        </p:txBody>
      </p:sp>
      <p:sp>
        <p:nvSpPr>
          <p:cNvPr id="3" name="Rectangle 2"/>
          <p:cNvSpPr/>
          <p:nvPr/>
        </p:nvSpPr>
        <p:spPr>
          <a:xfrm>
            <a:off x="653142" y="979053"/>
            <a:ext cx="11234057" cy="923330"/>
          </a:xfrm>
          <a:prstGeom prst="rect">
            <a:avLst/>
          </a:prstGeom>
        </p:spPr>
        <p:txBody>
          <a:bodyPr wrap="square">
            <a:spAutoFit/>
          </a:bodyPr>
          <a:lstStyle/>
          <a:p>
            <a:r>
              <a:rPr lang="en-GB" dirty="0" smtClean="0">
                <a:solidFill>
                  <a:srgbClr val="121212"/>
                </a:solidFill>
                <a:latin typeface="Calibri" panose="020F0502020204030204" pitchFamily="34" charset="0"/>
                <a:cs typeface="Calibri" panose="020F0502020204030204" pitchFamily="34" charset="0"/>
              </a:rPr>
              <a:t>‘Constructivist </a:t>
            </a:r>
            <a:r>
              <a:rPr lang="en-GB" dirty="0">
                <a:solidFill>
                  <a:srgbClr val="121212"/>
                </a:solidFill>
                <a:latin typeface="Calibri" panose="020F0502020204030204" pitchFamily="34" charset="0"/>
                <a:cs typeface="Calibri" panose="020F0502020204030204" pitchFamily="34" charset="0"/>
              </a:rPr>
              <a:t>learning theory underpins a variety of student-</a:t>
            </a:r>
            <a:r>
              <a:rPr lang="en-GB" dirty="0" err="1">
                <a:solidFill>
                  <a:srgbClr val="121212"/>
                </a:solidFill>
                <a:latin typeface="Calibri" panose="020F0502020204030204" pitchFamily="34" charset="0"/>
                <a:cs typeface="Calibri" panose="020F0502020204030204" pitchFamily="34" charset="0"/>
              </a:rPr>
              <a:t>centered</a:t>
            </a:r>
            <a:r>
              <a:rPr lang="en-GB" dirty="0">
                <a:solidFill>
                  <a:srgbClr val="121212"/>
                </a:solidFill>
                <a:latin typeface="Calibri" panose="020F0502020204030204" pitchFamily="34" charset="0"/>
                <a:cs typeface="Calibri" panose="020F0502020204030204" pitchFamily="34" charset="0"/>
              </a:rPr>
              <a:t> teaching methods and techniques which contrast with traditional education, whereby knowledge is simply passively transmitted by teachers to </a:t>
            </a:r>
            <a:r>
              <a:rPr lang="en-GB" dirty="0" smtClean="0">
                <a:solidFill>
                  <a:srgbClr val="121212"/>
                </a:solidFill>
                <a:latin typeface="Calibri" panose="020F0502020204030204" pitchFamily="34" charset="0"/>
                <a:cs typeface="Calibri" panose="020F0502020204030204" pitchFamily="34" charset="0"/>
              </a:rPr>
              <a:t>students</a:t>
            </a:r>
            <a:r>
              <a:rPr lang="en-GB" dirty="0" smtClean="0">
                <a:solidFill>
                  <a:schemeClr val="bg1"/>
                </a:solidFill>
                <a:latin typeface="Calibri" panose="020F0502020204030204" pitchFamily="34" charset="0"/>
                <a:cs typeface="Calibri" panose="020F0502020204030204" pitchFamily="34" charset="0"/>
              </a:rPr>
              <a:t>’ </a:t>
            </a:r>
            <a:r>
              <a:rPr lang="en-GB" dirty="0">
                <a:solidFill>
                  <a:schemeClr val="bg1"/>
                </a:solidFill>
                <a:latin typeface="Calibri" panose="020F0502020204030204" pitchFamily="34" charset="0"/>
                <a:cs typeface="Calibri" panose="020F0502020204030204" pitchFamily="34" charset="0"/>
              </a:rPr>
              <a:t>(McLeod, </a:t>
            </a:r>
            <a:r>
              <a:rPr lang="en-GB" dirty="0" smtClean="0">
                <a:solidFill>
                  <a:schemeClr val="bg1"/>
                </a:solidFill>
                <a:latin typeface="Calibri" panose="020F0502020204030204" pitchFamily="34" charset="0"/>
                <a:cs typeface="Calibri" panose="020F0502020204030204" pitchFamily="34" charset="0"/>
              </a:rPr>
              <a:t>2019</a:t>
            </a:r>
            <a:r>
              <a:rPr lang="en-GB" dirty="0">
                <a:solidFill>
                  <a:schemeClr val="bg1"/>
                </a:solidFill>
                <a:latin typeface="Calibri" panose="020F0502020204030204" pitchFamily="34" charset="0"/>
                <a:cs typeface="Calibri" panose="020F0502020204030204" pitchFamily="34" charset="0"/>
              </a:rPr>
              <a:t>)</a:t>
            </a:r>
            <a:r>
              <a:rPr lang="en-GB" dirty="0" smtClean="0">
                <a:solidFill>
                  <a:schemeClr val="bg1"/>
                </a:solidFill>
                <a:latin typeface="Calibri" panose="020F0502020204030204" pitchFamily="34" charset="0"/>
                <a:cs typeface="Calibri" panose="020F0502020204030204" pitchFamily="34" charset="0"/>
              </a:rPr>
              <a:t> </a:t>
            </a:r>
            <a:r>
              <a:rPr lang="en-GB" dirty="0" smtClean="0">
                <a:solidFill>
                  <a:schemeClr val="bg1"/>
                </a:solidFill>
                <a:latin typeface="Calibri" panose="020F0502020204030204" pitchFamily="34" charset="0"/>
                <a:cs typeface="Calibri" panose="020F0502020204030204" pitchFamily="34" charset="0"/>
              </a:rPr>
              <a:t>.</a:t>
            </a:r>
            <a:endParaRPr lang="en-GB" dirty="0">
              <a:solidFill>
                <a:schemeClr val="bg1"/>
              </a:solidFill>
              <a:latin typeface="Calibri" panose="020F0502020204030204" pitchFamily="34" charset="0"/>
              <a:cs typeface="Calibri" panose="020F0502020204030204" pitchFamily="34" charset="0"/>
            </a:endParaRPr>
          </a:p>
        </p:txBody>
      </p:sp>
      <p:sp>
        <p:nvSpPr>
          <p:cNvPr id="6" name="Rectangle 5"/>
          <p:cNvSpPr/>
          <p:nvPr/>
        </p:nvSpPr>
        <p:spPr>
          <a:xfrm>
            <a:off x="18196" y="2100178"/>
            <a:ext cx="9276900" cy="461665"/>
          </a:xfrm>
          <a:prstGeom prst="rect">
            <a:avLst/>
          </a:prstGeom>
          <a:noFill/>
        </p:spPr>
        <p:txBody>
          <a:bodyPr wrap="none" lIns="91440" tIns="45720" rIns="91440" bIns="45720">
            <a:spAutoFit/>
          </a:bodyPr>
          <a:lstStyle/>
          <a:p>
            <a:pPr algn="ctr"/>
            <a:r>
              <a:rPr lang="en-US" sz="2400" b="1" spc="50" dirty="0" smtClean="0">
                <a:ln w="9525" cmpd="sng">
                  <a:solidFill>
                    <a:schemeClr val="accent1"/>
                  </a:solidFill>
                  <a:prstDash val="solid"/>
                </a:ln>
                <a:solidFill>
                  <a:schemeClr val="bg1"/>
                </a:solidFill>
                <a:effectLst>
                  <a:glow rad="38100">
                    <a:schemeClr val="accent1">
                      <a:alpha val="40000"/>
                    </a:schemeClr>
                  </a:glow>
                </a:effectLst>
              </a:rPr>
              <a:t>Scaffolding Vygotsky’s Zone of Proximal Development ZPD </a:t>
            </a:r>
            <a:endParaRPr lang="en-US" sz="2400" b="1" cap="none" spc="50" dirty="0">
              <a:ln w="9525" cmpd="sng">
                <a:solidFill>
                  <a:schemeClr val="accent1"/>
                </a:solidFill>
                <a:prstDash val="solid"/>
              </a:ln>
              <a:solidFill>
                <a:schemeClr val="bg1"/>
              </a:solidFill>
              <a:effectLst>
                <a:glow rad="38100">
                  <a:schemeClr val="accent1">
                    <a:alpha val="40000"/>
                  </a:schemeClr>
                </a:glow>
              </a:effectLst>
            </a:endParaRPr>
          </a:p>
        </p:txBody>
      </p:sp>
      <p:pic>
        <p:nvPicPr>
          <p:cNvPr id="7" name="Picture 6"/>
          <p:cNvPicPr>
            <a:picLocks noChangeAspect="1"/>
          </p:cNvPicPr>
          <p:nvPr/>
        </p:nvPicPr>
        <p:blipFill rotWithShape="1">
          <a:blip r:embed="rId2"/>
          <a:srcRect l="29753" t="18125" r="30690" b="13303"/>
          <a:stretch/>
        </p:blipFill>
        <p:spPr>
          <a:xfrm>
            <a:off x="9495455" y="1691048"/>
            <a:ext cx="2184695" cy="2129246"/>
          </a:xfrm>
          <a:prstGeom prst="rect">
            <a:avLst/>
          </a:prstGeom>
        </p:spPr>
      </p:pic>
      <p:sp>
        <p:nvSpPr>
          <p:cNvPr id="8" name="Rectangle 7"/>
          <p:cNvSpPr/>
          <p:nvPr/>
        </p:nvSpPr>
        <p:spPr>
          <a:xfrm>
            <a:off x="9668384" y="3820294"/>
            <a:ext cx="1606402" cy="307777"/>
          </a:xfrm>
          <a:prstGeom prst="rect">
            <a:avLst/>
          </a:prstGeom>
        </p:spPr>
        <p:txBody>
          <a:bodyPr wrap="none">
            <a:spAutoFit/>
          </a:bodyPr>
          <a:lstStyle/>
          <a:p>
            <a:r>
              <a:rPr lang="en-GB" sz="1400" dirty="0">
                <a:solidFill>
                  <a:schemeClr val="bg1"/>
                </a:solidFill>
                <a:latin typeface="Calibri" panose="020F0502020204030204" pitchFamily="34" charset="0"/>
                <a:ea typeface="Calibri" panose="020F0502020204030204" pitchFamily="34" charset="0"/>
              </a:rPr>
              <a:t> (Mockingjay, 2020)</a:t>
            </a:r>
            <a:endParaRPr lang="en-GB" sz="1400" dirty="0">
              <a:solidFill>
                <a:schemeClr val="bg1"/>
              </a:solidFill>
            </a:endParaRPr>
          </a:p>
        </p:txBody>
      </p:sp>
      <p:pic>
        <p:nvPicPr>
          <p:cNvPr id="9" name="Picture 8"/>
          <p:cNvPicPr>
            <a:picLocks noChangeAspect="1"/>
          </p:cNvPicPr>
          <p:nvPr/>
        </p:nvPicPr>
        <p:blipFill rotWithShape="1">
          <a:blip r:embed="rId3"/>
          <a:srcRect l="30456" t="43125" r="25972" b="6161"/>
          <a:stretch/>
        </p:blipFill>
        <p:spPr>
          <a:xfrm>
            <a:off x="345903" y="2717643"/>
            <a:ext cx="2880623" cy="2820855"/>
          </a:xfrm>
          <a:prstGeom prst="rect">
            <a:avLst/>
          </a:prstGeom>
        </p:spPr>
      </p:pic>
      <p:sp>
        <p:nvSpPr>
          <p:cNvPr id="10" name="Rectangle 9"/>
          <p:cNvSpPr/>
          <p:nvPr/>
        </p:nvSpPr>
        <p:spPr>
          <a:xfrm>
            <a:off x="3399455" y="2597923"/>
            <a:ext cx="6096000" cy="4385816"/>
          </a:xfrm>
          <a:prstGeom prst="rect">
            <a:avLst/>
          </a:prstGeom>
        </p:spPr>
        <p:txBody>
          <a:bodyPr>
            <a:spAutoFit/>
          </a:bodyPr>
          <a:lstStyle/>
          <a:p>
            <a:pPr algn="just">
              <a:lnSpc>
                <a:spcPct val="150000"/>
              </a:lnSpc>
              <a:spcAft>
                <a:spcPts val="800"/>
              </a:spcAft>
            </a:pP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In the school I teach the Welsh Baccalaureate (WBQ). This subject is very heavy theory wise an as I teach lower </a:t>
            </a: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sets </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I have to ensure that the work is able to be understood at all levels. This is where constructivist learning comes into play. I tend to not to teach in a hierarchical way I use the pupils learning to guide me with the amount of scaffolding required ensuring that my lessons are pupil centred. A class tracking sheet is created and the lesson planning is broken down into understandable </a:t>
            </a: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sections </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(Schoology, 2019) </a:t>
            </a: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The pupils are monitored and during the lessons pupils who are excelling peer mentor the pupils who are struggling. This enables the pupils to become leaders of their own learning, sometimes a peer can explain the learning better than the teacher. This is very effective within the WBQ classes as we are seeing the lower sets achieving the qualification whereas before this qualification seemed unachievable and the pupils would switch off before attempting </a:t>
            </a:r>
            <a:r>
              <a:rPr lang="en-GB" sz="1400" dirty="0" smtClean="0">
                <a:solidFill>
                  <a:schemeClr val="bg1"/>
                </a:solidFill>
                <a:latin typeface="Calibri" panose="020F0502020204030204" pitchFamily="34" charset="0"/>
                <a:cs typeface="Calibri" panose="020F0502020204030204" pitchFamily="34" charset="0"/>
              </a:rPr>
              <a:t>(</a:t>
            </a:r>
            <a:r>
              <a:rPr lang="en-GB" sz="1400" dirty="0">
                <a:solidFill>
                  <a:schemeClr val="bg1"/>
                </a:solidFill>
                <a:latin typeface="Calibri" panose="020F0502020204030204" pitchFamily="34" charset="0"/>
                <a:cs typeface="Calibri" panose="020F0502020204030204" pitchFamily="34" charset="0"/>
              </a:rPr>
              <a:t>Johnson, 2010)</a:t>
            </a:r>
            <a:endParaRPr lang="en-GB" sz="14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23042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82481" y="266002"/>
            <a:ext cx="2751074" cy="646331"/>
          </a:xfrm>
          <a:prstGeom prst="rect">
            <a:avLst/>
          </a:prstGeom>
        </p:spPr>
        <p:txBody>
          <a:bodyPr wrap="none">
            <a:spAutoFit/>
          </a:bodyPr>
          <a:lstStyle/>
          <a:p>
            <a:r>
              <a:rPr lang="en-US" sz="3600" b="1" spc="50" dirty="0" smtClean="0">
                <a:ln w="9525" cmpd="sng">
                  <a:solidFill>
                    <a:schemeClr val="accent1"/>
                  </a:solidFill>
                  <a:prstDash val="solid"/>
                </a:ln>
                <a:solidFill>
                  <a:schemeClr val="bg1"/>
                </a:solidFill>
                <a:effectLst>
                  <a:glow rad="38100">
                    <a:schemeClr val="accent1">
                      <a:alpha val="40000"/>
                    </a:schemeClr>
                  </a:glow>
                </a:effectLst>
              </a:rPr>
              <a:t>Conclusion</a:t>
            </a:r>
            <a:endParaRPr lang="en-GB" sz="3600" dirty="0"/>
          </a:p>
        </p:txBody>
      </p:sp>
      <p:sp>
        <p:nvSpPr>
          <p:cNvPr id="3" name="Rectangle 2"/>
          <p:cNvSpPr/>
          <p:nvPr/>
        </p:nvSpPr>
        <p:spPr>
          <a:xfrm>
            <a:off x="3740332" y="1673306"/>
            <a:ext cx="6096000" cy="3290581"/>
          </a:xfrm>
          <a:prstGeom prst="rect">
            <a:avLst/>
          </a:prstGeom>
        </p:spPr>
        <p:txBody>
          <a:bodyPr>
            <a:spAutoFit/>
          </a:bodyPr>
          <a:lstStyle/>
          <a:p>
            <a:pPr algn="just">
              <a:lnSpc>
                <a:spcPct val="150000"/>
              </a:lnSpc>
              <a:spcAft>
                <a:spcPts val="800"/>
              </a:spcAft>
            </a:pP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Within education teachers practice both behaviourism and constructivism each approach is just as important. The work of Skinner in his behaviourism is effective however it has been </a:t>
            </a:r>
            <a:r>
              <a:rPr lang="en-GB"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critised</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as simplistic as human brains are more complex than that of an </a:t>
            </a: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animal </a:t>
            </a:r>
            <a:r>
              <a:rPr lang="en-GB" sz="1400" dirty="0" smtClean="0">
                <a:solidFill>
                  <a:schemeClr val="bg1"/>
                </a:solidFill>
                <a:latin typeface="Calibri" panose="020F0502020204030204" pitchFamily="34" charset="0"/>
                <a:cs typeface="Calibri" panose="020F0502020204030204" pitchFamily="34" charset="0"/>
              </a:rPr>
              <a:t>(</a:t>
            </a:r>
            <a:r>
              <a:rPr lang="en-GB" sz="1400" dirty="0">
                <a:solidFill>
                  <a:schemeClr val="bg1"/>
                </a:solidFill>
                <a:latin typeface="Calibri" panose="020F0502020204030204" pitchFamily="34" charset="0"/>
                <a:cs typeface="Calibri" panose="020F0502020204030204" pitchFamily="34" charset="0"/>
              </a:rPr>
              <a:t>McLeod, 2018</a:t>
            </a:r>
            <a:r>
              <a:rPr lang="en-GB" sz="1400" dirty="0" smtClean="0">
                <a:solidFill>
                  <a:schemeClr val="bg1"/>
                </a:solidFill>
                <a:latin typeface="Calibri" panose="020F0502020204030204" pitchFamily="34" charset="0"/>
                <a:cs typeface="Calibri" panose="020F0502020204030204" pitchFamily="34" charset="0"/>
              </a:rPr>
              <a:t>)</a:t>
            </a:r>
            <a:r>
              <a:rPr lang="en-GB" sz="1400" dirty="0" smtClean="0">
                <a:solidFill>
                  <a:schemeClr val="bg1"/>
                </a:solidFill>
                <a:latin typeface="Calibri" panose="020F0502020204030204" pitchFamily="34" charset="0"/>
                <a:ea typeface="Calibri" panose="020F0502020204030204" pitchFamily="34" charset="0"/>
                <a:cs typeface="Calibri" panose="020F0502020204030204" pitchFamily="34" charset="0"/>
              </a:rPr>
              <a:t>. </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Constructivism approach is considered the more popular as it’s the practice that states teachers are beneficial to learning.  </a:t>
            </a:r>
            <a:r>
              <a:rPr lang="en-GB"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Weegar</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&amp; </a:t>
            </a:r>
            <a:r>
              <a:rPr lang="en-GB"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Pacis</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(2012, p.16) states ‘In a teacher-</a:t>
            </a:r>
            <a:r>
              <a:rPr lang="en-GB"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centered</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classroom, the teacher assumes the responsibility for instruction. In a learner </a:t>
            </a:r>
            <a:r>
              <a:rPr lang="en-GB" sz="1400" dirty="0" err="1">
                <a:solidFill>
                  <a:schemeClr val="bg1"/>
                </a:solidFill>
                <a:latin typeface="Calibri" panose="020F0502020204030204" pitchFamily="34" charset="0"/>
                <a:ea typeface="Calibri" panose="020F0502020204030204" pitchFamily="34" charset="0"/>
                <a:cs typeface="Calibri" panose="020F0502020204030204" pitchFamily="34" charset="0"/>
              </a:rPr>
              <a:t>centered</a:t>
            </a: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classroom, the learner accepts the responsibility for his/her learning’. Within the school both approaches are used, I use to believe that behaviourism was the more important but on reflection and education both theories are more effective when combined.</a:t>
            </a:r>
            <a:endParaRPr lang="en-GB" sz="1400" dirty="0">
              <a:solidFill>
                <a:schemeClr val="bg1"/>
              </a:solidFill>
              <a:effectLst/>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p:cNvPicPr>
            <a:picLocks noChangeAspect="1"/>
          </p:cNvPicPr>
          <p:nvPr/>
        </p:nvPicPr>
        <p:blipFill rotWithShape="1">
          <a:blip r:embed="rId2"/>
          <a:srcRect l="33168" t="38215" r="36728" b="11964"/>
          <a:stretch/>
        </p:blipFill>
        <p:spPr>
          <a:xfrm>
            <a:off x="274320" y="1319349"/>
            <a:ext cx="2612572" cy="3644538"/>
          </a:xfrm>
          <a:prstGeom prst="rect">
            <a:avLst/>
          </a:prstGeom>
        </p:spPr>
      </p:pic>
      <p:sp>
        <p:nvSpPr>
          <p:cNvPr id="5" name="Rectangle 4"/>
          <p:cNvSpPr/>
          <p:nvPr/>
        </p:nvSpPr>
        <p:spPr>
          <a:xfrm>
            <a:off x="709975" y="4963887"/>
            <a:ext cx="1550424" cy="307777"/>
          </a:xfrm>
          <a:prstGeom prst="rect">
            <a:avLst/>
          </a:prstGeom>
        </p:spPr>
        <p:txBody>
          <a:bodyPr wrap="none">
            <a:spAutoFit/>
          </a:bodyPr>
          <a:lstStyle/>
          <a:p>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a:t>
            </a: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OpenLearn</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2020)</a:t>
            </a:r>
            <a:endParaRPr lang="en-GB" sz="1400" dirty="0">
              <a:solidFill>
                <a:schemeClr val="bg1"/>
              </a:solidFill>
            </a:endParaRPr>
          </a:p>
        </p:txBody>
      </p:sp>
    </p:spTree>
    <p:extLst>
      <p:ext uri="{BB962C8B-B14F-4D97-AF65-F5344CB8AC3E}">
        <p14:creationId xmlns:p14="http://schemas.microsoft.com/office/powerpoint/2010/main" val="2426369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82481" y="266002"/>
            <a:ext cx="2749471" cy="646331"/>
          </a:xfrm>
          <a:prstGeom prst="rect">
            <a:avLst/>
          </a:prstGeom>
        </p:spPr>
        <p:txBody>
          <a:bodyPr wrap="none">
            <a:spAutoFit/>
          </a:bodyPr>
          <a:lstStyle/>
          <a:p>
            <a:r>
              <a:rPr lang="en-US" sz="3600" b="1" spc="50" dirty="0" smtClean="0">
                <a:ln w="9525" cmpd="sng">
                  <a:solidFill>
                    <a:schemeClr val="accent1"/>
                  </a:solidFill>
                  <a:prstDash val="solid"/>
                </a:ln>
                <a:solidFill>
                  <a:schemeClr val="bg1"/>
                </a:solidFill>
                <a:effectLst>
                  <a:glow rad="38100">
                    <a:schemeClr val="accent1">
                      <a:alpha val="40000"/>
                    </a:schemeClr>
                  </a:glow>
                </a:effectLst>
              </a:rPr>
              <a:t>References</a:t>
            </a:r>
            <a:endParaRPr lang="en-GB" sz="3600" dirty="0"/>
          </a:p>
        </p:txBody>
      </p:sp>
      <p:sp>
        <p:nvSpPr>
          <p:cNvPr id="3" name="Rectangle 2"/>
          <p:cNvSpPr/>
          <p:nvPr/>
        </p:nvSpPr>
        <p:spPr>
          <a:xfrm>
            <a:off x="261257" y="1193465"/>
            <a:ext cx="11930743" cy="5488041"/>
          </a:xfrm>
          <a:prstGeom prst="rect">
            <a:avLst/>
          </a:prstGeom>
        </p:spPr>
        <p:txBody>
          <a:bodyPr wrap="square">
            <a:spAutoFit/>
          </a:bodyPr>
          <a:lstStyle/>
          <a:p>
            <a:pPr marL="457200" indent="-457200">
              <a:lnSpc>
                <a:spcPct val="107000"/>
              </a:lnSpc>
              <a:spcAft>
                <a:spcPts val="800"/>
              </a:spcAft>
            </a:pP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Baranek</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L. K. (1996). The Effect of Rewards and Motivation on Student.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Grand Valley State University</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https://scholarworks.gvsu.edu/cgi/viewcontent.cgi?article=1292&amp;context=theses</a:t>
            </a:r>
          </a:p>
          <a:p>
            <a:pPr marL="457200" indent="-457200">
              <a:lnSpc>
                <a:spcPct val="107000"/>
              </a:lnSpc>
              <a:spcAft>
                <a:spcPts val="800"/>
              </a:spcAft>
            </a:pP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Goel</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T. (2017, 08 02).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Why We Need Learning Theories</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Tarunagoel.blogspot.com: http://tarunagoel.blogspot.com/2017/08/why-we-need-learning-theories.html</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Government, W. (2019, 06 31).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Schools’ Census Results: as at January 2019.</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a:t>
            </a: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Gov.wales</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https://gov.wales/sites/default/files/statistics-and-research/2019-07/school-census-results-2019-764.pdf</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Greenwood, B. (2020, 02 13).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What is Behaviourism and How to Use it in the Classroom?</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Blog.teamsatchel.com: https://blog.teamsatchel.com/what-is-behaviourism-and-how-to-use-it-in-the-classroom</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Johnson, T. (2010, 09 27).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Organizing Content for Constructivist Learning [Organizing Content #28]</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I’d Rather Be Writing: https://idratherbewriting.com/2010/09/27/organizing-content-for-constructivist-learning-organizing-content-28/</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McLeod, S. (2018).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Skinner - Operant Conditioning</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03, 2020, from Simplypsychology.org: https://www.simplypsychology.org/operant-conditioning.html</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McLeod, S. (2019).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Constructivism as a theory for teaching and learning</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Simplypsychology.org: https://www.simplypsychology.org/constructivism.html</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McLeod, S. (2019).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Zone of Proximal Development and Scaffolding</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04, 2020, from Simply Psychology: https://www.simplypsychology.org/Zone-of-Proximal-Development.html</a:t>
            </a:r>
          </a:p>
          <a:p>
            <a:pPr marL="457200" indent="-457200">
              <a:lnSpc>
                <a:spcPct val="107000"/>
              </a:lnSpc>
              <a:spcAft>
                <a:spcPts val="800"/>
              </a:spcAft>
            </a:pP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mindroar</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(2019, 11 29).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1 easy, effective classroom reward for high school students</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Mindroarteachingresources.com: https://mindroarteachingresources.com/positive-praise-postcards/</a:t>
            </a:r>
          </a:p>
          <a:p>
            <a:pPr algn="just">
              <a:lnSpc>
                <a:spcPct val="150000"/>
              </a:lnSpc>
              <a:spcAft>
                <a:spcPts val="800"/>
              </a:spcAft>
            </a:pPr>
            <a:r>
              <a:rPr lang="en-GB" sz="1400" dirty="0">
                <a:solidFill>
                  <a:schemeClr val="bg1"/>
                </a:solidFill>
                <a:latin typeface="Calibri" panose="020F0502020204030204" pitchFamily="34" charset="0"/>
                <a:ea typeface="Calibri" panose="020F0502020204030204" pitchFamily="34" charset="0"/>
                <a:cs typeface="Calibri" panose="020F0502020204030204" pitchFamily="34" charset="0"/>
              </a:rPr>
              <a:t> </a:t>
            </a:r>
            <a:endPar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51508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503" y="1797470"/>
            <a:ext cx="11926387" cy="2910412"/>
          </a:xfrm>
          <a:prstGeom prst="rect">
            <a:avLst/>
          </a:prstGeom>
        </p:spPr>
        <p:txBody>
          <a:bodyPr wrap="square">
            <a:spAutoFit/>
          </a:bodyPr>
          <a:lstStyle/>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Schoology. (2019, 01 18).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Importance of Professional Learning Communities &amp; How to Make Them Effective</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Schoology.com: https://www.schoology.com/blog/importance-professional-learning-communities-how-make-them-effective</a:t>
            </a:r>
          </a:p>
          <a:p>
            <a:pPr marL="457200" indent="-457200">
              <a:lnSpc>
                <a:spcPct val="107000"/>
              </a:lnSpc>
              <a:spcAft>
                <a:spcPts val="800"/>
              </a:spcAft>
            </a:pP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Weegar</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M. A., &amp; </a:t>
            </a: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Pacis</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D. (2012).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A Comparison of Two Theories of Learning --.</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G-casa.com: </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hlinkClick r:id="rId2"/>
              </a:rPr>
              <a:t>https://</a:t>
            </a:r>
            <a:r>
              <a:rPr lang="en-GB" sz="1400" dirty="0" smtClean="0">
                <a:solidFill>
                  <a:schemeClr val="bg1"/>
                </a:solidFill>
                <a:latin typeface="Calibri" panose="020F0502020204030204" pitchFamily="34" charset="0"/>
                <a:ea typeface="Calibri" panose="020F0502020204030204" pitchFamily="34" charset="0"/>
                <a:cs typeface="Times New Roman" panose="02020603050405020304" pitchFamily="18" charset="0"/>
                <a:hlinkClick r:id="rId2"/>
              </a:rPr>
              <a:t>www.g-casa.com/conferences/manila/papers/Weegar.pdf</a:t>
            </a:r>
            <a:endParaRPr lang="en-GB" sz="1400" dirty="0" smtClean="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Mockingjay. (2020).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Scaffolding - SOCIAL DEVELOPMENT THEORY BY VYGOTSKY - GROUP: MOCKINGJAY</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Sites.google.com: https://sites.google.com/site/qim501eiddmockingjay/announcements</a:t>
            </a:r>
          </a:p>
          <a:p>
            <a:pPr marL="457200" indent="-457200">
              <a:lnSpc>
                <a:spcPct val="107000"/>
              </a:lnSpc>
              <a:spcAft>
                <a:spcPts val="800"/>
              </a:spcAft>
            </a:pP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NITE, B. (2020).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Bombay </a:t>
            </a:r>
            <a:r>
              <a:rPr lang="en-GB" sz="1400" i="1"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nite</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Bombaynite.co.uk: http://www.bombaynite.co.uk/goldenticket/</a:t>
            </a:r>
          </a:p>
          <a:p>
            <a:pPr marL="457200" indent="-457200">
              <a:lnSpc>
                <a:spcPct val="107000"/>
              </a:lnSpc>
              <a:spcAft>
                <a:spcPts val="800"/>
              </a:spcAft>
            </a:pP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OpenLearn</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(2020). </a:t>
            </a:r>
            <a:r>
              <a:rPr lang="en-GB" sz="1400" i="1" dirty="0">
                <a:solidFill>
                  <a:schemeClr val="bg1"/>
                </a:solidFill>
                <a:latin typeface="Calibri" panose="020F0502020204030204" pitchFamily="34" charset="0"/>
                <a:ea typeface="Calibri" panose="020F0502020204030204" pitchFamily="34" charset="0"/>
                <a:cs typeface="Times New Roman" panose="02020603050405020304" pitchFamily="18" charset="0"/>
              </a:rPr>
              <a:t>Take your teaching online.</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Retrieved 11 08, 2020, from </a:t>
            </a:r>
            <a:r>
              <a:rPr lang="en-GB" sz="14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OpenLearn</a:t>
            </a:r>
            <a:r>
              <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https://www.open.edu/openlearn/ocw/mod/oucontent/view.php?id=77521&amp;section=2.3</a:t>
            </a:r>
          </a:p>
          <a:p>
            <a:pPr marL="457200" indent="-457200">
              <a:lnSpc>
                <a:spcPct val="107000"/>
              </a:lnSpc>
              <a:spcAft>
                <a:spcPts val="800"/>
              </a:spcAft>
            </a:pPr>
            <a:endPar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4182481" y="266002"/>
            <a:ext cx="2749471" cy="646331"/>
          </a:xfrm>
          <a:prstGeom prst="rect">
            <a:avLst/>
          </a:prstGeom>
        </p:spPr>
        <p:txBody>
          <a:bodyPr wrap="none">
            <a:spAutoFit/>
          </a:bodyPr>
          <a:lstStyle/>
          <a:p>
            <a:r>
              <a:rPr lang="en-US" sz="3600" b="1" spc="50" dirty="0" smtClean="0">
                <a:ln w="9525" cmpd="sng">
                  <a:solidFill>
                    <a:schemeClr val="accent1"/>
                  </a:solidFill>
                  <a:prstDash val="solid"/>
                </a:ln>
                <a:solidFill>
                  <a:schemeClr val="bg1"/>
                </a:solidFill>
                <a:effectLst>
                  <a:glow rad="38100">
                    <a:schemeClr val="accent1">
                      <a:alpha val="40000"/>
                    </a:schemeClr>
                  </a:glow>
                </a:effectLst>
              </a:rPr>
              <a:t>References</a:t>
            </a:r>
            <a:endParaRPr lang="en-GB" sz="3600" dirty="0"/>
          </a:p>
        </p:txBody>
      </p:sp>
    </p:spTree>
    <p:extLst>
      <p:ext uri="{BB962C8B-B14F-4D97-AF65-F5344CB8AC3E}">
        <p14:creationId xmlns:p14="http://schemas.microsoft.com/office/powerpoint/2010/main" val="221260517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526</TotalTime>
  <Words>1225</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Century Gothic</vt:lpstr>
      <vt:lpstr>Times New Roman</vt:lpstr>
      <vt:lpstr>Trebuchet MS</vt:lpstr>
      <vt:lpstr>Wingdings 3</vt:lpstr>
      <vt:lpstr>Slice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Tracy Simons</dc:creator>
  <cp:lastModifiedBy>Tracy Simons</cp:lastModifiedBy>
  <cp:revision>31</cp:revision>
  <dcterms:created xsi:type="dcterms:W3CDTF">2020-11-05T14:38:27Z</dcterms:created>
  <dcterms:modified xsi:type="dcterms:W3CDTF">2020-11-08T16:25:51Z</dcterms:modified>
</cp:coreProperties>
</file>