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handoutMasterIdLst>
    <p:handoutMasterId r:id="rId66"/>
  </p:handoutMasterIdLst>
  <p:sldIdLst>
    <p:sldId id="676" r:id="rId5"/>
    <p:sldId id="658" r:id="rId6"/>
    <p:sldId id="619" r:id="rId7"/>
    <p:sldId id="614" r:id="rId8"/>
    <p:sldId id="321" r:id="rId9"/>
    <p:sldId id="328" r:id="rId10"/>
    <p:sldId id="615" r:id="rId11"/>
    <p:sldId id="324" r:id="rId12"/>
    <p:sldId id="326" r:id="rId13"/>
    <p:sldId id="483" r:id="rId14"/>
    <p:sldId id="352" r:id="rId15"/>
    <p:sldId id="625" r:id="rId16"/>
    <p:sldId id="626" r:id="rId17"/>
    <p:sldId id="461" r:id="rId18"/>
    <p:sldId id="661" r:id="rId19"/>
    <p:sldId id="620" r:id="rId20"/>
    <p:sldId id="621" r:id="rId21"/>
    <p:sldId id="339" r:id="rId22"/>
    <p:sldId id="341" r:id="rId23"/>
    <p:sldId id="662" r:id="rId24"/>
    <p:sldId id="338" r:id="rId25"/>
    <p:sldId id="281" r:id="rId26"/>
    <p:sldId id="284" r:id="rId27"/>
    <p:sldId id="315" r:id="rId28"/>
    <p:sldId id="668" r:id="rId29"/>
    <p:sldId id="268" r:id="rId30"/>
    <p:sldId id="467" r:id="rId31"/>
    <p:sldId id="468" r:id="rId32"/>
    <p:sldId id="462" r:id="rId33"/>
    <p:sldId id="265" r:id="rId34"/>
    <p:sldId id="670" r:id="rId35"/>
    <p:sldId id="671" r:id="rId36"/>
    <p:sldId id="442" r:id="rId37"/>
    <p:sldId id="443" r:id="rId38"/>
    <p:sldId id="439" r:id="rId39"/>
    <p:sldId id="325" r:id="rId40"/>
    <p:sldId id="672" r:id="rId41"/>
    <p:sldId id="438" r:id="rId42"/>
    <p:sldId id="673" r:id="rId43"/>
    <p:sldId id="350" r:id="rId44"/>
    <p:sldId id="639" r:id="rId45"/>
    <p:sldId id="642" r:id="rId46"/>
    <p:sldId id="448" r:id="rId47"/>
    <p:sldId id="447" r:id="rId48"/>
    <p:sldId id="327" r:id="rId49"/>
    <p:sldId id="449" r:id="rId50"/>
    <p:sldId id="674" r:id="rId51"/>
    <p:sldId id="450" r:id="rId52"/>
    <p:sldId id="640" r:id="rId53"/>
    <p:sldId id="434" r:id="rId54"/>
    <p:sldId id="628" r:id="rId55"/>
    <p:sldId id="675" r:id="rId56"/>
    <p:sldId id="632" r:id="rId57"/>
    <p:sldId id="622" r:id="rId58"/>
    <p:sldId id="623" r:id="rId59"/>
    <p:sldId id="365" r:id="rId60"/>
    <p:sldId id="330" r:id="rId61"/>
    <p:sldId id="666" r:id="rId62"/>
    <p:sldId id="344" r:id="rId63"/>
    <p:sldId id="347" r:id="rId64"/>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827" autoAdjust="0"/>
    <p:restoredTop sz="75844" autoAdjust="0"/>
  </p:normalViewPr>
  <p:slideViewPr>
    <p:cSldViewPr>
      <p:cViewPr varScale="1">
        <p:scale>
          <a:sx n="69" d="100"/>
          <a:sy n="69" d="100"/>
        </p:scale>
        <p:origin x="510" y="51"/>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BF19A086-AEB9-44AD-87A7-DDD17886DB4C}"/>
    <pc:docChg chg="undo custSel addSld delSld modSld">
      <pc:chgData name="Helen Lee" userId="950b76d7-29a8-4037-9cf6-1d47a6b96373" providerId="ADAL" clId="{BF19A086-AEB9-44AD-87A7-DDD17886DB4C}" dt="2025-02-21T16:31:58.994" v="99" actId="20577"/>
      <pc:docMkLst>
        <pc:docMk/>
      </pc:docMkLst>
      <pc:sldChg chg="del">
        <pc:chgData name="Helen Lee" userId="950b76d7-29a8-4037-9cf6-1d47a6b96373" providerId="ADAL" clId="{BF19A086-AEB9-44AD-87A7-DDD17886DB4C}" dt="2025-02-20T08:59:09.449" v="2" actId="47"/>
        <pc:sldMkLst>
          <pc:docMk/>
          <pc:sldMk cId="2669234259" sldId="311"/>
        </pc:sldMkLst>
      </pc:sldChg>
      <pc:sldChg chg="del">
        <pc:chgData name="Helen Lee" userId="950b76d7-29a8-4037-9cf6-1d47a6b96373" providerId="ADAL" clId="{BF19A086-AEB9-44AD-87A7-DDD17886DB4C}" dt="2025-02-20T08:59:10.200" v="3" actId="47"/>
        <pc:sldMkLst>
          <pc:docMk/>
          <pc:sldMk cId="252283014" sldId="335"/>
        </pc:sldMkLst>
      </pc:sldChg>
      <pc:sldChg chg="del">
        <pc:chgData name="Helen Lee" userId="950b76d7-29a8-4037-9cf6-1d47a6b96373" providerId="ADAL" clId="{BF19A086-AEB9-44AD-87A7-DDD17886DB4C}" dt="2025-02-20T08:59:13.855" v="6" actId="47"/>
        <pc:sldMkLst>
          <pc:docMk/>
          <pc:sldMk cId="1666141350" sldId="348"/>
        </pc:sldMkLst>
      </pc:sldChg>
      <pc:sldChg chg="del">
        <pc:chgData name="Helen Lee" userId="950b76d7-29a8-4037-9cf6-1d47a6b96373" providerId="ADAL" clId="{BF19A086-AEB9-44AD-87A7-DDD17886DB4C}" dt="2025-02-20T08:59:12.840" v="5" actId="47"/>
        <pc:sldMkLst>
          <pc:docMk/>
          <pc:sldMk cId="4037029587" sldId="349"/>
        </pc:sldMkLst>
      </pc:sldChg>
      <pc:sldChg chg="add del">
        <pc:chgData name="Helen Lee" userId="950b76d7-29a8-4037-9cf6-1d47a6b96373" providerId="ADAL" clId="{BF19A086-AEB9-44AD-87A7-DDD17886DB4C}" dt="2025-02-20T08:59:42.975" v="10" actId="47"/>
        <pc:sldMkLst>
          <pc:docMk/>
          <pc:sldMk cId="1432978908" sldId="352"/>
        </pc:sldMkLst>
      </pc:sldChg>
      <pc:sldChg chg="del">
        <pc:chgData name="Helen Lee" userId="950b76d7-29a8-4037-9cf6-1d47a6b96373" providerId="ADAL" clId="{BF19A086-AEB9-44AD-87A7-DDD17886DB4C}" dt="2025-02-20T08:58:39.689" v="1" actId="47"/>
        <pc:sldMkLst>
          <pc:docMk/>
          <pc:sldMk cId="1484791529" sldId="616"/>
        </pc:sldMkLst>
      </pc:sldChg>
      <pc:sldChg chg="del">
        <pc:chgData name="Helen Lee" userId="950b76d7-29a8-4037-9cf6-1d47a6b96373" providerId="ADAL" clId="{BF19A086-AEB9-44AD-87A7-DDD17886DB4C}" dt="2025-02-20T09:01:00.174" v="12" actId="47"/>
        <pc:sldMkLst>
          <pc:docMk/>
          <pc:sldMk cId="3479954551" sldId="618"/>
        </pc:sldMkLst>
      </pc:sldChg>
      <pc:sldChg chg="del">
        <pc:chgData name="Helen Lee" userId="950b76d7-29a8-4037-9cf6-1d47a6b96373" providerId="ADAL" clId="{BF19A086-AEB9-44AD-87A7-DDD17886DB4C}" dt="2025-02-20T08:59:15.015" v="7" actId="47"/>
        <pc:sldMkLst>
          <pc:docMk/>
          <pc:sldMk cId="430090089" sldId="624"/>
        </pc:sldMkLst>
      </pc:sldChg>
      <pc:sldChg chg="add del">
        <pc:chgData name="Helen Lee" userId="950b76d7-29a8-4037-9cf6-1d47a6b96373" providerId="ADAL" clId="{BF19A086-AEB9-44AD-87A7-DDD17886DB4C}" dt="2025-02-20T08:59:46.398" v="11" actId="47"/>
        <pc:sldMkLst>
          <pc:docMk/>
          <pc:sldMk cId="1274586664" sldId="625"/>
        </pc:sldMkLst>
      </pc:sldChg>
      <pc:sldChg chg="del">
        <pc:chgData name="Helen Lee" userId="950b76d7-29a8-4037-9cf6-1d47a6b96373" providerId="ADAL" clId="{BF19A086-AEB9-44AD-87A7-DDD17886DB4C}" dt="2025-02-20T08:58:38.304" v="0" actId="47"/>
        <pc:sldMkLst>
          <pc:docMk/>
          <pc:sldMk cId="1663223949" sldId="656"/>
        </pc:sldMkLst>
      </pc:sldChg>
      <pc:sldChg chg="modSp mod">
        <pc:chgData name="Helen Lee" userId="950b76d7-29a8-4037-9cf6-1d47a6b96373" providerId="ADAL" clId="{BF19A086-AEB9-44AD-87A7-DDD17886DB4C}" dt="2025-02-20T09:02:13.580" v="97" actId="20577"/>
        <pc:sldMkLst>
          <pc:docMk/>
          <pc:sldMk cId="1654517239" sldId="658"/>
        </pc:sldMkLst>
        <pc:spChg chg="mod">
          <ac:chgData name="Helen Lee" userId="950b76d7-29a8-4037-9cf6-1d47a6b96373" providerId="ADAL" clId="{BF19A086-AEB9-44AD-87A7-DDD17886DB4C}" dt="2025-02-20T09:02:13.580" v="97" actId="20577"/>
          <ac:spMkLst>
            <pc:docMk/>
            <pc:sldMk cId="1654517239" sldId="658"/>
            <ac:spMk id="3" creationId="{C7C0D834-3614-D147-5BA6-875E0423253B}"/>
          </ac:spMkLst>
        </pc:spChg>
      </pc:sldChg>
      <pc:sldChg chg="del">
        <pc:chgData name="Helen Lee" userId="950b76d7-29a8-4037-9cf6-1d47a6b96373" providerId="ADAL" clId="{BF19A086-AEB9-44AD-87A7-DDD17886DB4C}" dt="2025-02-20T08:59:11.442" v="4" actId="47"/>
        <pc:sldMkLst>
          <pc:docMk/>
          <pc:sldMk cId="1829859517" sldId="659"/>
        </pc:sldMkLst>
      </pc:sldChg>
      <pc:sldChg chg="del">
        <pc:chgData name="Helen Lee" userId="950b76d7-29a8-4037-9cf6-1d47a6b96373" providerId="ADAL" clId="{BF19A086-AEB9-44AD-87A7-DDD17886DB4C}" dt="2025-02-20T09:01:40.713" v="13" actId="47"/>
        <pc:sldMkLst>
          <pc:docMk/>
          <pc:sldMk cId="2441731167" sldId="669"/>
        </pc:sldMkLst>
      </pc:sldChg>
      <pc:sldChg chg="modSp mod">
        <pc:chgData name="Helen Lee" userId="950b76d7-29a8-4037-9cf6-1d47a6b96373" providerId="ADAL" clId="{BF19A086-AEB9-44AD-87A7-DDD17886DB4C}" dt="2025-02-21T16:31:58.994" v="99" actId="20577"/>
        <pc:sldMkLst>
          <pc:docMk/>
          <pc:sldMk cId="2337787826" sldId="676"/>
        </pc:sldMkLst>
        <pc:spChg chg="mod">
          <ac:chgData name="Helen Lee" userId="950b76d7-29a8-4037-9cf6-1d47a6b96373" providerId="ADAL" clId="{BF19A086-AEB9-44AD-87A7-DDD17886DB4C}" dt="2025-02-21T16:31:58.994" v="99" actId="20577"/>
          <ac:spMkLst>
            <pc:docMk/>
            <pc:sldMk cId="2337787826" sldId="676"/>
            <ac:spMk id="10" creationId="{D8CDF813-E78E-7F67-8ADA-405505CC521F}"/>
          </ac:spMkLst>
        </pc:spChg>
      </pc:sldChg>
      <pc:sldMasterChg chg="delSldLayout">
        <pc:chgData name="Helen Lee" userId="950b76d7-29a8-4037-9cf6-1d47a6b96373" providerId="ADAL" clId="{BF19A086-AEB9-44AD-87A7-DDD17886DB4C}" dt="2025-02-20T08:58:38.304" v="0" actId="47"/>
        <pc:sldMasterMkLst>
          <pc:docMk/>
          <pc:sldMasterMk cId="637017333" sldId="2147483648"/>
        </pc:sldMasterMkLst>
        <pc:sldLayoutChg chg="del">
          <pc:chgData name="Helen Lee" userId="950b76d7-29a8-4037-9cf6-1d47a6b96373" providerId="ADAL" clId="{BF19A086-AEB9-44AD-87A7-DDD17886DB4C}" dt="2025-02-20T08:58:38.304" v="0" actId="47"/>
          <pc:sldLayoutMkLst>
            <pc:docMk/>
            <pc:sldMasterMk cId="637017333" sldId="2147483648"/>
            <pc:sldLayoutMk cId="827993582" sldId="214748366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21/02/2025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21/02/2025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hrzone.com/hr-glossary/hr-business-partner-definition"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5</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6</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6EC27-1294-409F-9E76-31E2ACB031B4}" type="slidenum">
              <a:rPr lang="en-GB" smtClean="0"/>
              <a:t>11</a:t>
            </a:fld>
            <a:endParaRPr lang="en-GB"/>
          </a:p>
        </p:txBody>
      </p:sp>
    </p:spTree>
    <p:extLst>
      <p:ext uri="{BB962C8B-B14F-4D97-AF65-F5344CB8AC3E}">
        <p14:creationId xmlns:p14="http://schemas.microsoft.com/office/powerpoint/2010/main" val="1792398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14</a:t>
            </a:fld>
            <a:endParaRPr lang="en-GB"/>
          </a:p>
        </p:txBody>
      </p:sp>
    </p:spTree>
    <p:extLst>
      <p:ext uri="{BB962C8B-B14F-4D97-AF65-F5344CB8AC3E}">
        <p14:creationId xmlns:p14="http://schemas.microsoft.com/office/powerpoint/2010/main" val="83901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Strategic human resource management (SHRM) provides a framework linking people management and development practices to long-term business goals and outcomes. It focuses on longer-term resourcing issues within the context of an organisation's goals and the evolving nature of work. It also informs other HR strategies, such as reward or performance, determining how they are integrated into the overall business strategy. </a:t>
            </a:r>
          </a:p>
          <a:p>
            <a:pPr algn="l"/>
            <a:endParaRPr lang="en-GB" b="0" i="0" dirty="0">
              <a:solidFill>
                <a:srgbClr val="494949"/>
              </a:solidFill>
              <a:effectLst/>
              <a:latin typeface="proxima-nova"/>
            </a:endParaRPr>
          </a:p>
          <a:p>
            <a:r>
              <a:rPr lang="en-GB" dirty="0"/>
              <a:t>It helps ensure that the various aspects of people management work together to drive the behaviour and climate needed to create value and meet performance targets. It focuses on longer-term people issues, matching resources to future needs, and large-scale concerns about structure, quality, culture, values and commitment. It must also be a response to the evolving nature of work itself.</a:t>
            </a:r>
          </a:p>
          <a:p>
            <a:endParaRPr lang="en-GB" dirty="0"/>
          </a:p>
          <a:p>
            <a:pPr algn="l" fontAlgn="base"/>
            <a:r>
              <a:rPr lang="en-GB" b="0" i="0" dirty="0">
                <a:solidFill>
                  <a:srgbClr val="232323"/>
                </a:solidFill>
                <a:effectLst/>
                <a:latin typeface="Merriweather" panose="00000500000000000000" pitchFamily="2" charset="0"/>
              </a:rPr>
              <a:t>Strategic HRM emphasises the importance of HR – and the people in the business – to the success of an organisation. Businesses with an emphasis on strategic HRM may have an HR representative in the boardroom or advising/feeding back to senior executives, and may also make use of </a:t>
            </a:r>
            <a:r>
              <a:rPr lang="en-GB" b="0" i="0" u="sng" dirty="0">
                <a:solidFill>
                  <a:srgbClr val="232323"/>
                </a:solidFill>
                <a:effectLst/>
                <a:latin typeface="Merriweather" panose="00000500000000000000" pitchFamily="2" charset="0"/>
                <a:hlinkClick r:id="rId3"/>
              </a:rPr>
              <a:t>HR business partners</a:t>
            </a:r>
            <a:r>
              <a:rPr lang="en-GB" b="0" i="0" dirty="0">
                <a:solidFill>
                  <a:srgbClr val="232323"/>
                </a:solidFill>
                <a:effectLst/>
                <a:latin typeface="Merriweather" panose="00000500000000000000" pitchFamily="2" charset="0"/>
              </a:rPr>
              <a:t>. </a:t>
            </a:r>
            <a:r>
              <a:rPr lang="en-GB" b="0" i="0" dirty="0">
                <a:solidFill>
                  <a:srgbClr val="494949"/>
                </a:solidFill>
                <a:effectLst/>
                <a:latin typeface="proxima-nova"/>
              </a:rPr>
              <a:t>Strategic planning presents great challenges and opportunities for HR professionals.</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Many HR leaders in large companies are involved in strategic decision-making and participate on the organisation's strategy team. In contrast, HR professionals in many SMEs are not often involved in organisational or functional strategic planning. So, to achieve long-term strategic HR objectives, and to be a key player in the organisation's strategic planning process, some HR departments may need to convince senior management of the value and contribution HR can provide.</a:t>
            </a:r>
          </a:p>
          <a:p>
            <a:pPr algn="l" fontAlgn="base"/>
            <a:endParaRPr lang="en-GB" b="0" i="0" dirty="0">
              <a:solidFill>
                <a:srgbClr val="494949"/>
              </a:solidFill>
              <a:effectLst/>
              <a:latin typeface="proxima-nova"/>
            </a:endParaRPr>
          </a:p>
          <a:p>
            <a:pPr algn="l" fontAlgn="base"/>
            <a:r>
              <a:rPr lang="en-GB" b="0" i="0" dirty="0">
                <a:solidFill>
                  <a:srgbClr val="494949"/>
                </a:solidFill>
                <a:effectLst/>
                <a:latin typeface="proxima-nova"/>
              </a:rPr>
              <a:t>So, some of the key characteristics of SHRM are: 1) The use of planning; 2) A coherent approach to the design and management of HR systems; 3) Matching HRM activities to business strategy; and, 4) Seeing people as a strategic </a:t>
            </a:r>
            <a:r>
              <a:rPr lang="en-GB" b="0" i="0" dirty="0" err="1">
                <a:solidFill>
                  <a:srgbClr val="494949"/>
                </a:solidFill>
                <a:effectLst/>
                <a:latin typeface="proxima-nova"/>
              </a:rPr>
              <a:t>resorurce</a:t>
            </a:r>
            <a:r>
              <a:rPr lang="en-GB" b="0" i="0" dirty="0">
                <a:solidFill>
                  <a:srgbClr val="494949"/>
                </a:solidFill>
                <a:effectLst/>
                <a:latin typeface="proxima-nova"/>
              </a:rPr>
              <a:t>. </a:t>
            </a:r>
          </a:p>
          <a:p>
            <a:endParaRPr lang="en-GB"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idea of strategic HRM started around the early 1990s, when academics developed definitions such as: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undertaking of all those activities affecting the behaviour of individuals in their efforts to formulate and implement the strategic needs of business (Schuler)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pattern of planned human resource deployments and activities intended to enable the organisation to achieve its goals (Wright and McMahan).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Boxall and Purcell describe strategic HRM as being concerned with explaining how HRM influences organisational performance. They also argue that strategy is not the same as strategic planning because: Strategic planning is the formal process that takes place, usually in larger organisations, defining how things will be done. Strategy, by contrast, exists in all organisations (even if it’s not written down and articulated) and defines the organisation’s behaviour and how it attempts to cope with its environment. Strategic HRM can include a number of individual HR strategies, for example: To deliver fair and equitable reward. To improve employee performance. To streamline organisational structure. In themselves these are not ‘strategic HRM’. Rather, strategic HRM is the overall framework that determines the shape and delivery of the individual strategies, systematically linking people with organisations by integrating HRM strategies into organisational strategies to deliver organisational success. </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15</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no single HRM strategy that will deliver success in all cases. Organisations must define their own unique strategy according to their specific context, culture and objectives. People professionals are instrumental in applying their expertise to understanding organisational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r>
              <a:rPr lang="en-GB" b="0" i="0" dirty="0">
                <a:solidFill>
                  <a:srgbClr val="494949"/>
                </a:solidFill>
                <a:effectLst/>
                <a:latin typeface="proxima-nova"/>
              </a:rPr>
              <a:t>That said, the closer the alignment between HR and an organisation's overall business strategy, the better the company's ability to maintain competitive advantage. Rigorous research, planning and development involving workforce culture, behaviours and competencies promote the successful execution of business strategy.</a:t>
            </a:r>
          </a:p>
          <a:p>
            <a:pPr algn="l"/>
            <a:endParaRPr lang="en-GB" b="0" i="0" dirty="0">
              <a:solidFill>
                <a:srgbClr val="494949"/>
              </a:solidFill>
              <a:effectLst/>
              <a:latin typeface="proxima-nova"/>
            </a:endParaRPr>
          </a:p>
          <a:p>
            <a:pPr algn="l"/>
            <a:r>
              <a:rPr lang="en-GB" b="0" i="0" dirty="0">
                <a:solidFill>
                  <a:srgbClr val="494949"/>
                </a:solidFill>
                <a:effectLst/>
                <a:latin typeface="proxima-nova"/>
              </a:rPr>
              <a:t>Particular benefits of HR strategic planning include the following: BOARD</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18</a:t>
            </a:fld>
            <a:endParaRPr lang="en-GB"/>
          </a:p>
        </p:txBody>
      </p:sp>
    </p:spTree>
    <p:extLst>
      <p:ext uri="{BB962C8B-B14F-4D97-AF65-F5344CB8AC3E}">
        <p14:creationId xmlns:p14="http://schemas.microsoft.com/office/powerpoint/2010/main" val="39908005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around the mid-1990s, the CIPD and other organisations have been gathering evidence of the impact of people management practices on business performance. Much emphasis has been placed on the importance of ‘fit’. In other words, HR interventions should align with both each other and other organisational strategies for maximum impact.</a:t>
            </a:r>
          </a:p>
          <a:p>
            <a:endParaRPr lang="en-GB" dirty="0"/>
          </a:p>
          <a:p>
            <a:r>
              <a:rPr lang="en-GB" dirty="0"/>
              <a:t>Storey et al (2009: 4) observed that: ‘The premise is that, in some shape or form, HR policies have an effect on HR practices and these in turn influence staff attitudes and behaviours which will, in turn again, impact on service offerings and customer perceptions of value.’</a:t>
            </a:r>
          </a:p>
          <a:p>
            <a:endParaRPr lang="en-GB" dirty="0"/>
          </a:p>
          <a:p>
            <a:r>
              <a:rPr lang="en-GB" dirty="0"/>
              <a:t>The main areas of practice agreed to have an impact on performance are around job design and skills development. Making sure the right people have the skills they need to do their jobs well. Sounds simple, but what’s the reality?</a:t>
            </a:r>
          </a:p>
          <a:p>
            <a:endParaRPr lang="en-GB" dirty="0"/>
          </a:p>
          <a:p>
            <a:r>
              <a:rPr lang="en-GB" dirty="0"/>
              <a:t>The CIPD ‘people and performance model’ emphasises the importance of individual HR strategies fitting with each other and operating within a strategic framework that incorporates both people and business issues, but also identified that individual HR practices alone do not drive better business performance. For example, highly skilled individuals with valuable human capital can only generate value if they also have positive relationships with their managers in a supportive environment with strong values. All these factors will promote OCBs and ‘discretionary behaviour’, that is, the willingness of the individual to perform above the minimum necessary or give extra effort. Hence strategic HRM should take account of the need to foster employee engagement and related states, such as motivation and commitment, all of which support organisational performance</a:t>
            </a:r>
          </a:p>
          <a:p>
            <a:endParaRPr lang="en-GB" dirty="0"/>
          </a:p>
          <a:p>
            <a:r>
              <a:rPr lang="en-GB" dirty="0"/>
              <a:t>Much research has been carried out showing that good HRM practice and firm performance are correlated, but not necessarily causation:</a:t>
            </a:r>
          </a:p>
          <a:p>
            <a:r>
              <a:rPr lang="en-GB" dirty="0"/>
              <a:t>Guest et al (2000) commented that the research still left uncertainties about cause and effect.</a:t>
            </a:r>
          </a:p>
          <a:p>
            <a:r>
              <a:rPr lang="en-GB" dirty="0"/>
              <a:t>Paauwe (2009) - although progress has been made on the link between HRM and performance, significant methodological issues exist regarding the understanding of this relationship. While it may be possible to observe HRM inputs in the form of HR practices and to measure firm performance outputs, it may be difficult to ascertain, through research, what happened in between – that is to say what HR practices directly translated into firm performance outputs. This is the so-called ‘black box’. But this links to the CIPD that says there isn’t a single HR strategy or practice that can carry success and it must be a combination of things. </a:t>
            </a:r>
          </a:p>
        </p:txBody>
      </p:sp>
      <p:sp>
        <p:nvSpPr>
          <p:cNvPr id="4" name="Slide Number Placeholder 3"/>
          <p:cNvSpPr>
            <a:spLocks noGrp="1"/>
          </p:cNvSpPr>
          <p:nvPr>
            <p:ph type="sldNum" sz="quarter" idx="5"/>
          </p:nvPr>
        </p:nvSpPr>
        <p:spPr/>
        <p:txBody>
          <a:bodyPr/>
          <a:lstStyle/>
          <a:p>
            <a:fld id="{A0E8ADD7-CA46-465A-984C-684DFD70FFC4}" type="slidenum">
              <a:rPr lang="en-GB" smtClean="0"/>
              <a:t>19</a:t>
            </a:fld>
            <a:endParaRPr lang="en-GB"/>
          </a:p>
        </p:txBody>
      </p:sp>
    </p:spTree>
    <p:extLst>
      <p:ext uri="{BB962C8B-B14F-4D97-AF65-F5344CB8AC3E}">
        <p14:creationId xmlns:p14="http://schemas.microsoft.com/office/powerpoint/2010/main" val="169455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‘human capital’ describes people’s potential to create value for their organisations.</a:t>
            </a:r>
          </a:p>
          <a:p>
            <a:endParaRPr lang="en-GB" dirty="0"/>
          </a:p>
          <a:p>
            <a:r>
              <a:rPr lang="en-GB" dirty="0"/>
              <a:t>Heery and Noon define Human Capital as ‘the knowledge, skills, and abilities that workers possess and which have been acquired through education, training, and experience both within and beyond the workplace’. </a:t>
            </a:r>
          </a:p>
          <a:p>
            <a:endParaRPr lang="en-GB" dirty="0"/>
          </a:p>
          <a:p>
            <a:r>
              <a:rPr lang="en-GB" dirty="0"/>
              <a:t>Human capital management then treats people as assets rather than costs. It focuses on adopting an integrated and strategic approach to managing people, which is the concern of all stakeholders in an organisation, not just people management professionals. How people are treated matters. </a:t>
            </a:r>
          </a:p>
          <a:p>
            <a:endParaRPr lang="en-GB" dirty="0"/>
          </a:p>
          <a:p>
            <a:r>
              <a:rPr lang="en-GB" dirty="0"/>
              <a:t>Human capital management can complement and strengthen strategic HRM by:</a:t>
            </a:r>
          </a:p>
          <a:p>
            <a:pPr marL="171450" indent="-171450">
              <a:buFont typeface="Arial" panose="020B0604020202020204" pitchFamily="34" charset="0"/>
              <a:buChar char="•"/>
            </a:pPr>
            <a:r>
              <a:rPr lang="en-GB" dirty="0"/>
              <a:t>Clarifying the links between what people do in their jobs, the value they create, and business strategy. This includes not just what people do day to day, but also how they bring innovation into operational tasks or management processes.</a:t>
            </a:r>
          </a:p>
          <a:p>
            <a:pPr marL="171450" indent="-171450">
              <a:buFont typeface="Arial" panose="020B0604020202020204" pitchFamily="34" charset="0"/>
              <a:buChar char="•"/>
            </a:pPr>
            <a:r>
              <a:rPr lang="en-GB" dirty="0"/>
              <a:t>Strengthening the belief that people are assets rather than costs.</a:t>
            </a:r>
          </a:p>
          <a:p>
            <a:pPr marL="171450" indent="-171450">
              <a:buFont typeface="Arial" panose="020B0604020202020204" pitchFamily="34" charset="0"/>
              <a:buChar char="•"/>
            </a:pPr>
            <a:r>
              <a:rPr lang="en-GB" dirty="0"/>
              <a:t>Drawing attention to the significance of ‘management through measurement’ - the aim being to establish a clear line of sight between HR interventions and organisational success.</a:t>
            </a:r>
          </a:p>
          <a:p>
            <a:pPr marL="171450" indent="-171450">
              <a:buFont typeface="Arial" panose="020B0604020202020204" pitchFamily="34" charset="0"/>
              <a:buChar char="•"/>
            </a:pPr>
            <a:r>
              <a:rPr lang="en-GB" dirty="0"/>
              <a:t>Providing guidance on what to measure, how to measure and how to report on the outcomes of measurement (this is often known as ‘human capital metrics’).</a:t>
            </a:r>
          </a:p>
          <a:p>
            <a:pPr marL="171450" indent="-171450">
              <a:buFont typeface="Arial" panose="020B0604020202020204" pitchFamily="34" charset="0"/>
              <a:buChar char="•"/>
            </a:pPr>
            <a:r>
              <a:rPr lang="en-GB" dirty="0"/>
              <a:t>Underlining the importance of using the measurements to prove that superior people management is delivering superior results and to indicate the direction that HR strategy should follow.</a:t>
            </a:r>
          </a:p>
          <a:p>
            <a:pPr marL="171450" indent="-171450">
              <a:buFont typeface="Arial" panose="020B0604020202020204" pitchFamily="34" charset="0"/>
              <a:buChar char="•"/>
            </a:pPr>
            <a:r>
              <a:rPr lang="en-GB" dirty="0"/>
              <a:t>Reinforcing attention on the need to base HRM strategies and processes on the requirement to create value through people and thus further the achievement of organisational goals.</a:t>
            </a:r>
          </a:p>
          <a:p>
            <a:pPr marL="171450" indent="-171450">
              <a:buFont typeface="Arial" panose="020B0604020202020204" pitchFamily="34" charset="0"/>
              <a:buChar char="•"/>
            </a:pPr>
            <a:r>
              <a:rPr lang="en-GB" dirty="0"/>
              <a:t>Emphasising the role of HR specialists as business partners.</a:t>
            </a:r>
          </a:p>
          <a:p>
            <a:endParaRPr lang="en-GB" dirty="0"/>
          </a:p>
          <a:p>
            <a:r>
              <a:rPr lang="en-GB" dirty="0"/>
              <a:t>This links to people analytics - The term people analytics is often used to describe the use of data about people to solve business problems. It is sometimes known as HR analytics or workforce analytics. The quality of strategic HRM is best shown by collecting key performance indicators that show the impact of strategic practices on both the HR function and the wider organisation. People analytics is crucial for understanding these outcomes, and especially for developing insights which further drive strategic decision making. The absence of people analytics capabilities makes the delivery of effective strategic HRM difficult, and more likely to fail. So it’s important that HR functions are developing their strategic activity build a firm foundation of people analytics practices. </a:t>
            </a:r>
          </a:p>
        </p:txBody>
      </p:sp>
      <p:sp>
        <p:nvSpPr>
          <p:cNvPr id="4" name="Slide Number Placeholder 3"/>
          <p:cNvSpPr>
            <a:spLocks noGrp="1"/>
          </p:cNvSpPr>
          <p:nvPr>
            <p:ph type="sldNum" sz="quarter" idx="5"/>
          </p:nvPr>
        </p:nvSpPr>
        <p:spPr/>
        <p:txBody>
          <a:bodyPr/>
          <a:lstStyle/>
          <a:p>
            <a:fld id="{A0E8ADD7-CA46-465A-984C-684DFD70FFC4}" type="slidenum">
              <a:rPr lang="en-GB" smtClean="0"/>
              <a:t>20</a:t>
            </a:fld>
            <a:endParaRPr lang="en-GB"/>
          </a:p>
        </p:txBody>
      </p:sp>
    </p:spTree>
    <p:extLst>
      <p:ext uri="{BB962C8B-B14F-4D97-AF65-F5344CB8AC3E}">
        <p14:creationId xmlns:p14="http://schemas.microsoft.com/office/powerpoint/2010/main" val="2516834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32323"/>
                </a:solidFill>
                <a:effectLst/>
                <a:latin typeface="Merriweather" panose="020B0604020202020204" pitchFamily="2" charset="0"/>
              </a:rPr>
              <a:t>Critics of SHRM say that it is a good idea in theory but often hard to implement at the organisational level. Translating the organisation’s objectives and values into tangible initiatives that can be driven by the HR department is a complex problem underlying SHRM.</a:t>
            </a:r>
          </a:p>
          <a:p>
            <a:endParaRPr lang="en-GB" b="0" i="0" dirty="0">
              <a:solidFill>
                <a:srgbClr val="232323"/>
              </a:solidFill>
              <a:effectLst/>
              <a:latin typeface="Merriweather" panose="020B0604020202020204" pitchFamily="2" charset="0"/>
            </a:endParaRPr>
          </a:p>
          <a:p>
            <a:endParaRPr lang="en-GB" b="0" i="0" dirty="0">
              <a:solidFill>
                <a:srgbClr val="232323"/>
              </a:solidFill>
              <a:effectLst/>
              <a:latin typeface="Merriweather" panose="020B0604020202020204" pitchFamily="2" charset="0"/>
            </a:endParaRPr>
          </a:p>
        </p:txBody>
      </p:sp>
      <p:sp>
        <p:nvSpPr>
          <p:cNvPr id="4" name="Slide Number Placeholder 3"/>
          <p:cNvSpPr>
            <a:spLocks noGrp="1"/>
          </p:cNvSpPr>
          <p:nvPr>
            <p:ph type="sldNum" sz="quarter" idx="5"/>
          </p:nvPr>
        </p:nvSpPr>
        <p:spPr/>
        <p:txBody>
          <a:bodyPr/>
          <a:lstStyle/>
          <a:p>
            <a:fld id="{A0E8ADD7-CA46-465A-984C-684DFD70FFC4}" type="slidenum">
              <a:rPr lang="en-GB" smtClean="0"/>
              <a:t>21</a:t>
            </a:fld>
            <a:endParaRPr lang="en-GB"/>
          </a:p>
        </p:txBody>
      </p:sp>
    </p:spTree>
    <p:extLst>
      <p:ext uri="{BB962C8B-B14F-4D97-AF65-F5344CB8AC3E}">
        <p14:creationId xmlns:p14="http://schemas.microsoft.com/office/powerpoint/2010/main" val="26405770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u="none" strike="noStrike" kern="1200" dirty="0">
                <a:solidFill>
                  <a:schemeClr val="tx1"/>
                </a:solidFill>
                <a:effectLst/>
                <a:latin typeface="+mn-lt"/>
                <a:ea typeface="+mn-ea"/>
                <a:cs typeface="+mn-cs"/>
              </a:rPr>
              <a:t>. The concept was developed by Barney (1991).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Resource-based SHRM can produce what Boxall and Purcell (2016) refer to as ‘human resource advantage.’ The aim is to develop strategic capability. This means strategic fit between resources and opportunities, obtaining added value from the effective deployment of resources, and developing managers who can think and plan strategically in the sense that they understand the key strategic issues and ensure that what they do enables the strategic goals of the business to be achieved.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r>
              <a:rPr lang="en-GB" sz="1200" b="0" i="0" kern="1200" dirty="0">
                <a:solidFill>
                  <a:schemeClr val="tx1"/>
                </a:solidFill>
                <a:effectLst/>
                <a:latin typeface="+mn-lt"/>
                <a:ea typeface="+mn-ea"/>
                <a:cs typeface="+mn-cs"/>
              </a:rPr>
              <a:t>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Wright et al (2001) noted that there are three important components of HRM that constitute a resource for the firm and are influenced by HR practices or the HR system:</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1. The human capital pool comprised of the stock of employee knowledge, skills, motivation and behaviours</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The flow of human capital through the firm – the movement of people and of knowledge</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The dynamic processes through which organisations change and/or renew themselves.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They suggested that HR practices are the primary levers through which the firm can change the pool of human capital as well as attempt to change the employee behaviours that lead to organisational success.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Resource-based strategic HRM can produce what Boxall and Purcell (2003) referred to as human resource advantage. The aim is to develop strategic capability. This means strategic fit between resources and opportunities, obtaining added value from the effective deployment of resources, and developing people who can think and plan strategically in the sense that they understand the key strategic issues and ensure that what they do supports the achievement of the business’ strategic goals. </a:t>
            </a:r>
          </a:p>
        </p:txBody>
      </p:sp>
      <p:sp>
        <p:nvSpPr>
          <p:cNvPr id="4" name="Slide Number Placeholder 3"/>
          <p:cNvSpPr>
            <a:spLocks noGrp="1"/>
          </p:cNvSpPr>
          <p:nvPr>
            <p:ph type="sldNum" sz="quarter" idx="5"/>
          </p:nvPr>
        </p:nvSpPr>
        <p:spPr/>
        <p:txBody>
          <a:bodyPr/>
          <a:lstStyle/>
          <a:p>
            <a:fld id="{AD8BF6BF-9202-4E1B-A529-B44A37FC63DC}" type="slidenum">
              <a:rPr lang="en-GB" smtClean="0"/>
              <a:t>22</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analyse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ORGANISED</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23</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Whether you can define it or not, you know that culture exists. It's that something that hangs in the air and influences how work gets done, critically affects project success or failure, says who fits in and who doesn't, and determines the overall mood of the company.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more static environments, cultural issues may be responsible for low morale, absenteeism or high staff turnover, with all of the adverse effects those can have on productivity. All of which become HR’s problem. Similarly, organisational culture is an important concept to the people profession. The work of HR, L&amp;D and OD influences, and is influenced by, organisational culture because, at its heart, every organisation is made up of human relationships and human interactions. Culture is therefore central to the role of the profession and must be managed and developed accordingly. </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Definitions above: Like HRM, no absolute consensus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Fortunately, while corporate culture can be elusive, approaches have been developed to help us look at it. Such models can play a key role in formulating strategy or planning change: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endParaRPr lang="en-GB" sz="1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200" i="1" dirty="0">
                <a:effectLst/>
                <a:latin typeface="Arial" panose="020B0604020202020204" pitchFamily="34" charset="0"/>
                <a:ea typeface="Times New Roman" panose="02020603050405020304" pitchFamily="18" charset="0"/>
                <a:cs typeface="Times New Roman" panose="02020603050405020304" pitchFamily="18" charset="0"/>
              </a:rPr>
              <a:t>Good read: https://www.hrmagazine.co.uk/content/insights/why-culture-is-critical-in-the-post-covid-world</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24</a:t>
            </a:fld>
            <a:endParaRPr lang="en-GB"/>
          </a:p>
        </p:txBody>
      </p:sp>
    </p:spTree>
    <p:extLst>
      <p:ext uri="{BB962C8B-B14F-4D97-AF65-F5344CB8AC3E}">
        <p14:creationId xmlns:p14="http://schemas.microsoft.com/office/powerpoint/2010/main" val="33510393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1992</a:t>
            </a:r>
          </a:p>
          <a:p>
            <a:endParaRPr lang="en-GB" dirty="0"/>
          </a:p>
          <a:p>
            <a:r>
              <a:rPr lang="en-GB" dirty="0"/>
              <a:t>The surface level of culture is the most visible. Anyone coming into contact with it can observe it:</a:t>
            </a:r>
          </a:p>
          <a:p>
            <a:endParaRPr lang="en-GB" dirty="0"/>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Artefacts are organisational attributes that can be seen, felt and heard by the uninitiated observer, including the facilities, offices, décor, furnishings, dress, and how people visibly interact with others and with organisational outsiders </a:t>
            </a:r>
          </a:p>
          <a:p>
            <a:pPr marL="0" marR="0" lvl="0" indent="0" algn="just"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indent="-171450" algn="just">
              <a:buFont typeface="Arial" panose="020B0604020202020204" pitchFamily="34" charset="0"/>
              <a:buChar char="•"/>
            </a:pPr>
            <a:r>
              <a:rPr lang="en-GB" dirty="0"/>
              <a:t>Ceremonials are formally planned, elaborate, dramatic sets of activities of cultural expression, e.g. opening events, prize-</a:t>
            </a:r>
            <a:r>
              <a:rPr lang="en-GB" dirty="0" err="1"/>
              <a:t>givings</a:t>
            </a:r>
            <a:r>
              <a:rPr lang="en-GB" dirty="0"/>
              <a:t>, graduations, religious services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Courses and workshops are used to instruct, induct, orient and train new members in company practices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Heroes are characters, living or dead, who personify the values and beliefs; who are referred to in company stories, legends, sagas, myths and jokes; and who represent role models that current employees should emulate</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Jokes are humorous stories intended to cause amusement, but their underlying themes carry a message for the behaviour or values expected of organizational members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Language is the particular form or manner in which members use vocal sounds and written signs to convey meaning to each other. It includes both specialist technical vocabulary related to the business (jargon), as well as general naming choices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Legends are handed-down narratives about wonderful events based on company history, but embellished with fictional details. These fascinate employees and invite them to admire or deplore certain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Mottoes are maxims adopted as rules of conduct. Unlike slogans, mottoes are rarely, if ever, changed.</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Norms are expected modes of behaviour that are accepted as the company's way of doing things, thereby providing guidance for employee behaviour</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Physical layout concerns things that surround people, providing them with immediate sensory stimuli, as they carry out culturally expressive activities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Rites are elaborate, dramatic sets of activities that consolidate various forms of cultural expression into one event. They are formally planned events such as annual staff performance reviews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Sagas are historical narratives describing the unique accomplishments of groups and their leaders. They usually describe a series of events that are said to have unfolded over time and which constitute an important part of an organization's history</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Slogans are short, catchy phrases that are regularly changed. They are used for both customer advertising and also to motivate employees</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Stories are narratives describing how individuals acted and the decisions they made that affected the company's future. Stories can include a mixture of both truth and fiction</a:t>
            </a:r>
          </a:p>
          <a:p>
            <a:pPr marL="0" indent="0" algn="just">
              <a:buFont typeface="Arial" panose="020B0604020202020204" pitchFamily="34" charset="0"/>
              <a:buNone/>
            </a:pPr>
            <a:endParaRPr lang="en-GB" dirty="0"/>
          </a:p>
          <a:p>
            <a:pPr marL="171450" indent="-171450" algn="just">
              <a:buFont typeface="Arial" panose="020B0604020202020204" pitchFamily="34" charset="0"/>
              <a:buChar char="•"/>
            </a:pPr>
            <a:r>
              <a:rPr lang="en-GB" dirty="0"/>
              <a:t>Symbols refer to any act, event, object, quality or relationship that serves as a vehicle for conveying meaning. </a:t>
            </a:r>
          </a:p>
          <a:p>
            <a:pPr marL="171450" indent="-171450" algn="just">
              <a:buFont typeface="Arial" panose="020B0604020202020204" pitchFamily="34" charset="0"/>
              <a:buChar char="•"/>
            </a:pPr>
            <a:endParaRPr lang="en-GB" dirty="0"/>
          </a:p>
          <a:p>
            <a:endParaRPr lang="en-GB" dirty="0"/>
          </a:p>
          <a:p>
            <a:r>
              <a:rPr lang="en-GB" dirty="0"/>
              <a:t>Espoused values - the professed culture of an organisation's members. Company slogans, mission statements and other operational creeds are useful examples</a:t>
            </a:r>
          </a:p>
          <a:p>
            <a:endParaRPr lang="en-GB" dirty="0"/>
          </a:p>
          <a:p>
            <a:r>
              <a:rPr lang="en-GB" dirty="0"/>
              <a:t>Basic underlying assumptions - which are unseen and not consciously identified in everyday interactions between organisational members. Even people with the experience to understand this deepest level of organisational culture can become accustomed to its attributes, reinforcing the invisibility of its existence. </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26</a:t>
            </a:fld>
            <a:endParaRPr lang="en-GB"/>
          </a:p>
        </p:txBody>
      </p:sp>
    </p:spTree>
    <p:extLst>
      <p:ext uri="{BB962C8B-B14F-4D97-AF65-F5344CB8AC3E}">
        <p14:creationId xmlns:p14="http://schemas.microsoft.com/office/powerpoint/2010/main" val="33449236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27</a:t>
            </a:fld>
            <a:endParaRPr lang="en-GB"/>
          </a:p>
        </p:txBody>
      </p:sp>
    </p:spTree>
    <p:extLst>
      <p:ext uri="{BB962C8B-B14F-4D97-AF65-F5344CB8AC3E}">
        <p14:creationId xmlns:p14="http://schemas.microsoft.com/office/powerpoint/2010/main" val="1547785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28</a:t>
            </a:fld>
            <a:endParaRPr lang="en-GB"/>
          </a:p>
        </p:txBody>
      </p:sp>
    </p:spTree>
    <p:extLst>
      <p:ext uri="{BB962C8B-B14F-4D97-AF65-F5344CB8AC3E}">
        <p14:creationId xmlns:p14="http://schemas.microsoft.com/office/powerpoint/2010/main" val="10299295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29</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C65877-87C4-DCFF-1643-B7DE901C8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982848-C031-BD6E-7AEE-F527D66F532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46ABFB31-FEEA-9452-47B1-904EB9391BC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B3172863-635A-6D57-834F-9D5DD2C251AC}"/>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9F9C7E1D-E890-8833-55B4-0A89536FDC2F}"/>
              </a:ext>
            </a:extLst>
          </p:cNvPr>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34877979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fld id="{E0BFB425-B183-42E8-B64A-79CD177D6D42}" type="slidenum">
              <a:rPr lang="en-GB" smtClean="0"/>
              <a:t>31</a:t>
            </a:fld>
            <a:endParaRPr lang="en-GB"/>
          </a:p>
        </p:txBody>
      </p:sp>
    </p:spTree>
    <p:extLst>
      <p:ext uri="{BB962C8B-B14F-4D97-AF65-F5344CB8AC3E}">
        <p14:creationId xmlns:p14="http://schemas.microsoft.com/office/powerpoint/2010/main" val="12336830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32</a:t>
            </a:fld>
            <a:endParaRPr lang="en-GB"/>
          </a:p>
        </p:txBody>
      </p:sp>
    </p:spTree>
    <p:extLst>
      <p:ext uri="{BB962C8B-B14F-4D97-AF65-F5344CB8AC3E}">
        <p14:creationId xmlns:p14="http://schemas.microsoft.com/office/powerpoint/2010/main" val="37964193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33</a:t>
            </a:fld>
            <a:endParaRPr lang="en-GB"/>
          </a:p>
        </p:txBody>
      </p:sp>
    </p:spTree>
    <p:extLst>
      <p:ext uri="{BB962C8B-B14F-4D97-AF65-F5344CB8AC3E}">
        <p14:creationId xmlns:p14="http://schemas.microsoft.com/office/powerpoint/2010/main" val="20003515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36</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Buchanan and Huczynski (2019):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Organisational behaviour </a:t>
            </a:r>
            <a:r>
              <a:rPr lang="en-GB" dirty="0"/>
              <a:t>is the study of the structure and management of organisations, their environments, and the actions and interactions of their individual members and groups. </a:t>
            </a:r>
          </a:p>
          <a:p>
            <a:endParaRPr lang="en-GB" dirty="0"/>
          </a:p>
          <a:p>
            <a:r>
              <a:rPr lang="en-GB" dirty="0"/>
              <a:t>HRM can be seen as organisational behaviour in practice. If you design your policies in a certain way, performance will improve. </a:t>
            </a:r>
          </a:p>
        </p:txBody>
      </p:sp>
      <p:sp>
        <p:nvSpPr>
          <p:cNvPr id="4" name="Slide Number Placeholder 3"/>
          <p:cNvSpPr>
            <a:spLocks noGrp="1"/>
          </p:cNvSpPr>
          <p:nvPr>
            <p:ph type="sldNum" sz="quarter" idx="5"/>
          </p:nvPr>
        </p:nvSpPr>
        <p:spPr/>
        <p:txBody>
          <a:bodyPr/>
          <a:lstStyle/>
          <a:p>
            <a:fld id="{E0BFB425-B183-42E8-B64A-79CD177D6D42}" type="slidenum">
              <a:rPr lang="en-GB" smtClean="0"/>
              <a:t>37</a:t>
            </a:fld>
            <a:endParaRPr lang="en-GB"/>
          </a:p>
        </p:txBody>
      </p:sp>
    </p:spTree>
    <p:extLst>
      <p:ext uri="{BB962C8B-B14F-4D97-AF65-F5344CB8AC3E}">
        <p14:creationId xmlns:p14="http://schemas.microsoft.com/office/powerpoint/2010/main" val="1941328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38</a:t>
            </a:fld>
            <a:endParaRPr lang="en-GB"/>
          </a:p>
        </p:txBody>
      </p:sp>
    </p:spTree>
    <p:extLst>
      <p:ext uri="{BB962C8B-B14F-4D97-AF65-F5344CB8AC3E}">
        <p14:creationId xmlns:p14="http://schemas.microsoft.com/office/powerpoint/2010/main" val="303874093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39</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has been criticised, but reminds us that people are motivated by different things at different stages of their lives and we need to understand them as individuals.</a:t>
            </a:r>
          </a:p>
          <a:p>
            <a:r>
              <a:rPr lang="en-GB" dirty="0"/>
              <a:t>Herzberg – some factors (motivator factors) such as recognition will motivate individuals at work, whilst others (hygiene factors) such as pay will only satisfy or if inadequate, dissatisfy, workers. Reminds us that the foundations of work such as fair and competitive salaries are needed, but need more than this to motivate staff. </a:t>
            </a:r>
          </a:p>
          <a:p>
            <a:r>
              <a:rPr lang="en-GB" dirty="0"/>
              <a:t>Vroom – an individual’s level of motivation depends on how they perceive 3 factors – Expectancy (will my effort result in me completing the project?), instrumentality (if so, will this result in me getting that day off or will we be too busy?) and valence – how much do I want the day off? (value placed on it). Reminds us that work targets need to be realistic, rewards need to be appropriate and fair, people need to have confidence in our policies and processes, to be motivated. </a:t>
            </a:r>
          </a:p>
          <a:p>
            <a:r>
              <a:rPr lang="en-GB" dirty="0"/>
              <a:t>Deci and Ryan – Humans are motivated by a desire for personal growth and fulfilment. Three needs to be filled – autonomy, competence, relatedness. See video by Daniel Pink. </a:t>
            </a:r>
          </a:p>
          <a:p>
            <a:r>
              <a:rPr lang="en-GB" dirty="0"/>
              <a:t>Intrinsic factors may be the best way of motivating people. Extrinsic – similar to hygiene factors. </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40</a:t>
            </a:fld>
            <a:endParaRPr lang="en-GB"/>
          </a:p>
        </p:txBody>
      </p:sp>
    </p:spTree>
    <p:extLst>
      <p:ext uri="{BB962C8B-B14F-4D97-AF65-F5344CB8AC3E}">
        <p14:creationId xmlns:p14="http://schemas.microsoft.com/office/powerpoint/2010/main" val="6551534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lifecycle – attraction, recruitment and selection, onboarding, development, retention, separation. </a:t>
            </a:r>
          </a:p>
        </p:txBody>
      </p:sp>
      <p:sp>
        <p:nvSpPr>
          <p:cNvPr id="4" name="Slide Number Placeholder 3"/>
          <p:cNvSpPr>
            <a:spLocks noGrp="1"/>
          </p:cNvSpPr>
          <p:nvPr>
            <p:ph type="sldNum" sz="quarter" idx="5"/>
          </p:nvPr>
        </p:nvSpPr>
        <p:spPr/>
        <p:txBody>
          <a:bodyPr/>
          <a:lstStyle/>
          <a:p>
            <a:fld id="{E0BFB425-B183-42E8-B64A-79CD177D6D42}" type="slidenum">
              <a:rPr lang="en-GB" smtClean="0"/>
              <a:t>48</a:t>
            </a:fld>
            <a:endParaRPr lang="en-GB"/>
          </a:p>
        </p:txBody>
      </p:sp>
    </p:spTree>
    <p:extLst>
      <p:ext uri="{BB962C8B-B14F-4D97-AF65-F5344CB8AC3E}">
        <p14:creationId xmlns:p14="http://schemas.microsoft.com/office/powerpoint/2010/main" val="30132879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49</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50</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55</a:t>
            </a:fld>
            <a:endParaRPr lang="en-GB"/>
          </a:p>
        </p:txBody>
      </p:sp>
    </p:spTree>
    <p:extLst>
      <p:ext uri="{BB962C8B-B14F-4D97-AF65-F5344CB8AC3E}">
        <p14:creationId xmlns:p14="http://schemas.microsoft.com/office/powerpoint/2010/main" val="8445158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555555"/>
                </a:solidFill>
                <a:effectLst/>
                <a:latin typeface="Open Sans" panose="020B0606030504020204" pitchFamily="34" charset="0"/>
              </a:rPr>
              <a:t> Benefits on offer can impact culture much more directly than some may realise. For example, providing a generous parental leave package will go a long way toward creating a culture that is supportive of parents or providing a flexible workday or remote work option can influence how the organisation judges performance, encouraging judgement based on outcomes, not hours.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The key performance indicators (KPIs) in place make a big difference in how employees work and how they’re judged, which, in turn, impacts how they interact with one another. HR can have a direct impact on KPIs through training and influence on the supervisory staff.</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How much training is on offer and how it is communicated will directly impact whether an organisation is viewed as being friendly to employee development. The type of training on offer also matters. Providing things like inclusivity training, empathy training, and training on listening skills sends a clear message about the types of skills the employer values, for example. </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solidFill>
                  <a:srgbClr val="555555"/>
                </a:solidFill>
                <a:effectLst/>
                <a:latin typeface="Open Sans" panose="020B0606030504020204" pitchFamily="34" charset="0"/>
              </a:rPr>
              <a:t> Recruiting in a way that emphasizes cultural fit can also be an option. This can be accomplished through how the interview is conducted, the types of questions that are asked, and the emphasis put on that fit. HR is often either directly or indirectly responsible for creating onboarding and training programs, so this is another area where HR professionals can start to have an impact.</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Pay, particularly incentive schemes and bonus structures, can have an impact on employee behaviour and motivation levels, which directly impacts the culture. HR teams can greatly influence pay through discussions with organisational leadership about market norms and the like and with the creation of pay grades or bands throughout the organisation.</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pPr algn="l">
              <a:buFont typeface="Arial" panose="020B0604020202020204" pitchFamily="34" charset="0"/>
              <a:buChar char="•"/>
            </a:pPr>
            <a:r>
              <a:rPr lang="en-GB" b="0" i="0" dirty="0">
                <a:solidFill>
                  <a:srgbClr val="555555"/>
                </a:solidFill>
                <a:effectLst/>
                <a:latin typeface="Open Sans" panose="020B0606030504020204" pitchFamily="34" charset="0"/>
              </a:rPr>
              <a:t> What HR pols and procedures are, and what they say about the focus. Employee wellbeing, for example.</a:t>
            </a:r>
          </a:p>
          <a:p>
            <a:pPr algn="l">
              <a:buFont typeface="Arial" panose="020B0604020202020204" pitchFamily="34" charset="0"/>
              <a:buChar char="•"/>
            </a:pPr>
            <a:endParaRPr lang="en-GB" b="0" i="0" dirty="0">
              <a:solidFill>
                <a:srgbClr val="555555"/>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58</a:t>
            </a:fld>
            <a:endParaRPr lang="en-GB"/>
          </a:p>
        </p:txBody>
      </p:sp>
    </p:spTree>
    <p:extLst>
      <p:ext uri="{BB962C8B-B14F-4D97-AF65-F5344CB8AC3E}">
        <p14:creationId xmlns:p14="http://schemas.microsoft.com/office/powerpoint/2010/main" val="14368276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Committing to cultural change in an ever-evolving work environment is vital, particularly given the high rate of failure among change initiatives. To maximise the benefits and ensure the commitment, engagement and retention of their people, organisations must ensure that culture change is managed properly.  </a:t>
            </a:r>
          </a:p>
          <a:p>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When attempting to make cultural change, there are several things that organisations should consider:</a:t>
            </a:r>
            <a:br>
              <a:rPr lang="en-GB" b="0" i="0" dirty="0">
                <a:solidFill>
                  <a:srgbClr val="58595B"/>
                </a:solidFill>
                <a:effectLst/>
                <a:latin typeface="Open Sans" panose="020B0606030504020204" pitchFamily="34" charset="0"/>
              </a:rPr>
            </a:br>
            <a:endParaRPr lang="en-GB" b="0" i="0" dirty="0">
              <a:solidFill>
                <a:srgbClr val="58595B"/>
              </a:solidFill>
              <a:effectLst/>
              <a:latin typeface="Open Sans" panose="020B0606030504020204" pitchFamily="34" charset="0"/>
            </a:endParaRP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 Convey the vision and need for change to the wider organisation: the relatively small number of people involved in initiating change take time and care when doing this and can therefore easily justify their decisions. Those hearing about change for the first time, however, do not share this privilege. Organisations need to ensure employees connect with the vision and need for change and understand its benefits, rather than feeling the negative effects of an upheaval.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Grasp the potential of key stakeholders: As well as managers as key enablers of their staff, leaders of networks and employee resources groups must be involved in the implementation of culture change to ensure its success. Working alongside those who share the organisation’s vision will be more conducive to creating shared values than parachuting in new leaders.  </a:t>
            </a:r>
          </a:p>
          <a:p>
            <a:pPr marL="171450" indent="-171450" algn="l">
              <a:buFont typeface="Arial" panose="020B0604020202020204" pitchFamily="34" charset="0"/>
              <a:buChar char="•"/>
            </a:pPr>
            <a:r>
              <a:rPr lang="en-GB" b="0" i="0" dirty="0">
                <a:solidFill>
                  <a:srgbClr val="58595B"/>
                </a:solidFill>
                <a:effectLst/>
                <a:latin typeface="Open Sans" panose="020B0606030504020204" pitchFamily="34" charset="0"/>
              </a:rPr>
              <a:t>Avoid immediately reorganising: Instead, clarify the vision and ensure there are management roles and systems that support this vision.</a:t>
            </a:r>
          </a:p>
          <a:p>
            <a:pPr algn="l"/>
            <a:endParaRPr lang="en-GB" b="0" i="0" dirty="0">
              <a:solidFill>
                <a:srgbClr val="58595B"/>
              </a:solidFill>
              <a:effectLst/>
              <a:latin typeface="Open Sans" panose="020B0606030504020204" pitchFamily="34" charset="0"/>
            </a:endParaRPr>
          </a:p>
          <a:p>
            <a:pPr algn="l"/>
            <a:endParaRPr lang="en-GB" b="0" i="0" dirty="0">
              <a:solidFill>
                <a:srgbClr val="58595B"/>
              </a:solidFill>
              <a:effectLst/>
              <a:latin typeface="Open Sans" panose="020B0606030504020204" pitchFamily="34" charset="0"/>
            </a:endParaRPr>
          </a:p>
          <a:p>
            <a:pPr algn="l"/>
            <a:r>
              <a:rPr lang="en-GB" b="0" i="0" dirty="0">
                <a:solidFill>
                  <a:srgbClr val="58595B"/>
                </a:solidFill>
                <a:effectLst/>
                <a:latin typeface="Open Sans" panose="020B0606030504020204" pitchFamily="34" charset="0"/>
              </a:rPr>
              <a:t>https://www.forbes.com/sites/stevedenning/2011/07/23/how-do-you-change-an-organizational-culture/?sh=75c105f239dc</a:t>
            </a:r>
          </a:p>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59</a:t>
            </a:fld>
            <a:endParaRPr lang="en-GB"/>
          </a:p>
        </p:txBody>
      </p:sp>
    </p:spTree>
    <p:extLst>
      <p:ext uri="{BB962C8B-B14F-4D97-AF65-F5344CB8AC3E}">
        <p14:creationId xmlns:p14="http://schemas.microsoft.com/office/powerpoint/2010/main" val="2099957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60</a:t>
            </a:fld>
            <a:endParaRPr lang="en-GB"/>
          </a:p>
        </p:txBody>
      </p:sp>
    </p:spTree>
    <p:extLst>
      <p:ext uri="{BB962C8B-B14F-4D97-AF65-F5344CB8AC3E}">
        <p14:creationId xmlns:p14="http://schemas.microsoft.com/office/powerpoint/2010/main" val="36980026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21/02/2025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jpe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7.png"/><Relationship Id="rId7" Type="http://schemas.openxmlformats.org/officeDocument/2006/relationships/image" Target="../media/image23.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oplemanagement.co.uk/newsletter-signup#gre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14.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44.pn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752184" cy="5781641"/>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752184" y="0"/>
            <a:ext cx="4367808" cy="5705872"/>
          </a:xfrm>
          <a:solidFill>
            <a:schemeClr val="bg1">
              <a:lumMod val="95000"/>
            </a:schemeClr>
          </a:solidFill>
        </p:spPr>
        <p:txBody>
          <a:bodyPr>
            <a:normAutofit fontScale="90000"/>
          </a:bodyPr>
          <a:lstStyle/>
          <a:p>
            <a:pPr marL="0" indent="0">
              <a:buNone/>
            </a:pPr>
            <a:r>
              <a:rPr lang="en-GB" sz="3600" b="1" dirty="0">
                <a:latin typeface="Arial" panose="020B0604020202020204" pitchFamily="34" charset="0"/>
                <a:cs typeface="Arial" panose="020B0604020202020204" pitchFamily="34" charset="0"/>
              </a:rPr>
              <a:t>BMMB7025</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Managing People in Organisations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Week 6 </a:t>
            </a:r>
            <a:r>
              <a:rPr lang="en-GB" sz="3600" b="1" dirty="0">
                <a:latin typeface="Arial" panose="020B0604020202020204" pitchFamily="34" charset="0"/>
                <a:cs typeface="Arial" panose="020B0604020202020204" pitchFamily="34" charset="0"/>
              </a:rPr>
              <a:t>– Organisational culture and change management</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2800" b="1" dirty="0" err="1">
                <a:solidFill>
                  <a:schemeClr val="tx1"/>
                </a:solidFill>
              </a:rPr>
              <a:t>Dr.</a:t>
            </a:r>
            <a:r>
              <a:rPr lang="en-GB" sz="2800" b="1" dirty="0">
                <a:solidFill>
                  <a:schemeClr val="tx1"/>
                </a:solidFill>
              </a:rPr>
              <a:t> Helen Lee </a:t>
            </a:r>
            <a:br>
              <a:rPr lang="en-GB" sz="2800" b="1" dirty="0">
                <a:solidFill>
                  <a:schemeClr val="tx1"/>
                </a:solidFill>
              </a:rPr>
            </a:br>
            <a:r>
              <a:rPr lang="en-GB" sz="2800" b="1" dirty="0">
                <a:solidFill>
                  <a:schemeClr val="tx1"/>
                </a:solidFill>
              </a:rPr>
              <a:t>DHTM, MBA, MSC, B.A. (Hons), CHE, CHIA </a:t>
            </a:r>
            <a:endParaRPr lang="en-US" sz="2800" dirty="0"/>
          </a:p>
        </p:txBody>
      </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US" dirty="0"/>
              <a:t>A</a:t>
            </a:r>
            <a:r>
              <a:rPr lang="en-GB" dirty="0" err="1"/>
              <a:t>genda</a:t>
            </a:r>
            <a:endParaRPr lang="en-GB" dirty="0"/>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Why is managing people so important?</a:t>
            </a:r>
          </a:p>
          <a:p>
            <a:r>
              <a:rPr lang="en-GB" dirty="0"/>
              <a:t>Why is it so hard?</a:t>
            </a:r>
          </a:p>
          <a:p>
            <a:r>
              <a:rPr lang="en-GB" dirty="0"/>
              <a:t>What happens when we get it right? Wrong?</a:t>
            </a:r>
          </a:p>
          <a:p>
            <a:r>
              <a:rPr lang="en-GB" dirty="0"/>
              <a:t>Where is people management heading towards?</a:t>
            </a:r>
          </a:p>
        </p:txBody>
      </p:sp>
    </p:spTree>
    <p:extLst>
      <p:ext uri="{BB962C8B-B14F-4D97-AF65-F5344CB8AC3E}">
        <p14:creationId xmlns:p14="http://schemas.microsoft.com/office/powerpoint/2010/main" val="165451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2061443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Valuing 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can we value others?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a:bodyPr>
          <a:lstStyle/>
          <a:p>
            <a:r>
              <a:rPr lang="en-US" dirty="0"/>
              <a:t>Why good people practitioners matter…</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a:t>CIPD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07BF3-A908-4893-BB1F-3FC1633C1F43}"/>
              </a:ext>
            </a:extLst>
          </p:cNvPr>
          <p:cNvSpPr>
            <a:spLocks noGrp="1"/>
          </p:cNvSpPr>
          <p:nvPr>
            <p:ph type="title"/>
          </p:nvPr>
        </p:nvSpPr>
        <p:spPr>
          <a:xfrm>
            <a:off x="1371599" y="294538"/>
            <a:ext cx="9895951" cy="1033669"/>
          </a:xfrm>
        </p:spPr>
        <p:txBody>
          <a:bodyPr>
            <a:normAutofit/>
          </a:bodyPr>
          <a:lstStyle/>
          <a:p>
            <a:r>
              <a:rPr lang="en-GB" sz="4000" b="1">
                <a:solidFill>
                  <a:srgbClr val="FFFFFF"/>
                </a:solidFill>
              </a:rPr>
              <a:t>To do today</a:t>
            </a:r>
          </a:p>
        </p:txBody>
      </p:sp>
      <p:sp>
        <p:nvSpPr>
          <p:cNvPr id="3" name="Content Placeholder 2">
            <a:extLst>
              <a:ext uri="{FF2B5EF4-FFF2-40B4-BE49-F238E27FC236}">
                <a16:creationId xmlns:a16="http://schemas.microsoft.com/office/drawing/2014/main" id="{A0DB6C8F-E65D-492D-8F60-BBF75F57DE07}"/>
              </a:ext>
            </a:extLst>
          </p:cNvPr>
          <p:cNvSpPr>
            <a:spLocks noGrp="1"/>
          </p:cNvSpPr>
          <p:nvPr>
            <p:ph idx="1"/>
          </p:nvPr>
        </p:nvSpPr>
        <p:spPr>
          <a:xfrm>
            <a:off x="795996" y="294538"/>
            <a:ext cx="10600007" cy="5222694"/>
          </a:xfrm>
        </p:spPr>
        <p:txBody>
          <a:bodyPr anchor="ctr">
            <a:noAutofit/>
          </a:bodyPr>
          <a:lstStyle/>
          <a:p>
            <a:r>
              <a:rPr lang="en-GB" sz="3200" dirty="0"/>
              <a:t>Engage with CIPD and People Management</a:t>
            </a:r>
          </a:p>
          <a:p>
            <a:r>
              <a:rPr lang="en-GB" sz="3200" dirty="0"/>
              <a:t>Sign up to ‘PM daily’ - </a:t>
            </a:r>
            <a:r>
              <a:rPr lang="en-GB" sz="3200" dirty="0">
                <a:hlinkClick r:id="rId3"/>
              </a:rPr>
              <a:t>https://www.peoplemanagement.co.uk/newsletter-signup#gref</a:t>
            </a:r>
            <a:endParaRPr lang="en-GB" sz="3200" dirty="0"/>
          </a:p>
          <a:p>
            <a:r>
              <a:rPr lang="en-GB" sz="3200" dirty="0"/>
              <a:t>Find the key journals – E.G. HRMJ/Journal of OB/Academy of </a:t>
            </a:r>
            <a:r>
              <a:rPr lang="en-GB" sz="3200" dirty="0" err="1"/>
              <a:t>Mgt</a:t>
            </a:r>
            <a:r>
              <a:rPr lang="en-GB" sz="3200" dirty="0"/>
              <a:t>/ILR Review/Work, Employment and Society/Employee Relations</a:t>
            </a:r>
          </a:p>
          <a:p>
            <a:pPr lvl="1"/>
            <a:r>
              <a:rPr lang="en-GB" sz="3200" dirty="0"/>
              <a:t>Journals are a MUST reference</a:t>
            </a:r>
          </a:p>
          <a:p>
            <a:pPr lvl="1"/>
            <a:r>
              <a:rPr lang="en-GB" sz="3200" dirty="0"/>
              <a:t>No journals = no pass on assignments</a:t>
            </a:r>
          </a:p>
        </p:txBody>
      </p:sp>
    </p:spTree>
    <p:extLst>
      <p:ext uri="{BB962C8B-B14F-4D97-AF65-F5344CB8AC3E}">
        <p14:creationId xmlns:p14="http://schemas.microsoft.com/office/powerpoint/2010/main" val="1432978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274586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691493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628628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a:xfrm>
            <a:off x="407368" y="1153572"/>
            <a:ext cx="4320480" cy="4461163"/>
          </a:xfrm>
          <a:solidFill>
            <a:schemeClr val="accent4">
              <a:lumMod val="20000"/>
              <a:lumOff val="80000"/>
            </a:schemeClr>
          </a:solidFill>
        </p:spPr>
        <p:txBody>
          <a:bodyPr>
            <a:normAutofit fontScale="90000"/>
          </a:bodyPr>
          <a:lstStyle/>
          <a:p>
            <a:r>
              <a:rPr lang="en-GB" b="1" dirty="0"/>
              <a:t>What is Strategic HRM (SHRM)/ Organisational Design &amp; Development (OD)</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a:xfrm>
            <a:off x="4871864" y="117475"/>
            <a:ext cx="7317087" cy="6533356"/>
          </a:xfrm>
        </p:spPr>
        <p:txBody>
          <a:bodyPr anchor="ctr">
            <a:normAutofit lnSpcReduction="10000"/>
          </a:bodyPr>
          <a:lstStyle/>
          <a:p>
            <a:r>
              <a:rPr lang="en-GB" sz="3000" dirty="0"/>
              <a:t>Strategic HRM refers to HR that is co-ordinated and consistent with the overall business objectives in order to improve business performance (CIPD, 2021)</a:t>
            </a:r>
          </a:p>
          <a:p>
            <a:r>
              <a:rPr lang="en-GB" sz="3000" dirty="0"/>
              <a:t>SHRM focuses on actions that differentiate the business from its competitors (Purcell, 1999)</a:t>
            </a:r>
          </a:p>
          <a:p>
            <a:pPr marL="0" indent="0">
              <a:buNone/>
            </a:pPr>
            <a:endParaRPr lang="en-GB" sz="3000" dirty="0"/>
          </a:p>
          <a:p>
            <a:pPr marL="0" indent="0">
              <a:buNone/>
            </a:pPr>
            <a:r>
              <a:rPr lang="en-GB" sz="3000" dirty="0"/>
              <a:t>Long-term view</a:t>
            </a:r>
          </a:p>
          <a:p>
            <a:pPr marL="0" indent="0">
              <a:buNone/>
            </a:pPr>
            <a:r>
              <a:rPr lang="en-GB" sz="3000" dirty="0"/>
              <a:t>People are a vital part of organisational success</a:t>
            </a:r>
          </a:p>
          <a:p>
            <a:pPr marL="0" indent="0">
              <a:buNone/>
            </a:pPr>
            <a:r>
              <a:rPr lang="en-GB" sz="3000" dirty="0"/>
              <a:t>HR representation at senior level – problematic?</a:t>
            </a:r>
          </a:p>
        </p:txBody>
      </p:sp>
    </p:spTree>
    <p:extLst>
      <p:ext uri="{BB962C8B-B14F-4D97-AF65-F5344CB8AC3E}">
        <p14:creationId xmlns:p14="http://schemas.microsoft.com/office/powerpoint/2010/main" val="4230868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9BECB-9995-DD07-BB96-9192D53852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036033-FBF1-C48D-C6B1-9CA9913CA74C}"/>
              </a:ext>
            </a:extLst>
          </p:cNvPr>
          <p:cNvSpPr>
            <a:spLocks noGrp="1"/>
          </p:cNvSpPr>
          <p:nvPr>
            <p:ph type="title"/>
          </p:nvPr>
        </p:nvSpPr>
        <p:spPr/>
        <p:txBody>
          <a:bodyPr/>
          <a:lstStyle/>
          <a:p>
            <a:r>
              <a:rPr lang="en-GB" dirty="0"/>
              <a:t>Richard Branson</a:t>
            </a:r>
          </a:p>
        </p:txBody>
      </p:sp>
      <p:sp>
        <p:nvSpPr>
          <p:cNvPr id="3" name="Content Placeholder 2">
            <a:extLst>
              <a:ext uri="{FF2B5EF4-FFF2-40B4-BE49-F238E27FC236}">
                <a16:creationId xmlns:a16="http://schemas.microsoft.com/office/drawing/2014/main" id="{2A6A72E0-5E0D-E07D-F2D7-30EAFE5BE4C0}"/>
              </a:ext>
            </a:extLst>
          </p:cNvPr>
          <p:cNvSpPr>
            <a:spLocks noGrp="1"/>
          </p:cNvSpPr>
          <p:nvPr>
            <p:ph idx="1"/>
          </p:nvPr>
        </p:nvSpPr>
        <p:spPr/>
        <p:txBody>
          <a:bodyPr/>
          <a:lstStyle/>
          <a:p>
            <a:pPr marL="0" indent="0" algn="ctr">
              <a:buNone/>
            </a:pPr>
            <a:r>
              <a:rPr lang="en-GB" i="0" dirty="0">
                <a:effectLst/>
              </a:rPr>
              <a:t>“Train people well enough so they can leave, treat them well enough so they don’t want to”</a:t>
            </a:r>
          </a:p>
          <a:p>
            <a:pPr marL="0" indent="0" algn="ctr">
              <a:buNone/>
            </a:pPr>
            <a:endParaRPr lang="en-GB" dirty="0"/>
          </a:p>
          <a:p>
            <a:pPr marL="0" indent="0" algn="ctr">
              <a:buNone/>
            </a:pPr>
            <a:r>
              <a:rPr lang="en-GB" i="0" dirty="0">
                <a:effectLst/>
              </a:rPr>
              <a:t>“How our people feel is our most important measure of success”</a:t>
            </a:r>
          </a:p>
        </p:txBody>
      </p:sp>
    </p:spTree>
    <p:extLst>
      <p:ext uri="{BB962C8B-B14F-4D97-AF65-F5344CB8AC3E}">
        <p14:creationId xmlns:p14="http://schemas.microsoft.com/office/powerpoint/2010/main" val="32446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7BAF6-3A91-C167-D2DB-A38DF66D5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DBC99D-91E7-1427-62B3-293790D42B64}"/>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B1F1A9D7-723E-3AC1-C9A8-75F8D234BC68}"/>
              </a:ext>
            </a:extLst>
          </p:cNvPr>
          <p:cNvSpPr>
            <a:spLocks noGrp="1"/>
          </p:cNvSpPr>
          <p:nvPr>
            <p:ph idx="1"/>
          </p:nvPr>
        </p:nvSpPr>
        <p:spPr/>
        <p:txBody>
          <a:bodyPr>
            <a:normAutofit fontScale="92500"/>
          </a:bodyPr>
          <a:lstStyle/>
          <a:p>
            <a:pPr marL="0" indent="0">
              <a:buNone/>
            </a:pPr>
            <a:r>
              <a:rPr lang="en-GB" dirty="0"/>
              <a:t>“We have two things we ask everyone to focus on:</a:t>
            </a:r>
          </a:p>
          <a:p>
            <a:pPr marL="0" indent="0">
              <a:buNone/>
            </a:pPr>
            <a:endParaRPr lang="en-GB" dirty="0"/>
          </a:p>
          <a:p>
            <a:pPr>
              <a:buFontTx/>
              <a:buChar char="-"/>
            </a:pPr>
            <a:r>
              <a:rPr lang="en-GB" dirty="0"/>
              <a:t>Do the best for the person in front of you…whatever that is</a:t>
            </a:r>
          </a:p>
          <a:p>
            <a:pPr>
              <a:buFontTx/>
              <a:buChar char="-"/>
            </a:pPr>
            <a:r>
              <a:rPr lang="en-GB" dirty="0"/>
              <a:t>Don’t harm/steal from the organisation”</a:t>
            </a:r>
          </a:p>
          <a:p>
            <a:pPr marL="0" indent="0">
              <a:buNone/>
            </a:pPr>
            <a:endParaRPr lang="en-GB" dirty="0"/>
          </a:p>
          <a:p>
            <a:pPr marL="0" indent="0">
              <a:buNone/>
            </a:pPr>
            <a:r>
              <a:rPr lang="en-GB" dirty="0"/>
              <a:t>Long term support for rehabilitating offenders (20% of employees) </a:t>
            </a:r>
            <a:r>
              <a:rPr lang="en-GB" dirty="0">
                <a:hlinkClick r:id="rId2"/>
              </a:rPr>
              <a:t>https://www.youtube.com/watch?v=26V9004y2EM</a:t>
            </a:r>
            <a:r>
              <a:rPr lang="en-GB" dirty="0"/>
              <a:t> </a:t>
            </a:r>
          </a:p>
        </p:txBody>
      </p:sp>
    </p:spTree>
    <p:extLst>
      <p:ext uri="{BB962C8B-B14F-4D97-AF65-F5344CB8AC3E}">
        <p14:creationId xmlns:p14="http://schemas.microsoft.com/office/powerpoint/2010/main" val="23051536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2DB0E-09BE-4E97-ABE8-A7CE2DFF4566}"/>
              </a:ext>
            </a:extLst>
          </p:cNvPr>
          <p:cNvSpPr>
            <a:spLocks noGrp="1"/>
          </p:cNvSpPr>
          <p:nvPr>
            <p:ph type="title"/>
          </p:nvPr>
        </p:nvSpPr>
        <p:spPr>
          <a:xfrm>
            <a:off x="1171074" y="1396686"/>
            <a:ext cx="3240506" cy="4064628"/>
          </a:xfrm>
          <a:solidFill>
            <a:schemeClr val="accent2">
              <a:lumMod val="20000"/>
              <a:lumOff val="80000"/>
            </a:schemeClr>
          </a:solidFill>
        </p:spPr>
        <p:txBody>
          <a:bodyPr>
            <a:normAutofit/>
          </a:bodyPr>
          <a:lstStyle/>
          <a:p>
            <a:pPr algn="ctr"/>
            <a:r>
              <a:rPr lang="en-GB" sz="5400" b="1" dirty="0"/>
              <a:t>Benefits of SHRM/ OD</a:t>
            </a:r>
          </a:p>
        </p:txBody>
      </p:sp>
      <p:sp>
        <p:nvSpPr>
          <p:cNvPr id="3" name="Content Placeholder 2">
            <a:extLst>
              <a:ext uri="{FF2B5EF4-FFF2-40B4-BE49-F238E27FC236}">
                <a16:creationId xmlns:a16="http://schemas.microsoft.com/office/drawing/2014/main" id="{DB6ADC1B-AFD2-4C72-8B99-B1D97FEFC4FF}"/>
              </a:ext>
            </a:extLst>
          </p:cNvPr>
          <p:cNvSpPr>
            <a:spLocks noGrp="1"/>
          </p:cNvSpPr>
          <p:nvPr>
            <p:ph idx="1"/>
          </p:nvPr>
        </p:nvSpPr>
        <p:spPr>
          <a:xfrm>
            <a:off x="5217753" y="302475"/>
            <a:ext cx="6771047" cy="6462220"/>
          </a:xfrm>
        </p:spPr>
        <p:txBody>
          <a:bodyPr>
            <a:normAutofit fontScale="85000" lnSpcReduction="10000"/>
          </a:bodyPr>
          <a:lstStyle/>
          <a:p>
            <a:r>
              <a:rPr lang="en-GB" dirty="0"/>
              <a:t>Avoiding costly and disruptive surprises that interfere with achieving goals</a:t>
            </a:r>
          </a:p>
          <a:p>
            <a:r>
              <a:rPr lang="en-GB" dirty="0"/>
              <a:t>Addressing key issues in a timely manner to avoid crises</a:t>
            </a:r>
          </a:p>
          <a:p>
            <a:r>
              <a:rPr lang="en-GB" dirty="0"/>
              <a:t>Promoting employee productivity and overall organisational success</a:t>
            </a:r>
          </a:p>
          <a:p>
            <a:r>
              <a:rPr lang="en-GB" dirty="0"/>
              <a:t>Providing a sense of direction to positively affect how work gets done</a:t>
            </a:r>
          </a:p>
          <a:p>
            <a:r>
              <a:rPr lang="en-GB" dirty="0"/>
              <a:t>Keeping employees focused on organisational goals</a:t>
            </a:r>
          </a:p>
          <a:p>
            <a:r>
              <a:rPr lang="en-GB" dirty="0"/>
              <a:t>Providing a strategic focus to guide training and development initiatives</a:t>
            </a:r>
          </a:p>
          <a:p>
            <a:r>
              <a:rPr lang="en-GB" dirty="0"/>
              <a:t>Giving leaders tools to help focus and implement their strategic initiatives</a:t>
            </a:r>
          </a:p>
          <a:p>
            <a:endParaRPr lang="en-GB" dirty="0"/>
          </a:p>
        </p:txBody>
      </p:sp>
    </p:spTree>
    <p:extLst>
      <p:ext uri="{BB962C8B-B14F-4D97-AF65-F5344CB8AC3E}">
        <p14:creationId xmlns:p14="http://schemas.microsoft.com/office/powerpoint/2010/main" val="4072109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277F5-9C7D-4478-9F11-814295BE7E3D}"/>
              </a:ext>
            </a:extLst>
          </p:cNvPr>
          <p:cNvSpPr>
            <a:spLocks noGrp="1"/>
          </p:cNvSpPr>
          <p:nvPr>
            <p:ph type="title"/>
          </p:nvPr>
        </p:nvSpPr>
        <p:spPr>
          <a:xfrm>
            <a:off x="695400" y="1320574"/>
            <a:ext cx="3982021" cy="4064628"/>
          </a:xfrm>
          <a:solidFill>
            <a:srgbClr val="92D050"/>
          </a:solidFill>
        </p:spPr>
        <p:txBody>
          <a:bodyPr>
            <a:normAutofit/>
          </a:bodyPr>
          <a:lstStyle/>
          <a:p>
            <a:pPr algn="ctr"/>
            <a:r>
              <a:rPr lang="en-GB" sz="4800" b="1" dirty="0"/>
              <a:t>SHRM and performance</a:t>
            </a:r>
          </a:p>
        </p:txBody>
      </p:sp>
      <p:sp>
        <p:nvSpPr>
          <p:cNvPr id="3" name="Content Placeholder 2">
            <a:extLst>
              <a:ext uri="{FF2B5EF4-FFF2-40B4-BE49-F238E27FC236}">
                <a16:creationId xmlns:a16="http://schemas.microsoft.com/office/drawing/2014/main" id="{89E6BBC9-D398-4DBA-9F3F-06B8E552E233}"/>
              </a:ext>
            </a:extLst>
          </p:cNvPr>
          <p:cNvSpPr>
            <a:spLocks noGrp="1"/>
          </p:cNvSpPr>
          <p:nvPr>
            <p:ph idx="1"/>
          </p:nvPr>
        </p:nvSpPr>
        <p:spPr>
          <a:xfrm>
            <a:off x="4953306" y="467275"/>
            <a:ext cx="7027200" cy="6130980"/>
          </a:xfrm>
        </p:spPr>
        <p:txBody>
          <a:bodyPr>
            <a:normAutofit fontScale="92500"/>
          </a:bodyPr>
          <a:lstStyle/>
          <a:p>
            <a:r>
              <a:rPr lang="en-GB" sz="3200" dirty="0"/>
              <a:t>Research emphasises the importance of fit</a:t>
            </a:r>
          </a:p>
          <a:p>
            <a:r>
              <a:rPr lang="en-GB" sz="3200" dirty="0"/>
              <a:t>‘</a:t>
            </a:r>
            <a:r>
              <a:rPr lang="en-GB" sz="3200" i="1" dirty="0"/>
              <a:t>The premise is that, in some shape or form, HR policies have an effect on HR practices and these in turn influence staff attitudes and behaviours which will, in turn again, impact on service offerings and customer perceptions of value</a:t>
            </a:r>
            <a:r>
              <a:rPr lang="en-GB" sz="3200" dirty="0"/>
              <a:t>’ (Storey, et al., 2009)</a:t>
            </a:r>
          </a:p>
          <a:p>
            <a:r>
              <a:rPr lang="en-GB" sz="3200" dirty="0"/>
              <a:t>Job design and skill development</a:t>
            </a:r>
          </a:p>
          <a:p>
            <a:r>
              <a:rPr lang="en-GB" sz="3200" dirty="0"/>
              <a:t>OCBs and discretionary behaviour</a:t>
            </a:r>
          </a:p>
          <a:p>
            <a:r>
              <a:rPr lang="en-GB" sz="3200" dirty="0"/>
              <a:t>Can we be sure?</a:t>
            </a:r>
          </a:p>
          <a:p>
            <a:endParaRPr lang="en-GB" dirty="0"/>
          </a:p>
          <a:p>
            <a:endParaRPr lang="en-GB" dirty="0"/>
          </a:p>
        </p:txBody>
      </p:sp>
    </p:spTree>
    <p:extLst>
      <p:ext uri="{BB962C8B-B14F-4D97-AF65-F5344CB8AC3E}">
        <p14:creationId xmlns:p14="http://schemas.microsoft.com/office/powerpoint/2010/main" val="4135650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14EC1-9DE1-440E-92B4-E4B8C72D609A}"/>
              </a:ext>
            </a:extLst>
          </p:cNvPr>
          <p:cNvSpPr>
            <a:spLocks noGrp="1"/>
          </p:cNvSpPr>
          <p:nvPr>
            <p:ph type="title"/>
          </p:nvPr>
        </p:nvSpPr>
        <p:spPr>
          <a:xfrm>
            <a:off x="695400" y="1125255"/>
            <a:ext cx="4288060" cy="4064628"/>
          </a:xfrm>
          <a:solidFill>
            <a:schemeClr val="accent1">
              <a:lumMod val="20000"/>
              <a:lumOff val="80000"/>
            </a:schemeClr>
          </a:solidFill>
        </p:spPr>
        <p:txBody>
          <a:bodyPr>
            <a:normAutofit/>
          </a:bodyPr>
          <a:lstStyle/>
          <a:p>
            <a:pPr algn="ctr"/>
            <a:r>
              <a:rPr lang="en-GB" sz="4800" b="1" dirty="0"/>
              <a:t>Human Capital Management</a:t>
            </a:r>
          </a:p>
        </p:txBody>
      </p:sp>
      <p:sp>
        <p:nvSpPr>
          <p:cNvPr id="3" name="Content Placeholder 2">
            <a:extLst>
              <a:ext uri="{FF2B5EF4-FFF2-40B4-BE49-F238E27FC236}">
                <a16:creationId xmlns:a16="http://schemas.microsoft.com/office/drawing/2014/main" id="{77B31DC7-614F-4335-91C1-8E2B2162BD04}"/>
              </a:ext>
            </a:extLst>
          </p:cNvPr>
          <p:cNvSpPr>
            <a:spLocks noGrp="1"/>
          </p:cNvSpPr>
          <p:nvPr>
            <p:ph idx="1"/>
          </p:nvPr>
        </p:nvSpPr>
        <p:spPr>
          <a:xfrm>
            <a:off x="5375920" y="249352"/>
            <a:ext cx="6634478" cy="6359296"/>
          </a:xfrm>
        </p:spPr>
        <p:txBody>
          <a:bodyPr anchor="t">
            <a:normAutofit/>
          </a:bodyPr>
          <a:lstStyle/>
          <a:p>
            <a:r>
              <a:rPr lang="en-GB" sz="3200" dirty="0"/>
              <a:t>Human capital management</a:t>
            </a:r>
          </a:p>
          <a:p>
            <a:r>
              <a:rPr lang="en-GB" sz="3200" i="1" dirty="0"/>
              <a:t>‘The knowledge, skills, and abilities that workers possess and which have been acquired through education, training, and experience both within and beyond the workplace</a:t>
            </a:r>
            <a:r>
              <a:rPr lang="en-GB" sz="3200" dirty="0"/>
              <a:t>’ (Heery and </a:t>
            </a:r>
            <a:r>
              <a:rPr lang="en-GB" sz="3200" dirty="0" err="1"/>
              <a:t>Noone</a:t>
            </a:r>
            <a:r>
              <a:rPr lang="en-GB" sz="3200" dirty="0"/>
              <a:t>)</a:t>
            </a:r>
          </a:p>
          <a:p>
            <a:r>
              <a:rPr lang="en-GB" sz="3200" dirty="0"/>
              <a:t>HCM can complement and strengthen SHRM/OD</a:t>
            </a:r>
          </a:p>
          <a:p>
            <a:r>
              <a:rPr lang="en-GB" sz="3200" dirty="0"/>
              <a:t>People analytics/HR analytics/Workforce analytics</a:t>
            </a:r>
          </a:p>
          <a:p>
            <a:endParaRPr lang="en-GB" dirty="0"/>
          </a:p>
        </p:txBody>
      </p:sp>
    </p:spTree>
    <p:extLst>
      <p:ext uri="{BB962C8B-B14F-4D97-AF65-F5344CB8AC3E}">
        <p14:creationId xmlns:p14="http://schemas.microsoft.com/office/powerpoint/2010/main" val="1581157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4685-94D7-4FAD-B539-96DC15519D7B}"/>
              </a:ext>
            </a:extLst>
          </p:cNvPr>
          <p:cNvSpPr>
            <a:spLocks noGrp="1"/>
          </p:cNvSpPr>
          <p:nvPr>
            <p:ph type="title"/>
          </p:nvPr>
        </p:nvSpPr>
        <p:spPr>
          <a:xfrm>
            <a:off x="908195" y="1396686"/>
            <a:ext cx="3781926" cy="4064628"/>
          </a:xfrm>
          <a:solidFill>
            <a:schemeClr val="accent6">
              <a:lumMod val="20000"/>
              <a:lumOff val="80000"/>
            </a:schemeClr>
          </a:solidFill>
        </p:spPr>
        <p:txBody>
          <a:bodyPr>
            <a:normAutofit/>
          </a:bodyPr>
          <a:lstStyle/>
          <a:p>
            <a:pPr algn="ctr"/>
            <a:r>
              <a:rPr lang="en-GB" sz="5400" b="1" dirty="0"/>
              <a:t>Criticisms of SHRM</a:t>
            </a:r>
          </a:p>
        </p:txBody>
      </p:sp>
      <p:sp>
        <p:nvSpPr>
          <p:cNvPr id="3" name="Content Placeholder 2">
            <a:extLst>
              <a:ext uri="{FF2B5EF4-FFF2-40B4-BE49-F238E27FC236}">
                <a16:creationId xmlns:a16="http://schemas.microsoft.com/office/drawing/2014/main" id="{91DDB909-FE51-4196-8B1F-013FBCB1D8CE}"/>
              </a:ext>
            </a:extLst>
          </p:cNvPr>
          <p:cNvSpPr>
            <a:spLocks noGrp="1"/>
          </p:cNvSpPr>
          <p:nvPr>
            <p:ph idx="1"/>
          </p:nvPr>
        </p:nvSpPr>
        <p:spPr>
          <a:xfrm>
            <a:off x="5370152" y="1526033"/>
            <a:ext cx="6666337" cy="4212936"/>
          </a:xfrm>
        </p:spPr>
        <p:txBody>
          <a:bodyPr>
            <a:normAutofit lnSpcReduction="10000"/>
          </a:bodyPr>
          <a:lstStyle/>
          <a:p>
            <a:r>
              <a:rPr lang="en-GB" sz="3600" dirty="0"/>
              <a:t>Hard to implement at organisational level</a:t>
            </a:r>
          </a:p>
          <a:p>
            <a:r>
              <a:rPr lang="en-GB" sz="3600" dirty="0"/>
              <a:t>HR being able to prove its worth</a:t>
            </a:r>
          </a:p>
          <a:p>
            <a:r>
              <a:rPr lang="en-GB" sz="3600" dirty="0"/>
              <a:t>HR lacking representation at senior level</a:t>
            </a:r>
          </a:p>
          <a:p>
            <a:r>
              <a:rPr lang="en-GB" sz="3600" dirty="0"/>
              <a:t>Relies on abilities of HR dept</a:t>
            </a:r>
          </a:p>
          <a:p>
            <a:endParaRPr lang="en-GB" dirty="0"/>
          </a:p>
        </p:txBody>
      </p:sp>
    </p:spTree>
    <p:extLst>
      <p:ext uri="{BB962C8B-B14F-4D97-AF65-F5344CB8AC3E}">
        <p14:creationId xmlns:p14="http://schemas.microsoft.com/office/powerpoint/2010/main" val="37105628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4399982" y="0"/>
            <a:ext cx="7792018" cy="6741368"/>
          </a:xfrm>
          <a:prstGeom prst="rect">
            <a:avLst/>
          </a:prstGeom>
        </p:spPr>
      </p:pic>
      <p:sp>
        <p:nvSpPr>
          <p:cNvPr id="2" name="TextBox 1">
            <a:extLst>
              <a:ext uri="{FF2B5EF4-FFF2-40B4-BE49-F238E27FC236}">
                <a16:creationId xmlns:a16="http://schemas.microsoft.com/office/drawing/2014/main" id="{E66A32AB-E9FA-43A1-9F8F-694D115FF2C1}"/>
              </a:ext>
            </a:extLst>
          </p:cNvPr>
          <p:cNvSpPr txBox="1"/>
          <p:nvPr/>
        </p:nvSpPr>
        <p:spPr>
          <a:xfrm>
            <a:off x="292360" y="2006080"/>
            <a:ext cx="3865026" cy="2585323"/>
          </a:xfrm>
          <a:prstGeom prst="rect">
            <a:avLst/>
          </a:prstGeom>
          <a:noFill/>
        </p:spPr>
        <p:txBody>
          <a:bodyPr wrap="square" rtlCol="0">
            <a:spAutoFit/>
          </a:bodyPr>
          <a:lstStyle/>
          <a:p>
            <a:pPr algn="ctr"/>
            <a:r>
              <a:rPr lang="en-GB" sz="5400" b="1" dirty="0"/>
              <a:t>People as a strategic resource</a:t>
            </a:r>
          </a:p>
        </p:txBody>
      </p:sp>
    </p:spTree>
    <p:extLst>
      <p:ext uri="{BB962C8B-B14F-4D97-AF65-F5344CB8AC3E}">
        <p14:creationId xmlns:p14="http://schemas.microsoft.com/office/powerpoint/2010/main" val="1320954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638882" y="1916831"/>
            <a:ext cx="4088966" cy="2295877"/>
          </a:xfrm>
        </p:spPr>
        <p:txBody>
          <a:bodyPr vert="horz" lIns="91440" tIns="45720" rIns="91440" bIns="45720" rtlCol="0" anchor="b">
            <a:normAutofit/>
          </a:bodyPr>
          <a:lstStyle/>
          <a:p>
            <a:r>
              <a:rPr lang="en-US" sz="5600" b="1" kern="1200" dirty="0">
                <a:solidFill>
                  <a:schemeClr val="tx1"/>
                </a:solidFill>
                <a:latin typeface="+mj-lt"/>
                <a:ea typeface="+mj-ea"/>
                <a:cs typeface="+mj-cs"/>
              </a:rPr>
              <a:t>VRIO Framework</a:t>
            </a:r>
          </a:p>
        </p:txBody>
      </p:sp>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5168900" y="62507"/>
            <a:ext cx="4406900" cy="6471369"/>
          </a:xfrm>
          <a:prstGeom prst="rect">
            <a:avLst/>
          </a:prstGeom>
        </p:spPr>
      </p:pic>
    </p:spTree>
    <p:extLst>
      <p:ext uri="{BB962C8B-B14F-4D97-AF65-F5344CB8AC3E}">
        <p14:creationId xmlns:p14="http://schemas.microsoft.com/office/powerpoint/2010/main" val="66247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21E38-CCE2-4330-9A3E-40BC07F0AC78}"/>
              </a:ext>
            </a:extLst>
          </p:cNvPr>
          <p:cNvSpPr>
            <a:spLocks noGrp="1"/>
          </p:cNvSpPr>
          <p:nvPr>
            <p:ph type="title"/>
          </p:nvPr>
        </p:nvSpPr>
        <p:spPr>
          <a:xfrm>
            <a:off x="778908" y="1810210"/>
            <a:ext cx="2845191" cy="3237579"/>
          </a:xfrm>
          <a:solidFill>
            <a:schemeClr val="accent5">
              <a:lumMod val="20000"/>
              <a:lumOff val="80000"/>
            </a:schemeClr>
          </a:solidFill>
        </p:spPr>
        <p:txBody>
          <a:bodyPr>
            <a:normAutofit/>
          </a:bodyPr>
          <a:lstStyle/>
          <a:p>
            <a:r>
              <a:rPr lang="en-GB" sz="3800" b="1" dirty="0"/>
              <a:t>Managing People and Culture</a:t>
            </a:r>
          </a:p>
        </p:txBody>
      </p:sp>
      <p:sp>
        <p:nvSpPr>
          <p:cNvPr id="3" name="Content Placeholder 2">
            <a:extLst>
              <a:ext uri="{FF2B5EF4-FFF2-40B4-BE49-F238E27FC236}">
                <a16:creationId xmlns:a16="http://schemas.microsoft.com/office/drawing/2014/main" id="{50C2EEA7-6599-433E-A608-1D1ADE4810ED}"/>
              </a:ext>
            </a:extLst>
          </p:cNvPr>
          <p:cNvSpPr>
            <a:spLocks noGrp="1"/>
          </p:cNvSpPr>
          <p:nvPr>
            <p:ph idx="1"/>
          </p:nvPr>
        </p:nvSpPr>
        <p:spPr>
          <a:xfrm>
            <a:off x="4379709" y="686862"/>
            <a:ext cx="7037591" cy="5853638"/>
          </a:xfrm>
        </p:spPr>
        <p:txBody>
          <a:bodyPr anchor="ctr">
            <a:normAutofit fontScale="92500" lnSpcReduction="10000"/>
          </a:bodyPr>
          <a:lstStyle/>
          <a:p>
            <a:r>
              <a:rPr lang="en-GB" sz="3200" dirty="0"/>
              <a:t>Mullins, 2016: </a:t>
            </a:r>
            <a:r>
              <a:rPr lang="en-GB" sz="3200" i="1" dirty="0"/>
              <a:t>“How things are done around here”</a:t>
            </a:r>
          </a:p>
          <a:p>
            <a:r>
              <a:rPr lang="en-GB" sz="3200" dirty="0"/>
              <a:t>Johnson, 2013, as cited in Mullins, 2016: </a:t>
            </a:r>
            <a:r>
              <a:rPr lang="en-GB" sz="3200" i="1" dirty="0"/>
              <a:t>“It embodies the ethos and values of a particular organisation, which are expressed through the way it operates and the practices it undertakes”</a:t>
            </a:r>
          </a:p>
          <a:p>
            <a:r>
              <a:rPr lang="en-GB" sz="3200" dirty="0"/>
              <a:t>Hofstede, 2001: “</a:t>
            </a:r>
            <a:r>
              <a:rPr lang="en-GB" sz="3200" i="1" dirty="0"/>
              <a:t>Culture is the collective programming of the mind that distinguishes the members of one group or category of people from another”</a:t>
            </a:r>
            <a:endParaRPr lang="en-GB" sz="3200" dirty="0"/>
          </a:p>
          <a:p>
            <a:endParaRPr lang="en-GB" sz="2600" dirty="0"/>
          </a:p>
        </p:txBody>
      </p:sp>
    </p:spTree>
    <p:extLst>
      <p:ext uri="{BB962C8B-B14F-4D97-AF65-F5344CB8AC3E}">
        <p14:creationId xmlns:p14="http://schemas.microsoft.com/office/powerpoint/2010/main" val="160409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8F526-8BF1-7D39-347D-4B911F3A6FB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169867F-A965-1D7A-7D24-1E70ABF92F0E}"/>
              </a:ext>
            </a:extLst>
          </p:cNvPr>
          <p:cNvSpPr>
            <a:spLocks noGrp="1"/>
          </p:cNvSpPr>
          <p:nvPr>
            <p:ph idx="1"/>
          </p:nvPr>
        </p:nvSpPr>
        <p:spPr/>
        <p:txBody>
          <a:bodyPr/>
          <a:lstStyle/>
          <a:p>
            <a:endParaRPr lang="en-GB"/>
          </a:p>
        </p:txBody>
      </p:sp>
      <p:pic>
        <p:nvPicPr>
          <p:cNvPr id="4" name="Picture 2" descr="Edgar Schein's Culture Model - Mutomorro">
            <a:extLst>
              <a:ext uri="{FF2B5EF4-FFF2-40B4-BE49-F238E27FC236}">
                <a16:creationId xmlns:a16="http://schemas.microsoft.com/office/drawing/2014/main" id="{461D1746-C580-9125-5D9D-D0EE465F6D5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426" b="7468"/>
          <a:stretch/>
        </p:blipFill>
        <p:spPr bwMode="auto">
          <a:xfrm>
            <a:off x="834189" y="0"/>
            <a:ext cx="1052362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741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A979BAF-995A-4523-B29C-1A1CB4618FFC}"/>
              </a:ext>
            </a:extLst>
          </p:cNvPr>
          <p:cNvPicPr>
            <a:picLocks noGrp="1" noChangeAspect="1"/>
          </p:cNvPicPr>
          <p:nvPr>
            <p:ph idx="1"/>
          </p:nvPr>
        </p:nvPicPr>
        <p:blipFill rotWithShape="1">
          <a:blip r:embed="rId3"/>
          <a:srcRect l="13820" t="20955" r="56201" b="25723"/>
          <a:stretch/>
        </p:blipFill>
        <p:spPr>
          <a:xfrm>
            <a:off x="2764828" y="74347"/>
            <a:ext cx="6706029" cy="6709305"/>
          </a:xfrm>
          <a:prstGeom prst="rect">
            <a:avLst/>
          </a:prstGeom>
          <a:ln>
            <a:noFill/>
          </a:ln>
        </p:spPr>
      </p:pic>
    </p:spTree>
    <p:extLst>
      <p:ext uri="{BB962C8B-B14F-4D97-AF65-F5344CB8AC3E}">
        <p14:creationId xmlns:p14="http://schemas.microsoft.com/office/powerpoint/2010/main" val="258448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3335555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213414" y="252411"/>
            <a:ext cx="8144434" cy="935597"/>
          </a:xfrm>
        </p:spPr>
        <p:txBody>
          <a:bodyPr>
            <a:normAutofit/>
          </a:bodyPr>
          <a:lstStyle/>
          <a:p>
            <a:pPr algn="l"/>
            <a:r>
              <a:rPr lang="en-GB" b="1" dirty="0"/>
              <a:t>Let’s discuss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3908612" y="1690062"/>
            <a:ext cx="8283388" cy="3477875"/>
          </a:xfrm>
          <a:prstGeom prst="rect">
            <a:avLst/>
          </a:prstGeom>
          <a:noFill/>
        </p:spPr>
        <p:txBody>
          <a:bodyPr wrap="square" rtlCol="0">
            <a:spAutoFit/>
          </a:bodyPr>
          <a:lstStyle/>
          <a:p>
            <a:pPr algn="ctr"/>
            <a:r>
              <a:rPr lang="en-GB" sz="4400" dirty="0"/>
              <a:t>Does having organisational values help develop a positive culture?</a:t>
            </a:r>
          </a:p>
          <a:p>
            <a:pPr algn="ctr"/>
            <a:endParaRPr lang="en-GB" sz="4400" dirty="0"/>
          </a:p>
          <a:p>
            <a:pPr algn="ctr"/>
            <a:r>
              <a:rPr lang="en-GB" sz="4400" dirty="0"/>
              <a:t>Why? How? What?</a:t>
            </a:r>
          </a:p>
        </p:txBody>
      </p:sp>
      <p:pic>
        <p:nvPicPr>
          <p:cNvPr id="3074" name="Picture 2" descr="Core Values poster examples - Evolution Partners">
            <a:extLst>
              <a:ext uri="{FF2B5EF4-FFF2-40B4-BE49-F238E27FC236}">
                <a16:creationId xmlns:a16="http://schemas.microsoft.com/office/drawing/2014/main" id="{EDC8E3FE-2396-6BE4-11E6-07AA2DD6D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3935">
            <a:off x="361341" y="633907"/>
            <a:ext cx="3477985" cy="21123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outdoor, meter, parking&#10;&#10;Description automatically generated">
            <a:extLst>
              <a:ext uri="{FF2B5EF4-FFF2-40B4-BE49-F238E27FC236}">
                <a16:creationId xmlns:a16="http://schemas.microsoft.com/office/drawing/2014/main" id="{8817998B-70F4-13E8-A799-7A67DE2CC2F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296543">
            <a:off x="266076" y="2998847"/>
            <a:ext cx="4825761" cy="2605419"/>
          </a:xfrm>
          <a:prstGeom prst="rect">
            <a:avLst/>
          </a:prstGeom>
        </p:spPr>
      </p:pic>
    </p:spTree>
    <p:extLst>
      <p:ext uri="{BB962C8B-B14F-4D97-AF65-F5344CB8AC3E}">
        <p14:creationId xmlns:p14="http://schemas.microsoft.com/office/powerpoint/2010/main" val="1080282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728A6-2F7D-2C6D-8F9D-A83C309914CC}"/>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5233928D-C0B1-9DA5-F04C-8F7567DCCAF2}"/>
              </a:ext>
            </a:extLst>
          </p:cNvPr>
          <p:cNvSpPr txBox="1">
            <a:spLocks noChangeArrowheads="1"/>
          </p:cNvSpPr>
          <p:nvPr/>
        </p:nvSpPr>
        <p:spPr bwMode="auto">
          <a:xfrm>
            <a:off x="4895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3D23767A-5D5C-B5FD-50E4-DAA14D2EF567}"/>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E6516662-8538-8253-D76C-E397B7612038}"/>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DAA75C68-25D6-2CDA-6B17-26BE2705AB11}"/>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A07C818B-7FDE-1C5B-12E9-572782572115}"/>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9637BC3-C309-DC64-EBE8-3A9FFE2FD651}"/>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C82D91A0-310E-348A-C4B3-DD51E1B74A11}"/>
              </a:ext>
            </a:extLst>
          </p:cNvPr>
          <p:cNvSpPr/>
          <p:nvPr/>
        </p:nvSpPr>
        <p:spPr>
          <a:xfrm>
            <a:off x="3409950" y="453671"/>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extLst>
      <p:ext uri="{BB962C8B-B14F-4D97-AF65-F5344CB8AC3E}">
        <p14:creationId xmlns:p14="http://schemas.microsoft.com/office/powerpoint/2010/main" val="2527416367"/>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a:xfrm>
            <a:off x="609600" y="1417637"/>
            <a:ext cx="10972800" cy="4168775"/>
          </a:xfrm>
        </p:spPr>
        <p:txBody>
          <a:bodyPr>
            <a:normAutofit/>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start-up, growth, maturity, decline</a:t>
            </a:r>
          </a:p>
          <a:p>
            <a:r>
              <a:rPr lang="en-GB" dirty="0"/>
              <a:t>Response to customer demand (e.g. for online services)</a:t>
            </a:r>
          </a:p>
          <a:p>
            <a:r>
              <a:rPr lang="en-GB" dirty="0"/>
              <a:t>History – societal, organisational, personal etc</a:t>
            </a:r>
          </a:p>
        </p:txBody>
      </p:sp>
    </p:spTree>
    <p:extLst>
      <p:ext uri="{BB962C8B-B14F-4D97-AF65-F5344CB8AC3E}">
        <p14:creationId xmlns:p14="http://schemas.microsoft.com/office/powerpoint/2010/main" val="3707521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59BA-3792-446D-B05A-0604EA67E6A1}"/>
              </a:ext>
            </a:extLst>
          </p:cNvPr>
          <p:cNvSpPr>
            <a:spLocks noGrp="1"/>
          </p:cNvSpPr>
          <p:nvPr>
            <p:ph type="title"/>
          </p:nvPr>
        </p:nvSpPr>
        <p:spPr>
          <a:xfrm>
            <a:off x="142504" y="274638"/>
            <a:ext cx="11934701" cy="1143000"/>
          </a:xfrm>
        </p:spPr>
        <p:txBody>
          <a:bodyPr>
            <a:normAutofit fontScale="90000"/>
          </a:bodyPr>
          <a:lstStyle/>
          <a:p>
            <a:r>
              <a:rPr lang="en-GB" b="1" dirty="0"/>
              <a:t>How People Practices affect Structure and Systems</a:t>
            </a:r>
          </a:p>
        </p:txBody>
      </p:sp>
      <p:sp>
        <p:nvSpPr>
          <p:cNvPr id="3" name="Content Placeholder 2">
            <a:extLst>
              <a:ext uri="{FF2B5EF4-FFF2-40B4-BE49-F238E27FC236}">
                <a16:creationId xmlns:a16="http://schemas.microsoft.com/office/drawing/2014/main" id="{1FE8CDF7-CABE-477C-B886-5D6D3615233E}"/>
              </a:ext>
            </a:extLst>
          </p:cNvPr>
          <p:cNvSpPr>
            <a:spLocks noGrp="1"/>
          </p:cNvSpPr>
          <p:nvPr>
            <p:ph idx="1"/>
          </p:nvPr>
        </p:nvSpPr>
        <p:spPr>
          <a:xfrm>
            <a:off x="609600" y="1674421"/>
            <a:ext cx="10972800" cy="4080318"/>
          </a:xfrm>
        </p:spPr>
        <p:txBody>
          <a:bodyPr>
            <a:normAutofit fontScale="85000" lnSpcReduction="20000"/>
          </a:bodyPr>
          <a:lstStyle/>
          <a:p>
            <a:pPr marL="0" indent="0">
              <a:buNone/>
            </a:pPr>
            <a:r>
              <a:rPr lang="en-GB" dirty="0"/>
              <a:t>HR can design structures and implement changes to help organisation’s meet their goals and improve organisational performance. </a:t>
            </a:r>
          </a:p>
          <a:p>
            <a:endParaRPr lang="en-GB" dirty="0"/>
          </a:p>
          <a:p>
            <a:r>
              <a:rPr lang="en-GB" dirty="0"/>
              <a:t>More influence if HR has a prominent role – seat at the table</a:t>
            </a:r>
          </a:p>
          <a:p>
            <a:r>
              <a:rPr lang="en-GB" dirty="0"/>
              <a:t>Operational impact through business partnering</a:t>
            </a:r>
          </a:p>
          <a:p>
            <a:r>
              <a:rPr lang="en-GB" dirty="0"/>
              <a:t>Organisational design (structure and processes) and development (involving its people and their behaviour).</a:t>
            </a:r>
          </a:p>
          <a:p>
            <a:r>
              <a:rPr lang="en-GB" dirty="0"/>
              <a:t>Potential impact – type and capability of people recruited, how talent is managed, identification of organisational priorities.  </a:t>
            </a:r>
          </a:p>
        </p:txBody>
      </p:sp>
    </p:spTree>
    <p:extLst>
      <p:ext uri="{BB962C8B-B14F-4D97-AF65-F5344CB8AC3E}">
        <p14:creationId xmlns:p14="http://schemas.microsoft.com/office/powerpoint/2010/main" val="3061833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E703-0DCD-4965-88A1-ECA717DFC85A}"/>
              </a:ext>
            </a:extLst>
          </p:cNvPr>
          <p:cNvSpPr>
            <a:spLocks noGrp="1"/>
          </p:cNvSpPr>
          <p:nvPr>
            <p:ph type="title"/>
          </p:nvPr>
        </p:nvSpPr>
        <p:spPr>
          <a:xfrm>
            <a:off x="609600" y="197767"/>
            <a:ext cx="10972800" cy="871012"/>
          </a:xfrm>
        </p:spPr>
        <p:txBody>
          <a:bodyPr/>
          <a:lstStyle/>
          <a:p>
            <a:r>
              <a:rPr lang="en-GB" b="1" dirty="0"/>
              <a:t>Organisation Goals/Objectives</a:t>
            </a:r>
          </a:p>
        </p:txBody>
      </p:sp>
      <p:sp>
        <p:nvSpPr>
          <p:cNvPr id="3" name="Content Placeholder 2">
            <a:extLst>
              <a:ext uri="{FF2B5EF4-FFF2-40B4-BE49-F238E27FC236}">
                <a16:creationId xmlns:a16="http://schemas.microsoft.com/office/drawing/2014/main" id="{45D9D430-E703-4F3D-A34F-DC49ED0479D3}"/>
              </a:ext>
            </a:extLst>
          </p:cNvPr>
          <p:cNvSpPr>
            <a:spLocks noGrp="1"/>
          </p:cNvSpPr>
          <p:nvPr>
            <p:ph idx="1"/>
          </p:nvPr>
        </p:nvSpPr>
        <p:spPr>
          <a:xfrm>
            <a:off x="609600" y="1267692"/>
            <a:ext cx="10972800" cy="3917032"/>
          </a:xfrm>
        </p:spPr>
        <p:txBody>
          <a:bodyPr>
            <a:normAutofit fontScale="85000" lnSpcReduction="20000"/>
          </a:bodyPr>
          <a:lstStyle/>
          <a:p>
            <a:r>
              <a:rPr lang="en-GB" dirty="0"/>
              <a:t>Mission – creates focus and comes first</a:t>
            </a:r>
          </a:p>
          <a:p>
            <a:r>
              <a:rPr lang="en-GB" dirty="0"/>
              <a:t>Vision – provides direction and view of the future</a:t>
            </a:r>
          </a:p>
          <a:p>
            <a:r>
              <a:rPr lang="en-GB" dirty="0"/>
              <a:t>Values – expected behaviours </a:t>
            </a:r>
          </a:p>
          <a:p>
            <a:r>
              <a:rPr lang="en-GB" dirty="0"/>
              <a:t>Purpose – reason why organisation exists</a:t>
            </a:r>
          </a:p>
          <a:p>
            <a:r>
              <a:rPr lang="en-GB" dirty="0"/>
              <a:t>Planning translates mission into goals that align with values and enable purpose to be fulfilled</a:t>
            </a:r>
          </a:p>
          <a:p>
            <a:r>
              <a:rPr lang="en-GB" dirty="0"/>
              <a:t>Longer term goals turned into objectives for teams (need to be SMART)</a:t>
            </a:r>
          </a:p>
          <a:p>
            <a:r>
              <a:rPr lang="en-GB" dirty="0"/>
              <a:t>Policies (including people policies) support the overall business strategy and goals whilst ensuring compliance with legislation</a:t>
            </a:r>
          </a:p>
        </p:txBody>
      </p:sp>
    </p:spTree>
    <p:extLst>
      <p:ext uri="{BB962C8B-B14F-4D97-AF65-F5344CB8AC3E}">
        <p14:creationId xmlns:p14="http://schemas.microsoft.com/office/powerpoint/2010/main" val="30158627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85000" lnSpcReduction="1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good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3AD-CEC5-4782-9498-07478A5E0D44}"/>
              </a:ext>
            </a:extLst>
          </p:cNvPr>
          <p:cNvSpPr>
            <a:spLocks noGrp="1"/>
          </p:cNvSpPr>
          <p:nvPr>
            <p:ph type="title"/>
          </p:nvPr>
        </p:nvSpPr>
        <p:spPr/>
        <p:txBody>
          <a:bodyPr/>
          <a:lstStyle/>
          <a:p>
            <a:r>
              <a:rPr lang="en-GB" b="1" dirty="0"/>
              <a:t>Organisations as Whole Systems</a:t>
            </a:r>
          </a:p>
        </p:txBody>
      </p:sp>
      <p:sp>
        <p:nvSpPr>
          <p:cNvPr id="3" name="Content Placeholder 2">
            <a:extLst>
              <a:ext uri="{FF2B5EF4-FFF2-40B4-BE49-F238E27FC236}">
                <a16:creationId xmlns:a16="http://schemas.microsoft.com/office/drawing/2014/main" id="{AB87B868-24CB-4E79-9BCF-DE2828C9D699}"/>
              </a:ext>
            </a:extLst>
          </p:cNvPr>
          <p:cNvSpPr>
            <a:spLocks noGrp="1"/>
          </p:cNvSpPr>
          <p:nvPr>
            <p:ph idx="1"/>
          </p:nvPr>
        </p:nvSpPr>
        <p:spPr/>
        <p:txBody>
          <a:bodyPr>
            <a:normAutofit fontScale="92500" lnSpcReduction="20000"/>
          </a:bodyPr>
          <a:lstStyle/>
          <a:p>
            <a:r>
              <a:rPr lang="en-GB" dirty="0"/>
              <a:t>Different aspects of an organisation interrelate – an organisation’s mission will affect its values, its purpose will affect its structure and its processes will affect the employee experience and in turn its reputation. </a:t>
            </a:r>
          </a:p>
          <a:p>
            <a:r>
              <a:rPr lang="en-GB" dirty="0"/>
              <a:t>Some organisations capitalise on this, creating a strong culture and values that underpin every aspect of its operation</a:t>
            </a:r>
          </a:p>
          <a:p>
            <a:r>
              <a:rPr lang="en-GB" dirty="0"/>
              <a:t>A holistic systems approach to analysing or planning in organisations recognises the interrelation of different organisational aspects to deliver products or services.</a:t>
            </a:r>
          </a:p>
        </p:txBody>
      </p:sp>
    </p:spTree>
    <p:extLst>
      <p:ext uri="{BB962C8B-B14F-4D97-AF65-F5344CB8AC3E}">
        <p14:creationId xmlns:p14="http://schemas.microsoft.com/office/powerpoint/2010/main" val="28304718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85000" lnSpcReduction="1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4228389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6D7D-7DB6-44B8-84E5-6B3F23D6B9CC}"/>
              </a:ext>
            </a:extLst>
          </p:cNvPr>
          <p:cNvSpPr>
            <a:spLocks noGrp="1"/>
          </p:cNvSpPr>
          <p:nvPr>
            <p:ph type="title"/>
          </p:nvPr>
        </p:nvSpPr>
        <p:spPr>
          <a:xfrm>
            <a:off x="225631" y="274638"/>
            <a:ext cx="11792198" cy="1143000"/>
          </a:xfrm>
        </p:spPr>
        <p:txBody>
          <a:bodyPr>
            <a:normAutofit fontScale="90000"/>
          </a:bodyPr>
          <a:lstStyle/>
          <a:p>
            <a:r>
              <a:rPr lang="en-GB" b="1" dirty="0"/>
              <a:t>Theories of Organisational and Human Behaviour</a:t>
            </a:r>
          </a:p>
        </p:txBody>
      </p:sp>
      <p:sp>
        <p:nvSpPr>
          <p:cNvPr id="3" name="Content Placeholder 2">
            <a:extLst>
              <a:ext uri="{FF2B5EF4-FFF2-40B4-BE49-F238E27FC236}">
                <a16:creationId xmlns:a16="http://schemas.microsoft.com/office/drawing/2014/main" id="{01BB3B0A-0C55-4BA4-AB4A-C0EF805DF6A8}"/>
              </a:ext>
            </a:extLst>
          </p:cNvPr>
          <p:cNvSpPr>
            <a:spLocks noGrp="1"/>
          </p:cNvSpPr>
          <p:nvPr>
            <p:ph idx="1"/>
          </p:nvPr>
        </p:nvSpPr>
        <p:spPr/>
        <p:txBody>
          <a:bodyPr>
            <a:normAutofit fontScale="92500" lnSpcReduction="20000"/>
          </a:bodyPr>
          <a:lstStyle/>
          <a:p>
            <a:r>
              <a:rPr lang="en-GB" dirty="0"/>
              <a:t>Theories underpin people management activities such as selection (personality/attitude), performance management (motivation), organisational design (group dynamics).</a:t>
            </a:r>
          </a:p>
          <a:p>
            <a:r>
              <a:rPr lang="en-GB" dirty="0"/>
              <a:t>A number of social processes take place in organisations that affect how they function – interaction and networking, communication, group behaviour, leadership, power and politics. </a:t>
            </a:r>
          </a:p>
          <a:p>
            <a:r>
              <a:rPr lang="en-GB" dirty="0"/>
              <a:t>Factors affecting performance can be identified and acted upon. </a:t>
            </a:r>
          </a:p>
          <a:p>
            <a:endParaRPr lang="en-GB" dirty="0"/>
          </a:p>
          <a:p>
            <a:endParaRPr lang="en-GB" dirty="0"/>
          </a:p>
        </p:txBody>
      </p:sp>
    </p:spTree>
    <p:extLst>
      <p:ext uri="{BB962C8B-B14F-4D97-AF65-F5344CB8AC3E}">
        <p14:creationId xmlns:p14="http://schemas.microsoft.com/office/powerpoint/2010/main" val="1089139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27FA-0850-4E43-BCAB-709387A1E0FF}"/>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E85B7E20-CC02-438A-9DDC-E0C04D1FCB4B}"/>
              </a:ext>
            </a:extLst>
          </p:cNvPr>
          <p:cNvSpPr>
            <a:spLocks noGrp="1"/>
          </p:cNvSpPr>
          <p:nvPr>
            <p:ph idx="1"/>
          </p:nvPr>
        </p:nvSpPr>
        <p:spPr/>
        <p:txBody>
          <a:bodyPr/>
          <a:lstStyle/>
          <a:p>
            <a:r>
              <a:rPr lang="en-GB" dirty="0"/>
              <a:t>Maslow’s Hierarchy of Needs</a:t>
            </a:r>
          </a:p>
          <a:p>
            <a:r>
              <a:rPr lang="en-GB" dirty="0"/>
              <a:t>Herzberg – Motivation-Hygiene Theory</a:t>
            </a:r>
          </a:p>
          <a:p>
            <a:r>
              <a:rPr lang="en-GB" dirty="0"/>
              <a:t>Expectancy Theory = Vroom</a:t>
            </a:r>
          </a:p>
          <a:p>
            <a:r>
              <a:rPr lang="en-GB" dirty="0"/>
              <a:t>Self-determination Theory – Deci and Ryan</a:t>
            </a:r>
          </a:p>
          <a:p>
            <a:r>
              <a:rPr lang="en-GB" dirty="0"/>
              <a:t>Motivation can be </a:t>
            </a:r>
            <a:r>
              <a:rPr lang="en-GB" b="1" dirty="0"/>
              <a:t>intrinsic</a:t>
            </a:r>
            <a:r>
              <a:rPr lang="en-GB" dirty="0"/>
              <a:t> (resulting from internal factors such as enjoyment or feeling appreciated) or </a:t>
            </a:r>
            <a:r>
              <a:rPr lang="en-GB" b="1" dirty="0"/>
              <a:t>extrinsic</a:t>
            </a:r>
            <a:r>
              <a:rPr lang="en-GB" dirty="0"/>
              <a:t> (resulting from external factors such as pay or benefits). </a:t>
            </a:r>
          </a:p>
        </p:txBody>
      </p:sp>
    </p:spTree>
    <p:extLst>
      <p:ext uri="{BB962C8B-B14F-4D97-AF65-F5344CB8AC3E}">
        <p14:creationId xmlns:p14="http://schemas.microsoft.com/office/powerpoint/2010/main" val="39059694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43649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86204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D805-30F5-4157-9837-7194B707732F}"/>
              </a:ext>
            </a:extLst>
          </p:cNvPr>
          <p:cNvSpPr>
            <a:spLocks noGrp="1"/>
          </p:cNvSpPr>
          <p:nvPr>
            <p:ph type="title"/>
          </p:nvPr>
        </p:nvSpPr>
        <p:spPr/>
        <p:txBody>
          <a:bodyPr/>
          <a:lstStyle/>
          <a:p>
            <a:r>
              <a:rPr lang="en-GB" b="1" dirty="0"/>
              <a:t>Your Experiences</a:t>
            </a:r>
          </a:p>
        </p:txBody>
      </p:sp>
      <p:sp>
        <p:nvSpPr>
          <p:cNvPr id="3" name="Content Placeholder 2">
            <a:extLst>
              <a:ext uri="{FF2B5EF4-FFF2-40B4-BE49-F238E27FC236}">
                <a16:creationId xmlns:a16="http://schemas.microsoft.com/office/drawing/2014/main" id="{64492D0B-654A-4D55-B859-FDD149434F56}"/>
              </a:ext>
            </a:extLst>
          </p:cNvPr>
          <p:cNvSpPr>
            <a:spLocks noGrp="1"/>
          </p:cNvSpPr>
          <p:nvPr>
            <p:ph idx="1"/>
          </p:nvPr>
        </p:nvSpPr>
        <p:spPr/>
        <p:txBody>
          <a:bodyPr/>
          <a:lstStyle/>
          <a:p>
            <a:r>
              <a:rPr lang="en-GB" dirty="0"/>
              <a:t>What motivates you? </a:t>
            </a:r>
          </a:p>
          <a:p>
            <a:r>
              <a:rPr lang="en-GB" dirty="0"/>
              <a:t>What has the organisation done/is doing that keeps you engaged?</a:t>
            </a:r>
          </a:p>
        </p:txBody>
      </p:sp>
    </p:spTree>
    <p:extLst>
      <p:ext uri="{BB962C8B-B14F-4D97-AF65-F5344CB8AC3E}">
        <p14:creationId xmlns:p14="http://schemas.microsoft.com/office/powerpoint/2010/main" val="8272830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p:txBody>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p:txBody>
          <a:bodyPr/>
          <a:lstStyle/>
          <a:p>
            <a:r>
              <a:rPr lang="en-GB" dirty="0"/>
              <a:t>Culture can affect the way people behave</a:t>
            </a:r>
          </a:p>
          <a:p>
            <a:r>
              <a:rPr lang="en-GB" dirty="0"/>
              <a:t>‘The way we do things around here’ (Deal and Kennedy, 2000, as cited in Armstrong, 2019).</a:t>
            </a:r>
          </a:p>
          <a:p>
            <a:r>
              <a:rPr lang="en-GB" dirty="0"/>
              <a:t>Needs to be taken into consideration when implementing programmes to develop the organisation.</a:t>
            </a:r>
          </a:p>
          <a:p>
            <a:r>
              <a:rPr lang="en-GB" dirty="0"/>
              <a:t>Culture can significantly affect the way the organisation operates and how effective it is. </a:t>
            </a:r>
          </a:p>
        </p:txBody>
      </p:sp>
    </p:spTree>
    <p:extLst>
      <p:ext uri="{BB962C8B-B14F-4D97-AF65-F5344CB8AC3E}">
        <p14:creationId xmlns:p14="http://schemas.microsoft.com/office/powerpoint/2010/main" val="42453487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9AC9-E211-4D52-8B5D-256F687BB865}"/>
              </a:ext>
            </a:extLst>
          </p:cNvPr>
          <p:cNvSpPr>
            <a:spLocks noGrp="1"/>
          </p:cNvSpPr>
          <p:nvPr>
            <p:ph type="title"/>
          </p:nvPr>
        </p:nvSpPr>
        <p:spPr/>
        <p:txBody>
          <a:bodyPr/>
          <a:lstStyle/>
          <a:p>
            <a:r>
              <a:rPr lang="en-GB" b="1" dirty="0"/>
              <a:t>Positive Cultures</a:t>
            </a:r>
          </a:p>
        </p:txBody>
      </p:sp>
      <p:sp>
        <p:nvSpPr>
          <p:cNvPr id="3" name="Content Placeholder 2">
            <a:extLst>
              <a:ext uri="{FF2B5EF4-FFF2-40B4-BE49-F238E27FC236}">
                <a16:creationId xmlns:a16="http://schemas.microsoft.com/office/drawing/2014/main" id="{4B87282C-64A1-4A28-BFB2-B697AEDAF9F2}"/>
              </a:ext>
            </a:extLst>
          </p:cNvPr>
          <p:cNvSpPr>
            <a:spLocks noGrp="1"/>
          </p:cNvSpPr>
          <p:nvPr>
            <p:ph idx="1"/>
          </p:nvPr>
        </p:nvSpPr>
        <p:spPr/>
        <p:txBody>
          <a:bodyPr>
            <a:normAutofit fontScale="85000" lnSpcReduction="10000"/>
          </a:bodyPr>
          <a:lstStyle/>
          <a:p>
            <a:r>
              <a:rPr lang="en-GB" dirty="0"/>
              <a:t>Starts with organisation’s core values</a:t>
            </a:r>
          </a:p>
          <a:p>
            <a:r>
              <a:rPr lang="en-GB" dirty="0"/>
              <a:t>Open and honest communication</a:t>
            </a:r>
          </a:p>
          <a:p>
            <a:r>
              <a:rPr lang="en-GB" dirty="0"/>
              <a:t>Employee involvement in planning and shaping the work</a:t>
            </a:r>
          </a:p>
          <a:p>
            <a:r>
              <a:rPr lang="en-GB" dirty="0"/>
              <a:t>Collaboration and support across individuals and teams (inclusion)</a:t>
            </a:r>
          </a:p>
          <a:p>
            <a:r>
              <a:rPr lang="en-GB" dirty="0"/>
              <a:t>Fair reward systems</a:t>
            </a:r>
          </a:p>
          <a:p>
            <a:r>
              <a:rPr lang="en-GB" dirty="0"/>
              <a:t>Opportunities for growth</a:t>
            </a:r>
          </a:p>
          <a:p>
            <a:r>
              <a:rPr lang="en-GB" dirty="0"/>
              <a:t>Low employee turnover</a:t>
            </a:r>
          </a:p>
          <a:p>
            <a:r>
              <a:rPr lang="en-GB" dirty="0"/>
              <a:t>Sense of job security</a:t>
            </a:r>
          </a:p>
        </p:txBody>
      </p:sp>
    </p:spTree>
    <p:extLst>
      <p:ext uri="{BB962C8B-B14F-4D97-AF65-F5344CB8AC3E}">
        <p14:creationId xmlns:p14="http://schemas.microsoft.com/office/powerpoint/2010/main" val="33222507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B19E-DAB4-6A1B-E787-C9702587565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A345DC8-5019-E929-D028-FE39D009C351}"/>
              </a:ext>
            </a:extLst>
          </p:cNvPr>
          <p:cNvSpPr>
            <a:spLocks noGrp="1"/>
          </p:cNvSpPr>
          <p:nvPr>
            <p:ph idx="1"/>
          </p:nvPr>
        </p:nvSpPr>
        <p:spPr>
          <a:xfrm>
            <a:off x="609600" y="1600201"/>
            <a:ext cx="10972800" cy="3442854"/>
          </a:xfrm>
        </p:spPr>
        <p:txBody>
          <a:bodyPr>
            <a:normAutofit/>
          </a:bodyPr>
          <a:lstStyle/>
          <a:p>
            <a:pPr marL="0" indent="0">
              <a:buNone/>
            </a:pPr>
            <a:r>
              <a:rPr lang="en-GB" dirty="0"/>
              <a:t>What do you now feel about the importance of </a:t>
            </a:r>
            <a:r>
              <a:rPr lang="en-GB" b="1" dirty="0"/>
              <a:t>managers </a:t>
            </a:r>
            <a:r>
              <a:rPr lang="en-GB" dirty="0"/>
              <a:t>vs </a:t>
            </a:r>
            <a:r>
              <a:rPr lang="en-GB" b="1" dirty="0"/>
              <a:t>systems/processes </a:t>
            </a:r>
            <a:r>
              <a:rPr lang="en-GB" dirty="0"/>
              <a:t>in your culture?</a:t>
            </a:r>
          </a:p>
          <a:p>
            <a:pPr marL="0" indent="0">
              <a:buNone/>
            </a:pPr>
            <a:endParaRPr lang="en-GB" dirty="0"/>
          </a:p>
          <a:p>
            <a:pPr marL="0" indent="0">
              <a:buNone/>
            </a:pPr>
            <a:r>
              <a:rPr lang="en-GB" dirty="0"/>
              <a:t>What are you now thinking about to help your organisation “perform” better?</a:t>
            </a:r>
          </a:p>
        </p:txBody>
      </p:sp>
    </p:spTree>
    <p:extLst>
      <p:ext uri="{BB962C8B-B14F-4D97-AF65-F5344CB8AC3E}">
        <p14:creationId xmlns:p14="http://schemas.microsoft.com/office/powerpoint/2010/main" val="18364044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FDE2-1D6E-484E-875E-F288E5AD4E58}"/>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158E0508-1F9B-4109-A0E7-A50033405F60}"/>
              </a:ext>
            </a:extLst>
          </p:cNvPr>
          <p:cNvSpPr>
            <a:spLocks noGrp="1"/>
          </p:cNvSpPr>
          <p:nvPr>
            <p:ph idx="1"/>
          </p:nvPr>
        </p:nvSpPr>
        <p:spPr/>
        <p:txBody>
          <a:bodyPr>
            <a:normAutofit fontScale="92500" lnSpcReduction="20000"/>
          </a:bodyPr>
          <a:lstStyle/>
          <a:p>
            <a:pPr marL="0" indent="0">
              <a:buNone/>
            </a:pPr>
            <a:r>
              <a:rPr lang="en-GB" dirty="0"/>
              <a:t>This can be done throughout the </a:t>
            </a:r>
            <a:r>
              <a:rPr lang="en-GB" b="1" dirty="0"/>
              <a:t>employee lifecycle</a:t>
            </a:r>
            <a:r>
              <a:rPr lang="en-GB" dirty="0"/>
              <a:t>:</a:t>
            </a:r>
          </a:p>
          <a:p>
            <a:pPr marL="0" indent="0">
              <a:buNone/>
            </a:pPr>
            <a:r>
              <a:rPr lang="en-GB" dirty="0"/>
              <a:t>Recruitment – emphasis on personal values and behaviour</a:t>
            </a:r>
          </a:p>
          <a:p>
            <a:pPr marL="0" indent="0">
              <a:buNone/>
            </a:pPr>
            <a:r>
              <a:rPr lang="en-GB" dirty="0"/>
              <a:t>Onboarding – promoting values and integrating them</a:t>
            </a:r>
          </a:p>
          <a:p>
            <a:pPr marL="0" indent="0">
              <a:buNone/>
            </a:pPr>
            <a:r>
              <a:rPr lang="en-GB" dirty="0"/>
              <a:t>Performance management – an employee-manager partnership rather than a hierarchical, autocratic approach. Poor performance managed ethically</a:t>
            </a:r>
          </a:p>
          <a:p>
            <a:pPr marL="0" indent="0">
              <a:buNone/>
            </a:pPr>
            <a:r>
              <a:rPr lang="en-GB" dirty="0"/>
              <a:t>Reward – people are rewarded for what is valued, it’s fair</a:t>
            </a:r>
          </a:p>
          <a:p>
            <a:pPr marL="0" indent="0">
              <a:buNone/>
            </a:pPr>
            <a:r>
              <a:rPr lang="en-GB" dirty="0"/>
              <a:t>Learning – people supported to take ownership of their own development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4993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51</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52</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53</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1207872" y="347595"/>
            <a:ext cx="9776254" cy="1364178"/>
          </a:xfrm>
        </p:spPr>
        <p:txBody>
          <a:bodyPr>
            <a:normAutofit fontScale="90000"/>
          </a:bodyPr>
          <a:lstStyle/>
          <a:p>
            <a:pPr algn="r"/>
            <a:r>
              <a:rPr lang="en-US" dirty="0">
                <a:latin typeface="Arial" panose="020B0604020202020204" pitchFamily="34" charset="0"/>
                <a:cs typeface="Arial" panose="020B0604020202020204" pitchFamily="34" charset="0"/>
              </a:rPr>
              <a:t>Routine Problems vs Adaptive Challenges</a:t>
            </a:r>
            <a:br>
              <a:rPr lang="en-US"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Heifetz &amp; </a:t>
            </a:r>
            <a:r>
              <a:rPr lang="en-US" sz="1800" dirty="0" err="1">
                <a:latin typeface="Arial" panose="020B0604020202020204" pitchFamily="34" charset="0"/>
                <a:cs typeface="Arial" panose="020B0604020202020204" pitchFamily="34" charset="0"/>
              </a:rPr>
              <a:t>Linsky</a:t>
            </a:r>
            <a:r>
              <a:rPr lang="en-US" sz="1800" dirty="0">
                <a:latin typeface="Arial" panose="020B0604020202020204" pitchFamily="34" charset="0"/>
                <a:cs typeface="Arial" panose="020B0604020202020204" pitchFamily="34" charset="0"/>
              </a:rPr>
              <a:t> (2009)</a:t>
            </a:r>
            <a:endParaRPr lang="en-US" dirty="0">
              <a:latin typeface="Arial" panose="020B0604020202020204" pitchFamily="34" charset="0"/>
              <a:cs typeface="Arial" panose="020B0604020202020204" pitchFamily="34" charset="0"/>
            </a:endParaRPr>
          </a:p>
        </p:txBody>
      </p:sp>
      <p:sp>
        <p:nvSpPr>
          <p:cNvPr id="5" name="Left-right Arrow 4">
            <a:extLst>
              <a:ext uri="{FF2B5EF4-FFF2-40B4-BE49-F238E27FC236}">
                <a16:creationId xmlns:a16="http://schemas.microsoft.com/office/drawing/2014/main" id="{50FF5184-1F97-464F-0561-18EA2DAB431E}"/>
              </a:ext>
            </a:extLst>
          </p:cNvPr>
          <p:cNvSpPr/>
          <p:nvPr/>
        </p:nvSpPr>
        <p:spPr>
          <a:xfrm>
            <a:off x="2061518" y="1843687"/>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sp>
        <p:nvSpPr>
          <p:cNvPr id="6" name="TextBox 5">
            <a:extLst>
              <a:ext uri="{FF2B5EF4-FFF2-40B4-BE49-F238E27FC236}">
                <a16:creationId xmlns:a16="http://schemas.microsoft.com/office/drawing/2014/main" id="{39CA5C06-1C99-E521-C796-06A93C612A0C}"/>
              </a:ext>
            </a:extLst>
          </p:cNvPr>
          <p:cNvSpPr txBox="1"/>
          <p:nvPr/>
        </p:nvSpPr>
        <p:spPr>
          <a:xfrm>
            <a:off x="1273853" y="2878642"/>
            <a:ext cx="4586288" cy="3539430"/>
          </a:xfrm>
          <a:prstGeom prst="rect">
            <a:avLst/>
          </a:prstGeom>
          <a:solidFill>
            <a:schemeClr val="accent1">
              <a:lumMod val="20000"/>
              <a:lumOff val="80000"/>
              <a:alpha val="50000"/>
            </a:schemeClr>
          </a:solidFill>
          <a:effectLst>
            <a:softEdge rad="76641"/>
          </a:effectLst>
        </p:spPr>
        <p:txBody>
          <a:bodyPr wrap="square" rtlCol="0">
            <a:spAutoFit/>
          </a:bodyPr>
          <a:lstStyle/>
          <a:p>
            <a:pPr marL="342900" indent="-342900">
              <a:buFont typeface="Wingdings" pitchFamily="2" charset="2"/>
              <a:buChar char="q"/>
            </a:pPr>
            <a:r>
              <a:rPr lang="en-GB" sz="2400" dirty="0">
                <a:latin typeface="Arial" panose="020B0604020202020204" pitchFamily="34" charset="0"/>
                <a:cs typeface="Arial" panose="020B0604020202020204" pitchFamily="34" charset="0"/>
              </a:rPr>
              <a:t>Easily defined</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Proven solutions</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Use of expert to know what to do next (based on history)</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Policies, procedures and protocols can be developed and used</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Knowns: use of experience, hierarchy and process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B812015C-F709-BAA5-8D70-236997C49FB8}"/>
              </a:ext>
            </a:extLst>
          </p:cNvPr>
          <p:cNvSpPr txBox="1"/>
          <p:nvPr/>
        </p:nvSpPr>
        <p:spPr>
          <a:xfrm>
            <a:off x="6331859" y="2878642"/>
            <a:ext cx="4586288" cy="3631763"/>
          </a:xfrm>
          <a:prstGeom prst="rect">
            <a:avLst/>
          </a:prstGeom>
          <a:solidFill>
            <a:schemeClr val="accent6">
              <a:lumMod val="20000"/>
              <a:lumOff val="80000"/>
              <a:alpha val="50000"/>
            </a:schemeClr>
          </a:solidFill>
          <a:effectLst>
            <a:softEdge rad="76200"/>
          </a:effectLst>
        </p:spPr>
        <p:txBody>
          <a:bodyPr wrap="square" rtlCol="0">
            <a:spAutoFit/>
          </a:bodyPr>
          <a:lstStyle/>
          <a:p>
            <a:pPr marL="342900" indent="-342900">
              <a:buFont typeface=".Apple Color Emoji UI"/>
              <a:buChar char="❓"/>
            </a:pPr>
            <a:r>
              <a:rPr lang="en-GB" sz="2400" dirty="0">
                <a:latin typeface="Arial" panose="020B0604020202020204" pitchFamily="34" charset="0"/>
                <a:cs typeface="Arial" panose="020B0604020202020204" pitchFamily="34" charset="0"/>
              </a:rPr>
              <a:t>Often hard to define issues</a:t>
            </a:r>
          </a:p>
          <a:p>
            <a:pPr marL="342900" indent="-342900">
              <a:buFont typeface=".Apple Color Emoji UI"/>
              <a:buChar char="❓"/>
            </a:pPr>
            <a:r>
              <a:rPr lang="en-GB" sz="2400" dirty="0">
                <a:latin typeface="Arial" panose="020B0604020202020204" pitchFamily="34" charset="0"/>
                <a:cs typeface="Arial" panose="020B0604020202020204" pitchFamily="34" charset="0"/>
              </a:rPr>
              <a:t>No clear known solution </a:t>
            </a:r>
          </a:p>
          <a:p>
            <a:pPr marL="342900" indent="-342900">
              <a:buFont typeface=".Apple Color Emoji UI"/>
              <a:buChar char="❓"/>
            </a:pPr>
            <a:r>
              <a:rPr lang="en-GB" sz="2400" dirty="0">
                <a:latin typeface="Arial" panose="020B0604020202020204" pitchFamily="34" charset="0"/>
                <a:cs typeface="Arial" panose="020B0604020202020204" pitchFamily="34" charset="0"/>
              </a:rPr>
              <a:t>Lots of perspectives as to how to deal with the challenge</a:t>
            </a:r>
          </a:p>
          <a:p>
            <a:pPr marL="342900" indent="-342900">
              <a:buFont typeface=".Apple Color Emoji UI"/>
              <a:buChar char="❓"/>
            </a:pPr>
            <a:r>
              <a:rPr lang="en-GB" sz="2400" dirty="0">
                <a:latin typeface="Arial" panose="020B0604020202020204" pitchFamily="34" charset="0"/>
                <a:cs typeface="Arial" panose="020B0604020202020204" pitchFamily="34" charset="0"/>
              </a:rPr>
              <a:t>Single expertise cannot solve the problem</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Unknowns: learning and collaboration are key</a:t>
            </a:r>
          </a:p>
        </p:txBody>
      </p:sp>
    </p:spTree>
    <p:extLst>
      <p:ext uri="{BB962C8B-B14F-4D97-AF65-F5344CB8AC3E}">
        <p14:creationId xmlns:p14="http://schemas.microsoft.com/office/powerpoint/2010/main" val="4643100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538841" y="15490"/>
            <a:ext cx="10515600" cy="914400"/>
          </a:xfrm>
        </p:spPr>
        <p:txBody>
          <a:bodyPr>
            <a:normAutofit/>
          </a:bodyPr>
          <a:lstStyle/>
          <a:p>
            <a:r>
              <a:rPr lang="en-US" dirty="0">
                <a:latin typeface="Arial" panose="020B0604020202020204" pitchFamily="34" charset="0"/>
                <a:cs typeface="Arial" panose="020B0604020202020204" pitchFamily="34" charset="0"/>
              </a:rPr>
              <a:t>Picking the right HR/leadership skills…</a:t>
            </a:r>
          </a:p>
        </p:txBody>
      </p:sp>
      <p:sp>
        <p:nvSpPr>
          <p:cNvPr id="5" name="Left-right Arrow 4">
            <a:extLst>
              <a:ext uri="{FF2B5EF4-FFF2-40B4-BE49-F238E27FC236}">
                <a16:creationId xmlns:a16="http://schemas.microsoft.com/office/drawing/2014/main" id="{50FF5184-1F97-464F-0561-18EA2DAB431E}"/>
              </a:ext>
            </a:extLst>
          </p:cNvPr>
          <p:cNvSpPr/>
          <p:nvPr/>
        </p:nvSpPr>
        <p:spPr>
          <a:xfrm>
            <a:off x="2985478" y="822960"/>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graphicFrame>
        <p:nvGraphicFramePr>
          <p:cNvPr id="3" name="Table 3">
            <a:extLst>
              <a:ext uri="{FF2B5EF4-FFF2-40B4-BE49-F238E27FC236}">
                <a16:creationId xmlns:a16="http://schemas.microsoft.com/office/drawing/2014/main" id="{22052362-9D11-8109-653F-D537353DC5A4}"/>
              </a:ext>
            </a:extLst>
          </p:cNvPr>
          <p:cNvGraphicFramePr>
            <a:graphicFrameLocks noGrp="1"/>
          </p:cNvGraphicFramePr>
          <p:nvPr/>
        </p:nvGraphicFramePr>
        <p:xfrm>
          <a:off x="371814" y="1737360"/>
          <a:ext cx="11448372" cy="4754880"/>
        </p:xfrm>
        <a:graphic>
          <a:graphicData uri="http://schemas.openxmlformats.org/drawingml/2006/table">
            <a:tbl>
              <a:tblPr firstRow="1" bandRow="1">
                <a:tableStyleId>{69CF1AB2-1976-4502-BF36-3FF5EA218861}</a:tableStyleId>
              </a:tblPr>
              <a:tblGrid>
                <a:gridCol w="1704297">
                  <a:extLst>
                    <a:ext uri="{9D8B030D-6E8A-4147-A177-3AD203B41FA5}">
                      <a16:colId xmlns:a16="http://schemas.microsoft.com/office/drawing/2014/main" val="2079551608"/>
                    </a:ext>
                  </a:extLst>
                </a:gridCol>
                <a:gridCol w="4843462">
                  <a:extLst>
                    <a:ext uri="{9D8B030D-6E8A-4147-A177-3AD203B41FA5}">
                      <a16:colId xmlns:a16="http://schemas.microsoft.com/office/drawing/2014/main" val="3834222972"/>
                    </a:ext>
                  </a:extLst>
                </a:gridCol>
                <a:gridCol w="4900613">
                  <a:extLst>
                    <a:ext uri="{9D8B030D-6E8A-4147-A177-3AD203B41FA5}">
                      <a16:colId xmlns:a16="http://schemas.microsoft.com/office/drawing/2014/main" val="3945890478"/>
                    </a:ext>
                  </a:extLst>
                </a:gridCol>
              </a:tblGrid>
              <a:tr h="370840">
                <a:tc>
                  <a:txBody>
                    <a:bodyPr/>
                    <a:lstStyle/>
                    <a:p>
                      <a:r>
                        <a:rPr lang="en-GB" sz="2400" dirty="0">
                          <a:latin typeface="Arial" panose="020B0604020202020204" pitchFamily="34" charset="0"/>
                          <a:cs typeface="Arial" panose="020B0604020202020204" pitchFamily="34" charset="0"/>
                        </a:rPr>
                        <a:t>Direction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Define the problem and point to solution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Identify issues/challenges are adaptive; ask questions</a:t>
                      </a:r>
                    </a:p>
                  </a:txBody>
                  <a:tcPr>
                    <a:solidFill>
                      <a:schemeClr val="accent1">
                        <a:tint val="20000"/>
                        <a:alpha val="49805"/>
                      </a:schemeClr>
                    </a:solidFill>
                  </a:tcPr>
                </a:tc>
                <a:extLst>
                  <a:ext uri="{0D108BD9-81ED-4DB2-BD59-A6C34878D82A}">
                    <a16:rowId xmlns:a16="http://schemas.microsoft.com/office/drawing/2014/main" val="2599764717"/>
                  </a:ext>
                </a:extLst>
              </a:tr>
              <a:tr h="370840">
                <a:tc>
                  <a:txBody>
                    <a:bodyPr/>
                    <a:lstStyle/>
                    <a:p>
                      <a:r>
                        <a:rPr lang="en-GB" sz="2400" b="1" dirty="0">
                          <a:latin typeface="Arial" panose="020B0604020202020204" pitchFamily="34" charset="0"/>
                          <a:cs typeface="Arial" panose="020B0604020202020204" pitchFamily="34" charset="0"/>
                        </a:rPr>
                        <a:t>Protection</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Protect the team/ organisation from external threats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Share awareness of external threats</a:t>
                      </a:r>
                    </a:p>
                  </a:txBody>
                  <a:tcPr>
                    <a:solidFill>
                      <a:schemeClr val="accent1">
                        <a:tint val="40000"/>
                        <a:alpha val="49805"/>
                      </a:schemeClr>
                    </a:solidFill>
                  </a:tcPr>
                </a:tc>
                <a:extLst>
                  <a:ext uri="{0D108BD9-81ED-4DB2-BD59-A6C34878D82A}">
                    <a16:rowId xmlns:a16="http://schemas.microsoft.com/office/drawing/2014/main" val="606014510"/>
                  </a:ext>
                </a:extLst>
              </a:tr>
              <a:tr h="370840">
                <a:tc>
                  <a:txBody>
                    <a:bodyPr/>
                    <a:lstStyle/>
                    <a:p>
                      <a:r>
                        <a:rPr lang="en-GB" sz="2400" b="1" dirty="0">
                          <a:latin typeface="Arial" panose="020B0604020202020204" pitchFamily="34" charset="0"/>
                          <a:cs typeface="Arial" panose="020B0604020202020204" pitchFamily="34" charset="0"/>
                        </a:rPr>
                        <a:t>Order</a:t>
                      </a:r>
                    </a:p>
                    <a:p>
                      <a:r>
                        <a:rPr lang="en-GB" sz="2400" dirty="0">
                          <a:latin typeface="Arial" panose="020B0604020202020204" pitchFamily="34" charset="0"/>
                          <a:cs typeface="Arial" panose="020B0604020202020204" pitchFamily="34" charset="0"/>
                        </a:rPr>
                        <a:t>Orientation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Conflict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Norms</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Focus people on their current roles</a:t>
                      </a:r>
                    </a:p>
                    <a:p>
                      <a:r>
                        <a:rPr lang="en-GB" sz="2400" b="0" dirty="0">
                          <a:latin typeface="Arial" panose="020B0604020202020204" pitchFamily="34" charset="0"/>
                          <a:cs typeface="Arial" panose="020B0604020202020204" pitchFamily="34" charset="0"/>
                        </a:rPr>
                        <a:t>Restore order and minimise any conflict</a:t>
                      </a:r>
                    </a:p>
                    <a:p>
                      <a:r>
                        <a:rPr lang="en-GB" sz="2400" b="0" dirty="0">
                          <a:latin typeface="Arial" panose="020B0604020202020204" pitchFamily="34" charset="0"/>
                          <a:cs typeface="Arial" panose="020B0604020202020204" pitchFamily="34" charset="0"/>
                        </a:rPr>
                        <a:t>Maintain – focus on keeping people “in line”</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Disorient current roles; resist settling into new roles (too quickly)</a:t>
                      </a:r>
                    </a:p>
                    <a:p>
                      <a:r>
                        <a:rPr lang="en-GB" sz="2400" b="0" dirty="0">
                          <a:latin typeface="Arial" panose="020B0604020202020204" pitchFamily="34" charset="0"/>
                          <a:cs typeface="Arial" panose="020B0604020202020204" pitchFamily="34" charset="0"/>
                        </a:rPr>
                        <a:t>Expose healthy conflict and/or let it emerge</a:t>
                      </a:r>
                    </a:p>
                    <a:p>
                      <a:r>
                        <a:rPr lang="en-GB" sz="2400" b="0" dirty="0">
                          <a:latin typeface="Arial" panose="020B0604020202020204" pitchFamily="34" charset="0"/>
                          <a:cs typeface="Arial" panose="020B0604020202020204" pitchFamily="34" charset="0"/>
                        </a:rPr>
                        <a:t>Challenge norms; make it safe for them to be challenge</a:t>
                      </a:r>
                    </a:p>
                  </a:txBody>
                  <a:tcPr>
                    <a:solidFill>
                      <a:schemeClr val="accent1">
                        <a:tint val="20000"/>
                        <a:alpha val="49805"/>
                      </a:schemeClr>
                    </a:solidFill>
                  </a:tcPr>
                </a:tc>
                <a:extLst>
                  <a:ext uri="{0D108BD9-81ED-4DB2-BD59-A6C34878D82A}">
                    <a16:rowId xmlns:a16="http://schemas.microsoft.com/office/drawing/2014/main" val="2687923355"/>
                  </a:ext>
                </a:extLst>
              </a:tr>
              <a:tr h="370840">
                <a:tc>
                  <a:txBody>
                    <a:bodyPr/>
                    <a:lstStyle/>
                    <a:p>
                      <a:r>
                        <a:rPr lang="en-GB" sz="2400" b="1" dirty="0">
                          <a:latin typeface="Arial" panose="020B0604020202020204" pitchFamily="34" charset="0"/>
                          <a:cs typeface="Arial" panose="020B0604020202020204" pitchFamily="34" charset="0"/>
                        </a:rPr>
                        <a:t>Reward</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Achieving agreed outputs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Challenge; humility; testing; </a:t>
                      </a:r>
                    </a:p>
                  </a:txBody>
                  <a:tcPr>
                    <a:solidFill>
                      <a:schemeClr val="accent1">
                        <a:tint val="40000"/>
                        <a:alpha val="49805"/>
                      </a:schemeClr>
                    </a:solidFill>
                  </a:tcPr>
                </a:tc>
                <a:extLst>
                  <a:ext uri="{0D108BD9-81ED-4DB2-BD59-A6C34878D82A}">
                    <a16:rowId xmlns:a16="http://schemas.microsoft.com/office/drawing/2014/main" val="19811286"/>
                  </a:ext>
                </a:extLst>
              </a:tr>
            </a:tbl>
          </a:graphicData>
        </a:graphic>
      </p:graphicFrame>
    </p:spTree>
    <p:extLst>
      <p:ext uri="{BB962C8B-B14F-4D97-AF65-F5344CB8AC3E}">
        <p14:creationId xmlns:p14="http://schemas.microsoft.com/office/powerpoint/2010/main" val="175101481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57</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27932012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824E-C53C-4621-BA41-5022C218EF49}"/>
              </a:ext>
            </a:extLst>
          </p:cNvPr>
          <p:cNvSpPr>
            <a:spLocks noGrp="1"/>
          </p:cNvSpPr>
          <p:nvPr>
            <p:ph type="title"/>
          </p:nvPr>
        </p:nvSpPr>
        <p:spPr>
          <a:xfrm>
            <a:off x="958506" y="800392"/>
            <a:ext cx="10264697" cy="1212102"/>
          </a:xfrm>
        </p:spPr>
        <p:txBody>
          <a:bodyPr>
            <a:normAutofit/>
          </a:bodyPr>
          <a:lstStyle/>
          <a:p>
            <a:r>
              <a:rPr lang="en-GB" sz="4800" b="1" dirty="0"/>
              <a:t>The influence of HRM on culture</a:t>
            </a:r>
          </a:p>
        </p:txBody>
      </p:sp>
      <p:sp>
        <p:nvSpPr>
          <p:cNvPr id="3" name="Content Placeholder 2">
            <a:extLst>
              <a:ext uri="{FF2B5EF4-FFF2-40B4-BE49-F238E27FC236}">
                <a16:creationId xmlns:a16="http://schemas.microsoft.com/office/drawing/2014/main" id="{F5ADE731-05D6-486A-BC35-93504EA012F4}"/>
              </a:ext>
            </a:extLst>
          </p:cNvPr>
          <p:cNvSpPr>
            <a:spLocks noGrp="1"/>
          </p:cNvSpPr>
          <p:nvPr>
            <p:ph idx="1"/>
          </p:nvPr>
        </p:nvSpPr>
        <p:spPr>
          <a:xfrm>
            <a:off x="1367624" y="2490436"/>
            <a:ext cx="9708995" cy="3567173"/>
          </a:xfrm>
        </p:spPr>
        <p:txBody>
          <a:bodyPr anchor="ctr">
            <a:normAutofit/>
          </a:bodyPr>
          <a:lstStyle/>
          <a:p>
            <a:r>
              <a:rPr lang="en-GB" sz="3200" dirty="0"/>
              <a:t>Benefits packages</a:t>
            </a:r>
          </a:p>
          <a:p>
            <a:r>
              <a:rPr lang="en-GB" sz="3200" dirty="0"/>
              <a:t>KPIs in place (line managers)</a:t>
            </a:r>
          </a:p>
          <a:p>
            <a:r>
              <a:rPr lang="en-GB" sz="3200" dirty="0"/>
              <a:t>Training and development opportunities </a:t>
            </a:r>
          </a:p>
          <a:p>
            <a:r>
              <a:rPr lang="en-GB" sz="3200" dirty="0"/>
              <a:t>Recruitment, selection and onboarding</a:t>
            </a:r>
          </a:p>
          <a:p>
            <a:r>
              <a:rPr lang="en-GB" sz="3200" dirty="0"/>
              <a:t>Renumeration and reward</a:t>
            </a:r>
          </a:p>
          <a:p>
            <a:r>
              <a:rPr lang="en-GB" sz="3200" dirty="0"/>
              <a:t>Policies and procedures</a:t>
            </a:r>
          </a:p>
          <a:p>
            <a:endParaRPr lang="en-GB" sz="2400" dirty="0"/>
          </a:p>
        </p:txBody>
      </p:sp>
    </p:spTree>
    <p:extLst>
      <p:ext uri="{BB962C8B-B14F-4D97-AF65-F5344CB8AC3E}">
        <p14:creationId xmlns:p14="http://schemas.microsoft.com/office/powerpoint/2010/main" val="149929750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508BC-F7B9-4158-A5E7-640E29A67C4C}"/>
              </a:ext>
            </a:extLst>
          </p:cNvPr>
          <p:cNvSpPr>
            <a:spLocks noGrp="1"/>
          </p:cNvSpPr>
          <p:nvPr>
            <p:ph type="title"/>
          </p:nvPr>
        </p:nvSpPr>
        <p:spPr>
          <a:xfrm>
            <a:off x="958506" y="800392"/>
            <a:ext cx="10264697" cy="1212102"/>
          </a:xfrm>
        </p:spPr>
        <p:txBody>
          <a:bodyPr>
            <a:normAutofit/>
          </a:bodyPr>
          <a:lstStyle/>
          <a:p>
            <a:r>
              <a:rPr lang="en-GB" sz="4000" b="1" dirty="0"/>
              <a:t>Developing/Changing culture</a:t>
            </a:r>
          </a:p>
        </p:txBody>
      </p:sp>
      <p:sp>
        <p:nvSpPr>
          <p:cNvPr id="3" name="Content Placeholder 2">
            <a:extLst>
              <a:ext uri="{FF2B5EF4-FFF2-40B4-BE49-F238E27FC236}">
                <a16:creationId xmlns:a16="http://schemas.microsoft.com/office/drawing/2014/main" id="{53133C3C-4D6B-401A-8081-A63A79AB1158}"/>
              </a:ext>
            </a:extLst>
          </p:cNvPr>
          <p:cNvSpPr>
            <a:spLocks noGrp="1"/>
          </p:cNvSpPr>
          <p:nvPr>
            <p:ph idx="1"/>
          </p:nvPr>
        </p:nvSpPr>
        <p:spPr>
          <a:xfrm>
            <a:off x="1316765" y="2655112"/>
            <a:ext cx="9708995" cy="3567173"/>
          </a:xfrm>
        </p:spPr>
        <p:txBody>
          <a:bodyPr anchor="ctr">
            <a:normAutofit fontScale="92500"/>
          </a:bodyPr>
          <a:lstStyle/>
          <a:p>
            <a:pPr marL="0" indent="0">
              <a:buNone/>
            </a:pPr>
            <a:r>
              <a:rPr lang="en-GB" sz="3200" i="1" dirty="0"/>
              <a:t>Change and Stability Management module relevant here</a:t>
            </a:r>
          </a:p>
          <a:p>
            <a:r>
              <a:rPr lang="en-GB" sz="3200" dirty="0"/>
              <a:t>Convey the vision and need for change</a:t>
            </a:r>
          </a:p>
          <a:p>
            <a:r>
              <a:rPr lang="en-GB" sz="3200" dirty="0"/>
              <a:t>Employees need a voice</a:t>
            </a:r>
          </a:p>
          <a:p>
            <a:r>
              <a:rPr lang="en-GB" sz="3200" dirty="0"/>
              <a:t>Incremental change and time to process</a:t>
            </a:r>
          </a:p>
          <a:p>
            <a:r>
              <a:rPr lang="en-GB" sz="3200" dirty="0"/>
              <a:t>Fear of the unknown</a:t>
            </a:r>
          </a:p>
          <a:p>
            <a:r>
              <a:rPr lang="en-GB" sz="3200" dirty="0"/>
              <a:t>Change models – Lewin, Kotter, etc.</a:t>
            </a:r>
          </a:p>
          <a:p>
            <a:endParaRPr lang="en-GB" sz="2400" dirty="0"/>
          </a:p>
          <a:p>
            <a:endParaRPr lang="en-GB" sz="2400" dirty="0"/>
          </a:p>
        </p:txBody>
      </p:sp>
    </p:spTree>
    <p:extLst>
      <p:ext uri="{BB962C8B-B14F-4D97-AF65-F5344CB8AC3E}">
        <p14:creationId xmlns:p14="http://schemas.microsoft.com/office/powerpoint/2010/main" val="73260070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D92CA-58DD-43B1-9D21-F8FB7F8186F8}"/>
              </a:ext>
            </a:extLst>
          </p:cNvPr>
          <p:cNvSpPr>
            <a:spLocks noGrp="1"/>
          </p:cNvSpPr>
          <p:nvPr>
            <p:ph type="title"/>
          </p:nvPr>
        </p:nvSpPr>
        <p:spPr>
          <a:xfrm>
            <a:off x="958506" y="800392"/>
            <a:ext cx="10264697" cy="1212102"/>
          </a:xfrm>
        </p:spPr>
        <p:txBody>
          <a:bodyPr>
            <a:normAutofit/>
          </a:bodyPr>
          <a:lstStyle/>
          <a:p>
            <a:r>
              <a:rPr lang="en-GB" sz="4800" b="1" dirty="0"/>
              <a:t>Culture in the future</a:t>
            </a:r>
          </a:p>
        </p:txBody>
      </p:sp>
      <p:sp>
        <p:nvSpPr>
          <p:cNvPr id="3" name="Content Placeholder 2">
            <a:extLst>
              <a:ext uri="{FF2B5EF4-FFF2-40B4-BE49-F238E27FC236}">
                <a16:creationId xmlns:a16="http://schemas.microsoft.com/office/drawing/2014/main" id="{3AF85CBF-ABA9-4E31-8EFD-1151067D9010}"/>
              </a:ext>
            </a:extLst>
          </p:cNvPr>
          <p:cNvSpPr>
            <a:spLocks noGrp="1"/>
          </p:cNvSpPr>
          <p:nvPr>
            <p:ph idx="1"/>
          </p:nvPr>
        </p:nvSpPr>
        <p:spPr>
          <a:xfrm>
            <a:off x="1367624" y="2490436"/>
            <a:ext cx="9708995" cy="3567173"/>
          </a:xfrm>
        </p:spPr>
        <p:txBody>
          <a:bodyPr anchor="ctr">
            <a:normAutofit/>
          </a:bodyPr>
          <a:lstStyle/>
          <a:p>
            <a:r>
              <a:rPr lang="en-GB" sz="4400" dirty="0"/>
              <a:t>Read CIPD – People profession 2030: a collective view of future trends</a:t>
            </a:r>
          </a:p>
          <a:p>
            <a:pPr lvl="1"/>
            <a:r>
              <a:rPr lang="en-GB" sz="4000" dirty="0"/>
              <a:t>On Moodle</a:t>
            </a:r>
          </a:p>
          <a:p>
            <a:endParaRPr lang="en-GB" sz="2400" dirty="0"/>
          </a:p>
        </p:txBody>
      </p:sp>
    </p:spTree>
    <p:extLst>
      <p:ext uri="{BB962C8B-B14F-4D97-AF65-F5344CB8AC3E}">
        <p14:creationId xmlns:p14="http://schemas.microsoft.com/office/powerpoint/2010/main" val="2459272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303dbf9b-b85b-46a0-94f1-894078c07ec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7757</Words>
  <Application>Microsoft Office PowerPoint</Application>
  <PresentationFormat>Widescreen</PresentationFormat>
  <Paragraphs>599</Paragraphs>
  <Slides>60</Slides>
  <Notes>34</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60</vt:i4>
      </vt:variant>
    </vt:vector>
  </HeadingPairs>
  <TitlesOfParts>
    <vt:vector size="73" baseType="lpstr">
      <vt:lpstr>.Apple Color Emoji UI</vt:lpstr>
      <vt:lpstr>MetaCompPro-Light W01 Regular</vt:lpstr>
      <vt:lpstr>Myriad Pro</vt:lpstr>
      <vt:lpstr>proxima-nova</vt:lpstr>
      <vt:lpstr>ProximaNova-b7</vt:lpstr>
      <vt:lpstr>Arial</vt:lpstr>
      <vt:lpstr>Arial</vt:lpstr>
      <vt:lpstr>Calibri</vt:lpstr>
      <vt:lpstr>Merriweather</vt:lpstr>
      <vt:lpstr>Open Sans</vt:lpstr>
      <vt:lpstr>Times New Roman</vt:lpstr>
      <vt:lpstr>Wingdings</vt:lpstr>
      <vt:lpstr>20140311PresentationUWTSDTemplate</vt:lpstr>
      <vt:lpstr>BMMB7025 Managing People in Organisations  Week 6 – Organisational culture and change management  Dr. Helen Lee  DHTM, MBA, MSC, B.A. (Hons), CHE, CHIA </vt:lpstr>
      <vt:lpstr>Agenda</vt:lpstr>
      <vt:lpstr>PowerPoint Presentation</vt:lpstr>
      <vt:lpstr>PowerPoint Presentation</vt:lpstr>
      <vt:lpstr>Valuing People – what state to choose?</vt:lpstr>
      <vt:lpstr>PowerPoint Presentation</vt:lpstr>
      <vt:lpstr>How can we value others?</vt:lpstr>
      <vt:lpstr>PowerPoint Presentation</vt:lpstr>
      <vt:lpstr>PowerPoint Presentation</vt:lpstr>
      <vt:lpstr>Why good people practitioners matter…</vt:lpstr>
      <vt:lpstr>To do today</vt:lpstr>
      <vt:lpstr>UK Poor Performance: Management</vt:lpstr>
      <vt:lpstr>UK Poor Performance: Engagement</vt:lpstr>
      <vt:lpstr>Why does managing people matter? What is the impact of leadership? And culture?</vt:lpstr>
      <vt:lpstr>What is Strategic HRM (SHRM)/ Organisational Design &amp; Development (OD)</vt:lpstr>
      <vt:lpstr>Richard Branson</vt:lpstr>
      <vt:lpstr>Timpsons</vt:lpstr>
      <vt:lpstr>Benefits of SHRM/ OD</vt:lpstr>
      <vt:lpstr>SHRM and performance</vt:lpstr>
      <vt:lpstr>Human Capital Management</vt:lpstr>
      <vt:lpstr>Criticisms of SHRM</vt:lpstr>
      <vt:lpstr>PowerPoint Presentation</vt:lpstr>
      <vt:lpstr>VRIO Framework</vt:lpstr>
      <vt:lpstr>Managing People and Culture</vt:lpstr>
      <vt:lpstr>PowerPoint Presentation</vt:lpstr>
      <vt:lpstr>PowerPoint Presentation</vt:lpstr>
      <vt:lpstr>Let’s talk about culture</vt:lpstr>
      <vt:lpstr>Let’s discuss culture…</vt:lpstr>
      <vt:lpstr>Winston Churchill</vt:lpstr>
      <vt:lpstr>PowerPoint Presentation</vt:lpstr>
      <vt:lpstr>Factors affecting Organisational Design</vt:lpstr>
      <vt:lpstr>How People Practices affect Structure and Systems</vt:lpstr>
      <vt:lpstr>Organisation Goals/Objectives</vt:lpstr>
      <vt:lpstr>Goals of HRM Function</vt:lpstr>
      <vt:lpstr>Organisations as Whole Systems</vt:lpstr>
      <vt:lpstr>Horizontal and Vertical Integration (Best Fit)</vt:lpstr>
      <vt:lpstr>Theories of Organisational and Human Behaviour</vt:lpstr>
      <vt:lpstr>Group/Team Dynamics</vt:lpstr>
      <vt:lpstr>Playing to strengths: understand differences in groups</vt:lpstr>
      <vt:lpstr>Theories of Motivation</vt:lpstr>
      <vt:lpstr>Maslow (1954)</vt:lpstr>
      <vt:lpstr>PowerPoint Presentation</vt:lpstr>
      <vt:lpstr>Your Experiences</vt:lpstr>
      <vt:lpstr>Culture</vt:lpstr>
      <vt:lpstr>Changing Cultures for the Better</vt:lpstr>
      <vt:lpstr>Positive Cultures</vt:lpstr>
      <vt:lpstr>Discussion</vt:lpstr>
      <vt:lpstr>How People Practice can Influence Culture</vt:lpstr>
      <vt:lpstr>PowerPoint Presentation</vt:lpstr>
      <vt:lpstr>HR has a Key Role in Change Management</vt:lpstr>
      <vt:lpstr>PowerPoint Presentation</vt:lpstr>
      <vt:lpstr>PowerPoint Presentation</vt:lpstr>
      <vt:lpstr>PowerPoint Presentation</vt:lpstr>
      <vt:lpstr>Routine Problems vs Adaptive Challenges Heifetz &amp; Linsky (2009)</vt:lpstr>
      <vt:lpstr>Picking the right HR/leadership skills…</vt:lpstr>
      <vt:lpstr>PowerPoint Presentation</vt:lpstr>
      <vt:lpstr>PowerPoint Presentation</vt:lpstr>
      <vt:lpstr>The influence of HRM on culture</vt:lpstr>
      <vt:lpstr>Developing/Changing culture</vt:lpstr>
      <vt:lpstr>Culture in the future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2025-02-21T16:32:01Z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