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61" r:id="rId3"/>
    <p:sldId id="258" r:id="rId4"/>
    <p:sldId id="273" r:id="rId5"/>
    <p:sldId id="275" r:id="rId6"/>
    <p:sldId id="268" r:id="rId7"/>
    <p:sldId id="265" r:id="rId8"/>
    <p:sldId id="262" r:id="rId9"/>
    <p:sldId id="271" r:id="rId10"/>
    <p:sldId id="260" r:id="rId11"/>
    <p:sldId id="267" r:id="rId12"/>
    <p:sldId id="266" r:id="rId13"/>
    <p:sldId id="270" r:id="rId14"/>
    <p:sldId id="269" r:id="rId15"/>
    <p:sldId id="257" r:id="rId16"/>
    <p:sldId id="276" r:id="rId17"/>
    <p:sldId id="272"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393" autoAdjust="0"/>
  </p:normalViewPr>
  <p:slideViewPr>
    <p:cSldViewPr snapToGrid="0">
      <p:cViewPr varScale="1">
        <p:scale>
          <a:sx n="83" d="100"/>
          <a:sy n="83" d="100"/>
        </p:scale>
        <p:origin x="963"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511C87DC-D803-46D0-BAED-5E5B5C161343}" type="datetimeFigureOut">
              <a:rPr lang="en-GB" smtClean="0"/>
              <a:t>15/11/2021</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C767DCD-8C8C-45A2-BF4A-C59C0EB51B6C}" type="slidenum">
              <a:rPr lang="en-GB" smtClean="0"/>
              <a:t>‹#›</a:t>
            </a:fld>
            <a:endParaRPr lang="en-GB" dirty="0"/>
          </a:p>
        </p:txBody>
      </p:sp>
    </p:spTree>
    <p:extLst>
      <p:ext uri="{BB962C8B-B14F-4D97-AF65-F5344CB8AC3E}">
        <p14:creationId xmlns:p14="http://schemas.microsoft.com/office/powerpoint/2010/main" val="52954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a:t>
            </a:fld>
            <a:endParaRPr lang="en-GB" dirty="0"/>
          </a:p>
        </p:txBody>
      </p:sp>
    </p:spTree>
    <p:extLst>
      <p:ext uri="{BB962C8B-B14F-4D97-AF65-F5344CB8AC3E}">
        <p14:creationId xmlns:p14="http://schemas.microsoft.com/office/powerpoint/2010/main" val="392990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Patrwm y drws caeedig: mae'r ysgol yn delio â holl broblemau addysgol a chymdeithasol y plentyn, ac mae cyfranogiad ac ymyrraeth y gymuned yn fach iawn. Gyda system gaeedig fel deddfau natur (entropi), bydd egni'r system yn dirywio. Felly, yn ôl Friedman (1986), mae angen adborth ar y polisi drws caeedig tuag at y gymuned. Ym marn Friedman, bydd polisi drws caeedig yn gwastraffu ynni heb yr arweiniad cywir. Yn absenoldeb mewnbwn cyson gan y rhieni a'r gymuned, ni fydd yr ysgol yn ymwybodol o newidiadau sy'n digwydd yn y systemau hyn, ac felly ni fydd yn gallu addasu ei hun a'i chwricwla i'r newidiadau hyn a bydd yn parhau i ddirywio.</a:t>
            </a:r>
          </a:p>
          <a:p>
            <a:endParaRPr lang="en-GB" dirty="0"/>
          </a:p>
          <a:p>
            <a:endParaRPr lang="en-GB" dirty="0"/>
          </a:p>
          <a:p>
            <a:r>
              <a:rPr lang="en-GB" dirty="0"/>
              <a:t> 2. Patrwm y drws agored: mae'r ysgol a'r rhieni'n gweithredu fel systemau agored, fel bod gwybodaeth yn llifo'n rhydd i'r ddau gyfeiriad. Mae'r ysgol sydd â pholisi drws agored yn gwneud y rhieni'n bartneriaid i broses addysgol eu plentyn ac yn ymdrechu i ddod yn ffactor dylanwadol ym mywyd y gymuned. Rhagdybiaeth sylfaenol o theori systemau yw bod y system agored wedi'i chynllunio i brosesu mewnbynnau ei hamgylchedd allanol, dim ond i ddychwelyd y cynnyrch wedi'i brosesu i'r amgylchedd i'w ddefnyddio a'i fudd. Mae cyfnewid egni yn digwydd mewn natur gylchol. Mae'r cynnyrch terfynol a gwell yn ffynhonnell ynni newydd sy'n trosglwyddo o'r amgylchedd i'r system. Yn y modd hwn mae'r broses entropi sy'n dirywio yn cael ei stopio (Katz a Kahn, 1978). Yn ôl Friedman (1986), mae’r ysgol sydd â pholisi drws agored yn derbyn ei disgyblion gan y rhieni, yn eu dysgu ac yn codi lefel eu haddysg, er mwyn eu dychwelyd i’w cymuned. Yn eu bywyd fel oedolyn byddant yn cynhyrchu cenhedlaeth newydd o ddisgyblion, y disgwylir i'w cyfraniad i addysg eu plant fod yn fwy na chenhedlaeth eu rhieni.</a:t>
            </a:r>
          </a:p>
          <a:p>
            <a:endParaRPr lang="en-GB" dirty="0"/>
          </a:p>
          <a:p>
            <a:r>
              <a:rPr lang="en-GB" dirty="0"/>
              <a:t> 3. Y patrwm cytbwys: mae'r ysgol a'r rhieni yn gosod graddau'r agosrwydd neu'r pellter rhyngddynt, er mwyn cyflawni eu nodau addysgol a chymdeithasol i'r graddau gorau posibl. Pan fydd y pellter yn fawr, mae'n rhaid i'r ysgol bontio'r bwlch ac estyn allan i'r gymuned; pan fo'r pellter yn fach, mae'n rhaid i'r ysgol gau ei gatiau rhywfaint.</a:t>
            </a:r>
          </a:p>
          <a:p>
            <a:endParaRPr lang="en-GB" dirty="0"/>
          </a:p>
          <a:p>
            <a:endParaRPr lang="en-GB" dirty="0"/>
          </a:p>
          <a:p>
            <a:r>
              <a:rPr lang="en-GB" dirty="0"/>
              <a:t>Sut fyddech chi'n disgrifio'ch ysgol / cymuned EY?</a:t>
            </a:r>
          </a:p>
          <a:p>
            <a:r>
              <a:rPr lang="en-GB" dirty="0"/>
              <a:t>■ Sut mae'ch ysgol /BC yn cymryd rhan yn y gymuned y mae wedi'i lleoli ynddi?</a:t>
            </a:r>
          </a:p>
          <a:p>
            <a:r>
              <a:rPr lang="en-GB" dirty="0"/>
              <a:t>■ Beth yw'r gwerthoedd sy'n sail i arfer yn eich ysgol /</a:t>
            </a:r>
          </a:p>
          <a:p>
            <a:r>
              <a:rPr lang="en-GB" dirty="0"/>
              <a:t>■ A oes gan eich ysgol / eY bolisi drws agored neu gaeedig? Neu’r ddau?</a:t>
            </a:r>
          </a:p>
        </p:txBody>
      </p:sp>
      <p:sp>
        <p:nvSpPr>
          <p:cNvPr id="4" name="Slide Number Placeholder 3"/>
          <p:cNvSpPr>
            <a:spLocks noGrp="1"/>
          </p:cNvSpPr>
          <p:nvPr>
            <p:ph type="sldNum" sz="quarter" idx="5"/>
          </p:nvPr>
        </p:nvSpPr>
        <p:spPr/>
        <p:txBody>
          <a:bodyPr/>
          <a:lstStyle/>
          <a:p>
            <a:fld id="{9C767DCD-8C8C-45A2-BF4A-C59C0EB51B6C}" type="slidenum">
              <a:rPr lang="en-GB" smtClean="0"/>
              <a:t>4</a:t>
            </a:fld>
            <a:endParaRPr lang="en-GB" dirty="0"/>
          </a:p>
        </p:txBody>
      </p:sp>
    </p:spTree>
    <p:extLst>
      <p:ext uri="{BB962C8B-B14F-4D97-AF65-F5344CB8AC3E}">
        <p14:creationId xmlns:p14="http://schemas.microsoft.com/office/powerpoint/2010/main" val="4166929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closed door pattern: the school deals with all the child’s educational and social problems, and community involvement and intervention are minimal. With a closed system like the laws of nature (entropy), the energy of the system will deteriorate. Therefore, according to Friedman (1986), the closed door policy towards the community needs feedback. In Friedman’s view a closed door policy will waste energy without the right guidance. In the absence of constant input from the parents and the community, the school will be unaware of changes occurring in these systems, and hence will be unable to adapt itself and its curricula to these changes and will keep degenerating.</a:t>
            </a:r>
          </a:p>
          <a:p>
            <a:endParaRPr lang="en-GB" dirty="0"/>
          </a:p>
          <a:p>
            <a:endParaRPr lang="en-GB" dirty="0"/>
          </a:p>
          <a:p>
            <a:r>
              <a:rPr lang="en-GB" dirty="0"/>
              <a:t> 2. The open door pattern: the school and the parents operate as open systems, so that information flows freely in both directions. The school with an open door policy makes the parents partners to their child’s educational process and strives to become an influential factor in the life of the community. A basic assumption of systems theory is that the open system is designed to process the inputs of its external environment, only to return the processed product to the environment for its use and benefit. The exchange of energy occurs in a cyclic nature. The final and improved product serves as a new source of energy passing from the environment to the system. In this way the deteriorating entropy process is stopped (Katz and Kahn, 1978). According to Friedman (1986), the school with an open door policy receives its pupils from the parents, teaches them and raises their level of education, in order to return them to their community. In their adult life they will produce a new generation of pupils, whose contribution to their children’s education is expected to be greater than that of their parents’ generation.</a:t>
            </a:r>
          </a:p>
          <a:p>
            <a:endParaRPr lang="en-GB" dirty="0"/>
          </a:p>
          <a:p>
            <a:r>
              <a:rPr lang="en-GB" dirty="0"/>
              <a:t> 3. The balanced pattern: the school and the parents set the degree of closeness or distance between them, in order to achieve their educational and social goals to the optimal extent. When the distance is large, the school has to bridge the gap and reach out to the community; when the distance is small, the school has to close its gates somewhat.</a:t>
            </a:r>
          </a:p>
          <a:p>
            <a:endParaRPr lang="en-GB" dirty="0"/>
          </a:p>
          <a:p>
            <a:endParaRPr lang="en-GB" dirty="0"/>
          </a:p>
          <a:p>
            <a:pPr marL="171450" indent="-171450">
              <a:buFont typeface="Arial" panose="020B0604020202020204" pitchFamily="34" charset="0"/>
              <a:buChar char="•"/>
            </a:pPr>
            <a:r>
              <a:rPr lang="en-GB" dirty="0"/>
              <a:t>How would you describe your school/EY community? </a:t>
            </a:r>
          </a:p>
          <a:p>
            <a:r>
              <a:rPr lang="en-GB" dirty="0"/>
              <a:t>■ How does your school/EY participate in the community in which it is located? </a:t>
            </a:r>
          </a:p>
          <a:p>
            <a:r>
              <a:rPr lang="en-GB" dirty="0"/>
              <a:t>■ What are the values that underpin practice in your school/EY? </a:t>
            </a:r>
          </a:p>
          <a:p>
            <a:r>
              <a:rPr lang="en-GB" dirty="0"/>
              <a:t>■ Does your school/eY have an open or closed door policy? Or both?</a:t>
            </a:r>
          </a:p>
        </p:txBody>
      </p:sp>
      <p:sp>
        <p:nvSpPr>
          <p:cNvPr id="4" name="Slide Number Placeholder 3"/>
          <p:cNvSpPr>
            <a:spLocks noGrp="1"/>
          </p:cNvSpPr>
          <p:nvPr>
            <p:ph type="sldNum" sz="quarter" idx="5"/>
          </p:nvPr>
        </p:nvSpPr>
        <p:spPr/>
        <p:txBody>
          <a:bodyPr/>
          <a:lstStyle/>
          <a:p>
            <a:fld id="{9C767DCD-8C8C-45A2-BF4A-C59C0EB51B6C}" type="slidenum">
              <a:rPr lang="en-GB" smtClean="0"/>
              <a:t>5</a:t>
            </a:fld>
            <a:endParaRPr lang="en-GB" dirty="0"/>
          </a:p>
        </p:txBody>
      </p:sp>
    </p:spTree>
    <p:extLst>
      <p:ext uri="{BB962C8B-B14F-4D97-AF65-F5344CB8AC3E}">
        <p14:creationId xmlns:p14="http://schemas.microsoft.com/office/powerpoint/2010/main" val="4974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Flying Start do this well as do other schools</a:t>
            </a:r>
          </a:p>
          <a:p>
            <a:r>
              <a:rPr lang="en-GB" dirty="0"/>
              <a:t>Blaenymaes had a number of professionals , adult education programmes, access to student counsellors, parenting grioopop. In other areas adult learing would be base din school grounds, </a:t>
            </a:r>
          </a:p>
          <a:p>
            <a:r>
              <a:rPr lang="en-GB" dirty="0"/>
              <a:t>Links with local businesses</a:t>
            </a:r>
          </a:p>
          <a:p>
            <a:r>
              <a:rPr lang="en-GB" dirty="0"/>
              <a:t>Parenting workers</a:t>
            </a:r>
          </a:p>
          <a:p>
            <a:r>
              <a:rPr lang="en-GB" dirty="0"/>
              <a:t>Food hubs</a:t>
            </a:r>
          </a:p>
          <a:p>
            <a:r>
              <a:rPr lang="en-GB" dirty="0"/>
              <a:t>Clothes distributions</a:t>
            </a:r>
          </a:p>
          <a:p>
            <a:r>
              <a:rPr lang="en-GB" dirty="0"/>
              <a:t>Childcare</a:t>
            </a:r>
          </a:p>
          <a:p>
            <a:r>
              <a:rPr lang="en-GB" dirty="0"/>
              <a:t>NHS / work agencies involved in Penlan.</a:t>
            </a:r>
          </a:p>
          <a:p>
            <a:endParaRPr lang="en-GB" dirty="0"/>
          </a:p>
          <a:p>
            <a:r>
              <a:rPr lang="en-GB" dirty="0"/>
              <a:t>Changing cultures of how BC environments work</a:t>
            </a:r>
          </a:p>
          <a:p>
            <a:endParaRPr lang="en-GB" dirty="0"/>
          </a:p>
          <a:p>
            <a:r>
              <a:rPr lang="en-GB" dirty="0"/>
              <a:t>Reluctance to ask businesses in Wales to help – Dr. Ferraria would say in Amserica there is need for reach out.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7</a:t>
            </a:fld>
            <a:endParaRPr lang="en-GB" dirty="0"/>
          </a:p>
        </p:txBody>
      </p:sp>
    </p:spTree>
    <p:extLst>
      <p:ext uri="{BB962C8B-B14F-4D97-AF65-F5344CB8AC3E}">
        <p14:creationId xmlns:p14="http://schemas.microsoft.com/office/powerpoint/2010/main" val="3810536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9</a:t>
            </a:fld>
            <a:endParaRPr lang="en-GB" dirty="0"/>
          </a:p>
        </p:txBody>
      </p:sp>
    </p:spTree>
    <p:extLst>
      <p:ext uri="{BB962C8B-B14F-4D97-AF65-F5344CB8AC3E}">
        <p14:creationId xmlns:p14="http://schemas.microsoft.com/office/powerpoint/2010/main" val="1918906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webinar was</a:t>
            </a:r>
          </a:p>
          <a:p>
            <a:endParaRPr lang="en-GB" dirty="0"/>
          </a:p>
          <a:p>
            <a:r>
              <a:rPr lang="en-GB" dirty="0"/>
              <a:t>Community schools are hubs of the community where educators, families, nonprofits, community members, and others unite to create conditions where all children learn and thrive. Community schools offer enriching learning opportunities during the school day, after school, during the summer, and at other times. hosted in April 2021 and has a number of examples of how schools take on a community school approach</a:t>
            </a:r>
          </a:p>
        </p:txBody>
      </p:sp>
      <p:sp>
        <p:nvSpPr>
          <p:cNvPr id="4" name="Slide Number Placeholder 3"/>
          <p:cNvSpPr>
            <a:spLocks noGrp="1"/>
          </p:cNvSpPr>
          <p:nvPr>
            <p:ph type="sldNum" sz="quarter" idx="5"/>
          </p:nvPr>
        </p:nvSpPr>
        <p:spPr/>
        <p:txBody>
          <a:bodyPr/>
          <a:lstStyle/>
          <a:p>
            <a:fld id="{9C767DCD-8C8C-45A2-BF4A-C59C0EB51B6C}" type="slidenum">
              <a:rPr lang="en-GB" smtClean="0"/>
              <a:t>11</a:t>
            </a:fld>
            <a:endParaRPr lang="en-GB" dirty="0"/>
          </a:p>
        </p:txBody>
      </p:sp>
    </p:spTree>
    <p:extLst>
      <p:ext uri="{BB962C8B-B14F-4D97-AF65-F5344CB8AC3E}">
        <p14:creationId xmlns:p14="http://schemas.microsoft.com/office/powerpoint/2010/main" val="400381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put video on from 28:00 – </a:t>
            </a:r>
          </a:p>
          <a:p>
            <a:r>
              <a:rPr lang="en-GB" dirty="0"/>
              <a:t>Lindsey Watkins ( Millbrook Primary)</a:t>
            </a:r>
          </a:p>
          <a:p>
            <a:r>
              <a:rPr lang="en-GB" dirty="0"/>
              <a:t>Established Team around the cluster</a:t>
            </a:r>
          </a:p>
          <a:p>
            <a:r>
              <a:rPr lang="en-GB" dirty="0"/>
              <a:t>Developed Adverse Childhood Experience training with fmasilies and allowed them to talk abou ttheir life experiences</a:t>
            </a:r>
          </a:p>
          <a:p>
            <a:r>
              <a:rPr lang="en-GB" dirty="0"/>
              <a:t> </a:t>
            </a:r>
          </a:p>
          <a:p>
            <a:r>
              <a:rPr lang="en-GB" dirty="0"/>
              <a:t>British Council study of Community schools and embraced community school concept. </a:t>
            </a:r>
          </a:p>
          <a:p>
            <a:endParaRPr lang="en-GB" dirty="0"/>
          </a:p>
          <a:p>
            <a:r>
              <a:rPr lang="en-GB" dirty="0"/>
              <a:t>Good practice in Wales happening. </a:t>
            </a:r>
          </a:p>
          <a:p>
            <a:r>
              <a:rPr lang="en-GB" dirty="0"/>
              <a:t>Early years multi – agency working partnership working </a:t>
            </a:r>
          </a:p>
        </p:txBody>
      </p:sp>
      <p:sp>
        <p:nvSpPr>
          <p:cNvPr id="4" name="Slide Number Placeholder 3"/>
          <p:cNvSpPr>
            <a:spLocks noGrp="1"/>
          </p:cNvSpPr>
          <p:nvPr>
            <p:ph type="sldNum" sz="quarter" idx="5"/>
          </p:nvPr>
        </p:nvSpPr>
        <p:spPr/>
        <p:txBody>
          <a:bodyPr/>
          <a:lstStyle/>
          <a:p>
            <a:fld id="{9C767DCD-8C8C-45A2-BF4A-C59C0EB51B6C}" type="slidenum">
              <a:rPr lang="en-GB" smtClean="0"/>
              <a:t>12</a:t>
            </a:fld>
            <a:endParaRPr lang="en-GB" dirty="0"/>
          </a:p>
        </p:txBody>
      </p:sp>
    </p:spTree>
    <p:extLst>
      <p:ext uri="{BB962C8B-B14F-4D97-AF65-F5344CB8AC3E}">
        <p14:creationId xmlns:p14="http://schemas.microsoft.com/office/powerpoint/2010/main" val="18117860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11/15/2021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iriss.org.uk/resources/irisson/place-based-working#:~:text=Place%2Dbased%20working%20is%20a,gain%20local%20knowledge%20and%20insight" TargetMode="External"/><Relationship Id="rId2" Type="http://schemas.openxmlformats.org/officeDocument/2006/relationships/hyperlink" Target="http://196.189.45.87/bitstream/123456789/28265/1/31..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senedd.wales/NAfW%20Documents/cyp_3__sp_07a__community_focused_schools_e_.pdf%20-%2019022010/cyp_3__sp_07a__community_focused_schools_e_-English.pdf" TargetMode="External"/><Relationship Id="rId2" Type="http://schemas.openxmlformats.org/officeDocument/2006/relationships/hyperlink" Target="https://wales.britishcouncil.org/en/community-school-wales-webinar" TargetMode="External"/><Relationship Id="rId1" Type="http://schemas.openxmlformats.org/officeDocument/2006/relationships/slideLayout" Target="../slideLayouts/slideLayout4.xml"/><Relationship Id="rId4" Type="http://schemas.openxmlformats.org/officeDocument/2006/relationships/hyperlink" Target="https://gov.wales/sites/default/files/publications/2018-12/face-the-challenge-together-family-and-community-engagement-toolkit-for-schools-in-wales-main-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E90F2F-7A0A-4AEF-8337-78960EC11BB7}"/>
              </a:ext>
            </a:extLst>
          </p:cNvPr>
          <p:cNvSpPr txBox="1"/>
          <p:nvPr/>
        </p:nvSpPr>
        <p:spPr>
          <a:xfrm>
            <a:off x="1544809" y="4396153"/>
            <a:ext cx="5581784" cy="646331"/>
          </a:xfrm>
          <a:prstGeom prst="rect">
            <a:avLst/>
          </a:prstGeom>
          <a:noFill/>
        </p:spPr>
        <p:txBody>
          <a:bodyPr wrap="none" rtlCol="0">
            <a:spAutoFit/>
          </a:bodyPr>
          <a:lstStyle/>
          <a:p>
            <a:pPr algn="ctr"/>
            <a:r>
              <a:rPr lang="en-GB" dirty="0">
                <a:solidFill>
                  <a:schemeClr val="bg1"/>
                </a:solidFill>
              </a:rPr>
              <a:t> Gweithio gyda’r cymuned ac arweinyddiaeth gynhwysol</a:t>
            </a:r>
          </a:p>
          <a:p>
            <a:pPr algn="ctr"/>
            <a:r>
              <a:rPr lang="en-GB" dirty="0">
                <a:solidFill>
                  <a:schemeClr val="bg1"/>
                </a:solidFill>
              </a:rPr>
              <a:t>Working with the community and inclusive leadership</a:t>
            </a:r>
          </a:p>
        </p:txBody>
      </p:sp>
    </p:spTree>
    <p:extLst>
      <p:ext uri="{BB962C8B-B14F-4D97-AF65-F5344CB8AC3E}">
        <p14:creationId xmlns:p14="http://schemas.microsoft.com/office/powerpoint/2010/main" val="4290095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2C9EB1-FE23-4AD0-8584-BC1BF82DAF28}"/>
              </a:ext>
            </a:extLst>
          </p:cNvPr>
          <p:cNvSpPr>
            <a:spLocks noGrp="1"/>
          </p:cNvSpPr>
          <p:nvPr>
            <p:ph sz="half" idx="1"/>
          </p:nvPr>
        </p:nvSpPr>
        <p:spPr>
          <a:xfrm>
            <a:off x="505558" y="709002"/>
            <a:ext cx="7943850" cy="4891698"/>
          </a:xfrm>
        </p:spPr>
        <p:txBody>
          <a:bodyPr>
            <a:normAutofit/>
          </a:bodyPr>
          <a:lstStyle/>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Dim ond 14 y cant o'u hamser y mae plant yn ei dreulio yn yr ysgol</a:t>
            </a:r>
          </a:p>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Nid yw ysgolion (ac unrhyw leoliad BC) yn gweithio ar eu pennau eu hunain.</a:t>
            </a:r>
          </a:p>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Gall gweithio mewn partneriaeth gymunedol gefnogi gwaith ymgysylltu â theuluoedd yr ysgol, cryfhau ysgol mewn ffyrdd eraill a chyfoethogi bywyd ysgol.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r">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(Llywodraeth Cymru, 2016)</a:t>
            </a:r>
            <a:endParaRPr lang="en-GB" dirty="0"/>
          </a:p>
        </p:txBody>
      </p:sp>
    </p:spTree>
    <p:extLst>
      <p:ext uri="{BB962C8B-B14F-4D97-AF65-F5344CB8AC3E}">
        <p14:creationId xmlns:p14="http://schemas.microsoft.com/office/powerpoint/2010/main" val="3435551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087C46-F677-4D82-B26B-E7D26C7BC239}"/>
              </a:ext>
            </a:extLst>
          </p:cNvPr>
          <p:cNvSpPr>
            <a:spLocks noGrp="1"/>
          </p:cNvSpPr>
          <p:nvPr>
            <p:ph sz="half" idx="1"/>
          </p:nvPr>
        </p:nvSpPr>
        <p:spPr>
          <a:xfrm>
            <a:off x="461595" y="1016732"/>
            <a:ext cx="7750419" cy="4351338"/>
          </a:xfrm>
        </p:spPr>
        <p:txBody>
          <a:bodyPr/>
          <a:lstStyle/>
          <a:p>
            <a:r>
              <a:rPr lang="en-GB" sz="2400" dirty="0"/>
              <a:t>Children spend only 14 per cent of their time in school </a:t>
            </a:r>
          </a:p>
          <a:p>
            <a:r>
              <a:rPr lang="en-GB" sz="2400" dirty="0"/>
              <a:t>Schools (and any EY setting) do not work in isolation. </a:t>
            </a:r>
          </a:p>
          <a:p>
            <a:r>
              <a:rPr lang="en-GB" sz="2400" dirty="0"/>
              <a:t>Community partnership working can support the school’s family engagement work, strengthens a school in other ways and enrich school life. </a:t>
            </a:r>
          </a:p>
          <a:p>
            <a:pPr marL="0" indent="0" algn="r">
              <a:buNone/>
            </a:pPr>
            <a:r>
              <a:rPr lang="en-GB" sz="2400" dirty="0"/>
              <a:t>(Welsh Government, 2016)</a:t>
            </a:r>
          </a:p>
          <a:p>
            <a:pPr marL="0" indent="0">
              <a:buNone/>
            </a:pPr>
            <a:endParaRPr lang="en-GB" dirty="0"/>
          </a:p>
        </p:txBody>
      </p:sp>
    </p:spTree>
    <p:extLst>
      <p:ext uri="{BB962C8B-B14F-4D97-AF65-F5344CB8AC3E}">
        <p14:creationId xmlns:p14="http://schemas.microsoft.com/office/powerpoint/2010/main" val="265068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BA58-B8EE-4396-95A4-E76419061FFA}"/>
              </a:ext>
            </a:extLst>
          </p:cNvPr>
          <p:cNvSpPr>
            <a:spLocks noGrp="1"/>
          </p:cNvSpPr>
          <p:nvPr>
            <p:ph type="title"/>
          </p:nvPr>
        </p:nvSpPr>
        <p:spPr/>
        <p:txBody>
          <a:bodyPr/>
          <a:lstStyle/>
          <a:p>
            <a:r>
              <a:rPr lang="en-GB" dirty="0"/>
              <a:t>School (and EY settings)  and community</a:t>
            </a:r>
          </a:p>
        </p:txBody>
      </p:sp>
      <p:sp>
        <p:nvSpPr>
          <p:cNvPr id="3" name="Content Placeholder 2">
            <a:extLst>
              <a:ext uri="{FF2B5EF4-FFF2-40B4-BE49-F238E27FC236}">
                <a16:creationId xmlns:a16="http://schemas.microsoft.com/office/drawing/2014/main" id="{CAC32789-D2DA-4EE9-9C83-CB1F15941CBD}"/>
              </a:ext>
            </a:extLst>
          </p:cNvPr>
          <p:cNvSpPr>
            <a:spLocks noGrp="1"/>
          </p:cNvSpPr>
          <p:nvPr>
            <p:ph sz="half" idx="1"/>
          </p:nvPr>
        </p:nvSpPr>
        <p:spPr>
          <a:xfrm>
            <a:off x="470388" y="2168227"/>
            <a:ext cx="4101611" cy="3195081"/>
          </a:xfrm>
        </p:spPr>
        <p:txBody>
          <a:bodyPr>
            <a:normAutofit/>
          </a:bodyPr>
          <a:lstStyle/>
          <a:p>
            <a:r>
              <a:rPr lang="en-GB" dirty="0">
                <a:latin typeface="Arial" panose="020B0604020202020204" pitchFamily="34" charset="0"/>
                <a:cs typeface="Arial" panose="020B0604020202020204" pitchFamily="34" charset="0"/>
              </a:rPr>
              <a:t>Patrwm y drws caeedig</a:t>
            </a:r>
          </a:p>
          <a:p>
            <a:r>
              <a:rPr lang="en-GB" dirty="0">
                <a:latin typeface="Arial" panose="020B0604020202020204" pitchFamily="34" charset="0"/>
                <a:cs typeface="Arial" panose="020B0604020202020204" pitchFamily="34" charset="0"/>
              </a:rPr>
              <a:t>Patrwm y drws agoed</a:t>
            </a:r>
          </a:p>
          <a:p>
            <a:r>
              <a:rPr lang="en-GB" dirty="0">
                <a:latin typeface="Arial" panose="020B0604020202020204" pitchFamily="34" charset="0"/>
                <a:cs typeface="Arial" panose="020B0604020202020204" pitchFamily="34" charset="0"/>
              </a:rPr>
              <a:t>Y patrwm cydbwys</a:t>
            </a:r>
          </a:p>
          <a:p>
            <a:endParaRPr lang="en-GB" dirty="0">
              <a:latin typeface="Arial" panose="020B0604020202020204" pitchFamily="34" charset="0"/>
              <a:cs typeface="Arial" panose="020B0604020202020204" pitchFamily="34" charset="0"/>
            </a:endParaRPr>
          </a:p>
          <a:p>
            <a:pPr marL="0" indent="0">
              <a:buNone/>
            </a:pPr>
            <a:r>
              <a:rPr lang="en-GB" dirty="0"/>
              <a:t>Gibson a Blandford (2005)</a:t>
            </a:r>
            <a:endParaRPr lang="en-GB" dirty="0">
              <a:latin typeface="Arial" panose="020B0604020202020204" pitchFamily="34" charset="0"/>
              <a:cs typeface="Arial" panose="020B0604020202020204" pitchFamily="34" charset="0"/>
            </a:endParaRPr>
          </a:p>
        </p:txBody>
      </p:sp>
      <p:pic>
        <p:nvPicPr>
          <p:cNvPr id="1026" name="Picture 2" descr="Open door. Cartoon style. stock vector. Illustration of input - 40473222">
            <a:extLst>
              <a:ext uri="{FF2B5EF4-FFF2-40B4-BE49-F238E27FC236}">
                <a16:creationId xmlns:a16="http://schemas.microsoft.com/office/drawing/2014/main" id="{82C07F60-2003-447E-B8CE-7FBB102B1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0164" y="1565029"/>
            <a:ext cx="3974123"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205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BA58-B8EE-4396-95A4-E76419061FFA}"/>
              </a:ext>
            </a:extLst>
          </p:cNvPr>
          <p:cNvSpPr>
            <a:spLocks noGrp="1"/>
          </p:cNvSpPr>
          <p:nvPr>
            <p:ph type="title"/>
          </p:nvPr>
        </p:nvSpPr>
        <p:spPr/>
        <p:txBody>
          <a:bodyPr/>
          <a:lstStyle/>
          <a:p>
            <a:r>
              <a:rPr lang="en-GB" dirty="0"/>
              <a:t>School (and EY settings)  and community</a:t>
            </a:r>
          </a:p>
        </p:txBody>
      </p:sp>
      <p:sp>
        <p:nvSpPr>
          <p:cNvPr id="3" name="Content Placeholder 2">
            <a:extLst>
              <a:ext uri="{FF2B5EF4-FFF2-40B4-BE49-F238E27FC236}">
                <a16:creationId xmlns:a16="http://schemas.microsoft.com/office/drawing/2014/main" id="{CAC32789-D2DA-4EE9-9C83-CB1F15941CBD}"/>
              </a:ext>
            </a:extLst>
          </p:cNvPr>
          <p:cNvSpPr>
            <a:spLocks noGrp="1"/>
          </p:cNvSpPr>
          <p:nvPr>
            <p:ph sz="half" idx="1"/>
          </p:nvPr>
        </p:nvSpPr>
        <p:spPr>
          <a:xfrm>
            <a:off x="329712" y="2168227"/>
            <a:ext cx="4242287" cy="3212665"/>
          </a:xfrm>
        </p:spPr>
        <p:txBody>
          <a:bodyPr>
            <a:normAutofit/>
          </a:bodyPr>
          <a:lstStyle/>
          <a:p>
            <a:r>
              <a:rPr lang="en-GB" dirty="0">
                <a:latin typeface="Arial" panose="020B0604020202020204" pitchFamily="34" charset="0"/>
                <a:cs typeface="Arial" panose="020B0604020202020204" pitchFamily="34" charset="0"/>
              </a:rPr>
              <a:t>The closed door pattern</a:t>
            </a:r>
          </a:p>
          <a:p>
            <a:r>
              <a:rPr lang="en-GB" dirty="0">
                <a:latin typeface="Arial" panose="020B0604020202020204" pitchFamily="34" charset="0"/>
                <a:cs typeface="Arial" panose="020B0604020202020204" pitchFamily="34" charset="0"/>
              </a:rPr>
              <a:t>The open door pattern</a:t>
            </a:r>
          </a:p>
          <a:p>
            <a:r>
              <a:rPr lang="en-GB" dirty="0">
                <a:latin typeface="Arial" panose="020B0604020202020204" pitchFamily="34" charset="0"/>
                <a:cs typeface="Arial" panose="020B0604020202020204" pitchFamily="34" charset="0"/>
              </a:rPr>
              <a:t>The balanced pattern</a:t>
            </a:r>
          </a:p>
          <a:p>
            <a:endParaRPr lang="en-GB" dirty="0">
              <a:latin typeface="Arial" panose="020B0604020202020204" pitchFamily="34" charset="0"/>
              <a:cs typeface="Arial" panose="020B0604020202020204" pitchFamily="34" charset="0"/>
            </a:endParaRPr>
          </a:p>
          <a:p>
            <a:r>
              <a:rPr lang="en-GB" dirty="0"/>
              <a:t>Gibson and Blandford (2005)</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1026" name="Picture 2" descr="Open door. Cartoon style. stock vector. Illustration of input - 40473222">
            <a:extLst>
              <a:ext uri="{FF2B5EF4-FFF2-40B4-BE49-F238E27FC236}">
                <a16:creationId xmlns:a16="http://schemas.microsoft.com/office/drawing/2014/main" id="{82C07F60-2003-447E-B8CE-7FBB102B1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0164" y="1565029"/>
            <a:ext cx="3974123"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826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665722F-2C66-4241-B687-FC3A7787B057}"/>
              </a:ext>
            </a:extLst>
          </p:cNvPr>
          <p:cNvSpPr>
            <a:spLocks noGrp="1"/>
          </p:cNvSpPr>
          <p:nvPr>
            <p:ph sz="half" idx="2"/>
          </p:nvPr>
        </p:nvSpPr>
        <p:spPr>
          <a:xfrm>
            <a:off x="4928089" y="2230071"/>
            <a:ext cx="3886200" cy="4351338"/>
          </a:xfrm>
        </p:spPr>
        <p:txBody>
          <a:bodyPr/>
          <a:lstStyle/>
          <a:p>
            <a:r>
              <a:rPr lang="en-GB" dirty="0"/>
              <a:t>Pwy allai fod yn rhan o'r gymuned yn amgylchedd yr BC?</a:t>
            </a:r>
          </a:p>
          <a:p>
            <a:pPr marL="0" indent="0">
              <a:buNone/>
            </a:pPr>
            <a:endParaRPr lang="en-GB" dirty="0"/>
          </a:p>
        </p:txBody>
      </p:sp>
      <p:pic>
        <p:nvPicPr>
          <p:cNvPr id="5" name="Content Placeholder 9">
            <a:extLst>
              <a:ext uri="{FF2B5EF4-FFF2-40B4-BE49-F238E27FC236}">
                <a16:creationId xmlns:a16="http://schemas.microsoft.com/office/drawing/2014/main" id="{B11973DC-C0A1-4AC0-8E5C-92549FD94892}"/>
              </a:ext>
            </a:extLst>
          </p:cNvPr>
          <p:cNvPicPr>
            <a:picLocks noGrp="1" noChangeAspect="1"/>
          </p:cNvPicPr>
          <p:nvPr>
            <p:ph sz="half" idx="1"/>
          </p:nvPr>
        </p:nvPicPr>
        <p:blipFill>
          <a:blip r:embed="rId2"/>
          <a:stretch>
            <a:fillRect/>
          </a:stretch>
        </p:blipFill>
        <p:spPr>
          <a:xfrm>
            <a:off x="685800" y="1368357"/>
            <a:ext cx="3886200" cy="3924612"/>
          </a:xfrm>
        </p:spPr>
      </p:pic>
    </p:spTree>
    <p:extLst>
      <p:ext uri="{BB962C8B-B14F-4D97-AF65-F5344CB8AC3E}">
        <p14:creationId xmlns:p14="http://schemas.microsoft.com/office/powerpoint/2010/main" val="929473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A46E301-45A2-4F9B-BB7B-DE637819C2CF}"/>
              </a:ext>
            </a:extLst>
          </p:cNvPr>
          <p:cNvSpPr>
            <a:spLocks noGrp="1"/>
          </p:cNvSpPr>
          <p:nvPr>
            <p:ph sz="half" idx="2"/>
          </p:nvPr>
        </p:nvSpPr>
        <p:spPr>
          <a:xfrm>
            <a:off x="5213003" y="1253331"/>
            <a:ext cx="3886200" cy="4351338"/>
          </a:xfrm>
        </p:spPr>
        <p:txBody>
          <a:bodyPr/>
          <a:lstStyle/>
          <a:p>
            <a:r>
              <a:rPr lang="en-GB" dirty="0"/>
              <a:t>Who could be part of the community in the EY environment?</a:t>
            </a:r>
          </a:p>
          <a:p>
            <a:pPr marL="0" indent="0">
              <a:buNone/>
            </a:pPr>
            <a:endParaRPr lang="en-GB" dirty="0"/>
          </a:p>
        </p:txBody>
      </p:sp>
      <p:pic>
        <p:nvPicPr>
          <p:cNvPr id="10" name="Content Placeholder 9">
            <a:extLst>
              <a:ext uri="{FF2B5EF4-FFF2-40B4-BE49-F238E27FC236}">
                <a16:creationId xmlns:a16="http://schemas.microsoft.com/office/drawing/2014/main" id="{C6C20C8D-561A-466D-BED8-0223DD3F650B}"/>
              </a:ext>
            </a:extLst>
          </p:cNvPr>
          <p:cNvPicPr>
            <a:picLocks noGrp="1" noChangeAspect="1"/>
          </p:cNvPicPr>
          <p:nvPr>
            <p:ph sz="half" idx="1"/>
          </p:nvPr>
        </p:nvPicPr>
        <p:blipFill>
          <a:blip r:embed="rId3"/>
          <a:stretch>
            <a:fillRect/>
          </a:stretch>
        </p:blipFill>
        <p:spPr>
          <a:xfrm>
            <a:off x="44797" y="1034716"/>
            <a:ext cx="4824985" cy="4138863"/>
          </a:xfrm>
        </p:spPr>
      </p:pic>
    </p:spTree>
    <p:extLst>
      <p:ext uri="{BB962C8B-B14F-4D97-AF65-F5344CB8AC3E}">
        <p14:creationId xmlns:p14="http://schemas.microsoft.com/office/powerpoint/2010/main" val="1116168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C34A-591F-4221-ADBF-5F952EBA46D0}"/>
              </a:ext>
            </a:extLst>
          </p:cNvPr>
          <p:cNvSpPr>
            <a:spLocks noGrp="1"/>
          </p:cNvSpPr>
          <p:nvPr>
            <p:ph type="title"/>
          </p:nvPr>
        </p:nvSpPr>
        <p:spPr/>
        <p:txBody>
          <a:bodyPr/>
          <a:lstStyle/>
          <a:p>
            <a:r>
              <a:rPr lang="en-GB" b="0" i="0" dirty="0">
                <a:solidFill>
                  <a:srgbClr val="030303"/>
                </a:solidFill>
                <a:effectLst/>
                <a:latin typeface="Roboto" panose="02000000000000000000" pitchFamily="2" charset="0"/>
              </a:rPr>
              <a:t>whānau.               Te Whaariki</a:t>
            </a:r>
            <a:endParaRPr lang="en-GB" dirty="0"/>
          </a:p>
        </p:txBody>
      </p:sp>
      <p:sp>
        <p:nvSpPr>
          <p:cNvPr id="3" name="Content Placeholder 2">
            <a:extLst>
              <a:ext uri="{FF2B5EF4-FFF2-40B4-BE49-F238E27FC236}">
                <a16:creationId xmlns:a16="http://schemas.microsoft.com/office/drawing/2014/main" id="{8A665A6E-17EF-46AA-BE89-73BA4C5B535E}"/>
              </a:ext>
            </a:extLst>
          </p:cNvPr>
          <p:cNvSpPr>
            <a:spLocks noGrp="1"/>
          </p:cNvSpPr>
          <p:nvPr>
            <p:ph sz="half" idx="1"/>
          </p:nvPr>
        </p:nvSpPr>
        <p:spPr/>
        <p:txBody>
          <a:bodyPr/>
          <a:lstStyle/>
          <a:p>
            <a:r>
              <a:rPr lang="en-GB" dirty="0"/>
              <a:t>https://www.youtube.com/watch?v=cLDDFedc0zM</a:t>
            </a:r>
          </a:p>
        </p:txBody>
      </p:sp>
      <p:pic>
        <p:nvPicPr>
          <p:cNvPr id="6" name="Content Placeholder 5">
            <a:extLst>
              <a:ext uri="{FF2B5EF4-FFF2-40B4-BE49-F238E27FC236}">
                <a16:creationId xmlns:a16="http://schemas.microsoft.com/office/drawing/2014/main" id="{483BD5F7-75A2-4148-8214-0D6D5F9D12D0}"/>
              </a:ext>
            </a:extLst>
          </p:cNvPr>
          <p:cNvPicPr>
            <a:picLocks noGrp="1" noChangeAspect="1"/>
          </p:cNvPicPr>
          <p:nvPr>
            <p:ph sz="half" idx="2"/>
          </p:nvPr>
        </p:nvPicPr>
        <p:blipFill>
          <a:blip r:embed="rId2"/>
          <a:stretch>
            <a:fillRect/>
          </a:stretch>
        </p:blipFill>
        <p:spPr>
          <a:xfrm>
            <a:off x="4629150" y="2767299"/>
            <a:ext cx="3886200" cy="2467989"/>
          </a:xfrm>
        </p:spPr>
      </p:pic>
    </p:spTree>
    <p:extLst>
      <p:ext uri="{BB962C8B-B14F-4D97-AF65-F5344CB8AC3E}">
        <p14:creationId xmlns:p14="http://schemas.microsoft.com/office/powerpoint/2010/main" val="135524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75A5-6EBC-4972-A0B1-B36252CE5E2C}"/>
              </a:ext>
            </a:extLst>
          </p:cNvPr>
          <p:cNvSpPr>
            <a:spLocks noGrp="1"/>
          </p:cNvSpPr>
          <p:nvPr>
            <p:ph type="title"/>
          </p:nvPr>
        </p:nvSpPr>
        <p:spPr>
          <a:xfrm>
            <a:off x="571500" y="95714"/>
            <a:ext cx="7886700" cy="1325563"/>
          </a:xfrm>
        </p:spPr>
        <p:txBody>
          <a:bodyPr/>
          <a:lstStyle/>
          <a:p>
            <a:r>
              <a:rPr lang="en-GB" dirty="0"/>
              <a:t>Theori: Ffiniau cymdeithasol</a:t>
            </a:r>
          </a:p>
        </p:txBody>
      </p:sp>
      <p:sp>
        <p:nvSpPr>
          <p:cNvPr id="3" name="Content Placeholder 2">
            <a:extLst>
              <a:ext uri="{FF2B5EF4-FFF2-40B4-BE49-F238E27FC236}">
                <a16:creationId xmlns:a16="http://schemas.microsoft.com/office/drawing/2014/main" id="{7F16E0FD-0CC1-46FC-9815-206C07709D7E}"/>
              </a:ext>
            </a:extLst>
          </p:cNvPr>
          <p:cNvSpPr>
            <a:spLocks noGrp="1"/>
          </p:cNvSpPr>
          <p:nvPr>
            <p:ph sz="half" idx="1"/>
          </p:nvPr>
        </p:nvSpPr>
        <p:spPr>
          <a:xfrm>
            <a:off x="628650" y="1253331"/>
            <a:ext cx="3886200" cy="4351338"/>
          </a:xfrm>
        </p:spPr>
        <p:txBody>
          <a:bodyPr>
            <a:normAutofit fontScale="92500"/>
          </a:bodyPr>
          <a:lstStyle/>
          <a:p>
            <a:r>
              <a:rPr lang="en-GB" dirty="0"/>
              <a:t>Ffiniau cymdeithasol = Man lle mae gwahanol fydoedd cymdeithasol yn gwrthdaro (lleoliad EY / meithrinfa / ysgol a'r gymuned y tu allan)</a:t>
            </a:r>
          </a:p>
          <a:p>
            <a:r>
              <a:rPr lang="en-GB" dirty="0"/>
              <a:t>Mae angen arweinyddiaeth ddiwylliannol ymatebol am ffiniau cymdeithasol</a:t>
            </a:r>
          </a:p>
          <a:p>
            <a:r>
              <a:rPr lang="en-GB" dirty="0"/>
              <a:t>(Scanlan a Johnson, 2021)</a:t>
            </a:r>
          </a:p>
        </p:txBody>
      </p:sp>
      <p:pic>
        <p:nvPicPr>
          <p:cNvPr id="7" name="Picture 2" descr="Inclusive Leadership on the Social Frontiers | Family and Community En">
            <a:extLst>
              <a:ext uri="{FF2B5EF4-FFF2-40B4-BE49-F238E27FC236}">
                <a16:creationId xmlns:a16="http://schemas.microsoft.com/office/drawing/2014/main" id="{49D127BD-6A11-4803-B2A5-6FFAE0A8550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591909" y="1690689"/>
            <a:ext cx="3552091" cy="5071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22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0E28-B440-499D-9FFB-7F0F81724C91}"/>
              </a:ext>
            </a:extLst>
          </p:cNvPr>
          <p:cNvSpPr>
            <a:spLocks noGrp="1"/>
          </p:cNvSpPr>
          <p:nvPr>
            <p:ph type="title"/>
          </p:nvPr>
        </p:nvSpPr>
        <p:spPr/>
        <p:txBody>
          <a:bodyPr/>
          <a:lstStyle/>
          <a:p>
            <a:r>
              <a:rPr lang="en-GB" dirty="0"/>
              <a:t>Theory: Schools as Social Frontiers</a:t>
            </a:r>
          </a:p>
        </p:txBody>
      </p:sp>
      <p:sp>
        <p:nvSpPr>
          <p:cNvPr id="3" name="Content Placeholder 2">
            <a:extLst>
              <a:ext uri="{FF2B5EF4-FFF2-40B4-BE49-F238E27FC236}">
                <a16:creationId xmlns:a16="http://schemas.microsoft.com/office/drawing/2014/main" id="{14FA30F6-F7FC-4113-86E0-4812366B55D5}"/>
              </a:ext>
            </a:extLst>
          </p:cNvPr>
          <p:cNvSpPr>
            <a:spLocks noGrp="1"/>
          </p:cNvSpPr>
          <p:nvPr>
            <p:ph sz="half" idx="1"/>
          </p:nvPr>
        </p:nvSpPr>
        <p:spPr>
          <a:xfrm>
            <a:off x="320921" y="1268780"/>
            <a:ext cx="3886200" cy="4351338"/>
          </a:xfrm>
        </p:spPr>
        <p:txBody>
          <a:bodyPr>
            <a:normAutofit fontScale="92500" lnSpcReduction="10000"/>
          </a:bodyPr>
          <a:lstStyle/>
          <a:p>
            <a:pPr marL="0" indent="0">
              <a:buNone/>
            </a:pPr>
            <a:endParaRPr lang="en-GB" dirty="0"/>
          </a:p>
          <a:p>
            <a:r>
              <a:rPr lang="en-GB" dirty="0"/>
              <a:t>Social frontiers  = A place where different social worlds collide   (EY setting/ nursery/ school and the outside community)</a:t>
            </a:r>
          </a:p>
          <a:p>
            <a:r>
              <a:rPr lang="en-GB" dirty="0"/>
              <a:t>Social frontiers need  culturally responsive leadership </a:t>
            </a:r>
          </a:p>
          <a:p>
            <a:pPr marL="0" indent="0" algn="r">
              <a:buNone/>
            </a:pPr>
            <a:r>
              <a:rPr lang="en-GB" dirty="0"/>
              <a:t>(Scanlan and Johnson, 2020)</a:t>
            </a:r>
          </a:p>
          <a:p>
            <a:pPr marL="0" indent="0">
              <a:buNone/>
            </a:pPr>
            <a:endParaRPr lang="en-GB" dirty="0"/>
          </a:p>
        </p:txBody>
      </p:sp>
      <p:pic>
        <p:nvPicPr>
          <p:cNvPr id="1026" name="Picture 2" descr="Inclusive Leadership on the Social Frontiers | Family and Community En">
            <a:extLst>
              <a:ext uri="{FF2B5EF4-FFF2-40B4-BE49-F238E27FC236}">
                <a16:creationId xmlns:a16="http://schemas.microsoft.com/office/drawing/2014/main" id="{7D832326-E354-4A47-975F-DA8B0A066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0447" y="1993228"/>
            <a:ext cx="3793553" cy="4864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783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B5F250C-542F-41E4-8480-AC4C802719BF}"/>
              </a:ext>
            </a:extLst>
          </p:cNvPr>
          <p:cNvPicPr>
            <a:picLocks noGrp="1" noChangeAspect="1"/>
          </p:cNvPicPr>
          <p:nvPr>
            <p:ph sz="half" idx="1"/>
          </p:nvPr>
        </p:nvPicPr>
        <p:blipFill>
          <a:blip r:embed="rId3"/>
          <a:stretch>
            <a:fillRect/>
          </a:stretch>
        </p:blipFill>
        <p:spPr>
          <a:xfrm>
            <a:off x="473836" y="844062"/>
            <a:ext cx="4098164" cy="3974123"/>
          </a:xfrm>
        </p:spPr>
      </p:pic>
      <p:sp>
        <p:nvSpPr>
          <p:cNvPr id="4" name="Content Placeholder 3">
            <a:extLst>
              <a:ext uri="{FF2B5EF4-FFF2-40B4-BE49-F238E27FC236}">
                <a16:creationId xmlns:a16="http://schemas.microsoft.com/office/drawing/2014/main" id="{7323C4BE-CE68-4F59-B7A5-1069DE129861}"/>
              </a:ext>
            </a:extLst>
          </p:cNvPr>
          <p:cNvSpPr>
            <a:spLocks noGrp="1"/>
          </p:cNvSpPr>
          <p:nvPr>
            <p:ph sz="half" idx="2"/>
          </p:nvPr>
        </p:nvSpPr>
        <p:spPr>
          <a:xfrm>
            <a:off x="4998428" y="844062"/>
            <a:ext cx="3886200" cy="4351338"/>
          </a:xfrm>
        </p:spPr>
        <p:txBody>
          <a:bodyPr/>
          <a:lstStyle/>
          <a:p>
            <a:pPr marL="0" indent="0">
              <a:buNone/>
            </a:pPr>
            <a:r>
              <a:rPr lang="en-GB" dirty="0">
                <a:latin typeface="Arial" panose="020B0604020202020204" pitchFamily="34" charset="0"/>
              </a:rPr>
              <a:t>British Council Wales</a:t>
            </a:r>
          </a:p>
          <a:p>
            <a:pPr marL="0" indent="0">
              <a:buNone/>
            </a:pPr>
            <a:endParaRPr lang="en-GB" b="0" i="0" dirty="0">
              <a:effectLst/>
              <a:latin typeface="Arial" panose="020B0604020202020204" pitchFamily="34" charset="0"/>
            </a:endParaRP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Millbrook Primary School: 28.00-51 mins</a:t>
            </a:r>
          </a:p>
          <a:p>
            <a:pPr marL="0" indent="0">
              <a:buNone/>
            </a:pPr>
            <a:r>
              <a:rPr lang="en-GB" dirty="0"/>
              <a:t>https://wales.britishcouncil.org/en/community-school-wales-webinar</a:t>
            </a:r>
          </a:p>
          <a:p>
            <a:pPr marL="0" indent="0">
              <a:buNone/>
            </a:pPr>
            <a:endParaRPr lang="en-GB" dirty="0">
              <a:latin typeface="Arial" panose="020B0604020202020204" pitchFamily="34" charset="0"/>
            </a:endParaRPr>
          </a:p>
        </p:txBody>
      </p:sp>
    </p:spTree>
    <p:extLst>
      <p:ext uri="{BB962C8B-B14F-4D97-AF65-F5344CB8AC3E}">
        <p14:creationId xmlns:p14="http://schemas.microsoft.com/office/powerpoint/2010/main" val="588351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02CBD5-8C6F-405A-8102-C4542DBAC77A}"/>
              </a:ext>
            </a:extLst>
          </p:cNvPr>
          <p:cNvSpPr>
            <a:spLocks noGrp="1"/>
          </p:cNvSpPr>
          <p:nvPr>
            <p:ph type="title"/>
          </p:nvPr>
        </p:nvSpPr>
        <p:spPr/>
        <p:txBody>
          <a:bodyPr/>
          <a:lstStyle/>
          <a:p>
            <a:endParaRPr lang="en-GB" dirty="0"/>
          </a:p>
        </p:txBody>
      </p:sp>
      <p:pic>
        <p:nvPicPr>
          <p:cNvPr id="9" name="Picture 8">
            <a:extLst>
              <a:ext uri="{FF2B5EF4-FFF2-40B4-BE49-F238E27FC236}">
                <a16:creationId xmlns:a16="http://schemas.microsoft.com/office/drawing/2014/main" id="{6D02AAF5-1E8F-4CB4-9B10-DEB1A83A5395}"/>
              </a:ext>
            </a:extLst>
          </p:cNvPr>
          <p:cNvPicPr>
            <a:picLocks noChangeAspect="1"/>
          </p:cNvPicPr>
          <p:nvPr/>
        </p:nvPicPr>
        <p:blipFill>
          <a:blip r:embed="rId3"/>
          <a:stretch>
            <a:fillRect/>
          </a:stretch>
        </p:blipFill>
        <p:spPr>
          <a:xfrm>
            <a:off x="0" y="0"/>
            <a:ext cx="8892002" cy="4835769"/>
          </a:xfrm>
          <a:prstGeom prst="rect">
            <a:avLst/>
          </a:prstGeom>
        </p:spPr>
      </p:pic>
      <p:sp>
        <p:nvSpPr>
          <p:cNvPr id="10" name="TextBox 9">
            <a:extLst>
              <a:ext uri="{FF2B5EF4-FFF2-40B4-BE49-F238E27FC236}">
                <a16:creationId xmlns:a16="http://schemas.microsoft.com/office/drawing/2014/main" id="{EB1D0CFA-F833-4094-BAA9-CCF4678A1D25}"/>
              </a:ext>
            </a:extLst>
          </p:cNvPr>
          <p:cNvSpPr txBox="1"/>
          <p:nvPr/>
        </p:nvSpPr>
        <p:spPr>
          <a:xfrm>
            <a:off x="7206936" y="5214328"/>
            <a:ext cx="1655710" cy="369332"/>
          </a:xfrm>
          <a:prstGeom prst="rect">
            <a:avLst/>
          </a:prstGeom>
          <a:noFill/>
        </p:spPr>
        <p:txBody>
          <a:bodyPr wrap="none" rtlCol="0">
            <a:spAutoFit/>
          </a:bodyPr>
          <a:lstStyle/>
          <a:p>
            <a:r>
              <a:rPr lang="en-GB" dirty="0"/>
              <a:t>(Watkins, 2021)</a:t>
            </a:r>
          </a:p>
        </p:txBody>
      </p:sp>
      <p:sp>
        <p:nvSpPr>
          <p:cNvPr id="12" name="TextBox 11">
            <a:extLst>
              <a:ext uri="{FF2B5EF4-FFF2-40B4-BE49-F238E27FC236}">
                <a16:creationId xmlns:a16="http://schemas.microsoft.com/office/drawing/2014/main" id="{AE10E275-8641-4628-B0FD-7C2C206C17F0}"/>
              </a:ext>
            </a:extLst>
          </p:cNvPr>
          <p:cNvSpPr txBox="1"/>
          <p:nvPr/>
        </p:nvSpPr>
        <p:spPr>
          <a:xfrm>
            <a:off x="1178169" y="5298100"/>
            <a:ext cx="4712677" cy="369332"/>
          </a:xfrm>
          <a:prstGeom prst="rect">
            <a:avLst/>
          </a:prstGeom>
          <a:noFill/>
        </p:spPr>
        <p:txBody>
          <a:bodyPr wrap="square" rtlCol="0">
            <a:spAutoFit/>
          </a:bodyPr>
          <a:lstStyle/>
          <a:p>
            <a:r>
              <a:rPr lang="en-GB" dirty="0"/>
              <a:t>Watkins’ webinar  28:00 – 51:00 </a:t>
            </a:r>
          </a:p>
        </p:txBody>
      </p:sp>
    </p:spTree>
    <p:extLst>
      <p:ext uri="{BB962C8B-B14F-4D97-AF65-F5344CB8AC3E}">
        <p14:creationId xmlns:p14="http://schemas.microsoft.com/office/powerpoint/2010/main" val="64646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2DEC-DDE1-4C27-B605-2F55B27EA799}"/>
              </a:ext>
            </a:extLst>
          </p:cNvPr>
          <p:cNvSpPr>
            <a:spLocks noGrp="1"/>
          </p:cNvSpPr>
          <p:nvPr>
            <p:ph type="title"/>
          </p:nvPr>
        </p:nvSpPr>
        <p:spPr>
          <a:xfrm>
            <a:off x="0" y="18255"/>
            <a:ext cx="7886700" cy="1325563"/>
          </a:xfrm>
        </p:spPr>
        <p:txBody>
          <a:bodyPr/>
          <a:lstStyle/>
          <a:p>
            <a:r>
              <a:rPr lang="en-GB" dirty="0"/>
              <a:t>Theori – Y “dull seiliedig ar le”</a:t>
            </a:r>
          </a:p>
        </p:txBody>
      </p:sp>
      <p:sp>
        <p:nvSpPr>
          <p:cNvPr id="4" name="Content Placeholder 3">
            <a:extLst>
              <a:ext uri="{FF2B5EF4-FFF2-40B4-BE49-F238E27FC236}">
                <a16:creationId xmlns:a16="http://schemas.microsoft.com/office/drawing/2014/main" id="{8A31918C-4B36-4154-8C8F-34E3108432C5}"/>
              </a:ext>
            </a:extLst>
          </p:cNvPr>
          <p:cNvSpPr>
            <a:spLocks noGrp="1"/>
          </p:cNvSpPr>
          <p:nvPr>
            <p:ph sz="half" idx="2"/>
          </p:nvPr>
        </p:nvSpPr>
        <p:spPr>
          <a:xfrm>
            <a:off x="4699489" y="1343818"/>
            <a:ext cx="3886200" cy="4351338"/>
          </a:xfrm>
        </p:spPr>
        <p:txBody>
          <a:bodyPr>
            <a:normAutofit fontScale="70000" lnSpcReduction="20000"/>
          </a:bodyPr>
          <a:lstStyle/>
          <a:p>
            <a:pPr>
              <a:lnSpc>
                <a:spcPct val="120000"/>
              </a:lnSpc>
            </a:pPr>
            <a:r>
              <a:rPr lang="en-GB" dirty="0">
                <a:latin typeface="Arial" panose="020B0604020202020204" pitchFamily="34" charset="0"/>
                <a:cs typeface="Arial" panose="020B0604020202020204" pitchFamily="34" charset="0"/>
              </a:rPr>
              <a:t>Mae'r dull seiliedig ar le yn ddull sy'n canolbwyntio ar yr unigolyn, o'r gwaelod i fyny a ddefnyddir i ddiwallu anghenion unigryw pobl mewn un lleoliad penodol trwy weithio gyda'n gilydd i ddefnyddio'r adnoddau gorau sydd ar gael a chydweithio i ennill gwybodaeth a mewnwelediad lleol.</a:t>
            </a:r>
          </a:p>
          <a:p>
            <a:pPr marL="0" indent="0" algn="r">
              <a:buNone/>
            </a:pPr>
            <a:r>
              <a:rPr lang="en-GB" dirty="0">
                <a:latin typeface="Arial" panose="020B0604020202020204" pitchFamily="34" charset="0"/>
                <a:cs typeface="Arial" panose="020B0604020202020204" pitchFamily="34" charset="0"/>
              </a:rPr>
              <a:t>(Munro, 2015, ar-lein)</a:t>
            </a:r>
          </a:p>
        </p:txBody>
      </p:sp>
      <p:pic>
        <p:nvPicPr>
          <p:cNvPr id="5" name="Content Placeholder 5">
            <a:extLst>
              <a:ext uri="{FF2B5EF4-FFF2-40B4-BE49-F238E27FC236}">
                <a16:creationId xmlns:a16="http://schemas.microsoft.com/office/drawing/2014/main" id="{38A88D3A-11F8-4C77-85BB-B7BBB6DCBD5E}"/>
              </a:ext>
            </a:extLst>
          </p:cNvPr>
          <p:cNvPicPr>
            <a:picLocks noGrp="1" noChangeAspect="1"/>
          </p:cNvPicPr>
          <p:nvPr>
            <p:ph sz="half" idx="1"/>
          </p:nvPr>
        </p:nvPicPr>
        <p:blipFill>
          <a:blip r:embed="rId2"/>
          <a:stretch>
            <a:fillRect/>
          </a:stretch>
        </p:blipFill>
        <p:spPr>
          <a:xfrm>
            <a:off x="382465" y="1782154"/>
            <a:ext cx="3886200" cy="3228791"/>
          </a:xfrm>
        </p:spPr>
      </p:pic>
    </p:spTree>
    <p:extLst>
      <p:ext uri="{BB962C8B-B14F-4D97-AF65-F5344CB8AC3E}">
        <p14:creationId xmlns:p14="http://schemas.microsoft.com/office/powerpoint/2010/main" val="2270249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EDDE-5BC2-4C34-ACB2-A75A1B3F1469}"/>
              </a:ext>
            </a:extLst>
          </p:cNvPr>
          <p:cNvSpPr>
            <a:spLocks noGrp="1"/>
          </p:cNvSpPr>
          <p:nvPr>
            <p:ph type="title"/>
          </p:nvPr>
        </p:nvSpPr>
        <p:spPr>
          <a:xfrm>
            <a:off x="0" y="-72232"/>
            <a:ext cx="7886700" cy="1325563"/>
          </a:xfrm>
        </p:spPr>
        <p:txBody>
          <a:bodyPr>
            <a:normAutofit/>
          </a:bodyPr>
          <a:lstStyle/>
          <a:p>
            <a:br>
              <a:rPr lang="en-GB" sz="3200" dirty="0"/>
            </a:br>
            <a:r>
              <a:rPr lang="en-GB" sz="3200" dirty="0">
                <a:solidFill>
                  <a:schemeClr val="accent1">
                    <a:lumMod val="50000"/>
                  </a:schemeClr>
                </a:solidFill>
              </a:rPr>
              <a:t>Theory -the “place based approach”</a:t>
            </a:r>
          </a:p>
        </p:txBody>
      </p:sp>
      <p:pic>
        <p:nvPicPr>
          <p:cNvPr id="6" name="Content Placeholder 5">
            <a:extLst>
              <a:ext uri="{FF2B5EF4-FFF2-40B4-BE49-F238E27FC236}">
                <a16:creationId xmlns:a16="http://schemas.microsoft.com/office/drawing/2014/main" id="{D1F93672-7991-424A-BBA9-99DA2799BC89}"/>
              </a:ext>
            </a:extLst>
          </p:cNvPr>
          <p:cNvPicPr>
            <a:picLocks noGrp="1" noChangeAspect="1"/>
          </p:cNvPicPr>
          <p:nvPr>
            <p:ph sz="half" idx="1"/>
          </p:nvPr>
        </p:nvPicPr>
        <p:blipFill>
          <a:blip r:embed="rId2"/>
          <a:stretch>
            <a:fillRect/>
          </a:stretch>
        </p:blipFill>
        <p:spPr>
          <a:xfrm>
            <a:off x="628648" y="1595925"/>
            <a:ext cx="3886200" cy="3666149"/>
          </a:xfrm>
        </p:spPr>
      </p:pic>
      <p:sp>
        <p:nvSpPr>
          <p:cNvPr id="7" name="Content Placeholder 6">
            <a:extLst>
              <a:ext uri="{FF2B5EF4-FFF2-40B4-BE49-F238E27FC236}">
                <a16:creationId xmlns:a16="http://schemas.microsoft.com/office/drawing/2014/main" id="{BDF11973-E1BA-4B45-A62A-089549D01746}"/>
              </a:ext>
            </a:extLst>
          </p:cNvPr>
          <p:cNvSpPr>
            <a:spLocks noGrp="1"/>
          </p:cNvSpPr>
          <p:nvPr>
            <p:ph sz="half" idx="2"/>
          </p:nvPr>
        </p:nvSpPr>
        <p:spPr>
          <a:xfrm>
            <a:off x="4629152" y="1253331"/>
            <a:ext cx="3886200" cy="4351338"/>
          </a:xfrm>
        </p:spPr>
        <p:txBody>
          <a:bodyPr>
            <a:normAutofit fontScale="92500" lnSpcReduction="10000"/>
          </a:bodyPr>
          <a:lstStyle/>
          <a:p>
            <a:pPr marL="0" indent="0">
              <a:buNone/>
            </a:pPr>
            <a:r>
              <a:rPr lang="en-GB" dirty="0">
                <a:solidFill>
                  <a:schemeClr val="accent1">
                    <a:lumMod val="50000"/>
                  </a:schemeClr>
                </a:solidFill>
                <a:latin typeface="Raleway" pitchFamily="2" charset="0"/>
              </a:rPr>
              <a:t>The p</a:t>
            </a:r>
            <a:r>
              <a:rPr lang="en-GB" b="0" i="0" dirty="0">
                <a:solidFill>
                  <a:schemeClr val="accent1">
                    <a:lumMod val="50000"/>
                  </a:schemeClr>
                </a:solidFill>
                <a:effectLst/>
                <a:latin typeface="Raleway" pitchFamily="2" charset="0"/>
              </a:rPr>
              <a:t>lace-based approach is a person-centred, bottom-up approach used to meet the unique needs of people in one given location by working together to use the best available resources and collaborate to gain local knowledge and insight.</a:t>
            </a:r>
          </a:p>
          <a:p>
            <a:pPr marL="0" indent="0">
              <a:buNone/>
            </a:pPr>
            <a:r>
              <a:rPr lang="en-GB" dirty="0">
                <a:solidFill>
                  <a:schemeClr val="accent1">
                    <a:lumMod val="50000"/>
                  </a:schemeClr>
                </a:solidFill>
                <a:latin typeface="Raleway" pitchFamily="2" charset="0"/>
              </a:rPr>
              <a:t>(Munro, 2015, </a:t>
            </a:r>
            <a:r>
              <a:rPr lang="en-GB" i="1" dirty="0">
                <a:solidFill>
                  <a:schemeClr val="accent1">
                    <a:lumMod val="50000"/>
                  </a:schemeClr>
                </a:solidFill>
                <a:latin typeface="Raleway" pitchFamily="2" charset="0"/>
              </a:rPr>
              <a:t>online</a:t>
            </a:r>
            <a:r>
              <a:rPr lang="en-GB" dirty="0">
                <a:solidFill>
                  <a:schemeClr val="accent1">
                    <a:lumMod val="50000"/>
                  </a:schemeClr>
                </a:solidFill>
                <a:latin typeface="Raleway" pitchFamily="2" charset="0"/>
              </a:rPr>
              <a:t>)</a:t>
            </a:r>
            <a:endParaRPr lang="en-GB" dirty="0">
              <a:solidFill>
                <a:schemeClr val="accent1">
                  <a:lumMod val="50000"/>
                </a:schemeClr>
              </a:solidFill>
            </a:endParaRPr>
          </a:p>
        </p:txBody>
      </p:sp>
    </p:spTree>
    <p:extLst>
      <p:ext uri="{BB962C8B-B14F-4D97-AF65-F5344CB8AC3E}">
        <p14:creationId xmlns:p14="http://schemas.microsoft.com/office/powerpoint/2010/main" val="2613860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7E2A4-700C-4AB3-AC88-AC819A289953}"/>
              </a:ext>
            </a:extLst>
          </p:cNvPr>
          <p:cNvSpPr>
            <a:spLocks noGrp="1"/>
          </p:cNvSpPr>
          <p:nvPr>
            <p:ph type="title"/>
          </p:nvPr>
        </p:nvSpPr>
        <p:spPr>
          <a:xfrm>
            <a:off x="690197" y="1946585"/>
            <a:ext cx="7886700" cy="1325563"/>
          </a:xfrm>
        </p:spPr>
        <p:txBody>
          <a:bodyPr>
            <a:normAutofit/>
          </a:bodyPr>
          <a:lstStyle/>
          <a:p>
            <a:br>
              <a:rPr lang="en-GB" b="0" i="0" dirty="0">
                <a:effectLst/>
                <a:latin typeface="Roboto" panose="02000000000000000000" pitchFamily="2" charset="0"/>
              </a:rPr>
            </a:br>
            <a:endParaRPr lang="en-GB" dirty="0"/>
          </a:p>
        </p:txBody>
      </p:sp>
      <p:sp>
        <p:nvSpPr>
          <p:cNvPr id="12" name="Content Placeholder 11">
            <a:extLst>
              <a:ext uri="{FF2B5EF4-FFF2-40B4-BE49-F238E27FC236}">
                <a16:creationId xmlns:a16="http://schemas.microsoft.com/office/drawing/2014/main" id="{33E10DE9-3749-4960-AC19-BFBD00833D9E}"/>
              </a:ext>
            </a:extLst>
          </p:cNvPr>
          <p:cNvSpPr>
            <a:spLocks noGrp="1"/>
          </p:cNvSpPr>
          <p:nvPr>
            <p:ph sz="half" idx="1"/>
          </p:nvPr>
        </p:nvSpPr>
        <p:spPr>
          <a:xfrm>
            <a:off x="422029" y="2449880"/>
            <a:ext cx="3886200" cy="1418737"/>
          </a:xfrm>
        </p:spPr>
        <p:txBody>
          <a:bodyPr>
            <a:normAutofit fontScale="92500" lnSpcReduction="10000"/>
          </a:bodyPr>
          <a:lstStyle/>
          <a:p>
            <a:r>
              <a:rPr lang="en-GB" dirty="0"/>
              <a:t>https://www.youtube.com/watch?v=-QE0Q0-5Ic8</a:t>
            </a:r>
          </a:p>
        </p:txBody>
      </p:sp>
      <p:sp>
        <p:nvSpPr>
          <p:cNvPr id="4" name="Content Placeholder 3">
            <a:extLst>
              <a:ext uri="{FF2B5EF4-FFF2-40B4-BE49-F238E27FC236}">
                <a16:creationId xmlns:a16="http://schemas.microsoft.com/office/drawing/2014/main" id="{E7C67F03-92F1-4F7F-BA30-BBAFD7B5AADD}"/>
              </a:ext>
            </a:extLst>
          </p:cNvPr>
          <p:cNvSpPr>
            <a:spLocks noGrp="1"/>
          </p:cNvSpPr>
          <p:nvPr>
            <p:ph sz="half" idx="2"/>
          </p:nvPr>
        </p:nvSpPr>
        <p:spPr>
          <a:xfrm>
            <a:off x="162655" y="318538"/>
            <a:ext cx="8291148" cy="1418737"/>
          </a:xfrm>
        </p:spPr>
        <p:txBody>
          <a:bodyPr>
            <a:normAutofit fontScale="92500" lnSpcReduction="10000"/>
          </a:bodyPr>
          <a:lstStyle/>
          <a:p>
            <a:pPr marL="0" indent="0">
              <a:buNone/>
            </a:pPr>
            <a:r>
              <a:rPr lang="en-GB" sz="2400" b="0" i="0" dirty="0">
                <a:solidFill>
                  <a:srgbClr val="030303"/>
                </a:solidFill>
                <a:effectLst/>
                <a:latin typeface="Roboto" panose="02000000000000000000" pitchFamily="2" charset="0"/>
              </a:rPr>
              <a:t>Ysgol Gynradd Gymunedol Priordy Monkton - Ymgysylltu â'r Gymuned</a:t>
            </a:r>
          </a:p>
          <a:p>
            <a:pPr marL="0" indent="0">
              <a:buNone/>
            </a:pPr>
            <a:r>
              <a:rPr lang="en-GB" sz="2400" b="0" i="0" dirty="0">
                <a:solidFill>
                  <a:schemeClr val="accent1">
                    <a:lumMod val="50000"/>
                  </a:schemeClr>
                </a:solidFill>
                <a:effectLst/>
                <a:latin typeface="Roboto" panose="02000000000000000000" pitchFamily="2" charset="0"/>
              </a:rPr>
              <a:t>/Monkton Priory Community Primary School - Community Engagement</a:t>
            </a:r>
            <a:endParaRPr lang="en-GB" sz="2400" dirty="0">
              <a:solidFill>
                <a:schemeClr val="accent1">
                  <a:lumMod val="50000"/>
                </a:schemeClr>
              </a:solidFill>
            </a:endParaRPr>
          </a:p>
        </p:txBody>
      </p:sp>
      <p:pic>
        <p:nvPicPr>
          <p:cNvPr id="14" name="Picture 13">
            <a:extLst>
              <a:ext uri="{FF2B5EF4-FFF2-40B4-BE49-F238E27FC236}">
                <a16:creationId xmlns:a16="http://schemas.microsoft.com/office/drawing/2014/main" id="{52BE947D-E89D-454C-A7E6-EDCC4EDF4280}"/>
              </a:ext>
            </a:extLst>
          </p:cNvPr>
          <p:cNvPicPr>
            <a:picLocks noChangeAspect="1"/>
          </p:cNvPicPr>
          <p:nvPr/>
        </p:nvPicPr>
        <p:blipFill>
          <a:blip r:embed="rId2"/>
          <a:stretch>
            <a:fillRect/>
          </a:stretch>
        </p:blipFill>
        <p:spPr>
          <a:xfrm>
            <a:off x="4629152" y="2012217"/>
            <a:ext cx="4396154" cy="2479561"/>
          </a:xfrm>
          <a:prstGeom prst="rect">
            <a:avLst/>
          </a:prstGeom>
        </p:spPr>
      </p:pic>
    </p:spTree>
    <p:extLst>
      <p:ext uri="{BB962C8B-B14F-4D97-AF65-F5344CB8AC3E}">
        <p14:creationId xmlns:p14="http://schemas.microsoft.com/office/powerpoint/2010/main" val="102421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F418A8-7144-4289-A941-01F2AAC4B4E1}"/>
              </a:ext>
            </a:extLst>
          </p:cNvPr>
          <p:cNvSpPr>
            <a:spLocks noGrp="1"/>
          </p:cNvSpPr>
          <p:nvPr>
            <p:ph sz="half" idx="1"/>
          </p:nvPr>
        </p:nvSpPr>
        <p:spPr>
          <a:xfrm>
            <a:off x="314325" y="330933"/>
            <a:ext cx="8515350" cy="4351338"/>
          </a:xfrm>
        </p:spPr>
        <p:txBody>
          <a:bodyPr>
            <a:normAutofit fontScale="92500"/>
          </a:bodyPr>
          <a:lstStyle/>
          <a:p>
            <a:r>
              <a:rPr lang="en-GB" dirty="0"/>
              <a:t>Gibson, S. and Blandford, S. (2005) </a:t>
            </a:r>
            <a:r>
              <a:rPr lang="en-GB" i="1" dirty="0"/>
              <a:t>Managing special educational needs: A practical guide to primary and secondary schools.</a:t>
            </a:r>
            <a:r>
              <a:rPr lang="en-GB" dirty="0"/>
              <a:t> London. Sage. Available at: </a:t>
            </a:r>
            <a:r>
              <a:rPr lang="en-GB" dirty="0">
                <a:hlinkClick r:id="rId2"/>
              </a:rPr>
              <a:t>http://196.189.45.87/bitstream/123456789/28265/1/31..pdf</a:t>
            </a:r>
            <a:r>
              <a:rPr lang="en-GB" dirty="0"/>
              <a:t> (Accessed: 1/11/21)</a:t>
            </a:r>
          </a:p>
          <a:p>
            <a:pPr marL="0" indent="0">
              <a:buNone/>
            </a:pPr>
            <a:endParaRPr lang="en-GB" dirty="0"/>
          </a:p>
          <a:p>
            <a:r>
              <a:rPr lang="en-GB" dirty="0"/>
              <a:t>Munro, F. (2015)Place based working. Available at:  </a:t>
            </a:r>
            <a:r>
              <a:rPr lang="en-GB" dirty="0">
                <a:hlinkClick r:id="rId3"/>
              </a:rPr>
              <a:t>https://www.iriss.org.uk/resources/irisson/place-based-working#:~:text=Place%2Dbased%20working%20is%20a,gain%20local%20knowledge%20and%20insight</a:t>
            </a:r>
            <a:r>
              <a:rPr lang="en-GB" dirty="0"/>
              <a:t>. (accessed: 1/11/21</a:t>
            </a:r>
          </a:p>
        </p:txBody>
      </p:sp>
    </p:spTree>
    <p:extLst>
      <p:ext uri="{BB962C8B-B14F-4D97-AF65-F5344CB8AC3E}">
        <p14:creationId xmlns:p14="http://schemas.microsoft.com/office/powerpoint/2010/main" val="1821607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7BBD35-9A5F-44D5-845C-8348E87D4614}"/>
              </a:ext>
            </a:extLst>
          </p:cNvPr>
          <p:cNvSpPr>
            <a:spLocks noGrp="1"/>
          </p:cNvSpPr>
          <p:nvPr>
            <p:ph sz="half" idx="1"/>
          </p:nvPr>
        </p:nvSpPr>
        <p:spPr>
          <a:xfrm>
            <a:off x="400049" y="1253331"/>
            <a:ext cx="7688873" cy="4351338"/>
          </a:xfrm>
        </p:spPr>
        <p:txBody>
          <a:bodyPr>
            <a:normAutofit fontScale="62500" lnSpcReduction="20000"/>
          </a:bodyPr>
          <a:lstStyle/>
          <a:p>
            <a:r>
              <a:rPr lang="en-GB" sz="2800" dirty="0"/>
              <a:t>Scanlan, M. and Johnson, L. (2020) ‘Inclusive leadership on the social frontiers: Family and community engagement’, in  Theoharis, G. and Scanlan, M. (eds.) </a:t>
            </a:r>
            <a:r>
              <a:rPr lang="en-GB" sz="2800" i="1" dirty="0"/>
              <a:t>Leadership for increasingly diverse schools.</a:t>
            </a:r>
            <a:r>
              <a:rPr lang="en-GB" sz="2800" dirty="0"/>
              <a:t> London. Routledge. (Leganto)</a:t>
            </a:r>
          </a:p>
          <a:p>
            <a:r>
              <a:rPr lang="en-GB" sz="2800" dirty="0"/>
              <a:t>Watkins, L. (2021) ‘Connecting the Pieces…Developing Bettws Early Learning Community’ (from British Council Wales  </a:t>
            </a:r>
            <a:r>
              <a:rPr lang="en-GB" sz="2800" i="1" dirty="0"/>
              <a:t>Community Schools in Wales Webinar. April 12</a:t>
            </a:r>
            <a:r>
              <a:rPr lang="en-GB" sz="2800" i="1" baseline="30000" dirty="0"/>
              <a:t>th</a:t>
            </a:r>
            <a:r>
              <a:rPr lang="en-GB" sz="2800" i="1" dirty="0"/>
              <a:t> 2021) A</a:t>
            </a:r>
            <a:r>
              <a:rPr lang="en-GB" sz="2800" dirty="0"/>
              <a:t>vailable at: </a:t>
            </a:r>
            <a:r>
              <a:rPr lang="en-GB" sz="2800" dirty="0">
                <a:hlinkClick r:id="rId2"/>
              </a:rPr>
              <a:t>https://wales.britishcouncil.org/en/community-school-wales-webinar</a:t>
            </a:r>
            <a:r>
              <a:rPr lang="en-GB" sz="2800" dirty="0"/>
              <a:t> (28:00 - 51 minutes)  (Accessed: 1/11/21)</a:t>
            </a:r>
          </a:p>
          <a:p>
            <a:pPr marL="0" indent="0">
              <a:buNone/>
            </a:pPr>
            <a:endParaRPr lang="en-GB" sz="2800" dirty="0"/>
          </a:p>
          <a:p>
            <a:r>
              <a:rPr lang="en-GB" sz="2800" dirty="0"/>
              <a:t>Welsh Assembly Government (2003</a:t>
            </a:r>
            <a:r>
              <a:rPr lang="en-GB" sz="2800" i="1" dirty="0"/>
              <a:t>) I</a:t>
            </a:r>
            <a:r>
              <a:rPr lang="en-GB" sz="1800" i="1" dirty="0"/>
              <a:t>nformation sheet: Community Focused Schools</a:t>
            </a:r>
            <a:r>
              <a:rPr lang="en-GB" sz="2800" i="1" dirty="0"/>
              <a:t> Available at: </a:t>
            </a:r>
            <a:r>
              <a:rPr lang="en-GB" sz="2800" dirty="0">
                <a:hlinkClick r:id="rId3"/>
              </a:rPr>
              <a:t>https://senedd.wales/NAfW%20Documents/cyp_3__sp_07a__community_focused_schools_e_.pdf%20-%2019022010/cyp_3__sp_07a__community_focused_schools_e_-English.pdf</a:t>
            </a:r>
            <a:r>
              <a:rPr lang="en-GB" sz="2800" dirty="0"/>
              <a:t> (accessed 3/8/2020)</a:t>
            </a:r>
          </a:p>
          <a:p>
            <a:r>
              <a:rPr lang="en-GB" sz="2800" dirty="0"/>
              <a:t>Welsh Government (2016) </a:t>
            </a:r>
            <a:r>
              <a:rPr lang="en-GB" sz="1800" i="1" dirty="0"/>
              <a:t>FaCE the challenge together: Family and community engagement toolkit for schools in Wales Main guidance. </a:t>
            </a:r>
            <a:r>
              <a:rPr lang="en-GB" sz="1800" dirty="0"/>
              <a:t>Available at: </a:t>
            </a:r>
            <a:r>
              <a:rPr lang="en-GB" sz="1800" dirty="0">
                <a:hlinkClick r:id="rId4"/>
              </a:rPr>
              <a:t>https://gov.wales/sites/default/files/publications/2018-12/face-the-challenge-together-family-and-community-engagement-toolkit-for-schools-in-wales-main-guidance.pdf</a:t>
            </a:r>
            <a:r>
              <a:rPr lang="en-GB" sz="1800" dirty="0"/>
              <a:t>  (Accessed: 13/11/2021)</a:t>
            </a:r>
          </a:p>
          <a:p>
            <a:endParaRPr lang="en-GB" dirty="0"/>
          </a:p>
        </p:txBody>
      </p:sp>
    </p:spTree>
    <p:extLst>
      <p:ext uri="{BB962C8B-B14F-4D97-AF65-F5344CB8AC3E}">
        <p14:creationId xmlns:p14="http://schemas.microsoft.com/office/powerpoint/2010/main" val="561727254"/>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485</TotalTime>
  <Words>1961</Words>
  <Application>Microsoft Office PowerPoint</Application>
  <PresentationFormat>On-screen Show (4:3)</PresentationFormat>
  <Paragraphs>116</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Raleway</vt:lpstr>
      <vt:lpstr>Roboto</vt:lpstr>
      <vt:lpstr>Theme1</vt:lpstr>
      <vt:lpstr>PowerPoint Presentation</vt:lpstr>
      <vt:lpstr>PowerPoint Presentation</vt:lpstr>
      <vt:lpstr>PowerPoint Presentation</vt:lpstr>
      <vt:lpstr>School (and EY settings)  and community</vt:lpstr>
      <vt:lpstr>School (and EY settings)  and community</vt:lpstr>
      <vt:lpstr>PowerPoint Presentation</vt:lpstr>
      <vt:lpstr>PowerPoint Presentation</vt:lpstr>
      <vt:lpstr>whānau.               Te Whaariki</vt:lpstr>
      <vt:lpstr>Theori: Ffiniau cymdeithasol</vt:lpstr>
      <vt:lpstr>Theory: Schools as Social Frontiers</vt:lpstr>
      <vt:lpstr>PowerPoint Presentation</vt:lpstr>
      <vt:lpstr>PowerPoint Presentation</vt:lpstr>
      <vt:lpstr>Theori – Y “dull seiliedig ar le”</vt:lpstr>
      <vt:lpstr> Theory -the “place based approach”</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25</cp:revision>
  <dcterms:created xsi:type="dcterms:W3CDTF">2021-11-13T16:48:49Z</dcterms:created>
  <dcterms:modified xsi:type="dcterms:W3CDTF">2021-11-15T08:23:20Z</dcterms:modified>
</cp:coreProperties>
</file>