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Lst>
  <p:notesMasterIdLst>
    <p:notesMasterId r:id="rId23"/>
  </p:notesMasterIdLst>
  <p:sldIdLst>
    <p:sldId id="269" r:id="rId5"/>
    <p:sldId id="288" r:id="rId6"/>
    <p:sldId id="270" r:id="rId7"/>
    <p:sldId id="272" r:id="rId8"/>
    <p:sldId id="276" r:id="rId9"/>
    <p:sldId id="284" r:id="rId10"/>
    <p:sldId id="285" r:id="rId11"/>
    <p:sldId id="277" r:id="rId12"/>
    <p:sldId id="287" r:id="rId13"/>
    <p:sldId id="278" r:id="rId14"/>
    <p:sldId id="279" r:id="rId15"/>
    <p:sldId id="280" r:id="rId16"/>
    <p:sldId id="286" r:id="rId17"/>
    <p:sldId id="281" r:id="rId18"/>
    <p:sldId id="282" r:id="rId19"/>
    <p:sldId id="273" r:id="rId20"/>
    <p:sldId id="274" r:id="rId21"/>
    <p:sldId id="289"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E4883B-5CF4-DA3B-A736-9B77273EDAB0}" v="434" dt="2019-10-24T09:34:32.3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8" autoAdjust="0"/>
    <p:restoredTop sz="94660"/>
  </p:normalViewPr>
  <p:slideViewPr>
    <p:cSldViewPr snapToGrid="0">
      <p:cViewPr varScale="1">
        <p:scale>
          <a:sx n="86" d="100"/>
          <a:sy n="86" d="100"/>
        </p:scale>
        <p:origin x="834" y="5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398556-DAD4-4ED3-AC97-B5E804BA508D}" type="datetimeFigureOut">
              <a:rPr lang="en-GB" smtClean="0"/>
              <a:t>06/11/2019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18B43C-EC24-4C7D-AE0E-A9E7596D6A00}" type="slidenum">
              <a:rPr lang="en-GB" smtClean="0"/>
              <a:t>‹#›</a:t>
            </a:fld>
            <a:endParaRPr lang="en-GB"/>
          </a:p>
        </p:txBody>
      </p:sp>
    </p:spTree>
    <p:extLst>
      <p:ext uri="{BB962C8B-B14F-4D97-AF65-F5344CB8AC3E}">
        <p14:creationId xmlns:p14="http://schemas.microsoft.com/office/powerpoint/2010/main" val="38631949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41538024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Caiff</a:t>
            </a:r>
            <a:r>
              <a:rPr lang="en-GB" dirty="0" smtClean="0"/>
              <a:t> </a:t>
            </a:r>
            <a:r>
              <a:rPr lang="en-GB" dirty="0" err="1" smtClean="0"/>
              <a:t>cynllunio</a:t>
            </a:r>
            <a:r>
              <a:rPr lang="en-GB" dirty="0" smtClean="0"/>
              <a:t> </a:t>
            </a:r>
            <a:r>
              <a:rPr lang="en-GB" dirty="0" err="1" smtClean="0"/>
              <a:t>strategol</a:t>
            </a:r>
            <a:r>
              <a:rPr lang="en-GB" dirty="0" smtClean="0"/>
              <a:t> </a:t>
            </a:r>
            <a:r>
              <a:rPr lang="en-GB" dirty="0" err="1" smtClean="0"/>
              <a:t>ei</a:t>
            </a:r>
            <a:r>
              <a:rPr lang="en-GB" dirty="0" smtClean="0"/>
              <a:t> </a:t>
            </a:r>
            <a:r>
              <a:rPr lang="en-GB" dirty="0" err="1" smtClean="0"/>
              <a:t>gymharu’n</a:t>
            </a:r>
            <a:r>
              <a:rPr lang="en-GB" dirty="0" smtClean="0"/>
              <a:t> </a:t>
            </a:r>
            <a:r>
              <a:rPr lang="en-GB" dirty="0" err="1" smtClean="0"/>
              <a:t>aml</a:t>
            </a:r>
            <a:r>
              <a:rPr lang="en-GB" dirty="0" smtClean="0"/>
              <a:t> </a:t>
            </a:r>
            <a:r>
              <a:rPr lang="en-GB" dirty="0" err="1" smtClean="0"/>
              <a:t>gyda</a:t>
            </a:r>
            <a:r>
              <a:rPr lang="en-GB" dirty="0" smtClean="0"/>
              <a:t> </a:t>
            </a:r>
            <a:r>
              <a:rPr lang="en-GB" dirty="0" err="1" smtClean="0"/>
              <a:t>thaith</a:t>
            </a:r>
            <a:r>
              <a:rPr lang="en-GB" dirty="0" smtClean="0"/>
              <a:t> </a:t>
            </a:r>
            <a:r>
              <a:rPr lang="en-GB" dirty="0" err="1" smtClean="0"/>
              <a:t>neu</a:t>
            </a:r>
            <a:r>
              <a:rPr lang="en-GB" dirty="0" smtClean="0"/>
              <a:t> </a:t>
            </a:r>
            <a:r>
              <a:rPr lang="en-GB" dirty="0" err="1" smtClean="0"/>
              <a:t>siwrnai</a:t>
            </a:r>
            <a:r>
              <a:rPr lang="en-GB" dirty="0" smtClean="0"/>
              <a:t>.</a:t>
            </a:r>
          </a:p>
          <a:p>
            <a:r>
              <a:rPr lang="en-GB" dirty="0" smtClean="0"/>
              <a:t>Strategic planning is often compared to a journey.</a:t>
            </a:r>
            <a:endParaRPr lang="en-GB" dirty="0"/>
          </a:p>
        </p:txBody>
      </p:sp>
      <p:sp>
        <p:nvSpPr>
          <p:cNvPr id="4" name="Slide Number Placeholder 3"/>
          <p:cNvSpPr>
            <a:spLocks noGrp="1"/>
          </p:cNvSpPr>
          <p:nvPr>
            <p:ph type="sldNum" sz="quarter" idx="10"/>
          </p:nvPr>
        </p:nvSpPr>
        <p:spPr/>
        <p:txBody>
          <a:bodyPr/>
          <a:lstStyle/>
          <a:p>
            <a:fld id="{6A18B43C-EC24-4C7D-AE0E-A9E7596D6A00}" type="slidenum">
              <a:rPr lang="en-GB" smtClean="0"/>
              <a:t>7</a:t>
            </a:fld>
            <a:endParaRPr lang="en-GB"/>
          </a:p>
        </p:txBody>
      </p:sp>
    </p:spTree>
    <p:extLst>
      <p:ext uri="{BB962C8B-B14F-4D97-AF65-F5344CB8AC3E}">
        <p14:creationId xmlns:p14="http://schemas.microsoft.com/office/powerpoint/2010/main" val="28443386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Pwysleisio</a:t>
            </a:r>
            <a:r>
              <a:rPr lang="en-GB" baseline="0" dirty="0" smtClean="0"/>
              <a:t> </a:t>
            </a:r>
            <a:r>
              <a:rPr lang="en-GB" baseline="0" dirty="0" err="1" smtClean="0"/>
              <a:t>mai</a:t>
            </a:r>
            <a:r>
              <a:rPr lang="en-GB" baseline="0" dirty="0" smtClean="0"/>
              <a:t> </a:t>
            </a:r>
            <a:r>
              <a:rPr lang="en-GB" baseline="0" dirty="0" err="1" smtClean="0"/>
              <a:t>dyma</a:t>
            </a:r>
            <a:r>
              <a:rPr lang="en-GB" baseline="0" dirty="0" smtClean="0"/>
              <a:t> </a:t>
            </a:r>
            <a:r>
              <a:rPr lang="en-GB" baseline="0" dirty="0" err="1" smtClean="0"/>
              <a:t>ddwy</a:t>
            </a:r>
            <a:r>
              <a:rPr lang="en-GB" baseline="0" dirty="0" smtClean="0"/>
              <a:t> </a:t>
            </a:r>
            <a:r>
              <a:rPr lang="en-GB" baseline="0" dirty="0" err="1" smtClean="0"/>
              <a:t>enghraifft</a:t>
            </a:r>
            <a:r>
              <a:rPr lang="en-GB" baseline="0" dirty="0" smtClean="0"/>
              <a:t>, </a:t>
            </a:r>
            <a:r>
              <a:rPr lang="en-GB" baseline="0" dirty="0" err="1" smtClean="0"/>
              <a:t>ond</a:t>
            </a:r>
            <a:r>
              <a:rPr lang="en-GB" baseline="0" dirty="0" smtClean="0"/>
              <a:t> </a:t>
            </a:r>
            <a:r>
              <a:rPr lang="en-GB" baseline="0" dirty="0" err="1" smtClean="0"/>
              <a:t>mae</a:t>
            </a:r>
            <a:r>
              <a:rPr lang="en-GB" baseline="0" dirty="0" smtClean="0"/>
              <a:t> </a:t>
            </a:r>
            <a:r>
              <a:rPr lang="en-GB" baseline="0" dirty="0" err="1" smtClean="0"/>
              <a:t>yn</a:t>
            </a:r>
            <a:r>
              <a:rPr lang="en-GB" baseline="0" dirty="0" smtClean="0"/>
              <a:t> </a:t>
            </a:r>
            <a:r>
              <a:rPr lang="en-GB" baseline="0" dirty="0" err="1" smtClean="0"/>
              <a:t>lawer</a:t>
            </a:r>
            <a:r>
              <a:rPr lang="en-GB" baseline="0" dirty="0" smtClean="0"/>
              <a:t> </a:t>
            </a:r>
            <a:r>
              <a:rPr lang="en-GB" baseline="0" dirty="0" err="1" smtClean="0"/>
              <a:t>mwy</a:t>
            </a:r>
            <a:r>
              <a:rPr lang="en-GB" baseline="0" dirty="0" smtClean="0"/>
              <a:t>.</a:t>
            </a:r>
          </a:p>
          <a:p>
            <a:r>
              <a:rPr lang="en-GB" baseline="0" dirty="0" smtClean="0"/>
              <a:t>Beth </a:t>
            </a:r>
            <a:r>
              <a:rPr lang="en-GB" baseline="0" dirty="0" err="1" smtClean="0"/>
              <a:t>mae</a:t>
            </a:r>
            <a:r>
              <a:rPr lang="en-GB" baseline="0" dirty="0" smtClean="0"/>
              <a:t> </a:t>
            </a:r>
            <a:r>
              <a:rPr lang="en-GB" baseline="0" dirty="0" err="1" smtClean="0"/>
              <a:t>darpar</a:t>
            </a:r>
            <a:r>
              <a:rPr lang="en-GB" baseline="0" dirty="0" smtClean="0"/>
              <a:t> </a:t>
            </a:r>
            <a:r>
              <a:rPr lang="en-GB" baseline="0" dirty="0" err="1" smtClean="0"/>
              <a:t>athrawon</a:t>
            </a:r>
            <a:r>
              <a:rPr lang="en-GB" baseline="0" dirty="0" smtClean="0"/>
              <a:t> </a:t>
            </a:r>
            <a:r>
              <a:rPr lang="en-GB" baseline="0" dirty="0" err="1" smtClean="0"/>
              <a:t>yn</a:t>
            </a:r>
            <a:r>
              <a:rPr lang="en-GB" baseline="0" dirty="0" smtClean="0"/>
              <a:t> </a:t>
            </a:r>
            <a:r>
              <a:rPr lang="en-GB" baseline="0" dirty="0" err="1" smtClean="0"/>
              <a:t>meddwl</a:t>
            </a:r>
            <a:r>
              <a:rPr lang="en-GB" baseline="0" dirty="0" smtClean="0"/>
              <a:t> </a:t>
            </a:r>
            <a:r>
              <a:rPr lang="en-GB" baseline="0" dirty="0" err="1" smtClean="0"/>
              <a:t>yw</a:t>
            </a:r>
            <a:r>
              <a:rPr lang="en-GB" baseline="0" dirty="0" smtClean="0"/>
              <a:t> </a:t>
            </a:r>
            <a:r>
              <a:rPr lang="en-GB" baseline="0" dirty="0" err="1" smtClean="0"/>
              <a:t>manteision</a:t>
            </a:r>
            <a:r>
              <a:rPr lang="en-GB" baseline="0" dirty="0" smtClean="0"/>
              <a:t> ac </a:t>
            </a:r>
            <a:r>
              <a:rPr lang="en-GB" baseline="0" dirty="0" err="1" smtClean="0"/>
              <a:t>anfanteision</a:t>
            </a:r>
            <a:r>
              <a:rPr lang="en-GB" baseline="0" dirty="0" smtClean="0"/>
              <a:t> y </a:t>
            </a:r>
            <a:r>
              <a:rPr lang="en-GB" baseline="0" dirty="0" err="1" smtClean="0"/>
              <a:t>ddau</a:t>
            </a:r>
            <a:r>
              <a:rPr lang="en-GB" baseline="0" dirty="0" smtClean="0"/>
              <a:t> </a:t>
            </a:r>
            <a:r>
              <a:rPr lang="en-GB" baseline="0" dirty="0" err="1" smtClean="0"/>
              <a:t>fodel</a:t>
            </a:r>
            <a:r>
              <a:rPr lang="en-GB" baseline="0" dirty="0" smtClean="0"/>
              <a:t>?</a:t>
            </a:r>
          </a:p>
          <a:p>
            <a:r>
              <a:rPr lang="en-GB" baseline="0" dirty="0" smtClean="0"/>
              <a:t>Emphasise that these are but two examples, and that there are many more.</a:t>
            </a:r>
          </a:p>
          <a:p>
            <a:r>
              <a:rPr lang="en-GB" baseline="0" dirty="0" smtClean="0"/>
              <a:t>What do student-teachers believe are the advantages and disadvantages associated with both these approaches?</a:t>
            </a:r>
            <a:endParaRPr lang="en-GB" dirty="0"/>
          </a:p>
        </p:txBody>
      </p:sp>
      <p:sp>
        <p:nvSpPr>
          <p:cNvPr id="4" name="Slide Number Placeholder 3"/>
          <p:cNvSpPr>
            <a:spLocks noGrp="1"/>
          </p:cNvSpPr>
          <p:nvPr>
            <p:ph type="sldNum" sz="quarter" idx="10"/>
          </p:nvPr>
        </p:nvSpPr>
        <p:spPr/>
        <p:txBody>
          <a:bodyPr/>
          <a:lstStyle/>
          <a:p>
            <a:fld id="{6A18B43C-EC24-4C7D-AE0E-A9E7596D6A00}" type="slidenum">
              <a:rPr lang="en-GB" smtClean="0"/>
              <a:t>14</a:t>
            </a:fld>
            <a:endParaRPr lang="en-GB"/>
          </a:p>
        </p:txBody>
      </p:sp>
    </p:spTree>
    <p:extLst>
      <p:ext uri="{BB962C8B-B14F-4D97-AF65-F5344CB8AC3E}">
        <p14:creationId xmlns:p14="http://schemas.microsoft.com/office/powerpoint/2010/main" val="35557793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AE21B7B-FD13-42D4-BFE6-C84E5F8E1F1B}"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1713961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E21B7B-FD13-42D4-BFE6-C84E5F8E1F1B}"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33067656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AE21B7B-FD13-42D4-BFE6-C84E5F8E1F1B}"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34882793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AE21B7B-FD13-42D4-BFE6-C84E5F8E1F1B}" type="datetimeFigureOut">
              <a:rPr lang="en-GB" smtClean="0"/>
              <a:t>06/11/2019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2871890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AE21B7B-FD13-42D4-BFE6-C84E5F8E1F1B}" type="datetimeFigureOut">
              <a:rPr lang="en-GB" smtClean="0"/>
              <a:t>06/11/2019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4137699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E21B7B-FD13-42D4-BFE6-C84E5F8E1F1B}" type="datetimeFigureOut">
              <a:rPr lang="en-GB" smtClean="0"/>
              <a:t>06/11/2019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4033952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E21B7B-FD13-42D4-BFE6-C84E5F8E1F1B}" type="datetimeFigureOut">
              <a:rPr lang="en-GB" smtClean="0"/>
              <a:t>06/11/2019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40896669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AE21B7B-FD13-42D4-BFE6-C84E5F8E1F1B}" type="datetimeFigureOut">
              <a:rPr lang="en-GB" smtClean="0"/>
              <a:t>06/11/2019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1645949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AE21B7B-FD13-42D4-BFE6-C84E5F8E1F1B}" type="datetimeFigureOut">
              <a:rPr lang="en-GB" smtClean="0"/>
              <a:t>06/11/2019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3962317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E21B7B-FD13-42D4-BFE6-C84E5F8E1F1B}"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206491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E21B7B-FD13-42D4-BFE6-C84E5F8E1F1B}"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14449375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9703895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0431319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E21B7B-FD13-42D4-BFE6-C84E5F8E1F1B}" type="datetimeFigureOut">
              <a:rPr lang="en-GB" smtClean="0"/>
              <a:t>06/11/2019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680E61-5194-4CF5-8F15-F3A5B3E19C7B}" type="slidenum">
              <a:rPr lang="en-GB" smtClean="0"/>
              <a:t>‹#›</a:t>
            </a:fld>
            <a:endParaRPr lang="en-GB"/>
          </a:p>
        </p:txBody>
      </p:sp>
    </p:spTree>
    <p:extLst>
      <p:ext uri="{BB962C8B-B14F-4D97-AF65-F5344CB8AC3E}">
        <p14:creationId xmlns:p14="http://schemas.microsoft.com/office/powerpoint/2010/main" val="384506879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hyperlink" Target="https://gov.wales/family-and-community-engagement-toolkit" TargetMode="External"/><Relationship Id="rId2" Type="http://schemas.openxmlformats.org/officeDocument/2006/relationships/image" Target="../media/image6.png"/><Relationship Id="rId1" Type="http://schemas.openxmlformats.org/officeDocument/2006/relationships/slideLayout" Target="../slideLayouts/slideLayout13.xml"/><Relationship Id="rId4" Type="http://schemas.openxmlformats.org/officeDocument/2006/relationships/hyperlink" Target="https://padlet.com/jayneystrad/ean3a1fmbqi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147354" y="665521"/>
            <a:ext cx="2736055" cy="1384995"/>
          </a:xfrm>
          <a:prstGeom prst="rect">
            <a:avLst/>
          </a:prstGeom>
        </p:spPr>
        <p:txBody>
          <a:bodyPr wrap="square">
            <a:spAutoFit/>
          </a:bodyPr>
          <a:lstStyle/>
          <a:p>
            <a:r>
              <a:rPr lang="en-GB" sz="2800" b="1" dirty="0">
                <a:solidFill>
                  <a:schemeClr val="bg1"/>
                </a:solidFill>
              </a:rPr>
              <a:t>Bridge 3 – The learner, school and community</a:t>
            </a:r>
          </a:p>
        </p:txBody>
      </p:sp>
      <p:sp>
        <p:nvSpPr>
          <p:cNvPr id="3" name="Rectangle 2"/>
          <p:cNvSpPr/>
          <p:nvPr/>
        </p:nvSpPr>
        <p:spPr>
          <a:xfrm>
            <a:off x="1292832" y="665521"/>
            <a:ext cx="2736055" cy="1384995"/>
          </a:xfrm>
          <a:prstGeom prst="rect">
            <a:avLst/>
          </a:prstGeom>
        </p:spPr>
        <p:txBody>
          <a:bodyPr wrap="square">
            <a:spAutoFit/>
          </a:bodyPr>
          <a:lstStyle/>
          <a:p>
            <a:r>
              <a:rPr lang="en-GB" sz="2800" b="1" dirty="0">
                <a:solidFill>
                  <a:schemeClr val="bg1"/>
                </a:solidFill>
              </a:rPr>
              <a:t>Bridge 3 – The learner, school and community</a:t>
            </a:r>
          </a:p>
        </p:txBody>
      </p:sp>
    </p:spTree>
    <p:extLst>
      <p:ext uri="{BB962C8B-B14F-4D97-AF65-F5344CB8AC3E}">
        <p14:creationId xmlns:p14="http://schemas.microsoft.com/office/powerpoint/2010/main" val="556441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35745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69216" y="34447"/>
            <a:ext cx="7886700" cy="1102675"/>
          </a:xfrm>
          <a:prstGeom prst="rect">
            <a:avLst/>
          </a:prstGeom>
        </p:spPr>
        <p:txBody>
          <a:bodyPr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err="1">
                <a:latin typeface="+mn-lt"/>
                <a:cs typeface="Calibri Light"/>
              </a:rPr>
              <a:t>Amcanion</a:t>
            </a:r>
            <a:r>
              <a:rPr lang="en-GB" sz="3600" b="1" dirty="0">
                <a:latin typeface="+mn-lt"/>
                <a:cs typeface="Calibri Light"/>
              </a:rPr>
              <a:t> </a:t>
            </a:r>
            <a:r>
              <a:rPr lang="en-GB" sz="3600" b="1" dirty="0" err="1">
                <a:latin typeface="+mn-lt"/>
                <a:cs typeface="Calibri Light"/>
              </a:rPr>
              <a:t>Pontio</a:t>
            </a:r>
            <a:r>
              <a:rPr lang="en-GB" sz="3600" b="1" dirty="0">
                <a:latin typeface="+mn-lt"/>
                <a:cs typeface="Calibri Light"/>
              </a:rPr>
              <a:t> 3</a:t>
            </a:r>
          </a:p>
          <a:p>
            <a:r>
              <a:rPr lang="en-GB" sz="3600" b="1" dirty="0">
                <a:latin typeface="+mn-lt"/>
              </a:rPr>
              <a:t>Bridging 3 aims</a:t>
            </a:r>
            <a:endParaRPr lang="en-GB" sz="3600" b="1" dirty="0">
              <a:latin typeface="+mn-lt"/>
              <a:cs typeface="Calibri Light"/>
            </a:endParaRPr>
          </a:p>
        </p:txBody>
      </p:sp>
      <p:sp>
        <p:nvSpPr>
          <p:cNvPr id="3" name="Content Placeholder 2"/>
          <p:cNvSpPr txBox="1">
            <a:spLocks/>
          </p:cNvSpPr>
          <p:nvPr/>
        </p:nvSpPr>
        <p:spPr>
          <a:xfrm>
            <a:off x="456121" y="1437243"/>
            <a:ext cx="3676222" cy="3619678"/>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sp>
        <p:nvSpPr>
          <p:cNvPr id="7" name="Content Placeholder 2"/>
          <p:cNvSpPr txBox="1">
            <a:spLocks/>
          </p:cNvSpPr>
          <p:nvPr/>
        </p:nvSpPr>
        <p:spPr>
          <a:xfrm>
            <a:off x="4456981" y="1135319"/>
            <a:ext cx="4682636" cy="4396055"/>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b="1" dirty="0">
                <a:cs typeface="Calibri"/>
              </a:rPr>
              <a:t>Meet</a:t>
            </a:r>
            <a:r>
              <a:rPr lang="en-GB" sz="2400" dirty="0">
                <a:cs typeface="Calibri"/>
              </a:rPr>
              <a:t> - An introduction to strategic planning and links between the learner, the school and the community at the Lead School.</a:t>
            </a:r>
            <a:endParaRPr lang="en-US" dirty="0">
              <a:cs typeface="Calibri"/>
            </a:endParaRPr>
          </a:p>
          <a:p>
            <a:r>
              <a:rPr lang="en-GB" sz="2400" b="1" dirty="0">
                <a:cs typeface="Calibri"/>
              </a:rPr>
              <a:t>Test</a:t>
            </a:r>
            <a:r>
              <a:rPr lang="en-GB" sz="2400" dirty="0">
                <a:cs typeface="Calibri"/>
              </a:rPr>
              <a:t> – An exploration of strategic planning and links between the learner, the school and the community at the Placement School.</a:t>
            </a:r>
          </a:p>
          <a:p>
            <a:r>
              <a:rPr lang="en-GB" sz="2400" b="1" dirty="0">
                <a:cs typeface="Calibri"/>
              </a:rPr>
              <a:t>Share</a:t>
            </a:r>
            <a:r>
              <a:rPr lang="en-GB" sz="2400" dirty="0">
                <a:cs typeface="Calibri"/>
              </a:rPr>
              <a:t> – A presentation on findings at the Lead School.</a:t>
            </a:r>
          </a:p>
        </p:txBody>
      </p:sp>
      <p:sp>
        <p:nvSpPr>
          <p:cNvPr id="5" name="Content Placeholder 2">
            <a:extLst>
              <a:ext uri="{FF2B5EF4-FFF2-40B4-BE49-F238E27FC236}">
                <a16:creationId xmlns:a16="http://schemas.microsoft.com/office/drawing/2014/main" id="{BB3853E3-FB59-4410-AC27-A8C5A4408164}"/>
              </a:ext>
            </a:extLst>
          </p:cNvPr>
          <p:cNvSpPr txBox="1">
            <a:spLocks/>
          </p:cNvSpPr>
          <p:nvPr/>
        </p:nvSpPr>
        <p:spPr>
          <a:xfrm>
            <a:off x="356513" y="1135319"/>
            <a:ext cx="4100468" cy="4396055"/>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b="1" dirty="0" err="1" smtClean="0">
                <a:cs typeface="Calibri"/>
              </a:rPr>
              <a:t>Cwrdd</a:t>
            </a:r>
            <a:r>
              <a:rPr lang="en-GB" sz="2400" dirty="0" smtClean="0">
                <a:cs typeface="Calibri"/>
              </a:rPr>
              <a:t> </a:t>
            </a:r>
            <a:r>
              <a:rPr lang="en-GB" sz="2400" dirty="0">
                <a:cs typeface="Calibri"/>
              </a:rPr>
              <a:t>- </a:t>
            </a:r>
            <a:r>
              <a:rPr lang="en-GB" sz="2400" dirty="0" err="1">
                <a:cs typeface="Calibri"/>
              </a:rPr>
              <a:t>Cyflwyniad</a:t>
            </a:r>
            <a:r>
              <a:rPr lang="en-GB" sz="2400" dirty="0">
                <a:cs typeface="Calibri"/>
              </a:rPr>
              <a:t> </a:t>
            </a:r>
            <a:r>
              <a:rPr lang="en-GB" sz="2400" dirty="0" err="1">
                <a:cs typeface="Calibri"/>
              </a:rPr>
              <a:t>i</a:t>
            </a:r>
            <a:r>
              <a:rPr lang="en-GB" sz="2400" dirty="0">
                <a:cs typeface="Calibri"/>
              </a:rPr>
              <a:t> </a:t>
            </a:r>
            <a:r>
              <a:rPr lang="en-GB" sz="2400" dirty="0" err="1">
                <a:cs typeface="Calibri"/>
              </a:rPr>
              <a:t>gynllunio</a:t>
            </a:r>
            <a:r>
              <a:rPr lang="en-GB" sz="2400" dirty="0">
                <a:cs typeface="Calibri"/>
              </a:rPr>
              <a:t> </a:t>
            </a:r>
            <a:r>
              <a:rPr lang="en-GB" sz="2400" dirty="0" err="1">
                <a:cs typeface="Calibri"/>
              </a:rPr>
              <a:t>strategol</a:t>
            </a:r>
            <a:r>
              <a:rPr lang="en-GB" sz="2400" dirty="0">
                <a:cs typeface="Calibri"/>
              </a:rPr>
              <a:t> a </a:t>
            </a:r>
            <a:r>
              <a:rPr lang="en-GB" sz="2400" dirty="0" err="1">
                <a:cs typeface="Calibri"/>
              </a:rPr>
              <a:t>chysylltiadau</a:t>
            </a:r>
            <a:r>
              <a:rPr lang="en-GB" sz="2400" dirty="0">
                <a:cs typeface="Calibri"/>
              </a:rPr>
              <a:t> </a:t>
            </a:r>
            <a:r>
              <a:rPr lang="en-GB" sz="2400" dirty="0" err="1">
                <a:cs typeface="Calibri"/>
              </a:rPr>
              <a:t>rhwng</a:t>
            </a:r>
            <a:r>
              <a:rPr lang="en-GB" sz="2400" dirty="0">
                <a:cs typeface="Calibri"/>
              </a:rPr>
              <a:t> y </a:t>
            </a:r>
            <a:r>
              <a:rPr lang="en-GB" sz="2400" dirty="0" err="1">
                <a:cs typeface="Calibri"/>
              </a:rPr>
              <a:t>dysgwr</a:t>
            </a:r>
            <a:r>
              <a:rPr lang="en-GB" sz="2400" dirty="0">
                <a:cs typeface="Calibri"/>
              </a:rPr>
              <a:t>, </a:t>
            </a:r>
            <a:r>
              <a:rPr lang="en-GB" sz="2400" dirty="0" err="1">
                <a:cs typeface="Calibri"/>
              </a:rPr>
              <a:t>yr</a:t>
            </a:r>
            <a:r>
              <a:rPr lang="en-GB" sz="2400" dirty="0">
                <a:cs typeface="Calibri"/>
              </a:rPr>
              <a:t> </a:t>
            </a:r>
            <a:r>
              <a:rPr lang="en-GB" sz="2400" dirty="0" err="1">
                <a:cs typeface="Calibri"/>
              </a:rPr>
              <a:t>ysgol</a:t>
            </a:r>
            <a:r>
              <a:rPr lang="en-GB" sz="2400" dirty="0">
                <a:cs typeface="Calibri"/>
              </a:rPr>
              <a:t> </a:t>
            </a:r>
            <a:r>
              <a:rPr lang="en-GB" sz="2400" dirty="0" err="1">
                <a:cs typeface="Calibri"/>
              </a:rPr>
              <a:t>a'r</a:t>
            </a:r>
            <a:r>
              <a:rPr lang="en-GB" sz="2400" dirty="0">
                <a:cs typeface="Calibri"/>
              </a:rPr>
              <a:t> </a:t>
            </a:r>
            <a:r>
              <a:rPr lang="en-GB" sz="2400" dirty="0" err="1">
                <a:cs typeface="Calibri"/>
              </a:rPr>
              <a:t>gymuned</a:t>
            </a:r>
            <a:r>
              <a:rPr lang="en-GB" sz="2400" dirty="0">
                <a:cs typeface="Calibri"/>
              </a:rPr>
              <a:t> </a:t>
            </a:r>
            <a:r>
              <a:rPr lang="en-GB" sz="2400" dirty="0" err="1">
                <a:cs typeface="Calibri"/>
              </a:rPr>
              <a:t>yn</a:t>
            </a:r>
            <a:r>
              <a:rPr lang="en-GB" sz="2400" dirty="0">
                <a:cs typeface="Calibri"/>
              </a:rPr>
              <a:t> </a:t>
            </a:r>
            <a:r>
              <a:rPr lang="en-GB" sz="2400" dirty="0" err="1">
                <a:cs typeface="Calibri"/>
              </a:rPr>
              <a:t>yr</a:t>
            </a:r>
            <a:r>
              <a:rPr lang="en-GB" sz="2400" dirty="0">
                <a:cs typeface="Calibri"/>
              </a:rPr>
              <a:t> </a:t>
            </a:r>
            <a:r>
              <a:rPr lang="en-GB" sz="2400" dirty="0" err="1">
                <a:cs typeface="Calibri"/>
              </a:rPr>
              <a:t>Ysgol</a:t>
            </a:r>
            <a:r>
              <a:rPr lang="en-GB" sz="2400" dirty="0">
                <a:cs typeface="Calibri"/>
              </a:rPr>
              <a:t> </a:t>
            </a:r>
            <a:r>
              <a:rPr lang="en-GB" sz="2400" dirty="0" err="1">
                <a:cs typeface="Calibri"/>
              </a:rPr>
              <a:t>Arweiniol</a:t>
            </a:r>
            <a:r>
              <a:rPr lang="en-GB" sz="2400" dirty="0">
                <a:cs typeface="Calibri"/>
              </a:rPr>
              <a:t>.</a:t>
            </a:r>
          </a:p>
          <a:p>
            <a:r>
              <a:rPr lang="en-GB" sz="2400" b="1" dirty="0" err="1" smtClean="0">
                <a:cs typeface="Calibri"/>
              </a:rPr>
              <a:t>Profi</a:t>
            </a:r>
            <a:r>
              <a:rPr lang="en-GB" sz="2400" dirty="0" smtClean="0">
                <a:cs typeface="Calibri"/>
              </a:rPr>
              <a:t> </a:t>
            </a:r>
            <a:r>
              <a:rPr lang="en-GB" sz="2400" dirty="0">
                <a:cs typeface="Calibri"/>
              </a:rPr>
              <a:t>- </a:t>
            </a:r>
            <a:r>
              <a:rPr lang="en-GB" sz="2400" dirty="0" err="1">
                <a:cs typeface="Calibri"/>
              </a:rPr>
              <a:t>Archwiliad</a:t>
            </a:r>
            <a:r>
              <a:rPr lang="en-GB" sz="2400" dirty="0">
                <a:cs typeface="Calibri"/>
              </a:rPr>
              <a:t> o </a:t>
            </a:r>
            <a:r>
              <a:rPr lang="en-GB" sz="2400" dirty="0" err="1">
                <a:cs typeface="Calibri"/>
              </a:rPr>
              <a:t>gynllunio</a:t>
            </a:r>
            <a:r>
              <a:rPr lang="en-GB" sz="2400" dirty="0">
                <a:cs typeface="Calibri"/>
              </a:rPr>
              <a:t> </a:t>
            </a:r>
            <a:r>
              <a:rPr lang="en-GB" sz="2400" dirty="0" err="1">
                <a:cs typeface="Calibri"/>
              </a:rPr>
              <a:t>strategol</a:t>
            </a:r>
            <a:r>
              <a:rPr lang="en-GB" sz="2400" dirty="0">
                <a:cs typeface="Calibri"/>
              </a:rPr>
              <a:t> a </a:t>
            </a:r>
            <a:r>
              <a:rPr lang="en-GB" sz="2400" dirty="0" err="1">
                <a:cs typeface="Calibri"/>
              </a:rPr>
              <a:t>chysylltiadau</a:t>
            </a:r>
            <a:r>
              <a:rPr lang="en-GB" sz="2400" dirty="0">
                <a:cs typeface="Calibri"/>
              </a:rPr>
              <a:t> </a:t>
            </a:r>
            <a:r>
              <a:rPr lang="en-GB" sz="2400" dirty="0" err="1">
                <a:cs typeface="Calibri"/>
              </a:rPr>
              <a:t>rhwng</a:t>
            </a:r>
            <a:r>
              <a:rPr lang="en-GB" sz="2400" dirty="0">
                <a:cs typeface="Calibri"/>
              </a:rPr>
              <a:t> y </a:t>
            </a:r>
            <a:r>
              <a:rPr lang="en-GB" sz="2400" dirty="0" err="1">
                <a:cs typeface="Calibri"/>
              </a:rPr>
              <a:t>dysgwr</a:t>
            </a:r>
            <a:r>
              <a:rPr lang="en-GB" sz="2400" dirty="0">
                <a:cs typeface="Calibri"/>
              </a:rPr>
              <a:t>, </a:t>
            </a:r>
            <a:r>
              <a:rPr lang="en-GB" sz="2400" dirty="0" err="1">
                <a:cs typeface="Calibri"/>
              </a:rPr>
              <a:t>yr</a:t>
            </a:r>
            <a:r>
              <a:rPr lang="en-GB" sz="2400" dirty="0">
                <a:cs typeface="Calibri"/>
              </a:rPr>
              <a:t> </a:t>
            </a:r>
            <a:r>
              <a:rPr lang="en-GB" sz="2400" dirty="0" err="1">
                <a:cs typeface="Calibri"/>
              </a:rPr>
              <a:t>ysgol</a:t>
            </a:r>
            <a:r>
              <a:rPr lang="en-GB" sz="2400" dirty="0">
                <a:cs typeface="Calibri"/>
              </a:rPr>
              <a:t> </a:t>
            </a:r>
            <a:r>
              <a:rPr lang="en-GB" sz="2400" dirty="0" err="1">
                <a:cs typeface="Calibri"/>
              </a:rPr>
              <a:t>a'r</a:t>
            </a:r>
            <a:r>
              <a:rPr lang="en-GB" sz="2400" dirty="0">
                <a:cs typeface="Calibri"/>
              </a:rPr>
              <a:t> </a:t>
            </a:r>
            <a:r>
              <a:rPr lang="en-GB" sz="2400" dirty="0" err="1">
                <a:cs typeface="Calibri"/>
              </a:rPr>
              <a:t>gymuned</a:t>
            </a:r>
            <a:r>
              <a:rPr lang="en-GB" sz="2400" dirty="0">
                <a:cs typeface="Calibri"/>
              </a:rPr>
              <a:t> </a:t>
            </a:r>
            <a:r>
              <a:rPr lang="en-GB" sz="2400" dirty="0" err="1">
                <a:cs typeface="Calibri"/>
              </a:rPr>
              <a:t>yn</a:t>
            </a:r>
            <a:r>
              <a:rPr lang="en-GB" sz="2400" dirty="0">
                <a:cs typeface="Calibri"/>
              </a:rPr>
              <a:t> </a:t>
            </a:r>
            <a:r>
              <a:rPr lang="en-GB" sz="2400" dirty="0" err="1">
                <a:cs typeface="Calibri"/>
              </a:rPr>
              <a:t>yr</a:t>
            </a:r>
            <a:r>
              <a:rPr lang="en-GB" sz="2400" dirty="0">
                <a:cs typeface="Calibri"/>
              </a:rPr>
              <a:t> </a:t>
            </a:r>
            <a:r>
              <a:rPr lang="en-GB" sz="2400" dirty="0" err="1">
                <a:cs typeface="Calibri"/>
              </a:rPr>
              <a:t>Ysgol</a:t>
            </a:r>
            <a:r>
              <a:rPr lang="en-GB" sz="2400" dirty="0">
                <a:cs typeface="Calibri"/>
              </a:rPr>
              <a:t> </a:t>
            </a:r>
            <a:r>
              <a:rPr lang="en-GB" sz="2400" dirty="0" err="1" smtClean="0">
                <a:cs typeface="Calibri"/>
              </a:rPr>
              <a:t>Lleoliad</a:t>
            </a:r>
            <a:r>
              <a:rPr lang="en-GB" sz="2400" dirty="0" smtClean="0">
                <a:cs typeface="Calibri"/>
              </a:rPr>
              <a:t>.</a:t>
            </a:r>
            <a:endParaRPr lang="en-GB" sz="2400" dirty="0">
              <a:cs typeface="Calibri"/>
            </a:endParaRPr>
          </a:p>
          <a:p>
            <a:r>
              <a:rPr lang="en-GB" sz="2400" b="1" dirty="0" err="1">
                <a:cs typeface="Calibri"/>
              </a:rPr>
              <a:t>Rhannu</a:t>
            </a:r>
            <a:r>
              <a:rPr lang="en-GB" sz="2400" dirty="0">
                <a:cs typeface="Calibri"/>
              </a:rPr>
              <a:t> - </a:t>
            </a:r>
            <a:r>
              <a:rPr lang="en-GB" sz="2400" dirty="0" err="1">
                <a:cs typeface="Calibri"/>
              </a:rPr>
              <a:t>Cyflwyniad</a:t>
            </a:r>
            <a:r>
              <a:rPr lang="en-GB" sz="2400" dirty="0">
                <a:cs typeface="Calibri"/>
              </a:rPr>
              <a:t> </a:t>
            </a:r>
            <a:r>
              <a:rPr lang="en-GB" sz="2400" dirty="0" err="1">
                <a:cs typeface="Calibri"/>
              </a:rPr>
              <a:t>ar</a:t>
            </a:r>
            <a:r>
              <a:rPr lang="en-GB" sz="2400" dirty="0">
                <a:cs typeface="Calibri"/>
              </a:rPr>
              <a:t> </a:t>
            </a:r>
            <a:r>
              <a:rPr lang="en-GB" sz="2400" dirty="0" err="1" smtClean="0">
                <a:cs typeface="Calibri"/>
              </a:rPr>
              <a:t>ganfyddiadau</a:t>
            </a:r>
            <a:r>
              <a:rPr lang="en-GB" sz="2400" dirty="0" smtClean="0">
                <a:cs typeface="Calibri"/>
              </a:rPr>
              <a:t> </a:t>
            </a:r>
            <a:r>
              <a:rPr lang="en-GB" sz="2400" dirty="0" err="1" smtClean="0">
                <a:cs typeface="Calibri"/>
              </a:rPr>
              <a:t>yn</a:t>
            </a:r>
            <a:r>
              <a:rPr lang="en-GB" sz="2400" dirty="0" smtClean="0">
                <a:cs typeface="Calibri"/>
              </a:rPr>
              <a:t> </a:t>
            </a:r>
            <a:r>
              <a:rPr lang="en-GB" sz="2400" dirty="0" err="1" smtClean="0">
                <a:cs typeface="Calibri"/>
              </a:rPr>
              <a:t>yr</a:t>
            </a:r>
            <a:r>
              <a:rPr lang="en-GB" sz="2400" dirty="0" smtClean="0">
                <a:cs typeface="Calibri"/>
              </a:rPr>
              <a:t> </a:t>
            </a:r>
            <a:r>
              <a:rPr lang="en-GB" sz="2400" dirty="0" err="1" smtClean="0">
                <a:cs typeface="Calibri"/>
              </a:rPr>
              <a:t>Ysgol</a:t>
            </a:r>
            <a:r>
              <a:rPr lang="en-GB" sz="2400" dirty="0" smtClean="0">
                <a:cs typeface="Calibri"/>
              </a:rPr>
              <a:t> </a:t>
            </a:r>
            <a:r>
              <a:rPr lang="en-GB" sz="2400" dirty="0" err="1" smtClean="0">
                <a:cs typeface="Calibri"/>
              </a:rPr>
              <a:t>Arweiniol</a:t>
            </a:r>
            <a:r>
              <a:rPr lang="en-GB" sz="2400" dirty="0" smtClean="0">
                <a:cs typeface="Calibri"/>
              </a:rPr>
              <a:t>.</a:t>
            </a:r>
            <a:endParaRPr lang="en-GB" sz="2400" dirty="0">
              <a:cs typeface="Calibri"/>
            </a:endParaRPr>
          </a:p>
        </p:txBody>
      </p:sp>
    </p:spTree>
    <p:extLst>
      <p:ext uri="{BB962C8B-B14F-4D97-AF65-F5344CB8AC3E}">
        <p14:creationId xmlns:p14="http://schemas.microsoft.com/office/powerpoint/2010/main" val="36079885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28650" y="365126"/>
            <a:ext cx="7886700" cy="1102675"/>
          </a:xfrm>
          <a:prstGeom prst="rect">
            <a:avLst/>
          </a:prstGeom>
        </p:spPr>
        <p:txBody>
          <a:bodyPr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err="1">
                <a:cs typeface="Calibri Light"/>
              </a:rPr>
              <a:t>Cwrdd</a:t>
            </a:r>
            <a:endParaRPr lang="en-GB" sz="4000" b="1" dirty="0">
              <a:cs typeface="Calibri Light"/>
            </a:endParaRPr>
          </a:p>
          <a:p>
            <a:r>
              <a:rPr lang="en-GB" sz="4000" b="1" dirty="0">
                <a:cs typeface="Calibri Light"/>
              </a:rPr>
              <a:t>Meet</a:t>
            </a:r>
          </a:p>
        </p:txBody>
      </p:sp>
      <p:sp>
        <p:nvSpPr>
          <p:cNvPr id="4" name="Title 3">
            <a:extLst>
              <a:ext uri="{FF2B5EF4-FFF2-40B4-BE49-F238E27FC236}">
                <a16:creationId xmlns:a16="http://schemas.microsoft.com/office/drawing/2014/main" id="{262A43DC-6716-41F7-9232-28E7976A93A8}"/>
              </a:ext>
            </a:extLst>
          </p:cNvPr>
          <p:cNvSpPr>
            <a:spLocks noGrp="1"/>
          </p:cNvSpPr>
          <p:nvPr>
            <p:ph type="title"/>
          </p:nvPr>
        </p:nvSpPr>
        <p:spPr/>
        <p:txBody>
          <a:bodyPr/>
          <a:lstStyle/>
          <a:p>
            <a:endParaRPr lang="en-US"/>
          </a:p>
        </p:txBody>
      </p:sp>
      <p:sp>
        <p:nvSpPr>
          <p:cNvPr id="5" name="Content Placeholder 4">
            <a:extLst>
              <a:ext uri="{FF2B5EF4-FFF2-40B4-BE49-F238E27FC236}">
                <a16:creationId xmlns:a16="http://schemas.microsoft.com/office/drawing/2014/main" id="{A2758040-B7D7-4118-BB46-404042CAF4AF}"/>
              </a:ext>
            </a:extLst>
          </p:cNvPr>
          <p:cNvSpPr>
            <a:spLocks noGrp="1"/>
          </p:cNvSpPr>
          <p:nvPr>
            <p:ph sz="half" idx="1"/>
          </p:nvPr>
        </p:nvSpPr>
        <p:spPr/>
        <p:txBody>
          <a:bodyPr vert="horz" lIns="91440" tIns="45720" rIns="91440" bIns="45720" rtlCol="0" anchor="t">
            <a:normAutofit/>
          </a:bodyPr>
          <a:lstStyle/>
          <a:p>
            <a:r>
              <a:rPr lang="en-US" dirty="0" err="1" smtClean="0"/>
              <a:t>Ysgol</a:t>
            </a:r>
            <a:r>
              <a:rPr lang="en-US" dirty="0" smtClean="0"/>
              <a:t> </a:t>
            </a:r>
            <a:r>
              <a:rPr lang="en-US" dirty="0" err="1" smtClean="0"/>
              <a:t>arweiniol</a:t>
            </a:r>
            <a:r>
              <a:rPr lang="en-US" dirty="0" smtClean="0"/>
              <a:t> </a:t>
            </a:r>
            <a:r>
              <a:rPr lang="en-US" dirty="0" err="1" smtClean="0"/>
              <a:t>i</a:t>
            </a:r>
            <a:r>
              <a:rPr lang="en-US" dirty="0" smtClean="0"/>
              <a:t> </a:t>
            </a:r>
            <a:r>
              <a:rPr lang="en-US" dirty="0" err="1" smtClean="0"/>
              <a:t>gynnwys</a:t>
            </a:r>
            <a:r>
              <a:rPr lang="en-US" dirty="0" smtClean="0"/>
              <a:t> </a:t>
            </a:r>
            <a:r>
              <a:rPr lang="en-US" dirty="0" err="1" smtClean="0"/>
              <a:t>gwybodaeth</a:t>
            </a:r>
            <a:r>
              <a:rPr lang="en-US" dirty="0" smtClean="0"/>
              <a:t> </a:t>
            </a:r>
            <a:r>
              <a:rPr lang="en-US" dirty="0" err="1" smtClean="0"/>
              <a:t>diwrnod</a:t>
            </a:r>
            <a:r>
              <a:rPr lang="en-US" dirty="0" smtClean="0"/>
              <a:t> </a:t>
            </a:r>
            <a:r>
              <a:rPr lang="en-US" dirty="0" err="1" smtClean="0"/>
              <a:t>Cwrdd</a:t>
            </a:r>
            <a:r>
              <a:rPr lang="en-US" dirty="0" smtClean="0"/>
              <a:t> </a:t>
            </a:r>
            <a:r>
              <a:rPr lang="en-US" dirty="0" err="1" smtClean="0"/>
              <a:t>yr</a:t>
            </a:r>
            <a:r>
              <a:rPr lang="en-US" dirty="0" smtClean="0"/>
              <a:t> </a:t>
            </a:r>
            <a:r>
              <a:rPr lang="en-US" dirty="0" err="1" smtClean="0"/>
              <a:t>ysgol</a:t>
            </a:r>
            <a:r>
              <a:rPr lang="en-US" dirty="0" smtClean="0"/>
              <a:t> </a:t>
            </a:r>
            <a:r>
              <a:rPr lang="en-US" dirty="0" err="1" smtClean="0"/>
              <a:t>arweiniol</a:t>
            </a:r>
            <a:r>
              <a:rPr lang="en-US" dirty="0" smtClean="0"/>
              <a:t> fan </a:t>
            </a:r>
            <a:r>
              <a:rPr lang="en-US" dirty="0" err="1" smtClean="0"/>
              <a:t>hyn</a:t>
            </a:r>
            <a:r>
              <a:rPr lang="en-US" dirty="0" smtClean="0"/>
              <a:t>.</a:t>
            </a:r>
            <a:endParaRPr lang="en-US" dirty="0"/>
          </a:p>
        </p:txBody>
      </p:sp>
      <p:sp>
        <p:nvSpPr>
          <p:cNvPr id="6" name="Content Placeholder 5">
            <a:extLst>
              <a:ext uri="{FF2B5EF4-FFF2-40B4-BE49-F238E27FC236}">
                <a16:creationId xmlns:a16="http://schemas.microsoft.com/office/drawing/2014/main" id="{D3F56103-74E7-4891-A7FC-C414081984D2}"/>
              </a:ext>
            </a:extLst>
          </p:cNvPr>
          <p:cNvSpPr>
            <a:spLocks noGrp="1"/>
          </p:cNvSpPr>
          <p:nvPr>
            <p:ph sz="half" idx="2"/>
          </p:nvPr>
        </p:nvSpPr>
        <p:spPr/>
        <p:txBody>
          <a:bodyPr/>
          <a:lstStyle/>
          <a:p>
            <a:r>
              <a:rPr lang="en-US" dirty="0">
                <a:cs typeface="Calibri"/>
              </a:rPr>
              <a:t>Lead school to add Meet day </a:t>
            </a:r>
            <a:r>
              <a:rPr lang="en-US" dirty="0" smtClean="0">
                <a:cs typeface="Calibri"/>
              </a:rPr>
              <a:t>information </a:t>
            </a:r>
            <a:r>
              <a:rPr lang="en-US" dirty="0">
                <a:cs typeface="Calibri"/>
              </a:rPr>
              <a:t>here.</a:t>
            </a:r>
            <a:endParaRPr lang="en-US" dirty="0"/>
          </a:p>
          <a:p>
            <a:endParaRPr lang="en-US" dirty="0"/>
          </a:p>
        </p:txBody>
      </p:sp>
    </p:spTree>
    <p:extLst>
      <p:ext uri="{BB962C8B-B14F-4D97-AF65-F5344CB8AC3E}">
        <p14:creationId xmlns:p14="http://schemas.microsoft.com/office/powerpoint/2010/main" val="8372459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685800" y="1122363"/>
            <a:ext cx="7772400" cy="2387600"/>
          </a:xfrm>
          <a:prstGeom prst="rect">
            <a:avLst/>
          </a:prstGeom>
        </p:spPr>
        <p:txBody>
          <a:bodyPr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3600" dirty="0">
              <a:cs typeface="Calibri Light"/>
            </a:endParaRPr>
          </a:p>
          <a:p>
            <a:pPr algn="ctr"/>
            <a:r>
              <a:rPr lang="en-GB" sz="3600" b="1" dirty="0" err="1">
                <a:cs typeface="Calibri Light"/>
              </a:rPr>
              <a:t>Cyflwyniad</a:t>
            </a:r>
            <a:r>
              <a:rPr lang="en-GB" sz="3600" b="1" dirty="0">
                <a:cs typeface="Calibri Light"/>
              </a:rPr>
              <a:t> </a:t>
            </a:r>
            <a:r>
              <a:rPr lang="en-GB" sz="3600" b="1" dirty="0" err="1">
                <a:cs typeface="Calibri Light"/>
              </a:rPr>
              <a:t>i</a:t>
            </a:r>
            <a:r>
              <a:rPr lang="en-GB" sz="3600" b="1" dirty="0">
                <a:cs typeface="Calibri Light"/>
              </a:rPr>
              <a:t> </a:t>
            </a:r>
            <a:r>
              <a:rPr lang="en-GB" sz="3600" b="1" dirty="0" err="1">
                <a:cs typeface="Calibri Light"/>
              </a:rPr>
              <a:t>gynllunio'n</a:t>
            </a:r>
            <a:r>
              <a:rPr lang="en-GB" sz="3600" b="1" dirty="0">
                <a:cs typeface="Calibri Light"/>
              </a:rPr>
              <a:t> </a:t>
            </a:r>
            <a:r>
              <a:rPr lang="en-GB" sz="3600" b="1" dirty="0" err="1" smtClean="0">
                <a:cs typeface="Calibri Light" panose="020F0302020204030204"/>
              </a:rPr>
              <a:t>strategol</a:t>
            </a:r>
            <a:r>
              <a:rPr lang="en-GB" sz="3600" b="1" dirty="0" smtClean="0">
                <a:cs typeface="Calibri Light" panose="020F0302020204030204"/>
              </a:rPr>
              <a:t>:</a:t>
            </a:r>
          </a:p>
          <a:p>
            <a:pPr algn="ctr"/>
            <a:r>
              <a:rPr lang="en-GB" sz="3600" b="1" dirty="0" err="1" smtClean="0">
                <a:cs typeface="Calibri Light" panose="020F0302020204030204"/>
              </a:rPr>
              <a:t>Cynllun</a:t>
            </a:r>
            <a:r>
              <a:rPr lang="en-GB" sz="3600" b="1" dirty="0" smtClean="0">
                <a:cs typeface="Calibri Light" panose="020F0302020204030204"/>
              </a:rPr>
              <a:t> </a:t>
            </a:r>
            <a:r>
              <a:rPr lang="en-GB" sz="3600" b="1" dirty="0" err="1" smtClean="0">
                <a:cs typeface="Calibri Light" panose="020F0302020204030204"/>
              </a:rPr>
              <a:t>Datblygu’r</a:t>
            </a:r>
            <a:r>
              <a:rPr lang="en-GB" sz="3600" b="1" dirty="0" smtClean="0">
                <a:cs typeface="Calibri Light" panose="020F0302020204030204"/>
              </a:rPr>
              <a:t> </a:t>
            </a:r>
            <a:r>
              <a:rPr lang="en-GB" sz="3600" b="1" dirty="0" err="1" smtClean="0">
                <a:cs typeface="Calibri Light" panose="020F0302020204030204"/>
              </a:rPr>
              <a:t>Ysgol</a:t>
            </a:r>
            <a:r>
              <a:rPr lang="en-GB" sz="3600" b="1" dirty="0" smtClean="0">
                <a:cs typeface="Calibri Light" panose="020F0302020204030204"/>
              </a:rPr>
              <a:t> (CDY)</a:t>
            </a:r>
            <a:endParaRPr lang="en-GB" sz="3600" b="1" dirty="0">
              <a:cs typeface="Calibri Light" panose="020F0302020204030204"/>
            </a:endParaRPr>
          </a:p>
          <a:p>
            <a:pPr algn="ctr"/>
            <a:endParaRPr lang="en-GB" sz="3600" b="1" dirty="0"/>
          </a:p>
          <a:p>
            <a:pPr algn="ctr"/>
            <a:r>
              <a:rPr lang="en-GB" sz="3600" b="1" dirty="0"/>
              <a:t>An introduction to strategic </a:t>
            </a:r>
            <a:r>
              <a:rPr lang="en-GB" sz="3600" b="1" dirty="0" smtClean="0"/>
              <a:t>planning:</a:t>
            </a:r>
          </a:p>
          <a:p>
            <a:pPr algn="ctr"/>
            <a:r>
              <a:rPr lang="en-GB" sz="3600" b="1" dirty="0" smtClean="0"/>
              <a:t>The School Development Plan (SDP)</a:t>
            </a:r>
            <a:r>
              <a:rPr lang="en-GB" b="1" dirty="0"/>
              <a:t> </a:t>
            </a:r>
            <a:endParaRPr lang="en-GB" b="1" dirty="0">
              <a:cs typeface="Calibri Light"/>
            </a:endParaRPr>
          </a:p>
        </p:txBody>
      </p:sp>
    </p:spTree>
    <p:extLst>
      <p:ext uri="{BB962C8B-B14F-4D97-AF65-F5344CB8AC3E}">
        <p14:creationId xmlns:p14="http://schemas.microsoft.com/office/powerpoint/2010/main" val="14337026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latin typeface="+mn-lt"/>
              </a:rPr>
              <a:t>Gweithgaredd</a:t>
            </a:r>
            <a:r>
              <a:rPr lang="en-GB" b="1" dirty="0" smtClean="0">
                <a:latin typeface="+mn-lt"/>
              </a:rPr>
              <a:t> </a:t>
            </a:r>
            <a:r>
              <a:rPr lang="en-GB" b="1" dirty="0" err="1" smtClean="0">
                <a:latin typeface="+mn-lt"/>
              </a:rPr>
              <a:t>grŵp</a:t>
            </a:r>
            <a:r>
              <a:rPr lang="en-GB" b="1" dirty="0" smtClean="0">
                <a:latin typeface="+mn-lt"/>
              </a:rPr>
              <a:t> / </a:t>
            </a:r>
            <a:r>
              <a:rPr lang="en-GB" b="1" dirty="0" err="1" smtClean="0">
                <a:latin typeface="+mn-lt"/>
              </a:rPr>
              <a:t>pâr</a:t>
            </a:r>
            <a:r>
              <a:rPr lang="en-GB" b="1" dirty="0" smtClean="0">
                <a:latin typeface="+mn-lt"/>
              </a:rPr>
              <a:t/>
            </a:r>
            <a:br>
              <a:rPr lang="en-GB" b="1" dirty="0" smtClean="0">
                <a:latin typeface="+mn-lt"/>
              </a:rPr>
            </a:br>
            <a:r>
              <a:rPr lang="en-GB" b="1" dirty="0" smtClean="0">
                <a:latin typeface="+mn-lt"/>
              </a:rPr>
              <a:t>Group / pair activity</a:t>
            </a:r>
            <a:endParaRPr lang="en-GB" b="1" dirty="0">
              <a:latin typeface="+mn-lt"/>
            </a:endParaRPr>
          </a:p>
        </p:txBody>
      </p:sp>
      <p:pic>
        <p:nvPicPr>
          <p:cNvPr id="3" name="Picture 2"/>
          <p:cNvPicPr>
            <a:picLocks noChangeAspect="1"/>
          </p:cNvPicPr>
          <p:nvPr/>
        </p:nvPicPr>
        <p:blipFill>
          <a:blip r:embed="rId2"/>
          <a:stretch>
            <a:fillRect/>
          </a:stretch>
        </p:blipFill>
        <p:spPr>
          <a:xfrm>
            <a:off x="4019766" y="1690689"/>
            <a:ext cx="4495584" cy="4672415"/>
          </a:xfrm>
          <a:prstGeom prst="rect">
            <a:avLst/>
          </a:prstGeom>
        </p:spPr>
      </p:pic>
      <p:sp>
        <p:nvSpPr>
          <p:cNvPr id="4" name="TextBox 3"/>
          <p:cNvSpPr txBox="1"/>
          <p:nvPr/>
        </p:nvSpPr>
        <p:spPr>
          <a:xfrm>
            <a:off x="400015" y="2447969"/>
            <a:ext cx="3309870" cy="2677656"/>
          </a:xfrm>
          <a:prstGeom prst="rect">
            <a:avLst/>
          </a:prstGeom>
          <a:noFill/>
        </p:spPr>
        <p:txBody>
          <a:bodyPr wrap="square" rtlCol="0">
            <a:spAutoFit/>
          </a:bodyPr>
          <a:lstStyle/>
          <a:p>
            <a:r>
              <a:rPr lang="en-GB" sz="2400" dirty="0" err="1" smtClean="0"/>
              <a:t>Cynlluniwch</a:t>
            </a:r>
            <a:r>
              <a:rPr lang="en-GB" sz="2400" dirty="0" smtClean="0"/>
              <a:t> </a:t>
            </a:r>
            <a:r>
              <a:rPr lang="en-GB" sz="2400" dirty="0" err="1" smtClean="0"/>
              <a:t>daith</a:t>
            </a:r>
            <a:r>
              <a:rPr lang="en-GB" sz="2400" dirty="0" smtClean="0"/>
              <a:t> </a:t>
            </a:r>
            <a:r>
              <a:rPr lang="en-GB" sz="2400" dirty="0" err="1" smtClean="0"/>
              <a:t>o’ch</a:t>
            </a:r>
            <a:r>
              <a:rPr lang="en-GB" sz="2400" dirty="0" smtClean="0"/>
              <a:t> </a:t>
            </a:r>
            <a:r>
              <a:rPr lang="en-GB" sz="2400" dirty="0" err="1" smtClean="0"/>
              <a:t>lleoliad</a:t>
            </a:r>
            <a:r>
              <a:rPr lang="en-GB" sz="2400" dirty="0" smtClean="0"/>
              <a:t> </a:t>
            </a:r>
            <a:r>
              <a:rPr lang="en-GB" sz="2400" dirty="0" err="1" smtClean="0"/>
              <a:t>presennol</a:t>
            </a:r>
            <a:r>
              <a:rPr lang="en-GB" sz="2400" dirty="0" smtClean="0"/>
              <a:t> </a:t>
            </a:r>
            <a:r>
              <a:rPr lang="en-GB" sz="2400" dirty="0" err="1" smtClean="0"/>
              <a:t>i</a:t>
            </a:r>
            <a:r>
              <a:rPr lang="en-GB" sz="2400" dirty="0" smtClean="0"/>
              <a:t> Aberystwyth.</a:t>
            </a:r>
          </a:p>
          <a:p>
            <a:endParaRPr lang="en-GB" sz="2400" dirty="0"/>
          </a:p>
          <a:p>
            <a:r>
              <a:rPr lang="en-GB" sz="2400" dirty="0" smtClean="0"/>
              <a:t>Plan a journey from your current location to Aberystwyth. </a:t>
            </a:r>
            <a:endParaRPr lang="en-GB" sz="2400" dirty="0"/>
          </a:p>
        </p:txBody>
      </p:sp>
      <p:cxnSp>
        <p:nvCxnSpPr>
          <p:cNvPr id="6" name="Straight Arrow Connector 5"/>
          <p:cNvCxnSpPr/>
          <p:nvPr/>
        </p:nvCxnSpPr>
        <p:spPr>
          <a:xfrm>
            <a:off x="2729552" y="3616657"/>
            <a:ext cx="2988860" cy="423080"/>
          </a:xfrm>
          <a:prstGeom prst="straightConnector1">
            <a:avLst/>
          </a:prstGeom>
          <a:ln w="76200">
            <a:solidFill>
              <a:schemeClr val="accent1">
                <a:lumMod val="75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13650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Beth </a:t>
            </a:r>
            <a:r>
              <a:rPr lang="en-GB" b="1" dirty="0" err="1" smtClean="0"/>
              <a:t>oedd</a:t>
            </a:r>
            <a:r>
              <a:rPr lang="en-GB" b="1" dirty="0" smtClean="0"/>
              <a:t> </a:t>
            </a:r>
            <a:r>
              <a:rPr lang="en-GB" b="1" dirty="0" err="1" smtClean="0"/>
              <a:t>eich</a:t>
            </a:r>
            <a:r>
              <a:rPr lang="en-GB" b="1" dirty="0" smtClean="0"/>
              <a:t> </a:t>
            </a:r>
            <a:r>
              <a:rPr lang="en-GB" b="1" dirty="0" err="1" smtClean="0"/>
              <a:t>ystyriaethau</a:t>
            </a:r>
            <a:r>
              <a:rPr lang="en-GB" b="1" dirty="0" smtClean="0"/>
              <a:t>?</a:t>
            </a:r>
            <a:br>
              <a:rPr lang="en-GB" b="1" dirty="0" smtClean="0"/>
            </a:br>
            <a:r>
              <a:rPr lang="en-GB" b="1" dirty="0" smtClean="0"/>
              <a:t>What were your considerations?</a:t>
            </a:r>
            <a:endParaRPr lang="en-GB" b="1" dirty="0"/>
          </a:p>
        </p:txBody>
      </p:sp>
      <p:sp>
        <p:nvSpPr>
          <p:cNvPr id="3" name="Content Placeholder 2"/>
          <p:cNvSpPr>
            <a:spLocks noGrp="1"/>
          </p:cNvSpPr>
          <p:nvPr>
            <p:ph sz="half" idx="1"/>
          </p:nvPr>
        </p:nvSpPr>
        <p:spPr/>
        <p:txBody>
          <a:bodyPr>
            <a:normAutofit fontScale="85000" lnSpcReduction="20000"/>
          </a:bodyPr>
          <a:lstStyle/>
          <a:p>
            <a:r>
              <a:rPr lang="en-GB" dirty="0" err="1" smtClean="0"/>
              <a:t>Pellter</a:t>
            </a:r>
            <a:r>
              <a:rPr lang="en-GB" dirty="0" smtClean="0"/>
              <a:t> </a:t>
            </a:r>
            <a:r>
              <a:rPr lang="en-GB" dirty="0" err="1" smtClean="0"/>
              <a:t>o’r</a:t>
            </a:r>
            <a:r>
              <a:rPr lang="en-GB" dirty="0" smtClean="0"/>
              <a:t> </a:t>
            </a:r>
            <a:r>
              <a:rPr lang="en-GB" dirty="0" err="1" smtClean="0"/>
              <a:t>lleoliad</a:t>
            </a:r>
            <a:r>
              <a:rPr lang="en-GB" dirty="0" smtClean="0"/>
              <a:t> </a:t>
            </a:r>
            <a:r>
              <a:rPr lang="en-GB" dirty="0" err="1" smtClean="0"/>
              <a:t>presennol</a:t>
            </a:r>
            <a:r>
              <a:rPr lang="en-GB" dirty="0" smtClean="0"/>
              <a:t>?</a:t>
            </a:r>
          </a:p>
          <a:p>
            <a:r>
              <a:rPr lang="en-GB" dirty="0" err="1" smtClean="0"/>
              <a:t>Amser</a:t>
            </a:r>
            <a:r>
              <a:rPr lang="en-GB" dirty="0" smtClean="0"/>
              <a:t> </a:t>
            </a:r>
            <a:r>
              <a:rPr lang="en-GB" dirty="0" err="1" smtClean="0"/>
              <a:t>bydd</a:t>
            </a:r>
            <a:r>
              <a:rPr lang="en-GB" dirty="0" smtClean="0"/>
              <a:t> </a:t>
            </a:r>
            <a:r>
              <a:rPr lang="en-GB" dirty="0" err="1" smtClean="0"/>
              <a:t>yn</a:t>
            </a:r>
            <a:r>
              <a:rPr lang="en-GB" dirty="0" smtClean="0"/>
              <a:t> </a:t>
            </a:r>
            <a:r>
              <a:rPr lang="en-GB" dirty="0" err="1" smtClean="0"/>
              <a:t>cymryd</a:t>
            </a:r>
            <a:r>
              <a:rPr lang="en-GB" dirty="0" smtClean="0"/>
              <a:t>?</a:t>
            </a:r>
          </a:p>
          <a:p>
            <a:r>
              <a:rPr lang="en-GB" dirty="0" err="1" smtClean="0"/>
              <a:t>Ffordd</a:t>
            </a:r>
            <a:r>
              <a:rPr lang="en-GB" dirty="0" smtClean="0"/>
              <a:t> o </a:t>
            </a:r>
            <a:r>
              <a:rPr lang="en-GB" dirty="0" err="1" smtClean="0"/>
              <a:t>deithio</a:t>
            </a:r>
            <a:r>
              <a:rPr lang="en-GB" dirty="0" smtClean="0"/>
              <a:t>?</a:t>
            </a:r>
          </a:p>
          <a:p>
            <a:r>
              <a:rPr lang="en-GB" dirty="0" err="1" smtClean="0"/>
              <a:t>Stopio</a:t>
            </a:r>
            <a:r>
              <a:rPr lang="en-GB" dirty="0" smtClean="0"/>
              <a:t> </a:t>
            </a:r>
            <a:r>
              <a:rPr lang="en-GB" dirty="0" err="1" smtClean="0"/>
              <a:t>ar</a:t>
            </a:r>
            <a:r>
              <a:rPr lang="en-GB" dirty="0" smtClean="0"/>
              <a:t> </a:t>
            </a:r>
            <a:r>
              <a:rPr lang="en-GB" dirty="0" err="1" smtClean="0"/>
              <a:t>hyd</a:t>
            </a:r>
            <a:r>
              <a:rPr lang="en-GB" dirty="0" smtClean="0"/>
              <a:t> y </a:t>
            </a:r>
            <a:r>
              <a:rPr lang="en-GB" dirty="0" err="1" smtClean="0"/>
              <a:t>ffordd</a:t>
            </a:r>
            <a:r>
              <a:rPr lang="en-GB" dirty="0" smtClean="0"/>
              <a:t>?</a:t>
            </a:r>
          </a:p>
          <a:p>
            <a:r>
              <a:rPr lang="en-GB" dirty="0" err="1" smtClean="0"/>
              <a:t>Defnyddio</a:t>
            </a:r>
            <a:r>
              <a:rPr lang="en-GB" dirty="0" smtClean="0"/>
              <a:t> </a:t>
            </a:r>
            <a:r>
              <a:rPr lang="en-GB" dirty="0" err="1" smtClean="0"/>
              <a:t>dyfais</a:t>
            </a:r>
            <a:r>
              <a:rPr lang="en-GB" dirty="0" smtClean="0"/>
              <a:t> </a:t>
            </a:r>
            <a:r>
              <a:rPr lang="en-GB" dirty="0" err="1" smtClean="0"/>
              <a:t>neu</a:t>
            </a:r>
            <a:r>
              <a:rPr lang="en-GB" dirty="0" smtClean="0"/>
              <a:t> </a:t>
            </a:r>
            <a:r>
              <a:rPr lang="en-GB" dirty="0" err="1" smtClean="0"/>
              <a:t>fap</a:t>
            </a:r>
            <a:r>
              <a:rPr lang="en-GB" dirty="0" smtClean="0"/>
              <a:t> </a:t>
            </a:r>
            <a:r>
              <a:rPr lang="en-GB" dirty="0" err="1"/>
              <a:t>i</a:t>
            </a:r>
            <a:r>
              <a:rPr lang="en-GB" dirty="0" err="1" smtClean="0"/>
              <a:t>’ch</a:t>
            </a:r>
            <a:r>
              <a:rPr lang="en-GB" dirty="0" smtClean="0"/>
              <a:t> </a:t>
            </a:r>
            <a:r>
              <a:rPr lang="en-GB" dirty="0" err="1" smtClean="0"/>
              <a:t>helpu</a:t>
            </a:r>
            <a:r>
              <a:rPr lang="en-GB" dirty="0" smtClean="0"/>
              <a:t>?</a:t>
            </a:r>
          </a:p>
          <a:p>
            <a:r>
              <a:rPr lang="en-GB" dirty="0" err="1" smtClean="0"/>
              <a:t>Teithio</a:t>
            </a:r>
            <a:r>
              <a:rPr lang="en-GB" dirty="0" smtClean="0"/>
              <a:t> </a:t>
            </a:r>
            <a:r>
              <a:rPr lang="en-GB" dirty="0" err="1" smtClean="0"/>
              <a:t>fel</a:t>
            </a:r>
            <a:r>
              <a:rPr lang="en-GB" dirty="0" smtClean="0"/>
              <a:t> </a:t>
            </a:r>
            <a:r>
              <a:rPr lang="en-GB" dirty="0" err="1" smtClean="0"/>
              <a:t>gr</a:t>
            </a:r>
            <a:r>
              <a:rPr lang="en-GB" dirty="0" err="1" smtClean="0">
                <a:latin typeface="Calibri" panose="020F0502020204030204" pitchFamily="34" charset="0"/>
              </a:rPr>
              <a:t>ŵp</a:t>
            </a:r>
            <a:r>
              <a:rPr lang="en-GB" dirty="0" smtClean="0">
                <a:latin typeface="Calibri" panose="020F0502020204030204" pitchFamily="34" charset="0"/>
              </a:rPr>
              <a:t> </a:t>
            </a:r>
            <a:r>
              <a:rPr lang="en-GB" dirty="0" err="1" smtClean="0">
                <a:latin typeface="Calibri" panose="020F0502020204030204" pitchFamily="34" charset="0"/>
              </a:rPr>
              <a:t>neu</a:t>
            </a:r>
            <a:r>
              <a:rPr lang="en-GB" dirty="0" smtClean="0">
                <a:latin typeface="Calibri" panose="020F0502020204030204" pitchFamily="34" charset="0"/>
              </a:rPr>
              <a:t> </a:t>
            </a:r>
            <a:r>
              <a:rPr lang="en-GB" dirty="0" err="1" smtClean="0">
                <a:latin typeface="Calibri" panose="020F0502020204030204" pitchFamily="34" charset="0"/>
              </a:rPr>
              <a:t>unigolion</a:t>
            </a:r>
            <a:r>
              <a:rPr lang="en-GB" dirty="0" smtClean="0">
                <a:latin typeface="Calibri" panose="020F0502020204030204" pitchFamily="34" charset="0"/>
              </a:rPr>
              <a:t>?</a:t>
            </a:r>
          </a:p>
          <a:p>
            <a:r>
              <a:rPr lang="en-GB" dirty="0" err="1" smtClean="0">
                <a:latin typeface="Calibri" panose="020F0502020204030204" pitchFamily="34" charset="0"/>
              </a:rPr>
              <a:t>Rolau</a:t>
            </a:r>
            <a:r>
              <a:rPr lang="en-GB" dirty="0" smtClean="0">
                <a:latin typeface="Calibri" panose="020F0502020204030204" pitchFamily="34" charset="0"/>
              </a:rPr>
              <a:t> </a:t>
            </a:r>
            <a:r>
              <a:rPr lang="en-GB" dirty="0" err="1" smtClean="0">
                <a:latin typeface="Calibri" panose="020F0502020204030204" pitchFamily="34" charset="0"/>
              </a:rPr>
              <a:t>penodol</a:t>
            </a:r>
            <a:r>
              <a:rPr lang="en-GB" dirty="0" smtClean="0">
                <a:latin typeface="Calibri" panose="020F0502020204030204" pitchFamily="34" charset="0"/>
              </a:rPr>
              <a:t> </a:t>
            </a:r>
            <a:r>
              <a:rPr lang="en-GB" dirty="0" err="1" smtClean="0">
                <a:latin typeface="Calibri" panose="020F0502020204030204" pitchFamily="34" charset="0"/>
              </a:rPr>
              <a:t>i</a:t>
            </a:r>
            <a:r>
              <a:rPr lang="en-GB" dirty="0" smtClean="0">
                <a:latin typeface="Calibri" panose="020F0502020204030204" pitchFamily="34" charset="0"/>
              </a:rPr>
              <a:t> </a:t>
            </a:r>
            <a:r>
              <a:rPr lang="en-GB" dirty="0" err="1" smtClean="0">
                <a:latin typeface="Calibri" panose="020F0502020204030204" pitchFamily="34" charset="0"/>
              </a:rPr>
              <a:t>unigolion</a:t>
            </a:r>
            <a:r>
              <a:rPr lang="en-GB" dirty="0" smtClean="0">
                <a:latin typeface="Calibri" panose="020F0502020204030204" pitchFamily="34" charset="0"/>
              </a:rPr>
              <a:t> </a:t>
            </a:r>
            <a:r>
              <a:rPr lang="en-GB" dirty="0" err="1" smtClean="0">
                <a:latin typeface="Calibri" panose="020F0502020204030204" pitchFamily="34" charset="0"/>
              </a:rPr>
              <a:t>wrth</a:t>
            </a:r>
            <a:r>
              <a:rPr lang="en-GB" dirty="0" smtClean="0">
                <a:latin typeface="Calibri" panose="020F0502020204030204" pitchFamily="34" charset="0"/>
              </a:rPr>
              <a:t> </a:t>
            </a:r>
            <a:r>
              <a:rPr lang="en-GB" dirty="0" err="1" smtClean="0">
                <a:latin typeface="Calibri" panose="020F0502020204030204" pitchFamily="34" charset="0"/>
              </a:rPr>
              <a:t>drefnu’r</a:t>
            </a:r>
            <a:r>
              <a:rPr lang="en-GB" dirty="0" smtClean="0">
                <a:latin typeface="Calibri" panose="020F0502020204030204" pitchFamily="34" charset="0"/>
              </a:rPr>
              <a:t> </a:t>
            </a:r>
            <a:r>
              <a:rPr lang="en-GB" dirty="0" err="1" smtClean="0">
                <a:latin typeface="Calibri" panose="020F0502020204030204" pitchFamily="34" charset="0"/>
              </a:rPr>
              <a:t>daith</a:t>
            </a:r>
            <a:r>
              <a:rPr lang="en-GB" dirty="0" smtClean="0">
                <a:latin typeface="Calibri" panose="020F0502020204030204" pitchFamily="34" charset="0"/>
              </a:rPr>
              <a:t>?</a:t>
            </a:r>
          </a:p>
          <a:p>
            <a:r>
              <a:rPr lang="en-GB" dirty="0" smtClean="0">
                <a:latin typeface="Calibri" panose="020F0502020204030204" pitchFamily="34" charset="0"/>
              </a:rPr>
              <a:t>Cost?</a:t>
            </a:r>
            <a:endParaRPr lang="en-GB" dirty="0"/>
          </a:p>
        </p:txBody>
      </p:sp>
      <p:sp>
        <p:nvSpPr>
          <p:cNvPr id="4" name="Content Placeholder 3"/>
          <p:cNvSpPr>
            <a:spLocks noGrp="1"/>
          </p:cNvSpPr>
          <p:nvPr>
            <p:ph sz="half" idx="2"/>
          </p:nvPr>
        </p:nvSpPr>
        <p:spPr/>
        <p:txBody>
          <a:bodyPr>
            <a:normAutofit fontScale="85000" lnSpcReduction="20000"/>
          </a:bodyPr>
          <a:lstStyle/>
          <a:p>
            <a:r>
              <a:rPr lang="en-GB" dirty="0" smtClean="0"/>
              <a:t>Distance from the current location?</a:t>
            </a:r>
          </a:p>
          <a:p>
            <a:r>
              <a:rPr lang="en-GB" dirty="0" smtClean="0"/>
              <a:t>Time it will take?</a:t>
            </a:r>
          </a:p>
          <a:p>
            <a:r>
              <a:rPr lang="en-GB" dirty="0" smtClean="0"/>
              <a:t>Mode of transport?</a:t>
            </a:r>
          </a:p>
          <a:p>
            <a:r>
              <a:rPr lang="en-GB" dirty="0" smtClean="0"/>
              <a:t>Stops along the way?</a:t>
            </a:r>
          </a:p>
          <a:p>
            <a:r>
              <a:rPr lang="en-GB" dirty="0" smtClean="0"/>
              <a:t>Use of a device or a map to help you?</a:t>
            </a:r>
          </a:p>
          <a:p>
            <a:r>
              <a:rPr lang="en-GB" dirty="0" smtClean="0"/>
              <a:t>Travelling as a group or individuals?</a:t>
            </a:r>
          </a:p>
          <a:p>
            <a:r>
              <a:rPr lang="en-GB" dirty="0" smtClean="0"/>
              <a:t>Specific roles for individuals in organising the journey?</a:t>
            </a:r>
          </a:p>
          <a:p>
            <a:r>
              <a:rPr lang="en-GB" dirty="0" smtClean="0"/>
              <a:t>Cost?</a:t>
            </a:r>
            <a:endParaRPr lang="en-GB" dirty="0"/>
          </a:p>
        </p:txBody>
      </p:sp>
    </p:spTree>
    <p:extLst>
      <p:ext uri="{BB962C8B-B14F-4D97-AF65-F5344CB8AC3E}">
        <p14:creationId xmlns:p14="http://schemas.microsoft.com/office/powerpoint/2010/main" val="14657038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19468" y="105818"/>
            <a:ext cx="7886700" cy="1102675"/>
          </a:xfrm>
          <a:prstGeom prst="rect">
            <a:avLst/>
          </a:prstGeom>
        </p:spPr>
        <p:txBody>
          <a:bodyPr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latin typeface="+mn-lt"/>
                <a:cs typeface="Calibri Light"/>
              </a:rPr>
              <a:t>Beth </a:t>
            </a:r>
            <a:r>
              <a:rPr lang="en-GB" b="1" dirty="0" err="1" smtClean="0">
                <a:latin typeface="+mn-lt"/>
                <a:cs typeface="Calibri Light"/>
              </a:rPr>
              <a:t>yw</a:t>
            </a:r>
            <a:r>
              <a:rPr lang="en-GB" b="1" dirty="0" smtClean="0">
                <a:latin typeface="+mn-lt"/>
                <a:cs typeface="Calibri Light"/>
              </a:rPr>
              <a:t> </a:t>
            </a:r>
            <a:r>
              <a:rPr lang="en-GB" b="1" dirty="0" err="1" smtClean="0">
                <a:latin typeface="+mn-lt"/>
                <a:cs typeface="Calibri Light"/>
              </a:rPr>
              <a:t>cynllunio</a:t>
            </a:r>
            <a:r>
              <a:rPr lang="en-GB" b="1" dirty="0" smtClean="0">
                <a:latin typeface="+mn-lt"/>
                <a:cs typeface="Calibri Light"/>
              </a:rPr>
              <a:t> </a:t>
            </a:r>
            <a:r>
              <a:rPr lang="en-GB" b="1" dirty="0" err="1" smtClean="0">
                <a:latin typeface="+mn-lt"/>
                <a:cs typeface="Calibri Light"/>
              </a:rPr>
              <a:t>strategol</a:t>
            </a:r>
            <a:r>
              <a:rPr lang="en-GB" b="1" dirty="0" smtClean="0">
                <a:latin typeface="+mn-lt"/>
                <a:cs typeface="Calibri Light"/>
              </a:rPr>
              <a:t>?</a:t>
            </a:r>
            <a:endParaRPr lang="en-GB" b="1" dirty="0">
              <a:latin typeface="+mn-lt"/>
              <a:cs typeface="Calibri Light"/>
            </a:endParaRPr>
          </a:p>
          <a:p>
            <a:r>
              <a:rPr lang="en-GB" b="1" dirty="0">
                <a:latin typeface="+mn-lt"/>
              </a:rPr>
              <a:t>What is </a:t>
            </a:r>
            <a:r>
              <a:rPr lang="en-GB" b="1" dirty="0" smtClean="0">
                <a:latin typeface="+mn-lt"/>
              </a:rPr>
              <a:t>strategic planning?</a:t>
            </a:r>
            <a:endParaRPr lang="en-GB" b="1" dirty="0">
              <a:latin typeface="+mn-lt"/>
              <a:cs typeface="Calibri Light"/>
            </a:endParaRPr>
          </a:p>
        </p:txBody>
      </p:sp>
      <p:sp>
        <p:nvSpPr>
          <p:cNvPr id="3" name="Content Placeholder 2"/>
          <p:cNvSpPr txBox="1">
            <a:spLocks/>
          </p:cNvSpPr>
          <p:nvPr/>
        </p:nvSpPr>
        <p:spPr>
          <a:xfrm>
            <a:off x="389958" y="1468594"/>
            <a:ext cx="4072860" cy="334937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err="1"/>
              <a:t>Cylch</a:t>
            </a:r>
            <a:r>
              <a:rPr lang="en-GB" sz="2000" dirty="0"/>
              <a:t> </a:t>
            </a:r>
            <a:r>
              <a:rPr lang="en-GB" sz="2000" dirty="0" err="1"/>
              <a:t>parhaus</a:t>
            </a:r>
            <a:r>
              <a:rPr lang="en-GB" sz="2000" dirty="0"/>
              <a:t> </a:t>
            </a:r>
            <a:r>
              <a:rPr lang="en-GB" sz="2000" dirty="0" err="1"/>
              <a:t>lle</a:t>
            </a:r>
            <a:r>
              <a:rPr lang="en-GB" sz="2000" dirty="0"/>
              <a:t> </a:t>
            </a:r>
            <a:r>
              <a:rPr lang="en-GB" sz="2000" dirty="0" err="1"/>
              <a:t>bydd</a:t>
            </a:r>
            <a:r>
              <a:rPr lang="en-GB" sz="2000" dirty="0"/>
              <a:t> </a:t>
            </a:r>
            <a:r>
              <a:rPr lang="en-GB" sz="2000" dirty="0" err="1"/>
              <a:t>ysgol</a:t>
            </a:r>
            <a:r>
              <a:rPr lang="en-GB" sz="2000" dirty="0"/>
              <a:t> </a:t>
            </a:r>
            <a:r>
              <a:rPr lang="en-GB" sz="2000" dirty="0" err="1"/>
              <a:t>yn</a:t>
            </a:r>
            <a:r>
              <a:rPr lang="en-GB" sz="2000" dirty="0"/>
              <a:t> </a:t>
            </a:r>
            <a:r>
              <a:rPr lang="en-GB" sz="2000" dirty="0" err="1" smtClean="0"/>
              <a:t>adfyfyrio</a:t>
            </a:r>
            <a:r>
              <a:rPr lang="en-GB" sz="2000" dirty="0" smtClean="0"/>
              <a:t> </a:t>
            </a:r>
            <a:r>
              <a:rPr lang="en-GB" sz="2000" dirty="0" err="1"/>
              <a:t>ar</a:t>
            </a:r>
            <a:r>
              <a:rPr lang="en-GB" sz="2000" dirty="0"/>
              <a:t> </a:t>
            </a:r>
            <a:r>
              <a:rPr lang="en-GB" sz="2000" dirty="0" err="1"/>
              <a:t>ei</a:t>
            </a:r>
            <a:r>
              <a:rPr lang="en-GB" sz="2000" dirty="0"/>
              <a:t> </a:t>
            </a:r>
            <a:r>
              <a:rPr lang="en-GB" sz="2000" dirty="0" err="1"/>
              <a:t>pherfformiad</a:t>
            </a:r>
            <a:r>
              <a:rPr lang="en-GB" sz="2000" dirty="0"/>
              <a:t>, </a:t>
            </a:r>
            <a:r>
              <a:rPr lang="en-GB" sz="2000" dirty="0" err="1"/>
              <a:t>yn</a:t>
            </a:r>
            <a:r>
              <a:rPr lang="en-GB" sz="2000" dirty="0"/>
              <a:t> </a:t>
            </a:r>
            <a:r>
              <a:rPr lang="en-GB" sz="2000" dirty="0" err="1"/>
              <a:t>nodi</a:t>
            </a:r>
            <a:r>
              <a:rPr lang="en-GB" sz="2000" dirty="0"/>
              <a:t> </a:t>
            </a:r>
            <a:r>
              <a:rPr lang="en-GB" sz="2000" dirty="0" err="1"/>
              <a:t>blaenoriaethau</a:t>
            </a:r>
            <a:r>
              <a:rPr lang="en-GB" sz="2000" dirty="0"/>
              <a:t> </a:t>
            </a:r>
            <a:r>
              <a:rPr lang="en-GB" sz="2000" dirty="0" err="1"/>
              <a:t>ar</a:t>
            </a:r>
            <a:r>
              <a:rPr lang="en-GB" sz="2000" dirty="0"/>
              <a:t> </a:t>
            </a:r>
            <a:r>
              <a:rPr lang="en-GB" sz="2000" dirty="0" err="1"/>
              <a:t>gyfer</a:t>
            </a:r>
            <a:r>
              <a:rPr lang="en-GB" sz="2000" dirty="0"/>
              <a:t> </a:t>
            </a:r>
            <a:r>
              <a:rPr lang="en-GB" sz="2000" dirty="0" err="1"/>
              <a:t>gwella</a:t>
            </a:r>
            <a:r>
              <a:rPr lang="en-GB" sz="2000" dirty="0"/>
              <a:t>, </a:t>
            </a:r>
            <a:r>
              <a:rPr lang="en-GB" sz="2000" dirty="0" err="1"/>
              <a:t>yn</a:t>
            </a:r>
            <a:r>
              <a:rPr lang="en-GB" sz="2000" dirty="0"/>
              <a:t> </a:t>
            </a:r>
            <a:r>
              <a:rPr lang="en-GB" sz="2000" dirty="0" err="1"/>
              <a:t>datblygu</a:t>
            </a:r>
            <a:r>
              <a:rPr lang="en-GB" sz="2000" dirty="0"/>
              <a:t> </a:t>
            </a:r>
            <a:r>
              <a:rPr lang="en-GB" sz="2000" dirty="0" err="1"/>
              <a:t>strategaethau</a:t>
            </a:r>
            <a:r>
              <a:rPr lang="en-GB" sz="2000" dirty="0"/>
              <a:t> </a:t>
            </a:r>
            <a:r>
              <a:rPr lang="en-GB" sz="2000" dirty="0" err="1"/>
              <a:t>i</a:t>
            </a:r>
            <a:r>
              <a:rPr lang="en-GB" sz="2000" dirty="0"/>
              <a:t> </a:t>
            </a:r>
            <a:r>
              <a:rPr lang="en-GB" sz="2000" dirty="0" err="1"/>
              <a:t>fynd</a:t>
            </a:r>
            <a:r>
              <a:rPr lang="en-GB" sz="2000" dirty="0"/>
              <a:t> </a:t>
            </a:r>
            <a:r>
              <a:rPr lang="en-GB" sz="2000" dirty="0" err="1"/>
              <a:t>i'r</a:t>
            </a:r>
            <a:r>
              <a:rPr lang="en-GB" sz="2000" dirty="0"/>
              <a:t> </a:t>
            </a:r>
            <a:r>
              <a:rPr lang="en-GB" sz="2000" dirty="0" err="1"/>
              <a:t>afael</a:t>
            </a:r>
            <a:r>
              <a:rPr lang="en-GB" sz="2000" dirty="0"/>
              <a:t> â </a:t>
            </a:r>
            <a:r>
              <a:rPr lang="en-GB" sz="2000" dirty="0" err="1"/>
              <a:t>nhw</a:t>
            </a:r>
            <a:r>
              <a:rPr lang="en-GB" sz="2000" dirty="0"/>
              <a:t>, </a:t>
            </a:r>
            <a:r>
              <a:rPr lang="en-GB" sz="2000" dirty="0" err="1"/>
              <a:t>yn</a:t>
            </a:r>
            <a:r>
              <a:rPr lang="en-GB" sz="2000" dirty="0"/>
              <a:t> </a:t>
            </a:r>
            <a:r>
              <a:rPr lang="en-GB" sz="2000" dirty="0" err="1"/>
              <a:t>gweithredu</a:t>
            </a:r>
            <a:r>
              <a:rPr lang="en-GB" sz="2000" dirty="0"/>
              <a:t>, ac </a:t>
            </a:r>
            <a:r>
              <a:rPr lang="en-GB" sz="2000" dirty="0" err="1"/>
              <a:t>yn</a:t>
            </a:r>
            <a:r>
              <a:rPr lang="en-GB" sz="2000" dirty="0"/>
              <a:t> </a:t>
            </a:r>
            <a:r>
              <a:rPr lang="en-GB" sz="2000" dirty="0" err="1"/>
              <a:t>adolygu</a:t>
            </a:r>
            <a:r>
              <a:rPr lang="en-GB" sz="2000" dirty="0"/>
              <a:t> </a:t>
            </a:r>
            <a:r>
              <a:rPr lang="en-GB" sz="2000" dirty="0" err="1"/>
              <a:t>cynnydd</a:t>
            </a:r>
            <a:r>
              <a:rPr lang="en-GB" sz="2000" dirty="0"/>
              <a:t> ac </a:t>
            </a:r>
            <a:r>
              <a:rPr lang="en-GB" sz="2000" dirty="0" err="1"/>
              <a:t>effaith</a:t>
            </a:r>
            <a:r>
              <a:rPr lang="en-GB" sz="2000" dirty="0"/>
              <a:t>.</a:t>
            </a:r>
          </a:p>
          <a:p>
            <a:r>
              <a:rPr lang="en-GB" sz="2000" dirty="0" err="1"/>
              <a:t>Lle</a:t>
            </a:r>
            <a:r>
              <a:rPr lang="en-GB" sz="2000" dirty="0"/>
              <a:t> </a:t>
            </a:r>
            <a:r>
              <a:rPr lang="en-GB" sz="2000" dirty="0" err="1"/>
              <a:t>mae</a:t>
            </a:r>
            <a:r>
              <a:rPr lang="en-GB" sz="2000" dirty="0"/>
              <a:t> </a:t>
            </a:r>
            <a:r>
              <a:rPr lang="en-GB" sz="2000" dirty="0" err="1"/>
              <a:t>ysgol</a:t>
            </a:r>
            <a:r>
              <a:rPr lang="en-GB" sz="2000" dirty="0"/>
              <a:t> </a:t>
            </a:r>
            <a:r>
              <a:rPr lang="en-GB" sz="2000" dirty="0" err="1"/>
              <a:t>nawr</a:t>
            </a:r>
            <a:r>
              <a:rPr lang="en-GB" sz="2000" dirty="0"/>
              <a:t>, </a:t>
            </a:r>
            <a:r>
              <a:rPr lang="en-GB" sz="2000" dirty="0" err="1"/>
              <a:t>lle</a:t>
            </a:r>
            <a:r>
              <a:rPr lang="en-GB" sz="2000" dirty="0"/>
              <a:t> </a:t>
            </a:r>
            <a:r>
              <a:rPr lang="en-GB" sz="2000" dirty="0" err="1"/>
              <a:t>maen</a:t>
            </a:r>
            <a:r>
              <a:rPr lang="en-GB" sz="2000" dirty="0"/>
              <a:t> </a:t>
            </a:r>
            <a:r>
              <a:rPr lang="en-GB" sz="2000" dirty="0" err="1"/>
              <a:t>nhw</a:t>
            </a:r>
            <a:r>
              <a:rPr lang="en-GB" sz="2000" dirty="0"/>
              <a:t> </a:t>
            </a:r>
            <a:r>
              <a:rPr lang="en-GB" sz="2000" dirty="0" err="1"/>
              <a:t>eisiau</a:t>
            </a:r>
            <a:r>
              <a:rPr lang="en-GB" sz="2000" dirty="0"/>
              <a:t> bod, a </a:t>
            </a:r>
            <a:r>
              <a:rPr lang="en-GB" sz="2000" dirty="0" err="1"/>
              <a:t>sut</a:t>
            </a:r>
            <a:r>
              <a:rPr lang="en-GB" sz="2000" dirty="0"/>
              <a:t> </a:t>
            </a:r>
            <a:r>
              <a:rPr lang="en-GB" sz="2000" dirty="0" err="1"/>
              <a:t>maen</a:t>
            </a:r>
            <a:r>
              <a:rPr lang="en-GB" sz="2000" dirty="0"/>
              <a:t> </a:t>
            </a:r>
            <a:r>
              <a:rPr lang="en-GB" sz="2000" dirty="0" err="1"/>
              <a:t>nhw'n</a:t>
            </a:r>
            <a:r>
              <a:rPr lang="en-GB" sz="2000" dirty="0"/>
              <a:t> </a:t>
            </a:r>
            <a:r>
              <a:rPr lang="en-GB" sz="2000" dirty="0" err="1"/>
              <a:t>mynd</a:t>
            </a:r>
            <a:r>
              <a:rPr lang="en-GB" sz="2000" dirty="0"/>
              <a:t> </a:t>
            </a:r>
            <a:r>
              <a:rPr lang="en-GB" sz="2000" dirty="0" err="1"/>
              <a:t>i</a:t>
            </a:r>
            <a:r>
              <a:rPr lang="en-GB" sz="2000" dirty="0"/>
              <a:t> </a:t>
            </a:r>
            <a:r>
              <a:rPr lang="en-GB" sz="2000" dirty="0" err="1"/>
              <a:t>gyrraedd</a:t>
            </a:r>
            <a:r>
              <a:rPr lang="en-GB" sz="2000" dirty="0"/>
              <a:t> </a:t>
            </a:r>
            <a:r>
              <a:rPr lang="en-GB" sz="2000" dirty="0" err="1"/>
              <a:t>yno</a:t>
            </a:r>
            <a:r>
              <a:rPr lang="en-GB" sz="2000" dirty="0"/>
              <a:t> - y </a:t>
            </a:r>
            <a:r>
              <a:rPr lang="en-GB" sz="2000" dirty="0" err="1"/>
              <a:t>daith</a:t>
            </a:r>
            <a:r>
              <a:rPr lang="en-GB" sz="2000" dirty="0"/>
              <a:t>.</a:t>
            </a:r>
          </a:p>
          <a:p>
            <a:r>
              <a:rPr lang="en-GB" sz="2000" dirty="0"/>
              <a:t>A </a:t>
            </a:r>
            <a:r>
              <a:rPr lang="en-GB" sz="2000" dirty="0" err="1"/>
              <a:t>allai</a:t>
            </a:r>
            <a:r>
              <a:rPr lang="en-GB" sz="2000" dirty="0"/>
              <a:t> </a:t>
            </a:r>
            <a:r>
              <a:rPr lang="en-GB" sz="2000" dirty="0" err="1"/>
              <a:t>gael</a:t>
            </a:r>
            <a:r>
              <a:rPr lang="en-GB" sz="2000" dirty="0"/>
              <a:t> </a:t>
            </a:r>
            <a:r>
              <a:rPr lang="en-GB" sz="2000" dirty="0" err="1"/>
              <a:t>ei</a:t>
            </a:r>
            <a:r>
              <a:rPr lang="en-GB" sz="2000" dirty="0"/>
              <a:t> </a:t>
            </a:r>
            <a:r>
              <a:rPr lang="en-GB" sz="2000" dirty="0" err="1"/>
              <a:t>alw'n</a:t>
            </a:r>
            <a:r>
              <a:rPr lang="en-GB" sz="2000" dirty="0"/>
              <a:t> </a:t>
            </a:r>
            <a:r>
              <a:rPr lang="en-GB" sz="2000" dirty="0" err="1"/>
              <a:t>Gynllun</a:t>
            </a:r>
            <a:r>
              <a:rPr lang="en-GB" sz="2000" dirty="0"/>
              <a:t> </a:t>
            </a:r>
            <a:r>
              <a:rPr lang="en-GB" sz="2000" dirty="0" err="1"/>
              <a:t>Datblygu</a:t>
            </a:r>
            <a:r>
              <a:rPr lang="en-GB" sz="2000" dirty="0"/>
              <a:t> </a:t>
            </a:r>
            <a:r>
              <a:rPr lang="en-GB" sz="2000" dirty="0" err="1"/>
              <a:t>Ysgol</a:t>
            </a:r>
            <a:r>
              <a:rPr lang="en-GB" sz="2000" dirty="0"/>
              <a:t> (SDP), y </a:t>
            </a:r>
            <a:r>
              <a:rPr lang="en-GB" sz="2000" dirty="0" err="1"/>
              <a:t>Cynllun</a:t>
            </a:r>
            <a:r>
              <a:rPr lang="en-GB" sz="2000" dirty="0"/>
              <a:t> </a:t>
            </a:r>
            <a:r>
              <a:rPr lang="en-GB" sz="2000" dirty="0" err="1"/>
              <a:t>Gwella</a:t>
            </a:r>
            <a:r>
              <a:rPr lang="en-GB" sz="2000" dirty="0"/>
              <a:t> </a:t>
            </a:r>
            <a:r>
              <a:rPr lang="en-GB" sz="2000" dirty="0" err="1"/>
              <a:t>Ysgolion</a:t>
            </a:r>
            <a:r>
              <a:rPr lang="en-GB" sz="2000" dirty="0"/>
              <a:t> (SIP), </a:t>
            </a:r>
            <a:r>
              <a:rPr lang="en-GB" sz="2000" dirty="0" err="1"/>
              <a:t>neu</a:t>
            </a:r>
            <a:r>
              <a:rPr lang="en-GB" sz="2000" dirty="0"/>
              <a:t> </a:t>
            </a:r>
            <a:r>
              <a:rPr lang="en-GB" sz="2000" dirty="0" err="1"/>
              <a:t>enw</a:t>
            </a:r>
            <a:r>
              <a:rPr lang="en-GB" sz="2000" dirty="0"/>
              <a:t> </a:t>
            </a:r>
            <a:r>
              <a:rPr lang="en-GB" sz="2000" dirty="0" err="1"/>
              <a:t>arall</a:t>
            </a:r>
            <a:r>
              <a:rPr lang="en-GB" sz="2000" dirty="0"/>
              <a:t>.</a:t>
            </a:r>
          </a:p>
        </p:txBody>
      </p:sp>
      <p:sp>
        <p:nvSpPr>
          <p:cNvPr id="7" name="Content Placeholder 2"/>
          <p:cNvSpPr txBox="1">
            <a:spLocks/>
          </p:cNvSpPr>
          <p:nvPr/>
        </p:nvSpPr>
        <p:spPr>
          <a:xfrm>
            <a:off x="4708478" y="1464452"/>
            <a:ext cx="4068566" cy="312334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A</a:t>
            </a:r>
            <a:r>
              <a:rPr lang="en-GB" sz="2000" dirty="0" smtClean="0"/>
              <a:t> continuous cycle in which a school will reflect upon its performance, identify priorities for improvement, develop strategies to address them, take action, and review progress and impact.</a:t>
            </a:r>
          </a:p>
          <a:p>
            <a:r>
              <a:rPr lang="en-GB" sz="2000" dirty="0" smtClean="0"/>
              <a:t>Where </a:t>
            </a:r>
            <a:r>
              <a:rPr lang="en-GB" sz="2000" dirty="0"/>
              <a:t>a school is now, where they want to be, and how they are going to get </a:t>
            </a:r>
            <a:r>
              <a:rPr lang="en-GB" sz="2000" dirty="0" smtClean="0"/>
              <a:t>there</a:t>
            </a:r>
            <a:r>
              <a:rPr lang="en-GB" sz="2000" dirty="0"/>
              <a:t> </a:t>
            </a:r>
            <a:r>
              <a:rPr lang="en-GB" sz="2000" dirty="0" smtClean="0"/>
              <a:t>– the journey.</a:t>
            </a:r>
          </a:p>
          <a:p>
            <a:r>
              <a:rPr lang="en-GB" sz="2000" dirty="0" smtClean="0"/>
              <a:t>Might be known as the School Development Plan (SDP), the School Improvement Plan (SIP), or another name.</a:t>
            </a:r>
            <a:endParaRPr lang="en-GB" sz="2000" dirty="0"/>
          </a:p>
          <a:p>
            <a:endParaRPr lang="en-GB" sz="2000" dirty="0" smtClean="0"/>
          </a:p>
        </p:txBody>
      </p:sp>
    </p:spTree>
    <p:extLst>
      <p:ext uri="{BB962C8B-B14F-4D97-AF65-F5344CB8AC3E}">
        <p14:creationId xmlns:p14="http://schemas.microsoft.com/office/powerpoint/2010/main" val="42720969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90085" y="151333"/>
            <a:ext cx="5191125" cy="5381625"/>
          </a:xfrm>
          <a:prstGeom prst="rect">
            <a:avLst/>
          </a:prstGeom>
        </p:spPr>
      </p:pic>
    </p:spTree>
    <p:extLst>
      <p:ext uri="{BB962C8B-B14F-4D97-AF65-F5344CB8AC3E}">
        <p14:creationId xmlns:p14="http://schemas.microsoft.com/office/powerpoint/2010/main" val="35915282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28650" y="119466"/>
            <a:ext cx="7886700" cy="110267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smtClean="0">
                <a:latin typeface="+mn-lt"/>
              </a:rPr>
              <a:t>Pam </a:t>
            </a:r>
            <a:r>
              <a:rPr lang="en-GB" b="1" dirty="0" err="1" smtClean="0">
                <a:latin typeface="+mn-lt"/>
              </a:rPr>
              <a:t>mae’n</a:t>
            </a:r>
            <a:r>
              <a:rPr lang="en-GB" b="1" dirty="0" smtClean="0">
                <a:latin typeface="+mn-lt"/>
              </a:rPr>
              <a:t> </a:t>
            </a:r>
            <a:r>
              <a:rPr lang="en-GB" b="1" dirty="0" err="1" smtClean="0">
                <a:latin typeface="+mn-lt"/>
              </a:rPr>
              <a:t>bwysig</a:t>
            </a:r>
            <a:r>
              <a:rPr lang="en-GB" b="1" dirty="0" smtClean="0">
                <a:latin typeface="+mn-lt"/>
              </a:rPr>
              <a:t>?</a:t>
            </a:r>
          </a:p>
          <a:p>
            <a:r>
              <a:rPr lang="en-GB" b="1" dirty="0" smtClean="0">
                <a:latin typeface="+mn-lt"/>
              </a:rPr>
              <a:t>Why </a:t>
            </a:r>
            <a:r>
              <a:rPr lang="en-GB" b="1" dirty="0">
                <a:latin typeface="+mn-lt"/>
              </a:rPr>
              <a:t>is it important?</a:t>
            </a:r>
          </a:p>
        </p:txBody>
      </p:sp>
      <p:sp>
        <p:nvSpPr>
          <p:cNvPr id="3" name="Content Placeholder 2"/>
          <p:cNvSpPr txBox="1">
            <a:spLocks/>
          </p:cNvSpPr>
          <p:nvPr/>
        </p:nvSpPr>
        <p:spPr>
          <a:xfrm>
            <a:off x="628650" y="1695235"/>
            <a:ext cx="3676222" cy="334937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Mae </a:t>
            </a:r>
            <a:r>
              <a:rPr lang="en-GB" sz="2000" dirty="0" err="1"/>
              <a:t>cynllunio</a:t>
            </a:r>
            <a:r>
              <a:rPr lang="en-GB" sz="2000" dirty="0"/>
              <a:t> </a:t>
            </a:r>
            <a:r>
              <a:rPr lang="en-GB" sz="2000" dirty="0" err="1"/>
              <a:t>datblygu</a:t>
            </a:r>
            <a:r>
              <a:rPr lang="en-GB" sz="2000" dirty="0"/>
              <a:t> </a:t>
            </a:r>
            <a:r>
              <a:rPr lang="en-GB" sz="2000" dirty="0" err="1"/>
              <a:t>ysgol</a:t>
            </a:r>
            <a:r>
              <a:rPr lang="en-GB" sz="2000" dirty="0"/>
              <a:t> </a:t>
            </a:r>
            <a:r>
              <a:rPr lang="en-GB" sz="2000" dirty="0" err="1"/>
              <a:t>yn</a:t>
            </a:r>
            <a:r>
              <a:rPr lang="en-GB" sz="2000" dirty="0"/>
              <a:t> </a:t>
            </a:r>
            <a:r>
              <a:rPr lang="en-GB" sz="2000" dirty="0" err="1"/>
              <a:t>allweddol</a:t>
            </a:r>
            <a:r>
              <a:rPr lang="en-GB" sz="2000" dirty="0"/>
              <a:t> </a:t>
            </a:r>
            <a:r>
              <a:rPr lang="en-GB" sz="2000" dirty="0" err="1"/>
              <a:t>i</a:t>
            </a:r>
            <a:r>
              <a:rPr lang="en-GB" sz="2000" dirty="0"/>
              <a:t> </a:t>
            </a:r>
            <a:r>
              <a:rPr lang="en-GB" sz="2000" dirty="0" err="1"/>
              <a:t>wella</a:t>
            </a:r>
            <a:r>
              <a:rPr lang="en-GB" sz="2000" dirty="0"/>
              <a:t> </a:t>
            </a:r>
            <a:r>
              <a:rPr lang="en-GB" sz="2000" dirty="0" err="1"/>
              <a:t>ysgolion</a:t>
            </a:r>
            <a:r>
              <a:rPr lang="en-GB" sz="2000" dirty="0"/>
              <a:t>.</a:t>
            </a:r>
          </a:p>
          <a:p>
            <a:r>
              <a:rPr lang="en-GB" sz="2000" dirty="0" err="1"/>
              <a:t>Er</a:t>
            </a:r>
            <a:r>
              <a:rPr lang="en-GB" sz="2000" dirty="0"/>
              <a:t> </a:t>
            </a:r>
            <a:r>
              <a:rPr lang="en-GB" sz="2000" dirty="0" err="1"/>
              <a:t>mwyn</a:t>
            </a:r>
            <a:r>
              <a:rPr lang="en-GB" sz="2000" dirty="0"/>
              <a:t> </a:t>
            </a:r>
            <a:r>
              <a:rPr lang="en-GB" sz="2000" dirty="0" err="1"/>
              <a:t>i</a:t>
            </a:r>
            <a:r>
              <a:rPr lang="en-GB" sz="2000" dirty="0"/>
              <a:t> </a:t>
            </a:r>
            <a:r>
              <a:rPr lang="en-GB" sz="2000" dirty="0" err="1"/>
              <a:t>ysgol</a:t>
            </a:r>
            <a:r>
              <a:rPr lang="en-GB" sz="2000" dirty="0"/>
              <a:t> </a:t>
            </a:r>
            <a:r>
              <a:rPr lang="en-GB" sz="2000" dirty="0" err="1"/>
              <a:t>wneud</a:t>
            </a:r>
            <a:r>
              <a:rPr lang="en-GB" sz="2000" dirty="0"/>
              <a:t> </a:t>
            </a:r>
            <a:r>
              <a:rPr lang="en-GB" sz="2000" dirty="0" err="1"/>
              <a:t>gwelliannau</a:t>
            </a:r>
            <a:r>
              <a:rPr lang="en-GB" sz="2000" dirty="0"/>
              <a:t> </a:t>
            </a:r>
            <a:r>
              <a:rPr lang="en-GB" sz="2000" dirty="0" err="1"/>
              <a:t>parhaus</a:t>
            </a:r>
            <a:r>
              <a:rPr lang="en-GB" sz="2000" dirty="0"/>
              <a:t> a </a:t>
            </a:r>
            <a:r>
              <a:rPr lang="en-GB" sz="2000" dirty="0" err="1"/>
              <a:t>symud</a:t>
            </a:r>
            <a:r>
              <a:rPr lang="en-GB" sz="2000" dirty="0"/>
              <a:t> </a:t>
            </a:r>
            <a:r>
              <a:rPr lang="en-GB" sz="2000" dirty="0" err="1"/>
              <a:t>ymlaen</a:t>
            </a:r>
            <a:r>
              <a:rPr lang="en-GB" sz="2000" dirty="0"/>
              <a:t> </a:t>
            </a:r>
            <a:r>
              <a:rPr lang="en-GB" sz="2000" dirty="0" err="1"/>
              <a:t>mae</a:t>
            </a:r>
            <a:r>
              <a:rPr lang="en-GB" sz="2000" dirty="0"/>
              <a:t> </a:t>
            </a:r>
            <a:r>
              <a:rPr lang="en-GB" sz="2000" dirty="0" err="1"/>
              <a:t>angen</a:t>
            </a:r>
            <a:r>
              <a:rPr lang="en-GB" sz="2000" dirty="0"/>
              <a:t> </a:t>
            </a:r>
            <a:r>
              <a:rPr lang="en-GB" sz="2000" dirty="0" err="1"/>
              <a:t>iddi</a:t>
            </a:r>
            <a:r>
              <a:rPr lang="en-GB" sz="2000" dirty="0"/>
              <a:t> </a:t>
            </a:r>
            <a:r>
              <a:rPr lang="en-GB" sz="2000" dirty="0" err="1"/>
              <a:t>gael</a:t>
            </a:r>
            <a:r>
              <a:rPr lang="en-GB" sz="2000" dirty="0"/>
              <a:t> </a:t>
            </a:r>
            <a:r>
              <a:rPr lang="en-GB" sz="2000" dirty="0" err="1"/>
              <a:t>pwrpas</a:t>
            </a:r>
            <a:r>
              <a:rPr lang="en-GB" sz="2000" dirty="0"/>
              <a:t> </a:t>
            </a:r>
            <a:r>
              <a:rPr lang="en-GB" sz="2000" dirty="0" err="1"/>
              <a:t>clir</a:t>
            </a:r>
            <a:r>
              <a:rPr lang="en-GB" sz="2000" dirty="0"/>
              <a:t> </a:t>
            </a:r>
            <a:r>
              <a:rPr lang="en-GB" sz="2000" dirty="0" err="1"/>
              <a:t>sy'n</a:t>
            </a:r>
            <a:r>
              <a:rPr lang="en-GB" sz="2000" dirty="0"/>
              <a:t> </a:t>
            </a:r>
            <a:r>
              <a:rPr lang="en-GB" sz="2000" dirty="0" err="1"/>
              <a:t>cael</a:t>
            </a:r>
            <a:r>
              <a:rPr lang="en-GB" sz="2000" dirty="0"/>
              <a:t> </a:t>
            </a:r>
            <a:r>
              <a:rPr lang="en-GB" sz="2000" dirty="0" err="1"/>
              <a:t>ei</a:t>
            </a:r>
            <a:r>
              <a:rPr lang="en-GB" sz="2000" dirty="0"/>
              <a:t> </a:t>
            </a:r>
            <a:r>
              <a:rPr lang="en-GB" sz="2000" dirty="0" err="1"/>
              <a:t>rannu</a:t>
            </a:r>
            <a:r>
              <a:rPr lang="en-GB" sz="2000" dirty="0"/>
              <a:t> </a:t>
            </a:r>
            <a:r>
              <a:rPr lang="en-GB" sz="2000" dirty="0" err="1"/>
              <a:t>a'i</a:t>
            </a:r>
            <a:r>
              <a:rPr lang="en-GB" sz="2000" dirty="0"/>
              <a:t> </a:t>
            </a:r>
            <a:r>
              <a:rPr lang="en-GB" sz="2000" dirty="0" err="1"/>
              <a:t>ddeall</a:t>
            </a:r>
            <a:r>
              <a:rPr lang="en-GB" sz="2000" dirty="0"/>
              <a:t> </a:t>
            </a:r>
            <a:r>
              <a:rPr lang="en-GB" sz="2000" dirty="0" err="1"/>
              <a:t>gan</a:t>
            </a:r>
            <a:r>
              <a:rPr lang="en-GB" sz="2000" dirty="0"/>
              <a:t> </a:t>
            </a:r>
            <a:r>
              <a:rPr lang="en-GB" sz="2000" dirty="0" err="1"/>
              <a:t>bawb</a:t>
            </a:r>
            <a:r>
              <a:rPr lang="en-GB" sz="2000" dirty="0"/>
              <a:t>.</a:t>
            </a:r>
          </a:p>
          <a:p>
            <a:r>
              <a:rPr lang="en-GB" sz="2000" dirty="0" err="1"/>
              <a:t>Mae'r</a:t>
            </a:r>
            <a:r>
              <a:rPr lang="en-GB" sz="2000" dirty="0"/>
              <a:t> broses </a:t>
            </a:r>
            <a:r>
              <a:rPr lang="en-GB" sz="2000" dirty="0" err="1"/>
              <a:t>hunanarfarnu</a:t>
            </a:r>
            <a:r>
              <a:rPr lang="en-GB" sz="2000" dirty="0"/>
              <a:t> a </a:t>
            </a:r>
            <a:r>
              <a:rPr lang="en-GB" sz="2000" dirty="0" err="1"/>
              <a:t>chynllunio</a:t>
            </a:r>
            <a:r>
              <a:rPr lang="en-GB" sz="2000" dirty="0"/>
              <a:t> </a:t>
            </a:r>
            <a:r>
              <a:rPr lang="en-GB" sz="2000" dirty="0" err="1" smtClean="0"/>
              <a:t>i</a:t>
            </a:r>
            <a:r>
              <a:rPr lang="en-GB" sz="2000" dirty="0" smtClean="0"/>
              <a:t> </a:t>
            </a:r>
            <a:r>
              <a:rPr lang="en-GB" sz="2000" dirty="0" err="1" smtClean="0"/>
              <a:t>wella</a:t>
            </a:r>
            <a:r>
              <a:rPr lang="en-GB" sz="2000" dirty="0" smtClean="0"/>
              <a:t> </a:t>
            </a:r>
            <a:r>
              <a:rPr lang="en-GB" sz="2000" dirty="0" err="1"/>
              <a:t>yn</a:t>
            </a:r>
            <a:r>
              <a:rPr lang="en-GB" sz="2000" dirty="0"/>
              <a:t> </a:t>
            </a:r>
            <a:r>
              <a:rPr lang="en-GB" sz="2000" dirty="0" err="1"/>
              <a:t>ganolog</a:t>
            </a:r>
            <a:r>
              <a:rPr lang="en-GB" sz="2000" dirty="0"/>
              <a:t> </a:t>
            </a:r>
            <a:r>
              <a:rPr lang="en-GB" sz="2000" dirty="0" err="1"/>
              <a:t>i</a:t>
            </a:r>
            <a:r>
              <a:rPr lang="en-GB" sz="2000" dirty="0"/>
              <a:t> </a:t>
            </a:r>
            <a:r>
              <a:rPr lang="en-GB" sz="2000" dirty="0" err="1"/>
              <a:t>gefnogi</a:t>
            </a:r>
            <a:r>
              <a:rPr lang="en-GB" sz="2000" dirty="0"/>
              <a:t> </a:t>
            </a:r>
            <a:r>
              <a:rPr lang="en-GB" sz="2000" dirty="0" err="1"/>
              <a:t>datblygiadau</a:t>
            </a:r>
            <a:r>
              <a:rPr lang="en-GB" sz="2000" dirty="0"/>
              <a:t> </a:t>
            </a:r>
            <a:r>
              <a:rPr lang="en-GB" sz="2000" dirty="0" err="1"/>
              <a:t>mewn</a:t>
            </a:r>
            <a:r>
              <a:rPr lang="en-GB" sz="2000" dirty="0"/>
              <a:t> </a:t>
            </a:r>
            <a:r>
              <a:rPr lang="en-GB" sz="2000" dirty="0" err="1"/>
              <a:t>gwella</a:t>
            </a:r>
            <a:r>
              <a:rPr lang="en-GB" sz="2000" dirty="0"/>
              <a:t> </a:t>
            </a:r>
            <a:r>
              <a:rPr lang="en-GB" sz="2000" dirty="0" err="1"/>
              <a:t>ysgolion</a:t>
            </a:r>
            <a:r>
              <a:rPr lang="en-GB" sz="2000" dirty="0"/>
              <a:t>, </a:t>
            </a:r>
            <a:r>
              <a:rPr lang="en-GB" sz="2000" dirty="0" err="1"/>
              <a:t>dysgu</a:t>
            </a:r>
            <a:r>
              <a:rPr lang="en-GB" sz="2000" dirty="0"/>
              <a:t> </a:t>
            </a:r>
            <a:r>
              <a:rPr lang="en-GB" sz="2000" dirty="0" err="1"/>
              <a:t>proffesiynol</a:t>
            </a:r>
            <a:r>
              <a:rPr lang="en-GB" sz="2000" dirty="0"/>
              <a:t> a </a:t>
            </a:r>
            <a:r>
              <a:rPr lang="en-GB" sz="2000" dirty="0" err="1" smtClean="0"/>
              <a:t>deilliannau</a:t>
            </a:r>
            <a:r>
              <a:rPr lang="en-GB" sz="2000" dirty="0" smtClean="0"/>
              <a:t> </a:t>
            </a:r>
            <a:r>
              <a:rPr lang="en-GB" sz="2000" dirty="0" err="1"/>
              <a:t>dysgwyr</a:t>
            </a:r>
            <a:r>
              <a:rPr lang="en-GB" sz="2000" dirty="0"/>
              <a:t>.</a:t>
            </a:r>
          </a:p>
        </p:txBody>
      </p:sp>
      <p:sp>
        <p:nvSpPr>
          <p:cNvPr id="7" name="Content Placeholder 2"/>
          <p:cNvSpPr txBox="1">
            <a:spLocks/>
          </p:cNvSpPr>
          <p:nvPr/>
        </p:nvSpPr>
        <p:spPr>
          <a:xfrm>
            <a:off x="4572000" y="1695236"/>
            <a:ext cx="4068566" cy="312334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Key to school improvement is effective school development </a:t>
            </a:r>
            <a:r>
              <a:rPr lang="en-GB" sz="2000" dirty="0" smtClean="0"/>
              <a:t>planning.</a:t>
            </a:r>
          </a:p>
          <a:p>
            <a:r>
              <a:rPr lang="en-GB" sz="2000" dirty="0"/>
              <a:t>In order for a</a:t>
            </a:r>
            <a:r>
              <a:rPr lang="en-GB" sz="2000" dirty="0" smtClean="0"/>
              <a:t> </a:t>
            </a:r>
            <a:r>
              <a:rPr lang="en-GB" sz="2000" dirty="0"/>
              <a:t>school to make sustained improvements and move forward it needs to have a clear purpose that is shared and understood by all. </a:t>
            </a:r>
            <a:endParaRPr lang="en-GB" sz="2000" dirty="0" smtClean="0"/>
          </a:p>
          <a:p>
            <a:r>
              <a:rPr lang="en-GB" sz="2000" dirty="0"/>
              <a:t>The process of self-evaluation and improvement planning is central to supporting advances in school improvement, professional learning and learner outcomes.</a:t>
            </a:r>
          </a:p>
        </p:txBody>
      </p:sp>
    </p:spTree>
    <p:extLst>
      <p:ext uri="{BB962C8B-B14F-4D97-AF65-F5344CB8AC3E}">
        <p14:creationId xmlns:p14="http://schemas.microsoft.com/office/powerpoint/2010/main" val="15519449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78525" y="119467"/>
            <a:ext cx="7886700" cy="110267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err="1" smtClean="0">
                <a:latin typeface="+mn-lt"/>
              </a:rPr>
              <a:t>Atebolrwydd</a:t>
            </a:r>
            <a:endParaRPr lang="en-GB" b="1" dirty="0" smtClean="0">
              <a:latin typeface="+mn-lt"/>
            </a:endParaRPr>
          </a:p>
          <a:p>
            <a:r>
              <a:rPr lang="en-GB" b="1" dirty="0" smtClean="0">
                <a:latin typeface="+mn-lt"/>
              </a:rPr>
              <a:t>Accountability</a:t>
            </a:r>
            <a:endParaRPr lang="en-GB" b="1" dirty="0">
              <a:latin typeface="+mn-lt"/>
            </a:endParaRPr>
          </a:p>
        </p:txBody>
      </p:sp>
      <p:sp>
        <p:nvSpPr>
          <p:cNvPr id="3" name="Content Placeholder 2"/>
          <p:cNvSpPr txBox="1">
            <a:spLocks/>
          </p:cNvSpPr>
          <p:nvPr/>
        </p:nvSpPr>
        <p:spPr>
          <a:xfrm>
            <a:off x="116006" y="1695235"/>
            <a:ext cx="3676222" cy="334937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000" dirty="0"/>
          </a:p>
        </p:txBody>
      </p:sp>
      <p:sp>
        <p:nvSpPr>
          <p:cNvPr id="7" name="Content Placeholder 2"/>
          <p:cNvSpPr txBox="1">
            <a:spLocks/>
          </p:cNvSpPr>
          <p:nvPr/>
        </p:nvSpPr>
        <p:spPr>
          <a:xfrm>
            <a:off x="4722126" y="1452488"/>
            <a:ext cx="4068566" cy="312334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For school development planning to be most effective, it should involve all school partners and stakeholders; this is essential in ensuring that everyone has a commitment to the school’s improvement agenda</a:t>
            </a:r>
            <a:r>
              <a:rPr lang="en-GB" sz="2000" dirty="0" smtClean="0"/>
              <a:t>.</a:t>
            </a:r>
          </a:p>
          <a:p>
            <a:r>
              <a:rPr lang="en-GB" sz="2000" dirty="0"/>
              <a:t>Aspects of Estyn’s Common Inspection Framework </a:t>
            </a:r>
            <a:r>
              <a:rPr lang="en-GB" sz="2000" dirty="0" smtClean="0"/>
              <a:t>focus </a:t>
            </a:r>
            <a:r>
              <a:rPr lang="en-GB" sz="2000" dirty="0"/>
              <a:t>on self-evaluation, strategic planning, and management of staff and resources; aspects which are a requirement of the SDP. </a:t>
            </a:r>
          </a:p>
        </p:txBody>
      </p:sp>
      <p:sp>
        <p:nvSpPr>
          <p:cNvPr id="4" name="Rectangle 3"/>
          <p:cNvSpPr/>
          <p:nvPr/>
        </p:nvSpPr>
        <p:spPr>
          <a:xfrm>
            <a:off x="443553" y="1452488"/>
            <a:ext cx="4278573" cy="4093428"/>
          </a:xfrm>
          <a:prstGeom prst="rect">
            <a:avLst/>
          </a:prstGeom>
        </p:spPr>
        <p:txBody>
          <a:bodyPr wrap="square">
            <a:spAutoFit/>
          </a:bodyPr>
          <a:lstStyle/>
          <a:p>
            <a:pPr marL="342900" indent="-342900">
              <a:buFont typeface="Arial" panose="020B0604020202020204" pitchFamily="34" charset="0"/>
              <a:buChar char="•"/>
            </a:pPr>
            <a:r>
              <a:rPr lang="en-GB" sz="2000" dirty="0" err="1"/>
              <a:t>Er</a:t>
            </a:r>
            <a:r>
              <a:rPr lang="en-GB" sz="2000" dirty="0"/>
              <a:t> </a:t>
            </a:r>
            <a:r>
              <a:rPr lang="en-GB" sz="2000" dirty="0" err="1"/>
              <a:t>mwyn</a:t>
            </a:r>
            <a:r>
              <a:rPr lang="en-GB" sz="2000" dirty="0"/>
              <a:t> </a:t>
            </a:r>
            <a:r>
              <a:rPr lang="en-GB" sz="2000" dirty="0" err="1"/>
              <a:t>i</a:t>
            </a:r>
            <a:r>
              <a:rPr lang="en-GB" sz="2000" dirty="0"/>
              <a:t> </a:t>
            </a:r>
            <a:r>
              <a:rPr lang="en-GB" sz="2000" dirty="0" err="1"/>
              <a:t>gynllunio</a:t>
            </a:r>
            <a:r>
              <a:rPr lang="en-GB" sz="2000" dirty="0"/>
              <a:t> </a:t>
            </a:r>
            <a:r>
              <a:rPr lang="en-GB" sz="2000" dirty="0" err="1"/>
              <a:t>datblygu</a:t>
            </a:r>
            <a:r>
              <a:rPr lang="en-GB" sz="2000" dirty="0"/>
              <a:t> </a:t>
            </a:r>
            <a:r>
              <a:rPr lang="en-GB" sz="2000" dirty="0" err="1"/>
              <a:t>ysgolion</a:t>
            </a:r>
            <a:r>
              <a:rPr lang="en-GB" sz="2000" dirty="0"/>
              <a:t> </a:t>
            </a:r>
            <a:r>
              <a:rPr lang="en-GB" sz="2000" dirty="0" err="1"/>
              <a:t>fod</a:t>
            </a:r>
            <a:r>
              <a:rPr lang="en-GB" sz="2000" dirty="0"/>
              <a:t> </a:t>
            </a:r>
            <a:r>
              <a:rPr lang="en-GB" sz="2000" dirty="0" err="1"/>
              <a:t>yn</a:t>
            </a:r>
            <a:r>
              <a:rPr lang="en-GB" sz="2000" dirty="0"/>
              <a:t> </a:t>
            </a:r>
            <a:r>
              <a:rPr lang="en-GB" sz="2000" dirty="0" err="1"/>
              <a:t>fwyaf</a:t>
            </a:r>
            <a:r>
              <a:rPr lang="en-GB" sz="2000" dirty="0"/>
              <a:t> </a:t>
            </a:r>
            <a:r>
              <a:rPr lang="en-GB" sz="2000" dirty="0" err="1"/>
              <a:t>effeithiol</a:t>
            </a:r>
            <a:r>
              <a:rPr lang="en-GB" sz="2000" dirty="0"/>
              <a:t>, </a:t>
            </a:r>
            <a:r>
              <a:rPr lang="en-GB" sz="2000" dirty="0" err="1"/>
              <a:t>dylai</a:t>
            </a:r>
            <a:r>
              <a:rPr lang="en-GB" sz="2000" dirty="0"/>
              <a:t> </a:t>
            </a:r>
            <a:r>
              <a:rPr lang="en-GB" sz="2000" dirty="0" err="1"/>
              <a:t>gynnwys</a:t>
            </a:r>
            <a:r>
              <a:rPr lang="en-GB" sz="2000" dirty="0"/>
              <a:t> </a:t>
            </a:r>
            <a:r>
              <a:rPr lang="en-GB" sz="2000" dirty="0" err="1"/>
              <a:t>holl</a:t>
            </a:r>
            <a:r>
              <a:rPr lang="en-GB" sz="2000" dirty="0"/>
              <a:t> </a:t>
            </a:r>
            <a:r>
              <a:rPr lang="en-GB" sz="2000" dirty="0" err="1"/>
              <a:t>bartneriaid</a:t>
            </a:r>
            <a:r>
              <a:rPr lang="en-GB" sz="2000" dirty="0"/>
              <a:t> a </a:t>
            </a:r>
            <a:r>
              <a:rPr lang="en-GB" sz="2000" dirty="0" err="1"/>
              <a:t>rhanddeiliaid</a:t>
            </a:r>
            <a:r>
              <a:rPr lang="en-GB" sz="2000" dirty="0"/>
              <a:t> </a:t>
            </a:r>
            <a:r>
              <a:rPr lang="en-GB" sz="2000" dirty="0" err="1"/>
              <a:t>yr</a:t>
            </a:r>
            <a:r>
              <a:rPr lang="en-GB" sz="2000" dirty="0"/>
              <a:t> </a:t>
            </a:r>
            <a:r>
              <a:rPr lang="en-GB" sz="2000" dirty="0" err="1"/>
              <a:t>ysgol</a:t>
            </a:r>
            <a:r>
              <a:rPr lang="en-GB" sz="2000" dirty="0"/>
              <a:t>; </a:t>
            </a:r>
            <a:r>
              <a:rPr lang="en-GB" sz="2000" dirty="0" err="1"/>
              <a:t>mae</a:t>
            </a:r>
            <a:r>
              <a:rPr lang="en-GB" sz="2000" dirty="0"/>
              <a:t> </a:t>
            </a:r>
            <a:r>
              <a:rPr lang="en-GB" sz="2000" dirty="0" err="1"/>
              <a:t>hyn</a:t>
            </a:r>
            <a:r>
              <a:rPr lang="en-GB" sz="2000" dirty="0"/>
              <a:t> </a:t>
            </a:r>
            <a:r>
              <a:rPr lang="en-GB" sz="2000" dirty="0" err="1"/>
              <a:t>yn</a:t>
            </a:r>
            <a:r>
              <a:rPr lang="en-GB" sz="2000" dirty="0"/>
              <a:t> </a:t>
            </a:r>
            <a:r>
              <a:rPr lang="en-GB" sz="2000" dirty="0" err="1"/>
              <a:t>hanfodol</a:t>
            </a:r>
            <a:r>
              <a:rPr lang="en-GB" sz="2000" dirty="0"/>
              <a:t> </a:t>
            </a:r>
            <a:r>
              <a:rPr lang="en-GB" sz="2000" dirty="0" err="1"/>
              <a:t>er</a:t>
            </a:r>
            <a:r>
              <a:rPr lang="en-GB" sz="2000" dirty="0"/>
              <a:t> </a:t>
            </a:r>
            <a:r>
              <a:rPr lang="en-GB" sz="2000" dirty="0" err="1"/>
              <a:t>mwyn</a:t>
            </a:r>
            <a:r>
              <a:rPr lang="en-GB" sz="2000" dirty="0"/>
              <a:t> </a:t>
            </a:r>
            <a:r>
              <a:rPr lang="en-GB" sz="2000" dirty="0" err="1"/>
              <a:t>sicrhau</a:t>
            </a:r>
            <a:r>
              <a:rPr lang="en-GB" sz="2000" dirty="0"/>
              <a:t> bod </a:t>
            </a:r>
            <a:r>
              <a:rPr lang="en-GB" sz="2000" dirty="0" err="1"/>
              <a:t>gan</a:t>
            </a:r>
            <a:r>
              <a:rPr lang="en-GB" sz="2000" dirty="0"/>
              <a:t> </a:t>
            </a:r>
            <a:r>
              <a:rPr lang="en-GB" sz="2000" dirty="0" err="1"/>
              <a:t>bawb</a:t>
            </a:r>
            <a:r>
              <a:rPr lang="en-GB" sz="2000" dirty="0"/>
              <a:t> </a:t>
            </a:r>
            <a:r>
              <a:rPr lang="en-GB" sz="2000" dirty="0" err="1"/>
              <a:t>ymrwymiad</a:t>
            </a:r>
            <a:r>
              <a:rPr lang="en-GB" sz="2000" dirty="0"/>
              <a:t> </a:t>
            </a:r>
            <a:r>
              <a:rPr lang="en-GB" sz="2000" dirty="0" err="1"/>
              <a:t>i</a:t>
            </a:r>
            <a:r>
              <a:rPr lang="en-GB" sz="2000" dirty="0"/>
              <a:t> agenda </a:t>
            </a:r>
            <a:r>
              <a:rPr lang="en-GB" sz="2000" dirty="0" err="1"/>
              <a:t>wella'r</a:t>
            </a:r>
            <a:r>
              <a:rPr lang="en-GB" sz="2000" dirty="0"/>
              <a:t> </a:t>
            </a:r>
            <a:r>
              <a:rPr lang="en-GB" sz="2000" dirty="0" err="1"/>
              <a:t>ysgol</a:t>
            </a:r>
            <a:r>
              <a:rPr lang="en-GB" sz="2000" dirty="0"/>
              <a:t>.</a:t>
            </a:r>
          </a:p>
          <a:p>
            <a:pPr marL="342900" indent="-342900">
              <a:buFont typeface="Arial" panose="020B0604020202020204" pitchFamily="34" charset="0"/>
              <a:buChar char="•"/>
            </a:pPr>
            <a:r>
              <a:rPr lang="en-GB" sz="2000" dirty="0"/>
              <a:t>Mae </a:t>
            </a:r>
            <a:r>
              <a:rPr lang="en-GB" sz="2000" dirty="0" err="1"/>
              <a:t>agweddau</a:t>
            </a:r>
            <a:r>
              <a:rPr lang="en-GB" sz="2000" dirty="0"/>
              <a:t> </a:t>
            </a:r>
            <a:r>
              <a:rPr lang="en-GB" sz="2000" dirty="0" err="1"/>
              <a:t>ar</a:t>
            </a:r>
            <a:r>
              <a:rPr lang="en-GB" sz="2000" dirty="0"/>
              <a:t> </a:t>
            </a:r>
            <a:r>
              <a:rPr lang="en-GB" sz="2000" dirty="0" err="1"/>
              <a:t>Fframwaith</a:t>
            </a:r>
            <a:r>
              <a:rPr lang="en-GB" sz="2000" dirty="0"/>
              <a:t> </a:t>
            </a:r>
            <a:r>
              <a:rPr lang="en-GB" sz="2000" dirty="0" err="1"/>
              <a:t>Arolygu</a:t>
            </a:r>
            <a:r>
              <a:rPr lang="en-GB" sz="2000" dirty="0"/>
              <a:t> </a:t>
            </a:r>
            <a:r>
              <a:rPr lang="en-GB" sz="2000" dirty="0" err="1"/>
              <a:t>Cyffredin</a:t>
            </a:r>
            <a:r>
              <a:rPr lang="en-GB" sz="2000" dirty="0"/>
              <a:t> </a:t>
            </a:r>
            <a:r>
              <a:rPr lang="en-GB" sz="2000" dirty="0" smtClean="0"/>
              <a:t>Estyn </a:t>
            </a:r>
            <a:r>
              <a:rPr lang="en-GB" sz="2000" dirty="0" err="1"/>
              <a:t>yn</a:t>
            </a:r>
            <a:r>
              <a:rPr lang="en-GB" sz="2000" dirty="0"/>
              <a:t> </a:t>
            </a:r>
            <a:r>
              <a:rPr lang="en-GB" sz="2000" dirty="0" err="1"/>
              <a:t>canolbwyntio</a:t>
            </a:r>
            <a:r>
              <a:rPr lang="en-GB" sz="2000" dirty="0"/>
              <a:t> </a:t>
            </a:r>
            <a:r>
              <a:rPr lang="en-GB" sz="2000" dirty="0" err="1"/>
              <a:t>ar</a:t>
            </a:r>
            <a:r>
              <a:rPr lang="en-GB" sz="2000" dirty="0"/>
              <a:t> </a:t>
            </a:r>
            <a:r>
              <a:rPr lang="en-GB" sz="2000" dirty="0" err="1"/>
              <a:t>hunanarfarnu</a:t>
            </a:r>
            <a:r>
              <a:rPr lang="en-GB" sz="2000" dirty="0"/>
              <a:t>, </a:t>
            </a:r>
            <a:r>
              <a:rPr lang="en-GB" sz="2000" dirty="0" err="1"/>
              <a:t>cynllunio</a:t>
            </a:r>
            <a:r>
              <a:rPr lang="en-GB" sz="2000" dirty="0"/>
              <a:t> </a:t>
            </a:r>
            <a:r>
              <a:rPr lang="en-GB" sz="2000" dirty="0" err="1"/>
              <a:t>strategol</a:t>
            </a:r>
            <a:r>
              <a:rPr lang="en-GB" sz="2000" dirty="0"/>
              <a:t>, a </a:t>
            </a:r>
            <a:r>
              <a:rPr lang="en-GB" sz="2000" dirty="0" err="1"/>
              <a:t>rheoli</a:t>
            </a:r>
            <a:r>
              <a:rPr lang="en-GB" sz="2000" dirty="0"/>
              <a:t> staff ac </a:t>
            </a:r>
            <a:r>
              <a:rPr lang="en-GB" sz="2000" dirty="0" err="1"/>
              <a:t>adnoddau</a:t>
            </a:r>
            <a:r>
              <a:rPr lang="en-GB" sz="2000" dirty="0"/>
              <a:t>; </a:t>
            </a:r>
            <a:r>
              <a:rPr lang="en-GB" sz="2000" dirty="0" err="1"/>
              <a:t>agweddau</a:t>
            </a:r>
            <a:r>
              <a:rPr lang="en-GB" sz="2000" dirty="0"/>
              <a:t> </a:t>
            </a:r>
            <a:r>
              <a:rPr lang="en-GB" sz="2000" dirty="0" err="1"/>
              <a:t>sy'n</a:t>
            </a:r>
            <a:r>
              <a:rPr lang="en-GB" sz="2000" dirty="0"/>
              <a:t> </a:t>
            </a:r>
            <a:r>
              <a:rPr lang="en-GB" sz="2000" dirty="0" err="1"/>
              <a:t>ofynnol</a:t>
            </a:r>
            <a:r>
              <a:rPr lang="en-GB" sz="2000" dirty="0"/>
              <a:t> </a:t>
            </a:r>
            <a:r>
              <a:rPr lang="en-GB" sz="2000" dirty="0" err="1"/>
              <a:t>yn</a:t>
            </a:r>
            <a:r>
              <a:rPr lang="en-GB" sz="2000" dirty="0"/>
              <a:t> y CDY.</a:t>
            </a:r>
          </a:p>
        </p:txBody>
      </p:sp>
    </p:spTree>
    <p:extLst>
      <p:ext uri="{BB962C8B-B14F-4D97-AF65-F5344CB8AC3E}">
        <p14:creationId xmlns:p14="http://schemas.microsoft.com/office/powerpoint/2010/main" val="22897772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28649" y="201353"/>
            <a:ext cx="7886700" cy="110267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smtClean="0">
                <a:latin typeface="+mn-lt"/>
              </a:rPr>
              <a:t>Rôl data</a:t>
            </a:r>
          </a:p>
          <a:p>
            <a:r>
              <a:rPr lang="en-GB" b="1" dirty="0" smtClean="0">
                <a:latin typeface="+mn-lt"/>
              </a:rPr>
              <a:t>The </a:t>
            </a:r>
            <a:r>
              <a:rPr lang="en-GB" b="1" dirty="0">
                <a:latin typeface="+mn-lt"/>
              </a:rPr>
              <a:t>role of data</a:t>
            </a:r>
          </a:p>
        </p:txBody>
      </p:sp>
      <p:sp>
        <p:nvSpPr>
          <p:cNvPr id="3" name="Content Placeholder 2"/>
          <p:cNvSpPr txBox="1">
            <a:spLocks/>
          </p:cNvSpPr>
          <p:nvPr/>
        </p:nvSpPr>
        <p:spPr>
          <a:xfrm>
            <a:off x="628649" y="1582219"/>
            <a:ext cx="3875111" cy="334937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err="1"/>
              <a:t>Bydd</a:t>
            </a:r>
            <a:r>
              <a:rPr lang="en-GB" sz="2000" dirty="0"/>
              <a:t> data </a:t>
            </a:r>
            <a:r>
              <a:rPr lang="en-GB" sz="2000" dirty="0" err="1"/>
              <a:t>ansoddol</a:t>
            </a:r>
            <a:r>
              <a:rPr lang="en-GB" sz="2000" dirty="0"/>
              <a:t> </a:t>
            </a:r>
            <a:r>
              <a:rPr lang="en-GB" sz="2000" dirty="0" err="1"/>
              <a:t>yn</a:t>
            </a:r>
            <a:r>
              <a:rPr lang="en-GB" sz="2000" dirty="0"/>
              <a:t> </a:t>
            </a:r>
            <a:r>
              <a:rPr lang="en-GB" sz="2000" dirty="0" err="1"/>
              <a:t>cynnwys</a:t>
            </a:r>
            <a:r>
              <a:rPr lang="en-GB" sz="2000" dirty="0"/>
              <a:t>: </a:t>
            </a:r>
            <a:endParaRPr lang="en-GB" sz="2000" dirty="0" smtClean="0"/>
          </a:p>
          <a:p>
            <a:r>
              <a:rPr lang="en-GB" sz="2000" dirty="0" err="1" smtClean="0"/>
              <a:t>adroddiadau</a:t>
            </a:r>
            <a:r>
              <a:rPr lang="en-GB" sz="2000" dirty="0" smtClean="0"/>
              <a:t> </a:t>
            </a:r>
            <a:r>
              <a:rPr lang="en-GB" sz="2000" dirty="0" err="1"/>
              <a:t>arolygu</a:t>
            </a:r>
            <a:r>
              <a:rPr lang="en-GB" sz="2000" dirty="0"/>
              <a:t> </a:t>
            </a:r>
            <a:r>
              <a:rPr lang="en-GB" sz="2000" dirty="0" err="1"/>
              <a:t>ar</a:t>
            </a:r>
            <a:r>
              <a:rPr lang="en-GB" sz="2000" dirty="0"/>
              <a:t> </a:t>
            </a:r>
            <a:r>
              <a:rPr lang="en-GB" sz="2000" dirty="0" err="1"/>
              <a:t>gyfer</a:t>
            </a:r>
            <a:r>
              <a:rPr lang="en-GB" sz="2000" dirty="0"/>
              <a:t> </a:t>
            </a:r>
            <a:r>
              <a:rPr lang="en-GB" sz="2000" dirty="0" err="1"/>
              <a:t>yr</a:t>
            </a:r>
            <a:r>
              <a:rPr lang="en-GB" sz="2000" dirty="0"/>
              <a:t> </a:t>
            </a:r>
            <a:r>
              <a:rPr lang="en-GB" sz="2000" dirty="0" err="1" smtClean="0"/>
              <a:t>ysgol</a:t>
            </a:r>
            <a:endParaRPr lang="en-GB" sz="2000" dirty="0" smtClean="0"/>
          </a:p>
          <a:p>
            <a:r>
              <a:rPr lang="en-GB" sz="2000" dirty="0" err="1" smtClean="0"/>
              <a:t>gwybodaeth</a:t>
            </a:r>
            <a:r>
              <a:rPr lang="en-GB" sz="2000" dirty="0" smtClean="0"/>
              <a:t> </a:t>
            </a:r>
            <a:r>
              <a:rPr lang="en-GB" sz="2000" dirty="0"/>
              <a:t>am les </a:t>
            </a:r>
            <a:r>
              <a:rPr lang="en-GB" sz="2000" dirty="0" err="1" smtClean="0"/>
              <a:t>dysgwyr</a:t>
            </a:r>
            <a:r>
              <a:rPr lang="en-GB" sz="2000" dirty="0" smtClean="0"/>
              <a:t>.</a:t>
            </a:r>
          </a:p>
          <a:p>
            <a:r>
              <a:rPr lang="en-GB" sz="2000" dirty="0" err="1" smtClean="0"/>
              <a:t>Gallai</a:t>
            </a:r>
            <a:r>
              <a:rPr lang="en-GB" sz="2000" dirty="0" smtClean="0"/>
              <a:t> </a:t>
            </a:r>
            <a:r>
              <a:rPr lang="en-GB" sz="2000" dirty="0" err="1"/>
              <a:t>hefyd</a:t>
            </a:r>
            <a:r>
              <a:rPr lang="en-GB" sz="2000" dirty="0"/>
              <a:t> </a:t>
            </a:r>
            <a:r>
              <a:rPr lang="en-GB" sz="2000" dirty="0" err="1"/>
              <a:t>gynnwys</a:t>
            </a:r>
            <a:r>
              <a:rPr lang="en-GB" sz="2000" dirty="0"/>
              <a:t> </a:t>
            </a:r>
            <a:r>
              <a:rPr lang="en-GB" sz="2000" dirty="0" err="1"/>
              <a:t>gwybodaeth</a:t>
            </a:r>
            <a:r>
              <a:rPr lang="en-GB" sz="2000" dirty="0"/>
              <a:t> a </a:t>
            </a:r>
            <a:r>
              <a:rPr lang="en-GB" sz="2000" dirty="0" err="1"/>
              <a:t>geir</a:t>
            </a:r>
            <a:r>
              <a:rPr lang="en-GB" sz="2000" dirty="0"/>
              <a:t> o </a:t>
            </a:r>
            <a:r>
              <a:rPr lang="en-GB" sz="2000" dirty="0" err="1"/>
              <a:t>ymgynghori</a:t>
            </a:r>
            <a:r>
              <a:rPr lang="en-GB" sz="2000" dirty="0"/>
              <a:t> â </a:t>
            </a:r>
            <a:r>
              <a:rPr lang="en-GB" sz="2000" dirty="0" err="1"/>
              <a:t>dysgwyr</a:t>
            </a:r>
            <a:r>
              <a:rPr lang="en-GB" sz="2000" dirty="0"/>
              <a:t>, </a:t>
            </a:r>
            <a:r>
              <a:rPr lang="en-GB" sz="2000" dirty="0" err="1"/>
              <a:t>rhieni</a:t>
            </a:r>
            <a:r>
              <a:rPr lang="en-GB" sz="2000" dirty="0"/>
              <a:t>/</a:t>
            </a:r>
            <a:r>
              <a:rPr lang="en-GB" sz="2000" dirty="0" err="1"/>
              <a:t>gofalwyr</a:t>
            </a:r>
            <a:r>
              <a:rPr lang="en-GB" sz="2000" dirty="0"/>
              <a:t>, staff, a </a:t>
            </a:r>
            <a:r>
              <a:rPr lang="en-GB" sz="2000" dirty="0" err="1"/>
              <a:t>sefydliadau</a:t>
            </a:r>
            <a:r>
              <a:rPr lang="en-GB" sz="2000" dirty="0"/>
              <a:t> ac </a:t>
            </a:r>
            <a:r>
              <a:rPr lang="en-GB" sz="2000" dirty="0" err="1"/>
              <a:t>asiantaethau</a:t>
            </a:r>
            <a:r>
              <a:rPr lang="en-GB" sz="2000" dirty="0"/>
              <a:t> </a:t>
            </a:r>
            <a:r>
              <a:rPr lang="en-GB" sz="2000" dirty="0" err="1"/>
              <a:t>allanol</a:t>
            </a:r>
            <a:r>
              <a:rPr lang="en-GB" sz="2000" dirty="0"/>
              <a:t> y </a:t>
            </a:r>
            <a:r>
              <a:rPr lang="en-GB" sz="2000" dirty="0" err="1"/>
              <a:t>bydd</a:t>
            </a:r>
            <a:r>
              <a:rPr lang="en-GB" sz="2000" dirty="0"/>
              <a:t> </a:t>
            </a:r>
            <a:r>
              <a:rPr lang="en-GB" sz="2000" dirty="0" err="1"/>
              <a:t>yr</a:t>
            </a:r>
            <a:r>
              <a:rPr lang="en-GB" sz="2000" dirty="0"/>
              <a:t> </a:t>
            </a:r>
            <a:r>
              <a:rPr lang="en-GB" sz="2000" dirty="0" err="1"/>
              <a:t>ysgol</a:t>
            </a:r>
            <a:r>
              <a:rPr lang="en-GB" sz="2000" dirty="0"/>
              <a:t> </a:t>
            </a:r>
            <a:r>
              <a:rPr lang="en-GB" sz="2000" dirty="0" err="1"/>
              <a:t>yn</a:t>
            </a:r>
            <a:r>
              <a:rPr lang="en-GB" sz="2000" dirty="0"/>
              <a:t> </a:t>
            </a:r>
            <a:r>
              <a:rPr lang="en-GB" sz="2000" dirty="0" err="1"/>
              <a:t>gweithio</a:t>
            </a:r>
            <a:r>
              <a:rPr lang="en-GB" sz="2000" dirty="0"/>
              <a:t> </a:t>
            </a:r>
            <a:r>
              <a:rPr lang="en-GB" sz="2000" dirty="0" err="1"/>
              <a:t>gyda</a:t>
            </a:r>
            <a:r>
              <a:rPr lang="en-GB" sz="2000" dirty="0"/>
              <a:t> </a:t>
            </a:r>
            <a:r>
              <a:rPr lang="en-GB" sz="2000" dirty="0" err="1"/>
              <a:t>nhw</a:t>
            </a:r>
            <a:r>
              <a:rPr lang="en-GB" sz="2000" dirty="0"/>
              <a:t> o </a:t>
            </a:r>
            <a:r>
              <a:rPr lang="en-GB" sz="2000" dirty="0" err="1"/>
              <a:t>bosibl</a:t>
            </a:r>
            <a:r>
              <a:rPr lang="en-GB" sz="2000" dirty="0"/>
              <a:t> </a:t>
            </a:r>
            <a:r>
              <a:rPr lang="en-GB" sz="2000" dirty="0" err="1"/>
              <a:t>fel</a:t>
            </a:r>
            <a:r>
              <a:rPr lang="en-GB" sz="2000" dirty="0"/>
              <a:t> </a:t>
            </a:r>
            <a:r>
              <a:rPr lang="en-GB" sz="2000" dirty="0" err="1"/>
              <a:t>rhan</a:t>
            </a:r>
            <a:r>
              <a:rPr lang="en-GB" sz="2000" dirty="0"/>
              <a:t> </a:t>
            </a:r>
            <a:r>
              <a:rPr lang="en-GB" sz="2000" dirty="0" err="1"/>
              <a:t>o’r</a:t>
            </a:r>
            <a:r>
              <a:rPr lang="en-GB" sz="2000" dirty="0"/>
              <a:t> </a:t>
            </a:r>
            <a:r>
              <a:rPr lang="en-GB" sz="2000" dirty="0" err="1"/>
              <a:t>cyswllt</a:t>
            </a:r>
            <a:r>
              <a:rPr lang="en-GB" sz="2000" dirty="0"/>
              <a:t> </a:t>
            </a:r>
            <a:r>
              <a:rPr lang="en-GB" sz="2000" dirty="0" err="1"/>
              <a:t>ehangach</a:t>
            </a:r>
            <a:r>
              <a:rPr lang="en-GB" sz="2000" dirty="0"/>
              <a:t> </a:t>
            </a:r>
            <a:r>
              <a:rPr lang="en-GB" sz="2000" dirty="0" err="1"/>
              <a:t>â’r</a:t>
            </a:r>
            <a:r>
              <a:rPr lang="en-GB" sz="2000" dirty="0"/>
              <a:t> </a:t>
            </a:r>
            <a:r>
              <a:rPr lang="en-GB" sz="2000" dirty="0" err="1"/>
              <a:t>gymuned</a:t>
            </a:r>
            <a:r>
              <a:rPr lang="en-GB" sz="2000" dirty="0"/>
              <a:t>.</a:t>
            </a:r>
          </a:p>
        </p:txBody>
      </p:sp>
      <p:sp>
        <p:nvSpPr>
          <p:cNvPr id="7" name="Content Placeholder 2"/>
          <p:cNvSpPr txBox="1">
            <a:spLocks/>
          </p:cNvSpPr>
          <p:nvPr/>
        </p:nvSpPr>
        <p:spPr>
          <a:xfrm>
            <a:off x="4913195" y="1582219"/>
            <a:ext cx="4068566" cy="312334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Qualitative data will include: </a:t>
            </a:r>
            <a:endParaRPr lang="en-GB" sz="2000" dirty="0" smtClean="0"/>
          </a:p>
          <a:p>
            <a:r>
              <a:rPr lang="en-GB" sz="2000" dirty="0" smtClean="0"/>
              <a:t>inspection </a:t>
            </a:r>
            <a:r>
              <a:rPr lang="en-GB" sz="2000" dirty="0"/>
              <a:t>reports relating to the school </a:t>
            </a:r>
            <a:endParaRPr lang="en-GB" sz="2000" dirty="0" smtClean="0"/>
          </a:p>
          <a:p>
            <a:r>
              <a:rPr lang="en-GB" sz="2000" dirty="0" smtClean="0"/>
              <a:t>information </a:t>
            </a:r>
            <a:r>
              <a:rPr lang="en-GB" sz="2000" dirty="0"/>
              <a:t>relating to learners’ well-being. </a:t>
            </a:r>
            <a:endParaRPr lang="en-GB" sz="2000" dirty="0" smtClean="0"/>
          </a:p>
          <a:p>
            <a:r>
              <a:rPr lang="en-GB" sz="2000" dirty="0" smtClean="0"/>
              <a:t>It </a:t>
            </a:r>
            <a:r>
              <a:rPr lang="en-GB" sz="2000" dirty="0"/>
              <a:t>could also include information obtained from consultation with learners, parents/carers, staff, and outside organisations and agencies that the school may be working with as part of the wider community engagement. </a:t>
            </a:r>
          </a:p>
        </p:txBody>
      </p:sp>
    </p:spTree>
    <p:extLst>
      <p:ext uri="{BB962C8B-B14F-4D97-AF65-F5344CB8AC3E}">
        <p14:creationId xmlns:p14="http://schemas.microsoft.com/office/powerpoint/2010/main" val="6342717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500062"/>
            <a:ext cx="7886700" cy="1325563"/>
          </a:xfrm>
        </p:spPr>
        <p:txBody>
          <a:bodyPr>
            <a:noAutofit/>
          </a:bodyPr>
          <a:lstStyle/>
          <a:p>
            <a:pPr lvl="0" defTabSz="457200">
              <a:lnSpc>
                <a:spcPct val="100000"/>
              </a:lnSpc>
              <a:spcBef>
                <a:spcPts val="0"/>
              </a:spcBef>
            </a:pPr>
            <a:r>
              <a:rPr lang="en-GB" b="1" dirty="0">
                <a:solidFill>
                  <a:prstClr val="black"/>
                </a:solidFill>
                <a:latin typeface="Calibri" panose="020F0502020204030204"/>
                <a:ea typeface="+mn-ea"/>
                <a:cs typeface="+mn-cs"/>
              </a:rPr>
              <a:t>Rôl data</a:t>
            </a:r>
            <a:br>
              <a:rPr lang="en-GB" b="1" dirty="0">
                <a:solidFill>
                  <a:prstClr val="black"/>
                </a:solidFill>
                <a:latin typeface="Calibri" panose="020F0502020204030204"/>
                <a:ea typeface="+mn-ea"/>
                <a:cs typeface="+mn-cs"/>
              </a:rPr>
            </a:br>
            <a:r>
              <a:rPr lang="en-GB" b="1" dirty="0">
                <a:solidFill>
                  <a:prstClr val="black"/>
                </a:solidFill>
                <a:latin typeface="Calibri" panose="020F0502020204030204"/>
                <a:ea typeface="+mn-ea"/>
                <a:cs typeface="+mn-cs"/>
              </a:rPr>
              <a:t>The role of data</a:t>
            </a:r>
            <a:br>
              <a:rPr lang="en-GB" b="1" dirty="0">
                <a:solidFill>
                  <a:prstClr val="black"/>
                </a:solidFill>
                <a:latin typeface="Calibri" panose="020F0502020204030204"/>
                <a:ea typeface="+mn-ea"/>
                <a:cs typeface="+mn-cs"/>
              </a:rPr>
            </a:br>
            <a:endParaRPr lang="en-GB" dirty="0"/>
          </a:p>
        </p:txBody>
      </p:sp>
      <p:sp>
        <p:nvSpPr>
          <p:cNvPr id="3" name="Content Placeholder 2"/>
          <p:cNvSpPr>
            <a:spLocks noGrp="1"/>
          </p:cNvSpPr>
          <p:nvPr>
            <p:ph sz="half" idx="1"/>
          </p:nvPr>
        </p:nvSpPr>
        <p:spPr/>
        <p:txBody>
          <a:bodyPr>
            <a:normAutofit fontScale="70000" lnSpcReduction="20000"/>
          </a:bodyPr>
          <a:lstStyle/>
          <a:p>
            <a:r>
              <a:rPr lang="en-GB" dirty="0" err="1"/>
              <a:t>Bydd</a:t>
            </a:r>
            <a:r>
              <a:rPr lang="en-GB" dirty="0"/>
              <a:t> data </a:t>
            </a:r>
            <a:r>
              <a:rPr lang="en-GB" dirty="0" err="1"/>
              <a:t>meintiol</a:t>
            </a:r>
            <a:r>
              <a:rPr lang="en-GB" dirty="0"/>
              <a:t> </a:t>
            </a:r>
            <a:r>
              <a:rPr lang="en-GB" dirty="0" err="1"/>
              <a:t>yn</a:t>
            </a:r>
            <a:r>
              <a:rPr lang="en-GB" dirty="0"/>
              <a:t> </a:t>
            </a:r>
            <a:r>
              <a:rPr lang="en-GB" dirty="0" err="1"/>
              <a:t>cynnwys</a:t>
            </a:r>
            <a:r>
              <a:rPr lang="en-GB" dirty="0"/>
              <a:t>: </a:t>
            </a:r>
            <a:endParaRPr lang="en-GB" dirty="0" smtClean="0"/>
          </a:p>
          <a:p>
            <a:r>
              <a:rPr lang="en-GB" dirty="0" err="1" smtClean="0"/>
              <a:t>unrhyw</a:t>
            </a:r>
            <a:r>
              <a:rPr lang="en-GB" dirty="0" smtClean="0"/>
              <a:t> </a:t>
            </a:r>
            <a:r>
              <a:rPr lang="en-GB" dirty="0" err="1"/>
              <a:t>wybodaeth</a:t>
            </a:r>
            <a:r>
              <a:rPr lang="en-GB" dirty="0"/>
              <a:t> </a:t>
            </a:r>
            <a:r>
              <a:rPr lang="en-GB" dirty="0" err="1"/>
              <a:t>sy’n</a:t>
            </a:r>
            <a:r>
              <a:rPr lang="en-GB" dirty="0"/>
              <a:t> </a:t>
            </a:r>
            <a:r>
              <a:rPr lang="en-GB" dirty="0" err="1"/>
              <a:t>cymharu</a:t>
            </a:r>
            <a:r>
              <a:rPr lang="en-GB" dirty="0"/>
              <a:t> </a:t>
            </a:r>
            <a:r>
              <a:rPr lang="en-GB" dirty="0" err="1"/>
              <a:t>ysgolion</a:t>
            </a:r>
            <a:r>
              <a:rPr lang="en-GB" dirty="0"/>
              <a:t> a </a:t>
            </a:r>
            <a:r>
              <a:rPr lang="en-GB" dirty="0" err="1"/>
              <a:t>chanlyniadau</a:t>
            </a:r>
            <a:r>
              <a:rPr lang="en-GB" dirty="0"/>
              <a:t> </a:t>
            </a:r>
            <a:r>
              <a:rPr lang="en-GB" dirty="0" err="1"/>
              <a:t>cyrhaeddiad</a:t>
            </a:r>
            <a:r>
              <a:rPr lang="en-GB" dirty="0"/>
              <a:t> </a:t>
            </a:r>
            <a:r>
              <a:rPr lang="en-GB" dirty="0" err="1"/>
              <a:t>dysgwyr</a:t>
            </a:r>
            <a:r>
              <a:rPr lang="en-GB" dirty="0"/>
              <a:t> </a:t>
            </a:r>
            <a:r>
              <a:rPr lang="en-GB" dirty="0" err="1"/>
              <a:t>yn</a:t>
            </a:r>
            <a:r>
              <a:rPr lang="en-GB" dirty="0"/>
              <a:t> </a:t>
            </a:r>
            <a:r>
              <a:rPr lang="en-GB" dirty="0" err="1"/>
              <a:t>yr</a:t>
            </a:r>
            <a:r>
              <a:rPr lang="en-GB" dirty="0"/>
              <a:t> </a:t>
            </a:r>
            <a:r>
              <a:rPr lang="en-GB" dirty="0" err="1" smtClean="0"/>
              <a:t>ysgol</a:t>
            </a:r>
            <a:endParaRPr lang="en-GB" dirty="0" smtClean="0"/>
          </a:p>
          <a:p>
            <a:r>
              <a:rPr lang="en-GB" dirty="0" err="1" smtClean="0"/>
              <a:t>gwybodaeth</a:t>
            </a:r>
            <a:r>
              <a:rPr lang="en-GB" dirty="0" smtClean="0"/>
              <a:t> </a:t>
            </a:r>
            <a:r>
              <a:rPr lang="en-GB" dirty="0" err="1"/>
              <a:t>bandio</a:t>
            </a:r>
            <a:r>
              <a:rPr lang="en-GB" dirty="0"/>
              <a:t> </a:t>
            </a:r>
            <a:r>
              <a:rPr lang="en-GB" dirty="0" err="1" smtClean="0"/>
              <a:t>ysgolion</a:t>
            </a:r>
            <a:endParaRPr lang="en-GB" dirty="0" smtClean="0"/>
          </a:p>
          <a:p>
            <a:r>
              <a:rPr lang="en-GB" dirty="0" err="1" smtClean="0"/>
              <a:t>gwybodaeth</a:t>
            </a:r>
            <a:r>
              <a:rPr lang="en-GB" dirty="0" smtClean="0"/>
              <a:t> </a:t>
            </a:r>
            <a:r>
              <a:rPr lang="en-GB" dirty="0" err="1"/>
              <a:t>olrhain</a:t>
            </a:r>
            <a:r>
              <a:rPr lang="en-GB" dirty="0"/>
              <a:t> am </a:t>
            </a:r>
            <a:r>
              <a:rPr lang="en-GB" dirty="0" err="1"/>
              <a:t>gynnydd</a:t>
            </a:r>
            <a:r>
              <a:rPr lang="en-GB" dirty="0"/>
              <a:t> </a:t>
            </a:r>
            <a:r>
              <a:rPr lang="en-GB" dirty="0" err="1" smtClean="0"/>
              <a:t>dysgwyr</a:t>
            </a:r>
            <a:endParaRPr lang="en-GB" dirty="0" smtClean="0"/>
          </a:p>
          <a:p>
            <a:r>
              <a:rPr lang="en-GB" dirty="0" smtClean="0"/>
              <a:t>System </a:t>
            </a:r>
            <a:r>
              <a:rPr lang="en-GB" dirty="0" err="1"/>
              <a:t>Genedlaethol</a:t>
            </a:r>
            <a:r>
              <a:rPr lang="en-GB" dirty="0"/>
              <a:t> </a:t>
            </a:r>
            <a:r>
              <a:rPr lang="en-GB" dirty="0" err="1"/>
              <a:t>ar</a:t>
            </a:r>
            <a:r>
              <a:rPr lang="en-GB" dirty="0"/>
              <a:t> </a:t>
            </a:r>
            <a:r>
              <a:rPr lang="en-GB" dirty="0" err="1"/>
              <a:t>gyfer</a:t>
            </a:r>
            <a:r>
              <a:rPr lang="en-GB" dirty="0"/>
              <a:t> </a:t>
            </a:r>
            <a:r>
              <a:rPr lang="en-GB" dirty="0" err="1"/>
              <a:t>Categoreiddio</a:t>
            </a:r>
            <a:r>
              <a:rPr lang="en-GB" dirty="0"/>
              <a:t> </a:t>
            </a:r>
            <a:r>
              <a:rPr lang="en-GB" dirty="0" err="1" smtClean="0"/>
              <a:t>Ysgolion</a:t>
            </a:r>
            <a:endParaRPr lang="en-GB" dirty="0" smtClean="0"/>
          </a:p>
          <a:p>
            <a:r>
              <a:rPr lang="en-GB" dirty="0" smtClean="0"/>
              <a:t>PISA </a:t>
            </a:r>
          </a:p>
          <a:p>
            <a:r>
              <a:rPr lang="en-GB" dirty="0" err="1" smtClean="0"/>
              <a:t>ffactorau</a:t>
            </a:r>
            <a:r>
              <a:rPr lang="en-GB" dirty="0" smtClean="0"/>
              <a:t> </a:t>
            </a:r>
            <a:r>
              <a:rPr lang="en-GB" dirty="0" err="1"/>
              <a:t>cyd-destunol</a:t>
            </a:r>
            <a:r>
              <a:rPr lang="en-GB" dirty="0"/>
              <a:t> </a:t>
            </a:r>
            <a:r>
              <a:rPr lang="en-GB" dirty="0" err="1"/>
              <a:t>ehangach</a:t>
            </a:r>
            <a:r>
              <a:rPr lang="en-GB" dirty="0"/>
              <a:t>, </a:t>
            </a:r>
            <a:r>
              <a:rPr lang="en-GB" dirty="0" err="1"/>
              <a:t>e.e</a:t>
            </a:r>
            <a:r>
              <a:rPr lang="en-GB" dirty="0"/>
              <a:t>. </a:t>
            </a:r>
            <a:r>
              <a:rPr lang="en-GB" dirty="0" err="1"/>
              <a:t>cymdeithasol-economaidd</a:t>
            </a:r>
            <a:r>
              <a:rPr lang="en-GB" dirty="0"/>
              <a:t>, </a:t>
            </a:r>
            <a:r>
              <a:rPr lang="en-GB" dirty="0" err="1"/>
              <a:t>ieithyddol</a:t>
            </a:r>
            <a:r>
              <a:rPr lang="en-GB" dirty="0"/>
              <a:t>, </a:t>
            </a:r>
            <a:r>
              <a:rPr lang="en-GB" dirty="0" err="1"/>
              <a:t>tueddiadau</a:t>
            </a:r>
            <a:r>
              <a:rPr lang="en-GB" dirty="0"/>
              <a:t> </a:t>
            </a:r>
            <a:r>
              <a:rPr lang="en-GB" dirty="0" err="1"/>
              <a:t>cofrestru</a:t>
            </a:r>
            <a:r>
              <a:rPr lang="en-GB" dirty="0"/>
              <a:t>, </a:t>
            </a:r>
            <a:r>
              <a:rPr lang="en-GB" dirty="0" err="1"/>
              <a:t>cyfleusterau</a:t>
            </a:r>
            <a:r>
              <a:rPr lang="en-GB" dirty="0"/>
              <a:t> </a:t>
            </a:r>
            <a:r>
              <a:rPr lang="en-GB" dirty="0" err="1"/>
              <a:t>yn</a:t>
            </a:r>
            <a:r>
              <a:rPr lang="en-GB" dirty="0"/>
              <a:t> </a:t>
            </a:r>
            <a:r>
              <a:rPr lang="en-GB" dirty="0" err="1"/>
              <a:t>yr</a:t>
            </a:r>
            <a:r>
              <a:rPr lang="en-GB" dirty="0"/>
              <a:t> </a:t>
            </a:r>
            <a:r>
              <a:rPr lang="en-GB" dirty="0" err="1"/>
              <a:t>ysgol</a:t>
            </a:r>
            <a:endParaRPr lang="en-GB" dirty="0"/>
          </a:p>
        </p:txBody>
      </p:sp>
      <p:sp>
        <p:nvSpPr>
          <p:cNvPr id="4" name="Content Placeholder 3"/>
          <p:cNvSpPr>
            <a:spLocks noGrp="1"/>
          </p:cNvSpPr>
          <p:nvPr>
            <p:ph sz="half" idx="2"/>
          </p:nvPr>
        </p:nvSpPr>
        <p:spPr/>
        <p:txBody>
          <a:bodyPr>
            <a:normAutofit fontScale="70000" lnSpcReduction="20000"/>
          </a:bodyPr>
          <a:lstStyle/>
          <a:p>
            <a:r>
              <a:rPr lang="en-GB" dirty="0"/>
              <a:t>Quantitative data will include: </a:t>
            </a:r>
            <a:endParaRPr lang="en-GB" dirty="0" smtClean="0"/>
          </a:p>
          <a:p>
            <a:r>
              <a:rPr lang="en-GB" dirty="0" smtClean="0"/>
              <a:t>any </a:t>
            </a:r>
            <a:r>
              <a:rPr lang="en-GB" dirty="0"/>
              <a:t>school comparative information and the attainment results of learners at the school </a:t>
            </a:r>
            <a:endParaRPr lang="en-GB" dirty="0" smtClean="0"/>
          </a:p>
          <a:p>
            <a:r>
              <a:rPr lang="en-GB" dirty="0" smtClean="0"/>
              <a:t>school </a:t>
            </a:r>
            <a:r>
              <a:rPr lang="en-GB" dirty="0"/>
              <a:t>banding information </a:t>
            </a:r>
            <a:endParaRPr lang="en-GB" dirty="0" smtClean="0"/>
          </a:p>
          <a:p>
            <a:r>
              <a:rPr lang="en-GB" dirty="0" smtClean="0"/>
              <a:t>tracking </a:t>
            </a:r>
            <a:r>
              <a:rPr lang="en-GB" dirty="0"/>
              <a:t>information on learners’ progress </a:t>
            </a:r>
          </a:p>
          <a:p>
            <a:r>
              <a:rPr lang="en-GB" dirty="0" smtClean="0"/>
              <a:t>National </a:t>
            </a:r>
            <a:r>
              <a:rPr lang="en-GB" dirty="0"/>
              <a:t>School Categorisation </a:t>
            </a:r>
            <a:r>
              <a:rPr lang="en-GB" dirty="0" smtClean="0"/>
              <a:t>System</a:t>
            </a:r>
          </a:p>
          <a:p>
            <a:r>
              <a:rPr lang="en-GB" dirty="0" smtClean="0"/>
              <a:t>PISA</a:t>
            </a:r>
          </a:p>
          <a:p>
            <a:r>
              <a:rPr lang="en-GB" dirty="0" smtClean="0"/>
              <a:t>wider </a:t>
            </a:r>
            <a:r>
              <a:rPr lang="en-GB" dirty="0"/>
              <a:t>contextual factors, e.g. socio-economic, linguistic, enrolment trends, facilities at school </a:t>
            </a:r>
          </a:p>
          <a:p>
            <a:endParaRPr lang="en-GB" dirty="0"/>
          </a:p>
        </p:txBody>
      </p:sp>
    </p:spTree>
    <p:extLst>
      <p:ext uri="{BB962C8B-B14F-4D97-AF65-F5344CB8AC3E}">
        <p14:creationId xmlns:p14="http://schemas.microsoft.com/office/powerpoint/2010/main" val="13609530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28649" y="119466"/>
            <a:ext cx="7886700" cy="110267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err="1" smtClean="0">
                <a:latin typeface="+mn-lt"/>
              </a:rPr>
              <a:t>Mathau</a:t>
            </a:r>
            <a:r>
              <a:rPr lang="en-GB" sz="3600" b="1" dirty="0" smtClean="0">
                <a:latin typeface="+mn-lt"/>
              </a:rPr>
              <a:t> o </a:t>
            </a:r>
            <a:r>
              <a:rPr lang="en-GB" sz="3600" b="1" dirty="0" err="1" smtClean="0">
                <a:latin typeface="+mn-lt"/>
              </a:rPr>
              <a:t>gynllunio</a:t>
            </a:r>
            <a:r>
              <a:rPr lang="en-GB" sz="3600" b="1" dirty="0" smtClean="0">
                <a:latin typeface="+mn-lt"/>
              </a:rPr>
              <a:t> </a:t>
            </a:r>
            <a:r>
              <a:rPr lang="en-GB" sz="3600" b="1" dirty="0" err="1" smtClean="0">
                <a:latin typeface="+mn-lt"/>
              </a:rPr>
              <a:t>strategol</a:t>
            </a:r>
            <a:endParaRPr lang="en-GB" sz="3600" b="1" dirty="0" smtClean="0">
              <a:latin typeface="+mn-lt"/>
            </a:endParaRPr>
          </a:p>
          <a:p>
            <a:r>
              <a:rPr lang="en-GB" sz="3600" b="1" dirty="0" smtClean="0">
                <a:latin typeface="+mn-lt"/>
              </a:rPr>
              <a:t>Models </a:t>
            </a:r>
            <a:r>
              <a:rPr lang="en-GB" sz="3600" b="1" dirty="0">
                <a:latin typeface="+mn-lt"/>
              </a:rPr>
              <a:t>of strategic planning</a:t>
            </a:r>
          </a:p>
        </p:txBody>
      </p:sp>
      <p:pic>
        <p:nvPicPr>
          <p:cNvPr id="4" name="Picture 3"/>
          <p:cNvPicPr>
            <a:picLocks noChangeAspect="1"/>
          </p:cNvPicPr>
          <p:nvPr/>
        </p:nvPicPr>
        <p:blipFill>
          <a:blip r:embed="rId3"/>
          <a:stretch>
            <a:fillRect/>
          </a:stretch>
        </p:blipFill>
        <p:spPr>
          <a:xfrm>
            <a:off x="1255594" y="1363764"/>
            <a:ext cx="6632811" cy="4165315"/>
          </a:xfrm>
          <a:prstGeom prst="rect">
            <a:avLst/>
          </a:prstGeom>
        </p:spPr>
      </p:pic>
      <p:sp>
        <p:nvSpPr>
          <p:cNvPr id="5" name="TextBox 4"/>
          <p:cNvSpPr txBox="1"/>
          <p:nvPr/>
        </p:nvSpPr>
        <p:spPr>
          <a:xfrm>
            <a:off x="177421" y="1363764"/>
            <a:ext cx="2388358" cy="954107"/>
          </a:xfrm>
          <a:prstGeom prst="rect">
            <a:avLst/>
          </a:prstGeom>
          <a:noFill/>
        </p:spPr>
        <p:txBody>
          <a:bodyPr wrap="square" rtlCol="0">
            <a:spAutoFit/>
          </a:bodyPr>
          <a:lstStyle/>
          <a:p>
            <a:r>
              <a:rPr lang="en-GB" sz="2800" b="1" dirty="0" err="1" smtClean="0"/>
              <a:t>Manteision</a:t>
            </a:r>
            <a:r>
              <a:rPr lang="en-GB" sz="2800" b="1" dirty="0" smtClean="0"/>
              <a:t>?</a:t>
            </a:r>
          </a:p>
          <a:p>
            <a:r>
              <a:rPr lang="en-GB" sz="2800" b="1" dirty="0" err="1" smtClean="0"/>
              <a:t>Anfanteision</a:t>
            </a:r>
            <a:r>
              <a:rPr lang="en-GB" sz="2800" b="1" dirty="0" smtClean="0"/>
              <a:t>?</a:t>
            </a:r>
            <a:endParaRPr lang="en-GB" sz="2800" b="1" dirty="0"/>
          </a:p>
        </p:txBody>
      </p:sp>
      <p:sp>
        <p:nvSpPr>
          <p:cNvPr id="8" name="TextBox 7"/>
          <p:cNvSpPr txBox="1"/>
          <p:nvPr/>
        </p:nvSpPr>
        <p:spPr>
          <a:xfrm>
            <a:off x="6578220" y="4409490"/>
            <a:ext cx="2565780" cy="954107"/>
          </a:xfrm>
          <a:prstGeom prst="rect">
            <a:avLst/>
          </a:prstGeom>
          <a:noFill/>
        </p:spPr>
        <p:txBody>
          <a:bodyPr wrap="square" rtlCol="0">
            <a:spAutoFit/>
          </a:bodyPr>
          <a:lstStyle/>
          <a:p>
            <a:r>
              <a:rPr lang="en-GB" sz="2800" b="1" dirty="0" smtClean="0"/>
              <a:t>Advantages?</a:t>
            </a:r>
          </a:p>
          <a:p>
            <a:r>
              <a:rPr lang="en-GB" sz="2800" b="1" dirty="0" smtClean="0"/>
              <a:t>Disadvantages?</a:t>
            </a:r>
            <a:endParaRPr lang="en-GB" sz="2800" b="1" dirty="0"/>
          </a:p>
        </p:txBody>
      </p:sp>
    </p:spTree>
    <p:extLst>
      <p:ext uri="{BB962C8B-B14F-4D97-AF65-F5344CB8AC3E}">
        <p14:creationId xmlns:p14="http://schemas.microsoft.com/office/powerpoint/2010/main" val="35619850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28650" y="33002"/>
            <a:ext cx="7886700" cy="110267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err="1" smtClean="0">
                <a:latin typeface="+mn-lt"/>
              </a:rPr>
              <a:t>Mesur</a:t>
            </a:r>
            <a:r>
              <a:rPr lang="en-GB" b="1" dirty="0" smtClean="0">
                <a:latin typeface="+mn-lt"/>
              </a:rPr>
              <a:t> </a:t>
            </a:r>
            <a:r>
              <a:rPr lang="en-GB" b="1" dirty="0" err="1" smtClean="0">
                <a:latin typeface="+mn-lt"/>
              </a:rPr>
              <a:t>effaith</a:t>
            </a:r>
            <a:endParaRPr lang="en-GB" b="1" dirty="0" smtClean="0">
              <a:latin typeface="+mn-lt"/>
            </a:endParaRPr>
          </a:p>
          <a:p>
            <a:r>
              <a:rPr lang="en-GB" b="1" dirty="0" smtClean="0">
                <a:latin typeface="+mn-lt"/>
              </a:rPr>
              <a:t>Measuring </a:t>
            </a:r>
            <a:r>
              <a:rPr lang="en-GB" b="1" dirty="0">
                <a:latin typeface="+mn-lt"/>
              </a:rPr>
              <a:t>impact</a:t>
            </a:r>
          </a:p>
        </p:txBody>
      </p:sp>
      <p:sp>
        <p:nvSpPr>
          <p:cNvPr id="3" name="Content Placeholder 2"/>
          <p:cNvSpPr txBox="1">
            <a:spLocks/>
          </p:cNvSpPr>
          <p:nvPr/>
        </p:nvSpPr>
        <p:spPr>
          <a:xfrm>
            <a:off x="628650" y="1313098"/>
            <a:ext cx="3676222" cy="334937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000" dirty="0"/>
          </a:p>
        </p:txBody>
      </p:sp>
      <p:sp>
        <p:nvSpPr>
          <p:cNvPr id="7" name="Content Placeholder 2"/>
          <p:cNvSpPr txBox="1">
            <a:spLocks/>
          </p:cNvSpPr>
          <p:nvPr/>
        </p:nvSpPr>
        <p:spPr>
          <a:xfrm>
            <a:off x="4790363" y="1313098"/>
            <a:ext cx="4068566" cy="312334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SDPs should be considered as live documents that are regularly monitored during the development cycle and formally reviewed and revised at least annually</a:t>
            </a:r>
            <a:r>
              <a:rPr lang="en-GB" sz="2000" dirty="0" smtClean="0"/>
              <a:t>.</a:t>
            </a:r>
          </a:p>
          <a:p>
            <a:r>
              <a:rPr lang="en-GB" sz="2000" dirty="0" smtClean="0"/>
              <a:t>Moving from monitoring to evaluation: ‘Evaluation </a:t>
            </a:r>
            <a:r>
              <a:rPr lang="en-GB" sz="2000" dirty="0"/>
              <a:t>tells us about how something happened and requires us to </a:t>
            </a:r>
            <a:r>
              <a:rPr lang="en-GB" sz="2000" u="sng" dirty="0"/>
              <a:t>analyse the data </a:t>
            </a:r>
            <a:r>
              <a:rPr lang="en-GB" sz="2000" dirty="0"/>
              <a:t>we collect and determine if the intervention is worth continuing </a:t>
            </a:r>
            <a:r>
              <a:rPr lang="en-GB" sz="2000" dirty="0" smtClean="0"/>
              <a:t>with’ (Education Endowment Trust)</a:t>
            </a:r>
          </a:p>
          <a:p>
            <a:r>
              <a:rPr lang="en-GB" sz="2000" dirty="0" smtClean="0"/>
              <a:t>What data might be collected as part of the evaluation process?</a:t>
            </a:r>
            <a:endParaRPr lang="en-GB" sz="2000" dirty="0"/>
          </a:p>
        </p:txBody>
      </p:sp>
      <p:sp>
        <p:nvSpPr>
          <p:cNvPr id="4" name="Rectangle 3"/>
          <p:cNvSpPr/>
          <p:nvPr/>
        </p:nvSpPr>
        <p:spPr>
          <a:xfrm>
            <a:off x="112522" y="1313098"/>
            <a:ext cx="4459478" cy="4093428"/>
          </a:xfrm>
          <a:prstGeom prst="rect">
            <a:avLst/>
          </a:prstGeom>
        </p:spPr>
        <p:txBody>
          <a:bodyPr wrap="square">
            <a:spAutoFit/>
          </a:bodyPr>
          <a:lstStyle/>
          <a:p>
            <a:pPr marL="285750" indent="-285750">
              <a:buFont typeface="Arial" panose="020B0604020202020204" pitchFamily="34" charset="0"/>
              <a:buChar char="•"/>
            </a:pPr>
            <a:r>
              <a:rPr lang="en-GB" sz="2000" dirty="0" err="1"/>
              <a:t>Dylid</a:t>
            </a:r>
            <a:r>
              <a:rPr lang="en-GB" sz="2000" dirty="0"/>
              <a:t> </a:t>
            </a:r>
            <a:r>
              <a:rPr lang="en-GB" sz="2000" dirty="0" err="1" smtClean="0"/>
              <a:t>ystyried</a:t>
            </a:r>
            <a:r>
              <a:rPr lang="en-GB" sz="2000" dirty="0" smtClean="0"/>
              <a:t> y CDY </a:t>
            </a:r>
            <a:r>
              <a:rPr lang="en-GB" sz="2000" dirty="0" err="1"/>
              <a:t>fel</a:t>
            </a:r>
            <a:r>
              <a:rPr lang="en-GB" sz="2000" dirty="0"/>
              <a:t> </a:t>
            </a:r>
            <a:r>
              <a:rPr lang="en-GB" sz="2000" dirty="0" err="1" smtClean="0"/>
              <a:t>dogfen</a:t>
            </a:r>
            <a:r>
              <a:rPr lang="en-GB" sz="2000" dirty="0" smtClean="0"/>
              <a:t> </a:t>
            </a:r>
            <a:r>
              <a:rPr lang="en-GB" sz="2000" dirty="0" err="1" smtClean="0"/>
              <a:t>fyw</a:t>
            </a:r>
            <a:r>
              <a:rPr lang="en-GB" sz="2000" dirty="0" smtClean="0"/>
              <a:t> </a:t>
            </a:r>
            <a:r>
              <a:rPr lang="en-GB" sz="2000" dirty="0" err="1"/>
              <a:t>sy'n</a:t>
            </a:r>
            <a:r>
              <a:rPr lang="en-GB" sz="2000" dirty="0"/>
              <a:t> </a:t>
            </a:r>
            <a:r>
              <a:rPr lang="en-GB" sz="2000" dirty="0" err="1"/>
              <a:t>cael</a:t>
            </a:r>
            <a:r>
              <a:rPr lang="en-GB" sz="2000" dirty="0"/>
              <a:t> </a:t>
            </a:r>
            <a:r>
              <a:rPr lang="en-GB" sz="2000" dirty="0" err="1" smtClean="0"/>
              <a:t>ei</a:t>
            </a:r>
            <a:r>
              <a:rPr lang="en-GB" sz="2000" dirty="0" smtClean="0"/>
              <a:t> </a:t>
            </a:r>
            <a:r>
              <a:rPr lang="en-GB" sz="2000" dirty="0" err="1"/>
              <a:t>monitro'n</a:t>
            </a:r>
            <a:r>
              <a:rPr lang="en-GB" sz="2000" dirty="0"/>
              <a:t> </a:t>
            </a:r>
            <a:r>
              <a:rPr lang="en-GB" sz="2000" dirty="0" err="1"/>
              <a:t>rheolaidd</a:t>
            </a:r>
            <a:r>
              <a:rPr lang="en-GB" sz="2000" dirty="0"/>
              <a:t> </a:t>
            </a:r>
            <a:r>
              <a:rPr lang="en-GB" sz="2000" dirty="0" err="1"/>
              <a:t>yn</a:t>
            </a:r>
            <a:r>
              <a:rPr lang="en-GB" sz="2000" dirty="0"/>
              <a:t> </a:t>
            </a:r>
            <a:r>
              <a:rPr lang="en-GB" sz="2000" dirty="0" err="1"/>
              <a:t>ystod</a:t>
            </a:r>
            <a:r>
              <a:rPr lang="en-GB" sz="2000" dirty="0"/>
              <a:t> y </a:t>
            </a:r>
            <a:r>
              <a:rPr lang="en-GB" sz="2000" dirty="0" err="1"/>
              <a:t>cylch</a:t>
            </a:r>
            <a:r>
              <a:rPr lang="en-GB" sz="2000" dirty="0"/>
              <a:t> </a:t>
            </a:r>
            <a:r>
              <a:rPr lang="en-GB" sz="2000" dirty="0" err="1"/>
              <a:t>datblygu</a:t>
            </a:r>
            <a:r>
              <a:rPr lang="en-GB" sz="2000" dirty="0"/>
              <a:t> </a:t>
            </a:r>
            <a:r>
              <a:rPr lang="en-GB" sz="2000" dirty="0" err="1" smtClean="0"/>
              <a:t>a‘i</a:t>
            </a:r>
            <a:r>
              <a:rPr lang="en-GB" sz="2000" dirty="0" smtClean="0"/>
              <a:t> </a:t>
            </a:r>
            <a:r>
              <a:rPr lang="en-GB" sz="2000" dirty="0" err="1"/>
              <a:t>hadolygu'n</a:t>
            </a:r>
            <a:r>
              <a:rPr lang="en-GB" sz="2000" dirty="0"/>
              <a:t> </a:t>
            </a:r>
            <a:r>
              <a:rPr lang="en-GB" sz="2000" dirty="0" err="1"/>
              <a:t>ffurfiol</a:t>
            </a:r>
            <a:r>
              <a:rPr lang="en-GB" sz="2000" dirty="0"/>
              <a:t> o </a:t>
            </a:r>
            <a:r>
              <a:rPr lang="en-GB" sz="2000" dirty="0" err="1"/>
              <a:t>leiaf</a:t>
            </a:r>
            <a:r>
              <a:rPr lang="en-GB" sz="2000" dirty="0"/>
              <a:t> </a:t>
            </a:r>
            <a:r>
              <a:rPr lang="en-GB" sz="2000" dirty="0" err="1"/>
              <a:t>unwaith</a:t>
            </a:r>
            <a:r>
              <a:rPr lang="en-GB" sz="2000" dirty="0"/>
              <a:t> y </a:t>
            </a:r>
            <a:r>
              <a:rPr lang="en-GB" sz="2000" dirty="0" err="1"/>
              <a:t>flwyddyn</a:t>
            </a:r>
            <a:r>
              <a:rPr lang="en-GB" sz="2000" dirty="0"/>
              <a:t>.</a:t>
            </a:r>
          </a:p>
          <a:p>
            <a:pPr marL="285750" indent="-285750">
              <a:buFont typeface="Arial" panose="020B0604020202020204" pitchFamily="34" charset="0"/>
              <a:buChar char="•"/>
            </a:pPr>
            <a:r>
              <a:rPr lang="en-GB" sz="2000" dirty="0" err="1"/>
              <a:t>S</a:t>
            </a:r>
            <a:r>
              <a:rPr lang="en-GB" sz="2000" dirty="0" err="1" smtClean="0"/>
              <a:t>ymud</a:t>
            </a:r>
            <a:r>
              <a:rPr lang="en-GB" sz="2000" dirty="0" smtClean="0"/>
              <a:t> </a:t>
            </a:r>
            <a:r>
              <a:rPr lang="en-GB" sz="2000" dirty="0"/>
              <a:t>o </a:t>
            </a:r>
            <a:r>
              <a:rPr lang="en-GB" sz="2000" dirty="0" err="1"/>
              <a:t>fonitro</a:t>
            </a:r>
            <a:r>
              <a:rPr lang="en-GB" sz="2000" dirty="0"/>
              <a:t> </a:t>
            </a:r>
            <a:r>
              <a:rPr lang="en-GB" sz="2000" dirty="0" err="1"/>
              <a:t>i</a:t>
            </a:r>
            <a:r>
              <a:rPr lang="en-GB" sz="2000" dirty="0"/>
              <a:t> </a:t>
            </a:r>
            <a:r>
              <a:rPr lang="en-GB" sz="2000" dirty="0" err="1"/>
              <a:t>werthuso</a:t>
            </a:r>
            <a:r>
              <a:rPr lang="en-GB" sz="2000" dirty="0"/>
              <a:t>: ‘Mae </a:t>
            </a:r>
            <a:r>
              <a:rPr lang="en-GB" sz="2000" dirty="0" err="1"/>
              <a:t>gwerthuso</a:t>
            </a:r>
            <a:r>
              <a:rPr lang="en-GB" sz="2000" dirty="0"/>
              <a:t> </a:t>
            </a:r>
            <a:r>
              <a:rPr lang="en-GB" sz="2000" dirty="0" err="1"/>
              <a:t>yn</a:t>
            </a:r>
            <a:r>
              <a:rPr lang="en-GB" sz="2000" dirty="0"/>
              <a:t> </a:t>
            </a:r>
            <a:r>
              <a:rPr lang="en-GB" sz="2000" dirty="0" err="1"/>
              <a:t>dweud</a:t>
            </a:r>
            <a:r>
              <a:rPr lang="en-GB" sz="2000" dirty="0"/>
              <a:t> </a:t>
            </a:r>
            <a:r>
              <a:rPr lang="en-GB" sz="2000" dirty="0" err="1"/>
              <a:t>wrthym</a:t>
            </a:r>
            <a:r>
              <a:rPr lang="en-GB" sz="2000" dirty="0"/>
              <a:t> am </a:t>
            </a:r>
            <a:r>
              <a:rPr lang="en-GB" sz="2000" dirty="0" err="1"/>
              <a:t>sut</a:t>
            </a:r>
            <a:r>
              <a:rPr lang="en-GB" sz="2000" dirty="0"/>
              <a:t> y </a:t>
            </a:r>
            <a:r>
              <a:rPr lang="en-GB" sz="2000" dirty="0" err="1"/>
              <a:t>digwyddodd</a:t>
            </a:r>
            <a:r>
              <a:rPr lang="en-GB" sz="2000" dirty="0"/>
              <a:t> </a:t>
            </a:r>
            <a:r>
              <a:rPr lang="en-GB" sz="2000" dirty="0" err="1"/>
              <a:t>rhywbeth</a:t>
            </a:r>
            <a:r>
              <a:rPr lang="en-GB" sz="2000" dirty="0"/>
              <a:t> ac </a:t>
            </a:r>
            <a:r>
              <a:rPr lang="en-GB" sz="2000" dirty="0" err="1"/>
              <a:t>yn</a:t>
            </a:r>
            <a:r>
              <a:rPr lang="en-GB" sz="2000" dirty="0"/>
              <a:t> </a:t>
            </a:r>
            <a:r>
              <a:rPr lang="en-GB" sz="2000" dirty="0" err="1"/>
              <a:t>ei</a:t>
            </a:r>
            <a:r>
              <a:rPr lang="en-GB" sz="2000" dirty="0"/>
              <a:t> </a:t>
            </a:r>
            <a:r>
              <a:rPr lang="en-GB" sz="2000" dirty="0" err="1"/>
              <a:t>gwneud</a:t>
            </a:r>
            <a:r>
              <a:rPr lang="en-GB" sz="2000" dirty="0"/>
              <a:t> </a:t>
            </a:r>
            <a:r>
              <a:rPr lang="en-GB" sz="2000" dirty="0" err="1"/>
              <a:t>yn</a:t>
            </a:r>
            <a:r>
              <a:rPr lang="en-GB" sz="2000" dirty="0"/>
              <a:t> </a:t>
            </a:r>
            <a:r>
              <a:rPr lang="en-GB" sz="2000" dirty="0" err="1"/>
              <a:t>ofynnol</a:t>
            </a:r>
            <a:r>
              <a:rPr lang="en-GB" sz="2000" dirty="0"/>
              <a:t> </a:t>
            </a:r>
            <a:r>
              <a:rPr lang="en-GB" sz="2000" dirty="0" err="1"/>
              <a:t>i</a:t>
            </a:r>
            <a:r>
              <a:rPr lang="en-GB" sz="2000" dirty="0"/>
              <a:t> </a:t>
            </a:r>
            <a:r>
              <a:rPr lang="en-GB" sz="2000" dirty="0" err="1"/>
              <a:t>ni</a:t>
            </a:r>
            <a:r>
              <a:rPr lang="en-GB" sz="2000" dirty="0"/>
              <a:t> </a:t>
            </a:r>
            <a:r>
              <a:rPr lang="en-GB" sz="2000" u="sng" dirty="0" err="1"/>
              <a:t>ddadansoddi’r</a:t>
            </a:r>
            <a:r>
              <a:rPr lang="en-GB" sz="2000" u="sng" dirty="0"/>
              <a:t> data </a:t>
            </a:r>
            <a:r>
              <a:rPr lang="en-GB" sz="2000" dirty="0"/>
              <a:t>a </a:t>
            </a:r>
            <a:r>
              <a:rPr lang="en-GB" sz="2000" dirty="0" err="1"/>
              <a:t>gasglwn</a:t>
            </a:r>
            <a:r>
              <a:rPr lang="en-GB" sz="2000" dirty="0"/>
              <a:t> a </a:t>
            </a:r>
            <a:r>
              <a:rPr lang="en-GB" sz="2000" dirty="0" err="1"/>
              <a:t>phenderfynu</a:t>
            </a:r>
            <a:r>
              <a:rPr lang="en-GB" sz="2000" dirty="0"/>
              <a:t> a </a:t>
            </a:r>
            <a:r>
              <a:rPr lang="en-GB" sz="2000" dirty="0" err="1"/>
              <a:t>yw’n</a:t>
            </a:r>
            <a:r>
              <a:rPr lang="en-GB" sz="2000" dirty="0"/>
              <a:t> </a:t>
            </a:r>
            <a:r>
              <a:rPr lang="en-GB" sz="2000" dirty="0" err="1"/>
              <a:t>werth</a:t>
            </a:r>
            <a:r>
              <a:rPr lang="en-GB" sz="2000" dirty="0"/>
              <a:t> </a:t>
            </a:r>
            <a:r>
              <a:rPr lang="en-GB" sz="2000" dirty="0" err="1"/>
              <a:t>parhau</a:t>
            </a:r>
            <a:r>
              <a:rPr lang="en-GB" sz="2000" dirty="0"/>
              <a:t> </a:t>
            </a:r>
            <a:r>
              <a:rPr lang="en-GB" sz="2000" dirty="0" err="1"/>
              <a:t>â’r</a:t>
            </a:r>
            <a:r>
              <a:rPr lang="en-GB" sz="2000" dirty="0"/>
              <a:t> </a:t>
            </a:r>
            <a:r>
              <a:rPr lang="en-GB" sz="2000" dirty="0" err="1"/>
              <a:t>ymyrraeth</a:t>
            </a:r>
            <a:r>
              <a:rPr lang="en-GB" sz="2000" dirty="0"/>
              <a:t>’ </a:t>
            </a:r>
            <a:r>
              <a:rPr lang="en-GB" sz="2000" dirty="0" smtClean="0"/>
              <a:t>(</a:t>
            </a:r>
            <a:r>
              <a:rPr lang="en-GB" sz="2000" dirty="0"/>
              <a:t>Education Endowment Trust</a:t>
            </a:r>
            <a:r>
              <a:rPr lang="en-GB" sz="2000" dirty="0" smtClean="0"/>
              <a:t>)</a:t>
            </a:r>
            <a:endParaRPr lang="en-GB" sz="2000" dirty="0"/>
          </a:p>
          <a:p>
            <a:pPr marL="285750" indent="-285750">
              <a:buFont typeface="Arial" panose="020B0604020202020204" pitchFamily="34" charset="0"/>
              <a:buChar char="•"/>
            </a:pPr>
            <a:r>
              <a:rPr lang="en-GB" sz="2000" dirty="0"/>
              <a:t>Pa </a:t>
            </a:r>
            <a:r>
              <a:rPr lang="en-GB" sz="2000" dirty="0" err="1"/>
              <a:t>ddata</a:t>
            </a:r>
            <a:r>
              <a:rPr lang="en-GB" sz="2000" dirty="0"/>
              <a:t> y </a:t>
            </a:r>
            <a:r>
              <a:rPr lang="en-GB" sz="2000" dirty="0" err="1"/>
              <a:t>gellir</a:t>
            </a:r>
            <a:r>
              <a:rPr lang="en-GB" sz="2000" dirty="0"/>
              <a:t> </a:t>
            </a:r>
            <a:r>
              <a:rPr lang="en-GB" sz="2000" dirty="0" err="1"/>
              <a:t>ei</a:t>
            </a:r>
            <a:r>
              <a:rPr lang="en-GB" sz="2000" dirty="0"/>
              <a:t> </a:t>
            </a:r>
            <a:r>
              <a:rPr lang="en-GB" sz="2000" dirty="0" err="1"/>
              <a:t>gasglu</a:t>
            </a:r>
            <a:r>
              <a:rPr lang="en-GB" sz="2000" dirty="0"/>
              <a:t> </a:t>
            </a:r>
            <a:r>
              <a:rPr lang="en-GB" sz="2000" dirty="0" err="1"/>
              <a:t>fel</a:t>
            </a:r>
            <a:r>
              <a:rPr lang="en-GB" sz="2000" dirty="0"/>
              <a:t> </a:t>
            </a:r>
            <a:r>
              <a:rPr lang="en-GB" sz="2000" dirty="0" err="1"/>
              <a:t>rhan</a:t>
            </a:r>
            <a:r>
              <a:rPr lang="en-GB" sz="2000" dirty="0"/>
              <a:t> </a:t>
            </a:r>
            <a:r>
              <a:rPr lang="en-GB" sz="2000" dirty="0" err="1"/>
              <a:t>o'r</a:t>
            </a:r>
            <a:r>
              <a:rPr lang="en-GB" sz="2000" dirty="0"/>
              <a:t> broses </a:t>
            </a:r>
            <a:r>
              <a:rPr lang="en-GB" sz="2000" dirty="0" err="1"/>
              <a:t>werthuso</a:t>
            </a:r>
            <a:r>
              <a:rPr lang="en-GB" sz="2000" dirty="0"/>
              <a:t>?</a:t>
            </a:r>
          </a:p>
        </p:txBody>
      </p:sp>
    </p:spTree>
    <p:extLst>
      <p:ext uri="{BB962C8B-B14F-4D97-AF65-F5344CB8AC3E}">
        <p14:creationId xmlns:p14="http://schemas.microsoft.com/office/powerpoint/2010/main" val="34401141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13631" y="149466"/>
            <a:ext cx="7886700" cy="1102675"/>
          </a:xfrm>
          <a:prstGeom prst="rect">
            <a:avLst/>
          </a:prstGeom>
        </p:spPr>
        <p:txBody>
          <a:bodyPr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err="1">
                <a:latin typeface="+mn-lt"/>
                <a:cs typeface="Calibri Light"/>
              </a:rPr>
              <a:t>Profi</a:t>
            </a:r>
            <a:endParaRPr lang="en-GB" sz="4000" b="1" dirty="0">
              <a:latin typeface="+mn-lt"/>
              <a:cs typeface="Calibri Light"/>
            </a:endParaRPr>
          </a:p>
          <a:p>
            <a:r>
              <a:rPr lang="en-GB" sz="4000" b="1" dirty="0">
                <a:latin typeface="+mn-lt"/>
              </a:rPr>
              <a:t>Test</a:t>
            </a:r>
            <a:endParaRPr lang="en-GB" sz="4000" b="1" dirty="0">
              <a:latin typeface="+mn-lt"/>
              <a:cs typeface="Calibri Light"/>
            </a:endParaRPr>
          </a:p>
        </p:txBody>
      </p:sp>
      <p:sp>
        <p:nvSpPr>
          <p:cNvPr id="7" name="Content Placeholder 2"/>
          <p:cNvSpPr txBox="1">
            <a:spLocks/>
          </p:cNvSpPr>
          <p:nvPr/>
        </p:nvSpPr>
        <p:spPr>
          <a:xfrm>
            <a:off x="4817659" y="1210449"/>
            <a:ext cx="4068566" cy="3619678"/>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In your placement school, follow the model from the meet day to find out about the school’s strategic plan, and identify an aspect which links to </a:t>
            </a:r>
            <a:r>
              <a:rPr lang="en-GB" sz="2000" dirty="0" smtClean="0"/>
              <a:t>community.</a:t>
            </a:r>
            <a:endParaRPr lang="en-GB" sz="2000" dirty="0"/>
          </a:p>
          <a:p>
            <a:r>
              <a:rPr lang="en-GB" sz="2000" dirty="0"/>
              <a:t>During the test phase explore how that priority was identified, how it was developed, what it looks like in practice, how it has been (or will be) evaluated for impact. You should identify any specific groups who were targeted and why. </a:t>
            </a:r>
          </a:p>
          <a:p>
            <a:r>
              <a:rPr lang="en-GB" sz="2000" dirty="0"/>
              <a:t>Arrange to speak to key members of staff who are linked to the strategy. </a:t>
            </a:r>
          </a:p>
        </p:txBody>
      </p:sp>
      <p:sp>
        <p:nvSpPr>
          <p:cNvPr id="5" name="Content Placeholder 2"/>
          <p:cNvSpPr txBox="1">
            <a:spLocks/>
          </p:cNvSpPr>
          <p:nvPr/>
        </p:nvSpPr>
        <p:spPr>
          <a:xfrm>
            <a:off x="378218" y="1198902"/>
            <a:ext cx="4207430" cy="361967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err="1"/>
              <a:t>Yn</a:t>
            </a:r>
            <a:r>
              <a:rPr lang="en-GB" sz="2000" dirty="0"/>
              <a:t> </a:t>
            </a:r>
            <a:r>
              <a:rPr lang="en-GB" sz="2000" dirty="0" err="1"/>
              <a:t>eich</a:t>
            </a:r>
            <a:r>
              <a:rPr lang="en-GB" sz="2000" dirty="0"/>
              <a:t> </a:t>
            </a:r>
            <a:r>
              <a:rPr lang="en-GB" sz="2000" dirty="0" err="1"/>
              <a:t>ysgol</a:t>
            </a:r>
            <a:r>
              <a:rPr lang="en-GB" sz="2000" dirty="0"/>
              <a:t> </a:t>
            </a:r>
            <a:r>
              <a:rPr lang="en-GB" sz="2000" dirty="0" err="1" smtClean="0"/>
              <a:t>lleoliad</a:t>
            </a:r>
            <a:r>
              <a:rPr lang="en-GB" sz="2000" dirty="0"/>
              <a:t>, </a:t>
            </a:r>
            <a:r>
              <a:rPr lang="en-GB" sz="2000" dirty="0" err="1"/>
              <a:t>dilynwch</a:t>
            </a:r>
            <a:r>
              <a:rPr lang="en-GB" sz="2000" dirty="0"/>
              <a:t> y model </a:t>
            </a:r>
            <a:r>
              <a:rPr lang="en-GB" sz="2000" dirty="0" err="1"/>
              <a:t>o'r</a:t>
            </a:r>
            <a:r>
              <a:rPr lang="en-GB" sz="2000" dirty="0"/>
              <a:t> </a:t>
            </a:r>
            <a:r>
              <a:rPr lang="en-GB" sz="2000" dirty="0" err="1"/>
              <a:t>diwrnod</a:t>
            </a:r>
            <a:r>
              <a:rPr lang="en-GB" sz="2000" dirty="0"/>
              <a:t> </a:t>
            </a:r>
            <a:r>
              <a:rPr lang="en-GB" sz="2000" dirty="0" err="1" smtClean="0"/>
              <a:t>cwrdd</a:t>
            </a:r>
            <a:r>
              <a:rPr lang="en-GB" sz="2000" dirty="0" smtClean="0"/>
              <a:t> </a:t>
            </a:r>
            <a:r>
              <a:rPr lang="en-GB" sz="2000" dirty="0" err="1"/>
              <a:t>i</a:t>
            </a:r>
            <a:r>
              <a:rPr lang="en-GB" sz="2000" dirty="0"/>
              <a:t> </a:t>
            </a:r>
            <a:r>
              <a:rPr lang="en-GB" sz="2000" dirty="0" err="1"/>
              <a:t>ddarganfod</a:t>
            </a:r>
            <a:r>
              <a:rPr lang="en-GB" sz="2000" dirty="0"/>
              <a:t> </a:t>
            </a:r>
            <a:r>
              <a:rPr lang="en-GB" sz="2000" dirty="0" err="1"/>
              <a:t>mwy</a:t>
            </a:r>
            <a:r>
              <a:rPr lang="en-GB" sz="2000" dirty="0"/>
              <a:t> am </a:t>
            </a:r>
            <a:r>
              <a:rPr lang="en-GB" sz="2000" dirty="0" err="1"/>
              <a:t>gynllun</a:t>
            </a:r>
            <a:r>
              <a:rPr lang="en-GB" sz="2000" dirty="0"/>
              <a:t> </a:t>
            </a:r>
            <a:r>
              <a:rPr lang="en-GB" sz="2000" dirty="0" err="1"/>
              <a:t>strategol</a:t>
            </a:r>
            <a:r>
              <a:rPr lang="en-GB" sz="2000" dirty="0"/>
              <a:t> </a:t>
            </a:r>
            <a:r>
              <a:rPr lang="en-GB" sz="2000" dirty="0" err="1"/>
              <a:t>yr</a:t>
            </a:r>
            <a:r>
              <a:rPr lang="en-GB" sz="2000" dirty="0"/>
              <a:t> </a:t>
            </a:r>
            <a:r>
              <a:rPr lang="en-GB" sz="2000" dirty="0" err="1"/>
              <a:t>ysgol</a:t>
            </a:r>
            <a:r>
              <a:rPr lang="en-GB" sz="2000" dirty="0"/>
              <a:t>, a </a:t>
            </a:r>
            <a:r>
              <a:rPr lang="en-GB" sz="2000" dirty="0" err="1" smtClean="0"/>
              <a:t>nodwch</a:t>
            </a:r>
            <a:r>
              <a:rPr lang="en-GB" sz="2000" dirty="0" smtClean="0"/>
              <a:t> </a:t>
            </a:r>
            <a:r>
              <a:rPr lang="en-GB" sz="2000" dirty="0" err="1"/>
              <a:t>agwedd</a:t>
            </a:r>
            <a:r>
              <a:rPr lang="en-GB" sz="2000" dirty="0"/>
              <a:t> </a:t>
            </a:r>
            <a:r>
              <a:rPr lang="en-GB" sz="2000" dirty="0" err="1"/>
              <a:t>sy'n</a:t>
            </a:r>
            <a:r>
              <a:rPr lang="en-GB" sz="2000" dirty="0"/>
              <a:t> </a:t>
            </a:r>
            <a:r>
              <a:rPr lang="en-GB" sz="2000" dirty="0" err="1"/>
              <a:t>cysylltu</a:t>
            </a:r>
            <a:r>
              <a:rPr lang="en-GB" sz="2000" dirty="0"/>
              <a:t> </a:t>
            </a:r>
            <a:r>
              <a:rPr lang="en-GB" sz="2000" dirty="0" err="1"/>
              <a:t>â'r</a:t>
            </a:r>
            <a:r>
              <a:rPr lang="en-GB" sz="2000" dirty="0"/>
              <a:t> </a:t>
            </a:r>
            <a:r>
              <a:rPr lang="en-GB" sz="2000" dirty="0" err="1" smtClean="0"/>
              <a:t>gymuned</a:t>
            </a:r>
            <a:r>
              <a:rPr lang="en-GB" sz="2000" dirty="0" smtClean="0"/>
              <a:t>.</a:t>
            </a:r>
            <a:endParaRPr lang="en-GB" sz="2000" dirty="0"/>
          </a:p>
          <a:p>
            <a:r>
              <a:rPr lang="en-GB" sz="2000" dirty="0" err="1"/>
              <a:t>Yn</a:t>
            </a:r>
            <a:r>
              <a:rPr lang="en-GB" sz="2000" dirty="0"/>
              <a:t> </a:t>
            </a:r>
            <a:r>
              <a:rPr lang="en-GB" sz="2000" dirty="0" err="1"/>
              <a:t>ystod</a:t>
            </a:r>
            <a:r>
              <a:rPr lang="en-GB" sz="2000" dirty="0"/>
              <a:t> y </a:t>
            </a:r>
            <a:r>
              <a:rPr lang="en-GB" sz="2000" dirty="0" err="1"/>
              <a:t>cyfnod</a:t>
            </a:r>
            <a:r>
              <a:rPr lang="en-GB" sz="2000" dirty="0"/>
              <a:t> </a:t>
            </a:r>
            <a:r>
              <a:rPr lang="en-GB" sz="2000" dirty="0" err="1" smtClean="0"/>
              <a:t>profi</a:t>
            </a:r>
            <a:r>
              <a:rPr lang="en-GB" sz="2000" dirty="0" smtClean="0"/>
              <a:t>, </a:t>
            </a:r>
            <a:r>
              <a:rPr lang="en-GB" sz="2000" dirty="0" err="1"/>
              <a:t>archwiliwch</a:t>
            </a:r>
            <a:r>
              <a:rPr lang="en-GB" sz="2000" dirty="0"/>
              <a:t> </a:t>
            </a:r>
            <a:r>
              <a:rPr lang="en-GB" sz="2000" dirty="0" err="1"/>
              <a:t>sut</a:t>
            </a:r>
            <a:r>
              <a:rPr lang="en-GB" sz="2000" dirty="0"/>
              <a:t> y </a:t>
            </a:r>
            <a:r>
              <a:rPr lang="en-GB" sz="2000" dirty="0" err="1"/>
              <a:t>nodwyd</a:t>
            </a:r>
            <a:r>
              <a:rPr lang="en-GB" sz="2000" dirty="0"/>
              <a:t> y </a:t>
            </a:r>
            <a:r>
              <a:rPr lang="en-GB" sz="2000" dirty="0" err="1"/>
              <a:t>flaenoriaeth</a:t>
            </a:r>
            <a:r>
              <a:rPr lang="en-GB" sz="2000" dirty="0"/>
              <a:t> </a:t>
            </a:r>
            <a:r>
              <a:rPr lang="en-GB" sz="2000" dirty="0" err="1"/>
              <a:t>honno</a:t>
            </a:r>
            <a:r>
              <a:rPr lang="en-GB" sz="2000" dirty="0"/>
              <a:t>, </a:t>
            </a:r>
            <a:r>
              <a:rPr lang="en-GB" sz="2000" dirty="0" err="1"/>
              <a:t>sut</a:t>
            </a:r>
            <a:r>
              <a:rPr lang="en-GB" sz="2000" dirty="0"/>
              <a:t> y </a:t>
            </a:r>
            <a:r>
              <a:rPr lang="en-GB" sz="2000" dirty="0" err="1"/>
              <a:t>cafodd</a:t>
            </a:r>
            <a:r>
              <a:rPr lang="en-GB" sz="2000" dirty="0"/>
              <a:t> </a:t>
            </a:r>
            <a:r>
              <a:rPr lang="en-GB" sz="2000" dirty="0" err="1"/>
              <a:t>ei</a:t>
            </a:r>
            <a:r>
              <a:rPr lang="en-GB" sz="2000" dirty="0"/>
              <a:t> </a:t>
            </a:r>
            <a:r>
              <a:rPr lang="en-GB" sz="2000" dirty="0" err="1"/>
              <a:t>datblygu</a:t>
            </a:r>
            <a:r>
              <a:rPr lang="en-GB" sz="2000" dirty="0"/>
              <a:t>, </a:t>
            </a:r>
            <a:r>
              <a:rPr lang="en-GB" sz="2000" dirty="0" err="1"/>
              <a:t>sut</a:t>
            </a:r>
            <a:r>
              <a:rPr lang="en-GB" sz="2000" dirty="0"/>
              <a:t> </a:t>
            </a:r>
            <a:r>
              <a:rPr lang="en-GB" sz="2000" dirty="0" err="1"/>
              <a:t>olwg</a:t>
            </a:r>
            <a:r>
              <a:rPr lang="en-GB" sz="2000" dirty="0"/>
              <a:t> </a:t>
            </a:r>
            <a:r>
              <a:rPr lang="en-GB" sz="2000" dirty="0" err="1"/>
              <a:t>sydd</a:t>
            </a:r>
            <a:r>
              <a:rPr lang="en-GB" sz="2000" dirty="0"/>
              <a:t> </a:t>
            </a:r>
            <a:r>
              <a:rPr lang="en-GB" sz="2000" dirty="0" err="1"/>
              <a:t>arni</a:t>
            </a:r>
            <a:r>
              <a:rPr lang="en-GB" sz="2000" dirty="0"/>
              <a:t> </a:t>
            </a:r>
            <a:r>
              <a:rPr lang="en-GB" sz="2000" dirty="0" err="1"/>
              <a:t>yn</a:t>
            </a:r>
            <a:r>
              <a:rPr lang="en-GB" sz="2000" dirty="0"/>
              <a:t> </a:t>
            </a:r>
            <a:r>
              <a:rPr lang="en-GB" sz="2000" dirty="0" err="1"/>
              <a:t>ymarferol</a:t>
            </a:r>
            <a:r>
              <a:rPr lang="en-GB" sz="2000" dirty="0"/>
              <a:t>, </a:t>
            </a:r>
            <a:r>
              <a:rPr lang="en-GB" sz="2000" dirty="0" err="1"/>
              <a:t>sut</a:t>
            </a:r>
            <a:r>
              <a:rPr lang="en-GB" sz="2000" dirty="0"/>
              <a:t> </a:t>
            </a:r>
            <a:r>
              <a:rPr lang="en-GB" sz="2000" dirty="0" err="1"/>
              <a:t>mae</a:t>
            </a:r>
            <a:r>
              <a:rPr lang="en-GB" sz="2000" dirty="0"/>
              <a:t> (</a:t>
            </a:r>
            <a:r>
              <a:rPr lang="en-GB" sz="2000" dirty="0" err="1"/>
              <a:t>neu</a:t>
            </a:r>
            <a:r>
              <a:rPr lang="en-GB" sz="2000" dirty="0"/>
              <a:t> a </a:t>
            </a:r>
            <a:r>
              <a:rPr lang="en-GB" sz="2000" dirty="0" err="1"/>
              <a:t>fydd</a:t>
            </a:r>
            <a:r>
              <a:rPr lang="en-GB" sz="2000" dirty="0"/>
              <a:t>) </a:t>
            </a:r>
            <a:r>
              <a:rPr lang="en-GB" sz="2000" dirty="0" err="1"/>
              <a:t>yn</a:t>
            </a:r>
            <a:r>
              <a:rPr lang="en-GB" sz="2000" dirty="0"/>
              <a:t> </a:t>
            </a:r>
            <a:r>
              <a:rPr lang="en-GB" sz="2000" dirty="0" err="1"/>
              <a:t>cael</a:t>
            </a:r>
            <a:r>
              <a:rPr lang="en-GB" sz="2000" dirty="0"/>
              <a:t> </a:t>
            </a:r>
            <a:r>
              <a:rPr lang="en-GB" sz="2000" dirty="0" err="1"/>
              <a:t>ei</a:t>
            </a:r>
            <a:r>
              <a:rPr lang="en-GB" sz="2000" dirty="0"/>
              <a:t> </a:t>
            </a:r>
            <a:r>
              <a:rPr lang="en-GB" sz="2000" dirty="0" err="1"/>
              <a:t>gwerthuso</a:t>
            </a:r>
            <a:r>
              <a:rPr lang="en-GB" sz="2000" dirty="0"/>
              <a:t> </a:t>
            </a:r>
            <a:r>
              <a:rPr lang="en-GB" sz="2000" dirty="0" err="1"/>
              <a:t>ar</a:t>
            </a:r>
            <a:r>
              <a:rPr lang="en-GB" sz="2000" dirty="0"/>
              <a:t> </a:t>
            </a:r>
            <a:r>
              <a:rPr lang="en-GB" sz="2000" dirty="0" err="1"/>
              <a:t>gyfer</a:t>
            </a:r>
            <a:r>
              <a:rPr lang="en-GB" sz="2000" dirty="0"/>
              <a:t> </a:t>
            </a:r>
            <a:r>
              <a:rPr lang="en-GB" sz="2000" dirty="0" err="1"/>
              <a:t>effaith</a:t>
            </a:r>
            <a:r>
              <a:rPr lang="en-GB" sz="2000" dirty="0"/>
              <a:t>. </a:t>
            </a:r>
            <a:r>
              <a:rPr lang="en-GB" sz="2000" dirty="0" err="1"/>
              <a:t>Dylech</a:t>
            </a:r>
            <a:r>
              <a:rPr lang="en-GB" sz="2000" dirty="0"/>
              <a:t> </a:t>
            </a:r>
            <a:r>
              <a:rPr lang="en-GB" sz="2000" dirty="0" err="1"/>
              <a:t>nodi</a:t>
            </a:r>
            <a:r>
              <a:rPr lang="en-GB" sz="2000" dirty="0"/>
              <a:t> </a:t>
            </a:r>
            <a:r>
              <a:rPr lang="en-GB" sz="2000" dirty="0" err="1"/>
              <a:t>unrhyw</a:t>
            </a:r>
            <a:r>
              <a:rPr lang="en-GB" sz="2000" dirty="0"/>
              <a:t> </a:t>
            </a:r>
            <a:r>
              <a:rPr lang="en-GB" sz="2000" dirty="0" err="1"/>
              <a:t>grwpiau</a:t>
            </a:r>
            <a:r>
              <a:rPr lang="en-GB" sz="2000" dirty="0"/>
              <a:t> </a:t>
            </a:r>
            <a:r>
              <a:rPr lang="en-GB" sz="2000" dirty="0" err="1"/>
              <a:t>penodol</a:t>
            </a:r>
            <a:r>
              <a:rPr lang="en-GB" sz="2000" dirty="0"/>
              <a:t> a </a:t>
            </a:r>
            <a:r>
              <a:rPr lang="en-GB" sz="2000" dirty="0" err="1"/>
              <a:t>dargedwyd</a:t>
            </a:r>
            <a:r>
              <a:rPr lang="en-GB" sz="2000" dirty="0"/>
              <a:t> a </a:t>
            </a:r>
            <a:r>
              <a:rPr lang="en-GB" sz="2000" dirty="0" err="1"/>
              <a:t>pham</a:t>
            </a:r>
            <a:r>
              <a:rPr lang="en-GB" sz="2000" dirty="0"/>
              <a:t>.</a:t>
            </a:r>
          </a:p>
          <a:p>
            <a:r>
              <a:rPr lang="en-GB" sz="2000" dirty="0" err="1"/>
              <a:t>Trefnwch</a:t>
            </a:r>
            <a:r>
              <a:rPr lang="en-GB" sz="2000" dirty="0"/>
              <a:t> </a:t>
            </a:r>
            <a:r>
              <a:rPr lang="en-GB" sz="2000" dirty="0" err="1"/>
              <a:t>i</a:t>
            </a:r>
            <a:r>
              <a:rPr lang="en-GB" sz="2000" dirty="0"/>
              <a:t> </a:t>
            </a:r>
            <a:r>
              <a:rPr lang="en-GB" sz="2000" dirty="0" err="1"/>
              <a:t>siarad</a:t>
            </a:r>
            <a:r>
              <a:rPr lang="en-GB" sz="2000" dirty="0"/>
              <a:t> ag </a:t>
            </a:r>
            <a:r>
              <a:rPr lang="en-GB" sz="2000" dirty="0" err="1"/>
              <a:t>aelodau</a:t>
            </a:r>
            <a:r>
              <a:rPr lang="en-GB" sz="2000" dirty="0"/>
              <a:t> </a:t>
            </a:r>
            <a:r>
              <a:rPr lang="en-GB" sz="2000" dirty="0" err="1"/>
              <a:t>allweddol</a:t>
            </a:r>
            <a:r>
              <a:rPr lang="en-GB" sz="2000" dirty="0"/>
              <a:t> o staff </a:t>
            </a:r>
            <a:r>
              <a:rPr lang="en-GB" sz="2000" dirty="0" err="1"/>
              <a:t>sy'n</a:t>
            </a:r>
            <a:r>
              <a:rPr lang="en-GB" sz="2000" dirty="0"/>
              <a:t> </a:t>
            </a:r>
            <a:r>
              <a:rPr lang="en-GB" sz="2000" dirty="0" err="1"/>
              <a:t>gysylltiedig</a:t>
            </a:r>
            <a:r>
              <a:rPr lang="en-GB" sz="2000" dirty="0"/>
              <a:t> </a:t>
            </a:r>
            <a:r>
              <a:rPr lang="en-GB" sz="2000" dirty="0" err="1"/>
              <a:t>â'r</a:t>
            </a:r>
            <a:r>
              <a:rPr lang="en-GB" sz="2000" dirty="0"/>
              <a:t> </a:t>
            </a:r>
            <a:r>
              <a:rPr lang="en-GB" sz="2000" dirty="0" err="1"/>
              <a:t>strategaeth</a:t>
            </a:r>
            <a:r>
              <a:rPr lang="en-GB" sz="2000" dirty="0"/>
              <a:t>.</a:t>
            </a:r>
          </a:p>
        </p:txBody>
      </p:sp>
    </p:spTree>
    <p:extLst>
      <p:ext uri="{BB962C8B-B14F-4D97-AF65-F5344CB8AC3E}">
        <p14:creationId xmlns:p14="http://schemas.microsoft.com/office/powerpoint/2010/main" val="5934773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28650" y="0"/>
            <a:ext cx="7886700" cy="1102675"/>
          </a:xfrm>
          <a:prstGeom prst="rect">
            <a:avLst/>
          </a:prstGeom>
        </p:spPr>
        <p:txBody>
          <a:bodyPr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err="1">
                <a:latin typeface="+mn-lt"/>
                <a:cs typeface="Calibri Light"/>
              </a:rPr>
              <a:t>Rhannu</a:t>
            </a:r>
            <a:endParaRPr lang="en-GB" sz="4000" b="1" dirty="0">
              <a:latin typeface="+mn-lt"/>
              <a:cs typeface="Calibri Light" panose="020F0302020204030204"/>
            </a:endParaRPr>
          </a:p>
          <a:p>
            <a:r>
              <a:rPr lang="en-GB" sz="4000" b="1" dirty="0">
                <a:latin typeface="+mn-lt"/>
                <a:cs typeface="Calibri Light" panose="020F0302020204030204"/>
              </a:rPr>
              <a:t>Share</a:t>
            </a:r>
          </a:p>
        </p:txBody>
      </p:sp>
      <p:sp>
        <p:nvSpPr>
          <p:cNvPr id="3" name="Content Placeholder 2"/>
          <p:cNvSpPr txBox="1">
            <a:spLocks/>
          </p:cNvSpPr>
          <p:nvPr/>
        </p:nvSpPr>
        <p:spPr>
          <a:xfrm>
            <a:off x="628650" y="1695235"/>
            <a:ext cx="3676222" cy="334937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000" dirty="0"/>
          </a:p>
        </p:txBody>
      </p:sp>
      <p:sp>
        <p:nvSpPr>
          <p:cNvPr id="7" name="Content Placeholder 2"/>
          <p:cNvSpPr txBox="1">
            <a:spLocks/>
          </p:cNvSpPr>
          <p:nvPr/>
        </p:nvSpPr>
        <p:spPr>
          <a:xfrm>
            <a:off x="4754711" y="1102675"/>
            <a:ext cx="4068566" cy="3123344"/>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t>Prepare a 5-10 minute  presentation (it can be PowerPoint, but doesn't have to be) to show your findings. </a:t>
            </a:r>
            <a:endParaRPr lang="en-GB" sz="2400" dirty="0" smtClean="0"/>
          </a:p>
          <a:p>
            <a:r>
              <a:rPr lang="en-GB" sz="2400" dirty="0" smtClean="0"/>
              <a:t>Remember </a:t>
            </a:r>
            <a:r>
              <a:rPr lang="en-GB" sz="2400" dirty="0"/>
              <a:t>to include a degree of criticality and links to any research or theory that you have encountered during the meet and/or test phase. </a:t>
            </a:r>
          </a:p>
        </p:txBody>
      </p:sp>
      <p:sp>
        <p:nvSpPr>
          <p:cNvPr id="4" name="Rectangle 3"/>
          <p:cNvSpPr/>
          <p:nvPr/>
        </p:nvSpPr>
        <p:spPr>
          <a:xfrm>
            <a:off x="320723" y="1107764"/>
            <a:ext cx="4237629" cy="4154984"/>
          </a:xfrm>
          <a:prstGeom prst="rect">
            <a:avLst/>
          </a:prstGeom>
        </p:spPr>
        <p:txBody>
          <a:bodyPr wrap="square">
            <a:spAutoFit/>
          </a:bodyPr>
          <a:lstStyle/>
          <a:p>
            <a:pPr marL="342900" indent="-342900">
              <a:buFont typeface="Arial" panose="020B0604020202020204" pitchFamily="34" charset="0"/>
              <a:buChar char="•"/>
            </a:pPr>
            <a:r>
              <a:rPr lang="en-GB" sz="2400" dirty="0" err="1"/>
              <a:t>Paratowch</a:t>
            </a:r>
            <a:r>
              <a:rPr lang="en-GB" sz="2400" dirty="0"/>
              <a:t> </a:t>
            </a:r>
            <a:r>
              <a:rPr lang="en-GB" sz="2400" dirty="0" err="1"/>
              <a:t>gyflwyniad</a:t>
            </a:r>
            <a:r>
              <a:rPr lang="en-GB" sz="2400" dirty="0"/>
              <a:t> 5-10 </a:t>
            </a:r>
            <a:r>
              <a:rPr lang="en-GB" sz="2400" dirty="0" err="1"/>
              <a:t>munud</a:t>
            </a:r>
            <a:r>
              <a:rPr lang="en-GB" sz="2400" dirty="0"/>
              <a:t> (gall </a:t>
            </a:r>
            <a:r>
              <a:rPr lang="en-GB" sz="2400" dirty="0" err="1"/>
              <a:t>fod</a:t>
            </a:r>
            <a:r>
              <a:rPr lang="en-GB" sz="2400" dirty="0"/>
              <a:t> </a:t>
            </a:r>
            <a:r>
              <a:rPr lang="en-GB" sz="2400" dirty="0" err="1"/>
              <a:t>yn</a:t>
            </a:r>
            <a:r>
              <a:rPr lang="en-GB" sz="2400" dirty="0"/>
              <a:t> PowerPoint, </a:t>
            </a:r>
            <a:r>
              <a:rPr lang="en-GB" sz="2400" dirty="0" err="1"/>
              <a:t>ond</a:t>
            </a:r>
            <a:r>
              <a:rPr lang="en-GB" sz="2400" dirty="0"/>
              <a:t> does dim </a:t>
            </a:r>
            <a:r>
              <a:rPr lang="en-GB" sz="2400" dirty="0" err="1"/>
              <a:t>rhaid</a:t>
            </a:r>
            <a:r>
              <a:rPr lang="en-GB" sz="2400" dirty="0"/>
              <a:t> </a:t>
            </a:r>
            <a:r>
              <a:rPr lang="en-GB" sz="2400" dirty="0" err="1"/>
              <a:t>iddo</a:t>
            </a:r>
            <a:r>
              <a:rPr lang="en-GB" sz="2400" dirty="0"/>
              <a:t> </a:t>
            </a:r>
            <a:r>
              <a:rPr lang="en-GB" sz="2400" dirty="0" err="1"/>
              <a:t>fod</a:t>
            </a:r>
            <a:r>
              <a:rPr lang="en-GB" sz="2400" dirty="0"/>
              <a:t>) </a:t>
            </a:r>
            <a:r>
              <a:rPr lang="en-GB" sz="2400" dirty="0" err="1"/>
              <a:t>i</a:t>
            </a:r>
            <a:r>
              <a:rPr lang="en-GB" sz="2400" dirty="0"/>
              <a:t> </a:t>
            </a:r>
            <a:r>
              <a:rPr lang="en-GB" sz="2400" dirty="0" err="1"/>
              <a:t>ddangos</a:t>
            </a:r>
            <a:r>
              <a:rPr lang="en-GB" sz="2400" dirty="0"/>
              <a:t> </a:t>
            </a:r>
            <a:r>
              <a:rPr lang="en-GB" sz="2400" dirty="0" err="1"/>
              <a:t>eich</a:t>
            </a:r>
            <a:r>
              <a:rPr lang="en-GB" sz="2400" dirty="0"/>
              <a:t> </a:t>
            </a:r>
            <a:r>
              <a:rPr lang="en-GB" sz="2400" dirty="0" err="1"/>
              <a:t>canfyddiadau</a:t>
            </a:r>
            <a:r>
              <a:rPr lang="en-GB" sz="2400" dirty="0"/>
              <a:t>. </a:t>
            </a:r>
            <a:endParaRPr lang="en-GB" sz="2400" dirty="0" smtClean="0"/>
          </a:p>
          <a:p>
            <a:pPr marL="342900" indent="-342900">
              <a:buFont typeface="Arial" panose="020B0604020202020204" pitchFamily="34" charset="0"/>
              <a:buChar char="•"/>
            </a:pPr>
            <a:r>
              <a:rPr lang="en-GB" sz="2400" dirty="0" err="1" smtClean="0"/>
              <a:t>Cofiwch</a:t>
            </a:r>
            <a:r>
              <a:rPr lang="en-GB" sz="2400" dirty="0" smtClean="0"/>
              <a:t> </a:t>
            </a:r>
            <a:r>
              <a:rPr lang="en-GB" sz="2400" dirty="0" err="1"/>
              <a:t>gynnwys</a:t>
            </a:r>
            <a:r>
              <a:rPr lang="en-GB" sz="2400" dirty="0"/>
              <a:t> </a:t>
            </a:r>
            <a:r>
              <a:rPr lang="en-GB" sz="2400" dirty="0" err="1"/>
              <a:t>rhywfaint</a:t>
            </a:r>
            <a:r>
              <a:rPr lang="en-GB" sz="2400" dirty="0"/>
              <a:t> o </a:t>
            </a:r>
            <a:r>
              <a:rPr lang="en-GB" sz="2400" dirty="0" err="1"/>
              <a:t>feirniadaeth</a:t>
            </a:r>
            <a:r>
              <a:rPr lang="en-GB" sz="2400" dirty="0"/>
              <a:t> a </a:t>
            </a:r>
            <a:r>
              <a:rPr lang="en-GB" sz="2400" dirty="0" err="1"/>
              <a:t>chysylltiadau</a:t>
            </a:r>
            <a:r>
              <a:rPr lang="en-GB" sz="2400" dirty="0"/>
              <a:t> ag </a:t>
            </a:r>
            <a:r>
              <a:rPr lang="en-GB" sz="2400" dirty="0" err="1"/>
              <a:t>unrhyw</a:t>
            </a:r>
            <a:r>
              <a:rPr lang="en-GB" sz="2400" dirty="0"/>
              <a:t> </a:t>
            </a:r>
            <a:r>
              <a:rPr lang="en-GB" sz="2400" dirty="0" err="1"/>
              <a:t>ymchwil</a:t>
            </a:r>
            <a:r>
              <a:rPr lang="en-GB" sz="2400" dirty="0"/>
              <a:t> </a:t>
            </a:r>
            <a:r>
              <a:rPr lang="en-GB" sz="2400" dirty="0" err="1"/>
              <a:t>neu</a:t>
            </a:r>
            <a:r>
              <a:rPr lang="en-GB" sz="2400" dirty="0"/>
              <a:t> </a:t>
            </a:r>
            <a:r>
              <a:rPr lang="en-GB" sz="2400" dirty="0" err="1"/>
              <a:t>theori</a:t>
            </a:r>
            <a:r>
              <a:rPr lang="en-GB" sz="2400" dirty="0"/>
              <a:t> </a:t>
            </a:r>
            <a:r>
              <a:rPr lang="en-GB" sz="2400" dirty="0" err="1"/>
              <a:t>rydych</a:t>
            </a:r>
            <a:r>
              <a:rPr lang="en-GB" sz="2400" dirty="0"/>
              <a:t> chi </a:t>
            </a:r>
            <a:r>
              <a:rPr lang="en-GB" sz="2400" dirty="0" err="1"/>
              <a:t>wedi</a:t>
            </a:r>
            <a:r>
              <a:rPr lang="en-GB" sz="2400" dirty="0"/>
              <a:t> </a:t>
            </a:r>
            <a:r>
              <a:rPr lang="en-GB" sz="2400" dirty="0" err="1"/>
              <a:t>dod</a:t>
            </a:r>
            <a:r>
              <a:rPr lang="en-GB" sz="2400" dirty="0"/>
              <a:t> </a:t>
            </a:r>
            <a:r>
              <a:rPr lang="en-GB" sz="2400" dirty="0" err="1"/>
              <a:t>ar</a:t>
            </a:r>
            <a:r>
              <a:rPr lang="en-GB" sz="2400" dirty="0"/>
              <a:t> </a:t>
            </a:r>
            <a:r>
              <a:rPr lang="en-GB" sz="2400" dirty="0" err="1"/>
              <a:t>eu</a:t>
            </a:r>
            <a:r>
              <a:rPr lang="en-GB" sz="2400" dirty="0"/>
              <a:t> </a:t>
            </a:r>
            <a:r>
              <a:rPr lang="en-GB" sz="2400" dirty="0" err="1"/>
              <a:t>traws</a:t>
            </a:r>
            <a:r>
              <a:rPr lang="en-GB" sz="2400" dirty="0"/>
              <a:t> </a:t>
            </a:r>
            <a:r>
              <a:rPr lang="en-GB" sz="2400" dirty="0" err="1"/>
              <a:t>yn</a:t>
            </a:r>
            <a:r>
              <a:rPr lang="en-GB" sz="2400" dirty="0"/>
              <a:t> </a:t>
            </a:r>
            <a:r>
              <a:rPr lang="en-GB" sz="2400" dirty="0" err="1"/>
              <a:t>ystod</a:t>
            </a:r>
            <a:r>
              <a:rPr lang="en-GB" sz="2400" dirty="0"/>
              <a:t> y </a:t>
            </a:r>
            <a:r>
              <a:rPr lang="en-GB" sz="2400" dirty="0" err="1"/>
              <a:t>cyfnod</a:t>
            </a:r>
            <a:r>
              <a:rPr lang="en-GB" sz="2400" dirty="0"/>
              <a:t> </a:t>
            </a:r>
            <a:r>
              <a:rPr lang="en-GB" sz="2400" dirty="0" err="1"/>
              <a:t>cwrdd</a:t>
            </a:r>
            <a:r>
              <a:rPr lang="en-GB" sz="2400" dirty="0"/>
              <a:t> a / </a:t>
            </a:r>
            <a:r>
              <a:rPr lang="en-GB" sz="2400" dirty="0" err="1"/>
              <a:t>neu</a:t>
            </a:r>
            <a:r>
              <a:rPr lang="en-GB" sz="2400" dirty="0"/>
              <a:t> </a:t>
            </a:r>
            <a:r>
              <a:rPr lang="en-GB" sz="2400" dirty="0" err="1" smtClean="0"/>
              <a:t>brofi</a:t>
            </a:r>
            <a:r>
              <a:rPr lang="en-GB" sz="2400" dirty="0" smtClean="0"/>
              <a:t>.</a:t>
            </a:r>
            <a:endParaRPr lang="en-GB" sz="2400" dirty="0"/>
          </a:p>
        </p:txBody>
      </p:sp>
    </p:spTree>
    <p:extLst>
      <p:ext uri="{BB962C8B-B14F-4D97-AF65-F5344CB8AC3E}">
        <p14:creationId xmlns:p14="http://schemas.microsoft.com/office/powerpoint/2010/main" val="5276328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6421" y="1297030"/>
            <a:ext cx="2744338" cy="4031428"/>
          </a:xfrm>
          <a:prstGeom prst="rect">
            <a:avLst/>
          </a:prstGeom>
        </p:spPr>
      </p:pic>
      <p:sp>
        <p:nvSpPr>
          <p:cNvPr id="3" name="Title 1"/>
          <p:cNvSpPr txBox="1">
            <a:spLocks/>
          </p:cNvSpPr>
          <p:nvPr/>
        </p:nvSpPr>
        <p:spPr>
          <a:xfrm>
            <a:off x="628650" y="0"/>
            <a:ext cx="7886700" cy="1102675"/>
          </a:xfrm>
          <a:prstGeom prst="rect">
            <a:avLst/>
          </a:prstGeom>
        </p:spPr>
        <p:txBody>
          <a:bodyPr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err="1" smtClean="0">
                <a:latin typeface="+mn-lt"/>
                <a:cs typeface="Calibri Light"/>
              </a:rPr>
              <a:t>Uchwanegol</a:t>
            </a:r>
            <a:endParaRPr lang="en-GB" sz="4000" b="1" dirty="0">
              <a:latin typeface="+mn-lt"/>
              <a:cs typeface="Calibri Light" panose="020F0302020204030204"/>
            </a:endParaRPr>
          </a:p>
          <a:p>
            <a:r>
              <a:rPr lang="en-GB" sz="4000" b="1" dirty="0" smtClean="0">
                <a:latin typeface="+mn-lt"/>
                <a:cs typeface="Calibri Light" panose="020F0302020204030204"/>
              </a:rPr>
              <a:t>Additional References</a:t>
            </a:r>
            <a:endParaRPr lang="en-GB" sz="4000" b="1" dirty="0">
              <a:latin typeface="+mn-lt"/>
              <a:cs typeface="Calibri Light" panose="020F0302020204030204"/>
            </a:endParaRPr>
          </a:p>
        </p:txBody>
      </p:sp>
      <p:sp>
        <p:nvSpPr>
          <p:cNvPr id="4" name="TextBox 3"/>
          <p:cNvSpPr txBox="1"/>
          <p:nvPr/>
        </p:nvSpPr>
        <p:spPr>
          <a:xfrm>
            <a:off x="6345381" y="4394661"/>
            <a:ext cx="2380557" cy="830997"/>
          </a:xfrm>
          <a:prstGeom prst="rect">
            <a:avLst/>
          </a:prstGeom>
          <a:noFill/>
        </p:spPr>
        <p:txBody>
          <a:bodyPr wrap="square" rtlCol="0">
            <a:spAutoFit/>
          </a:bodyPr>
          <a:lstStyle/>
          <a:p>
            <a:r>
              <a:rPr lang="en-GB" sz="1600" dirty="0">
                <a:hlinkClick r:id="rId3"/>
              </a:rPr>
              <a:t>https://gov.wales/family-and-community-engagement-toolkit</a:t>
            </a:r>
            <a:endParaRPr lang="en-GB" sz="1600" dirty="0"/>
          </a:p>
        </p:txBody>
      </p:sp>
      <p:sp>
        <p:nvSpPr>
          <p:cNvPr id="5" name="TextBox 4"/>
          <p:cNvSpPr txBox="1"/>
          <p:nvPr/>
        </p:nvSpPr>
        <p:spPr>
          <a:xfrm>
            <a:off x="310342" y="4632960"/>
            <a:ext cx="2561457" cy="523220"/>
          </a:xfrm>
          <a:prstGeom prst="rect">
            <a:avLst/>
          </a:prstGeom>
          <a:noFill/>
        </p:spPr>
        <p:txBody>
          <a:bodyPr wrap="square" rtlCol="0">
            <a:spAutoFit/>
          </a:bodyPr>
          <a:lstStyle/>
          <a:p>
            <a:r>
              <a:rPr lang="en-GB" sz="1400" dirty="0">
                <a:hlinkClick r:id="rId4"/>
              </a:rPr>
              <a:t>https://padlet.com/jayneystrad/ean3a1fmbqif</a:t>
            </a:r>
            <a:endParaRPr lang="en-GB" sz="1400" dirty="0"/>
          </a:p>
        </p:txBody>
      </p:sp>
    </p:spTree>
    <p:extLst>
      <p:ext uri="{BB962C8B-B14F-4D97-AF65-F5344CB8AC3E}">
        <p14:creationId xmlns:p14="http://schemas.microsoft.com/office/powerpoint/2010/main" val="420996400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B9DF921B5A7A4FA9BA9DFFF4EC9399" ma:contentTypeVersion="26" ma:contentTypeDescription="Create a new document." ma:contentTypeScope="" ma:versionID="3f0a3e847257624bd5f00e970315c1c0">
  <xsd:schema xmlns:xsd="http://www.w3.org/2001/XMLSchema" xmlns:xs="http://www.w3.org/2001/XMLSchema" xmlns:p="http://schemas.microsoft.com/office/2006/metadata/properties" xmlns:ns3="187a2bee-0fe6-44de-ab54-6430ee518e14" xmlns:ns4="6003df89-8e1b-4d83-9d41-d74030b0b52c" targetNamespace="http://schemas.microsoft.com/office/2006/metadata/properties" ma:root="true" ma:fieldsID="a6be236cc9220707b67d5fac8e9f3fa7" ns3:_="" ns4:_="">
    <xsd:import namespace="187a2bee-0fe6-44de-ab54-6430ee518e14"/>
    <xsd:import namespace="6003df89-8e1b-4d83-9d41-d74030b0b52c"/>
    <xsd:element name="properties">
      <xsd:complexType>
        <xsd:sequence>
          <xsd:element name="documentManagement">
            <xsd:complexType>
              <xsd:all>
                <xsd:element ref="ns3:NotebookType" minOccurs="0"/>
                <xsd:element ref="ns3:FolderType" minOccurs="0"/>
                <xsd:element ref="ns3:Owner" minOccurs="0"/>
                <xsd:element ref="ns3:DefaultSectionNames" minOccurs="0"/>
                <xsd:element ref="ns3:Templates" minOccurs="0"/>
                <xsd:element ref="ns3:CultureName" minOccurs="0"/>
                <xsd:element ref="ns3:AppVersion" minOccurs="0"/>
                <xsd:element ref="ns3:Teachers" minOccurs="0"/>
                <xsd:element ref="ns3:Students" minOccurs="0"/>
                <xsd:element ref="ns3:Student_Groups" minOccurs="0"/>
                <xsd:element ref="ns3:Invited_Teachers" minOccurs="0"/>
                <xsd:element ref="ns3:Invited_Students" minOccurs="0"/>
                <xsd:element ref="ns3:Self_Registration_Enabled" minOccurs="0"/>
                <xsd:element ref="ns3:Has_Teacher_Only_SectionGroup" minOccurs="0"/>
                <xsd:element ref="ns3:Is_Collaboration_Space_Locked" minOccurs="0"/>
                <xsd:element ref="ns4:SharedWithUsers" minOccurs="0"/>
                <xsd:element ref="ns4:SharedWithDetails" minOccurs="0"/>
                <xsd:element ref="ns4:SharingHintHash" minOccurs="0"/>
                <xsd:element ref="ns3:MediaServiceMetadata" minOccurs="0"/>
                <xsd:element ref="ns3:MediaServiceFastMetadata" minOccurs="0"/>
                <xsd:element ref="ns3:MediaServiceDateTaken" minOccurs="0"/>
                <xsd:element ref="ns3:MediaServiceLocation" minOccurs="0"/>
                <xsd:element ref="ns3:MediaServiceAutoTags" minOccurs="0"/>
                <xsd:element ref="ns3:MediaServiceOCR" minOccurs="0"/>
                <xsd:element ref="ns3:TeamsChannelId" minOccurs="0"/>
                <xsd:element ref="ns3:IsNotebookLock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7a2bee-0fe6-44de-ab54-6430ee518e14"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Owner" ma:index="10"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1" nillable="true" ma:displayName="Default Section Names" ma:internalName="DefaultSectionNames">
      <xsd:simpleType>
        <xsd:restriction base="dms:Note">
          <xsd:maxLength value="255"/>
        </xsd:restriction>
      </xsd:simpleType>
    </xsd:element>
    <xsd:element name="Templates" ma:index="12" nillable="true" ma:displayName="Templates" ma:internalName="Templates">
      <xsd:simpleType>
        <xsd:restriction base="dms:Note">
          <xsd:maxLength value="255"/>
        </xsd:restriction>
      </xsd:simpleType>
    </xsd:element>
    <xsd:element name="CultureName" ma:index="13" nillable="true" ma:displayName="Culture Name" ma:internalName="CultureName">
      <xsd:simpleType>
        <xsd:restriction base="dms:Text"/>
      </xsd:simpleType>
    </xsd:element>
    <xsd:element name="AppVersion" ma:index="14" nillable="true" ma:displayName="App Version" ma:internalName="AppVersion">
      <xsd:simpleType>
        <xsd:restriction base="dms:Text"/>
      </xsd:simpleType>
    </xsd:element>
    <xsd:element name="Teachers" ma:index="15"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6"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7"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18" nillable="true" ma:displayName="Invited Teachers" ma:internalName="Invited_Teachers">
      <xsd:simpleType>
        <xsd:restriction base="dms:Note">
          <xsd:maxLength value="255"/>
        </xsd:restriction>
      </xsd:simpleType>
    </xsd:element>
    <xsd:element name="Invited_Students" ma:index="19" nillable="true" ma:displayName="Invited Students" ma:internalName="Invited_Students">
      <xsd:simpleType>
        <xsd:restriction base="dms:Note">
          <xsd:maxLength value="255"/>
        </xsd:restriction>
      </xsd:simpleType>
    </xsd:element>
    <xsd:element name="Self_Registration_Enabled" ma:index="20" nillable="true" ma:displayName="Self Registration Enabled" ma:internalName="Self_Registration_Enabled">
      <xsd:simpleType>
        <xsd:restriction base="dms:Boolean"/>
      </xsd:simpleType>
    </xsd:element>
    <xsd:element name="Has_Teacher_Only_SectionGroup" ma:index="21" nillable="true" ma:displayName="Has Teacher Only SectionGroup" ma:internalName="Has_Teacher_Only_SectionGroup">
      <xsd:simpleType>
        <xsd:restriction base="dms:Boolean"/>
      </xsd:simpleType>
    </xsd:element>
    <xsd:element name="Is_Collaboration_Space_Locked" ma:index="22" nillable="true" ma:displayName="Is Collaboration Space Locked" ma:internalName="Is_Collaboration_Space_Locked">
      <xsd:simpleType>
        <xsd:restriction base="dms:Boolean"/>
      </xsd:simpleType>
    </xsd:element>
    <xsd:element name="MediaServiceMetadata" ma:index="26" nillable="true" ma:displayName="MediaServiceMetadata" ma:description="" ma:hidden="true" ma:internalName="MediaServiceMetadata" ma:readOnly="true">
      <xsd:simpleType>
        <xsd:restriction base="dms:Note"/>
      </xsd:simpleType>
    </xsd:element>
    <xsd:element name="MediaServiceFastMetadata" ma:index="27" nillable="true" ma:displayName="MediaServiceFastMetadata" ma:description="" ma:hidden="true" ma:internalName="MediaServiceFastMetadata" ma:readOnly="true">
      <xsd:simpleType>
        <xsd:restriction base="dms:Note"/>
      </xsd:simpleType>
    </xsd:element>
    <xsd:element name="MediaServiceDateTaken" ma:index="28" nillable="true" ma:displayName="MediaServiceDateTaken" ma:hidden="true" ma:internalName="MediaServiceDateTaken" ma:readOnly="true">
      <xsd:simpleType>
        <xsd:restriction base="dms:Text"/>
      </xsd:simpleType>
    </xsd:element>
    <xsd:element name="MediaServiceLocation" ma:index="29" nillable="true" ma:displayName="MediaServiceLocation" ma:internalName="MediaServiceLocation" ma:readOnly="true">
      <xsd:simpleType>
        <xsd:restriction base="dms:Text"/>
      </xsd:simpleType>
    </xsd:element>
    <xsd:element name="MediaServiceAutoTags" ma:index="30" nillable="true" ma:displayName="MediaServiceAutoTags" ma:internalName="MediaServiceAutoTags" ma:readOnly="true">
      <xsd:simpleType>
        <xsd:restriction base="dms:Text"/>
      </xsd:simpleType>
    </xsd:element>
    <xsd:element name="MediaServiceOCR" ma:index="31" nillable="true" ma:displayName="MediaServiceOCR" ma:internalName="MediaServiceOCR" ma:readOnly="true">
      <xsd:simpleType>
        <xsd:restriction base="dms:Note">
          <xsd:maxLength value="255"/>
        </xsd:restriction>
      </xsd:simpleType>
    </xsd:element>
    <xsd:element name="TeamsChannelId" ma:index="32" nillable="true" ma:displayName="Teams Channel Id" ma:internalName="TeamsChannelId">
      <xsd:simpleType>
        <xsd:restriction base="dms:Text"/>
      </xsd:simpleType>
    </xsd:element>
    <xsd:element name="IsNotebookLocked" ma:index="33" nillable="true" ma:displayName="Is Notebook Locked" ma:internalName="IsNotebookLocke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6003df89-8e1b-4d83-9d41-d74030b0b52c" elementFormDefault="qualified">
    <xsd:import namespace="http://schemas.microsoft.com/office/2006/documentManagement/types"/>
    <xsd:import namespace="http://schemas.microsoft.com/office/infopath/2007/PartnerControls"/>
    <xsd:element name="SharedWithUsers" ma:index="23"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4" nillable="true" ma:displayName="Shared With Details" ma:description="" ma:internalName="SharedWithDetails" ma:readOnly="true">
      <xsd:simpleType>
        <xsd:restriction base="dms:Note">
          <xsd:maxLength value="255"/>
        </xsd:restriction>
      </xsd:simpleType>
    </xsd:element>
    <xsd:element name="SharingHintHash" ma:index="25" nillable="true" ma:displayName="Sharing Hint Hash" ma:description=""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eachers xmlns="187a2bee-0fe6-44de-ab54-6430ee518e14">
      <UserInfo>
        <DisplayName/>
        <AccountId xsi:nil="true"/>
        <AccountType/>
      </UserInfo>
    </Teachers>
    <Self_Registration_Enabled xmlns="187a2bee-0fe6-44de-ab54-6430ee518e14" xsi:nil="true"/>
    <IsNotebookLocked xmlns="187a2bee-0fe6-44de-ab54-6430ee518e14" xsi:nil="true"/>
    <FolderType xmlns="187a2bee-0fe6-44de-ab54-6430ee518e14" xsi:nil="true"/>
    <Students xmlns="187a2bee-0fe6-44de-ab54-6430ee518e14">
      <UserInfo>
        <DisplayName/>
        <AccountId xsi:nil="true"/>
        <AccountType/>
      </UserInfo>
    </Students>
    <Templates xmlns="187a2bee-0fe6-44de-ab54-6430ee518e14" xsi:nil="true"/>
    <NotebookType xmlns="187a2bee-0fe6-44de-ab54-6430ee518e14" xsi:nil="true"/>
    <Student_Groups xmlns="187a2bee-0fe6-44de-ab54-6430ee518e14">
      <UserInfo>
        <DisplayName/>
        <AccountId xsi:nil="true"/>
        <AccountType/>
      </UserInfo>
    </Student_Groups>
    <DefaultSectionNames xmlns="187a2bee-0fe6-44de-ab54-6430ee518e14" xsi:nil="true"/>
    <Is_Collaboration_Space_Locked xmlns="187a2bee-0fe6-44de-ab54-6430ee518e14" xsi:nil="true"/>
    <AppVersion xmlns="187a2bee-0fe6-44de-ab54-6430ee518e14" xsi:nil="true"/>
    <Invited_Teachers xmlns="187a2bee-0fe6-44de-ab54-6430ee518e14" xsi:nil="true"/>
    <Owner xmlns="187a2bee-0fe6-44de-ab54-6430ee518e14">
      <UserInfo>
        <DisplayName/>
        <AccountId xsi:nil="true"/>
        <AccountType/>
      </UserInfo>
    </Owner>
    <Has_Teacher_Only_SectionGroup xmlns="187a2bee-0fe6-44de-ab54-6430ee518e14" xsi:nil="true"/>
    <CultureName xmlns="187a2bee-0fe6-44de-ab54-6430ee518e14" xsi:nil="true"/>
    <Invited_Students xmlns="187a2bee-0fe6-44de-ab54-6430ee518e14" xsi:nil="true"/>
    <TeamsChannelId xmlns="187a2bee-0fe6-44de-ab54-6430ee518e1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13BD52A-7C5D-4E0F-BA1B-3B04C69991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7a2bee-0fe6-44de-ab54-6430ee518e14"/>
    <ds:schemaRef ds:uri="6003df89-8e1b-4d83-9d41-d74030b0b52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37C482F-543C-46FF-9E6F-5B7F5276DBB0}">
  <ds:schemaRefs>
    <ds:schemaRef ds:uri="http://schemas.openxmlformats.org/package/2006/metadata/core-properties"/>
    <ds:schemaRef ds:uri="http://purl.org/dc/dcmitype/"/>
    <ds:schemaRef ds:uri="http://schemas.microsoft.com/office/2006/documentManagement/types"/>
    <ds:schemaRef ds:uri="6003df89-8e1b-4d83-9d41-d74030b0b52c"/>
    <ds:schemaRef ds:uri="http://purl.org/dc/elements/1.1/"/>
    <ds:schemaRef ds:uri="http://schemas.microsoft.com/office/2006/metadata/properties"/>
    <ds:schemaRef ds:uri="187a2bee-0fe6-44de-ab54-6430ee518e14"/>
    <ds:schemaRef ds:uri="http://purl.org/dc/terms/"/>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2DAC6269-5356-4AB8-BB49-3A44432C33F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162</TotalTime>
  <Words>1410</Words>
  <Application>Microsoft Office PowerPoint</Application>
  <PresentationFormat>On-screen Show (4:3)</PresentationFormat>
  <Paragraphs>129</Paragraphs>
  <Slides>18</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Gweithgaredd grŵp / pâr Group / pair activity</vt:lpstr>
      <vt:lpstr>Beth oedd eich ystyriaethau? What were your considerations?</vt:lpstr>
      <vt:lpstr>PowerPoint Presentation</vt:lpstr>
      <vt:lpstr>PowerPoint Presentation</vt:lpstr>
      <vt:lpstr>PowerPoint Presentation</vt:lpstr>
      <vt:lpstr>PowerPoint Presentation</vt:lpstr>
      <vt:lpstr>PowerPoint Presentation</vt:lpstr>
      <vt:lpstr>Rôl data The role of data </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planning -</dc:title>
  <dc:creator>David Stacey</dc:creator>
  <cp:lastModifiedBy>Jayne Morgan</cp:lastModifiedBy>
  <cp:revision>191</cp:revision>
  <dcterms:created xsi:type="dcterms:W3CDTF">2019-10-02T13:43:39Z</dcterms:created>
  <dcterms:modified xsi:type="dcterms:W3CDTF">2019-11-06T13:35:28Z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0x01010000B9DF921B5A7A4FA9BA9DFFF4EC9399</vt:lpwstr>
  </property>
</Properties>
</file>