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5" r:id="rId4"/>
    <p:sldId id="258" r:id="rId5"/>
    <p:sldId id="259" r:id="rId6"/>
    <p:sldId id="260" r:id="rId7"/>
    <p:sldId id="261" r:id="rId8"/>
    <p:sldId id="262" r:id="rId9"/>
    <p:sldId id="271" r:id="rId10"/>
    <p:sldId id="263" r:id="rId11"/>
    <p:sldId id="264" r:id="rId12"/>
    <p:sldId id="273" r:id="rId13"/>
    <p:sldId id="266" r:id="rId14"/>
    <p:sldId id="272" r:id="rId15"/>
    <p:sldId id="27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61" autoAdjust="0"/>
    <p:restoredTop sz="94660"/>
  </p:normalViewPr>
  <p:slideViewPr>
    <p:cSldViewPr>
      <p:cViewPr varScale="1">
        <p:scale>
          <a:sx n="83" d="100"/>
          <a:sy n="83" d="100"/>
        </p:scale>
        <p:origin x="-1440" y="-77"/>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BA019C9-4B03-4BC5-A75C-761BC9DAF4CD}"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64ADC4-6235-4864-B4EF-DF61B0C8D9D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A019C9-4B03-4BC5-A75C-761BC9DAF4CD}"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64ADC4-6235-4864-B4EF-DF61B0C8D9D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A019C9-4B03-4BC5-A75C-761BC9DAF4CD}"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64ADC4-6235-4864-B4EF-DF61B0C8D9D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BA019C9-4B03-4BC5-A75C-761BC9DAF4CD}"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64ADC4-6235-4864-B4EF-DF61B0C8D9D6}"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BA019C9-4B03-4BC5-A75C-761BC9DAF4CD}" type="datetimeFigureOut">
              <a:rPr lang="en-GB" smtClean="0"/>
              <a:t>05/11/2025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64ADC4-6235-4864-B4EF-DF61B0C8D9D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BA019C9-4B03-4BC5-A75C-761BC9DAF4CD}" type="datetimeFigureOut">
              <a:rPr lang="en-GB" smtClean="0"/>
              <a:t>05/11/2025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64ADC4-6235-4864-B4EF-DF61B0C8D9D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A019C9-4B03-4BC5-A75C-761BC9DAF4CD}" type="datetimeFigureOut">
              <a:rPr lang="en-GB" smtClean="0"/>
              <a:t>05/11/2025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64ADC4-6235-4864-B4EF-DF61B0C8D9D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A019C9-4B03-4BC5-A75C-761BC9DAF4CD}"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64ADC4-6235-4864-B4EF-DF61B0C8D9D6}"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BA019C9-4B03-4BC5-A75C-761BC9DAF4CD}" type="datetimeFigureOut">
              <a:rPr lang="en-GB" smtClean="0"/>
              <a:t>05/11/2025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64ADC4-6235-4864-B4EF-DF61B0C8D9D6}"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A019C9-4B03-4BC5-A75C-761BC9DAF4CD}"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64ADC4-6235-4864-B4EF-DF61B0C8D9D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BA019C9-4B03-4BC5-A75C-761BC9DAF4CD}" type="datetimeFigureOut">
              <a:rPr lang="en-GB" smtClean="0"/>
              <a:t>05/11/2025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64ADC4-6235-4864-B4EF-DF61B0C8D9D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A019C9-4B03-4BC5-A75C-761BC9DAF4CD}" type="datetimeFigureOut">
              <a:rPr lang="en-GB" smtClean="0"/>
              <a:t>05/11/2025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64ADC4-6235-4864-B4EF-DF61B0C8D9D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reuters.com/world/uk/uk-loses-bid-block-challenge-palestine-action-ban-under-anti-terrorism-laws-2025-10-17/?utm_source=chatgpt.com" TargetMode="External"/><Relationship Id="rId2" Type="http://schemas.openxmlformats.org/officeDocument/2006/relationships/hyperlink" Target="https://www.timesofisrael.com/liveblog_entry/thousands-in-london-hold-march-for-palestine/?utm_source=chatgpt.com"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reuters.com/world/uk/uk-loses-bid-block-challenge-palestine-action-ban-under-anti-terrorism-laws-2025-10-17/" TargetMode="External"/><Relationship Id="rId2" Type="http://schemas.openxmlformats.org/officeDocument/2006/relationships/hyperlink" Target="https://www.timesofisrael.com/liveblog_entry/thousands-in-london-hold-march-for-palestin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332656"/>
            <a:ext cx="7848872" cy="2304256"/>
          </a:xfrm>
          <a:solidFill>
            <a:schemeClr val="bg1"/>
          </a:solidFill>
          <a:ln>
            <a:solidFill>
              <a:schemeClr val="bg1"/>
            </a:solidFill>
          </a:ln>
        </p:spPr>
        <p:txBody>
          <a:bodyPr>
            <a:normAutofit fontScale="90000"/>
          </a:bodyPr>
          <a:lstStyle/>
          <a:p>
            <a:r>
              <a:rPr lang="en-GB" dirty="0" smtClean="0"/>
              <a:t>Comparative assessment of state responses to Pro-Palestine protests during war in Gaza from 2023 to 2025</a:t>
            </a:r>
            <a:endParaRPr lang="en-GB" dirty="0"/>
          </a:p>
        </p:txBody>
      </p:sp>
      <p:sp>
        <p:nvSpPr>
          <p:cNvPr id="3" name="Subtitle 2"/>
          <p:cNvSpPr>
            <a:spLocks noGrp="1"/>
          </p:cNvSpPr>
          <p:nvPr>
            <p:ph type="subTitle" idx="1"/>
          </p:nvPr>
        </p:nvSpPr>
        <p:spPr>
          <a:solidFill>
            <a:schemeClr val="bg1"/>
          </a:solidFill>
        </p:spPr>
        <p:txBody>
          <a:bodyPr>
            <a:normAutofit fontScale="85000" lnSpcReduction="20000"/>
          </a:bodyPr>
          <a:lstStyle/>
          <a:p>
            <a:r>
              <a:rPr lang="en-GB" dirty="0" smtClean="0">
                <a:solidFill>
                  <a:schemeClr val="tx1"/>
                </a:solidFill>
              </a:rPr>
              <a:t>Ali Ejaz</a:t>
            </a:r>
          </a:p>
          <a:p>
            <a:r>
              <a:rPr lang="en-GB" dirty="0" smtClean="0">
                <a:solidFill>
                  <a:schemeClr val="tx1"/>
                </a:solidFill>
              </a:rPr>
              <a:t>Civil Disobedience and the State</a:t>
            </a:r>
          </a:p>
          <a:p>
            <a:r>
              <a:rPr lang="en-GB" dirty="0" smtClean="0">
                <a:solidFill>
                  <a:schemeClr val="tx1"/>
                </a:solidFill>
              </a:rPr>
              <a:t>UWTSD</a:t>
            </a:r>
          </a:p>
          <a:p>
            <a:r>
              <a:rPr lang="en-GB" dirty="0" smtClean="0">
                <a:solidFill>
                  <a:schemeClr val="tx1"/>
                </a:solidFill>
              </a:rPr>
              <a:t>06/11/2025</a:t>
            </a:r>
            <a:endParaRPr lang="en-GB"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Topic Introduction</a:t>
            </a:r>
            <a:endParaRPr lang="en-GB" dirty="0">
              <a:solidFill>
                <a:schemeClr val="bg1"/>
              </a:solidFill>
            </a:endParaRPr>
          </a:p>
        </p:txBody>
      </p:sp>
      <p:sp>
        <p:nvSpPr>
          <p:cNvPr id="3" name="Content Placeholder 2"/>
          <p:cNvSpPr>
            <a:spLocks noGrp="1"/>
          </p:cNvSpPr>
          <p:nvPr>
            <p:ph idx="1"/>
          </p:nvPr>
        </p:nvSpPr>
        <p:spPr>
          <a:xfrm>
            <a:off x="179512" y="908720"/>
            <a:ext cx="8568952" cy="5400600"/>
          </a:xfrm>
        </p:spPr>
        <p:txBody>
          <a:bodyPr>
            <a:normAutofit fontScale="40000" lnSpcReduction="20000"/>
          </a:bodyPr>
          <a:lstStyle/>
          <a:p>
            <a:pPr>
              <a:buNone/>
            </a:pPr>
            <a:endParaRPr lang="en-GB" dirty="0" smtClean="0">
              <a:solidFill>
                <a:schemeClr val="bg1"/>
              </a:solidFill>
            </a:endParaRPr>
          </a:p>
          <a:p>
            <a:r>
              <a:rPr lang="en-GB" sz="7000" dirty="0" smtClean="0">
                <a:solidFill>
                  <a:schemeClr val="bg1"/>
                </a:solidFill>
              </a:rPr>
              <a:t>Palestinian plight seems to be one of the most salient issues of our time and has the ability to attract support from a plurality of audiences</a:t>
            </a:r>
          </a:p>
          <a:p>
            <a:r>
              <a:rPr lang="en-GB" sz="7000" dirty="0" smtClean="0">
                <a:solidFill>
                  <a:schemeClr val="bg1"/>
                </a:solidFill>
              </a:rPr>
              <a:t>The plight has been ongoing for decades and the protests were some of the largest and most recent to occur</a:t>
            </a:r>
          </a:p>
          <a:p>
            <a:r>
              <a:rPr lang="en-GB" sz="7000" dirty="0" smtClean="0">
                <a:solidFill>
                  <a:schemeClr val="bg1"/>
                </a:solidFill>
              </a:rPr>
              <a:t>Post-colonial movements and struggles look to the Palestinian cause as a model struggle and a precedent setting movement</a:t>
            </a:r>
          </a:p>
          <a:p>
            <a:r>
              <a:rPr lang="en-GB" sz="7000" dirty="0" smtClean="0">
                <a:solidFill>
                  <a:schemeClr val="bg1"/>
                </a:solidFill>
              </a:rPr>
              <a:t>The controversial status of the issue attracts a variety of different responses from different states across the world and therefore serves as a relevant and illuminating topic through which to analyse Civil Disobedience and  State responses to it</a:t>
            </a:r>
            <a:endParaRPr lang="en-GB" sz="7000" dirty="0">
              <a:solidFill>
                <a:schemeClr val="bg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2" name="Picture 4" descr="C:\Users\Ali\Desktop\Snippet 2.PNG"/>
          <p:cNvPicPr>
            <a:picLocks noChangeAspect="1" noChangeArrowheads="1"/>
          </p:cNvPicPr>
          <p:nvPr/>
        </p:nvPicPr>
        <p:blipFill>
          <a:blip r:embed="rId2" cstate="print"/>
          <a:srcRect/>
          <a:stretch>
            <a:fillRect/>
          </a:stretch>
        </p:blipFill>
        <p:spPr bwMode="auto">
          <a:xfrm>
            <a:off x="431449" y="548680"/>
            <a:ext cx="8244421" cy="5112568"/>
          </a:xfrm>
          <a:prstGeom prst="rect">
            <a:avLst/>
          </a:prstGeom>
          <a:noFill/>
        </p:spPr>
      </p:pic>
      <p:sp>
        <p:nvSpPr>
          <p:cNvPr id="7" name="TextBox 6"/>
          <p:cNvSpPr txBox="1"/>
          <p:nvPr/>
        </p:nvSpPr>
        <p:spPr>
          <a:xfrm>
            <a:off x="467544" y="5949280"/>
            <a:ext cx="7920880" cy="369332"/>
          </a:xfrm>
          <a:prstGeom prst="rect">
            <a:avLst/>
          </a:prstGeom>
          <a:noFill/>
        </p:spPr>
        <p:txBody>
          <a:bodyPr wrap="square" rtlCol="0">
            <a:spAutoFit/>
          </a:bodyPr>
          <a:lstStyle/>
          <a:p>
            <a:r>
              <a:rPr lang="en-GB" dirty="0" smtClean="0"/>
              <a:t>Image: Pro-Palestine Protest in London, UK (28/10/2023)</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Presentation Structure</a:t>
            </a:r>
            <a:endParaRPr lang="en-GB" dirty="0">
              <a:solidFill>
                <a:schemeClr val="bg1"/>
              </a:solidFill>
            </a:endParaRPr>
          </a:p>
        </p:txBody>
      </p:sp>
      <p:sp>
        <p:nvSpPr>
          <p:cNvPr id="3" name="Content Placeholder 2"/>
          <p:cNvSpPr>
            <a:spLocks noGrp="1"/>
          </p:cNvSpPr>
          <p:nvPr>
            <p:ph idx="1"/>
          </p:nvPr>
        </p:nvSpPr>
        <p:spPr/>
        <p:txBody>
          <a:bodyPr>
            <a:normAutofit fontScale="85000" lnSpcReduction="20000"/>
          </a:bodyPr>
          <a:lstStyle/>
          <a:p>
            <a:r>
              <a:rPr lang="en-GB" dirty="0" smtClean="0">
                <a:solidFill>
                  <a:schemeClr val="bg1"/>
                </a:solidFill>
              </a:rPr>
              <a:t>Question and Objectives</a:t>
            </a:r>
            <a:endParaRPr lang="en-GB" dirty="0">
              <a:solidFill>
                <a:schemeClr val="bg1"/>
              </a:solidFill>
            </a:endParaRPr>
          </a:p>
          <a:p>
            <a:r>
              <a:rPr lang="en-GB" dirty="0" smtClean="0">
                <a:solidFill>
                  <a:schemeClr val="bg1"/>
                </a:solidFill>
              </a:rPr>
              <a:t>Methodology – Comparative and Qualitative Approach</a:t>
            </a:r>
          </a:p>
          <a:p>
            <a:r>
              <a:rPr lang="en-GB" dirty="0" smtClean="0">
                <a:solidFill>
                  <a:schemeClr val="bg1"/>
                </a:solidFill>
              </a:rPr>
              <a:t>Framework of concepts: Main theories of Civil Disobedience</a:t>
            </a:r>
          </a:p>
          <a:p>
            <a:r>
              <a:rPr lang="en-GB" dirty="0" smtClean="0">
                <a:solidFill>
                  <a:schemeClr val="bg1"/>
                </a:solidFill>
              </a:rPr>
              <a:t>Framework of theories: Different types of state or regime</a:t>
            </a:r>
          </a:p>
          <a:p>
            <a:r>
              <a:rPr lang="en-GB" dirty="0" smtClean="0">
                <a:solidFill>
                  <a:schemeClr val="bg1"/>
                </a:solidFill>
              </a:rPr>
              <a:t>Brief overview of Comparisons</a:t>
            </a:r>
          </a:p>
          <a:p>
            <a:r>
              <a:rPr lang="en-GB" dirty="0" smtClean="0">
                <a:solidFill>
                  <a:schemeClr val="bg1"/>
                </a:solidFill>
              </a:rPr>
              <a:t>Preliminary Findings and Insights</a:t>
            </a:r>
          </a:p>
          <a:p>
            <a:r>
              <a:rPr lang="en-GB" dirty="0" smtClean="0">
                <a:solidFill>
                  <a:schemeClr val="bg1"/>
                </a:solidFill>
              </a:rPr>
              <a:t>Issues encountered</a:t>
            </a:r>
          </a:p>
          <a:p>
            <a:r>
              <a:rPr lang="en-GB" dirty="0" smtClean="0">
                <a:solidFill>
                  <a:schemeClr val="bg1"/>
                </a:solidFill>
              </a:rPr>
              <a:t>Brief Summary</a:t>
            </a:r>
          </a:p>
          <a:p>
            <a:r>
              <a:rPr lang="en-GB" dirty="0" smtClean="0">
                <a:solidFill>
                  <a:schemeClr val="bg1"/>
                </a:solidFill>
              </a:rPr>
              <a:t>Reference List</a:t>
            </a:r>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Crux of the question and objectives of research</a:t>
            </a:r>
            <a:endParaRPr lang="en-GB" dirty="0">
              <a:solidFill>
                <a:schemeClr val="bg1"/>
              </a:solidFill>
            </a:endParaRPr>
          </a:p>
        </p:txBody>
      </p:sp>
      <p:sp>
        <p:nvSpPr>
          <p:cNvPr id="3" name="Content Placeholder 2"/>
          <p:cNvSpPr>
            <a:spLocks noGrp="1"/>
          </p:cNvSpPr>
          <p:nvPr>
            <p:ph idx="1"/>
          </p:nvPr>
        </p:nvSpPr>
        <p:spPr>
          <a:xfrm>
            <a:off x="251520" y="1628800"/>
            <a:ext cx="8445624" cy="4896544"/>
          </a:xfrm>
        </p:spPr>
        <p:txBody>
          <a:bodyPr>
            <a:normAutofit fontScale="85000" lnSpcReduction="20000"/>
          </a:bodyPr>
          <a:lstStyle/>
          <a:p>
            <a:r>
              <a:rPr lang="en-GB" dirty="0" smtClean="0">
                <a:solidFill>
                  <a:schemeClr val="bg1"/>
                </a:solidFill>
              </a:rPr>
              <a:t>Key question: Does the nature or type of regime and its religious status impact its responses to civil disobedience and how?</a:t>
            </a:r>
          </a:p>
          <a:p>
            <a:r>
              <a:rPr lang="en-GB" dirty="0" smtClean="0">
                <a:solidFill>
                  <a:schemeClr val="bg1"/>
                </a:solidFill>
              </a:rPr>
              <a:t>I have chosen two cases studies as a comparative approach, and by using them as the focus of the presentation and essay, I will use theories and frameworks as analytical tools to better assess and understand the case studies</a:t>
            </a:r>
          </a:p>
          <a:p>
            <a:r>
              <a:rPr lang="en-GB" dirty="0" smtClean="0">
                <a:solidFill>
                  <a:schemeClr val="bg1"/>
                </a:solidFill>
              </a:rPr>
              <a:t>Objectives include following: comparison of multiple states tolerances to protests, assessment of most relevant theories and how they assist the analysis of civil disobedience and state response, and its impact on future protests</a:t>
            </a:r>
            <a:endParaRPr lang="en-GB" dirty="0">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Methodology – Comparative and Qualitative approach</a:t>
            </a:r>
            <a:endParaRPr lang="en-GB" dirty="0">
              <a:solidFill>
                <a:schemeClr val="bg1"/>
              </a:solidFill>
            </a:endParaRPr>
          </a:p>
        </p:txBody>
      </p:sp>
      <p:sp>
        <p:nvSpPr>
          <p:cNvPr id="3" name="Content Placeholder 2"/>
          <p:cNvSpPr>
            <a:spLocks noGrp="1"/>
          </p:cNvSpPr>
          <p:nvPr>
            <p:ph idx="1"/>
          </p:nvPr>
        </p:nvSpPr>
        <p:spPr/>
        <p:txBody>
          <a:bodyPr>
            <a:noAutofit/>
          </a:bodyPr>
          <a:lstStyle/>
          <a:p>
            <a:r>
              <a:rPr lang="en-GB" sz="2400" dirty="0" smtClean="0">
                <a:solidFill>
                  <a:schemeClr val="bg1"/>
                </a:solidFill>
              </a:rPr>
              <a:t>Chosen cases:</a:t>
            </a:r>
          </a:p>
          <a:p>
            <a:pPr>
              <a:buNone/>
            </a:pPr>
            <a:r>
              <a:rPr lang="en-GB" sz="2400" dirty="0" smtClean="0">
                <a:solidFill>
                  <a:schemeClr val="bg1"/>
                </a:solidFill>
              </a:rPr>
              <a:t>    Liberal-democratic Muslim-majority countries (Malaysia, Indonesia, Pakistan, Turkey)</a:t>
            </a:r>
          </a:p>
          <a:p>
            <a:pPr>
              <a:buNone/>
            </a:pPr>
            <a:r>
              <a:rPr lang="en-GB" sz="2400" dirty="0">
                <a:solidFill>
                  <a:schemeClr val="bg1"/>
                </a:solidFill>
              </a:rPr>
              <a:t> </a:t>
            </a:r>
            <a:r>
              <a:rPr lang="en-GB" sz="2400" dirty="0" smtClean="0">
                <a:solidFill>
                  <a:schemeClr val="bg1"/>
                </a:solidFill>
              </a:rPr>
              <a:t>   Authoritarian Muslim-majority countries (Saudi Arabia, UAE, Egypt)</a:t>
            </a:r>
          </a:p>
          <a:p>
            <a:pPr>
              <a:buNone/>
            </a:pPr>
            <a:r>
              <a:rPr lang="en-GB" sz="2400" dirty="0">
                <a:solidFill>
                  <a:schemeClr val="bg1"/>
                </a:solidFill>
              </a:rPr>
              <a:t> </a:t>
            </a:r>
            <a:r>
              <a:rPr lang="en-GB" sz="2400" dirty="0" smtClean="0">
                <a:solidFill>
                  <a:schemeClr val="bg1"/>
                </a:solidFill>
              </a:rPr>
              <a:t>   Liberal-democratic non-Muslim countries (UK, US, EU, Canada)</a:t>
            </a:r>
          </a:p>
          <a:p>
            <a:pPr>
              <a:buNone/>
            </a:pPr>
            <a:r>
              <a:rPr lang="en-GB" sz="2400" dirty="0">
                <a:solidFill>
                  <a:schemeClr val="bg1"/>
                </a:solidFill>
              </a:rPr>
              <a:t> </a:t>
            </a:r>
            <a:r>
              <a:rPr lang="en-GB" sz="2400" dirty="0" smtClean="0">
                <a:solidFill>
                  <a:schemeClr val="bg1"/>
                </a:solidFill>
              </a:rPr>
              <a:t>   Authoritarian non-Muslim countries (China, Russia, Poland)</a:t>
            </a:r>
            <a:endParaRPr lang="en-GB" sz="2400" dirty="0"/>
          </a:p>
          <a:p>
            <a:r>
              <a:rPr lang="en-GB" sz="2400" dirty="0" smtClean="0">
                <a:solidFill>
                  <a:schemeClr val="bg1"/>
                </a:solidFill>
              </a:rPr>
              <a:t>State responses and criterion: Looking for levels of tolerance of governments, size of protests if taken place and the freedom to do so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Framework of concepts: Main theories of Civil Disobedience</a:t>
            </a:r>
            <a:endParaRPr lang="en-GB" dirty="0">
              <a:solidFill>
                <a:schemeClr val="bg1"/>
              </a:solidFill>
            </a:endParaRPr>
          </a:p>
        </p:txBody>
      </p:sp>
      <p:sp>
        <p:nvSpPr>
          <p:cNvPr id="3" name="Content Placeholder 2"/>
          <p:cNvSpPr>
            <a:spLocks noGrp="1"/>
          </p:cNvSpPr>
          <p:nvPr>
            <p:ph idx="1"/>
          </p:nvPr>
        </p:nvSpPr>
        <p:spPr/>
        <p:txBody>
          <a:bodyPr>
            <a:normAutofit fontScale="92500" lnSpcReduction="20000"/>
          </a:bodyPr>
          <a:lstStyle/>
          <a:p>
            <a:r>
              <a:rPr lang="en-GB" dirty="0" smtClean="0">
                <a:solidFill>
                  <a:schemeClr val="bg1"/>
                </a:solidFill>
              </a:rPr>
              <a:t>Locke and Thoreau – moral duty and right to resist tyranny when violated by authority</a:t>
            </a:r>
          </a:p>
          <a:p>
            <a:r>
              <a:rPr lang="en-GB" dirty="0" smtClean="0">
                <a:solidFill>
                  <a:schemeClr val="bg1"/>
                </a:solidFill>
              </a:rPr>
              <a:t>Rawls – public, non-violent and legitimate protest within the confines of a just system in order to undo any injustices</a:t>
            </a:r>
          </a:p>
          <a:p>
            <a:r>
              <a:rPr lang="en-GB" dirty="0" smtClean="0">
                <a:solidFill>
                  <a:schemeClr val="bg1"/>
                </a:solidFill>
              </a:rPr>
              <a:t>Arendt – collective public action as a means to reaffirm their political voice</a:t>
            </a:r>
          </a:p>
          <a:p>
            <a:r>
              <a:rPr lang="en-GB" dirty="0" smtClean="0">
                <a:solidFill>
                  <a:schemeClr val="bg1"/>
                </a:solidFill>
              </a:rPr>
              <a:t>King – focus on moral persuasion through non-violent protest to undo injustice</a:t>
            </a:r>
          </a:p>
          <a:p>
            <a:r>
              <a:rPr lang="en-GB" dirty="0" smtClean="0">
                <a:solidFill>
                  <a:schemeClr val="bg1"/>
                </a:solidFill>
              </a:rPr>
              <a:t>These will assist in explaining why protests happen and how they are justified morally</a:t>
            </a:r>
            <a:endParaRPr lang="en-GB"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Framework of theories: Different types of state or regime</a:t>
            </a:r>
            <a:endParaRPr lang="en-GB" dirty="0">
              <a:solidFill>
                <a:schemeClr val="bg1"/>
              </a:solidFill>
            </a:endParaRPr>
          </a:p>
        </p:txBody>
      </p:sp>
      <p:sp>
        <p:nvSpPr>
          <p:cNvPr id="3" name="Content Placeholder 2"/>
          <p:cNvSpPr>
            <a:spLocks noGrp="1"/>
          </p:cNvSpPr>
          <p:nvPr>
            <p:ph idx="1"/>
          </p:nvPr>
        </p:nvSpPr>
        <p:spPr>
          <a:xfrm>
            <a:off x="467544" y="1556792"/>
            <a:ext cx="8229600" cy="4525963"/>
          </a:xfrm>
        </p:spPr>
        <p:txBody>
          <a:bodyPr>
            <a:normAutofit fontScale="92500" lnSpcReduction="20000"/>
          </a:bodyPr>
          <a:lstStyle/>
          <a:p>
            <a:r>
              <a:rPr lang="en-GB" dirty="0" smtClean="0">
                <a:solidFill>
                  <a:schemeClr val="bg1"/>
                </a:solidFill>
              </a:rPr>
              <a:t>Linz and </a:t>
            </a:r>
            <a:r>
              <a:rPr lang="en-GB" dirty="0" err="1" smtClean="0">
                <a:solidFill>
                  <a:schemeClr val="bg1"/>
                </a:solidFill>
              </a:rPr>
              <a:t>Stepan</a:t>
            </a:r>
            <a:r>
              <a:rPr lang="en-GB" dirty="0" smtClean="0">
                <a:solidFill>
                  <a:schemeClr val="bg1"/>
                </a:solidFill>
              </a:rPr>
              <a:t> – assesses democratic </a:t>
            </a:r>
            <a:r>
              <a:rPr lang="en-GB" dirty="0" err="1" smtClean="0">
                <a:solidFill>
                  <a:schemeClr val="bg1"/>
                </a:solidFill>
              </a:rPr>
              <a:t>vs</a:t>
            </a:r>
            <a:r>
              <a:rPr lang="en-GB" dirty="0" smtClean="0">
                <a:solidFill>
                  <a:schemeClr val="bg1"/>
                </a:solidFill>
              </a:rPr>
              <a:t> authoritarian angles </a:t>
            </a:r>
          </a:p>
          <a:p>
            <a:r>
              <a:rPr lang="en-GB" dirty="0" err="1" smtClean="0">
                <a:solidFill>
                  <a:schemeClr val="bg1"/>
                </a:solidFill>
              </a:rPr>
              <a:t>Levitsky</a:t>
            </a:r>
            <a:r>
              <a:rPr lang="en-GB" dirty="0" smtClean="0">
                <a:solidFill>
                  <a:schemeClr val="bg1"/>
                </a:solidFill>
              </a:rPr>
              <a:t> and Way – various authoritarianisms from a competitive angle</a:t>
            </a:r>
          </a:p>
          <a:p>
            <a:r>
              <a:rPr lang="en-GB" dirty="0" err="1" smtClean="0">
                <a:solidFill>
                  <a:schemeClr val="bg1"/>
                </a:solidFill>
              </a:rPr>
              <a:t>Tilly</a:t>
            </a:r>
            <a:r>
              <a:rPr lang="en-GB" dirty="0" smtClean="0">
                <a:solidFill>
                  <a:schemeClr val="bg1"/>
                </a:solidFill>
              </a:rPr>
              <a:t>, </a:t>
            </a:r>
            <a:r>
              <a:rPr lang="en-GB" dirty="0" err="1" smtClean="0">
                <a:solidFill>
                  <a:schemeClr val="bg1"/>
                </a:solidFill>
              </a:rPr>
              <a:t>Tarrow</a:t>
            </a:r>
            <a:r>
              <a:rPr lang="en-GB" dirty="0" smtClean="0">
                <a:solidFill>
                  <a:schemeClr val="bg1"/>
                </a:solidFill>
              </a:rPr>
              <a:t> and </a:t>
            </a:r>
            <a:r>
              <a:rPr lang="en-GB" dirty="0" err="1" smtClean="0">
                <a:solidFill>
                  <a:schemeClr val="bg1"/>
                </a:solidFill>
              </a:rPr>
              <a:t>McAdam</a:t>
            </a:r>
            <a:r>
              <a:rPr lang="en-GB" dirty="0" smtClean="0">
                <a:solidFill>
                  <a:schemeClr val="bg1"/>
                </a:solidFill>
              </a:rPr>
              <a:t> – methods and capacity of political opportunity, repressiveness of states, networks of mobilization</a:t>
            </a:r>
          </a:p>
          <a:p>
            <a:r>
              <a:rPr lang="en-GB" dirty="0" smtClean="0">
                <a:solidFill>
                  <a:schemeClr val="bg1"/>
                </a:solidFill>
              </a:rPr>
              <a:t>Chenoweth – empirical approach to the success of non-violent protest</a:t>
            </a:r>
          </a:p>
          <a:p>
            <a:r>
              <a:rPr lang="en-GB" dirty="0" smtClean="0">
                <a:solidFill>
                  <a:schemeClr val="bg1"/>
                </a:solidFill>
              </a:rPr>
              <a:t>These will assist in explaining the reasons for the varying state responses</a:t>
            </a:r>
            <a:endParaRPr lang="en-GB"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Brief overview of Comparisons</a:t>
            </a:r>
            <a:endParaRPr lang="en-GB" dirty="0">
              <a:solidFill>
                <a:schemeClr val="bg1"/>
              </a:solidFill>
            </a:endParaRPr>
          </a:p>
        </p:txBody>
      </p:sp>
      <p:sp>
        <p:nvSpPr>
          <p:cNvPr id="3" name="Content Placeholder 2"/>
          <p:cNvSpPr>
            <a:spLocks noGrp="1"/>
          </p:cNvSpPr>
          <p:nvPr>
            <p:ph idx="1"/>
          </p:nvPr>
        </p:nvSpPr>
        <p:spPr/>
        <p:txBody>
          <a:bodyPr>
            <a:normAutofit fontScale="85000" lnSpcReduction="10000"/>
          </a:bodyPr>
          <a:lstStyle/>
          <a:p>
            <a:r>
              <a:rPr lang="en-GB" dirty="0" smtClean="0">
                <a:solidFill>
                  <a:schemeClr val="bg1"/>
                </a:solidFill>
              </a:rPr>
              <a:t>Within the Muslim-majority liberal democratic states, there seems to be a greater allowance for Palestine related protests though slightly regulated at times but also greater suppression in Muslim-majority authoritarian states</a:t>
            </a:r>
          </a:p>
          <a:p>
            <a:r>
              <a:rPr lang="en-GB" dirty="0" smtClean="0">
                <a:solidFill>
                  <a:schemeClr val="bg1"/>
                </a:solidFill>
              </a:rPr>
              <a:t>Within Non-Muslim majority liberal democratic states, there seems to be an allowance of protests though highly problematic for the state and thus highly policed, whereas in Non-Muslim majority authoritarian states, there appears to be bans and repression in place that disallow protests. </a:t>
            </a:r>
          </a:p>
          <a:p>
            <a:endParaRPr lang="en-GB" dirty="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Preliminary Findings and Insights</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solidFill>
                  <a:schemeClr val="bg1"/>
                </a:solidFill>
              </a:rPr>
              <a:t>It seems that the system or type of regime is a better indicator of levels of tolerance for protests as opposed to religious majorities</a:t>
            </a:r>
          </a:p>
          <a:p>
            <a:r>
              <a:rPr lang="en-GB" dirty="0" smtClean="0">
                <a:solidFill>
                  <a:schemeClr val="bg1"/>
                </a:solidFill>
              </a:rPr>
              <a:t>Having said that, co-religionists in states do have a tendency to empathise and sympathise more with oppressed Muslims</a:t>
            </a:r>
            <a:endParaRPr lang="en-GB" dirty="0">
              <a:solidFill>
                <a:schemeClr val="bg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Issues encountered</a:t>
            </a:r>
            <a:endParaRPr lang="en-GB" dirty="0">
              <a:solidFill>
                <a:schemeClr val="bg1"/>
              </a:solidFill>
            </a:endParaRPr>
          </a:p>
        </p:txBody>
      </p:sp>
      <p:sp>
        <p:nvSpPr>
          <p:cNvPr id="3" name="Content Placeholder 2"/>
          <p:cNvSpPr>
            <a:spLocks noGrp="1"/>
          </p:cNvSpPr>
          <p:nvPr>
            <p:ph idx="1"/>
          </p:nvPr>
        </p:nvSpPr>
        <p:spPr/>
        <p:txBody>
          <a:bodyPr>
            <a:normAutofit fontScale="55000" lnSpcReduction="20000"/>
          </a:bodyPr>
          <a:lstStyle/>
          <a:p>
            <a:r>
              <a:rPr lang="en-GB" dirty="0" smtClean="0">
                <a:solidFill>
                  <a:schemeClr val="bg1"/>
                </a:solidFill>
              </a:rPr>
              <a:t>With greater and more extensive reading, I hope to be able to better use the theories to analyse the case studies</a:t>
            </a:r>
          </a:p>
          <a:p>
            <a:r>
              <a:rPr lang="en-GB" dirty="0" smtClean="0">
                <a:solidFill>
                  <a:schemeClr val="bg1"/>
                </a:solidFill>
              </a:rPr>
              <a:t>I am still assessing other potential perspectives and variables I could use for the analysis such as whether the context of each states policies, insecurities and history affects their approach and the findings overall</a:t>
            </a:r>
          </a:p>
          <a:p>
            <a:r>
              <a:rPr lang="en-GB" dirty="0" smtClean="0">
                <a:solidFill>
                  <a:schemeClr val="bg1"/>
                </a:solidFill>
              </a:rPr>
              <a:t>Also I am still assessing whether legality </a:t>
            </a:r>
            <a:r>
              <a:rPr lang="en-GB" dirty="0" err="1" smtClean="0">
                <a:solidFill>
                  <a:schemeClr val="bg1"/>
                </a:solidFill>
              </a:rPr>
              <a:t>vs</a:t>
            </a:r>
            <a:r>
              <a:rPr lang="en-GB" dirty="0" smtClean="0">
                <a:solidFill>
                  <a:schemeClr val="bg1"/>
                </a:solidFill>
              </a:rPr>
              <a:t> illegality as a methodological framework would assist the analysis or whether I could incorporate it without creating an entire separate dimension  in the essay</a:t>
            </a:r>
          </a:p>
          <a:p>
            <a:r>
              <a:rPr lang="en-GB" dirty="0" smtClean="0">
                <a:solidFill>
                  <a:schemeClr val="bg1"/>
                </a:solidFill>
              </a:rPr>
              <a:t>I am also assessing the ban on Palestine Action to see whether it impacts my assessment of Non-Muslim liberal democratic states</a:t>
            </a:r>
          </a:p>
          <a:p>
            <a:r>
              <a:rPr lang="en-GB" dirty="0" smtClean="0">
                <a:solidFill>
                  <a:schemeClr val="bg1"/>
                </a:solidFill>
              </a:rPr>
              <a:t>Still Considering how I will deal with states such as Poland, Turkey and Egypt if perhaps they don’t completely fall into the groupings I have listed them in. If such findings seem to be true, I will need to approach them via other variables such as foreign policy, domestic policy, mobilisation ability, media coverage etc</a:t>
            </a:r>
          </a:p>
          <a:p>
            <a:r>
              <a:rPr lang="en-GB" dirty="0" smtClean="0">
                <a:solidFill>
                  <a:schemeClr val="bg1"/>
                </a:solidFill>
              </a:rPr>
              <a:t>Still assessing how these findings will affect future protests and state responses to them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Brief Summary</a:t>
            </a:r>
            <a:endParaRPr lang="en-GB" dirty="0">
              <a:solidFill>
                <a:schemeClr val="bg1"/>
              </a:solidFill>
            </a:endParaRPr>
          </a:p>
        </p:txBody>
      </p:sp>
      <p:sp>
        <p:nvSpPr>
          <p:cNvPr id="3" name="Content Placeholder 2"/>
          <p:cNvSpPr>
            <a:spLocks noGrp="1"/>
          </p:cNvSpPr>
          <p:nvPr>
            <p:ph idx="1"/>
          </p:nvPr>
        </p:nvSpPr>
        <p:spPr>
          <a:xfrm>
            <a:off x="457200" y="1600200"/>
            <a:ext cx="8229600" cy="4997152"/>
          </a:xfrm>
        </p:spPr>
        <p:txBody>
          <a:bodyPr>
            <a:normAutofit fontScale="62500" lnSpcReduction="20000"/>
          </a:bodyPr>
          <a:lstStyle/>
          <a:p>
            <a:r>
              <a:rPr lang="en-GB" dirty="0" smtClean="0">
                <a:solidFill>
                  <a:schemeClr val="bg1"/>
                </a:solidFill>
              </a:rPr>
              <a:t>Responses by states to Pro-Palestine protests are different across the board and are more influenced by the type of regime than by the religious majority of the state</a:t>
            </a:r>
          </a:p>
          <a:p>
            <a:r>
              <a:rPr lang="en-GB" dirty="0" smtClean="0">
                <a:solidFill>
                  <a:schemeClr val="bg1"/>
                </a:solidFill>
              </a:rPr>
              <a:t>Liberal-democratic states have a greater tolerance of protests though these are monitored, regulated and even policed</a:t>
            </a:r>
          </a:p>
          <a:p>
            <a:r>
              <a:rPr lang="en-GB" dirty="0" smtClean="0">
                <a:solidFill>
                  <a:schemeClr val="bg1"/>
                </a:solidFill>
              </a:rPr>
              <a:t>Authoritarian states impose bans greater scrutiny and repression</a:t>
            </a:r>
          </a:p>
          <a:p>
            <a:r>
              <a:rPr lang="en-GB" dirty="0" smtClean="0">
                <a:solidFill>
                  <a:schemeClr val="bg1"/>
                </a:solidFill>
              </a:rPr>
              <a:t>Muslim-majority states though more sympathetic to the cause, don’t necessarily tolerate protests</a:t>
            </a:r>
          </a:p>
          <a:p>
            <a:r>
              <a:rPr lang="en-GB" dirty="0" smtClean="0">
                <a:solidFill>
                  <a:schemeClr val="bg1"/>
                </a:solidFill>
              </a:rPr>
              <a:t>Theorists such as Locke, Thoreau, Rawls, Arendt and King assist in explaining moral justifications and different forms of protest</a:t>
            </a:r>
          </a:p>
          <a:p>
            <a:r>
              <a:rPr lang="en-GB" dirty="0" err="1" smtClean="0">
                <a:solidFill>
                  <a:schemeClr val="bg1"/>
                </a:solidFill>
              </a:rPr>
              <a:t>Linza</a:t>
            </a:r>
            <a:r>
              <a:rPr lang="en-GB" dirty="0" smtClean="0">
                <a:solidFill>
                  <a:schemeClr val="bg1"/>
                </a:solidFill>
              </a:rPr>
              <a:t> and </a:t>
            </a:r>
            <a:r>
              <a:rPr lang="en-GB" dirty="0" err="1" smtClean="0">
                <a:solidFill>
                  <a:schemeClr val="bg1"/>
                </a:solidFill>
              </a:rPr>
              <a:t>Stepan</a:t>
            </a:r>
            <a:r>
              <a:rPr lang="en-GB" dirty="0" smtClean="0">
                <a:solidFill>
                  <a:schemeClr val="bg1"/>
                </a:solidFill>
              </a:rPr>
              <a:t>, </a:t>
            </a:r>
            <a:r>
              <a:rPr lang="en-GB" dirty="0" err="1" smtClean="0">
                <a:solidFill>
                  <a:schemeClr val="bg1"/>
                </a:solidFill>
              </a:rPr>
              <a:t>Levitsky</a:t>
            </a:r>
            <a:r>
              <a:rPr lang="en-GB" dirty="0" smtClean="0">
                <a:solidFill>
                  <a:schemeClr val="bg1"/>
                </a:solidFill>
              </a:rPr>
              <a:t> and Way, </a:t>
            </a:r>
            <a:r>
              <a:rPr lang="en-GB" dirty="0" err="1" smtClean="0">
                <a:solidFill>
                  <a:schemeClr val="bg1"/>
                </a:solidFill>
              </a:rPr>
              <a:t>Tilly</a:t>
            </a:r>
            <a:r>
              <a:rPr lang="en-GB" dirty="0" smtClean="0">
                <a:solidFill>
                  <a:schemeClr val="bg1"/>
                </a:solidFill>
              </a:rPr>
              <a:t> and </a:t>
            </a:r>
            <a:r>
              <a:rPr lang="en-GB" dirty="0" err="1" smtClean="0">
                <a:solidFill>
                  <a:schemeClr val="bg1"/>
                </a:solidFill>
              </a:rPr>
              <a:t>Chenweth</a:t>
            </a:r>
            <a:r>
              <a:rPr lang="en-GB" dirty="0" smtClean="0">
                <a:solidFill>
                  <a:schemeClr val="bg1"/>
                </a:solidFill>
              </a:rPr>
              <a:t> help illuminate reasons for different state responses to protest</a:t>
            </a:r>
          </a:p>
          <a:p>
            <a:r>
              <a:rPr lang="en-GB" dirty="0" smtClean="0">
                <a:solidFill>
                  <a:schemeClr val="bg1"/>
                </a:solidFill>
              </a:rPr>
              <a:t>Main finding: regime type as opposed to religious majority is a better indicator of state tolerance to Pro-Palestine protests</a:t>
            </a:r>
          </a:p>
          <a:p>
            <a:r>
              <a:rPr lang="en-GB" dirty="0" smtClean="0">
                <a:solidFill>
                  <a:schemeClr val="bg1"/>
                </a:solidFill>
              </a:rPr>
              <a:t>Still considering: incorporating legality </a:t>
            </a:r>
            <a:r>
              <a:rPr lang="en-GB" dirty="0" err="1" smtClean="0">
                <a:solidFill>
                  <a:schemeClr val="bg1"/>
                </a:solidFill>
              </a:rPr>
              <a:t>vs</a:t>
            </a:r>
            <a:r>
              <a:rPr lang="en-GB" dirty="0" smtClean="0">
                <a:solidFill>
                  <a:schemeClr val="bg1"/>
                </a:solidFill>
              </a:rPr>
              <a:t> illegality framework, expanding on contexts of history and state policies, Palestine Action banning as an unfolding story, and potential of dealing with other variables if certain states don’t fit the groupings accurately</a:t>
            </a:r>
          </a:p>
          <a:p>
            <a:endParaRPr lang="en-GB" dirty="0">
              <a:solidFill>
                <a:schemeClr val="bg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C:\Users\Ali\Desktop\Snippet 1.PNG"/>
          <p:cNvPicPr>
            <a:picLocks noChangeAspect="1" noChangeArrowheads="1"/>
          </p:cNvPicPr>
          <p:nvPr/>
        </p:nvPicPr>
        <p:blipFill>
          <a:blip r:embed="rId2" cstate="print"/>
          <a:srcRect/>
          <a:stretch>
            <a:fillRect/>
          </a:stretch>
        </p:blipFill>
        <p:spPr bwMode="auto">
          <a:xfrm>
            <a:off x="611560" y="548680"/>
            <a:ext cx="7896302" cy="5256585"/>
          </a:xfrm>
          <a:prstGeom prst="rect">
            <a:avLst/>
          </a:prstGeom>
          <a:noFill/>
        </p:spPr>
      </p:pic>
      <p:sp>
        <p:nvSpPr>
          <p:cNvPr id="5" name="TextBox 4"/>
          <p:cNvSpPr txBox="1"/>
          <p:nvPr/>
        </p:nvSpPr>
        <p:spPr>
          <a:xfrm>
            <a:off x="611560" y="5983568"/>
            <a:ext cx="7704856" cy="646331"/>
          </a:xfrm>
          <a:prstGeom prst="rect">
            <a:avLst/>
          </a:prstGeom>
          <a:noFill/>
        </p:spPr>
        <p:txBody>
          <a:bodyPr wrap="square" rtlCol="0">
            <a:spAutoFit/>
          </a:bodyPr>
          <a:lstStyle/>
          <a:p>
            <a:r>
              <a:rPr lang="en-GB" dirty="0" smtClean="0"/>
              <a:t>Image: Police arresting Pro-Palestine protestor who defied the ban on Palestine Action (17/10/2025)</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 in order of usage</a:t>
            </a:r>
            <a:endParaRPr lang="en-GB" dirty="0"/>
          </a:p>
        </p:txBody>
      </p:sp>
      <p:sp>
        <p:nvSpPr>
          <p:cNvPr id="3" name="Content Placeholder 2"/>
          <p:cNvSpPr>
            <a:spLocks noGrp="1"/>
          </p:cNvSpPr>
          <p:nvPr>
            <p:ph idx="1"/>
          </p:nvPr>
        </p:nvSpPr>
        <p:spPr/>
        <p:txBody>
          <a:bodyPr>
            <a:normAutofit fontScale="92500" lnSpcReduction="20000"/>
          </a:bodyPr>
          <a:lstStyle/>
          <a:p>
            <a:r>
              <a:rPr lang="en-GB" sz="1500" dirty="0" smtClean="0"/>
              <a:t>AFP and </a:t>
            </a:r>
            <a:r>
              <a:rPr lang="en-GB" sz="1500" dirty="0" err="1" smtClean="0"/>
              <a:t>ToI</a:t>
            </a:r>
            <a:r>
              <a:rPr lang="en-GB" sz="1500" dirty="0" smtClean="0"/>
              <a:t> Staff, </a:t>
            </a:r>
            <a:r>
              <a:rPr lang="en-GB" sz="1500" i="1" dirty="0" smtClean="0"/>
              <a:t>“Protesters hold placards and wave Palestinian flags during a ‘March For Palestine’ in London on October 28, 2023 (Henry Nicholls/AFP)”</a:t>
            </a:r>
            <a:r>
              <a:rPr lang="en-GB" sz="1500" dirty="0" smtClean="0"/>
              <a:t>, The Times of Israel (28 October 2023) </a:t>
            </a:r>
            <a:r>
              <a:rPr lang="en-GB" sz="1500" dirty="0" smtClean="0">
                <a:hlinkClick r:id="rId2"/>
              </a:rPr>
              <a:t>https://www.timesofisrael.com/liveblog_entry/thousands-in-london-hold-march-for-palestine/</a:t>
            </a:r>
            <a:r>
              <a:rPr lang="en-GB" sz="1500" dirty="0" smtClean="0"/>
              <a:t> [accessed 5 November 2025].</a:t>
            </a:r>
          </a:p>
          <a:p>
            <a:r>
              <a:rPr lang="en-GB" sz="1500" dirty="0" smtClean="0"/>
              <a:t>John Locke, </a:t>
            </a:r>
            <a:r>
              <a:rPr lang="en-GB" sz="1500" i="1" dirty="0" smtClean="0"/>
              <a:t>Second Treatise of Government</a:t>
            </a:r>
            <a:r>
              <a:rPr lang="en-GB" sz="1500" dirty="0" smtClean="0"/>
              <a:t>, ed. by Peter </a:t>
            </a:r>
            <a:r>
              <a:rPr lang="en-GB" sz="1500" dirty="0" err="1" smtClean="0"/>
              <a:t>Laslett</a:t>
            </a:r>
            <a:r>
              <a:rPr lang="en-GB" sz="1500" dirty="0" smtClean="0"/>
              <a:t> (Cambridge: Cambridge University Press, 1988).</a:t>
            </a:r>
          </a:p>
          <a:p>
            <a:r>
              <a:rPr lang="en-GB" sz="1500" dirty="0" smtClean="0"/>
              <a:t>Henry David Thoreau, ‘Civil Disobedience’, in </a:t>
            </a:r>
            <a:r>
              <a:rPr lang="en-GB" sz="1500" i="1" dirty="0" smtClean="0"/>
              <a:t>Civil Disobedience and Other Essays</a:t>
            </a:r>
            <a:r>
              <a:rPr lang="en-GB" sz="1500" dirty="0" smtClean="0"/>
              <a:t> (Mineola, NY: Dover Publications, 1991 [1849]), pp. 1–18.</a:t>
            </a:r>
          </a:p>
          <a:p>
            <a:r>
              <a:rPr lang="en-GB" sz="1500" dirty="0" smtClean="0"/>
              <a:t>John Rawls, </a:t>
            </a:r>
            <a:r>
              <a:rPr lang="en-GB" sz="1500" i="1" dirty="0" smtClean="0"/>
              <a:t>A Theory of Justice</a:t>
            </a:r>
            <a:r>
              <a:rPr lang="en-GB" sz="1500" dirty="0" smtClean="0"/>
              <a:t> (Cambridge, MA: Harvard University Press, 1971).</a:t>
            </a:r>
          </a:p>
          <a:p>
            <a:r>
              <a:rPr lang="en-GB" sz="1500" dirty="0" smtClean="0"/>
              <a:t>Hannah Arendt, </a:t>
            </a:r>
            <a:r>
              <a:rPr lang="en-GB" sz="1500" i="1" dirty="0" smtClean="0"/>
              <a:t>The Human Condition</a:t>
            </a:r>
            <a:r>
              <a:rPr lang="en-GB" sz="1500" dirty="0" smtClean="0"/>
              <a:t> (Chicago, IL: University of Chicago Press, 1958).</a:t>
            </a:r>
          </a:p>
          <a:p>
            <a:r>
              <a:rPr lang="en-GB" sz="1500" dirty="0" smtClean="0"/>
              <a:t>Martin Luther King Jr., ‘Letter from Birmingham Jail’ (Birmingham, AL, 16 April 1963), in </a:t>
            </a:r>
            <a:r>
              <a:rPr lang="en-GB" sz="1500" i="1" dirty="0" smtClean="0"/>
              <a:t>Why We Can’t Wait</a:t>
            </a:r>
            <a:r>
              <a:rPr lang="en-GB" sz="1500" dirty="0" smtClean="0"/>
              <a:t> (New York: Harper &amp; Row, 1964), pp. 77–100.</a:t>
            </a:r>
          </a:p>
          <a:p>
            <a:r>
              <a:rPr lang="en-GB" sz="1500" dirty="0" smtClean="0"/>
              <a:t>Juan J. Linz and Alfred </a:t>
            </a:r>
            <a:r>
              <a:rPr lang="en-GB" sz="1500" dirty="0" err="1" smtClean="0"/>
              <a:t>Stepan</a:t>
            </a:r>
            <a:r>
              <a:rPr lang="en-GB" sz="1500" dirty="0" smtClean="0"/>
              <a:t>, </a:t>
            </a:r>
            <a:r>
              <a:rPr lang="en-GB" sz="1500" i="1" dirty="0" smtClean="0"/>
              <a:t>Problems of Democratic Transition and Consolidation: Southern Europe, South America, and Post-Communist Europe</a:t>
            </a:r>
            <a:r>
              <a:rPr lang="en-GB" sz="1500" dirty="0" smtClean="0"/>
              <a:t> (Baltimore, MD: Johns Hopkins University Press, 1996).</a:t>
            </a:r>
          </a:p>
          <a:p>
            <a:r>
              <a:rPr lang="en-GB" sz="1500" dirty="0" smtClean="0"/>
              <a:t>Steven </a:t>
            </a:r>
            <a:r>
              <a:rPr lang="en-GB" sz="1500" dirty="0" err="1" smtClean="0"/>
              <a:t>Levitsky</a:t>
            </a:r>
            <a:r>
              <a:rPr lang="en-GB" sz="1500" dirty="0" smtClean="0"/>
              <a:t> and Lucan A. Way, </a:t>
            </a:r>
            <a:r>
              <a:rPr lang="en-GB" sz="1500" i="1" dirty="0" smtClean="0"/>
              <a:t>Competitive Authoritarianism: Hybrid Regimes after the Cold War</a:t>
            </a:r>
            <a:r>
              <a:rPr lang="en-GB" sz="1500" dirty="0" smtClean="0"/>
              <a:t> (Cambridge: Cambridge University Press, 2010).</a:t>
            </a:r>
          </a:p>
          <a:p>
            <a:r>
              <a:rPr lang="en-GB" sz="1500" dirty="0" smtClean="0"/>
              <a:t>Charles </a:t>
            </a:r>
            <a:r>
              <a:rPr lang="en-GB" sz="1500" dirty="0" err="1" smtClean="0"/>
              <a:t>Tilly</a:t>
            </a:r>
            <a:r>
              <a:rPr lang="en-GB" sz="1500" dirty="0" smtClean="0"/>
              <a:t>, Sidney </a:t>
            </a:r>
            <a:r>
              <a:rPr lang="en-GB" sz="1500" dirty="0" err="1" smtClean="0"/>
              <a:t>Tarrow</a:t>
            </a:r>
            <a:r>
              <a:rPr lang="en-GB" sz="1500" dirty="0" smtClean="0"/>
              <a:t>, and Doug </a:t>
            </a:r>
            <a:r>
              <a:rPr lang="en-GB" sz="1500" dirty="0" err="1" smtClean="0"/>
              <a:t>McAdam</a:t>
            </a:r>
            <a:r>
              <a:rPr lang="en-GB" sz="1500" dirty="0" smtClean="0"/>
              <a:t>, </a:t>
            </a:r>
            <a:r>
              <a:rPr lang="en-GB" sz="1500" i="1" dirty="0" smtClean="0"/>
              <a:t>Dynamics of Contention</a:t>
            </a:r>
            <a:r>
              <a:rPr lang="en-GB" sz="1500" dirty="0" smtClean="0"/>
              <a:t> (Cambridge: Cambridge University Press, 2001).</a:t>
            </a:r>
          </a:p>
          <a:p>
            <a:r>
              <a:rPr lang="en-GB" sz="1500" dirty="0" smtClean="0"/>
              <a:t>Erica Chenoweth and Maria J. Stephan, </a:t>
            </a:r>
            <a:r>
              <a:rPr lang="en-GB" sz="1500" i="1" dirty="0" smtClean="0"/>
              <a:t>Why Civil Resistance Works: The Strategic Logic of Nonviolent Conflict</a:t>
            </a:r>
            <a:r>
              <a:rPr lang="en-GB" sz="1500" dirty="0" smtClean="0"/>
              <a:t> (New York: Columbia University Press, 2011).</a:t>
            </a:r>
          </a:p>
          <a:p>
            <a:r>
              <a:rPr lang="en-GB" sz="1500" dirty="0" smtClean="0"/>
              <a:t>Reuters, </a:t>
            </a:r>
            <a:r>
              <a:rPr lang="en-GB" sz="1500" i="1" dirty="0" smtClean="0"/>
              <a:t>‘UK Loses Bid to Block Challenge to Palestine Action Ban under Anti-Terrorism Laws’</a:t>
            </a:r>
            <a:r>
              <a:rPr lang="en-GB" sz="1500" dirty="0" smtClean="0"/>
              <a:t>, </a:t>
            </a:r>
            <a:r>
              <a:rPr lang="en-GB" sz="1500" i="1" dirty="0" smtClean="0"/>
              <a:t>Reuters</a:t>
            </a:r>
            <a:r>
              <a:rPr lang="en-GB" sz="1500" dirty="0" smtClean="0"/>
              <a:t> (17 October 2025) </a:t>
            </a:r>
            <a:r>
              <a:rPr lang="en-GB" sz="1500" dirty="0" smtClean="0">
                <a:hlinkClick r:id="rId3"/>
              </a:rPr>
              <a:t>https://www.reuters.com/world/uk/uk-loses-bid-block-challenge-palestine-action-ban-under-anti-terrorism-laws-2025-10-17/</a:t>
            </a:r>
            <a:r>
              <a:rPr lang="en-GB" sz="1500" dirty="0" smtClean="0"/>
              <a:t> [accessed 5 November 2025].</a:t>
            </a:r>
          </a:p>
          <a:p>
            <a:endParaRPr lang="en-GB" sz="1400" dirty="0"/>
          </a:p>
          <a:p>
            <a:endParaRPr lang="en-GB"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in alphabetical order</a:t>
            </a:r>
            <a:endParaRPr lang="en-GB" dirty="0"/>
          </a:p>
        </p:txBody>
      </p:sp>
      <p:sp>
        <p:nvSpPr>
          <p:cNvPr id="3" name="Content Placeholder 2"/>
          <p:cNvSpPr>
            <a:spLocks noGrp="1"/>
          </p:cNvSpPr>
          <p:nvPr>
            <p:ph idx="1"/>
          </p:nvPr>
        </p:nvSpPr>
        <p:spPr/>
        <p:txBody>
          <a:bodyPr>
            <a:normAutofit fontScale="40000" lnSpcReduction="20000"/>
          </a:bodyPr>
          <a:lstStyle/>
          <a:p>
            <a:r>
              <a:rPr lang="en-GB" sz="3500" dirty="0" smtClean="0"/>
              <a:t>Arendt, Hannah, </a:t>
            </a:r>
            <a:r>
              <a:rPr lang="en-GB" sz="3500" i="1" dirty="0" smtClean="0"/>
              <a:t>The Human Condition</a:t>
            </a:r>
            <a:r>
              <a:rPr lang="en-GB" sz="3500" dirty="0" smtClean="0"/>
              <a:t> (Chicago, IL: University of Chicago Press, 1958).</a:t>
            </a:r>
          </a:p>
          <a:p>
            <a:r>
              <a:rPr lang="en-GB" sz="3500" dirty="0" smtClean="0"/>
              <a:t>Chenoweth, Erica, and Maria J. Stephan, </a:t>
            </a:r>
            <a:r>
              <a:rPr lang="en-GB" sz="3500" i="1" dirty="0" smtClean="0"/>
              <a:t>Why Civil Resistance Works: The Strategic Logic of Nonviolent Conflict</a:t>
            </a:r>
            <a:r>
              <a:rPr lang="en-GB" sz="3500" dirty="0" smtClean="0"/>
              <a:t> (New York: Columbia University Press, 2011).</a:t>
            </a:r>
          </a:p>
          <a:p>
            <a:r>
              <a:rPr lang="en-GB" sz="3500" dirty="0" smtClean="0"/>
              <a:t>AFP and </a:t>
            </a:r>
            <a:r>
              <a:rPr lang="en-GB" sz="3500" dirty="0" err="1" smtClean="0"/>
              <a:t>ToI</a:t>
            </a:r>
            <a:r>
              <a:rPr lang="en-GB" sz="3500" dirty="0" smtClean="0"/>
              <a:t> Staff, “Protesters hold placards and wave Palestinian flags during a ‘March For Palestine’ in London on October 28, 2023 (Henry Nicholls/AFP),” </a:t>
            </a:r>
            <a:r>
              <a:rPr lang="en-GB" sz="3500" i="1" dirty="0" smtClean="0"/>
              <a:t>The Times of Israel</a:t>
            </a:r>
            <a:r>
              <a:rPr lang="en-GB" sz="3500" dirty="0" smtClean="0"/>
              <a:t> (28 October 2023) </a:t>
            </a:r>
            <a:r>
              <a:rPr lang="en-GB" sz="3500" dirty="0" smtClean="0">
                <a:hlinkClick r:id="rId2"/>
              </a:rPr>
              <a:t>https://www.timesofisrael.com/liveblog_entry/thousands-in-london-hold-march-for-palestine/</a:t>
            </a:r>
            <a:r>
              <a:rPr lang="en-GB" sz="3500" dirty="0" smtClean="0"/>
              <a:t> [accessed 5 November 2025].</a:t>
            </a:r>
          </a:p>
          <a:p>
            <a:r>
              <a:rPr lang="en-GB" sz="3500" dirty="0" smtClean="0"/>
              <a:t>King, Martin Luther Jr., ‘Letter from Birmingham Jail’ (Birmingham, AL, 16 April 1963), in </a:t>
            </a:r>
            <a:r>
              <a:rPr lang="en-GB" sz="3500" i="1" dirty="0" smtClean="0"/>
              <a:t>Why We Can’t Wait</a:t>
            </a:r>
            <a:r>
              <a:rPr lang="en-GB" sz="3500" dirty="0" smtClean="0"/>
              <a:t> (New York: Harper &amp; Row, 1964), pp. 77–100.</a:t>
            </a:r>
          </a:p>
          <a:p>
            <a:r>
              <a:rPr lang="en-GB" sz="3500" dirty="0" smtClean="0"/>
              <a:t>Linz, Juan J., and Alfred </a:t>
            </a:r>
            <a:r>
              <a:rPr lang="en-GB" sz="3500" dirty="0" err="1" smtClean="0"/>
              <a:t>Stepan</a:t>
            </a:r>
            <a:r>
              <a:rPr lang="en-GB" sz="3500" dirty="0" smtClean="0"/>
              <a:t>, </a:t>
            </a:r>
            <a:r>
              <a:rPr lang="en-GB" sz="3500" i="1" dirty="0" smtClean="0"/>
              <a:t>Problems of Democratic Transition and Consolidation: Southern Europe, South America, and Post-Communist Europe</a:t>
            </a:r>
            <a:r>
              <a:rPr lang="en-GB" sz="3500" dirty="0" smtClean="0"/>
              <a:t> (Baltimore, MD: Johns Hopkins University Press, 1996).</a:t>
            </a:r>
          </a:p>
          <a:p>
            <a:r>
              <a:rPr lang="en-GB" sz="3500" dirty="0" err="1" smtClean="0"/>
              <a:t>Levitsky</a:t>
            </a:r>
            <a:r>
              <a:rPr lang="en-GB" sz="3500" dirty="0" smtClean="0"/>
              <a:t>, Steven, and Lucan A. Way, </a:t>
            </a:r>
            <a:r>
              <a:rPr lang="en-GB" sz="3500" i="1" dirty="0" smtClean="0"/>
              <a:t>Competitive Authoritarianism: Hybrid Regimes after the Cold War</a:t>
            </a:r>
            <a:r>
              <a:rPr lang="en-GB" sz="3500" dirty="0" smtClean="0"/>
              <a:t> (Cambridge: Cambridge University Press, 2010).</a:t>
            </a:r>
          </a:p>
          <a:p>
            <a:r>
              <a:rPr lang="en-GB" sz="3500" dirty="0" smtClean="0"/>
              <a:t>Locke, John, </a:t>
            </a:r>
            <a:r>
              <a:rPr lang="en-GB" sz="3500" i="1" dirty="0" smtClean="0"/>
              <a:t>Second Treatise of Government</a:t>
            </a:r>
            <a:r>
              <a:rPr lang="en-GB" sz="3500" dirty="0" smtClean="0"/>
              <a:t>, ed. by Peter </a:t>
            </a:r>
            <a:r>
              <a:rPr lang="en-GB" sz="3500" dirty="0" err="1" smtClean="0"/>
              <a:t>Laslett</a:t>
            </a:r>
            <a:r>
              <a:rPr lang="en-GB" sz="3500" dirty="0" smtClean="0"/>
              <a:t> (Cambridge: Cambridge University Press, 1988).</a:t>
            </a:r>
          </a:p>
          <a:p>
            <a:r>
              <a:rPr lang="en-GB" sz="3500" dirty="0" smtClean="0"/>
              <a:t>Rawls, John, </a:t>
            </a:r>
            <a:r>
              <a:rPr lang="en-GB" sz="3500" i="1" dirty="0" smtClean="0"/>
              <a:t>A Theory of Justice</a:t>
            </a:r>
            <a:r>
              <a:rPr lang="en-GB" sz="3500" dirty="0" smtClean="0"/>
              <a:t> (Cambridge, MA: Harvard University Press, 1971).</a:t>
            </a:r>
          </a:p>
          <a:p>
            <a:r>
              <a:rPr lang="en-GB" sz="3500" dirty="0" smtClean="0"/>
              <a:t>Reuters, ‘UK Loses Bid to Block Challenge to Palestine Action Ban under Anti-Terrorism Laws’, </a:t>
            </a:r>
            <a:r>
              <a:rPr lang="en-GB" sz="3500" i="1" dirty="0" smtClean="0"/>
              <a:t>Reuters</a:t>
            </a:r>
            <a:r>
              <a:rPr lang="en-GB" sz="3500" dirty="0" smtClean="0"/>
              <a:t> (17 October 2025) </a:t>
            </a:r>
            <a:r>
              <a:rPr lang="en-GB" sz="3500" dirty="0" smtClean="0">
                <a:hlinkClick r:id="rId3"/>
              </a:rPr>
              <a:t>https://www.reuters.com/world/uk/uk-loses-bid-block-challenge-palestine-action-ban-under-anti-terrorism-laws-2025-10-17/</a:t>
            </a:r>
            <a:r>
              <a:rPr lang="en-GB" sz="3500" dirty="0" smtClean="0"/>
              <a:t> [accessed 5 November 2025].</a:t>
            </a:r>
          </a:p>
          <a:p>
            <a:r>
              <a:rPr lang="en-GB" sz="3500" dirty="0" smtClean="0"/>
              <a:t>Thoreau, Henry David, ‘Civil Disobedience’, in </a:t>
            </a:r>
            <a:r>
              <a:rPr lang="en-GB" sz="3500" i="1" dirty="0" smtClean="0"/>
              <a:t>Civil Disobedience and Other Essays</a:t>
            </a:r>
            <a:r>
              <a:rPr lang="en-GB" sz="3500" dirty="0" smtClean="0"/>
              <a:t> (Mineola, NY: Dover Publications, 1991 [1849]), pp. 1–18.</a:t>
            </a:r>
          </a:p>
          <a:p>
            <a:r>
              <a:rPr lang="en-GB" sz="3500" dirty="0" err="1" smtClean="0"/>
              <a:t>Tilly</a:t>
            </a:r>
            <a:r>
              <a:rPr lang="en-GB" sz="3500" dirty="0" smtClean="0"/>
              <a:t>, Charles, Sidney </a:t>
            </a:r>
            <a:r>
              <a:rPr lang="en-GB" sz="3500" dirty="0" err="1" smtClean="0"/>
              <a:t>Tarrow</a:t>
            </a:r>
            <a:r>
              <a:rPr lang="en-GB" sz="3500" dirty="0" smtClean="0"/>
              <a:t>, and Doug </a:t>
            </a:r>
            <a:r>
              <a:rPr lang="en-GB" sz="3500" dirty="0" err="1" smtClean="0"/>
              <a:t>McAdam</a:t>
            </a:r>
            <a:r>
              <a:rPr lang="en-GB" sz="3500" dirty="0" smtClean="0"/>
              <a:t>, </a:t>
            </a:r>
            <a:r>
              <a:rPr lang="en-GB" sz="3500" i="1" dirty="0" smtClean="0"/>
              <a:t>Dynamics of Contention</a:t>
            </a:r>
            <a:r>
              <a:rPr lang="en-GB" sz="3500" dirty="0" smtClean="0"/>
              <a:t> (Cambridge: Cambridge University Press, 2001).</a:t>
            </a:r>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558</TotalTime>
  <Words>1403</Words>
  <Application>Microsoft Office PowerPoint</Application>
  <PresentationFormat>On-screen Show (4:3)</PresentationFormat>
  <Paragraphs>94</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Comparative assessment of state responses to Pro-Palestine protests during war in Gaza from 2023 to 2025</vt:lpstr>
      <vt:lpstr>Topic Introduction</vt:lpstr>
      <vt:lpstr>Slide 3</vt:lpstr>
      <vt:lpstr>Presentation Structure</vt:lpstr>
      <vt:lpstr>Crux of the question and objectives of research</vt:lpstr>
      <vt:lpstr>Methodology – Comparative and Qualitative approach</vt:lpstr>
      <vt:lpstr>Framework of concepts: Main theories of Civil Disobedience</vt:lpstr>
      <vt:lpstr>Framework of theories: Different types of state or regime</vt:lpstr>
      <vt:lpstr>Brief overview of Comparisons</vt:lpstr>
      <vt:lpstr>Preliminary Findings and Insights</vt:lpstr>
      <vt:lpstr>Issues encountered</vt:lpstr>
      <vt:lpstr>Brief Summary</vt:lpstr>
      <vt:lpstr>Slide 13</vt:lpstr>
      <vt:lpstr>Reference list in order of usage</vt:lpstr>
      <vt:lpstr>Bibliography in alphabetical order</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Comparative assessment of state responses to Pro-Palestine protests during war in Gaza from 2023 to 2025</dc:title>
  <dc:creator>HP</dc:creator>
  <cp:lastModifiedBy>HP</cp:lastModifiedBy>
  <cp:revision>26</cp:revision>
  <dcterms:created xsi:type="dcterms:W3CDTF">2025-11-05T14:32:23Z</dcterms:created>
  <dcterms:modified xsi:type="dcterms:W3CDTF">2025-11-05T23:50:58Z</dcterms:modified>
</cp:coreProperties>
</file>