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handoutMasterIdLst>
    <p:handoutMasterId r:id="rId14"/>
  </p:handoutMasterIdLst>
  <p:sldIdLst>
    <p:sldId id="257" r:id="rId2"/>
    <p:sldId id="258" r:id="rId3"/>
    <p:sldId id="259" r:id="rId4"/>
    <p:sldId id="256" r:id="rId5"/>
    <p:sldId id="260" r:id="rId6"/>
    <p:sldId id="261" r:id="rId7"/>
    <p:sldId id="262" r:id="rId8"/>
    <p:sldId id="265" r:id="rId9"/>
    <p:sldId id="266" r:id="rId10"/>
    <p:sldId id="267"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12FFB260-8878-4EEB-BD65-892AE1F48E2A}">
          <p14:sldIdLst>
            <p14:sldId id="257"/>
            <p14:sldId id="258"/>
            <p14:sldId id="259"/>
            <p14:sldId id="256"/>
            <p14:sldId id="260"/>
            <p14:sldId id="261"/>
            <p14:sldId id="262"/>
            <p14:sldId id="265"/>
            <p14:sldId id="266"/>
            <p14:sldId id="267"/>
            <p14:sldId id="268"/>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atalin Iordache" initials="CI" lastIdx="2" clrIdx="0">
    <p:extLst>
      <p:ext uri="{19B8F6BF-5375-455C-9EA6-DF929625EA0E}">
        <p15:presenceInfo xmlns:p15="http://schemas.microsoft.com/office/powerpoint/2012/main" userId="Catalin Iordache"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5" d="100"/>
          <a:sy n="65" d="100"/>
        </p:scale>
        <p:origin x="66" y="22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6727-4B5C-8A38-3749909DCCEA}"/>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6727-4B5C-8A38-3749909DCCEA}"/>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6727-4B5C-8A38-3749909DCCEA}"/>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6727-4B5C-8A38-3749909DCCEA}"/>
              </c:ext>
            </c:extLst>
          </c:dPt>
          <c:cat>
            <c:strRef>
              <c:f>Sheet1!$A$2:$A$5</c:f>
              <c:strCache>
                <c:ptCount val="4"/>
                <c:pt idx="0">
                  <c:v>McDonalds</c:v>
                </c:pt>
                <c:pt idx="1">
                  <c:v>BurgerKing</c:v>
                </c:pt>
                <c:pt idx="2">
                  <c:v>Wendys</c:v>
                </c:pt>
                <c:pt idx="3">
                  <c:v>Jack in the Box</c:v>
                </c:pt>
              </c:strCache>
            </c:strRef>
          </c:cat>
          <c:val>
            <c:numRef>
              <c:f>Sheet1!$B$2:$B$5</c:f>
              <c:numCache>
                <c:formatCode>General</c:formatCode>
                <c:ptCount val="4"/>
                <c:pt idx="0">
                  <c:v>34</c:v>
                </c:pt>
                <c:pt idx="1">
                  <c:v>10</c:v>
                </c:pt>
                <c:pt idx="2">
                  <c:v>7</c:v>
                </c:pt>
                <c:pt idx="3">
                  <c:v>2</c:v>
                </c:pt>
              </c:numCache>
            </c:numRef>
          </c:val>
          <c:extLst>
            <c:ext xmlns:c16="http://schemas.microsoft.com/office/drawing/2014/chart" uri="{C3380CC4-5D6E-409C-BE32-E72D297353CC}">
              <c16:uniqueId val="{00000000-34A8-48EA-9513-AD1A12673C2F}"/>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Sales</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14DF-4A7B-AF55-B09997EDFB1F}"/>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14DF-4A7B-AF55-B09997EDFB1F}"/>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14DF-4A7B-AF55-B09997EDFB1F}"/>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14DF-4A7B-AF55-B09997EDFB1F}"/>
              </c:ext>
            </c:extLst>
          </c:dPt>
          <c:cat>
            <c:strRef>
              <c:f>Sheet1!$A$2:$A$5</c:f>
              <c:strCache>
                <c:ptCount val="4"/>
                <c:pt idx="0">
                  <c:v>McDonalds</c:v>
                </c:pt>
                <c:pt idx="1">
                  <c:v>BurgerKing</c:v>
                </c:pt>
                <c:pt idx="2">
                  <c:v>Wendys</c:v>
                </c:pt>
                <c:pt idx="3">
                  <c:v>Jack in the Box</c:v>
                </c:pt>
              </c:strCache>
            </c:strRef>
          </c:cat>
          <c:val>
            <c:numRef>
              <c:f>Sheet1!$B$2:$B$5</c:f>
              <c:numCache>
                <c:formatCode>General</c:formatCode>
                <c:ptCount val="4"/>
                <c:pt idx="0">
                  <c:v>7</c:v>
                </c:pt>
                <c:pt idx="1">
                  <c:v>15</c:v>
                </c:pt>
                <c:pt idx="2">
                  <c:v>14</c:v>
                </c:pt>
                <c:pt idx="3">
                  <c:v>1.2</c:v>
                </c:pt>
              </c:numCache>
            </c:numRef>
          </c:val>
          <c:extLst>
            <c:ext xmlns:c16="http://schemas.microsoft.com/office/drawing/2014/chart" uri="{C3380CC4-5D6E-409C-BE32-E72D297353CC}">
              <c16:uniqueId val="{00000000-F673-4D18-BB82-6DC6EA1BE830}"/>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368A5D2-54C5-4130-856A-3E28FAEDCFE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AAA1F419-0EB9-4E56-B249-966A27597A7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1177EBD-B2BC-4E70-B48B-2E6CCE0C4B8E}" type="datetimeFigureOut">
              <a:rPr lang="en-US" smtClean="0"/>
              <a:t>7/16/2020</a:t>
            </a:fld>
            <a:endParaRPr lang="en-US"/>
          </a:p>
        </p:txBody>
      </p:sp>
      <p:sp>
        <p:nvSpPr>
          <p:cNvPr id="4" name="Footer Placeholder 3">
            <a:extLst>
              <a:ext uri="{FF2B5EF4-FFF2-40B4-BE49-F238E27FC236}">
                <a16:creationId xmlns:a16="http://schemas.microsoft.com/office/drawing/2014/main" id="{DD32F663-45C8-4587-AC79-B31946D8200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US"/>
              <a:t>this statistic was done in 2003 by https://mcdonalds600.weebly.com/competitors--market-share.html</a:t>
            </a:r>
          </a:p>
        </p:txBody>
      </p:sp>
      <p:sp>
        <p:nvSpPr>
          <p:cNvPr id="5" name="Slide Number Placeholder 4">
            <a:extLst>
              <a:ext uri="{FF2B5EF4-FFF2-40B4-BE49-F238E27FC236}">
                <a16:creationId xmlns:a16="http://schemas.microsoft.com/office/drawing/2014/main" id="{BD18650D-2A04-4891-AC11-39FA6541995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4161DBA-412A-40AA-8AF5-7BC030195918}" type="slidenum">
              <a:rPr lang="en-US" smtClean="0"/>
              <a:t>‹#›</a:t>
            </a:fld>
            <a:endParaRPr lang="en-US"/>
          </a:p>
        </p:txBody>
      </p:sp>
    </p:spTree>
    <p:extLst>
      <p:ext uri="{BB962C8B-B14F-4D97-AF65-F5344CB8AC3E}">
        <p14:creationId xmlns:p14="http://schemas.microsoft.com/office/powerpoint/2010/main" val="586853884"/>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B769F0-A5CD-48C0-AF30-A36EA4FBFA65}" type="datetimeFigureOut">
              <a:rPr lang="en-US" smtClean="0"/>
              <a:t>7/16/2020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US"/>
              <a:t>this statistic was done in 2003 by https://mcdonalds600.weebly.com/competitors--market-share.html</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75370-2AAB-49D9-92AE-43D791E4B1EE}" type="slidenum">
              <a:rPr lang="en-US" smtClean="0"/>
              <a:t>‹#›</a:t>
            </a:fld>
            <a:endParaRPr lang="en-US"/>
          </a:p>
        </p:txBody>
      </p:sp>
    </p:spTree>
    <p:extLst>
      <p:ext uri="{BB962C8B-B14F-4D97-AF65-F5344CB8AC3E}">
        <p14:creationId xmlns:p14="http://schemas.microsoft.com/office/powerpoint/2010/main" val="2861881317"/>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EF478-4475-403E-8D87-79E014180BF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4F17327A-3F74-4F27-AC91-A401106B1E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82A0F775-FFBB-4553-9F97-DAAAC79F771F}"/>
              </a:ext>
            </a:extLst>
          </p:cNvPr>
          <p:cNvSpPr>
            <a:spLocks noGrp="1"/>
          </p:cNvSpPr>
          <p:nvPr>
            <p:ph type="dt" sz="half" idx="10"/>
          </p:nvPr>
        </p:nvSpPr>
        <p:spPr/>
        <p:txBody>
          <a:bodyPr/>
          <a:lstStyle/>
          <a:p>
            <a:fld id="{23EEEDB7-4CAA-44B6-A4AE-55DA9720415A}" type="datetimeFigureOut">
              <a:rPr lang="en-US" smtClean="0"/>
              <a:t>7/16/2020</a:t>
            </a:fld>
            <a:endParaRPr lang="en-US"/>
          </a:p>
        </p:txBody>
      </p:sp>
      <p:sp>
        <p:nvSpPr>
          <p:cNvPr id="5" name="Footer Placeholder 4">
            <a:extLst>
              <a:ext uri="{FF2B5EF4-FFF2-40B4-BE49-F238E27FC236}">
                <a16:creationId xmlns:a16="http://schemas.microsoft.com/office/drawing/2014/main" id="{ABF0B904-1608-4FEF-9F07-7D4CB5A662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6DEB91-3BA8-42CC-A806-705D54758692}"/>
              </a:ext>
            </a:extLst>
          </p:cNvPr>
          <p:cNvSpPr>
            <a:spLocks noGrp="1"/>
          </p:cNvSpPr>
          <p:nvPr>
            <p:ph type="sldNum" sz="quarter" idx="12"/>
          </p:nvPr>
        </p:nvSpPr>
        <p:spPr/>
        <p:txBody>
          <a:bodyPr/>
          <a:lstStyle/>
          <a:p>
            <a:fld id="{7BBBAC73-2D63-44BE-914B-9E60EDE2137A}" type="slidenum">
              <a:rPr lang="en-US" smtClean="0"/>
              <a:t>‹#›</a:t>
            </a:fld>
            <a:endParaRPr lang="en-US"/>
          </a:p>
        </p:txBody>
      </p:sp>
    </p:spTree>
    <p:extLst>
      <p:ext uri="{BB962C8B-B14F-4D97-AF65-F5344CB8AC3E}">
        <p14:creationId xmlns:p14="http://schemas.microsoft.com/office/powerpoint/2010/main" val="14382735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8E2F3-A01B-4C2C-8F51-E3AD4B3E67A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44B3D0E-7F31-4477-9371-E80A0812C44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4B36598-A286-4BBF-90FE-3DF68479216F}"/>
              </a:ext>
            </a:extLst>
          </p:cNvPr>
          <p:cNvSpPr>
            <a:spLocks noGrp="1"/>
          </p:cNvSpPr>
          <p:nvPr>
            <p:ph type="dt" sz="half" idx="10"/>
          </p:nvPr>
        </p:nvSpPr>
        <p:spPr/>
        <p:txBody>
          <a:bodyPr/>
          <a:lstStyle/>
          <a:p>
            <a:fld id="{23EEEDB7-4CAA-44B6-A4AE-55DA9720415A}" type="datetimeFigureOut">
              <a:rPr lang="en-US" smtClean="0"/>
              <a:t>7/16/2020</a:t>
            </a:fld>
            <a:endParaRPr lang="en-US"/>
          </a:p>
        </p:txBody>
      </p:sp>
      <p:sp>
        <p:nvSpPr>
          <p:cNvPr id="5" name="Footer Placeholder 4">
            <a:extLst>
              <a:ext uri="{FF2B5EF4-FFF2-40B4-BE49-F238E27FC236}">
                <a16:creationId xmlns:a16="http://schemas.microsoft.com/office/drawing/2014/main" id="{F5B5F260-563D-4E5B-A485-537BA9B99C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1BC1FC8-41DB-4081-81E5-CA799801FA39}"/>
              </a:ext>
            </a:extLst>
          </p:cNvPr>
          <p:cNvSpPr>
            <a:spLocks noGrp="1"/>
          </p:cNvSpPr>
          <p:nvPr>
            <p:ph type="sldNum" sz="quarter" idx="12"/>
          </p:nvPr>
        </p:nvSpPr>
        <p:spPr/>
        <p:txBody>
          <a:bodyPr/>
          <a:lstStyle/>
          <a:p>
            <a:fld id="{7BBBAC73-2D63-44BE-914B-9E60EDE2137A}" type="slidenum">
              <a:rPr lang="en-US" smtClean="0"/>
              <a:t>‹#›</a:t>
            </a:fld>
            <a:endParaRPr lang="en-US"/>
          </a:p>
        </p:txBody>
      </p:sp>
    </p:spTree>
    <p:extLst>
      <p:ext uri="{BB962C8B-B14F-4D97-AF65-F5344CB8AC3E}">
        <p14:creationId xmlns:p14="http://schemas.microsoft.com/office/powerpoint/2010/main" val="10538956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46E91-2519-41D2-99E2-DA178DD653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E9A5EA4-8F4C-4841-938D-788C30914E6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ECD5A6-F27F-4B31-918D-F00D86117916}"/>
              </a:ext>
            </a:extLst>
          </p:cNvPr>
          <p:cNvSpPr>
            <a:spLocks noGrp="1"/>
          </p:cNvSpPr>
          <p:nvPr>
            <p:ph type="dt" sz="half" idx="10"/>
          </p:nvPr>
        </p:nvSpPr>
        <p:spPr/>
        <p:txBody>
          <a:bodyPr/>
          <a:lstStyle/>
          <a:p>
            <a:fld id="{23EEEDB7-4CAA-44B6-A4AE-55DA9720415A}" type="datetimeFigureOut">
              <a:rPr lang="en-US" smtClean="0"/>
              <a:t>7/16/2020</a:t>
            </a:fld>
            <a:endParaRPr lang="en-US"/>
          </a:p>
        </p:txBody>
      </p:sp>
      <p:sp>
        <p:nvSpPr>
          <p:cNvPr id="5" name="Footer Placeholder 4">
            <a:extLst>
              <a:ext uri="{FF2B5EF4-FFF2-40B4-BE49-F238E27FC236}">
                <a16:creationId xmlns:a16="http://schemas.microsoft.com/office/drawing/2014/main" id="{65C26926-1427-4E10-817B-DD87F281D75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42F27E-8F32-4C43-BDCC-D8473BFDE156}"/>
              </a:ext>
            </a:extLst>
          </p:cNvPr>
          <p:cNvSpPr>
            <a:spLocks noGrp="1"/>
          </p:cNvSpPr>
          <p:nvPr>
            <p:ph type="sldNum" sz="quarter" idx="12"/>
          </p:nvPr>
        </p:nvSpPr>
        <p:spPr/>
        <p:txBody>
          <a:bodyPr/>
          <a:lstStyle/>
          <a:p>
            <a:fld id="{7BBBAC73-2D63-44BE-914B-9E60EDE2137A}" type="slidenum">
              <a:rPr lang="en-US" smtClean="0"/>
              <a:t>‹#›</a:t>
            </a:fld>
            <a:endParaRPr lang="en-US"/>
          </a:p>
        </p:txBody>
      </p:sp>
    </p:spTree>
    <p:extLst>
      <p:ext uri="{BB962C8B-B14F-4D97-AF65-F5344CB8AC3E}">
        <p14:creationId xmlns:p14="http://schemas.microsoft.com/office/powerpoint/2010/main" val="7152644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2FA38-0EAA-4634-9BC0-298BCE94261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059F1CA-05C2-4E74-A5D0-914F6AC140B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9AC9E6A-06FC-4C2A-A49E-232C2AB238B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F0907C0-1777-4A35-9B87-BC7C914DD44A}"/>
              </a:ext>
            </a:extLst>
          </p:cNvPr>
          <p:cNvSpPr>
            <a:spLocks noGrp="1"/>
          </p:cNvSpPr>
          <p:nvPr>
            <p:ph type="dt" sz="half" idx="10"/>
          </p:nvPr>
        </p:nvSpPr>
        <p:spPr/>
        <p:txBody>
          <a:bodyPr/>
          <a:lstStyle/>
          <a:p>
            <a:fld id="{23EEEDB7-4CAA-44B6-A4AE-55DA9720415A}" type="datetimeFigureOut">
              <a:rPr lang="en-US" smtClean="0"/>
              <a:t>7/16/2020</a:t>
            </a:fld>
            <a:endParaRPr lang="en-US"/>
          </a:p>
        </p:txBody>
      </p:sp>
      <p:sp>
        <p:nvSpPr>
          <p:cNvPr id="6" name="Footer Placeholder 5">
            <a:extLst>
              <a:ext uri="{FF2B5EF4-FFF2-40B4-BE49-F238E27FC236}">
                <a16:creationId xmlns:a16="http://schemas.microsoft.com/office/drawing/2014/main" id="{49E699CE-7490-4894-8BEC-232412600C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F1C2D1-AF2C-4F88-9517-B952E63CE1EC}"/>
              </a:ext>
            </a:extLst>
          </p:cNvPr>
          <p:cNvSpPr>
            <a:spLocks noGrp="1"/>
          </p:cNvSpPr>
          <p:nvPr>
            <p:ph type="sldNum" sz="quarter" idx="12"/>
          </p:nvPr>
        </p:nvSpPr>
        <p:spPr/>
        <p:txBody>
          <a:bodyPr/>
          <a:lstStyle/>
          <a:p>
            <a:fld id="{7BBBAC73-2D63-44BE-914B-9E60EDE2137A}" type="slidenum">
              <a:rPr lang="en-US" smtClean="0"/>
              <a:t>‹#›</a:t>
            </a:fld>
            <a:endParaRPr lang="en-US"/>
          </a:p>
        </p:txBody>
      </p:sp>
    </p:spTree>
    <p:extLst>
      <p:ext uri="{BB962C8B-B14F-4D97-AF65-F5344CB8AC3E}">
        <p14:creationId xmlns:p14="http://schemas.microsoft.com/office/powerpoint/2010/main" val="8543724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6A015-5777-475C-B6FD-FBC57D9583EC}"/>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6038C371-63B5-4CB1-9D22-6A3F19A4055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286595-8805-48D1-87A0-9216EB3C84E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2D78EE4-EF9A-4BDC-8696-4E5EFC5A676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928EFC4-4210-43C8-A250-37E096C719F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95CDB40-BA84-49E5-9255-E043803BAEBD}"/>
              </a:ext>
            </a:extLst>
          </p:cNvPr>
          <p:cNvSpPr>
            <a:spLocks noGrp="1"/>
          </p:cNvSpPr>
          <p:nvPr>
            <p:ph type="dt" sz="half" idx="10"/>
          </p:nvPr>
        </p:nvSpPr>
        <p:spPr/>
        <p:txBody>
          <a:bodyPr/>
          <a:lstStyle/>
          <a:p>
            <a:fld id="{23EEEDB7-4CAA-44B6-A4AE-55DA9720415A}" type="datetimeFigureOut">
              <a:rPr lang="en-US" smtClean="0"/>
              <a:t>7/16/2020</a:t>
            </a:fld>
            <a:endParaRPr lang="en-US"/>
          </a:p>
        </p:txBody>
      </p:sp>
      <p:sp>
        <p:nvSpPr>
          <p:cNvPr id="8" name="Footer Placeholder 7">
            <a:extLst>
              <a:ext uri="{FF2B5EF4-FFF2-40B4-BE49-F238E27FC236}">
                <a16:creationId xmlns:a16="http://schemas.microsoft.com/office/drawing/2014/main" id="{C8ACA791-7982-4202-9782-F838A3A5B8B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110839A-5986-4772-96BD-DAA8DCC8AC41}"/>
              </a:ext>
            </a:extLst>
          </p:cNvPr>
          <p:cNvSpPr>
            <a:spLocks noGrp="1"/>
          </p:cNvSpPr>
          <p:nvPr>
            <p:ph type="sldNum" sz="quarter" idx="12"/>
          </p:nvPr>
        </p:nvSpPr>
        <p:spPr/>
        <p:txBody>
          <a:bodyPr/>
          <a:lstStyle/>
          <a:p>
            <a:fld id="{7BBBAC73-2D63-44BE-914B-9E60EDE2137A}" type="slidenum">
              <a:rPr lang="en-US" smtClean="0"/>
              <a:t>‹#›</a:t>
            </a:fld>
            <a:endParaRPr lang="en-US"/>
          </a:p>
        </p:txBody>
      </p:sp>
    </p:spTree>
    <p:extLst>
      <p:ext uri="{BB962C8B-B14F-4D97-AF65-F5344CB8AC3E}">
        <p14:creationId xmlns:p14="http://schemas.microsoft.com/office/powerpoint/2010/main" val="35459801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D71D0-49F1-4F73-99EB-95A42B42E62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2D87CC0-CFC4-4B8B-917F-7736DD5BDDB6}"/>
              </a:ext>
            </a:extLst>
          </p:cNvPr>
          <p:cNvSpPr>
            <a:spLocks noGrp="1"/>
          </p:cNvSpPr>
          <p:nvPr>
            <p:ph type="dt" sz="half" idx="10"/>
          </p:nvPr>
        </p:nvSpPr>
        <p:spPr/>
        <p:txBody>
          <a:bodyPr/>
          <a:lstStyle/>
          <a:p>
            <a:fld id="{23EEEDB7-4CAA-44B6-A4AE-55DA9720415A}" type="datetimeFigureOut">
              <a:rPr lang="en-US" smtClean="0"/>
              <a:t>7/16/2020</a:t>
            </a:fld>
            <a:endParaRPr lang="en-US"/>
          </a:p>
        </p:txBody>
      </p:sp>
      <p:sp>
        <p:nvSpPr>
          <p:cNvPr id="4" name="Footer Placeholder 3">
            <a:extLst>
              <a:ext uri="{FF2B5EF4-FFF2-40B4-BE49-F238E27FC236}">
                <a16:creationId xmlns:a16="http://schemas.microsoft.com/office/drawing/2014/main" id="{9C48AE7C-5313-4C79-AFB9-4BA7E9B6287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E18D053-32D9-40E3-9A51-DB987A686A0B}"/>
              </a:ext>
            </a:extLst>
          </p:cNvPr>
          <p:cNvSpPr>
            <a:spLocks noGrp="1"/>
          </p:cNvSpPr>
          <p:nvPr>
            <p:ph type="sldNum" sz="quarter" idx="12"/>
          </p:nvPr>
        </p:nvSpPr>
        <p:spPr/>
        <p:txBody>
          <a:bodyPr/>
          <a:lstStyle/>
          <a:p>
            <a:fld id="{7BBBAC73-2D63-44BE-914B-9E60EDE2137A}" type="slidenum">
              <a:rPr lang="en-US" smtClean="0"/>
              <a:t>‹#›</a:t>
            </a:fld>
            <a:endParaRPr lang="en-US"/>
          </a:p>
        </p:txBody>
      </p:sp>
    </p:spTree>
    <p:extLst>
      <p:ext uri="{BB962C8B-B14F-4D97-AF65-F5344CB8AC3E}">
        <p14:creationId xmlns:p14="http://schemas.microsoft.com/office/powerpoint/2010/main" val="6477248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229358-7852-42D1-986A-ED070AD55E0F}"/>
              </a:ext>
            </a:extLst>
          </p:cNvPr>
          <p:cNvSpPr>
            <a:spLocks noGrp="1"/>
          </p:cNvSpPr>
          <p:nvPr>
            <p:ph type="dt" sz="half" idx="10"/>
          </p:nvPr>
        </p:nvSpPr>
        <p:spPr/>
        <p:txBody>
          <a:bodyPr/>
          <a:lstStyle/>
          <a:p>
            <a:fld id="{23EEEDB7-4CAA-44B6-A4AE-55DA9720415A}" type="datetimeFigureOut">
              <a:rPr lang="en-US" smtClean="0"/>
              <a:t>7/16/2020</a:t>
            </a:fld>
            <a:endParaRPr lang="en-US"/>
          </a:p>
        </p:txBody>
      </p:sp>
      <p:sp>
        <p:nvSpPr>
          <p:cNvPr id="3" name="Footer Placeholder 2">
            <a:extLst>
              <a:ext uri="{FF2B5EF4-FFF2-40B4-BE49-F238E27FC236}">
                <a16:creationId xmlns:a16="http://schemas.microsoft.com/office/drawing/2014/main" id="{B80A62AA-FC69-4E06-9B08-4C309D8D4DE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F968D24-ABA7-47ED-817F-485EE9BEC9EE}"/>
              </a:ext>
            </a:extLst>
          </p:cNvPr>
          <p:cNvSpPr>
            <a:spLocks noGrp="1"/>
          </p:cNvSpPr>
          <p:nvPr>
            <p:ph type="sldNum" sz="quarter" idx="12"/>
          </p:nvPr>
        </p:nvSpPr>
        <p:spPr/>
        <p:txBody>
          <a:bodyPr/>
          <a:lstStyle/>
          <a:p>
            <a:fld id="{7BBBAC73-2D63-44BE-914B-9E60EDE2137A}" type="slidenum">
              <a:rPr lang="en-US" smtClean="0"/>
              <a:t>‹#›</a:t>
            </a:fld>
            <a:endParaRPr lang="en-US"/>
          </a:p>
        </p:txBody>
      </p:sp>
    </p:spTree>
    <p:extLst>
      <p:ext uri="{BB962C8B-B14F-4D97-AF65-F5344CB8AC3E}">
        <p14:creationId xmlns:p14="http://schemas.microsoft.com/office/powerpoint/2010/main" val="34328844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499AE-BCAC-4B37-9ADC-0711FDC482A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B130BE0-4D5E-4475-81A7-B77DAF8846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D66F77F-0752-44A3-ACF9-0CD2A026AF0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347A13-B413-45D3-9E1D-CF5C06A74A19}"/>
              </a:ext>
            </a:extLst>
          </p:cNvPr>
          <p:cNvSpPr>
            <a:spLocks noGrp="1"/>
          </p:cNvSpPr>
          <p:nvPr>
            <p:ph type="dt" sz="half" idx="10"/>
          </p:nvPr>
        </p:nvSpPr>
        <p:spPr/>
        <p:txBody>
          <a:bodyPr/>
          <a:lstStyle/>
          <a:p>
            <a:fld id="{23EEEDB7-4CAA-44B6-A4AE-55DA9720415A}" type="datetimeFigureOut">
              <a:rPr lang="en-US" smtClean="0"/>
              <a:t>7/16/2020</a:t>
            </a:fld>
            <a:endParaRPr lang="en-US"/>
          </a:p>
        </p:txBody>
      </p:sp>
      <p:sp>
        <p:nvSpPr>
          <p:cNvPr id="6" name="Footer Placeholder 5">
            <a:extLst>
              <a:ext uri="{FF2B5EF4-FFF2-40B4-BE49-F238E27FC236}">
                <a16:creationId xmlns:a16="http://schemas.microsoft.com/office/drawing/2014/main" id="{64DFEF5D-F2DB-4280-AA36-58A3DF82FD5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4578CB8-FE8B-418A-AD8E-8D6A71277913}"/>
              </a:ext>
            </a:extLst>
          </p:cNvPr>
          <p:cNvSpPr>
            <a:spLocks noGrp="1"/>
          </p:cNvSpPr>
          <p:nvPr>
            <p:ph type="sldNum" sz="quarter" idx="12"/>
          </p:nvPr>
        </p:nvSpPr>
        <p:spPr/>
        <p:txBody>
          <a:bodyPr/>
          <a:lstStyle/>
          <a:p>
            <a:fld id="{7BBBAC73-2D63-44BE-914B-9E60EDE2137A}" type="slidenum">
              <a:rPr lang="en-US" smtClean="0"/>
              <a:t>‹#›</a:t>
            </a:fld>
            <a:endParaRPr lang="en-US"/>
          </a:p>
        </p:txBody>
      </p:sp>
    </p:spTree>
    <p:extLst>
      <p:ext uri="{BB962C8B-B14F-4D97-AF65-F5344CB8AC3E}">
        <p14:creationId xmlns:p14="http://schemas.microsoft.com/office/powerpoint/2010/main" val="21029909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99449-CBA5-4D73-A7F8-1C99CFCB9A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AD773D2-7A68-4C58-A595-DA1BAA0120D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EE2FDD8-2880-4BE6-947E-20A4D04CCD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C443F8-5E39-482D-82BB-C85AFE4E5EDE}"/>
              </a:ext>
            </a:extLst>
          </p:cNvPr>
          <p:cNvSpPr>
            <a:spLocks noGrp="1"/>
          </p:cNvSpPr>
          <p:nvPr>
            <p:ph type="dt" sz="half" idx="10"/>
          </p:nvPr>
        </p:nvSpPr>
        <p:spPr/>
        <p:txBody>
          <a:bodyPr/>
          <a:lstStyle/>
          <a:p>
            <a:fld id="{23EEEDB7-4CAA-44B6-A4AE-55DA9720415A}" type="datetimeFigureOut">
              <a:rPr lang="en-US" smtClean="0"/>
              <a:t>7/16/2020</a:t>
            </a:fld>
            <a:endParaRPr lang="en-US"/>
          </a:p>
        </p:txBody>
      </p:sp>
      <p:sp>
        <p:nvSpPr>
          <p:cNvPr id="6" name="Footer Placeholder 5">
            <a:extLst>
              <a:ext uri="{FF2B5EF4-FFF2-40B4-BE49-F238E27FC236}">
                <a16:creationId xmlns:a16="http://schemas.microsoft.com/office/drawing/2014/main" id="{4903544B-ECB0-48B4-8357-79C5E74F243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1E9241B-D059-4BCD-84E0-691930AA8CF3}"/>
              </a:ext>
            </a:extLst>
          </p:cNvPr>
          <p:cNvSpPr>
            <a:spLocks noGrp="1"/>
          </p:cNvSpPr>
          <p:nvPr>
            <p:ph type="sldNum" sz="quarter" idx="12"/>
          </p:nvPr>
        </p:nvSpPr>
        <p:spPr/>
        <p:txBody>
          <a:bodyPr/>
          <a:lstStyle/>
          <a:p>
            <a:fld id="{7BBBAC73-2D63-44BE-914B-9E60EDE2137A}" type="slidenum">
              <a:rPr lang="en-US" smtClean="0"/>
              <a:t>‹#›</a:t>
            </a:fld>
            <a:endParaRPr lang="en-US"/>
          </a:p>
        </p:txBody>
      </p:sp>
    </p:spTree>
    <p:extLst>
      <p:ext uri="{BB962C8B-B14F-4D97-AF65-F5344CB8AC3E}">
        <p14:creationId xmlns:p14="http://schemas.microsoft.com/office/powerpoint/2010/main" val="27327689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A4871-516E-449C-B5D6-DBA641DD8F6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6E287C-2FB8-4EEE-A05C-A9DE980B23A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46183D6-9271-43E1-8ED6-EE3EDA81CB07}"/>
              </a:ext>
            </a:extLst>
          </p:cNvPr>
          <p:cNvSpPr>
            <a:spLocks noGrp="1"/>
          </p:cNvSpPr>
          <p:nvPr>
            <p:ph type="dt" sz="half" idx="10"/>
          </p:nvPr>
        </p:nvSpPr>
        <p:spPr/>
        <p:txBody>
          <a:bodyPr/>
          <a:lstStyle/>
          <a:p>
            <a:fld id="{23EEEDB7-4CAA-44B6-A4AE-55DA9720415A}" type="datetimeFigureOut">
              <a:rPr lang="en-US" smtClean="0"/>
              <a:t>7/16/2020</a:t>
            </a:fld>
            <a:endParaRPr lang="en-US"/>
          </a:p>
        </p:txBody>
      </p:sp>
      <p:sp>
        <p:nvSpPr>
          <p:cNvPr id="5" name="Footer Placeholder 4">
            <a:extLst>
              <a:ext uri="{FF2B5EF4-FFF2-40B4-BE49-F238E27FC236}">
                <a16:creationId xmlns:a16="http://schemas.microsoft.com/office/drawing/2014/main" id="{B8E34C0E-B7FB-4D57-83BB-A517091380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DEC42A-EE9F-45C2-853D-89B3D89E3A31}"/>
              </a:ext>
            </a:extLst>
          </p:cNvPr>
          <p:cNvSpPr>
            <a:spLocks noGrp="1"/>
          </p:cNvSpPr>
          <p:nvPr>
            <p:ph type="sldNum" sz="quarter" idx="12"/>
          </p:nvPr>
        </p:nvSpPr>
        <p:spPr/>
        <p:txBody>
          <a:bodyPr/>
          <a:lstStyle/>
          <a:p>
            <a:fld id="{7BBBAC73-2D63-44BE-914B-9E60EDE2137A}" type="slidenum">
              <a:rPr lang="en-US" smtClean="0"/>
              <a:t>‹#›</a:t>
            </a:fld>
            <a:endParaRPr lang="en-US"/>
          </a:p>
        </p:txBody>
      </p:sp>
    </p:spTree>
    <p:extLst>
      <p:ext uri="{BB962C8B-B14F-4D97-AF65-F5344CB8AC3E}">
        <p14:creationId xmlns:p14="http://schemas.microsoft.com/office/powerpoint/2010/main" val="10803882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03A3A9-AF1B-4DF3-A019-999CE8441A7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1D71F6D-49ED-48AC-8500-D92F6219225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5C95A6A-F161-4CC6-826F-8A3091DD3504}"/>
              </a:ext>
            </a:extLst>
          </p:cNvPr>
          <p:cNvSpPr>
            <a:spLocks noGrp="1"/>
          </p:cNvSpPr>
          <p:nvPr>
            <p:ph type="dt" sz="half" idx="10"/>
          </p:nvPr>
        </p:nvSpPr>
        <p:spPr/>
        <p:txBody>
          <a:bodyPr/>
          <a:lstStyle/>
          <a:p>
            <a:fld id="{23EEEDB7-4CAA-44B6-A4AE-55DA9720415A}" type="datetimeFigureOut">
              <a:rPr lang="en-US" smtClean="0"/>
              <a:t>7/16/2020</a:t>
            </a:fld>
            <a:endParaRPr lang="en-US"/>
          </a:p>
        </p:txBody>
      </p:sp>
      <p:sp>
        <p:nvSpPr>
          <p:cNvPr id="5" name="Footer Placeholder 4">
            <a:extLst>
              <a:ext uri="{FF2B5EF4-FFF2-40B4-BE49-F238E27FC236}">
                <a16:creationId xmlns:a16="http://schemas.microsoft.com/office/drawing/2014/main" id="{967B9A62-E4D5-4502-8A5D-4A9F902E77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12B13FF-6F08-4D73-9330-0998B899CAB5}"/>
              </a:ext>
            </a:extLst>
          </p:cNvPr>
          <p:cNvSpPr>
            <a:spLocks noGrp="1"/>
          </p:cNvSpPr>
          <p:nvPr>
            <p:ph type="sldNum" sz="quarter" idx="12"/>
          </p:nvPr>
        </p:nvSpPr>
        <p:spPr/>
        <p:txBody>
          <a:bodyPr/>
          <a:lstStyle/>
          <a:p>
            <a:fld id="{7BBBAC73-2D63-44BE-914B-9E60EDE2137A}" type="slidenum">
              <a:rPr lang="en-US" smtClean="0"/>
              <a:t>‹#›</a:t>
            </a:fld>
            <a:endParaRPr lang="en-US"/>
          </a:p>
        </p:txBody>
      </p:sp>
    </p:spTree>
    <p:extLst>
      <p:ext uri="{BB962C8B-B14F-4D97-AF65-F5344CB8AC3E}">
        <p14:creationId xmlns:p14="http://schemas.microsoft.com/office/powerpoint/2010/main" val="642723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A8D04C-C5AE-49C2-8022-C0ED0BF0809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828F6D53-D7B2-46E8-9936-061992DB93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6D32C08-C45F-4141-9A0F-EBA9C4B203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3EEEDB7-4CAA-44B6-A4AE-55DA9720415A}" type="datetimeFigureOut">
              <a:rPr lang="en-US" smtClean="0"/>
              <a:t>7/16/2020</a:t>
            </a:fld>
            <a:endParaRPr lang="en-US"/>
          </a:p>
        </p:txBody>
      </p:sp>
      <p:sp>
        <p:nvSpPr>
          <p:cNvPr id="5" name="Footer Placeholder 4">
            <a:extLst>
              <a:ext uri="{FF2B5EF4-FFF2-40B4-BE49-F238E27FC236}">
                <a16:creationId xmlns:a16="http://schemas.microsoft.com/office/drawing/2014/main" id="{10BD8B79-B15A-4E1C-B158-0676BC0C1EC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E359969-90A1-4015-BC2B-EBB22F9B14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BAC73-2D63-44BE-914B-9E60EDE2137A}" type="slidenum">
              <a:rPr lang="en-US" smtClean="0"/>
              <a:t>‹#›</a:t>
            </a:fld>
            <a:endParaRPr lang="en-US"/>
          </a:p>
        </p:txBody>
      </p:sp>
    </p:spTree>
    <p:extLst>
      <p:ext uri="{BB962C8B-B14F-4D97-AF65-F5344CB8AC3E}">
        <p14:creationId xmlns:p14="http://schemas.microsoft.com/office/powerpoint/2010/main" val="25058105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7.xml"/><Relationship Id="rId5" Type="http://schemas.openxmlformats.org/officeDocument/2006/relationships/image" Target="../media/image8.jpg"/><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chart" Target="../charts/chart1.xml"/><Relationship Id="rId1" Type="http://schemas.openxmlformats.org/officeDocument/2006/relationships/slideLayout" Target="../slideLayouts/slideLayout5.xml"/><Relationship Id="rId4" Type="http://schemas.openxmlformats.org/officeDocument/2006/relationships/hyperlink" Target="https://www.statista.com/chart/2807/the-best-burger-and-fries/"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statista.com/chart/2807/the-best-burger-and-fries/" TargetMode="External"/><Relationship Id="rId2" Type="http://schemas.openxmlformats.org/officeDocument/2006/relationships/hyperlink" Target="https://mcdonalds600.weebly.com/competitors--market-share.html" TargetMode="External"/><Relationship Id="rId1" Type="http://schemas.openxmlformats.org/officeDocument/2006/relationships/slideLayout" Target="../slideLayouts/slideLayout2.xml"/><Relationship Id="rId4" Type="http://schemas.openxmlformats.org/officeDocument/2006/relationships/hyperlink" Target="https://www.thrillist.com/eat/nation/big-moments-in-mac-histor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F8F79-2190-48D1-9929-CE82D73F3B66}"/>
              </a:ext>
            </a:extLst>
          </p:cNvPr>
          <p:cNvSpPr>
            <a:spLocks noGrp="1"/>
          </p:cNvSpPr>
          <p:nvPr>
            <p:ph type="title" idx="4294967295"/>
          </p:nvPr>
        </p:nvSpPr>
        <p:spPr>
          <a:xfrm>
            <a:off x="0" y="365125"/>
            <a:ext cx="10515600" cy="1325563"/>
          </a:xfrm>
        </p:spPr>
        <p:txBody>
          <a:bodyPr/>
          <a:lstStyle/>
          <a:p>
            <a:pPr algn="ctr"/>
            <a:r>
              <a:rPr lang="en-US" b="1" dirty="0">
                <a:ln w="22225">
                  <a:solidFill>
                    <a:schemeClr val="accent2"/>
                  </a:solidFill>
                  <a:prstDash val="solid"/>
                </a:ln>
                <a:solidFill>
                  <a:schemeClr val="accent2">
                    <a:lumMod val="40000"/>
                    <a:lumOff val="60000"/>
                  </a:schemeClr>
                </a:solidFill>
              </a:rPr>
              <a:t>Description of company</a:t>
            </a:r>
            <a:endParaRPr lang="en-US" dirty="0"/>
          </a:p>
        </p:txBody>
      </p:sp>
      <p:sp>
        <p:nvSpPr>
          <p:cNvPr id="3" name="Content Placeholder 2">
            <a:extLst>
              <a:ext uri="{FF2B5EF4-FFF2-40B4-BE49-F238E27FC236}">
                <a16:creationId xmlns:a16="http://schemas.microsoft.com/office/drawing/2014/main" id="{6B967380-17D1-4903-8ABA-0BFB1F9A0C9E}"/>
              </a:ext>
            </a:extLst>
          </p:cNvPr>
          <p:cNvSpPr>
            <a:spLocks noGrp="1"/>
          </p:cNvSpPr>
          <p:nvPr>
            <p:ph idx="4294967295"/>
          </p:nvPr>
        </p:nvSpPr>
        <p:spPr>
          <a:xfrm>
            <a:off x="0" y="1928813"/>
            <a:ext cx="5962650" cy="2365375"/>
          </a:xfrm>
        </p:spPr>
        <p:txBody>
          <a:bodyPr>
            <a:normAutofit fontScale="92500"/>
          </a:bodyPr>
          <a:lstStyle/>
          <a:p>
            <a:r>
              <a:rPr lang="en-US" i="0" dirty="0">
                <a:solidFill>
                  <a:schemeClr val="bg1"/>
                </a:solidFill>
                <a:effectLst/>
                <a:latin typeface="Comic Sans MS" panose="030F0702030302020204" pitchFamily="66" charset="0"/>
              </a:rPr>
              <a:t>McDonald’s, in full McDonald’s Corporation, American </a:t>
            </a:r>
            <a:r>
              <a:rPr lang="en-US" i="0" u="none" strike="noStrike" dirty="0">
                <a:solidFill>
                  <a:schemeClr val="bg1"/>
                </a:solidFill>
                <a:effectLst/>
                <a:latin typeface="Comic Sans MS" panose="030F0702030302020204" pitchFamily="66" charset="0"/>
              </a:rPr>
              <a:t>fast-food</a:t>
            </a:r>
            <a:r>
              <a:rPr lang="en-US" i="0" dirty="0">
                <a:solidFill>
                  <a:schemeClr val="bg1"/>
                </a:solidFill>
                <a:effectLst/>
                <a:latin typeface="Comic Sans MS" panose="030F0702030302020204" pitchFamily="66" charset="0"/>
              </a:rPr>
              <a:t> chain that is one of the largest in the world, known for its </a:t>
            </a:r>
            <a:r>
              <a:rPr lang="en-US" i="0" u="none" strike="noStrike" dirty="0">
                <a:solidFill>
                  <a:schemeClr val="bg1"/>
                </a:solidFill>
                <a:effectLst/>
                <a:latin typeface="Comic Sans MS" panose="030F0702030302020204" pitchFamily="66" charset="0"/>
              </a:rPr>
              <a:t>hamburgers</a:t>
            </a:r>
            <a:r>
              <a:rPr lang="en-US" i="0" dirty="0">
                <a:solidFill>
                  <a:schemeClr val="bg1"/>
                </a:solidFill>
                <a:effectLst/>
                <a:latin typeface="Comic Sans MS" panose="030F0702030302020204" pitchFamily="66" charset="0"/>
              </a:rPr>
              <a:t>. Its headquarters are in Oak Brook, </a:t>
            </a:r>
            <a:r>
              <a:rPr lang="en-US" i="0" u="none" strike="noStrike" dirty="0">
                <a:solidFill>
                  <a:schemeClr val="bg1"/>
                </a:solidFill>
                <a:effectLst/>
                <a:latin typeface="Comic Sans MS" panose="030F0702030302020204" pitchFamily="66" charset="0"/>
              </a:rPr>
              <a:t>Illinois</a:t>
            </a:r>
            <a:r>
              <a:rPr lang="en-US" i="0" dirty="0">
                <a:solidFill>
                  <a:schemeClr val="bg1"/>
                </a:solidFill>
                <a:effectLst/>
                <a:latin typeface="Comic Sans MS" panose="030F0702030302020204" pitchFamily="66" charset="0"/>
              </a:rPr>
              <a:t>.</a:t>
            </a:r>
            <a:endParaRPr lang="en-US" dirty="0">
              <a:solidFill>
                <a:schemeClr val="bg1"/>
              </a:solidFill>
              <a:latin typeface="Comic Sans MS" panose="030F0702030302020204" pitchFamily="66" charset="0"/>
            </a:endParaRPr>
          </a:p>
        </p:txBody>
      </p:sp>
    </p:spTree>
    <p:extLst>
      <p:ext uri="{BB962C8B-B14F-4D97-AF65-F5344CB8AC3E}">
        <p14:creationId xmlns:p14="http://schemas.microsoft.com/office/powerpoint/2010/main" val="20563903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1D69A-A722-4060-A3F7-8BA333F9D56B}"/>
              </a:ext>
            </a:extLst>
          </p:cNvPr>
          <p:cNvSpPr>
            <a:spLocks noGrp="1"/>
          </p:cNvSpPr>
          <p:nvPr>
            <p:ph type="title" idx="4294967295"/>
          </p:nvPr>
        </p:nvSpPr>
        <p:spPr>
          <a:xfrm>
            <a:off x="0" y="365125"/>
            <a:ext cx="10515600" cy="1325563"/>
          </a:xfrm>
        </p:spPr>
        <p:txBody>
          <a:bodyPr>
            <a:scene3d>
              <a:camera prst="orthographicFront"/>
              <a:lightRig rig="soft" dir="t">
                <a:rot lat="0" lon="0" rev="15600000"/>
              </a:lightRig>
            </a:scene3d>
            <a:sp3d extrusionH="57150" prstMaterial="softEdge">
              <a:bevelT w="25400" h="38100"/>
            </a:sp3d>
          </a:bodyPr>
          <a:lstStyle/>
          <a:p>
            <a:pPr algn="ctr"/>
            <a:r>
              <a:rPr lang="en-US" b="1" dirty="0">
                <a:ln/>
                <a:solidFill>
                  <a:schemeClr val="accent4"/>
                </a:solidFill>
              </a:rPr>
              <a:t>History</a:t>
            </a:r>
          </a:p>
        </p:txBody>
      </p:sp>
      <p:sp>
        <p:nvSpPr>
          <p:cNvPr id="3" name="Content Placeholder 2">
            <a:extLst>
              <a:ext uri="{FF2B5EF4-FFF2-40B4-BE49-F238E27FC236}">
                <a16:creationId xmlns:a16="http://schemas.microsoft.com/office/drawing/2014/main" id="{184DCD61-00EF-4355-A4DC-C54508929071}"/>
              </a:ext>
            </a:extLst>
          </p:cNvPr>
          <p:cNvSpPr>
            <a:spLocks noGrp="1"/>
          </p:cNvSpPr>
          <p:nvPr>
            <p:ph idx="4294967295"/>
          </p:nvPr>
        </p:nvSpPr>
        <p:spPr>
          <a:xfrm>
            <a:off x="0" y="1690688"/>
            <a:ext cx="5448300" cy="4956175"/>
          </a:xfrm>
          <a:solidFill>
            <a:srgbClr val="FFFF00"/>
          </a:solidFill>
          <a:effectLst>
            <a:glow rad="228600">
              <a:schemeClr val="accent4">
                <a:satMod val="175000"/>
                <a:alpha val="40000"/>
              </a:schemeClr>
            </a:glow>
          </a:effectLst>
        </p:spPr>
        <p:txBody>
          <a:bodyPr>
            <a:noAutofit/>
          </a:bodyPr>
          <a:lstStyle/>
          <a:p>
            <a:r>
              <a:rPr lang="en-US" sz="1800" b="0" i="0" dirty="0">
                <a:solidFill>
                  <a:srgbClr val="FF0000"/>
                </a:solidFill>
                <a:effectLst/>
                <a:latin typeface="Comic Sans MS" panose="030F0702030302020204" pitchFamily="66" charset="0"/>
              </a:rPr>
              <a:t>The first McDonald’s </a:t>
            </a:r>
            <a:r>
              <a:rPr lang="en-US" sz="1800" b="0" i="0" u="none" strike="noStrike" dirty="0">
                <a:solidFill>
                  <a:srgbClr val="FF0000"/>
                </a:solidFill>
                <a:effectLst/>
                <a:latin typeface="Comic Sans MS" panose="030F0702030302020204" pitchFamily="66" charset="0"/>
              </a:rPr>
              <a:t>restaurant</a:t>
            </a:r>
            <a:r>
              <a:rPr lang="en-US" sz="1800" b="0" i="0" dirty="0">
                <a:solidFill>
                  <a:srgbClr val="FF0000"/>
                </a:solidFill>
                <a:effectLst/>
                <a:latin typeface="Comic Sans MS" panose="030F0702030302020204" pitchFamily="66" charset="0"/>
              </a:rPr>
              <a:t> was started in 1948 by brothers </a:t>
            </a:r>
            <a:r>
              <a:rPr lang="en-US" sz="1800" b="0" i="0" u="none" strike="noStrike" dirty="0">
                <a:solidFill>
                  <a:srgbClr val="FF0000"/>
                </a:solidFill>
                <a:effectLst/>
                <a:latin typeface="Comic Sans MS" panose="030F0702030302020204" pitchFamily="66" charset="0"/>
              </a:rPr>
              <a:t>Maurice</a:t>
            </a:r>
            <a:r>
              <a:rPr lang="en-US" sz="1800" b="0" i="0" dirty="0">
                <a:solidFill>
                  <a:srgbClr val="FF0000"/>
                </a:solidFill>
                <a:effectLst/>
                <a:latin typeface="Comic Sans MS" panose="030F0702030302020204" pitchFamily="66" charset="0"/>
              </a:rPr>
              <a:t> (“Mac”) and </a:t>
            </a:r>
            <a:r>
              <a:rPr lang="en-US" sz="1800" b="0" i="0" u="none" strike="noStrike" dirty="0">
                <a:solidFill>
                  <a:srgbClr val="FF0000"/>
                </a:solidFill>
                <a:effectLst/>
                <a:latin typeface="Comic Sans MS" panose="030F0702030302020204" pitchFamily="66" charset="0"/>
              </a:rPr>
              <a:t>Richard McDonald</a:t>
            </a:r>
            <a:r>
              <a:rPr lang="en-US" sz="1800" b="0" i="0" dirty="0">
                <a:solidFill>
                  <a:srgbClr val="FF0000"/>
                </a:solidFill>
                <a:effectLst/>
                <a:latin typeface="Comic Sans MS" panose="030F0702030302020204" pitchFamily="66" charset="0"/>
              </a:rPr>
              <a:t> in </a:t>
            </a:r>
            <a:r>
              <a:rPr lang="en-US" sz="1800" b="0" i="0" u="none" strike="noStrike" dirty="0">
                <a:solidFill>
                  <a:srgbClr val="FF0000"/>
                </a:solidFill>
                <a:effectLst/>
                <a:latin typeface="Comic Sans MS" panose="030F0702030302020204" pitchFamily="66" charset="0"/>
              </a:rPr>
              <a:t>San Bernardino</a:t>
            </a:r>
            <a:r>
              <a:rPr lang="en-US" sz="1800" b="0" i="0" dirty="0">
                <a:solidFill>
                  <a:srgbClr val="FF0000"/>
                </a:solidFill>
                <a:effectLst/>
                <a:latin typeface="Comic Sans MS" panose="030F0702030302020204" pitchFamily="66" charset="0"/>
              </a:rPr>
              <a:t>, </a:t>
            </a:r>
            <a:r>
              <a:rPr lang="en-US" sz="1800" b="0" i="0" u="none" strike="noStrike" dirty="0">
                <a:solidFill>
                  <a:srgbClr val="FF0000"/>
                </a:solidFill>
                <a:effectLst/>
                <a:latin typeface="Comic Sans MS" panose="030F0702030302020204" pitchFamily="66" charset="0"/>
              </a:rPr>
              <a:t>California</a:t>
            </a:r>
            <a:r>
              <a:rPr lang="en-US" sz="1800" b="0" i="0" dirty="0">
                <a:solidFill>
                  <a:srgbClr val="FF0000"/>
                </a:solidFill>
                <a:effectLst/>
                <a:latin typeface="Comic Sans MS" panose="030F0702030302020204" pitchFamily="66" charset="0"/>
              </a:rPr>
              <a:t>. They bought appliances for their small </a:t>
            </a:r>
            <a:r>
              <a:rPr lang="en-US" sz="1800" b="0" i="0" u="none" strike="noStrike" dirty="0">
                <a:solidFill>
                  <a:srgbClr val="FF0000"/>
                </a:solidFill>
                <a:effectLst/>
                <a:latin typeface="Comic Sans MS" panose="030F0702030302020204" pitchFamily="66" charset="0"/>
              </a:rPr>
              <a:t>hamburger</a:t>
            </a:r>
            <a:r>
              <a:rPr lang="en-US" sz="1800" b="0" i="0" dirty="0">
                <a:solidFill>
                  <a:srgbClr val="FF0000"/>
                </a:solidFill>
                <a:effectLst/>
                <a:latin typeface="Comic Sans MS" panose="030F0702030302020204" pitchFamily="66" charset="0"/>
              </a:rPr>
              <a:t> restaurant from salesman </a:t>
            </a:r>
            <a:r>
              <a:rPr lang="en-US" sz="1800" b="0" i="0" u="none" strike="noStrike" dirty="0">
                <a:solidFill>
                  <a:srgbClr val="FF0000"/>
                </a:solidFill>
                <a:effectLst/>
                <a:latin typeface="Comic Sans MS" panose="030F0702030302020204" pitchFamily="66" charset="0"/>
              </a:rPr>
              <a:t>Ray Kroc</a:t>
            </a:r>
            <a:r>
              <a:rPr lang="en-US" sz="1800" b="0" i="0" dirty="0">
                <a:solidFill>
                  <a:srgbClr val="FF0000"/>
                </a:solidFill>
                <a:effectLst/>
                <a:latin typeface="Comic Sans MS" panose="030F0702030302020204" pitchFamily="66" charset="0"/>
              </a:rPr>
              <a:t>, who was intrigued by their need for eight malt and shake mixers. When Kroc visited the brothers in 1954 to see how a small shop could sell so many </a:t>
            </a:r>
            <a:r>
              <a:rPr lang="en-US" sz="1800" b="0" i="0" u="none" strike="noStrike" dirty="0">
                <a:solidFill>
                  <a:srgbClr val="FF0000"/>
                </a:solidFill>
                <a:effectLst/>
                <a:latin typeface="Comic Sans MS" panose="030F0702030302020204" pitchFamily="66" charset="0"/>
              </a:rPr>
              <a:t>milk</a:t>
            </a:r>
            <a:r>
              <a:rPr lang="en-US" sz="1800" b="0" i="0" dirty="0">
                <a:solidFill>
                  <a:srgbClr val="FF0000"/>
                </a:solidFill>
                <a:effectLst/>
                <a:latin typeface="Comic Sans MS" panose="030F0702030302020204" pitchFamily="66" charset="0"/>
              </a:rPr>
              <a:t> shakes, he discovered a simple, efficient format that permitted the brothers to produce huge quantities of food at low prices. A basic hamburger cost 15 cents, about half the price charged by competing restaurants. The self-service counter eliminated the need for waiters and waitresses; customers received their food quickly because hamburgers were cooked ahead of time, wrapped, and warmed under heat lamps</a:t>
            </a:r>
            <a:r>
              <a:rPr lang="en-US" sz="1800" b="0" i="0" dirty="0">
                <a:effectLst/>
                <a:latin typeface="Comic Sans MS" panose="030F0702030302020204" pitchFamily="66" charset="0"/>
              </a:rPr>
              <a:t>.</a:t>
            </a:r>
            <a:endParaRPr lang="en-US" sz="1800" dirty="0">
              <a:latin typeface="Comic Sans MS" panose="030F0702030302020204" pitchFamily="66" charset="0"/>
            </a:endParaRPr>
          </a:p>
        </p:txBody>
      </p:sp>
      <p:pic>
        <p:nvPicPr>
          <p:cNvPr id="5" name="Picture 4">
            <a:extLst>
              <a:ext uri="{FF2B5EF4-FFF2-40B4-BE49-F238E27FC236}">
                <a16:creationId xmlns:a16="http://schemas.microsoft.com/office/drawing/2014/main" id="{6B05586F-FF05-455D-8793-E0A7EBDFAD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39406" y="2466975"/>
            <a:ext cx="4714394" cy="2667000"/>
          </a:xfrm>
          <a:prstGeom prst="rect">
            <a:avLst/>
          </a:prstGeom>
          <a:solidFill>
            <a:srgbClr val="FF0000"/>
          </a:solidFill>
        </p:spPr>
      </p:pic>
    </p:spTree>
    <p:extLst>
      <p:ext uri="{BB962C8B-B14F-4D97-AF65-F5344CB8AC3E}">
        <p14:creationId xmlns:p14="http://schemas.microsoft.com/office/powerpoint/2010/main" val="1520376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63289BAA-1B20-4FDC-AE25-482403323B8E}"/>
              </a:ext>
            </a:extLst>
          </p:cNvPr>
          <p:cNvSpPr/>
          <p:nvPr/>
        </p:nvSpPr>
        <p:spPr>
          <a:xfrm>
            <a:off x="-533400" y="-80963"/>
            <a:ext cx="5781676" cy="5348288"/>
          </a:xfrm>
          <a:prstGeom prst="ellipse">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US" i="0" dirty="0">
                <a:solidFill>
                  <a:srgbClr val="FFFF00"/>
                </a:solidFill>
                <a:effectLst/>
                <a:latin typeface="Comic Sans MS" panose="030F0702030302020204" pitchFamily="66" charset="0"/>
              </a:rPr>
              <a:t>Seeing great promise in their restaurant concept, Kroc offered to begin a franchise program for the McDonald brothers. On April 15, 1955, he opened the first McDonald’s franchise in </a:t>
            </a:r>
            <a:r>
              <a:rPr lang="en-US" i="0" u="none" strike="noStrike" dirty="0">
                <a:solidFill>
                  <a:srgbClr val="FFFF00"/>
                </a:solidFill>
                <a:effectLst/>
                <a:latin typeface="Comic Sans MS" panose="030F0702030302020204" pitchFamily="66" charset="0"/>
              </a:rPr>
              <a:t>Des Plaines</a:t>
            </a:r>
            <a:r>
              <a:rPr lang="en-US" i="0" dirty="0">
                <a:solidFill>
                  <a:srgbClr val="FFFF00"/>
                </a:solidFill>
                <a:effectLst/>
                <a:latin typeface="Comic Sans MS" panose="030F0702030302020204" pitchFamily="66" charset="0"/>
              </a:rPr>
              <a:t>, Illinois, and in the same year launched the McDonald’s Corporation, eventually buying out the McDonald brothers in 1961. The number of McDonald’s outlets would top 1,000 before the end of the decade. Boosted by steady growth, the company’s stock began trading publicly in 1965.</a:t>
            </a:r>
          </a:p>
          <a:p>
            <a:br>
              <a:rPr lang="en-US" b="0" i="0" dirty="0">
                <a:solidFill>
                  <a:srgbClr val="1A1A1A"/>
                </a:solidFill>
                <a:effectLst/>
                <a:latin typeface="-apple-system"/>
              </a:rPr>
            </a:br>
            <a:endParaRPr lang="en-US" dirty="0"/>
          </a:p>
        </p:txBody>
      </p:sp>
    </p:spTree>
    <p:extLst>
      <p:ext uri="{BB962C8B-B14F-4D97-AF65-F5344CB8AC3E}">
        <p14:creationId xmlns:p14="http://schemas.microsoft.com/office/powerpoint/2010/main" val="31296728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E849237-5170-4BD6-AC55-88B947D51B64}"/>
              </a:ext>
            </a:extLst>
          </p:cNvPr>
          <p:cNvSpPr/>
          <p:nvPr/>
        </p:nvSpPr>
        <p:spPr>
          <a:xfrm>
            <a:off x="5753100" y="714375"/>
            <a:ext cx="3743325" cy="5276850"/>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sz="2000" i="0" dirty="0">
                <a:solidFill>
                  <a:srgbClr val="FF0000"/>
                </a:solidFill>
                <a:effectLst/>
                <a:latin typeface="Comic Sans MS" panose="030F0702030302020204" pitchFamily="66" charset="0"/>
              </a:rPr>
              <a:t>The public face of McDonald’s was created in 1963 with the introduction of a clown named Ronald McDonald, while the double-arch “m” symbol became McDonald’s most enduring logo in 1962, lasting far longer than the tall yellow arches that had once dominated the earlier restaurant rooftops. </a:t>
            </a:r>
            <a:endParaRPr lang="en-US" sz="2000" dirty="0">
              <a:solidFill>
                <a:srgbClr val="FF0000"/>
              </a:solidFill>
              <a:latin typeface="Comic Sans MS" panose="030F0702030302020204" pitchFamily="66" charset="0"/>
            </a:endParaRPr>
          </a:p>
        </p:txBody>
      </p:sp>
      <p:pic>
        <p:nvPicPr>
          <p:cNvPr id="6" name="Picture 5">
            <a:extLst>
              <a:ext uri="{FF2B5EF4-FFF2-40B4-BE49-F238E27FC236}">
                <a16:creationId xmlns:a16="http://schemas.microsoft.com/office/drawing/2014/main" id="{954CB07D-BD0C-4487-B916-F802377E01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66850" y="95249"/>
            <a:ext cx="4286250" cy="6667501"/>
          </a:xfrm>
          <a:prstGeom prst="rect">
            <a:avLst/>
          </a:prstGeom>
        </p:spPr>
      </p:pic>
    </p:spTree>
    <p:extLst>
      <p:ext uri="{BB962C8B-B14F-4D97-AF65-F5344CB8AC3E}">
        <p14:creationId xmlns:p14="http://schemas.microsoft.com/office/powerpoint/2010/main" val="2325365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07FA7E9-787B-4487-958D-0ED0427CCD7F}"/>
              </a:ext>
            </a:extLst>
          </p:cNvPr>
          <p:cNvSpPr/>
          <p:nvPr/>
        </p:nvSpPr>
        <p:spPr>
          <a:xfrm>
            <a:off x="4352925" y="0"/>
            <a:ext cx="3276600" cy="6857999"/>
          </a:xfrm>
          <a:prstGeom prst="rect">
            <a:avLst/>
          </a:prstGeom>
          <a:solidFill>
            <a:srgbClr val="FFFF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0" i="0" dirty="0">
                <a:solidFill>
                  <a:srgbClr val="1A1A1A"/>
                </a:solidFill>
                <a:effectLst/>
                <a:latin typeface="Georgia" panose="02040502050405020303" pitchFamily="18" charset="0"/>
              </a:rPr>
              <a:t>The chain continued to expand domestically and internationally, extending to Canada in 1967, reaching a total of 10,000 restaurants by 1988, and operating more than 35,000 outlets in more than 100 countries in the early 21st century. Growth was so swift in the 1990s that it was said a new McDonald’s opened somewhere in the world every five hours. It effectively became the most popular family restaurant, emphasizing affordable food, fun, and </a:t>
            </a:r>
            <a:r>
              <a:rPr lang="en-US" b="0" i="0" dirty="0" err="1">
                <a:solidFill>
                  <a:srgbClr val="1A1A1A"/>
                </a:solidFill>
                <a:effectLst/>
                <a:latin typeface="Georgia" panose="02040502050405020303" pitchFamily="18" charset="0"/>
              </a:rPr>
              <a:t>flavours</a:t>
            </a:r>
            <a:r>
              <a:rPr lang="en-US" b="0" i="0" dirty="0">
                <a:solidFill>
                  <a:srgbClr val="1A1A1A"/>
                </a:solidFill>
                <a:effectLst/>
                <a:latin typeface="Georgia" panose="02040502050405020303" pitchFamily="18" charset="0"/>
              </a:rPr>
              <a:t> that appealed to children and adults alike.</a:t>
            </a:r>
            <a:endParaRPr lang="en-US" dirty="0"/>
          </a:p>
        </p:txBody>
      </p:sp>
      <p:sp>
        <p:nvSpPr>
          <p:cNvPr id="7" name="Oval 6">
            <a:extLst>
              <a:ext uri="{FF2B5EF4-FFF2-40B4-BE49-F238E27FC236}">
                <a16:creationId xmlns:a16="http://schemas.microsoft.com/office/drawing/2014/main" id="{B8CD7F61-42D5-403D-B0EF-0385219FFECE}"/>
              </a:ext>
            </a:extLst>
          </p:cNvPr>
          <p:cNvSpPr/>
          <p:nvPr/>
        </p:nvSpPr>
        <p:spPr>
          <a:xfrm>
            <a:off x="542924" y="590549"/>
            <a:ext cx="3581399" cy="2383155"/>
          </a:xfrm>
          <a:prstGeom prst="ellipse">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A6DA7582-A8CD-4C13-8925-B5F08973661E}"/>
              </a:ext>
            </a:extLst>
          </p:cNvPr>
          <p:cNvSpPr/>
          <p:nvPr/>
        </p:nvSpPr>
        <p:spPr>
          <a:xfrm>
            <a:off x="438149" y="3638550"/>
            <a:ext cx="3562350" cy="222885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Rounded Corners 8">
            <a:extLst>
              <a:ext uri="{FF2B5EF4-FFF2-40B4-BE49-F238E27FC236}">
                <a16:creationId xmlns:a16="http://schemas.microsoft.com/office/drawing/2014/main" id="{491094AB-06B3-4AC6-B243-1FB0E34A7E5F}"/>
              </a:ext>
            </a:extLst>
          </p:cNvPr>
          <p:cNvSpPr/>
          <p:nvPr/>
        </p:nvSpPr>
        <p:spPr>
          <a:xfrm>
            <a:off x="7981951" y="238125"/>
            <a:ext cx="3933824" cy="2638425"/>
          </a:xfrm>
          <a:prstGeom prst="roundRect">
            <a:avLst/>
          </a:prstGeom>
          <a:blipFill>
            <a:blip r:embed="rId4"/>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410EDBA-FCFD-4104-BFC8-FBFC9C60A566}"/>
              </a:ext>
            </a:extLst>
          </p:cNvPr>
          <p:cNvSpPr/>
          <p:nvPr/>
        </p:nvSpPr>
        <p:spPr>
          <a:xfrm>
            <a:off x="2152650" y="-295275"/>
            <a:ext cx="45719" cy="4571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22BA8611-F9C4-48B8-A2D7-113D9ACE8E17}"/>
              </a:ext>
            </a:extLst>
          </p:cNvPr>
          <p:cNvSpPr/>
          <p:nvPr/>
        </p:nvSpPr>
        <p:spPr>
          <a:xfrm>
            <a:off x="7858126" y="3019425"/>
            <a:ext cx="3933824" cy="3752850"/>
          </a:xfrm>
          <a:prstGeom prst="ellipse">
            <a:avLst/>
          </a:prstGeom>
          <a:blipFill>
            <a:blip r:embed="rId5"/>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511551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5B75779-FBCA-4A00-84B1-B9F17B6732BF}"/>
              </a:ext>
            </a:extLst>
          </p:cNvPr>
          <p:cNvSpPr>
            <a:spLocks noGrp="1"/>
          </p:cNvSpPr>
          <p:nvPr>
            <p:ph type="subTitle" idx="1"/>
          </p:nvPr>
        </p:nvSpPr>
        <p:spPr>
          <a:xfrm>
            <a:off x="66674" y="258764"/>
            <a:ext cx="5086351" cy="2208212"/>
          </a:xfrm>
        </p:spPr>
        <p:txBody>
          <a:bodyPr>
            <a:normAutofit fontScale="92500" lnSpcReduction="20000"/>
          </a:bodyPr>
          <a:lstStyle/>
          <a:p>
            <a:pPr algn="l"/>
            <a:r>
              <a:rPr lang="en-US" dirty="0">
                <a:solidFill>
                  <a:srgbClr val="C00000"/>
                </a:solidFill>
                <a:latin typeface="Comic Sans MS" panose="030F0702030302020204" pitchFamily="66" charset="0"/>
              </a:rPr>
              <a:t>The tasty McDonald’s menu starts from breakfast (cheese, toast, bacon and egg toast) to burgers (big MC, cheeseburger, chicken burger), chicken nuggets, salads(Caesar crispy chicken, Caesar grilled chicken) to desserts( ice cream, pies), milkshakes and the well known fries</a:t>
            </a:r>
            <a:r>
              <a:rPr lang="en-US" dirty="0">
                <a:solidFill>
                  <a:srgbClr val="FFFF99"/>
                </a:solidFill>
                <a:latin typeface="Comic Sans MS" panose="030F0702030302020204" pitchFamily="66" charset="0"/>
              </a:rPr>
              <a:t>.</a:t>
            </a:r>
          </a:p>
        </p:txBody>
      </p:sp>
    </p:spTree>
    <p:extLst>
      <p:ext uri="{BB962C8B-B14F-4D97-AF65-F5344CB8AC3E}">
        <p14:creationId xmlns:p14="http://schemas.microsoft.com/office/powerpoint/2010/main" val="18241803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0D0E2-0871-4E54-BD9C-0A67045128D9}"/>
              </a:ext>
            </a:extLst>
          </p:cNvPr>
          <p:cNvSpPr>
            <a:spLocks noGrp="1"/>
          </p:cNvSpPr>
          <p:nvPr>
            <p:ph type="title"/>
          </p:nvPr>
        </p:nvSpPr>
        <p:spPr/>
        <p:txBody>
          <a:bodyPr/>
          <a:lstStyle/>
          <a:p>
            <a:r>
              <a:rPr lang="en-US" dirty="0"/>
              <a:t>McDonalds and Competition</a:t>
            </a:r>
            <a:br>
              <a:rPr lang="en-US" dirty="0"/>
            </a:br>
            <a:endParaRPr lang="en-US" dirty="0"/>
          </a:p>
        </p:txBody>
      </p:sp>
      <p:sp>
        <p:nvSpPr>
          <p:cNvPr id="3" name="Content Placeholder 2">
            <a:extLst>
              <a:ext uri="{FF2B5EF4-FFF2-40B4-BE49-F238E27FC236}">
                <a16:creationId xmlns:a16="http://schemas.microsoft.com/office/drawing/2014/main" id="{5D8D0A9F-2152-4536-A3ED-906FE26B375F}"/>
              </a:ext>
            </a:extLst>
          </p:cNvPr>
          <p:cNvSpPr>
            <a:spLocks noGrp="1"/>
          </p:cNvSpPr>
          <p:nvPr>
            <p:ph idx="1"/>
          </p:nvPr>
        </p:nvSpPr>
        <p:spPr>
          <a:xfrm>
            <a:off x="838199" y="1253613"/>
            <a:ext cx="7734203" cy="4498256"/>
          </a:xfrm>
        </p:spPr>
        <p:txBody>
          <a:bodyPr/>
          <a:lstStyle/>
          <a:p>
            <a:endParaRPr lang="en-US" dirty="0"/>
          </a:p>
        </p:txBody>
      </p:sp>
      <p:pic>
        <p:nvPicPr>
          <p:cNvPr id="1026" name="Picture 2" descr="Picture">
            <a:extLst>
              <a:ext uri="{FF2B5EF4-FFF2-40B4-BE49-F238E27FC236}">
                <a16:creationId xmlns:a16="http://schemas.microsoft.com/office/drawing/2014/main" id="{EA4EB9E4-8510-4E8C-8DB1-BCEF645EBED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199" y="1253613"/>
            <a:ext cx="7734203" cy="4498256"/>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EA709799-DFC4-4D93-8836-B4C1566EDD22}"/>
              </a:ext>
            </a:extLst>
          </p:cNvPr>
          <p:cNvSpPr>
            <a:spLocks noGrp="1"/>
          </p:cNvSpPr>
          <p:nvPr>
            <p:ph type="ftr" sz="quarter" idx="11"/>
          </p:nvPr>
        </p:nvSpPr>
        <p:spPr>
          <a:xfrm>
            <a:off x="103239" y="6356350"/>
            <a:ext cx="11250561" cy="365125"/>
          </a:xfrm>
        </p:spPr>
        <p:txBody>
          <a:bodyPr/>
          <a:lstStyle/>
          <a:p>
            <a:r>
              <a:rPr lang="en-US" dirty="0"/>
              <a:t>this analyses was done, in 2013 on the United State market, by  https://mcdonalds600.weebly.com/competitors--market-share.html</a:t>
            </a:r>
          </a:p>
        </p:txBody>
      </p:sp>
    </p:spTree>
    <p:extLst>
      <p:ext uri="{BB962C8B-B14F-4D97-AF65-F5344CB8AC3E}">
        <p14:creationId xmlns:p14="http://schemas.microsoft.com/office/powerpoint/2010/main" val="36811744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C7D3EB-D998-47C9-B132-DB18B1465590}"/>
              </a:ext>
            </a:extLst>
          </p:cNvPr>
          <p:cNvSpPr>
            <a:spLocks noGrp="1"/>
          </p:cNvSpPr>
          <p:nvPr>
            <p:ph type="title"/>
          </p:nvPr>
        </p:nvSpPr>
        <p:spPr>
          <a:xfrm>
            <a:off x="235974" y="365125"/>
            <a:ext cx="11577484" cy="637765"/>
          </a:xfrm>
        </p:spPr>
        <p:txBody>
          <a:bodyPr>
            <a:normAutofit fontScale="90000"/>
          </a:bodyPr>
          <a:lstStyle/>
          <a:p>
            <a:r>
              <a:rPr lang="en-US" dirty="0"/>
              <a:t>McDonalds versus competition on burger and fries</a:t>
            </a:r>
          </a:p>
        </p:txBody>
      </p:sp>
      <p:sp>
        <p:nvSpPr>
          <p:cNvPr id="3" name="Text Placeholder 2">
            <a:extLst>
              <a:ext uri="{FF2B5EF4-FFF2-40B4-BE49-F238E27FC236}">
                <a16:creationId xmlns:a16="http://schemas.microsoft.com/office/drawing/2014/main" id="{67760C9A-34E3-4345-AEF9-2D82969019B3}"/>
              </a:ext>
            </a:extLst>
          </p:cNvPr>
          <p:cNvSpPr>
            <a:spLocks noGrp="1"/>
          </p:cNvSpPr>
          <p:nvPr>
            <p:ph type="body" idx="1"/>
          </p:nvPr>
        </p:nvSpPr>
        <p:spPr>
          <a:xfrm>
            <a:off x="235974" y="1002890"/>
            <a:ext cx="5761601" cy="637765"/>
          </a:xfrm>
        </p:spPr>
        <p:txBody>
          <a:bodyPr/>
          <a:lstStyle/>
          <a:p>
            <a:pPr algn="ctr"/>
            <a:r>
              <a:rPr lang="en-US" dirty="0"/>
              <a:t>Fries</a:t>
            </a:r>
          </a:p>
        </p:txBody>
      </p:sp>
      <p:graphicFrame>
        <p:nvGraphicFramePr>
          <p:cNvPr id="9" name="Content Placeholder 8">
            <a:extLst>
              <a:ext uri="{FF2B5EF4-FFF2-40B4-BE49-F238E27FC236}">
                <a16:creationId xmlns:a16="http://schemas.microsoft.com/office/drawing/2014/main" id="{19748985-48D7-49BE-AC65-FD9972F113B4}"/>
              </a:ext>
            </a:extLst>
          </p:cNvPr>
          <p:cNvGraphicFramePr>
            <a:graphicFrameLocks noGrp="1"/>
          </p:cNvGraphicFramePr>
          <p:nvPr>
            <p:ph sz="half" idx="2"/>
            <p:extLst>
              <p:ext uri="{D42A27DB-BD31-4B8C-83A1-F6EECF244321}">
                <p14:modId xmlns:p14="http://schemas.microsoft.com/office/powerpoint/2010/main" val="2123601058"/>
              </p:ext>
            </p:extLst>
          </p:nvPr>
        </p:nvGraphicFramePr>
        <p:xfrm>
          <a:off x="235975" y="1843550"/>
          <a:ext cx="5936226" cy="3436373"/>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 Placeholder 4">
            <a:extLst>
              <a:ext uri="{FF2B5EF4-FFF2-40B4-BE49-F238E27FC236}">
                <a16:creationId xmlns:a16="http://schemas.microsoft.com/office/drawing/2014/main" id="{32D7EE10-EA7F-44E4-97DD-9C7B3EEB2ABC}"/>
              </a:ext>
            </a:extLst>
          </p:cNvPr>
          <p:cNvSpPr>
            <a:spLocks noGrp="1"/>
          </p:cNvSpPr>
          <p:nvPr>
            <p:ph type="body" sz="quarter" idx="3"/>
          </p:nvPr>
        </p:nvSpPr>
        <p:spPr>
          <a:xfrm>
            <a:off x="6096000" y="1002890"/>
            <a:ext cx="5860026" cy="637765"/>
          </a:xfrm>
        </p:spPr>
        <p:txBody>
          <a:bodyPr/>
          <a:lstStyle/>
          <a:p>
            <a:pPr algn="ctr"/>
            <a:r>
              <a:rPr lang="en-US" dirty="0"/>
              <a:t>Burgers</a:t>
            </a:r>
          </a:p>
        </p:txBody>
      </p:sp>
      <p:graphicFrame>
        <p:nvGraphicFramePr>
          <p:cNvPr id="12" name="Content Placeholder 11">
            <a:extLst>
              <a:ext uri="{FF2B5EF4-FFF2-40B4-BE49-F238E27FC236}">
                <a16:creationId xmlns:a16="http://schemas.microsoft.com/office/drawing/2014/main" id="{07AF5B0A-EED3-4182-9AD0-9C1B3FB7E32A}"/>
              </a:ext>
            </a:extLst>
          </p:cNvPr>
          <p:cNvGraphicFramePr>
            <a:graphicFrameLocks noGrp="1"/>
          </p:cNvGraphicFramePr>
          <p:nvPr>
            <p:ph sz="quarter" idx="4"/>
            <p:extLst>
              <p:ext uri="{D42A27DB-BD31-4B8C-83A1-F6EECF244321}">
                <p14:modId xmlns:p14="http://schemas.microsoft.com/office/powerpoint/2010/main" val="3931385109"/>
              </p:ext>
            </p:extLst>
          </p:nvPr>
        </p:nvGraphicFramePr>
        <p:xfrm>
          <a:off x="6172200" y="1843549"/>
          <a:ext cx="5783825" cy="3436373"/>
        </p:xfrm>
        <a:graphic>
          <a:graphicData uri="http://schemas.openxmlformats.org/drawingml/2006/chart">
            <c:chart xmlns:c="http://schemas.openxmlformats.org/drawingml/2006/chart" xmlns:r="http://schemas.openxmlformats.org/officeDocument/2006/relationships" r:id="rId3"/>
          </a:graphicData>
        </a:graphic>
      </p:graphicFrame>
      <p:sp>
        <p:nvSpPr>
          <p:cNvPr id="15" name="TextBox 14">
            <a:extLst>
              <a:ext uri="{FF2B5EF4-FFF2-40B4-BE49-F238E27FC236}">
                <a16:creationId xmlns:a16="http://schemas.microsoft.com/office/drawing/2014/main" id="{FE943191-B052-4365-BAFD-F0C2BC9B3BF4}"/>
              </a:ext>
            </a:extLst>
          </p:cNvPr>
          <p:cNvSpPr txBox="1"/>
          <p:nvPr/>
        </p:nvSpPr>
        <p:spPr>
          <a:xfrm>
            <a:off x="235973" y="5456903"/>
            <a:ext cx="11577483" cy="646331"/>
          </a:xfrm>
          <a:prstGeom prst="rect">
            <a:avLst/>
          </a:prstGeom>
          <a:noFill/>
        </p:spPr>
        <p:txBody>
          <a:bodyPr wrap="square" rtlCol="0">
            <a:spAutoFit/>
          </a:bodyPr>
          <a:lstStyle/>
          <a:p>
            <a:r>
              <a:rPr lang="en-US" dirty="0"/>
              <a:t>From YouGov.com, this study was done during 27/08/2014 – 06/09/2014. source: </a:t>
            </a:r>
            <a:r>
              <a:rPr lang="en-US" dirty="0">
                <a:hlinkClick r:id="rId4"/>
              </a:rPr>
              <a:t>https://www.statista.com/chart/2807/the-best-burger-and-fries/</a:t>
            </a:r>
            <a:endParaRPr lang="en-US" dirty="0"/>
          </a:p>
        </p:txBody>
      </p:sp>
    </p:spTree>
    <p:extLst>
      <p:ext uri="{BB962C8B-B14F-4D97-AF65-F5344CB8AC3E}">
        <p14:creationId xmlns:p14="http://schemas.microsoft.com/office/powerpoint/2010/main" val="20303903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D42A0-5E11-4390-A7DD-82C8640B8FC2}"/>
              </a:ext>
            </a:extLst>
          </p:cNvPr>
          <p:cNvSpPr>
            <a:spLocks noGrp="1"/>
          </p:cNvSpPr>
          <p:nvPr>
            <p:ph type="ctrTitle"/>
          </p:nvPr>
        </p:nvSpPr>
        <p:spPr>
          <a:xfrm>
            <a:off x="398206" y="442454"/>
            <a:ext cx="3111910" cy="722670"/>
          </a:xfrm>
        </p:spPr>
        <p:txBody>
          <a:bodyPr>
            <a:normAutofit fontScale="90000"/>
          </a:bodyPr>
          <a:lstStyle/>
          <a:p>
            <a:r>
              <a:rPr lang="en-US" dirty="0"/>
              <a:t> Big Mac</a:t>
            </a:r>
          </a:p>
        </p:txBody>
      </p:sp>
      <p:sp>
        <p:nvSpPr>
          <p:cNvPr id="3" name="Subtitle 2">
            <a:extLst>
              <a:ext uri="{FF2B5EF4-FFF2-40B4-BE49-F238E27FC236}">
                <a16:creationId xmlns:a16="http://schemas.microsoft.com/office/drawing/2014/main" id="{956BB585-76B1-4537-9AD5-92C2003A2F12}"/>
              </a:ext>
            </a:extLst>
          </p:cNvPr>
          <p:cNvSpPr>
            <a:spLocks noGrp="1"/>
          </p:cNvSpPr>
          <p:nvPr>
            <p:ph type="subTitle" idx="1"/>
          </p:nvPr>
        </p:nvSpPr>
        <p:spPr>
          <a:xfrm>
            <a:off x="398206" y="1445342"/>
            <a:ext cx="11577484" cy="4970204"/>
          </a:xfrm>
        </p:spPr>
        <p:txBody>
          <a:bodyPr>
            <a:normAutofit lnSpcReduction="10000"/>
          </a:bodyPr>
          <a:lstStyle/>
          <a:p>
            <a:pPr algn="l">
              <a:lnSpc>
                <a:spcPct val="200000"/>
              </a:lnSpc>
            </a:pPr>
            <a:r>
              <a:rPr lang="en-US" dirty="0"/>
              <a:t> - Jim </a:t>
            </a:r>
            <a:r>
              <a:rPr lang="en-US" dirty="0" err="1"/>
              <a:t>Delligatti</a:t>
            </a:r>
            <a:r>
              <a:rPr lang="en-US" dirty="0"/>
              <a:t> invents the Big Mac in 1967</a:t>
            </a:r>
          </a:p>
          <a:p>
            <a:pPr algn="l">
              <a:lnSpc>
                <a:spcPct val="200000"/>
              </a:lnSpc>
            </a:pPr>
            <a:r>
              <a:rPr lang="en-US" dirty="0"/>
              <a:t> - debut at Union Town McDonald's in a suburb of Pittsburg </a:t>
            </a:r>
          </a:p>
          <a:p>
            <a:pPr algn="l">
              <a:lnSpc>
                <a:spcPct val="200000"/>
              </a:lnSpc>
            </a:pPr>
            <a:r>
              <a:rPr lang="en-US" dirty="0"/>
              <a:t> - 1968 it is introduced in United States America in here menus </a:t>
            </a:r>
          </a:p>
          <a:p>
            <a:pPr algn="l">
              <a:lnSpc>
                <a:spcPct val="200000"/>
              </a:lnSpc>
            </a:pPr>
            <a:r>
              <a:rPr lang="en-US" dirty="0"/>
              <a:t> - 1985 Esther Rose is recognized to be the originator of Big Mac name.1986 </a:t>
            </a:r>
          </a:p>
          <a:p>
            <a:pPr algn="l">
              <a:lnSpc>
                <a:spcPct val="200000"/>
              </a:lnSpc>
            </a:pPr>
            <a:r>
              <a:rPr lang="en-US" dirty="0"/>
              <a:t> - 1986 it is used by the Economist as : “ the Big Mac Index”</a:t>
            </a:r>
          </a:p>
          <a:p>
            <a:pPr algn="l">
              <a:lnSpc>
                <a:spcPct val="200000"/>
              </a:lnSpc>
            </a:pPr>
            <a:r>
              <a:rPr lang="en-US" dirty="0"/>
              <a:t> source :https://www.thrillist.com/eat/nation/big-moments-in-mac-history</a:t>
            </a:r>
          </a:p>
          <a:p>
            <a:pPr algn="l">
              <a:lnSpc>
                <a:spcPct val="200000"/>
              </a:lnSpc>
            </a:pPr>
            <a:endParaRPr lang="en-US" dirty="0"/>
          </a:p>
        </p:txBody>
      </p:sp>
    </p:spTree>
    <p:extLst>
      <p:ext uri="{BB962C8B-B14F-4D97-AF65-F5344CB8AC3E}">
        <p14:creationId xmlns:p14="http://schemas.microsoft.com/office/powerpoint/2010/main" val="10094447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1A660-47FC-4381-86F9-11AE8E342911}"/>
              </a:ext>
            </a:extLst>
          </p:cNvPr>
          <p:cNvSpPr>
            <a:spLocks noGrp="1"/>
          </p:cNvSpPr>
          <p:nvPr>
            <p:ph type="title"/>
          </p:nvPr>
        </p:nvSpPr>
        <p:spPr>
          <a:xfrm>
            <a:off x="838200" y="365125"/>
            <a:ext cx="4014019" cy="1325563"/>
          </a:xfrm>
        </p:spPr>
        <p:txBody>
          <a:bodyPr/>
          <a:lstStyle/>
          <a:p>
            <a:r>
              <a:rPr lang="en-US" dirty="0"/>
              <a:t>Big Mac</a:t>
            </a:r>
          </a:p>
        </p:txBody>
      </p:sp>
      <p:sp>
        <p:nvSpPr>
          <p:cNvPr id="3" name="Content Placeholder 2">
            <a:extLst>
              <a:ext uri="{FF2B5EF4-FFF2-40B4-BE49-F238E27FC236}">
                <a16:creationId xmlns:a16="http://schemas.microsoft.com/office/drawing/2014/main" id="{FA2E7578-3951-4045-9C89-47C60E7D6E4F}"/>
              </a:ext>
            </a:extLst>
          </p:cNvPr>
          <p:cNvSpPr>
            <a:spLocks noGrp="1"/>
          </p:cNvSpPr>
          <p:nvPr>
            <p:ph idx="1"/>
          </p:nvPr>
        </p:nvSpPr>
        <p:spPr>
          <a:xfrm>
            <a:off x="838200" y="1445342"/>
            <a:ext cx="10515600" cy="4731621"/>
          </a:xfrm>
        </p:spPr>
        <p:txBody>
          <a:bodyPr>
            <a:normAutofit lnSpcReduction="10000"/>
          </a:bodyPr>
          <a:lstStyle/>
          <a:p>
            <a:pPr marL="0" indent="0">
              <a:lnSpc>
                <a:spcPct val="150000"/>
              </a:lnSpc>
              <a:buNone/>
            </a:pPr>
            <a:r>
              <a:rPr lang="en-US" dirty="0"/>
              <a:t> - 1998 Irwindale , California is declared the Capital of Big Mac – each person consumes 337 Big Macs per year</a:t>
            </a:r>
          </a:p>
          <a:p>
            <a:pPr marL="0" indent="0">
              <a:lnSpc>
                <a:spcPct val="150000"/>
              </a:lnSpc>
              <a:buNone/>
            </a:pPr>
            <a:r>
              <a:rPr lang="en-US" dirty="0"/>
              <a:t> - 1999 in Yorkshire , UK , they find themselves without the ingredients for Big Mac. The restaurants have a ten times demand increase.</a:t>
            </a:r>
          </a:p>
          <a:p>
            <a:pPr marL="0" indent="0">
              <a:lnSpc>
                <a:spcPct val="150000"/>
              </a:lnSpc>
              <a:buNone/>
            </a:pPr>
            <a:r>
              <a:rPr lang="en-US" dirty="0"/>
              <a:t> - 2016 the inventor dies at age 92</a:t>
            </a:r>
          </a:p>
          <a:p>
            <a:pPr marL="0" indent="0">
              <a:lnSpc>
                <a:spcPct val="150000"/>
              </a:lnSpc>
              <a:buNone/>
            </a:pPr>
            <a:r>
              <a:rPr lang="en-US" dirty="0"/>
              <a:t> source :https://www.thrillist.com/eat/nation/big-moments-in-mac-history</a:t>
            </a:r>
          </a:p>
        </p:txBody>
      </p:sp>
    </p:spTree>
    <p:extLst>
      <p:ext uri="{BB962C8B-B14F-4D97-AF65-F5344CB8AC3E}">
        <p14:creationId xmlns:p14="http://schemas.microsoft.com/office/powerpoint/2010/main" val="8276432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F803B-FBA0-40EE-8B11-26655B437487}"/>
              </a:ext>
            </a:extLst>
          </p:cNvPr>
          <p:cNvSpPr>
            <a:spLocks noGrp="1"/>
          </p:cNvSpPr>
          <p:nvPr>
            <p:ph type="title"/>
          </p:nvPr>
        </p:nvSpPr>
        <p:spPr>
          <a:xfrm>
            <a:off x="838200" y="365125"/>
            <a:ext cx="3483077" cy="1325563"/>
          </a:xfrm>
        </p:spPr>
        <p:txBody>
          <a:bodyPr/>
          <a:lstStyle/>
          <a:p>
            <a:r>
              <a:rPr lang="en-US" dirty="0"/>
              <a:t>bibliography</a:t>
            </a:r>
          </a:p>
        </p:txBody>
      </p:sp>
      <p:sp>
        <p:nvSpPr>
          <p:cNvPr id="3" name="Content Placeholder 2">
            <a:extLst>
              <a:ext uri="{FF2B5EF4-FFF2-40B4-BE49-F238E27FC236}">
                <a16:creationId xmlns:a16="http://schemas.microsoft.com/office/drawing/2014/main" id="{75E6ECBB-135C-4D1B-BFC6-5AD3A5E77906}"/>
              </a:ext>
            </a:extLst>
          </p:cNvPr>
          <p:cNvSpPr>
            <a:spLocks noGrp="1"/>
          </p:cNvSpPr>
          <p:nvPr>
            <p:ph idx="1"/>
          </p:nvPr>
        </p:nvSpPr>
        <p:spPr/>
        <p:txBody>
          <a:bodyPr/>
          <a:lstStyle/>
          <a:p>
            <a:pPr marL="0" marR="0">
              <a:lnSpc>
                <a:spcPct val="250000"/>
              </a:lnSpc>
              <a:spcBef>
                <a:spcPts val="0"/>
              </a:spcBef>
              <a:spcAft>
                <a:spcPts val="800"/>
              </a:spcAft>
            </a:pPr>
            <a:r>
              <a:rPr lang="en-US"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https://mcdonalds600.weebly.com/competitors--market-share.html</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50000"/>
              </a:lnSpc>
              <a:spcBef>
                <a:spcPts val="0"/>
              </a:spcBef>
              <a:spcAft>
                <a:spcPts val="800"/>
              </a:spcAft>
            </a:pPr>
            <a:r>
              <a:rPr lang="en-US"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https://www.statista.com/chart/2807/the-best-burger-and-fries/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250000"/>
              </a:lnSpc>
              <a:spcBef>
                <a:spcPts val="0"/>
              </a:spcBef>
              <a:spcAft>
                <a:spcPts val="800"/>
              </a:spcAft>
            </a:pPr>
            <a:r>
              <a:rPr lang="en-US"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https://www.thrillist.com/eat/nation/big-moments-in-mac-history</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5440054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161</TotalTime>
  <Words>736</Words>
  <Application>Microsoft Office PowerPoint</Application>
  <PresentationFormat>Widescreen</PresentationFormat>
  <Paragraphs>33</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-apple-system</vt:lpstr>
      <vt:lpstr>Arial</vt:lpstr>
      <vt:lpstr>Calibri</vt:lpstr>
      <vt:lpstr>Calibri Light</vt:lpstr>
      <vt:lpstr>Comic Sans MS</vt:lpstr>
      <vt:lpstr>Georgia</vt:lpstr>
      <vt:lpstr>Office Theme</vt:lpstr>
      <vt:lpstr>Description of company</vt:lpstr>
      <vt:lpstr>History</vt:lpstr>
      <vt:lpstr>PowerPoint Presentation</vt:lpstr>
      <vt:lpstr>PowerPoint Presentation</vt:lpstr>
      <vt:lpstr>PowerPoint Presentation</vt:lpstr>
      <vt:lpstr>PowerPoint Presentation</vt:lpstr>
      <vt:lpstr>McDonalds and Competition </vt:lpstr>
      <vt:lpstr>McDonalds versus competition on burger and fries</vt:lpstr>
      <vt:lpstr> Big Mac</vt:lpstr>
      <vt:lpstr>Big Mac</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Laurentiu</dc:creator>
  <cp:lastModifiedBy>Catalin Iordache (1920305)</cp:lastModifiedBy>
  <cp:revision>10</cp:revision>
  <dcterms:created xsi:type="dcterms:W3CDTF">2020-07-06T04:22:56Z</dcterms:created>
  <dcterms:modified xsi:type="dcterms:W3CDTF">2020-07-16T15:11:52Z</dcterms:modified>
</cp:coreProperties>
</file>