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77C0C8-9AC8-A2C6-FE87-757A54B472CA}" v="175" dt="2026-07-30T21:38:05.0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C9B134-E6C1-4C6C-A963-5835D0755D7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E4E05CC-C849-4077-901B-88A0080B4852}">
      <dgm:prSet/>
      <dgm:spPr/>
      <dgm:t>
        <a:bodyPr/>
        <a:lstStyle/>
        <a:p>
          <a:r>
            <a:rPr lang="en-GB"/>
            <a:t>Established: 2015 | Location: Retail park, Coventry</a:t>
          </a:r>
          <a:endParaRPr lang="en-US"/>
        </a:p>
      </dgm:t>
    </dgm:pt>
    <dgm:pt modelId="{064B2B85-CF9F-4D56-A171-3C336040D773}" type="parTrans" cxnId="{C5CA4271-2AC2-460F-9DFC-3CF4C88D0058}">
      <dgm:prSet/>
      <dgm:spPr/>
      <dgm:t>
        <a:bodyPr/>
        <a:lstStyle/>
        <a:p>
          <a:endParaRPr lang="en-US"/>
        </a:p>
      </dgm:t>
    </dgm:pt>
    <dgm:pt modelId="{C95D2399-30D3-458B-940C-CD0EC2BE9838}" type="sibTrans" cxnId="{C5CA4271-2AC2-460F-9DFC-3CF4C88D0058}">
      <dgm:prSet/>
      <dgm:spPr/>
      <dgm:t>
        <a:bodyPr/>
        <a:lstStyle/>
        <a:p>
          <a:endParaRPr lang="en-US"/>
        </a:p>
      </dgm:t>
    </dgm:pt>
    <dgm:pt modelId="{CB18141C-EC2A-438C-8588-1FA1A114DEC2}">
      <dgm:prSet/>
      <dgm:spPr/>
      <dgm:t>
        <a:bodyPr/>
        <a:lstStyle/>
        <a:p>
          <a:r>
            <a:rPr lang="en-GB"/>
            <a:t>Business: Independent artisan bakery; specialises in high-quality organic breads, pastries and cakes</a:t>
          </a:r>
          <a:endParaRPr lang="en-US"/>
        </a:p>
      </dgm:t>
    </dgm:pt>
    <dgm:pt modelId="{AC906C37-BEF5-4D2C-8B1D-91932EBEC717}" type="parTrans" cxnId="{00DBA483-B8E3-4FC8-BBC5-E44176E922C5}">
      <dgm:prSet/>
      <dgm:spPr/>
      <dgm:t>
        <a:bodyPr/>
        <a:lstStyle/>
        <a:p>
          <a:endParaRPr lang="en-US"/>
        </a:p>
      </dgm:t>
    </dgm:pt>
    <dgm:pt modelId="{0AE38E3C-5175-4E25-A8EB-ECB6191D8C56}" type="sibTrans" cxnId="{00DBA483-B8E3-4FC8-BBC5-E44176E922C5}">
      <dgm:prSet/>
      <dgm:spPr/>
      <dgm:t>
        <a:bodyPr/>
        <a:lstStyle/>
        <a:p>
          <a:endParaRPr lang="en-US"/>
        </a:p>
      </dgm:t>
    </dgm:pt>
    <dgm:pt modelId="{107A2C11-5236-4BAD-9B83-AC869BB12570}">
      <dgm:prSet/>
      <dgm:spPr/>
      <dgm:t>
        <a:bodyPr/>
        <a:lstStyle/>
        <a:p>
          <a:r>
            <a:rPr lang="en-GB"/>
            <a:t>Customer base: Retail park shoppers, shop staff, adjacent office and warehouse workers</a:t>
          </a:r>
          <a:endParaRPr lang="en-US"/>
        </a:p>
      </dgm:t>
    </dgm:pt>
    <dgm:pt modelId="{CE0864DE-F9E4-4BAE-BB69-3164F64F5E32}" type="parTrans" cxnId="{251369FD-7ACC-49E5-A312-BB961A12EA99}">
      <dgm:prSet/>
      <dgm:spPr/>
      <dgm:t>
        <a:bodyPr/>
        <a:lstStyle/>
        <a:p>
          <a:endParaRPr lang="en-US"/>
        </a:p>
      </dgm:t>
    </dgm:pt>
    <dgm:pt modelId="{9001C0E9-9F7B-4B34-BD3B-D80A98AACA18}" type="sibTrans" cxnId="{251369FD-7ACC-49E5-A312-BB961A12EA99}">
      <dgm:prSet/>
      <dgm:spPr/>
      <dgm:t>
        <a:bodyPr/>
        <a:lstStyle/>
        <a:p>
          <a:endParaRPr lang="en-US"/>
        </a:p>
      </dgm:t>
    </dgm:pt>
    <dgm:pt modelId="{C82F69C7-E384-4E87-988C-A6563F64604F}">
      <dgm:prSet/>
      <dgm:spPr/>
      <dgm:t>
        <a:bodyPr/>
        <a:lstStyle/>
        <a:p>
          <a:r>
            <a:rPr lang="en-GB"/>
            <a:t>Performance history: </a:t>
          </a:r>
          <a:endParaRPr lang="en-US"/>
        </a:p>
      </dgm:t>
    </dgm:pt>
    <dgm:pt modelId="{268358AA-9B50-4EEC-A559-9B414E86F6B6}" type="parTrans" cxnId="{F52225E5-1FD5-4F91-8D4C-EC12B88DBD08}">
      <dgm:prSet/>
      <dgm:spPr/>
      <dgm:t>
        <a:bodyPr/>
        <a:lstStyle/>
        <a:p>
          <a:endParaRPr lang="en-US"/>
        </a:p>
      </dgm:t>
    </dgm:pt>
    <dgm:pt modelId="{DFCC2D19-84D5-48AC-B35D-5847ECAF3326}" type="sibTrans" cxnId="{F52225E5-1FD5-4F91-8D4C-EC12B88DBD08}">
      <dgm:prSet/>
      <dgm:spPr/>
      <dgm:t>
        <a:bodyPr/>
        <a:lstStyle/>
        <a:p>
          <a:endParaRPr lang="en-US"/>
        </a:p>
      </dgm:t>
    </dgm:pt>
    <dgm:pt modelId="{0BE472E6-BAB8-4913-8C20-5F9A21E011C4}">
      <dgm:prSet/>
      <dgm:spPr/>
      <dgm:t>
        <a:bodyPr/>
        <a:lstStyle/>
        <a:p>
          <a:r>
            <a:rPr lang="en-GB"/>
            <a:t>2015–2019: Consistent year-on-year sales growth</a:t>
          </a:r>
          <a:endParaRPr lang="en-US"/>
        </a:p>
      </dgm:t>
    </dgm:pt>
    <dgm:pt modelId="{F651B3D7-2B78-45FF-B521-FD659662F8ED}" type="parTrans" cxnId="{3952C8DD-5DE2-4E5F-BB77-113B82F47BD2}">
      <dgm:prSet/>
      <dgm:spPr/>
      <dgm:t>
        <a:bodyPr/>
        <a:lstStyle/>
        <a:p>
          <a:endParaRPr lang="en-US"/>
        </a:p>
      </dgm:t>
    </dgm:pt>
    <dgm:pt modelId="{3B9413B7-6336-4C7F-8C3E-B6B9A0F20BA3}" type="sibTrans" cxnId="{3952C8DD-5DE2-4E5F-BB77-113B82F47BD2}">
      <dgm:prSet/>
      <dgm:spPr/>
      <dgm:t>
        <a:bodyPr/>
        <a:lstStyle/>
        <a:p>
          <a:endParaRPr lang="en-US"/>
        </a:p>
      </dgm:t>
    </dgm:pt>
    <dgm:pt modelId="{4F7881B7-157E-4707-9266-488688AC4B6E}">
      <dgm:prSet/>
      <dgm:spPr/>
      <dgm:t>
        <a:bodyPr/>
        <a:lstStyle/>
        <a:p>
          <a:r>
            <a:rPr lang="en-GB"/>
            <a:t>2020: Sharp fall in footfall and sales due to lockdown</a:t>
          </a:r>
          <a:endParaRPr lang="en-US"/>
        </a:p>
      </dgm:t>
    </dgm:pt>
    <dgm:pt modelId="{3BBA468E-BA26-42EF-A375-4C858E28DFD1}" type="parTrans" cxnId="{DE6616BF-D87F-4B9E-A616-5FF123EF5111}">
      <dgm:prSet/>
      <dgm:spPr/>
      <dgm:t>
        <a:bodyPr/>
        <a:lstStyle/>
        <a:p>
          <a:endParaRPr lang="en-US"/>
        </a:p>
      </dgm:t>
    </dgm:pt>
    <dgm:pt modelId="{FBF405D4-9BAF-497C-850F-59C6EB40737D}" type="sibTrans" cxnId="{DE6616BF-D87F-4B9E-A616-5FF123EF5111}">
      <dgm:prSet/>
      <dgm:spPr/>
      <dgm:t>
        <a:bodyPr/>
        <a:lstStyle/>
        <a:p>
          <a:endParaRPr lang="en-US"/>
        </a:p>
      </dgm:t>
    </dgm:pt>
    <dgm:pt modelId="{6D5EF3CD-D850-46EA-B741-C0A374E168F3}">
      <dgm:prSet/>
      <dgm:spPr/>
      <dgm:t>
        <a:bodyPr/>
        <a:lstStyle/>
        <a:p>
          <a:r>
            <a:rPr lang="en-GB"/>
            <a:t>2021 onwards: Partial recovery, but sales have stagnated at 25% below 2019 levels since 2023</a:t>
          </a:r>
          <a:endParaRPr lang="en-US"/>
        </a:p>
      </dgm:t>
    </dgm:pt>
    <dgm:pt modelId="{F9C763D3-1D94-450A-9A8F-4221F30CAE43}" type="parTrans" cxnId="{B705CB07-0C75-446D-B949-794D81F38AB4}">
      <dgm:prSet/>
      <dgm:spPr/>
      <dgm:t>
        <a:bodyPr/>
        <a:lstStyle/>
        <a:p>
          <a:endParaRPr lang="en-US"/>
        </a:p>
      </dgm:t>
    </dgm:pt>
    <dgm:pt modelId="{22CF87A2-FD29-4C28-8705-036B70A94D73}" type="sibTrans" cxnId="{B705CB07-0C75-446D-B949-794D81F38AB4}">
      <dgm:prSet/>
      <dgm:spPr/>
      <dgm:t>
        <a:bodyPr/>
        <a:lstStyle/>
        <a:p>
          <a:endParaRPr lang="en-US"/>
        </a:p>
      </dgm:t>
    </dgm:pt>
    <dgm:pt modelId="{89F9942F-F584-4CE1-9088-3E7668A4B147}" type="pres">
      <dgm:prSet presAssocID="{F0C9B134-E6C1-4C6C-A963-5835D0755D72}" presName="Name0" presStyleCnt="0">
        <dgm:presLayoutVars>
          <dgm:dir/>
          <dgm:resizeHandles val="exact"/>
        </dgm:presLayoutVars>
      </dgm:prSet>
      <dgm:spPr/>
    </dgm:pt>
    <dgm:pt modelId="{25F37C63-2B13-4F4C-9F11-B204B8E86FBA}" type="pres">
      <dgm:prSet presAssocID="{AE4E05CC-C849-4077-901B-88A0080B4852}" presName="node" presStyleLbl="node1" presStyleIdx="0" presStyleCnt="7">
        <dgm:presLayoutVars>
          <dgm:bulletEnabled val="1"/>
        </dgm:presLayoutVars>
      </dgm:prSet>
      <dgm:spPr/>
    </dgm:pt>
    <dgm:pt modelId="{8D487E78-9116-4E41-B1ED-3ECA8A57EDCF}" type="pres">
      <dgm:prSet presAssocID="{C95D2399-30D3-458B-940C-CD0EC2BE9838}" presName="sibTrans" presStyleLbl="sibTrans1D1" presStyleIdx="0" presStyleCnt="6"/>
      <dgm:spPr/>
    </dgm:pt>
    <dgm:pt modelId="{3A463804-758E-4222-A6F0-752F39E0E8E9}" type="pres">
      <dgm:prSet presAssocID="{C95D2399-30D3-458B-940C-CD0EC2BE9838}" presName="connectorText" presStyleLbl="sibTrans1D1" presStyleIdx="0" presStyleCnt="6"/>
      <dgm:spPr/>
    </dgm:pt>
    <dgm:pt modelId="{A7222133-E86F-41C3-9CC6-E4F168557852}" type="pres">
      <dgm:prSet presAssocID="{CB18141C-EC2A-438C-8588-1FA1A114DEC2}" presName="node" presStyleLbl="node1" presStyleIdx="1" presStyleCnt="7">
        <dgm:presLayoutVars>
          <dgm:bulletEnabled val="1"/>
        </dgm:presLayoutVars>
      </dgm:prSet>
      <dgm:spPr/>
    </dgm:pt>
    <dgm:pt modelId="{700C22E7-D29E-4D8A-BBF4-AD66F64727CF}" type="pres">
      <dgm:prSet presAssocID="{0AE38E3C-5175-4E25-A8EB-ECB6191D8C56}" presName="sibTrans" presStyleLbl="sibTrans1D1" presStyleIdx="1" presStyleCnt="6"/>
      <dgm:spPr/>
    </dgm:pt>
    <dgm:pt modelId="{EA164F85-61EA-45BF-866A-C38E82EB586A}" type="pres">
      <dgm:prSet presAssocID="{0AE38E3C-5175-4E25-A8EB-ECB6191D8C56}" presName="connectorText" presStyleLbl="sibTrans1D1" presStyleIdx="1" presStyleCnt="6"/>
      <dgm:spPr/>
    </dgm:pt>
    <dgm:pt modelId="{8983A1D5-9D87-46FA-85A7-8CBB85629AD2}" type="pres">
      <dgm:prSet presAssocID="{107A2C11-5236-4BAD-9B83-AC869BB12570}" presName="node" presStyleLbl="node1" presStyleIdx="2" presStyleCnt="7">
        <dgm:presLayoutVars>
          <dgm:bulletEnabled val="1"/>
        </dgm:presLayoutVars>
      </dgm:prSet>
      <dgm:spPr/>
    </dgm:pt>
    <dgm:pt modelId="{F6F97AC5-F648-40B7-B0A6-1DEA9E710757}" type="pres">
      <dgm:prSet presAssocID="{9001C0E9-9F7B-4B34-BD3B-D80A98AACA18}" presName="sibTrans" presStyleLbl="sibTrans1D1" presStyleIdx="2" presStyleCnt="6"/>
      <dgm:spPr/>
    </dgm:pt>
    <dgm:pt modelId="{FE354F1D-9604-4BB5-A5B4-8E11495D9C3B}" type="pres">
      <dgm:prSet presAssocID="{9001C0E9-9F7B-4B34-BD3B-D80A98AACA18}" presName="connectorText" presStyleLbl="sibTrans1D1" presStyleIdx="2" presStyleCnt="6"/>
      <dgm:spPr/>
    </dgm:pt>
    <dgm:pt modelId="{A997FF85-8F8D-451E-A147-5256C90227E4}" type="pres">
      <dgm:prSet presAssocID="{C82F69C7-E384-4E87-988C-A6563F64604F}" presName="node" presStyleLbl="node1" presStyleIdx="3" presStyleCnt="7">
        <dgm:presLayoutVars>
          <dgm:bulletEnabled val="1"/>
        </dgm:presLayoutVars>
      </dgm:prSet>
      <dgm:spPr/>
    </dgm:pt>
    <dgm:pt modelId="{2FAAB9FC-C9A6-4DFD-A8CA-82A4F62D24EC}" type="pres">
      <dgm:prSet presAssocID="{DFCC2D19-84D5-48AC-B35D-5847ECAF3326}" presName="sibTrans" presStyleLbl="sibTrans1D1" presStyleIdx="3" presStyleCnt="6"/>
      <dgm:spPr/>
    </dgm:pt>
    <dgm:pt modelId="{F37F7826-BA9D-476C-A4DF-483D78B85F5C}" type="pres">
      <dgm:prSet presAssocID="{DFCC2D19-84D5-48AC-B35D-5847ECAF3326}" presName="connectorText" presStyleLbl="sibTrans1D1" presStyleIdx="3" presStyleCnt="6"/>
      <dgm:spPr/>
    </dgm:pt>
    <dgm:pt modelId="{31698C28-C179-47A2-BD14-286A6EBEC7A1}" type="pres">
      <dgm:prSet presAssocID="{0BE472E6-BAB8-4913-8C20-5F9A21E011C4}" presName="node" presStyleLbl="node1" presStyleIdx="4" presStyleCnt="7">
        <dgm:presLayoutVars>
          <dgm:bulletEnabled val="1"/>
        </dgm:presLayoutVars>
      </dgm:prSet>
      <dgm:spPr/>
    </dgm:pt>
    <dgm:pt modelId="{222F4BBF-53E4-444D-A15F-0FD3FBC104C2}" type="pres">
      <dgm:prSet presAssocID="{3B9413B7-6336-4C7F-8C3E-B6B9A0F20BA3}" presName="sibTrans" presStyleLbl="sibTrans1D1" presStyleIdx="4" presStyleCnt="6"/>
      <dgm:spPr/>
    </dgm:pt>
    <dgm:pt modelId="{6F0618AC-C17E-4284-9577-65C48D7CA9E4}" type="pres">
      <dgm:prSet presAssocID="{3B9413B7-6336-4C7F-8C3E-B6B9A0F20BA3}" presName="connectorText" presStyleLbl="sibTrans1D1" presStyleIdx="4" presStyleCnt="6"/>
      <dgm:spPr/>
    </dgm:pt>
    <dgm:pt modelId="{451E77CE-837D-4615-948E-8A7F87D60BCE}" type="pres">
      <dgm:prSet presAssocID="{4F7881B7-157E-4707-9266-488688AC4B6E}" presName="node" presStyleLbl="node1" presStyleIdx="5" presStyleCnt="7">
        <dgm:presLayoutVars>
          <dgm:bulletEnabled val="1"/>
        </dgm:presLayoutVars>
      </dgm:prSet>
      <dgm:spPr/>
    </dgm:pt>
    <dgm:pt modelId="{ACDF38F1-BD96-44CD-9BD4-81201DBCA49C}" type="pres">
      <dgm:prSet presAssocID="{FBF405D4-9BAF-497C-850F-59C6EB40737D}" presName="sibTrans" presStyleLbl="sibTrans1D1" presStyleIdx="5" presStyleCnt="6"/>
      <dgm:spPr/>
    </dgm:pt>
    <dgm:pt modelId="{45C9D1C8-0EE2-4AB2-840C-EE1CC6DD0B4F}" type="pres">
      <dgm:prSet presAssocID="{FBF405D4-9BAF-497C-850F-59C6EB40737D}" presName="connectorText" presStyleLbl="sibTrans1D1" presStyleIdx="5" presStyleCnt="6"/>
      <dgm:spPr/>
    </dgm:pt>
    <dgm:pt modelId="{AD8F157C-225F-48B7-82CD-093DA1F44985}" type="pres">
      <dgm:prSet presAssocID="{6D5EF3CD-D850-46EA-B741-C0A374E168F3}" presName="node" presStyleLbl="node1" presStyleIdx="6" presStyleCnt="7">
        <dgm:presLayoutVars>
          <dgm:bulletEnabled val="1"/>
        </dgm:presLayoutVars>
      </dgm:prSet>
      <dgm:spPr/>
    </dgm:pt>
  </dgm:ptLst>
  <dgm:cxnLst>
    <dgm:cxn modelId="{31C76C00-13E0-49FF-88D7-9D9008C5269C}" type="presOf" srcId="{FBF405D4-9BAF-497C-850F-59C6EB40737D}" destId="{45C9D1C8-0EE2-4AB2-840C-EE1CC6DD0B4F}" srcOrd="1" destOrd="0" presId="urn:microsoft.com/office/officeart/2016/7/layout/RepeatingBendingProcessNew"/>
    <dgm:cxn modelId="{F5943A02-84FF-4B6A-B639-F0DA970F54C1}" type="presOf" srcId="{0AE38E3C-5175-4E25-A8EB-ECB6191D8C56}" destId="{700C22E7-D29E-4D8A-BBF4-AD66F64727CF}" srcOrd="0" destOrd="0" presId="urn:microsoft.com/office/officeart/2016/7/layout/RepeatingBendingProcessNew"/>
    <dgm:cxn modelId="{B8135F03-1F94-4561-B69F-98CA52F9D19A}" type="presOf" srcId="{9001C0E9-9F7B-4B34-BD3B-D80A98AACA18}" destId="{F6F97AC5-F648-40B7-B0A6-1DEA9E710757}" srcOrd="0" destOrd="0" presId="urn:microsoft.com/office/officeart/2016/7/layout/RepeatingBendingProcessNew"/>
    <dgm:cxn modelId="{B705CB07-0C75-446D-B949-794D81F38AB4}" srcId="{F0C9B134-E6C1-4C6C-A963-5835D0755D72}" destId="{6D5EF3CD-D850-46EA-B741-C0A374E168F3}" srcOrd="6" destOrd="0" parTransId="{F9C763D3-1D94-450A-9A8F-4221F30CAE43}" sibTransId="{22CF87A2-FD29-4C28-8705-036B70A94D73}"/>
    <dgm:cxn modelId="{57563F09-D3A8-4070-9915-E8EF0EBBEAC7}" type="presOf" srcId="{3B9413B7-6336-4C7F-8C3E-B6B9A0F20BA3}" destId="{222F4BBF-53E4-444D-A15F-0FD3FBC104C2}" srcOrd="0" destOrd="0" presId="urn:microsoft.com/office/officeart/2016/7/layout/RepeatingBendingProcessNew"/>
    <dgm:cxn modelId="{5AE0B817-5F68-41F7-8F8A-202A27336300}" type="presOf" srcId="{C82F69C7-E384-4E87-988C-A6563F64604F}" destId="{A997FF85-8F8D-451E-A147-5256C90227E4}" srcOrd="0" destOrd="0" presId="urn:microsoft.com/office/officeart/2016/7/layout/RepeatingBendingProcessNew"/>
    <dgm:cxn modelId="{031D5B5E-7D9D-411D-B1D8-3732F27A6060}" type="presOf" srcId="{CB18141C-EC2A-438C-8588-1FA1A114DEC2}" destId="{A7222133-E86F-41C3-9CC6-E4F168557852}" srcOrd="0" destOrd="0" presId="urn:microsoft.com/office/officeart/2016/7/layout/RepeatingBendingProcessNew"/>
    <dgm:cxn modelId="{D689BE48-8E85-4A10-A0F2-00FCA33D069B}" type="presOf" srcId="{DFCC2D19-84D5-48AC-B35D-5847ECAF3326}" destId="{2FAAB9FC-C9A6-4DFD-A8CA-82A4F62D24EC}" srcOrd="0" destOrd="0" presId="urn:microsoft.com/office/officeart/2016/7/layout/RepeatingBendingProcessNew"/>
    <dgm:cxn modelId="{2D7D4B69-E794-40C0-9AE9-C865A32E3723}" type="presOf" srcId="{3B9413B7-6336-4C7F-8C3E-B6B9A0F20BA3}" destId="{6F0618AC-C17E-4284-9577-65C48D7CA9E4}" srcOrd="1" destOrd="0" presId="urn:microsoft.com/office/officeart/2016/7/layout/RepeatingBendingProcessNew"/>
    <dgm:cxn modelId="{C5CA4271-2AC2-460F-9DFC-3CF4C88D0058}" srcId="{F0C9B134-E6C1-4C6C-A963-5835D0755D72}" destId="{AE4E05CC-C849-4077-901B-88A0080B4852}" srcOrd="0" destOrd="0" parTransId="{064B2B85-CF9F-4D56-A171-3C336040D773}" sibTransId="{C95D2399-30D3-458B-940C-CD0EC2BE9838}"/>
    <dgm:cxn modelId="{D81C7971-1897-4D48-BB5B-9B4B5C05DDC5}" type="presOf" srcId="{9001C0E9-9F7B-4B34-BD3B-D80A98AACA18}" destId="{FE354F1D-9604-4BB5-A5B4-8E11495D9C3B}" srcOrd="1" destOrd="0" presId="urn:microsoft.com/office/officeart/2016/7/layout/RepeatingBendingProcessNew"/>
    <dgm:cxn modelId="{64400874-41AB-48B0-8013-870D117273A4}" type="presOf" srcId="{0AE38E3C-5175-4E25-A8EB-ECB6191D8C56}" destId="{EA164F85-61EA-45BF-866A-C38E82EB586A}" srcOrd="1" destOrd="0" presId="urn:microsoft.com/office/officeart/2016/7/layout/RepeatingBendingProcessNew"/>
    <dgm:cxn modelId="{A0FA3359-BB3B-4E64-AFAD-06244A775411}" type="presOf" srcId="{0BE472E6-BAB8-4913-8C20-5F9A21E011C4}" destId="{31698C28-C179-47A2-BD14-286A6EBEC7A1}" srcOrd="0" destOrd="0" presId="urn:microsoft.com/office/officeart/2016/7/layout/RepeatingBendingProcessNew"/>
    <dgm:cxn modelId="{A55F397B-8714-4D5B-B3FF-1BC07FD5B6F5}" type="presOf" srcId="{107A2C11-5236-4BAD-9B83-AC869BB12570}" destId="{8983A1D5-9D87-46FA-85A7-8CBB85629AD2}" srcOrd="0" destOrd="0" presId="urn:microsoft.com/office/officeart/2016/7/layout/RepeatingBendingProcessNew"/>
    <dgm:cxn modelId="{00DBA483-B8E3-4FC8-BBC5-E44176E922C5}" srcId="{F0C9B134-E6C1-4C6C-A963-5835D0755D72}" destId="{CB18141C-EC2A-438C-8588-1FA1A114DEC2}" srcOrd="1" destOrd="0" parTransId="{AC906C37-BEF5-4D2C-8B1D-91932EBEC717}" sibTransId="{0AE38E3C-5175-4E25-A8EB-ECB6191D8C56}"/>
    <dgm:cxn modelId="{68E965B3-3C04-42AA-9C9B-A64D7A749EF0}" type="presOf" srcId="{AE4E05CC-C849-4077-901B-88A0080B4852}" destId="{25F37C63-2B13-4F4C-9F11-B204B8E86FBA}" srcOrd="0" destOrd="0" presId="urn:microsoft.com/office/officeart/2016/7/layout/RepeatingBendingProcessNew"/>
    <dgm:cxn modelId="{9601BABE-93AF-43AE-9E86-07422A30D47D}" type="presOf" srcId="{C95D2399-30D3-458B-940C-CD0EC2BE9838}" destId="{3A463804-758E-4222-A6F0-752F39E0E8E9}" srcOrd="1" destOrd="0" presId="urn:microsoft.com/office/officeart/2016/7/layout/RepeatingBendingProcessNew"/>
    <dgm:cxn modelId="{DE6616BF-D87F-4B9E-A616-5FF123EF5111}" srcId="{F0C9B134-E6C1-4C6C-A963-5835D0755D72}" destId="{4F7881B7-157E-4707-9266-488688AC4B6E}" srcOrd="5" destOrd="0" parTransId="{3BBA468E-BA26-42EF-A375-4C858E28DFD1}" sibTransId="{FBF405D4-9BAF-497C-850F-59C6EB40737D}"/>
    <dgm:cxn modelId="{AC31CBC6-68EC-49A3-806B-FFB61AA1C79E}" type="presOf" srcId="{DFCC2D19-84D5-48AC-B35D-5847ECAF3326}" destId="{F37F7826-BA9D-476C-A4DF-483D78B85F5C}" srcOrd="1" destOrd="0" presId="urn:microsoft.com/office/officeart/2016/7/layout/RepeatingBendingProcessNew"/>
    <dgm:cxn modelId="{6EA16DC9-6320-4AEF-8403-14859F4EBFE2}" type="presOf" srcId="{FBF405D4-9BAF-497C-850F-59C6EB40737D}" destId="{ACDF38F1-BD96-44CD-9BD4-81201DBCA49C}" srcOrd="0" destOrd="0" presId="urn:microsoft.com/office/officeart/2016/7/layout/RepeatingBendingProcessNew"/>
    <dgm:cxn modelId="{02D099D9-783B-45C1-886B-9925B6622220}" type="presOf" srcId="{6D5EF3CD-D850-46EA-B741-C0A374E168F3}" destId="{AD8F157C-225F-48B7-82CD-093DA1F44985}" srcOrd="0" destOrd="0" presId="urn:microsoft.com/office/officeart/2016/7/layout/RepeatingBendingProcessNew"/>
    <dgm:cxn modelId="{3952C8DD-5DE2-4E5F-BB77-113B82F47BD2}" srcId="{F0C9B134-E6C1-4C6C-A963-5835D0755D72}" destId="{0BE472E6-BAB8-4913-8C20-5F9A21E011C4}" srcOrd="4" destOrd="0" parTransId="{F651B3D7-2B78-45FF-B521-FD659662F8ED}" sibTransId="{3B9413B7-6336-4C7F-8C3E-B6B9A0F20BA3}"/>
    <dgm:cxn modelId="{566782DF-A3D0-4BDE-B7D7-2B7885F7422E}" type="presOf" srcId="{F0C9B134-E6C1-4C6C-A963-5835D0755D72}" destId="{89F9942F-F584-4CE1-9088-3E7668A4B147}" srcOrd="0" destOrd="0" presId="urn:microsoft.com/office/officeart/2016/7/layout/RepeatingBendingProcessNew"/>
    <dgm:cxn modelId="{6237FCDF-E6DD-4F54-B2DC-2E4AAD815174}" type="presOf" srcId="{C95D2399-30D3-458B-940C-CD0EC2BE9838}" destId="{8D487E78-9116-4E41-B1ED-3ECA8A57EDCF}" srcOrd="0" destOrd="0" presId="urn:microsoft.com/office/officeart/2016/7/layout/RepeatingBendingProcessNew"/>
    <dgm:cxn modelId="{F52225E5-1FD5-4F91-8D4C-EC12B88DBD08}" srcId="{F0C9B134-E6C1-4C6C-A963-5835D0755D72}" destId="{C82F69C7-E384-4E87-988C-A6563F64604F}" srcOrd="3" destOrd="0" parTransId="{268358AA-9B50-4EEC-A559-9B414E86F6B6}" sibTransId="{DFCC2D19-84D5-48AC-B35D-5847ECAF3326}"/>
    <dgm:cxn modelId="{CA3D1BEE-549E-4D1D-922A-4ED550057514}" type="presOf" srcId="{4F7881B7-157E-4707-9266-488688AC4B6E}" destId="{451E77CE-837D-4615-948E-8A7F87D60BCE}" srcOrd="0" destOrd="0" presId="urn:microsoft.com/office/officeart/2016/7/layout/RepeatingBendingProcessNew"/>
    <dgm:cxn modelId="{251369FD-7ACC-49E5-A312-BB961A12EA99}" srcId="{F0C9B134-E6C1-4C6C-A963-5835D0755D72}" destId="{107A2C11-5236-4BAD-9B83-AC869BB12570}" srcOrd="2" destOrd="0" parTransId="{CE0864DE-F9E4-4BAE-BB69-3164F64F5E32}" sibTransId="{9001C0E9-9F7B-4B34-BD3B-D80A98AACA18}"/>
    <dgm:cxn modelId="{D55ADEE4-422E-4E83-8683-388874EC5106}" type="presParOf" srcId="{89F9942F-F584-4CE1-9088-3E7668A4B147}" destId="{25F37C63-2B13-4F4C-9F11-B204B8E86FBA}" srcOrd="0" destOrd="0" presId="urn:microsoft.com/office/officeart/2016/7/layout/RepeatingBendingProcessNew"/>
    <dgm:cxn modelId="{822DFC7D-8010-467E-BC20-12869E887D44}" type="presParOf" srcId="{89F9942F-F584-4CE1-9088-3E7668A4B147}" destId="{8D487E78-9116-4E41-B1ED-3ECA8A57EDCF}" srcOrd="1" destOrd="0" presId="urn:microsoft.com/office/officeart/2016/7/layout/RepeatingBendingProcessNew"/>
    <dgm:cxn modelId="{A502C7F9-3826-4B62-ACCE-2FE0B91450CE}" type="presParOf" srcId="{8D487E78-9116-4E41-B1ED-3ECA8A57EDCF}" destId="{3A463804-758E-4222-A6F0-752F39E0E8E9}" srcOrd="0" destOrd="0" presId="urn:microsoft.com/office/officeart/2016/7/layout/RepeatingBendingProcessNew"/>
    <dgm:cxn modelId="{5857B705-8A9A-4E3D-88B4-3ADE59304347}" type="presParOf" srcId="{89F9942F-F584-4CE1-9088-3E7668A4B147}" destId="{A7222133-E86F-41C3-9CC6-E4F168557852}" srcOrd="2" destOrd="0" presId="urn:microsoft.com/office/officeart/2016/7/layout/RepeatingBendingProcessNew"/>
    <dgm:cxn modelId="{00F6BCD2-59EA-49C1-9065-907D2657441F}" type="presParOf" srcId="{89F9942F-F584-4CE1-9088-3E7668A4B147}" destId="{700C22E7-D29E-4D8A-BBF4-AD66F64727CF}" srcOrd="3" destOrd="0" presId="urn:microsoft.com/office/officeart/2016/7/layout/RepeatingBendingProcessNew"/>
    <dgm:cxn modelId="{F8E0B8C0-9367-4897-9F3D-29445C26F621}" type="presParOf" srcId="{700C22E7-D29E-4D8A-BBF4-AD66F64727CF}" destId="{EA164F85-61EA-45BF-866A-C38E82EB586A}" srcOrd="0" destOrd="0" presId="urn:microsoft.com/office/officeart/2016/7/layout/RepeatingBendingProcessNew"/>
    <dgm:cxn modelId="{6C1F6442-04B4-4472-B347-1E53418F9B0A}" type="presParOf" srcId="{89F9942F-F584-4CE1-9088-3E7668A4B147}" destId="{8983A1D5-9D87-46FA-85A7-8CBB85629AD2}" srcOrd="4" destOrd="0" presId="urn:microsoft.com/office/officeart/2016/7/layout/RepeatingBendingProcessNew"/>
    <dgm:cxn modelId="{CCFE788C-85EA-4E0E-8894-DDBF8210EBEF}" type="presParOf" srcId="{89F9942F-F584-4CE1-9088-3E7668A4B147}" destId="{F6F97AC5-F648-40B7-B0A6-1DEA9E710757}" srcOrd="5" destOrd="0" presId="urn:microsoft.com/office/officeart/2016/7/layout/RepeatingBendingProcessNew"/>
    <dgm:cxn modelId="{348F45D6-C5DD-4EA5-904D-BE3A26EFA57F}" type="presParOf" srcId="{F6F97AC5-F648-40B7-B0A6-1DEA9E710757}" destId="{FE354F1D-9604-4BB5-A5B4-8E11495D9C3B}" srcOrd="0" destOrd="0" presId="urn:microsoft.com/office/officeart/2016/7/layout/RepeatingBendingProcessNew"/>
    <dgm:cxn modelId="{54093AFA-EFA4-4A99-8F1A-590D1F55E94E}" type="presParOf" srcId="{89F9942F-F584-4CE1-9088-3E7668A4B147}" destId="{A997FF85-8F8D-451E-A147-5256C90227E4}" srcOrd="6" destOrd="0" presId="urn:microsoft.com/office/officeart/2016/7/layout/RepeatingBendingProcessNew"/>
    <dgm:cxn modelId="{DC57FDC2-7F68-470E-8F8F-1DA656BF6353}" type="presParOf" srcId="{89F9942F-F584-4CE1-9088-3E7668A4B147}" destId="{2FAAB9FC-C9A6-4DFD-A8CA-82A4F62D24EC}" srcOrd="7" destOrd="0" presId="urn:microsoft.com/office/officeart/2016/7/layout/RepeatingBendingProcessNew"/>
    <dgm:cxn modelId="{53E7EFC4-8267-4F1C-AFCC-79A199527049}" type="presParOf" srcId="{2FAAB9FC-C9A6-4DFD-A8CA-82A4F62D24EC}" destId="{F37F7826-BA9D-476C-A4DF-483D78B85F5C}" srcOrd="0" destOrd="0" presId="urn:microsoft.com/office/officeart/2016/7/layout/RepeatingBendingProcessNew"/>
    <dgm:cxn modelId="{7AB47E18-E2A4-48A8-B24D-2879AEB4F0DA}" type="presParOf" srcId="{89F9942F-F584-4CE1-9088-3E7668A4B147}" destId="{31698C28-C179-47A2-BD14-286A6EBEC7A1}" srcOrd="8" destOrd="0" presId="urn:microsoft.com/office/officeart/2016/7/layout/RepeatingBendingProcessNew"/>
    <dgm:cxn modelId="{B636B6A4-1C9F-4181-8587-4F88789BCB12}" type="presParOf" srcId="{89F9942F-F584-4CE1-9088-3E7668A4B147}" destId="{222F4BBF-53E4-444D-A15F-0FD3FBC104C2}" srcOrd="9" destOrd="0" presId="urn:microsoft.com/office/officeart/2016/7/layout/RepeatingBendingProcessNew"/>
    <dgm:cxn modelId="{0D9AEDE9-F25F-4928-941B-A95D0165AAA7}" type="presParOf" srcId="{222F4BBF-53E4-444D-A15F-0FD3FBC104C2}" destId="{6F0618AC-C17E-4284-9577-65C48D7CA9E4}" srcOrd="0" destOrd="0" presId="urn:microsoft.com/office/officeart/2016/7/layout/RepeatingBendingProcessNew"/>
    <dgm:cxn modelId="{FDBECD6D-F8EA-403E-B4F3-C9A77ECA80EB}" type="presParOf" srcId="{89F9942F-F584-4CE1-9088-3E7668A4B147}" destId="{451E77CE-837D-4615-948E-8A7F87D60BCE}" srcOrd="10" destOrd="0" presId="urn:microsoft.com/office/officeart/2016/7/layout/RepeatingBendingProcessNew"/>
    <dgm:cxn modelId="{1D55AC5C-CDB0-44D3-AE2B-C2734F96F46D}" type="presParOf" srcId="{89F9942F-F584-4CE1-9088-3E7668A4B147}" destId="{ACDF38F1-BD96-44CD-9BD4-81201DBCA49C}" srcOrd="11" destOrd="0" presId="urn:microsoft.com/office/officeart/2016/7/layout/RepeatingBendingProcessNew"/>
    <dgm:cxn modelId="{3469613B-61A9-431D-90A6-81188CBE3AA5}" type="presParOf" srcId="{ACDF38F1-BD96-44CD-9BD4-81201DBCA49C}" destId="{45C9D1C8-0EE2-4AB2-840C-EE1CC6DD0B4F}" srcOrd="0" destOrd="0" presId="urn:microsoft.com/office/officeart/2016/7/layout/RepeatingBendingProcessNew"/>
    <dgm:cxn modelId="{580D18E0-CBB7-4C6F-86C3-5B6E36B038FD}" type="presParOf" srcId="{89F9942F-F584-4CE1-9088-3E7668A4B147}" destId="{AD8F157C-225F-48B7-82CD-093DA1F44985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45B5D6-A7DA-4DAD-A5A2-5F45F7030A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C01CB09-7389-456B-B0F6-FEE4663973C5}">
      <dgm:prSet/>
      <dgm:spPr/>
      <dgm:t>
        <a:bodyPr/>
        <a:lstStyle/>
        <a:p>
          <a:r>
            <a:rPr lang="en-GB" b="1"/>
            <a:t>What is PESTEL?</a:t>
          </a:r>
          <a:endParaRPr lang="en-US"/>
        </a:p>
      </dgm:t>
    </dgm:pt>
    <dgm:pt modelId="{CDD925E3-4C89-4F29-B706-A3594CE10C4D}" type="parTrans" cxnId="{6B9F4558-CAC0-473C-A0D1-19F059DF48D3}">
      <dgm:prSet/>
      <dgm:spPr/>
      <dgm:t>
        <a:bodyPr/>
        <a:lstStyle/>
        <a:p>
          <a:endParaRPr lang="en-US"/>
        </a:p>
      </dgm:t>
    </dgm:pt>
    <dgm:pt modelId="{FDB38873-2C7C-4965-A513-2417F025178A}" type="sibTrans" cxnId="{6B9F4558-CAC0-473C-A0D1-19F059DF48D3}">
      <dgm:prSet/>
      <dgm:spPr/>
      <dgm:t>
        <a:bodyPr/>
        <a:lstStyle/>
        <a:p>
          <a:endParaRPr lang="en-US"/>
        </a:p>
      </dgm:t>
    </dgm:pt>
    <dgm:pt modelId="{E502C1C9-5599-40B5-B23A-C893EFBA452F}">
      <dgm:prSet/>
      <dgm:spPr/>
      <dgm:t>
        <a:bodyPr/>
        <a:lstStyle/>
        <a:p>
          <a:r>
            <a:rPr lang="en-GB"/>
            <a:t>A tool used to analyse external macro-environmental factors that impact an organisation</a:t>
          </a:r>
          <a:endParaRPr lang="en-US"/>
        </a:p>
      </dgm:t>
    </dgm:pt>
    <dgm:pt modelId="{92582412-B760-4CE2-9D39-074208908B77}" type="parTrans" cxnId="{F48E9ECF-C28B-4ECD-8D54-B34AC693E83E}">
      <dgm:prSet/>
      <dgm:spPr/>
      <dgm:t>
        <a:bodyPr/>
        <a:lstStyle/>
        <a:p>
          <a:endParaRPr lang="en-US"/>
        </a:p>
      </dgm:t>
    </dgm:pt>
    <dgm:pt modelId="{66BAFBF4-4B14-4E8F-9A34-03D660003071}" type="sibTrans" cxnId="{F48E9ECF-C28B-4ECD-8D54-B34AC693E83E}">
      <dgm:prSet/>
      <dgm:spPr/>
      <dgm:t>
        <a:bodyPr/>
        <a:lstStyle/>
        <a:p>
          <a:endParaRPr lang="en-US"/>
        </a:p>
      </dgm:t>
    </dgm:pt>
    <dgm:pt modelId="{5A56183E-84D1-431E-A90A-AA5FEE432382}">
      <dgm:prSet/>
      <dgm:spPr/>
      <dgm:t>
        <a:bodyPr/>
        <a:lstStyle/>
        <a:p>
          <a:r>
            <a:rPr lang="en-GB"/>
            <a:t>Covers: Political, Economic, Social, Technological, Environmental, Legal</a:t>
          </a:r>
          <a:endParaRPr lang="en-US"/>
        </a:p>
      </dgm:t>
    </dgm:pt>
    <dgm:pt modelId="{6CF379EC-DE22-459D-9698-F328E1F23A62}" type="parTrans" cxnId="{6FD6DAF0-69F7-4A01-932C-C5F21EC2C5B4}">
      <dgm:prSet/>
      <dgm:spPr/>
      <dgm:t>
        <a:bodyPr/>
        <a:lstStyle/>
        <a:p>
          <a:endParaRPr lang="en-US"/>
        </a:p>
      </dgm:t>
    </dgm:pt>
    <dgm:pt modelId="{25BA3217-9021-489B-A629-F581BAAD7B68}" type="sibTrans" cxnId="{6FD6DAF0-69F7-4A01-932C-C5F21EC2C5B4}">
      <dgm:prSet/>
      <dgm:spPr/>
      <dgm:t>
        <a:bodyPr/>
        <a:lstStyle/>
        <a:p>
          <a:endParaRPr lang="en-US"/>
        </a:p>
      </dgm:t>
    </dgm:pt>
    <dgm:pt modelId="{EA838C32-5771-4C2A-9FA4-A1389753027B}">
      <dgm:prSet/>
      <dgm:spPr/>
      <dgm:t>
        <a:bodyPr/>
        <a:lstStyle/>
        <a:p>
          <a:r>
            <a:rPr lang="en-GB"/>
            <a:t>Purpose: Identifies opportunities and threats outside the business’s direct control</a:t>
          </a:r>
          <a:endParaRPr lang="en-US"/>
        </a:p>
      </dgm:t>
    </dgm:pt>
    <dgm:pt modelId="{DA68AA8C-B3D6-49FD-A008-CFBF71FC0FBA}" type="parTrans" cxnId="{687BF323-8E2C-479E-9027-7316611D3FC0}">
      <dgm:prSet/>
      <dgm:spPr/>
      <dgm:t>
        <a:bodyPr/>
        <a:lstStyle/>
        <a:p>
          <a:endParaRPr lang="en-US"/>
        </a:p>
      </dgm:t>
    </dgm:pt>
    <dgm:pt modelId="{933C02C1-E34C-4E39-8D3E-43DB344B1D3C}" type="sibTrans" cxnId="{687BF323-8E2C-479E-9027-7316611D3FC0}">
      <dgm:prSet/>
      <dgm:spPr/>
      <dgm:t>
        <a:bodyPr/>
        <a:lstStyle/>
        <a:p>
          <a:endParaRPr lang="en-US"/>
        </a:p>
      </dgm:t>
    </dgm:pt>
    <dgm:pt modelId="{C01AC3D1-902D-4218-BE42-21EB796AF24B}">
      <dgm:prSet/>
      <dgm:spPr/>
      <dgm:t>
        <a:bodyPr/>
        <a:lstStyle/>
        <a:p>
          <a:r>
            <a:rPr lang="en-GB"/>
            <a:t>Benefits</a:t>
          </a:r>
          <a:endParaRPr lang="en-US"/>
        </a:p>
      </dgm:t>
    </dgm:pt>
    <dgm:pt modelId="{3FC2E722-0997-4909-88A3-F1FA165B768C}" type="parTrans" cxnId="{AC41BE65-7FD7-4203-9790-15F8ECB893BB}">
      <dgm:prSet/>
      <dgm:spPr/>
      <dgm:t>
        <a:bodyPr/>
        <a:lstStyle/>
        <a:p>
          <a:endParaRPr lang="en-US"/>
        </a:p>
      </dgm:t>
    </dgm:pt>
    <dgm:pt modelId="{5DABE200-D460-4377-BCE3-E006FC339E66}" type="sibTrans" cxnId="{AC41BE65-7FD7-4203-9790-15F8ECB893BB}">
      <dgm:prSet/>
      <dgm:spPr/>
      <dgm:t>
        <a:bodyPr/>
        <a:lstStyle/>
        <a:p>
          <a:endParaRPr lang="en-US"/>
        </a:p>
      </dgm:t>
    </dgm:pt>
    <dgm:pt modelId="{EE5E6FBC-28A4-4BDE-83D2-AF89D5A2477C}">
      <dgm:prSet/>
      <dgm:spPr/>
      <dgm:t>
        <a:bodyPr/>
        <a:lstStyle/>
        <a:p>
          <a:r>
            <a:rPr lang="en-GB"/>
            <a:t>✅ Provides a structured, broad view of external influences</a:t>
          </a:r>
          <a:endParaRPr lang="en-US"/>
        </a:p>
      </dgm:t>
    </dgm:pt>
    <dgm:pt modelId="{0B931665-403E-4737-875A-181C98C17002}" type="parTrans" cxnId="{1978EC66-EDF9-432D-B5B9-EA94E7EC732C}">
      <dgm:prSet/>
      <dgm:spPr/>
      <dgm:t>
        <a:bodyPr/>
        <a:lstStyle/>
        <a:p>
          <a:endParaRPr lang="en-US"/>
        </a:p>
      </dgm:t>
    </dgm:pt>
    <dgm:pt modelId="{E2F4C3C6-91EE-46BE-B9A2-1F1C118D34EE}" type="sibTrans" cxnId="{1978EC66-EDF9-432D-B5B9-EA94E7EC732C}">
      <dgm:prSet/>
      <dgm:spPr/>
      <dgm:t>
        <a:bodyPr/>
        <a:lstStyle/>
        <a:p>
          <a:endParaRPr lang="en-US"/>
        </a:p>
      </dgm:t>
    </dgm:pt>
    <dgm:pt modelId="{16C7A629-BA7A-4389-8A3B-281D5A30AC42}">
      <dgm:prSet/>
      <dgm:spPr/>
      <dgm:t>
        <a:bodyPr/>
        <a:lstStyle/>
        <a:p>
          <a:r>
            <a:rPr lang="en-GB"/>
            <a:t>✅ Helps anticipate change rather than just reacting to it</a:t>
          </a:r>
          <a:endParaRPr lang="en-US"/>
        </a:p>
      </dgm:t>
    </dgm:pt>
    <dgm:pt modelId="{D422A164-1BBE-495D-A491-50027B523662}" type="parTrans" cxnId="{2A2E6764-3D03-41E9-94B3-56F500DB49EF}">
      <dgm:prSet/>
      <dgm:spPr/>
      <dgm:t>
        <a:bodyPr/>
        <a:lstStyle/>
        <a:p>
          <a:endParaRPr lang="en-US"/>
        </a:p>
      </dgm:t>
    </dgm:pt>
    <dgm:pt modelId="{3ECE8824-3E74-46B5-84BC-21F086AFC2DC}" type="sibTrans" cxnId="{2A2E6764-3D03-41E9-94B3-56F500DB49EF}">
      <dgm:prSet/>
      <dgm:spPr/>
      <dgm:t>
        <a:bodyPr/>
        <a:lstStyle/>
        <a:p>
          <a:endParaRPr lang="en-US"/>
        </a:p>
      </dgm:t>
    </dgm:pt>
    <dgm:pt modelId="{1FDE1484-B321-4A67-BED1-03407D6C720D}">
      <dgm:prSet/>
      <dgm:spPr/>
      <dgm:t>
        <a:bodyPr/>
        <a:lstStyle/>
        <a:p>
          <a:r>
            <a:rPr lang="en-GB"/>
            <a:t>✅ Supports long-term planning and risk assessment</a:t>
          </a:r>
          <a:endParaRPr lang="en-US"/>
        </a:p>
      </dgm:t>
    </dgm:pt>
    <dgm:pt modelId="{FED5FAB7-ABCD-42A4-A2A1-B70C9B8D3B1D}" type="parTrans" cxnId="{DE3FAEC1-949D-4C09-ABBE-BCBF2213C0C8}">
      <dgm:prSet/>
      <dgm:spPr/>
      <dgm:t>
        <a:bodyPr/>
        <a:lstStyle/>
        <a:p>
          <a:endParaRPr lang="en-US"/>
        </a:p>
      </dgm:t>
    </dgm:pt>
    <dgm:pt modelId="{A0FDDE59-BC6B-4A04-BBDE-B84448E4FA05}" type="sibTrans" cxnId="{DE3FAEC1-949D-4C09-ABBE-BCBF2213C0C8}">
      <dgm:prSet/>
      <dgm:spPr/>
      <dgm:t>
        <a:bodyPr/>
        <a:lstStyle/>
        <a:p>
          <a:endParaRPr lang="en-US"/>
        </a:p>
      </dgm:t>
    </dgm:pt>
    <dgm:pt modelId="{0DBB4B3A-2BE5-47FE-89FE-8DFD7F380CF1}">
      <dgm:prSet/>
      <dgm:spPr/>
      <dgm:t>
        <a:bodyPr/>
        <a:lstStyle/>
        <a:p>
          <a:r>
            <a:rPr lang="en-GB"/>
            <a:t>Limitations / Criticisms</a:t>
          </a:r>
          <a:endParaRPr lang="en-US"/>
        </a:p>
      </dgm:t>
    </dgm:pt>
    <dgm:pt modelId="{E5539A5E-A2BA-462F-8FD0-5E935AB6124F}" type="parTrans" cxnId="{139B77A8-5234-4E57-B427-A2A23109EE81}">
      <dgm:prSet/>
      <dgm:spPr/>
      <dgm:t>
        <a:bodyPr/>
        <a:lstStyle/>
        <a:p>
          <a:endParaRPr lang="en-US"/>
        </a:p>
      </dgm:t>
    </dgm:pt>
    <dgm:pt modelId="{5E4DC9E6-3BD2-4DDE-80FB-DB57B5B5FC86}" type="sibTrans" cxnId="{139B77A8-5234-4E57-B427-A2A23109EE81}">
      <dgm:prSet/>
      <dgm:spPr/>
      <dgm:t>
        <a:bodyPr/>
        <a:lstStyle/>
        <a:p>
          <a:endParaRPr lang="en-US"/>
        </a:p>
      </dgm:t>
    </dgm:pt>
    <dgm:pt modelId="{F40395D9-3E4E-49F3-B798-16F56896DD39}">
      <dgm:prSet/>
      <dgm:spPr/>
      <dgm:t>
        <a:bodyPr/>
        <a:lstStyle/>
        <a:p>
          <a:r>
            <a:rPr lang="en-GB"/>
            <a:t>❌ Does not prioritise which factors are most important</a:t>
          </a:r>
          <a:endParaRPr lang="en-US"/>
        </a:p>
      </dgm:t>
    </dgm:pt>
    <dgm:pt modelId="{4595B8EF-63D5-410A-B0D0-404D85F57827}" type="parTrans" cxnId="{23D7AA6A-3E12-4A25-9270-EC8BA080F77F}">
      <dgm:prSet/>
      <dgm:spPr/>
      <dgm:t>
        <a:bodyPr/>
        <a:lstStyle/>
        <a:p>
          <a:endParaRPr lang="en-US"/>
        </a:p>
      </dgm:t>
    </dgm:pt>
    <dgm:pt modelId="{EC3FBCA3-B0E9-43A8-A02F-E52C83C59CF0}" type="sibTrans" cxnId="{23D7AA6A-3E12-4A25-9270-EC8BA080F77F}">
      <dgm:prSet/>
      <dgm:spPr/>
      <dgm:t>
        <a:bodyPr/>
        <a:lstStyle/>
        <a:p>
          <a:endParaRPr lang="en-US"/>
        </a:p>
      </dgm:t>
    </dgm:pt>
    <dgm:pt modelId="{D45FAD8C-C2B6-4D63-AFD8-431BB208B1E0}">
      <dgm:prSet/>
      <dgm:spPr/>
      <dgm:t>
        <a:bodyPr/>
        <a:lstStyle/>
        <a:p>
          <a:r>
            <a:rPr lang="en-GB"/>
            <a:t>❌ Based on public data – may not capture local or niche impacts</a:t>
          </a:r>
          <a:endParaRPr lang="en-US"/>
        </a:p>
      </dgm:t>
    </dgm:pt>
    <dgm:pt modelId="{988137C2-FC71-46A5-B4EF-9CA41E0EB723}" type="parTrans" cxnId="{E3192D26-6753-4FC0-9BC4-7A24E3982983}">
      <dgm:prSet/>
      <dgm:spPr/>
      <dgm:t>
        <a:bodyPr/>
        <a:lstStyle/>
        <a:p>
          <a:endParaRPr lang="en-US"/>
        </a:p>
      </dgm:t>
    </dgm:pt>
    <dgm:pt modelId="{D7F60001-B90C-485B-9059-F3C59E9CC58D}" type="sibTrans" cxnId="{E3192D26-6753-4FC0-9BC4-7A24E3982983}">
      <dgm:prSet/>
      <dgm:spPr/>
      <dgm:t>
        <a:bodyPr/>
        <a:lstStyle/>
        <a:p>
          <a:endParaRPr lang="en-US"/>
        </a:p>
      </dgm:t>
    </dgm:pt>
    <dgm:pt modelId="{34AEC04A-60BE-47C0-9E3D-4D2F702D8E90}">
      <dgm:prSet/>
      <dgm:spPr/>
      <dgm:t>
        <a:bodyPr/>
        <a:lstStyle/>
        <a:p>
          <a:r>
            <a:rPr lang="en-GB"/>
            <a:t>❌ Is descriptive only – does not explain </a:t>
          </a:r>
          <a:r>
            <a:rPr lang="en-GB" i="1"/>
            <a:t>how</a:t>
          </a:r>
          <a:r>
            <a:rPr lang="en-GB"/>
            <a:t> factors link to performance</a:t>
          </a:r>
          <a:endParaRPr lang="en-US"/>
        </a:p>
      </dgm:t>
    </dgm:pt>
    <dgm:pt modelId="{A451F3E0-D098-4F7A-81C9-3FA63BAF011D}" type="parTrans" cxnId="{7A60604A-337C-42C3-9978-06219C495B45}">
      <dgm:prSet/>
      <dgm:spPr/>
      <dgm:t>
        <a:bodyPr/>
        <a:lstStyle/>
        <a:p>
          <a:endParaRPr lang="en-US"/>
        </a:p>
      </dgm:t>
    </dgm:pt>
    <dgm:pt modelId="{F9A5DB41-5EF4-46BA-BB69-51E1B9AC9FBD}" type="sibTrans" cxnId="{7A60604A-337C-42C3-9978-06219C495B45}">
      <dgm:prSet/>
      <dgm:spPr/>
      <dgm:t>
        <a:bodyPr/>
        <a:lstStyle/>
        <a:p>
          <a:endParaRPr lang="en-US"/>
        </a:p>
      </dgm:t>
    </dgm:pt>
    <dgm:pt modelId="{ED70BF31-60FD-4D32-883A-3166426B75D4}">
      <dgm:prSet/>
      <dgm:spPr/>
      <dgm:t>
        <a:bodyPr/>
        <a:lstStyle/>
        <a:p>
          <a:r>
            <a:rPr lang="en-GB"/>
            <a:t>❌ Needs regular updating as conditions change rapidly</a:t>
          </a:r>
          <a:endParaRPr lang="en-US"/>
        </a:p>
      </dgm:t>
    </dgm:pt>
    <dgm:pt modelId="{25969BE9-6472-475C-9B98-8336D47F4A4C}" type="parTrans" cxnId="{2B9054FD-6EA7-41A2-82A8-0EE47D2D29BC}">
      <dgm:prSet/>
      <dgm:spPr/>
      <dgm:t>
        <a:bodyPr/>
        <a:lstStyle/>
        <a:p>
          <a:endParaRPr lang="en-US"/>
        </a:p>
      </dgm:t>
    </dgm:pt>
    <dgm:pt modelId="{368FB5ED-2841-4D92-AEDD-F3F2D076DE38}" type="sibTrans" cxnId="{2B9054FD-6EA7-41A2-82A8-0EE47D2D29BC}">
      <dgm:prSet/>
      <dgm:spPr/>
      <dgm:t>
        <a:bodyPr/>
        <a:lstStyle/>
        <a:p>
          <a:endParaRPr lang="en-US"/>
        </a:p>
      </dgm:t>
    </dgm:pt>
    <dgm:pt modelId="{28069F17-3EAB-4C78-BE48-BD6140B92AB8}" type="pres">
      <dgm:prSet presAssocID="{7245B5D6-A7DA-4DAD-A5A2-5F45F7030A34}" presName="linear" presStyleCnt="0">
        <dgm:presLayoutVars>
          <dgm:animLvl val="lvl"/>
          <dgm:resizeHandles val="exact"/>
        </dgm:presLayoutVars>
      </dgm:prSet>
      <dgm:spPr/>
    </dgm:pt>
    <dgm:pt modelId="{8F10333B-3D52-4DBF-BB40-A245E8C28A21}" type="pres">
      <dgm:prSet presAssocID="{BC01CB09-7389-456B-B0F6-FEE4663973C5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5B06362A-6E18-46C1-8A4A-71EF08018629}" type="pres">
      <dgm:prSet presAssocID="{FDB38873-2C7C-4965-A513-2417F025178A}" presName="spacer" presStyleCnt="0"/>
      <dgm:spPr/>
    </dgm:pt>
    <dgm:pt modelId="{4DDEB943-0EEF-487D-9897-4E7A83BC1579}" type="pres">
      <dgm:prSet presAssocID="{E502C1C9-5599-40B5-B23A-C893EFBA452F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42BAE535-C2C2-4735-ADD3-20CD8A7D1C5C}" type="pres">
      <dgm:prSet presAssocID="{66BAFBF4-4B14-4E8F-9A34-03D660003071}" presName="spacer" presStyleCnt="0"/>
      <dgm:spPr/>
    </dgm:pt>
    <dgm:pt modelId="{718E0A51-9851-4749-9399-7C973567E1E8}" type="pres">
      <dgm:prSet presAssocID="{5A56183E-84D1-431E-A90A-AA5FEE432382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1D1A18D0-F925-48D8-B0D4-26E51773D1B3}" type="pres">
      <dgm:prSet presAssocID="{25BA3217-9021-489B-A629-F581BAAD7B68}" presName="spacer" presStyleCnt="0"/>
      <dgm:spPr/>
    </dgm:pt>
    <dgm:pt modelId="{364FAC9E-CB51-4544-AD99-F091C1D0294A}" type="pres">
      <dgm:prSet presAssocID="{EA838C32-5771-4C2A-9FA4-A1389753027B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55747BEB-4D90-48D8-AF67-48CA183C6038}" type="pres">
      <dgm:prSet presAssocID="{933C02C1-E34C-4E39-8D3E-43DB344B1D3C}" presName="spacer" presStyleCnt="0"/>
      <dgm:spPr/>
    </dgm:pt>
    <dgm:pt modelId="{F235506A-89E3-4DD6-8457-4603F6EB3C8D}" type="pres">
      <dgm:prSet presAssocID="{C01AC3D1-902D-4218-BE42-21EB796AF24B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4514FB91-29B2-4F77-A549-FA0A288BD2F0}" type="pres">
      <dgm:prSet presAssocID="{5DABE200-D460-4377-BCE3-E006FC339E66}" presName="spacer" presStyleCnt="0"/>
      <dgm:spPr/>
    </dgm:pt>
    <dgm:pt modelId="{687407D6-CE50-449C-A0B8-9492B2375C92}" type="pres">
      <dgm:prSet presAssocID="{EE5E6FBC-28A4-4BDE-83D2-AF89D5A2477C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76496BF2-9644-4B90-BB40-DA3AB981C3B0}" type="pres">
      <dgm:prSet presAssocID="{E2F4C3C6-91EE-46BE-B9A2-1F1C118D34EE}" presName="spacer" presStyleCnt="0"/>
      <dgm:spPr/>
    </dgm:pt>
    <dgm:pt modelId="{B212A184-D997-4B3A-8300-5775EF38BFA6}" type="pres">
      <dgm:prSet presAssocID="{16C7A629-BA7A-4389-8A3B-281D5A30AC42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CFE289B8-C176-4AED-8956-CFB5392645F7}" type="pres">
      <dgm:prSet presAssocID="{3ECE8824-3E74-46B5-84BC-21F086AFC2DC}" presName="spacer" presStyleCnt="0"/>
      <dgm:spPr/>
    </dgm:pt>
    <dgm:pt modelId="{A0373F9E-6978-4BCA-912F-11224D30827A}" type="pres">
      <dgm:prSet presAssocID="{1FDE1484-B321-4A67-BED1-03407D6C720D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82215289-B1F7-4B96-80B7-E1BE39BBE272}" type="pres">
      <dgm:prSet presAssocID="{A0FDDE59-BC6B-4A04-BBDE-B84448E4FA05}" presName="spacer" presStyleCnt="0"/>
      <dgm:spPr/>
    </dgm:pt>
    <dgm:pt modelId="{08237C3D-9C19-4DA2-A916-806DF4B06A50}" type="pres">
      <dgm:prSet presAssocID="{0DBB4B3A-2BE5-47FE-89FE-8DFD7F380CF1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B813C8CC-F3FF-4749-BA43-B3479DCD0A0D}" type="pres">
      <dgm:prSet presAssocID="{5E4DC9E6-3BD2-4DDE-80FB-DB57B5B5FC86}" presName="spacer" presStyleCnt="0"/>
      <dgm:spPr/>
    </dgm:pt>
    <dgm:pt modelId="{48EA8887-4979-4B0E-B6F1-D7B645D6C52C}" type="pres">
      <dgm:prSet presAssocID="{F40395D9-3E4E-49F3-B798-16F56896DD39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C78E7CB8-7144-4713-A41D-792BA8AD0D64}" type="pres">
      <dgm:prSet presAssocID="{EC3FBCA3-B0E9-43A8-A02F-E52C83C59CF0}" presName="spacer" presStyleCnt="0"/>
      <dgm:spPr/>
    </dgm:pt>
    <dgm:pt modelId="{F4DD0224-9CB6-4972-A286-4F62EE235752}" type="pres">
      <dgm:prSet presAssocID="{D45FAD8C-C2B6-4D63-AFD8-431BB208B1E0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F4E18070-8267-4366-8F30-26B925C83297}" type="pres">
      <dgm:prSet presAssocID="{D7F60001-B90C-485B-9059-F3C59E9CC58D}" presName="spacer" presStyleCnt="0"/>
      <dgm:spPr/>
    </dgm:pt>
    <dgm:pt modelId="{7B72A644-B939-4302-B62C-C3627DD7C995}" type="pres">
      <dgm:prSet presAssocID="{34AEC04A-60BE-47C0-9E3D-4D2F702D8E90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FFEACA10-7C9A-4D2C-8058-42BB52B39590}" type="pres">
      <dgm:prSet presAssocID="{F9A5DB41-5EF4-46BA-BB69-51E1B9AC9FBD}" presName="spacer" presStyleCnt="0"/>
      <dgm:spPr/>
    </dgm:pt>
    <dgm:pt modelId="{653AE22B-65C7-4698-9D94-136590087346}" type="pres">
      <dgm:prSet presAssocID="{ED70BF31-60FD-4D32-883A-3166426B75D4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9E03BB09-95C5-40EE-814A-659FF91D3EF7}" type="presOf" srcId="{34AEC04A-60BE-47C0-9E3D-4D2F702D8E90}" destId="{7B72A644-B939-4302-B62C-C3627DD7C995}" srcOrd="0" destOrd="0" presId="urn:microsoft.com/office/officeart/2005/8/layout/vList2"/>
    <dgm:cxn modelId="{DB5FA50C-A233-46EE-A9E4-763E510517BA}" type="presOf" srcId="{5A56183E-84D1-431E-A90A-AA5FEE432382}" destId="{718E0A51-9851-4749-9399-7C973567E1E8}" srcOrd="0" destOrd="0" presId="urn:microsoft.com/office/officeart/2005/8/layout/vList2"/>
    <dgm:cxn modelId="{22187E16-F9C3-4161-BC49-7C4D042C850E}" type="presOf" srcId="{EE5E6FBC-28A4-4BDE-83D2-AF89D5A2477C}" destId="{687407D6-CE50-449C-A0B8-9492B2375C92}" srcOrd="0" destOrd="0" presId="urn:microsoft.com/office/officeart/2005/8/layout/vList2"/>
    <dgm:cxn modelId="{189FA91A-816B-4B3A-B518-550B7965FA23}" type="presOf" srcId="{7245B5D6-A7DA-4DAD-A5A2-5F45F7030A34}" destId="{28069F17-3EAB-4C78-BE48-BD6140B92AB8}" srcOrd="0" destOrd="0" presId="urn:microsoft.com/office/officeart/2005/8/layout/vList2"/>
    <dgm:cxn modelId="{687BF323-8E2C-479E-9027-7316611D3FC0}" srcId="{7245B5D6-A7DA-4DAD-A5A2-5F45F7030A34}" destId="{EA838C32-5771-4C2A-9FA4-A1389753027B}" srcOrd="3" destOrd="0" parTransId="{DA68AA8C-B3D6-49FD-A008-CFBF71FC0FBA}" sibTransId="{933C02C1-E34C-4E39-8D3E-43DB344B1D3C}"/>
    <dgm:cxn modelId="{E3192D26-6753-4FC0-9BC4-7A24E3982983}" srcId="{7245B5D6-A7DA-4DAD-A5A2-5F45F7030A34}" destId="{D45FAD8C-C2B6-4D63-AFD8-431BB208B1E0}" srcOrd="10" destOrd="0" parTransId="{988137C2-FC71-46A5-B4EF-9CA41E0EB723}" sibTransId="{D7F60001-B90C-485B-9059-F3C59E9CC58D}"/>
    <dgm:cxn modelId="{2F9F9728-24FE-4673-AF95-A58C42F1769F}" type="presOf" srcId="{E502C1C9-5599-40B5-B23A-C893EFBA452F}" destId="{4DDEB943-0EEF-487D-9897-4E7A83BC1579}" srcOrd="0" destOrd="0" presId="urn:microsoft.com/office/officeart/2005/8/layout/vList2"/>
    <dgm:cxn modelId="{C36D3F40-CAF4-45D2-8EAC-CAB04176A249}" type="presOf" srcId="{BC01CB09-7389-456B-B0F6-FEE4663973C5}" destId="{8F10333B-3D52-4DBF-BB40-A245E8C28A21}" srcOrd="0" destOrd="0" presId="urn:microsoft.com/office/officeart/2005/8/layout/vList2"/>
    <dgm:cxn modelId="{7C327E5F-BEB5-4F9A-9DAD-2504FED2F2E2}" type="presOf" srcId="{EA838C32-5771-4C2A-9FA4-A1389753027B}" destId="{364FAC9E-CB51-4544-AD99-F091C1D0294A}" srcOrd="0" destOrd="0" presId="urn:microsoft.com/office/officeart/2005/8/layout/vList2"/>
    <dgm:cxn modelId="{2A2E6764-3D03-41E9-94B3-56F500DB49EF}" srcId="{7245B5D6-A7DA-4DAD-A5A2-5F45F7030A34}" destId="{16C7A629-BA7A-4389-8A3B-281D5A30AC42}" srcOrd="6" destOrd="0" parTransId="{D422A164-1BBE-495D-A491-50027B523662}" sibTransId="{3ECE8824-3E74-46B5-84BC-21F086AFC2DC}"/>
    <dgm:cxn modelId="{AC41BE65-7FD7-4203-9790-15F8ECB893BB}" srcId="{7245B5D6-A7DA-4DAD-A5A2-5F45F7030A34}" destId="{C01AC3D1-902D-4218-BE42-21EB796AF24B}" srcOrd="4" destOrd="0" parTransId="{3FC2E722-0997-4909-88A3-F1FA165B768C}" sibTransId="{5DABE200-D460-4377-BCE3-E006FC339E66}"/>
    <dgm:cxn modelId="{1978EC66-EDF9-432D-B5B9-EA94E7EC732C}" srcId="{7245B5D6-A7DA-4DAD-A5A2-5F45F7030A34}" destId="{EE5E6FBC-28A4-4BDE-83D2-AF89D5A2477C}" srcOrd="5" destOrd="0" parTransId="{0B931665-403E-4737-875A-181C98C17002}" sibTransId="{E2F4C3C6-91EE-46BE-B9A2-1F1C118D34EE}"/>
    <dgm:cxn modelId="{D8536948-1019-46C6-962C-F77EBE7F94F6}" type="presOf" srcId="{ED70BF31-60FD-4D32-883A-3166426B75D4}" destId="{653AE22B-65C7-4698-9D94-136590087346}" srcOrd="0" destOrd="0" presId="urn:microsoft.com/office/officeart/2005/8/layout/vList2"/>
    <dgm:cxn modelId="{7A60604A-337C-42C3-9978-06219C495B45}" srcId="{7245B5D6-A7DA-4DAD-A5A2-5F45F7030A34}" destId="{34AEC04A-60BE-47C0-9E3D-4D2F702D8E90}" srcOrd="11" destOrd="0" parTransId="{A451F3E0-D098-4F7A-81C9-3FA63BAF011D}" sibTransId="{F9A5DB41-5EF4-46BA-BB69-51E1B9AC9FBD}"/>
    <dgm:cxn modelId="{23D7AA6A-3E12-4A25-9270-EC8BA080F77F}" srcId="{7245B5D6-A7DA-4DAD-A5A2-5F45F7030A34}" destId="{F40395D9-3E4E-49F3-B798-16F56896DD39}" srcOrd="9" destOrd="0" parTransId="{4595B8EF-63D5-410A-B0D0-404D85F57827}" sibTransId="{EC3FBCA3-B0E9-43A8-A02F-E52C83C59CF0}"/>
    <dgm:cxn modelId="{6B9F4558-CAC0-473C-A0D1-19F059DF48D3}" srcId="{7245B5D6-A7DA-4DAD-A5A2-5F45F7030A34}" destId="{BC01CB09-7389-456B-B0F6-FEE4663973C5}" srcOrd="0" destOrd="0" parTransId="{CDD925E3-4C89-4F29-B706-A3594CE10C4D}" sibTransId="{FDB38873-2C7C-4965-A513-2417F025178A}"/>
    <dgm:cxn modelId="{6A953788-5619-40C3-8672-095271CF98B1}" type="presOf" srcId="{C01AC3D1-902D-4218-BE42-21EB796AF24B}" destId="{F235506A-89E3-4DD6-8457-4603F6EB3C8D}" srcOrd="0" destOrd="0" presId="urn:microsoft.com/office/officeart/2005/8/layout/vList2"/>
    <dgm:cxn modelId="{10CF4BA8-3DC7-4778-9319-1BF23E34E9CC}" type="presOf" srcId="{16C7A629-BA7A-4389-8A3B-281D5A30AC42}" destId="{B212A184-D997-4B3A-8300-5775EF38BFA6}" srcOrd="0" destOrd="0" presId="urn:microsoft.com/office/officeart/2005/8/layout/vList2"/>
    <dgm:cxn modelId="{139B77A8-5234-4E57-B427-A2A23109EE81}" srcId="{7245B5D6-A7DA-4DAD-A5A2-5F45F7030A34}" destId="{0DBB4B3A-2BE5-47FE-89FE-8DFD7F380CF1}" srcOrd="8" destOrd="0" parTransId="{E5539A5E-A2BA-462F-8FD0-5E935AB6124F}" sibTransId="{5E4DC9E6-3BD2-4DDE-80FB-DB57B5B5FC86}"/>
    <dgm:cxn modelId="{EBABE7B0-C614-4919-9EA5-9030857E7A23}" type="presOf" srcId="{D45FAD8C-C2B6-4D63-AFD8-431BB208B1E0}" destId="{F4DD0224-9CB6-4972-A286-4F62EE235752}" srcOrd="0" destOrd="0" presId="urn:microsoft.com/office/officeart/2005/8/layout/vList2"/>
    <dgm:cxn modelId="{DE3FAEC1-949D-4C09-ABBE-BCBF2213C0C8}" srcId="{7245B5D6-A7DA-4DAD-A5A2-5F45F7030A34}" destId="{1FDE1484-B321-4A67-BED1-03407D6C720D}" srcOrd="7" destOrd="0" parTransId="{FED5FAB7-ABCD-42A4-A2A1-B70C9B8D3B1D}" sibTransId="{A0FDDE59-BC6B-4A04-BBDE-B84448E4FA05}"/>
    <dgm:cxn modelId="{F48E9ECF-C28B-4ECD-8D54-B34AC693E83E}" srcId="{7245B5D6-A7DA-4DAD-A5A2-5F45F7030A34}" destId="{E502C1C9-5599-40B5-B23A-C893EFBA452F}" srcOrd="1" destOrd="0" parTransId="{92582412-B760-4CE2-9D39-074208908B77}" sibTransId="{66BAFBF4-4B14-4E8F-9A34-03D660003071}"/>
    <dgm:cxn modelId="{338468E4-6BC5-46F7-9612-720331F2DA3F}" type="presOf" srcId="{0DBB4B3A-2BE5-47FE-89FE-8DFD7F380CF1}" destId="{08237C3D-9C19-4DA2-A916-806DF4B06A50}" srcOrd="0" destOrd="0" presId="urn:microsoft.com/office/officeart/2005/8/layout/vList2"/>
    <dgm:cxn modelId="{57F75AE5-F792-4275-89D9-6ED936BBC481}" type="presOf" srcId="{1FDE1484-B321-4A67-BED1-03407D6C720D}" destId="{A0373F9E-6978-4BCA-912F-11224D30827A}" srcOrd="0" destOrd="0" presId="urn:microsoft.com/office/officeart/2005/8/layout/vList2"/>
    <dgm:cxn modelId="{F8BBB7E5-4856-495A-8D81-93CBA46DB009}" type="presOf" srcId="{F40395D9-3E4E-49F3-B798-16F56896DD39}" destId="{48EA8887-4979-4B0E-B6F1-D7B645D6C52C}" srcOrd="0" destOrd="0" presId="urn:microsoft.com/office/officeart/2005/8/layout/vList2"/>
    <dgm:cxn modelId="{6FD6DAF0-69F7-4A01-932C-C5F21EC2C5B4}" srcId="{7245B5D6-A7DA-4DAD-A5A2-5F45F7030A34}" destId="{5A56183E-84D1-431E-A90A-AA5FEE432382}" srcOrd="2" destOrd="0" parTransId="{6CF379EC-DE22-459D-9698-F328E1F23A62}" sibTransId="{25BA3217-9021-489B-A629-F581BAAD7B68}"/>
    <dgm:cxn modelId="{2B9054FD-6EA7-41A2-82A8-0EE47D2D29BC}" srcId="{7245B5D6-A7DA-4DAD-A5A2-5F45F7030A34}" destId="{ED70BF31-60FD-4D32-883A-3166426B75D4}" srcOrd="12" destOrd="0" parTransId="{25969BE9-6472-475C-9B98-8336D47F4A4C}" sibTransId="{368FB5ED-2841-4D92-AEDD-F3F2D076DE38}"/>
    <dgm:cxn modelId="{1F3AE4C0-CD65-472E-9D97-702346E7E037}" type="presParOf" srcId="{28069F17-3EAB-4C78-BE48-BD6140B92AB8}" destId="{8F10333B-3D52-4DBF-BB40-A245E8C28A21}" srcOrd="0" destOrd="0" presId="urn:microsoft.com/office/officeart/2005/8/layout/vList2"/>
    <dgm:cxn modelId="{B2EEC98A-BA84-4AAA-915D-85F0FB3AD374}" type="presParOf" srcId="{28069F17-3EAB-4C78-BE48-BD6140B92AB8}" destId="{5B06362A-6E18-46C1-8A4A-71EF08018629}" srcOrd="1" destOrd="0" presId="urn:microsoft.com/office/officeart/2005/8/layout/vList2"/>
    <dgm:cxn modelId="{E3BC65DF-9A16-4CE2-9525-FA60600B94E2}" type="presParOf" srcId="{28069F17-3EAB-4C78-BE48-BD6140B92AB8}" destId="{4DDEB943-0EEF-487D-9897-4E7A83BC1579}" srcOrd="2" destOrd="0" presId="urn:microsoft.com/office/officeart/2005/8/layout/vList2"/>
    <dgm:cxn modelId="{FE329D34-1A03-4CD6-BB9D-0352D4DEEB63}" type="presParOf" srcId="{28069F17-3EAB-4C78-BE48-BD6140B92AB8}" destId="{42BAE535-C2C2-4735-ADD3-20CD8A7D1C5C}" srcOrd="3" destOrd="0" presId="urn:microsoft.com/office/officeart/2005/8/layout/vList2"/>
    <dgm:cxn modelId="{ED8095A1-1951-4EA9-A8F7-8069A6B4FC37}" type="presParOf" srcId="{28069F17-3EAB-4C78-BE48-BD6140B92AB8}" destId="{718E0A51-9851-4749-9399-7C973567E1E8}" srcOrd="4" destOrd="0" presId="urn:microsoft.com/office/officeart/2005/8/layout/vList2"/>
    <dgm:cxn modelId="{7FF62442-EDCF-4088-8F97-EE71BFDD9917}" type="presParOf" srcId="{28069F17-3EAB-4C78-BE48-BD6140B92AB8}" destId="{1D1A18D0-F925-48D8-B0D4-26E51773D1B3}" srcOrd="5" destOrd="0" presId="urn:microsoft.com/office/officeart/2005/8/layout/vList2"/>
    <dgm:cxn modelId="{9396FA96-C826-4FFC-87A7-B0B704C586EE}" type="presParOf" srcId="{28069F17-3EAB-4C78-BE48-BD6140B92AB8}" destId="{364FAC9E-CB51-4544-AD99-F091C1D0294A}" srcOrd="6" destOrd="0" presId="urn:microsoft.com/office/officeart/2005/8/layout/vList2"/>
    <dgm:cxn modelId="{A335C667-8950-454D-BA38-E7479B8D5EED}" type="presParOf" srcId="{28069F17-3EAB-4C78-BE48-BD6140B92AB8}" destId="{55747BEB-4D90-48D8-AF67-48CA183C6038}" srcOrd="7" destOrd="0" presId="urn:microsoft.com/office/officeart/2005/8/layout/vList2"/>
    <dgm:cxn modelId="{48E90B56-D6C4-44D4-B2DA-2BAA3E055E83}" type="presParOf" srcId="{28069F17-3EAB-4C78-BE48-BD6140B92AB8}" destId="{F235506A-89E3-4DD6-8457-4603F6EB3C8D}" srcOrd="8" destOrd="0" presId="urn:microsoft.com/office/officeart/2005/8/layout/vList2"/>
    <dgm:cxn modelId="{DF1EB23B-AACA-4D3D-9725-3E70DBC27DE3}" type="presParOf" srcId="{28069F17-3EAB-4C78-BE48-BD6140B92AB8}" destId="{4514FB91-29B2-4F77-A549-FA0A288BD2F0}" srcOrd="9" destOrd="0" presId="urn:microsoft.com/office/officeart/2005/8/layout/vList2"/>
    <dgm:cxn modelId="{1B90E899-767D-471D-B2A5-79E950CDD7B7}" type="presParOf" srcId="{28069F17-3EAB-4C78-BE48-BD6140B92AB8}" destId="{687407D6-CE50-449C-A0B8-9492B2375C92}" srcOrd="10" destOrd="0" presId="urn:microsoft.com/office/officeart/2005/8/layout/vList2"/>
    <dgm:cxn modelId="{31889AAD-B095-41B1-B29B-84106A605F96}" type="presParOf" srcId="{28069F17-3EAB-4C78-BE48-BD6140B92AB8}" destId="{76496BF2-9644-4B90-BB40-DA3AB981C3B0}" srcOrd="11" destOrd="0" presId="urn:microsoft.com/office/officeart/2005/8/layout/vList2"/>
    <dgm:cxn modelId="{6E79F0B7-8617-4585-9B43-708845A3D98D}" type="presParOf" srcId="{28069F17-3EAB-4C78-BE48-BD6140B92AB8}" destId="{B212A184-D997-4B3A-8300-5775EF38BFA6}" srcOrd="12" destOrd="0" presId="urn:microsoft.com/office/officeart/2005/8/layout/vList2"/>
    <dgm:cxn modelId="{E7422B1B-B99F-4A75-B921-4FDDC3032ACC}" type="presParOf" srcId="{28069F17-3EAB-4C78-BE48-BD6140B92AB8}" destId="{CFE289B8-C176-4AED-8956-CFB5392645F7}" srcOrd="13" destOrd="0" presId="urn:microsoft.com/office/officeart/2005/8/layout/vList2"/>
    <dgm:cxn modelId="{5A8114CD-FFE3-4307-81BF-0B49469541D4}" type="presParOf" srcId="{28069F17-3EAB-4C78-BE48-BD6140B92AB8}" destId="{A0373F9E-6978-4BCA-912F-11224D30827A}" srcOrd="14" destOrd="0" presId="urn:microsoft.com/office/officeart/2005/8/layout/vList2"/>
    <dgm:cxn modelId="{16A8001C-7A4E-4D15-A0CE-68D26FE884D3}" type="presParOf" srcId="{28069F17-3EAB-4C78-BE48-BD6140B92AB8}" destId="{82215289-B1F7-4B96-80B7-E1BE39BBE272}" srcOrd="15" destOrd="0" presId="urn:microsoft.com/office/officeart/2005/8/layout/vList2"/>
    <dgm:cxn modelId="{1691FEBE-95C3-4490-9E69-C836CAF72430}" type="presParOf" srcId="{28069F17-3EAB-4C78-BE48-BD6140B92AB8}" destId="{08237C3D-9C19-4DA2-A916-806DF4B06A50}" srcOrd="16" destOrd="0" presId="urn:microsoft.com/office/officeart/2005/8/layout/vList2"/>
    <dgm:cxn modelId="{41D99D49-B174-4513-A08C-321C3EC7C3FE}" type="presParOf" srcId="{28069F17-3EAB-4C78-BE48-BD6140B92AB8}" destId="{B813C8CC-F3FF-4749-BA43-B3479DCD0A0D}" srcOrd="17" destOrd="0" presId="urn:microsoft.com/office/officeart/2005/8/layout/vList2"/>
    <dgm:cxn modelId="{47EF38FF-6328-45B2-96FA-387AC3C20624}" type="presParOf" srcId="{28069F17-3EAB-4C78-BE48-BD6140B92AB8}" destId="{48EA8887-4979-4B0E-B6F1-D7B645D6C52C}" srcOrd="18" destOrd="0" presId="urn:microsoft.com/office/officeart/2005/8/layout/vList2"/>
    <dgm:cxn modelId="{C436B47E-F4F2-4E47-A940-CFDCAAFE251D}" type="presParOf" srcId="{28069F17-3EAB-4C78-BE48-BD6140B92AB8}" destId="{C78E7CB8-7144-4713-A41D-792BA8AD0D64}" srcOrd="19" destOrd="0" presId="urn:microsoft.com/office/officeart/2005/8/layout/vList2"/>
    <dgm:cxn modelId="{CE5DEDFA-29F0-4CAF-A731-56EE732F04E7}" type="presParOf" srcId="{28069F17-3EAB-4C78-BE48-BD6140B92AB8}" destId="{F4DD0224-9CB6-4972-A286-4F62EE235752}" srcOrd="20" destOrd="0" presId="urn:microsoft.com/office/officeart/2005/8/layout/vList2"/>
    <dgm:cxn modelId="{A32D3282-5C29-4F5E-95C7-DBB1C59ACA6E}" type="presParOf" srcId="{28069F17-3EAB-4C78-BE48-BD6140B92AB8}" destId="{F4E18070-8267-4366-8F30-26B925C83297}" srcOrd="21" destOrd="0" presId="urn:microsoft.com/office/officeart/2005/8/layout/vList2"/>
    <dgm:cxn modelId="{C8430942-09EB-4B77-872D-C0B2599902D2}" type="presParOf" srcId="{28069F17-3EAB-4C78-BE48-BD6140B92AB8}" destId="{7B72A644-B939-4302-B62C-C3627DD7C995}" srcOrd="22" destOrd="0" presId="urn:microsoft.com/office/officeart/2005/8/layout/vList2"/>
    <dgm:cxn modelId="{C35B8C12-7677-401C-A445-9F4221E8D43B}" type="presParOf" srcId="{28069F17-3EAB-4C78-BE48-BD6140B92AB8}" destId="{FFEACA10-7C9A-4D2C-8058-42BB52B39590}" srcOrd="23" destOrd="0" presId="urn:microsoft.com/office/officeart/2005/8/layout/vList2"/>
    <dgm:cxn modelId="{70168999-9EC7-425D-96D4-B86DA5E8A724}" type="presParOf" srcId="{28069F17-3EAB-4C78-BE48-BD6140B92AB8}" destId="{653AE22B-65C7-4698-9D94-136590087346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6F32CF-D88D-4175-B998-ECB837E93240}" type="doc">
      <dgm:prSet loTypeId="urn:microsoft.com/office/officeart/2005/8/layout/matrix2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DF3D4D7-EC8A-40ED-8E0D-73F8D0815178}">
      <dgm:prSet/>
      <dgm:spPr/>
      <dgm:t>
        <a:bodyPr/>
        <a:lstStyle/>
        <a:p>
          <a:r>
            <a:rPr lang="en-GB"/>
            <a:t>Sales decline is structural, not temporary: It reflects permanent shifts in retail, working patterns and customer expectations – not just a post-lockdown lag.</a:t>
          </a:r>
          <a:endParaRPr lang="en-US"/>
        </a:p>
      </dgm:t>
    </dgm:pt>
    <dgm:pt modelId="{CBCE5062-F8FE-435C-981B-F26695DEFD4A}" type="parTrans" cxnId="{5422F77A-CA1F-4D35-93ED-0522CAE42258}">
      <dgm:prSet/>
      <dgm:spPr/>
      <dgm:t>
        <a:bodyPr/>
        <a:lstStyle/>
        <a:p>
          <a:endParaRPr lang="en-US"/>
        </a:p>
      </dgm:t>
    </dgm:pt>
    <dgm:pt modelId="{B63C3F84-D4CE-441D-A77F-6DF6CF1051DC}" type="sibTrans" cxnId="{5422F77A-CA1F-4D35-93ED-0522CAE42258}">
      <dgm:prSet/>
      <dgm:spPr/>
      <dgm:t>
        <a:bodyPr/>
        <a:lstStyle/>
        <a:p>
          <a:endParaRPr lang="en-US"/>
        </a:p>
      </dgm:t>
    </dgm:pt>
    <dgm:pt modelId="{0EA94A31-A93C-4248-98DF-FFE5B915D346}">
      <dgm:prSet/>
      <dgm:spPr/>
      <dgm:t>
        <a:bodyPr/>
        <a:lstStyle/>
        <a:p>
          <a:r>
            <a:rPr lang="en-GB"/>
            <a:t>External factors reduce opportunity: Fewer people visit the retail park or work nearby; costs are rising faster than revenue.</a:t>
          </a:r>
          <a:endParaRPr lang="en-US"/>
        </a:p>
      </dgm:t>
    </dgm:pt>
    <dgm:pt modelId="{148A54F7-ECCA-46C1-BC31-B971590CD921}" type="parTrans" cxnId="{49C5C0E8-60AD-4D9B-BB6F-10A990E87701}">
      <dgm:prSet/>
      <dgm:spPr/>
      <dgm:t>
        <a:bodyPr/>
        <a:lstStyle/>
        <a:p>
          <a:endParaRPr lang="en-US"/>
        </a:p>
      </dgm:t>
    </dgm:pt>
    <dgm:pt modelId="{8FC33FE7-AC1E-4816-901A-42E6EBD28DD5}" type="sibTrans" cxnId="{49C5C0E8-60AD-4D9B-BB6F-10A990E87701}">
      <dgm:prSet/>
      <dgm:spPr/>
      <dgm:t>
        <a:bodyPr/>
        <a:lstStyle/>
        <a:p>
          <a:endParaRPr lang="en-US"/>
        </a:p>
      </dgm:t>
    </dgm:pt>
    <dgm:pt modelId="{D54C209D-A626-458E-9301-FD261AD5A2DF}">
      <dgm:prSet/>
      <dgm:spPr/>
      <dgm:t>
        <a:bodyPr/>
        <a:lstStyle/>
        <a:p>
          <a:r>
            <a:rPr lang="en-GB"/>
            <a:t>Internal gaps are within Basil’s control: Not offering pre-order or delivery, and relying only on in-person sales, means he is losing customers who still want his products but cannot visit as often.</a:t>
          </a:r>
          <a:endParaRPr lang="en-US"/>
        </a:p>
      </dgm:t>
    </dgm:pt>
    <dgm:pt modelId="{C58ACA8A-EA18-4D9A-9E16-EDF7B8932920}" type="parTrans" cxnId="{6B8CE53C-F287-4864-B111-FC2E497C9FA0}">
      <dgm:prSet/>
      <dgm:spPr/>
      <dgm:t>
        <a:bodyPr/>
        <a:lstStyle/>
        <a:p>
          <a:endParaRPr lang="en-US"/>
        </a:p>
      </dgm:t>
    </dgm:pt>
    <dgm:pt modelId="{6DB50C69-2C72-4315-B4C7-A396E92A70BE}" type="sibTrans" cxnId="{6B8CE53C-F287-4864-B111-FC2E497C9FA0}">
      <dgm:prSet/>
      <dgm:spPr/>
      <dgm:t>
        <a:bodyPr/>
        <a:lstStyle/>
        <a:p>
          <a:endParaRPr lang="en-US"/>
        </a:p>
      </dgm:t>
    </dgm:pt>
    <dgm:pt modelId="{464B9F17-CCFF-4FEC-A9C9-3120C364917F}">
      <dgm:prSet/>
      <dgm:spPr/>
      <dgm:t>
        <a:bodyPr/>
        <a:lstStyle/>
        <a:p>
          <a:r>
            <a:rPr lang="en-GB"/>
            <a:t>Core strengths remain intact: The bakery still has a strong reputation, loyal customers and a quality product – the business model just needs updating.</a:t>
          </a:r>
          <a:endParaRPr lang="en-US"/>
        </a:p>
      </dgm:t>
    </dgm:pt>
    <dgm:pt modelId="{96435422-6195-4A34-963F-BFDD0D248989}" type="parTrans" cxnId="{1AA6E7F6-2932-4B19-B93C-F1963E21A92F}">
      <dgm:prSet/>
      <dgm:spPr/>
      <dgm:t>
        <a:bodyPr/>
        <a:lstStyle/>
        <a:p>
          <a:endParaRPr lang="en-US"/>
        </a:p>
      </dgm:t>
    </dgm:pt>
    <dgm:pt modelId="{26FE9CEC-AD07-4EF3-9B88-1121AE6D10B6}" type="sibTrans" cxnId="{1AA6E7F6-2932-4B19-B93C-F1963E21A92F}">
      <dgm:prSet/>
      <dgm:spPr/>
      <dgm:t>
        <a:bodyPr/>
        <a:lstStyle/>
        <a:p>
          <a:endParaRPr lang="en-US"/>
        </a:p>
      </dgm:t>
    </dgm:pt>
    <dgm:pt modelId="{0F54EA12-C4F9-45FD-95EC-12CAA12D11E6}" type="pres">
      <dgm:prSet presAssocID="{EB6F32CF-D88D-4175-B998-ECB837E93240}" presName="matrix" presStyleCnt="0">
        <dgm:presLayoutVars>
          <dgm:chMax val="1"/>
          <dgm:dir/>
          <dgm:resizeHandles val="exact"/>
        </dgm:presLayoutVars>
      </dgm:prSet>
      <dgm:spPr/>
    </dgm:pt>
    <dgm:pt modelId="{E9479391-50B2-4EE7-A525-A6FC08BF6A68}" type="pres">
      <dgm:prSet presAssocID="{EB6F32CF-D88D-4175-B998-ECB837E93240}" presName="axisShape" presStyleLbl="bgShp" presStyleIdx="0" presStyleCnt="1"/>
      <dgm:spPr/>
    </dgm:pt>
    <dgm:pt modelId="{77C1D58D-6FB5-4860-AF38-3A88E87AE8F8}" type="pres">
      <dgm:prSet presAssocID="{EB6F32CF-D88D-4175-B998-ECB837E93240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B804FB2-51D8-4535-A30F-CCA7829E59DE}" type="pres">
      <dgm:prSet presAssocID="{EB6F32CF-D88D-4175-B998-ECB837E93240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8914D1-402A-416A-8787-66BB484897D3}" type="pres">
      <dgm:prSet presAssocID="{EB6F32CF-D88D-4175-B998-ECB837E93240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F923586-804C-4B1A-B43A-EB30B7537C67}" type="pres">
      <dgm:prSet presAssocID="{EB6F32CF-D88D-4175-B998-ECB837E93240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AF5C006-E0CC-492E-8913-4E39EDBF1B09}" type="presOf" srcId="{EB6F32CF-D88D-4175-B998-ECB837E93240}" destId="{0F54EA12-C4F9-45FD-95EC-12CAA12D11E6}" srcOrd="0" destOrd="0" presId="urn:microsoft.com/office/officeart/2005/8/layout/matrix2"/>
    <dgm:cxn modelId="{DC50171E-3C11-4D0F-9343-07769F95DF18}" type="presOf" srcId="{464B9F17-CCFF-4FEC-A9C9-3120C364917F}" destId="{2F923586-804C-4B1A-B43A-EB30B7537C67}" srcOrd="0" destOrd="0" presId="urn:microsoft.com/office/officeart/2005/8/layout/matrix2"/>
    <dgm:cxn modelId="{37D8052B-8A73-45A5-9342-EEF7C783412B}" type="presOf" srcId="{FDF3D4D7-EC8A-40ED-8E0D-73F8D0815178}" destId="{77C1D58D-6FB5-4860-AF38-3A88E87AE8F8}" srcOrd="0" destOrd="0" presId="urn:microsoft.com/office/officeart/2005/8/layout/matrix2"/>
    <dgm:cxn modelId="{7DAB0F2B-20A3-4191-87C1-707560AC2E37}" type="presOf" srcId="{D54C209D-A626-458E-9301-FD261AD5A2DF}" destId="{468914D1-402A-416A-8787-66BB484897D3}" srcOrd="0" destOrd="0" presId="urn:microsoft.com/office/officeart/2005/8/layout/matrix2"/>
    <dgm:cxn modelId="{5B804E33-C991-4622-9710-FC2D626F4A58}" type="presOf" srcId="{0EA94A31-A93C-4248-98DF-FFE5B915D346}" destId="{5B804FB2-51D8-4535-A30F-CCA7829E59DE}" srcOrd="0" destOrd="0" presId="urn:microsoft.com/office/officeart/2005/8/layout/matrix2"/>
    <dgm:cxn modelId="{6B8CE53C-F287-4864-B111-FC2E497C9FA0}" srcId="{EB6F32CF-D88D-4175-B998-ECB837E93240}" destId="{D54C209D-A626-458E-9301-FD261AD5A2DF}" srcOrd="2" destOrd="0" parTransId="{C58ACA8A-EA18-4D9A-9E16-EDF7B8932920}" sibTransId="{6DB50C69-2C72-4315-B4C7-A396E92A70BE}"/>
    <dgm:cxn modelId="{5422F77A-CA1F-4D35-93ED-0522CAE42258}" srcId="{EB6F32CF-D88D-4175-B998-ECB837E93240}" destId="{FDF3D4D7-EC8A-40ED-8E0D-73F8D0815178}" srcOrd="0" destOrd="0" parTransId="{CBCE5062-F8FE-435C-981B-F26695DEFD4A}" sibTransId="{B63C3F84-D4CE-441D-A77F-6DF6CF1051DC}"/>
    <dgm:cxn modelId="{49C5C0E8-60AD-4D9B-BB6F-10A990E87701}" srcId="{EB6F32CF-D88D-4175-B998-ECB837E93240}" destId="{0EA94A31-A93C-4248-98DF-FFE5B915D346}" srcOrd="1" destOrd="0" parTransId="{148A54F7-ECCA-46C1-BC31-B971590CD921}" sibTransId="{8FC33FE7-AC1E-4816-901A-42E6EBD28DD5}"/>
    <dgm:cxn modelId="{1AA6E7F6-2932-4B19-B93C-F1963E21A92F}" srcId="{EB6F32CF-D88D-4175-B998-ECB837E93240}" destId="{464B9F17-CCFF-4FEC-A9C9-3120C364917F}" srcOrd="3" destOrd="0" parTransId="{96435422-6195-4A34-963F-BFDD0D248989}" sibTransId="{26FE9CEC-AD07-4EF3-9B88-1121AE6D10B6}"/>
    <dgm:cxn modelId="{F3EA4E32-F028-4A50-B4CF-A05F45333060}" type="presParOf" srcId="{0F54EA12-C4F9-45FD-95EC-12CAA12D11E6}" destId="{E9479391-50B2-4EE7-A525-A6FC08BF6A68}" srcOrd="0" destOrd="0" presId="urn:microsoft.com/office/officeart/2005/8/layout/matrix2"/>
    <dgm:cxn modelId="{D30486CA-6126-4468-A6D0-44082198CCC4}" type="presParOf" srcId="{0F54EA12-C4F9-45FD-95EC-12CAA12D11E6}" destId="{77C1D58D-6FB5-4860-AF38-3A88E87AE8F8}" srcOrd="1" destOrd="0" presId="urn:microsoft.com/office/officeart/2005/8/layout/matrix2"/>
    <dgm:cxn modelId="{1FAF644C-74CA-45C1-A397-0481566901CE}" type="presParOf" srcId="{0F54EA12-C4F9-45FD-95EC-12CAA12D11E6}" destId="{5B804FB2-51D8-4535-A30F-CCA7829E59DE}" srcOrd="2" destOrd="0" presId="urn:microsoft.com/office/officeart/2005/8/layout/matrix2"/>
    <dgm:cxn modelId="{E718D006-273E-4B46-9BFB-1D8E8AE5715C}" type="presParOf" srcId="{0F54EA12-C4F9-45FD-95EC-12CAA12D11E6}" destId="{468914D1-402A-416A-8787-66BB484897D3}" srcOrd="3" destOrd="0" presId="urn:microsoft.com/office/officeart/2005/8/layout/matrix2"/>
    <dgm:cxn modelId="{EA4CE325-99CF-42EC-9CB9-75D78D6E05F1}" type="presParOf" srcId="{0F54EA12-C4F9-45FD-95EC-12CAA12D11E6}" destId="{2F923586-804C-4B1A-B43A-EB30B7537C67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87E78-9116-4E41-B1ED-3ECA8A57EDCF}">
      <dsp:nvSpPr>
        <dsp:cNvPr id="0" name=""/>
        <dsp:cNvSpPr/>
      </dsp:nvSpPr>
      <dsp:spPr>
        <a:xfrm>
          <a:off x="2912875" y="497593"/>
          <a:ext cx="3853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31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134" y="541233"/>
        <a:ext cx="20795" cy="4159"/>
      </dsp:txXfrm>
    </dsp:sp>
    <dsp:sp modelId="{25F37C63-2B13-4F4C-9F11-B204B8E86FBA}">
      <dsp:nvSpPr>
        <dsp:cNvPr id="0" name=""/>
        <dsp:cNvSpPr/>
      </dsp:nvSpPr>
      <dsp:spPr>
        <a:xfrm>
          <a:off x="1106354" y="816"/>
          <a:ext cx="1808321" cy="10849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Established: 2015 | Location: Retail park, Coventry</a:t>
          </a:r>
          <a:endParaRPr lang="en-US" sz="1200" kern="1200"/>
        </a:p>
      </dsp:txBody>
      <dsp:txXfrm>
        <a:off x="1106354" y="816"/>
        <a:ext cx="1808321" cy="1084992"/>
      </dsp:txXfrm>
    </dsp:sp>
    <dsp:sp modelId="{700C22E7-D29E-4D8A-BBF4-AD66F64727CF}">
      <dsp:nvSpPr>
        <dsp:cNvPr id="0" name=""/>
        <dsp:cNvSpPr/>
      </dsp:nvSpPr>
      <dsp:spPr>
        <a:xfrm>
          <a:off x="2010514" y="1084009"/>
          <a:ext cx="2224235" cy="385313"/>
        </a:xfrm>
        <a:custGeom>
          <a:avLst/>
          <a:gdLst/>
          <a:ahLst/>
          <a:cxnLst/>
          <a:rect l="0" t="0" r="0" b="0"/>
          <a:pathLst>
            <a:path>
              <a:moveTo>
                <a:pt x="2224235" y="0"/>
              </a:moveTo>
              <a:lnTo>
                <a:pt x="2224235" y="209756"/>
              </a:lnTo>
              <a:lnTo>
                <a:pt x="0" y="209756"/>
              </a:lnTo>
              <a:lnTo>
                <a:pt x="0" y="385313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6062" y="1274587"/>
        <a:ext cx="113139" cy="4159"/>
      </dsp:txXfrm>
    </dsp:sp>
    <dsp:sp modelId="{A7222133-E86F-41C3-9CC6-E4F168557852}">
      <dsp:nvSpPr>
        <dsp:cNvPr id="0" name=""/>
        <dsp:cNvSpPr/>
      </dsp:nvSpPr>
      <dsp:spPr>
        <a:xfrm>
          <a:off x="3330589" y="816"/>
          <a:ext cx="1808321" cy="108499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Business: Independent artisan bakery; specialises in high-quality organic breads, pastries and cakes</a:t>
          </a:r>
          <a:endParaRPr lang="en-US" sz="1200" kern="1200"/>
        </a:p>
      </dsp:txBody>
      <dsp:txXfrm>
        <a:off x="3330589" y="816"/>
        <a:ext cx="1808321" cy="1084992"/>
      </dsp:txXfrm>
    </dsp:sp>
    <dsp:sp modelId="{F6F97AC5-F648-40B7-B0A6-1DEA9E710757}">
      <dsp:nvSpPr>
        <dsp:cNvPr id="0" name=""/>
        <dsp:cNvSpPr/>
      </dsp:nvSpPr>
      <dsp:spPr>
        <a:xfrm>
          <a:off x="2912875" y="1998500"/>
          <a:ext cx="3853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313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134" y="2042140"/>
        <a:ext cx="20795" cy="4159"/>
      </dsp:txXfrm>
    </dsp:sp>
    <dsp:sp modelId="{8983A1D5-9D87-46FA-85A7-8CBB85629AD2}">
      <dsp:nvSpPr>
        <dsp:cNvPr id="0" name=""/>
        <dsp:cNvSpPr/>
      </dsp:nvSpPr>
      <dsp:spPr>
        <a:xfrm>
          <a:off x="1106354" y="1501723"/>
          <a:ext cx="1808321" cy="108499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Customer base: Retail park shoppers, shop staff, adjacent office and warehouse workers</a:t>
          </a:r>
          <a:endParaRPr lang="en-US" sz="1200" kern="1200"/>
        </a:p>
      </dsp:txBody>
      <dsp:txXfrm>
        <a:off x="1106354" y="1501723"/>
        <a:ext cx="1808321" cy="1084992"/>
      </dsp:txXfrm>
    </dsp:sp>
    <dsp:sp modelId="{2FAAB9FC-C9A6-4DFD-A8CA-82A4F62D24EC}">
      <dsp:nvSpPr>
        <dsp:cNvPr id="0" name=""/>
        <dsp:cNvSpPr/>
      </dsp:nvSpPr>
      <dsp:spPr>
        <a:xfrm>
          <a:off x="2010514" y="2584916"/>
          <a:ext cx="2224235" cy="385313"/>
        </a:xfrm>
        <a:custGeom>
          <a:avLst/>
          <a:gdLst/>
          <a:ahLst/>
          <a:cxnLst/>
          <a:rect l="0" t="0" r="0" b="0"/>
          <a:pathLst>
            <a:path>
              <a:moveTo>
                <a:pt x="2224235" y="0"/>
              </a:moveTo>
              <a:lnTo>
                <a:pt x="2224235" y="209756"/>
              </a:lnTo>
              <a:lnTo>
                <a:pt x="0" y="209756"/>
              </a:lnTo>
              <a:lnTo>
                <a:pt x="0" y="385313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6062" y="2775493"/>
        <a:ext cx="113139" cy="4159"/>
      </dsp:txXfrm>
    </dsp:sp>
    <dsp:sp modelId="{A997FF85-8F8D-451E-A147-5256C90227E4}">
      <dsp:nvSpPr>
        <dsp:cNvPr id="0" name=""/>
        <dsp:cNvSpPr/>
      </dsp:nvSpPr>
      <dsp:spPr>
        <a:xfrm>
          <a:off x="3330589" y="1501723"/>
          <a:ext cx="1808321" cy="108499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Performance history: </a:t>
          </a:r>
          <a:endParaRPr lang="en-US" sz="1200" kern="1200"/>
        </a:p>
      </dsp:txBody>
      <dsp:txXfrm>
        <a:off x="3330589" y="1501723"/>
        <a:ext cx="1808321" cy="1084992"/>
      </dsp:txXfrm>
    </dsp:sp>
    <dsp:sp modelId="{222F4BBF-53E4-444D-A15F-0FD3FBC104C2}">
      <dsp:nvSpPr>
        <dsp:cNvPr id="0" name=""/>
        <dsp:cNvSpPr/>
      </dsp:nvSpPr>
      <dsp:spPr>
        <a:xfrm>
          <a:off x="2912875" y="3499406"/>
          <a:ext cx="3853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531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5134" y="3543047"/>
        <a:ext cx="20795" cy="4159"/>
      </dsp:txXfrm>
    </dsp:sp>
    <dsp:sp modelId="{31698C28-C179-47A2-BD14-286A6EBEC7A1}">
      <dsp:nvSpPr>
        <dsp:cNvPr id="0" name=""/>
        <dsp:cNvSpPr/>
      </dsp:nvSpPr>
      <dsp:spPr>
        <a:xfrm>
          <a:off x="1106354" y="3002630"/>
          <a:ext cx="1808321" cy="108499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2015–2019: Consistent year-on-year sales growth</a:t>
          </a:r>
          <a:endParaRPr lang="en-US" sz="1200" kern="1200"/>
        </a:p>
      </dsp:txBody>
      <dsp:txXfrm>
        <a:off x="1106354" y="3002630"/>
        <a:ext cx="1808321" cy="1084992"/>
      </dsp:txXfrm>
    </dsp:sp>
    <dsp:sp modelId="{ACDF38F1-BD96-44CD-9BD4-81201DBCA49C}">
      <dsp:nvSpPr>
        <dsp:cNvPr id="0" name=""/>
        <dsp:cNvSpPr/>
      </dsp:nvSpPr>
      <dsp:spPr>
        <a:xfrm>
          <a:off x="2010514" y="4085823"/>
          <a:ext cx="2224235" cy="385313"/>
        </a:xfrm>
        <a:custGeom>
          <a:avLst/>
          <a:gdLst/>
          <a:ahLst/>
          <a:cxnLst/>
          <a:rect l="0" t="0" r="0" b="0"/>
          <a:pathLst>
            <a:path>
              <a:moveTo>
                <a:pt x="2224235" y="0"/>
              </a:moveTo>
              <a:lnTo>
                <a:pt x="2224235" y="209756"/>
              </a:lnTo>
              <a:lnTo>
                <a:pt x="0" y="209756"/>
              </a:lnTo>
              <a:lnTo>
                <a:pt x="0" y="385313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6062" y="4276400"/>
        <a:ext cx="113139" cy="4159"/>
      </dsp:txXfrm>
    </dsp:sp>
    <dsp:sp modelId="{451E77CE-837D-4615-948E-8A7F87D60BCE}">
      <dsp:nvSpPr>
        <dsp:cNvPr id="0" name=""/>
        <dsp:cNvSpPr/>
      </dsp:nvSpPr>
      <dsp:spPr>
        <a:xfrm>
          <a:off x="3330589" y="3002630"/>
          <a:ext cx="1808321" cy="10849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2020: Sharp fall in footfall and sales due to lockdown</a:t>
          </a:r>
          <a:endParaRPr lang="en-US" sz="1200" kern="1200"/>
        </a:p>
      </dsp:txBody>
      <dsp:txXfrm>
        <a:off x="3330589" y="3002630"/>
        <a:ext cx="1808321" cy="1084992"/>
      </dsp:txXfrm>
    </dsp:sp>
    <dsp:sp modelId="{AD8F157C-225F-48B7-82CD-093DA1F44985}">
      <dsp:nvSpPr>
        <dsp:cNvPr id="0" name=""/>
        <dsp:cNvSpPr/>
      </dsp:nvSpPr>
      <dsp:spPr>
        <a:xfrm>
          <a:off x="1106354" y="4503537"/>
          <a:ext cx="1808321" cy="108499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609" tIns="93011" rIns="88609" bIns="9301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2021 onwards: Partial recovery, but sales have stagnated at 25% below 2019 levels since 2023</a:t>
          </a:r>
          <a:endParaRPr lang="en-US" sz="1200" kern="1200"/>
        </a:p>
      </dsp:txBody>
      <dsp:txXfrm>
        <a:off x="1106354" y="4503537"/>
        <a:ext cx="1808321" cy="10849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10333B-3D52-4DBF-BB40-A245E8C28A21}">
      <dsp:nvSpPr>
        <dsp:cNvPr id="0" name=""/>
        <dsp:cNvSpPr/>
      </dsp:nvSpPr>
      <dsp:spPr>
        <a:xfrm>
          <a:off x="0" y="378011"/>
          <a:ext cx="6245265" cy="33723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What is PESTEL?</a:t>
          </a:r>
          <a:endParaRPr lang="en-US" sz="1300" kern="1200"/>
        </a:p>
      </dsp:txBody>
      <dsp:txXfrm>
        <a:off x="16462" y="394473"/>
        <a:ext cx="6212341" cy="304310"/>
      </dsp:txXfrm>
    </dsp:sp>
    <dsp:sp modelId="{4DDEB943-0EEF-487D-9897-4E7A83BC1579}">
      <dsp:nvSpPr>
        <dsp:cNvPr id="0" name=""/>
        <dsp:cNvSpPr/>
      </dsp:nvSpPr>
      <dsp:spPr>
        <a:xfrm>
          <a:off x="0" y="752685"/>
          <a:ext cx="6245265" cy="337234"/>
        </a:xfrm>
        <a:prstGeom prst="roundRect">
          <a:avLst/>
        </a:prstGeom>
        <a:solidFill>
          <a:schemeClr val="accent2">
            <a:hueOff val="-73558"/>
            <a:satOff val="352"/>
            <a:lumOff val="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tool used to analyse external macro-environmental factors that impact an organisation</a:t>
          </a:r>
          <a:endParaRPr lang="en-US" sz="1300" kern="1200"/>
        </a:p>
      </dsp:txBody>
      <dsp:txXfrm>
        <a:off x="16462" y="769147"/>
        <a:ext cx="6212341" cy="304310"/>
      </dsp:txXfrm>
    </dsp:sp>
    <dsp:sp modelId="{718E0A51-9851-4749-9399-7C973567E1E8}">
      <dsp:nvSpPr>
        <dsp:cNvPr id="0" name=""/>
        <dsp:cNvSpPr/>
      </dsp:nvSpPr>
      <dsp:spPr>
        <a:xfrm>
          <a:off x="0" y="1127359"/>
          <a:ext cx="6245265" cy="337234"/>
        </a:xfrm>
        <a:prstGeom prst="roundRect">
          <a:avLst/>
        </a:prstGeom>
        <a:solidFill>
          <a:schemeClr val="accent2">
            <a:hueOff val="-147116"/>
            <a:satOff val="703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Covers: Political, Economic, Social, Technological, Environmental, Legal</a:t>
          </a:r>
          <a:endParaRPr lang="en-US" sz="1300" kern="1200"/>
        </a:p>
      </dsp:txBody>
      <dsp:txXfrm>
        <a:off x="16462" y="1143821"/>
        <a:ext cx="6212341" cy="304310"/>
      </dsp:txXfrm>
    </dsp:sp>
    <dsp:sp modelId="{364FAC9E-CB51-4544-AD99-F091C1D0294A}">
      <dsp:nvSpPr>
        <dsp:cNvPr id="0" name=""/>
        <dsp:cNvSpPr/>
      </dsp:nvSpPr>
      <dsp:spPr>
        <a:xfrm>
          <a:off x="0" y="1502033"/>
          <a:ext cx="6245265" cy="337234"/>
        </a:xfrm>
        <a:prstGeom prst="roundRect">
          <a:avLst/>
        </a:prstGeom>
        <a:solidFill>
          <a:schemeClr val="accent2">
            <a:hueOff val="-220674"/>
            <a:satOff val="1055"/>
            <a:lumOff val="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Purpose: Identifies opportunities and threats outside the business’s direct control</a:t>
          </a:r>
          <a:endParaRPr lang="en-US" sz="1300" kern="1200"/>
        </a:p>
      </dsp:txBody>
      <dsp:txXfrm>
        <a:off x="16462" y="1518495"/>
        <a:ext cx="6212341" cy="304310"/>
      </dsp:txXfrm>
    </dsp:sp>
    <dsp:sp modelId="{F235506A-89E3-4DD6-8457-4603F6EB3C8D}">
      <dsp:nvSpPr>
        <dsp:cNvPr id="0" name=""/>
        <dsp:cNvSpPr/>
      </dsp:nvSpPr>
      <dsp:spPr>
        <a:xfrm>
          <a:off x="0" y="1876707"/>
          <a:ext cx="6245265" cy="337234"/>
        </a:xfrm>
        <a:prstGeom prst="roundRect">
          <a:avLst/>
        </a:prstGeom>
        <a:solidFill>
          <a:schemeClr val="accent2">
            <a:hueOff val="-294232"/>
            <a:satOff val="1406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Benefits</a:t>
          </a:r>
          <a:endParaRPr lang="en-US" sz="1300" kern="1200"/>
        </a:p>
      </dsp:txBody>
      <dsp:txXfrm>
        <a:off x="16462" y="1893169"/>
        <a:ext cx="6212341" cy="304310"/>
      </dsp:txXfrm>
    </dsp:sp>
    <dsp:sp modelId="{687407D6-CE50-449C-A0B8-9492B2375C92}">
      <dsp:nvSpPr>
        <dsp:cNvPr id="0" name=""/>
        <dsp:cNvSpPr/>
      </dsp:nvSpPr>
      <dsp:spPr>
        <a:xfrm>
          <a:off x="0" y="2251382"/>
          <a:ext cx="6245265" cy="337234"/>
        </a:xfrm>
        <a:prstGeom prst="roundRect">
          <a:avLst/>
        </a:prstGeom>
        <a:solidFill>
          <a:schemeClr val="accent2">
            <a:hueOff val="-367790"/>
            <a:satOff val="1757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✅ Provides a structured, broad view of external influences</a:t>
          </a:r>
          <a:endParaRPr lang="en-US" sz="1300" kern="1200"/>
        </a:p>
      </dsp:txBody>
      <dsp:txXfrm>
        <a:off x="16462" y="2267844"/>
        <a:ext cx="6212341" cy="304310"/>
      </dsp:txXfrm>
    </dsp:sp>
    <dsp:sp modelId="{B212A184-D997-4B3A-8300-5775EF38BFA6}">
      <dsp:nvSpPr>
        <dsp:cNvPr id="0" name=""/>
        <dsp:cNvSpPr/>
      </dsp:nvSpPr>
      <dsp:spPr>
        <a:xfrm>
          <a:off x="0" y="2626056"/>
          <a:ext cx="6245265" cy="337234"/>
        </a:xfrm>
        <a:prstGeom prst="roundRect">
          <a:avLst/>
        </a:prstGeom>
        <a:solidFill>
          <a:schemeClr val="accent2">
            <a:hueOff val="-441348"/>
            <a:satOff val="210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✅ Helps anticipate change rather than just reacting to it</a:t>
          </a:r>
          <a:endParaRPr lang="en-US" sz="1300" kern="1200"/>
        </a:p>
      </dsp:txBody>
      <dsp:txXfrm>
        <a:off x="16462" y="2642518"/>
        <a:ext cx="6212341" cy="304310"/>
      </dsp:txXfrm>
    </dsp:sp>
    <dsp:sp modelId="{A0373F9E-6978-4BCA-912F-11224D30827A}">
      <dsp:nvSpPr>
        <dsp:cNvPr id="0" name=""/>
        <dsp:cNvSpPr/>
      </dsp:nvSpPr>
      <dsp:spPr>
        <a:xfrm>
          <a:off x="0" y="3000730"/>
          <a:ext cx="6245265" cy="337234"/>
        </a:xfrm>
        <a:prstGeom prst="roundRect">
          <a:avLst/>
        </a:prstGeom>
        <a:solidFill>
          <a:schemeClr val="accent2">
            <a:hueOff val="-514906"/>
            <a:satOff val="2461"/>
            <a:lumOff val="3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✅ Supports long-term planning and risk assessment</a:t>
          </a:r>
          <a:endParaRPr lang="en-US" sz="1300" kern="1200"/>
        </a:p>
      </dsp:txBody>
      <dsp:txXfrm>
        <a:off x="16462" y="3017192"/>
        <a:ext cx="6212341" cy="304310"/>
      </dsp:txXfrm>
    </dsp:sp>
    <dsp:sp modelId="{08237C3D-9C19-4DA2-A916-806DF4B06A50}">
      <dsp:nvSpPr>
        <dsp:cNvPr id="0" name=""/>
        <dsp:cNvSpPr/>
      </dsp:nvSpPr>
      <dsp:spPr>
        <a:xfrm>
          <a:off x="0" y="3375404"/>
          <a:ext cx="6245265" cy="337234"/>
        </a:xfrm>
        <a:prstGeom prst="roundRect">
          <a:avLst/>
        </a:prstGeom>
        <a:solidFill>
          <a:schemeClr val="accent2">
            <a:hueOff val="-588464"/>
            <a:satOff val="2812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Limitations / Criticisms</a:t>
          </a:r>
          <a:endParaRPr lang="en-US" sz="1300" kern="1200"/>
        </a:p>
      </dsp:txBody>
      <dsp:txXfrm>
        <a:off x="16462" y="3391866"/>
        <a:ext cx="6212341" cy="304310"/>
      </dsp:txXfrm>
    </dsp:sp>
    <dsp:sp modelId="{48EA8887-4979-4B0E-B6F1-D7B645D6C52C}">
      <dsp:nvSpPr>
        <dsp:cNvPr id="0" name=""/>
        <dsp:cNvSpPr/>
      </dsp:nvSpPr>
      <dsp:spPr>
        <a:xfrm>
          <a:off x="0" y="3750079"/>
          <a:ext cx="6245265" cy="337234"/>
        </a:xfrm>
        <a:prstGeom prst="roundRect">
          <a:avLst/>
        </a:prstGeom>
        <a:solidFill>
          <a:schemeClr val="accent2">
            <a:hueOff val="-662022"/>
            <a:satOff val="3164"/>
            <a:lumOff val="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❌ Does not prioritise which factors are most important</a:t>
          </a:r>
          <a:endParaRPr lang="en-US" sz="1300" kern="1200"/>
        </a:p>
      </dsp:txBody>
      <dsp:txXfrm>
        <a:off x="16462" y="3766541"/>
        <a:ext cx="6212341" cy="304310"/>
      </dsp:txXfrm>
    </dsp:sp>
    <dsp:sp modelId="{F4DD0224-9CB6-4972-A286-4F62EE235752}">
      <dsp:nvSpPr>
        <dsp:cNvPr id="0" name=""/>
        <dsp:cNvSpPr/>
      </dsp:nvSpPr>
      <dsp:spPr>
        <a:xfrm>
          <a:off x="0" y="4124753"/>
          <a:ext cx="6245265" cy="337234"/>
        </a:xfrm>
        <a:prstGeom prst="roundRect">
          <a:avLst/>
        </a:prstGeom>
        <a:solidFill>
          <a:schemeClr val="accent2">
            <a:hueOff val="-735580"/>
            <a:satOff val="3515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❌ Based on public data – may not capture local or niche impacts</a:t>
          </a:r>
          <a:endParaRPr lang="en-US" sz="1300" kern="1200"/>
        </a:p>
      </dsp:txBody>
      <dsp:txXfrm>
        <a:off x="16462" y="4141215"/>
        <a:ext cx="6212341" cy="304310"/>
      </dsp:txXfrm>
    </dsp:sp>
    <dsp:sp modelId="{7B72A644-B939-4302-B62C-C3627DD7C995}">
      <dsp:nvSpPr>
        <dsp:cNvPr id="0" name=""/>
        <dsp:cNvSpPr/>
      </dsp:nvSpPr>
      <dsp:spPr>
        <a:xfrm>
          <a:off x="0" y="4499427"/>
          <a:ext cx="6245265" cy="337234"/>
        </a:xfrm>
        <a:prstGeom prst="roundRect">
          <a:avLst/>
        </a:prstGeom>
        <a:solidFill>
          <a:schemeClr val="accent2">
            <a:hueOff val="-809138"/>
            <a:satOff val="3867"/>
            <a:lumOff val="5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❌ Is descriptive only – does not explain </a:t>
          </a:r>
          <a:r>
            <a:rPr lang="en-GB" sz="1300" i="1" kern="1200"/>
            <a:t>how</a:t>
          </a:r>
          <a:r>
            <a:rPr lang="en-GB" sz="1300" kern="1200"/>
            <a:t> factors link to performance</a:t>
          </a:r>
          <a:endParaRPr lang="en-US" sz="1300" kern="1200"/>
        </a:p>
      </dsp:txBody>
      <dsp:txXfrm>
        <a:off x="16462" y="4515889"/>
        <a:ext cx="6212341" cy="304310"/>
      </dsp:txXfrm>
    </dsp:sp>
    <dsp:sp modelId="{653AE22B-65C7-4698-9D94-136590087346}">
      <dsp:nvSpPr>
        <dsp:cNvPr id="0" name=""/>
        <dsp:cNvSpPr/>
      </dsp:nvSpPr>
      <dsp:spPr>
        <a:xfrm>
          <a:off x="0" y="4874101"/>
          <a:ext cx="6245265" cy="337234"/>
        </a:xfrm>
        <a:prstGeom prst="roundRect">
          <a:avLst/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❌ Needs regular updating as conditions change rapidly</a:t>
          </a:r>
          <a:endParaRPr lang="en-US" sz="1300" kern="1200"/>
        </a:p>
      </dsp:txBody>
      <dsp:txXfrm>
        <a:off x="16462" y="4890563"/>
        <a:ext cx="6212341" cy="304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79391-50B2-4EE7-A525-A6FC08BF6A68}">
      <dsp:nvSpPr>
        <dsp:cNvPr id="0" name=""/>
        <dsp:cNvSpPr/>
      </dsp:nvSpPr>
      <dsp:spPr>
        <a:xfrm>
          <a:off x="327958" y="0"/>
          <a:ext cx="5589347" cy="5589347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C1D58D-6FB5-4860-AF38-3A88E87AE8F8}">
      <dsp:nvSpPr>
        <dsp:cNvPr id="0" name=""/>
        <dsp:cNvSpPr/>
      </dsp:nvSpPr>
      <dsp:spPr>
        <a:xfrm>
          <a:off x="691266" y="363307"/>
          <a:ext cx="2235738" cy="223573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Sales decline is structural, not temporary: It reflects permanent shifts in retail, working patterns and customer expectations – not just a post-lockdown lag.</a:t>
          </a:r>
          <a:endParaRPr lang="en-US" sz="1400" kern="1200"/>
        </a:p>
      </dsp:txBody>
      <dsp:txXfrm>
        <a:off x="800406" y="472447"/>
        <a:ext cx="2017458" cy="2017458"/>
      </dsp:txXfrm>
    </dsp:sp>
    <dsp:sp modelId="{5B804FB2-51D8-4535-A30F-CCA7829E59DE}">
      <dsp:nvSpPr>
        <dsp:cNvPr id="0" name=""/>
        <dsp:cNvSpPr/>
      </dsp:nvSpPr>
      <dsp:spPr>
        <a:xfrm>
          <a:off x="3318259" y="363307"/>
          <a:ext cx="2235738" cy="223573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External factors reduce opportunity: Fewer people visit the retail park or work nearby; costs are rising faster than revenue.</a:t>
          </a:r>
          <a:endParaRPr lang="en-US" sz="1400" kern="1200"/>
        </a:p>
      </dsp:txBody>
      <dsp:txXfrm>
        <a:off x="3427399" y="472447"/>
        <a:ext cx="2017458" cy="2017458"/>
      </dsp:txXfrm>
    </dsp:sp>
    <dsp:sp modelId="{468914D1-402A-416A-8787-66BB484897D3}">
      <dsp:nvSpPr>
        <dsp:cNvPr id="0" name=""/>
        <dsp:cNvSpPr/>
      </dsp:nvSpPr>
      <dsp:spPr>
        <a:xfrm>
          <a:off x="691266" y="2990300"/>
          <a:ext cx="2235738" cy="223573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Internal gaps are within Basil’s control: Not offering pre-order or delivery, and relying only on in-person sales, means he is losing customers who still want his products but cannot visit as often.</a:t>
          </a:r>
          <a:endParaRPr lang="en-US" sz="1400" kern="1200"/>
        </a:p>
      </dsp:txBody>
      <dsp:txXfrm>
        <a:off x="800406" y="3099440"/>
        <a:ext cx="2017458" cy="2017458"/>
      </dsp:txXfrm>
    </dsp:sp>
    <dsp:sp modelId="{2F923586-804C-4B1A-B43A-EB30B7537C67}">
      <dsp:nvSpPr>
        <dsp:cNvPr id="0" name=""/>
        <dsp:cNvSpPr/>
      </dsp:nvSpPr>
      <dsp:spPr>
        <a:xfrm>
          <a:off x="3318259" y="2990300"/>
          <a:ext cx="2235738" cy="223573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Core strengths remain intact: The bakery still has a strong reputation, loyal customers and a quality product – the business model just needs updating.</a:t>
          </a:r>
          <a:endParaRPr lang="en-US" sz="1400" kern="1200"/>
        </a:p>
      </dsp:txBody>
      <dsp:txXfrm>
        <a:off x="3427399" y="3099440"/>
        <a:ext cx="2017458" cy="2017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24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224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900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084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3809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2532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7330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139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8407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011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412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998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0" r:id="rId6"/>
    <p:sldLayoutId id="2147483786" r:id="rId7"/>
    <p:sldLayoutId id="2147483787" r:id="rId8"/>
    <p:sldLayoutId id="2147483788" r:id="rId9"/>
    <p:sldLayoutId id="2147483789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4680660-7E23-4F0F-A679-BF913E94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!!Rectangle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E82ECEC-C25C-2149-6F8A-9BAF0FC1FA8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4819" b="4819"/>
          <a:stretch>
            <a:fillRect/>
          </a:stretch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4500">
                <a:solidFill>
                  <a:srgbClr val="FFFFFF"/>
                </a:solidFill>
              </a:rPr>
              <a:t>Rosaura Dumitru </a:t>
            </a:r>
            <a:br>
              <a:rPr lang="en-GB" sz="4500">
                <a:solidFill>
                  <a:srgbClr val="FFFFFF"/>
                </a:solidFill>
              </a:rPr>
            </a:br>
            <a:r>
              <a:rPr lang="en-GB" sz="4500">
                <a:solidFill>
                  <a:srgbClr val="FFFFFF"/>
                </a:solidFill>
              </a:rPr>
              <a:t>2510325</a:t>
            </a:r>
            <a:br>
              <a:rPr lang="en-GB" sz="4500">
                <a:solidFill>
                  <a:srgbClr val="FFFFFF"/>
                </a:solidFill>
              </a:rPr>
            </a:br>
            <a:r>
              <a:rPr lang="en-GB" sz="4500">
                <a:solidFill>
                  <a:srgbClr val="FFFFFF"/>
                </a:solidFill>
                <a:ea typeface="+mj-lt"/>
                <a:cs typeface="+mj-lt"/>
              </a:rPr>
              <a:t>LCLM4004 Problem Solving  and decision making </a:t>
            </a:r>
            <a:br>
              <a:rPr lang="en-GB" sz="4500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GB" sz="4500">
                <a:solidFill>
                  <a:srgbClr val="FFFFFF"/>
                </a:solidFill>
                <a:ea typeface="+mj-lt"/>
                <a:cs typeface="+mj-lt"/>
              </a:rPr>
              <a:t>Basil's bakery </a:t>
            </a:r>
          </a:p>
        </p:txBody>
      </p:sp>
      <p:sp>
        <p:nvSpPr>
          <p:cNvPr id="2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6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8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779C3-3238-C357-0382-317F6733B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  <a:ea typeface="+mj-lt"/>
                <a:cs typeface="+mj-lt"/>
              </a:rPr>
              <a:t>About Basil’s Bakery</a:t>
            </a:r>
            <a:endParaRPr lang="en-US" sz="7200">
              <a:solidFill>
                <a:schemeClr val="bg1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1CB758-CE38-0C5B-58E5-6B9710B2E9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7812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34815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05466-EA38-EE2F-D467-44B1DF834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8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Identified Problems – Root &amp; Contributing Factors</a:t>
            </a: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599E3E8-217F-98F0-55D1-4801727DF3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193255"/>
              </p:ext>
            </p:extLst>
          </p:nvPr>
        </p:nvGraphicFramePr>
        <p:xfrm>
          <a:off x="5744869" y="1015540"/>
          <a:ext cx="5538510" cy="4783505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958218">
                  <a:extLst>
                    <a:ext uri="{9D8B030D-6E8A-4147-A177-3AD203B41FA5}">
                      <a16:colId xmlns:a16="http://schemas.microsoft.com/office/drawing/2014/main" val="682961644"/>
                    </a:ext>
                  </a:extLst>
                </a:gridCol>
                <a:gridCol w="1574420">
                  <a:extLst>
                    <a:ext uri="{9D8B030D-6E8A-4147-A177-3AD203B41FA5}">
                      <a16:colId xmlns:a16="http://schemas.microsoft.com/office/drawing/2014/main" val="1665587540"/>
                    </a:ext>
                  </a:extLst>
                </a:gridCol>
                <a:gridCol w="1455834">
                  <a:extLst>
                    <a:ext uri="{9D8B030D-6E8A-4147-A177-3AD203B41FA5}">
                      <a16:colId xmlns:a16="http://schemas.microsoft.com/office/drawing/2014/main" val="4083289953"/>
                    </a:ext>
                  </a:extLst>
                </a:gridCol>
                <a:gridCol w="1550038">
                  <a:extLst>
                    <a:ext uri="{9D8B030D-6E8A-4147-A177-3AD203B41FA5}">
                      <a16:colId xmlns:a16="http://schemas.microsoft.com/office/drawing/2014/main" val="4160035110"/>
                    </a:ext>
                  </a:extLst>
                </a:gridCol>
              </a:tblGrid>
              <a:tr h="3872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Category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Issues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Internal / External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Level of Control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4363489"/>
                  </a:ext>
                </a:extLst>
              </a:tr>
              <a:tr h="15788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External</a:t>
                      </a:r>
                      <a:endParaRPr lang="en-GB" sz="1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9592" marR="95755" marT="95755" marB="95755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Retail park footfall falling; multiple shop closures; loss of regular customers made redundant; hybrid/working-from-home reduces daily visits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External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Low – driven by wider market and employment trends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2323882"/>
                  </a:ext>
                </a:extLst>
              </a:tr>
              <a:tr h="15788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Internal</a:t>
                      </a:r>
                      <a:endParaRPr lang="en-GB" sz="1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9592" marR="95755" marT="95755" marB="95755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No delivery or pre-order service despite customer requests; Basil is tied to baking duties; long waiting times; inconsistent phone response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Internal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High – within the business’s power to change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0813735"/>
                  </a:ext>
                </a:extLst>
              </a:tr>
              <a:tr h="12384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Financial</a:t>
                      </a:r>
                      <a:endParaRPr lang="en-GB" sz="1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9592" marR="95755" marT="95755" marB="95755" anchor="ctr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Steep rises in rent, rates, utilities and insurance; organic ingredient costs are volatile and unpredictable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Mixed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Partial – costs can be mitigated but not fully controlled</a:t>
                      </a:r>
                    </a:p>
                  </a:txBody>
                  <a:tcPr marL="159592" marR="95755" marT="95755" marB="95755" anchor="ctr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28104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3716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30B491-7C45-4B08-1B17-5B155EE4A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100">
                <a:solidFill>
                  <a:schemeClr val="bg1"/>
                </a:solidFill>
                <a:ea typeface="+mj-lt"/>
                <a:cs typeface="+mj-lt"/>
              </a:rPr>
              <a:t>Critique of the PESTEL Framework</a:t>
            </a:r>
            <a:endParaRPr lang="en-US" sz="6100">
              <a:solidFill>
                <a:schemeClr val="bg1"/>
              </a:solidFill>
            </a:endParaRPr>
          </a:p>
        </p:txBody>
      </p:sp>
      <p:sp>
        <p:nvSpPr>
          <p:cNvPr id="20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94DCEEA1-EF3E-0B2A-4A79-1C3D9EB1DE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39060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870093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E75237-91BE-416D-C5BD-8DC224695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4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Application – PESTEL Analysis for Basil’s Bakery</a:t>
            </a:r>
          </a:p>
        </p:txBody>
      </p:sp>
      <p:sp>
        <p:nvSpPr>
          <p:cNvPr id="24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B10EC17-A52E-8561-6A2D-F6AB6B7572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49609" y="1598246"/>
          <a:ext cx="5244498" cy="4783506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1463471">
                  <a:extLst>
                    <a:ext uri="{9D8B030D-6E8A-4147-A177-3AD203B41FA5}">
                      <a16:colId xmlns:a16="http://schemas.microsoft.com/office/drawing/2014/main" val="753861260"/>
                    </a:ext>
                  </a:extLst>
                </a:gridCol>
                <a:gridCol w="3781027">
                  <a:extLst>
                    <a:ext uri="{9D8B030D-6E8A-4147-A177-3AD203B41FA5}">
                      <a16:colId xmlns:a16="http://schemas.microsoft.com/office/drawing/2014/main" val="935415440"/>
                    </a:ext>
                  </a:extLst>
                </a:gridCol>
              </a:tblGrid>
              <a:tr h="4205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Key Impacts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2615801"/>
                  </a:ext>
                </a:extLst>
              </a:tr>
              <a:tr h="7884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Political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Business rates and commercial rent policies; food hygiene regulations; support for independent local businesses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2073660"/>
                  </a:ext>
                </a:extLst>
              </a:tr>
              <a:tr h="7884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Economic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Cost-of-living pressures; rising energy and supply costs; customers prioritise value but still pay for quality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6730663"/>
                  </a:ext>
                </a:extLst>
              </a:tr>
              <a:tr h="7884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Social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Shift to online retail; hybrid/remote working; demand for convenience; preference for sustainable/organic products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7670194"/>
                  </a:ext>
                </a:extLst>
              </a:tr>
              <a:tr h="7884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Technological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Online ordering and delivery platforms; digital marketing; low-cost ways to offer pre-order services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7705000"/>
                  </a:ext>
                </a:extLst>
              </a:tr>
              <a:tr h="6045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Environmental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Supply volatility for organic produce; pressure to reduce waste and emissions; rising energy costs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1494"/>
                  </a:ext>
                </a:extLst>
              </a:tr>
              <a:tr h="6045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Legal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Food safety and trading standards; employment law; lease terms and insurance requirements</a:t>
                      </a:r>
                    </a:p>
                  </a:txBody>
                  <a:tcPr marL="197122" marR="102504" marT="102504" marB="102504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652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18013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52579-A118-7312-48A4-4DD621021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endParaRPr lang="en-GB" sz="5600">
              <a:solidFill>
                <a:schemeClr val="bg1"/>
              </a:solidFill>
            </a:endParaRPr>
          </a:p>
          <a:p>
            <a:pPr algn="ctr"/>
            <a:r>
              <a:rPr lang="en-GB" sz="5600">
                <a:solidFill>
                  <a:schemeClr val="bg1"/>
                </a:solidFill>
                <a:ea typeface="+mj-lt"/>
                <a:cs typeface="+mj-lt"/>
              </a:rPr>
              <a:t>Critique of the Cause-and-Effect Model</a:t>
            </a:r>
            <a:endParaRPr lang="en-GB" sz="5600">
              <a:solidFill>
                <a:schemeClr val="bg1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9ABC7-BAFF-5EC2-9456-028BCFB87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300" b="1">
                <a:latin typeface="Aptos"/>
              </a:rPr>
              <a:t>What is the Cause-and-Effect Model?</a:t>
            </a:r>
          </a:p>
          <a:p>
            <a:r>
              <a:rPr lang="en-GB" sz="1300">
                <a:latin typeface="Aptos"/>
                <a:ea typeface="+mn-lt"/>
                <a:cs typeface="+mn-lt"/>
              </a:rPr>
              <a:t>Also known as the Ishikawa / Fishbone Diagram</a:t>
            </a:r>
            <a:endParaRPr lang="en-GB" sz="1300">
              <a:latin typeface="Aptos"/>
            </a:endParaRPr>
          </a:p>
          <a:p>
            <a:r>
              <a:rPr lang="en-GB" sz="1300">
                <a:latin typeface="Aptos"/>
                <a:ea typeface="+mn-lt"/>
                <a:cs typeface="+mn-lt"/>
              </a:rPr>
              <a:t>Identifies root causes of a problem by grouping factors into categories: usually People, Process, Methods, Materials, Environment, Equipment</a:t>
            </a:r>
            <a:endParaRPr lang="en-GB" sz="1300">
              <a:latin typeface="Aptos"/>
            </a:endParaRPr>
          </a:p>
          <a:p>
            <a:r>
              <a:rPr lang="en-GB" sz="1300">
                <a:latin typeface="Aptos"/>
                <a:ea typeface="+mn-lt"/>
                <a:cs typeface="+mn-lt"/>
              </a:rPr>
              <a:t>Purpose: Moves beyond symptoms to find </a:t>
            </a:r>
            <a:r>
              <a:rPr lang="en-GB" sz="1300" i="1">
                <a:latin typeface="Aptos"/>
                <a:ea typeface="+mn-lt"/>
                <a:cs typeface="+mn-lt"/>
              </a:rPr>
              <a:t>why</a:t>
            </a:r>
            <a:r>
              <a:rPr lang="en-GB" sz="1300">
                <a:latin typeface="Aptos"/>
                <a:ea typeface="+mn-lt"/>
                <a:cs typeface="+mn-lt"/>
              </a:rPr>
              <a:t> a problem is happening</a:t>
            </a:r>
            <a:endParaRPr lang="en-GB" sz="1300">
              <a:latin typeface="Aptos"/>
            </a:endParaRPr>
          </a:p>
          <a:p>
            <a:pPr marL="0" indent="0">
              <a:buNone/>
            </a:pPr>
            <a:r>
              <a:rPr lang="en-GB" sz="1300" b="1">
                <a:latin typeface="Aptos"/>
              </a:rPr>
              <a:t>Benefits</a:t>
            </a:r>
          </a:p>
          <a:p>
            <a:r>
              <a:rPr lang="en-GB" sz="1300">
                <a:ea typeface="+mn-lt"/>
                <a:cs typeface="+mn-lt"/>
              </a:rPr>
              <a:t>✅ Visual and easy to follow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✅ Separates symptoms from underlying causes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✅ Encourages systematic thinking rather than assumptions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✅ Works well for operational and business performance issues</a:t>
            </a:r>
            <a:endParaRPr lang="en-GB" sz="1300"/>
          </a:p>
          <a:p>
            <a:pPr marL="0" indent="0">
              <a:buNone/>
            </a:pPr>
            <a:r>
              <a:rPr lang="en-GB" sz="1300" b="1"/>
              <a:t>Limitations / Criticisms</a:t>
            </a:r>
          </a:p>
          <a:p>
            <a:r>
              <a:rPr lang="en-GB" sz="1300">
                <a:latin typeface="Aptos"/>
                <a:ea typeface="+mn-lt"/>
                <a:cs typeface="+mn-lt"/>
              </a:rPr>
              <a:t>❌ Relies on accurate knowledge of the business – misses factors if information is incomplete</a:t>
            </a:r>
            <a:endParaRPr lang="en-GB" sz="1300">
              <a:latin typeface="Aptos"/>
            </a:endParaRPr>
          </a:p>
          <a:p>
            <a:r>
              <a:rPr lang="en-GB" sz="1300">
                <a:latin typeface="Aptos"/>
                <a:ea typeface="+mn-lt"/>
                <a:cs typeface="+mn-lt"/>
              </a:rPr>
              <a:t>❌ Does not measure how much each cause contributes to the problem</a:t>
            </a:r>
            <a:endParaRPr lang="en-GB" sz="1300">
              <a:latin typeface="Aptos"/>
            </a:endParaRPr>
          </a:p>
          <a:p>
            <a:r>
              <a:rPr lang="en-GB" sz="1300">
                <a:latin typeface="Aptos"/>
                <a:ea typeface="+mn-lt"/>
                <a:cs typeface="+mn-lt"/>
              </a:rPr>
              <a:t>❌ Can become cluttered if too many categories are used</a:t>
            </a:r>
            <a:endParaRPr lang="en-GB" sz="1300">
              <a:latin typeface="Aptos"/>
            </a:endParaRPr>
          </a:p>
          <a:p>
            <a:r>
              <a:rPr lang="en-GB" sz="1300">
                <a:latin typeface="Aptos"/>
                <a:ea typeface="+mn-lt"/>
                <a:cs typeface="+mn-lt"/>
              </a:rPr>
              <a:t>❌ Does not provide solutions – only identifies where to look</a:t>
            </a:r>
            <a:endParaRPr lang="en-GB" sz="1300">
              <a:latin typeface="Aptos"/>
            </a:endParaRPr>
          </a:p>
          <a:p>
            <a:endParaRPr lang="en-GB" sz="1300">
              <a:latin typeface="Aptos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419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1820D-D2EE-D321-B1F8-D97BD1A9B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4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Application – Cause-and-Effect Analysis</a:t>
            </a:r>
            <a:br>
              <a:rPr lang="en-US" sz="44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400" b="1" i="0" kern="1200" cap="all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671BE6A-1FF8-E433-1B82-8415D3F72B3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986926" y="2244854"/>
          <a:ext cx="5569865" cy="3490290"/>
        </p:xfrm>
        <a:graphic>
          <a:graphicData uri="http://schemas.openxmlformats.org/drawingml/2006/table">
            <a:tbl>
              <a:tblPr bandRow="1">
                <a:solidFill>
                  <a:schemeClr val="tx1">
                    <a:lumMod val="75000"/>
                    <a:lumOff val="25000"/>
                  </a:schemeClr>
                </a:solidFill>
                <a:tableStyleId>{5C22544A-7EE6-4342-B048-85BDC9FD1C3A}</a:tableStyleId>
              </a:tblPr>
              <a:tblGrid>
                <a:gridCol w="1889248">
                  <a:extLst>
                    <a:ext uri="{9D8B030D-6E8A-4147-A177-3AD203B41FA5}">
                      <a16:colId xmlns:a16="http://schemas.microsoft.com/office/drawing/2014/main" val="2670231102"/>
                    </a:ext>
                  </a:extLst>
                </a:gridCol>
                <a:gridCol w="3680617">
                  <a:extLst>
                    <a:ext uri="{9D8B030D-6E8A-4147-A177-3AD203B41FA5}">
                      <a16:colId xmlns:a16="http://schemas.microsoft.com/office/drawing/2014/main" val="668988876"/>
                    </a:ext>
                  </a:extLst>
                </a:gridCol>
              </a:tblGrid>
              <a:tr h="39098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Category</a:t>
                      </a:r>
                    </a:p>
                  </a:txBody>
                  <a:tcPr marL="66754" marR="95363" marT="19073" marB="143045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Causes</a:t>
                      </a:r>
                    </a:p>
                  </a:txBody>
                  <a:tcPr marL="66754" marR="95363" marT="19073" marB="1430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7627227"/>
                  </a:ext>
                </a:extLst>
              </a:tr>
              <a:tr h="7724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bg1"/>
                          </a:solidFill>
                        </a:rPr>
                        <a:t>People</a:t>
                      </a:r>
                      <a:endParaRPr lang="en-GB" sz="1300" cap="none" spc="0">
                        <a:solidFill>
                          <a:schemeClr val="bg1"/>
                        </a:solidFill>
                      </a:endParaRPr>
                    </a:p>
                  </a:txBody>
                  <a:tcPr marL="66754" marR="95363" marT="19073" marB="143045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Reduced footfall; customers working from home; former shop staff made redundant; no dedicated staff for orders/enquiries</a:t>
                      </a:r>
                    </a:p>
                  </a:txBody>
                  <a:tcPr marL="66754" marR="95363" marT="19073" marB="1430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0809560"/>
                  </a:ext>
                </a:extLst>
              </a:tr>
              <a:tr h="5817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bg1"/>
                          </a:solidFill>
                        </a:rPr>
                        <a:t>Processes</a:t>
                      </a:r>
                      <a:endParaRPr lang="en-GB" sz="1300" cap="none" spc="0">
                        <a:solidFill>
                          <a:schemeClr val="bg1"/>
                        </a:solidFill>
                      </a:endParaRPr>
                    </a:p>
                  </a:txBody>
                  <a:tcPr marL="66754" marR="95363" marT="19073" marB="143045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No pre-order or delivery service; only in-person sales; slow phone response; long wait times</a:t>
                      </a:r>
                    </a:p>
                  </a:txBody>
                  <a:tcPr marL="66754" marR="95363" marT="19073" marB="1430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1493549"/>
                  </a:ext>
                </a:extLst>
              </a:tr>
              <a:tr h="5817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bg1"/>
                          </a:solidFill>
                        </a:rPr>
                        <a:t>Materials</a:t>
                      </a:r>
                      <a:endParaRPr lang="en-GB" sz="1300" cap="none" spc="0">
                        <a:solidFill>
                          <a:schemeClr val="bg1"/>
                        </a:solidFill>
                      </a:endParaRPr>
                    </a:p>
                  </a:txBody>
                  <a:tcPr marL="66754" marR="95363" marT="19073" marB="143045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Organic ingredient price volatility; supply risk; higher base costs</a:t>
                      </a:r>
                    </a:p>
                  </a:txBody>
                  <a:tcPr marL="66754" marR="95363" marT="19073" marB="1430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2533487"/>
                  </a:ext>
                </a:extLst>
              </a:tr>
              <a:tr h="5817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bg1"/>
                          </a:solidFill>
                        </a:rPr>
                        <a:t>Environment</a:t>
                      </a:r>
                      <a:endParaRPr lang="en-GB" sz="1300" cap="none" spc="0">
                        <a:solidFill>
                          <a:schemeClr val="bg1"/>
                        </a:solidFill>
                      </a:endParaRPr>
                    </a:p>
                  </a:txBody>
                  <a:tcPr marL="66754" marR="95363" marT="19073" marB="143045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Retail park decline; rising rent/rates/energy; shift away from physical shopping</a:t>
                      </a:r>
                    </a:p>
                  </a:txBody>
                  <a:tcPr marL="66754" marR="95363" marT="19073" marB="1430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4269680"/>
                  </a:ext>
                </a:extLst>
              </a:tr>
              <a:tr h="5817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cap="none" spc="0">
                          <a:solidFill>
                            <a:schemeClr val="bg1"/>
                          </a:solidFill>
                        </a:rPr>
                        <a:t>Equipment / Methods</a:t>
                      </a:r>
                      <a:endParaRPr lang="en-GB" sz="1300" cap="none" spc="0">
                        <a:solidFill>
                          <a:schemeClr val="bg1"/>
                        </a:solidFill>
                      </a:endParaRPr>
                    </a:p>
                  </a:txBody>
                  <a:tcPr marL="66754" marR="95363" marT="19073" marB="143045" anchor="ctr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cap="none" spc="0">
                          <a:solidFill>
                            <a:schemeClr val="bg1"/>
                          </a:solidFill>
                        </a:rPr>
                        <a:t>No online systems; all operations depend on Basil being on-site; no digital presence</a:t>
                      </a:r>
                    </a:p>
                  </a:txBody>
                  <a:tcPr marL="66754" marR="95363" marT="19073" marB="14304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44527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1845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669865-F23A-BBBE-1BA6-B49F2C298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  <a:ea typeface="+mj-lt"/>
                <a:cs typeface="+mj-lt"/>
              </a:rPr>
              <a:t>Key Findings</a:t>
            </a:r>
            <a:endParaRPr lang="en-US" sz="7200">
              <a:solidFill>
                <a:schemeClr val="bg1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CBF455-27F4-1573-F90F-ED9539099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76776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1175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6BCAE-67A4-7847-95DC-C81A3F92A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400">
                <a:ea typeface="+mj-lt"/>
                <a:cs typeface="+mj-lt"/>
              </a:rPr>
              <a:t>References</a:t>
            </a:r>
            <a:endParaRPr lang="en-US" sz="5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rogrammer">
            <a:extLst>
              <a:ext uri="{FF2B5EF4-FFF2-40B4-BE49-F238E27FC236}">
                <a16:creationId xmlns:a16="http://schemas.microsoft.com/office/drawing/2014/main" id="{747B1070-56A3-DACF-640C-5C6E1A77D4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DDE30-F2F0-0D7C-FA92-F6C0FAAB1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ptos"/>
                <a:ea typeface="+mn-lt"/>
                <a:cs typeface="+mn-lt"/>
              </a:rPr>
              <a:t>Ishikawa, K. (1990). </a:t>
            </a:r>
            <a:r>
              <a:rPr lang="en-GB" sz="1800" i="1">
                <a:latin typeface="Aptos"/>
                <a:ea typeface="+mn-lt"/>
                <a:cs typeface="+mn-lt"/>
              </a:rPr>
              <a:t>Introduction to Quality Control</a:t>
            </a:r>
            <a:r>
              <a:rPr lang="en-GB" sz="1800">
                <a:latin typeface="Aptos"/>
                <a:ea typeface="+mn-lt"/>
                <a:cs typeface="+mn-lt"/>
              </a:rPr>
              <a:t>. 3rd ed. Asian Productivity Organisation.</a:t>
            </a:r>
            <a:endParaRPr lang="en-GB" sz="1800">
              <a:latin typeface="Aptos"/>
            </a:endParaRPr>
          </a:p>
          <a:p>
            <a:r>
              <a:rPr lang="en-GB" sz="1800">
                <a:latin typeface="Aptos"/>
                <a:ea typeface="+mn-lt"/>
                <a:cs typeface="+mn-lt"/>
              </a:rPr>
              <a:t>Johnson, G., Whittington, R., Scholes, K., Angwin, D. &amp; Regnér, P. (2017). </a:t>
            </a:r>
            <a:r>
              <a:rPr lang="en-GB" sz="1800" i="1">
                <a:latin typeface="Aptos"/>
                <a:ea typeface="+mn-lt"/>
                <a:cs typeface="+mn-lt"/>
              </a:rPr>
              <a:t>Exploring Strategy</a:t>
            </a:r>
            <a:r>
              <a:rPr lang="en-GB" sz="1800">
                <a:latin typeface="Aptos"/>
                <a:ea typeface="+mn-lt"/>
                <a:cs typeface="+mn-lt"/>
              </a:rPr>
              <a:t>. 11th ed. Pearson.</a:t>
            </a:r>
            <a:endParaRPr lang="en-GB" sz="1800">
              <a:latin typeface="Aptos"/>
            </a:endParaRPr>
          </a:p>
          <a:p>
            <a:r>
              <a:rPr lang="en-GB" sz="1800">
                <a:latin typeface="Aptos"/>
                <a:ea typeface="+mn-lt"/>
                <a:cs typeface="+mn-lt"/>
              </a:rPr>
              <a:t>Kotler, P. &amp; Keller, K.L. (2022). </a:t>
            </a:r>
            <a:r>
              <a:rPr lang="en-GB" sz="1800" i="1">
                <a:latin typeface="Aptos"/>
                <a:ea typeface="+mn-lt"/>
                <a:cs typeface="+mn-lt"/>
              </a:rPr>
              <a:t>Marketing Management</a:t>
            </a:r>
            <a:r>
              <a:rPr lang="en-GB" sz="1800">
                <a:latin typeface="Aptos"/>
                <a:ea typeface="+mn-lt"/>
                <a:cs typeface="+mn-lt"/>
              </a:rPr>
              <a:t>. 18th ed. Pearson.</a:t>
            </a:r>
            <a:endParaRPr lang="en-GB" sz="1800">
              <a:latin typeface="Aptos"/>
            </a:endParaRPr>
          </a:p>
          <a:p>
            <a:r>
              <a:rPr lang="en-GB" sz="1800">
                <a:latin typeface="Aptos"/>
                <a:ea typeface="+mn-lt"/>
                <a:cs typeface="+mn-lt"/>
              </a:rPr>
              <a:t>Oakland, J.S. (2014). </a:t>
            </a:r>
            <a:r>
              <a:rPr lang="en-GB" sz="1800" i="1">
                <a:latin typeface="Aptos"/>
                <a:ea typeface="+mn-lt"/>
                <a:cs typeface="+mn-lt"/>
              </a:rPr>
              <a:t>Total Quality Management and Operational Excellence</a:t>
            </a:r>
            <a:r>
              <a:rPr lang="en-GB" sz="1800">
                <a:latin typeface="Aptos"/>
                <a:ea typeface="+mn-lt"/>
                <a:cs typeface="+mn-lt"/>
              </a:rPr>
              <a:t>. 4th ed. Routledge.</a:t>
            </a:r>
            <a:endParaRPr lang="en-GB" sz="1800">
              <a:latin typeface="Aptos"/>
            </a:endParaRPr>
          </a:p>
          <a:p>
            <a:pPr marL="0" indent="0">
              <a:buNone/>
            </a:pPr>
            <a:r>
              <a:rPr lang="en-GB" sz="1800" b="1">
                <a:latin typeface="Aptos"/>
                <a:ea typeface="+mn-lt"/>
                <a:cs typeface="+mn-lt"/>
              </a:rPr>
              <a:t>Thank you for listening – any questions?</a:t>
            </a:r>
            <a:endParaRPr lang="en-GB" sz="1800" b="1">
              <a:latin typeface="Aptos"/>
            </a:endParaRPr>
          </a:p>
          <a:p>
            <a:endParaRPr lang="en-GB" sz="1800">
              <a:latin typeface="Apto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5465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VTI">
  <a:themeElements>
    <a:clrScheme name="Madrid R3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GradientVTI</vt:lpstr>
      <vt:lpstr>Rosaura Dumitru  2510325 LCLM4004 Problem Solving  and decision making  Basil's bakery </vt:lpstr>
      <vt:lpstr>About Basil’s Bakery</vt:lpstr>
      <vt:lpstr>Identified Problems – Root &amp; Contributing Factors</vt:lpstr>
      <vt:lpstr>Critique of the PESTEL Framework</vt:lpstr>
      <vt:lpstr>Application – PESTEL Analysis for Basil’s Bakery</vt:lpstr>
      <vt:lpstr> Critique of the Cause-and-Effect Model</vt:lpstr>
      <vt:lpstr>Application – Cause-and-Effect Analysis </vt:lpstr>
      <vt:lpstr>Key 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115</cp:revision>
  <dcterms:created xsi:type="dcterms:W3CDTF">2026-07-30T21:05:47Z</dcterms:created>
  <dcterms:modified xsi:type="dcterms:W3CDTF">2026-07-30T21:39:15Z</dcterms:modified>
</cp:coreProperties>
</file>