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notesMasterIdLst>
    <p:notesMasterId r:id="rId2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86" r:id="rId24"/>
    <p:sldId id="284" r:id="rId25"/>
    <p:sldId id="285" r:id="rId2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9BABB5-BCFF-0987-981D-3B4E9884A14C}" v="78" dt="2022-07-12T08:59:14.438"/>
    <p1510:client id="{5B8B651B-7CB0-9F4F-0687-CC9FFB098412}" v="450" dt="2022-06-25T20:28:27.688"/>
    <p1510:client id="{ADB32216-C759-D3C4-01C1-56407DBA3056}" v="832" dt="2022-06-25T18:54:20.5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17343C-FBB4-4804-81F1-3E98707D3676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277292D-17C2-4FD2-BFC1-0E3BBBC5048D}">
      <dgm:prSet/>
      <dgm:spPr/>
      <dgm:t>
        <a:bodyPr/>
        <a:lstStyle/>
        <a:p>
          <a:r>
            <a:rPr lang="en-GB"/>
            <a:t>Solicitors </a:t>
          </a:r>
          <a:endParaRPr lang="en-US"/>
        </a:p>
      </dgm:t>
    </dgm:pt>
    <dgm:pt modelId="{8DAD4FA6-B909-4B22-91C4-C10E0E96D629}" type="parTrans" cxnId="{782A3FE6-E0FE-48B2-903E-C1E4B2BCFC44}">
      <dgm:prSet/>
      <dgm:spPr/>
      <dgm:t>
        <a:bodyPr/>
        <a:lstStyle/>
        <a:p>
          <a:endParaRPr lang="en-US"/>
        </a:p>
      </dgm:t>
    </dgm:pt>
    <dgm:pt modelId="{93F01BF5-D810-4AE1-BB66-9AF06B20EC5A}" type="sibTrans" cxnId="{782A3FE6-E0FE-48B2-903E-C1E4B2BCFC44}">
      <dgm:prSet/>
      <dgm:spPr/>
      <dgm:t>
        <a:bodyPr/>
        <a:lstStyle/>
        <a:p>
          <a:endParaRPr lang="en-US"/>
        </a:p>
      </dgm:t>
    </dgm:pt>
    <dgm:pt modelId="{C647D3D9-81D1-4A66-A307-6318C5A6A641}">
      <dgm:prSet/>
      <dgm:spPr/>
      <dgm:t>
        <a:bodyPr/>
        <a:lstStyle/>
        <a:p>
          <a:r>
            <a:rPr lang="en-GB"/>
            <a:t>Barristers </a:t>
          </a:r>
          <a:endParaRPr lang="en-US"/>
        </a:p>
      </dgm:t>
    </dgm:pt>
    <dgm:pt modelId="{0BED4279-5319-432B-98F3-BEFA0FD65BCC}" type="parTrans" cxnId="{3D8D8C0A-8EA4-4B31-B6C6-BB2075AD30BC}">
      <dgm:prSet/>
      <dgm:spPr/>
      <dgm:t>
        <a:bodyPr/>
        <a:lstStyle/>
        <a:p>
          <a:endParaRPr lang="en-US"/>
        </a:p>
      </dgm:t>
    </dgm:pt>
    <dgm:pt modelId="{4F150F9F-727F-4BAF-AC83-D025F1F7EE00}" type="sibTrans" cxnId="{3D8D8C0A-8EA4-4B31-B6C6-BB2075AD30BC}">
      <dgm:prSet/>
      <dgm:spPr/>
      <dgm:t>
        <a:bodyPr/>
        <a:lstStyle/>
        <a:p>
          <a:endParaRPr lang="en-US"/>
        </a:p>
      </dgm:t>
    </dgm:pt>
    <dgm:pt modelId="{9B90E860-CF58-4AA1-B23D-9D56525AAA73}">
      <dgm:prSet/>
      <dgm:spPr/>
      <dgm:t>
        <a:bodyPr/>
        <a:lstStyle/>
        <a:p>
          <a:r>
            <a:rPr lang="en-GB"/>
            <a:t>The judiciary </a:t>
          </a:r>
          <a:endParaRPr lang="en-US"/>
        </a:p>
      </dgm:t>
    </dgm:pt>
    <dgm:pt modelId="{1F8CD13A-A748-40CF-BBD4-75E6AF8695A2}" type="parTrans" cxnId="{10928EF4-406D-4B7B-8A75-2C3B706FFA79}">
      <dgm:prSet/>
      <dgm:spPr/>
      <dgm:t>
        <a:bodyPr/>
        <a:lstStyle/>
        <a:p>
          <a:endParaRPr lang="en-US"/>
        </a:p>
      </dgm:t>
    </dgm:pt>
    <dgm:pt modelId="{FC1C635B-24DB-4E01-9AD7-91E34F12BE88}" type="sibTrans" cxnId="{10928EF4-406D-4B7B-8A75-2C3B706FFA79}">
      <dgm:prSet/>
      <dgm:spPr/>
      <dgm:t>
        <a:bodyPr/>
        <a:lstStyle/>
        <a:p>
          <a:endParaRPr lang="en-US"/>
        </a:p>
      </dgm:t>
    </dgm:pt>
    <dgm:pt modelId="{8143805B-E894-428A-BFFD-56AF5F31793D}">
      <dgm:prSet/>
      <dgm:spPr/>
      <dgm:t>
        <a:bodyPr/>
        <a:lstStyle/>
        <a:p>
          <a:r>
            <a:rPr lang="en-GB"/>
            <a:t>Magistrates </a:t>
          </a:r>
          <a:endParaRPr lang="en-US"/>
        </a:p>
      </dgm:t>
    </dgm:pt>
    <dgm:pt modelId="{5DA54E42-88FF-4328-846C-13B0C4FEFDC8}" type="parTrans" cxnId="{FAA80B4F-2A9A-4CDA-8402-0CC811D87E64}">
      <dgm:prSet/>
      <dgm:spPr/>
      <dgm:t>
        <a:bodyPr/>
        <a:lstStyle/>
        <a:p>
          <a:endParaRPr lang="en-US"/>
        </a:p>
      </dgm:t>
    </dgm:pt>
    <dgm:pt modelId="{3C4BC447-94BC-434D-B347-C2AC504F6FBB}" type="sibTrans" cxnId="{FAA80B4F-2A9A-4CDA-8402-0CC811D87E64}">
      <dgm:prSet/>
      <dgm:spPr/>
      <dgm:t>
        <a:bodyPr/>
        <a:lstStyle/>
        <a:p>
          <a:endParaRPr lang="en-US"/>
        </a:p>
      </dgm:t>
    </dgm:pt>
    <dgm:pt modelId="{E9F7562C-00B0-4BEE-AAD1-3ED4A524942B}">
      <dgm:prSet/>
      <dgm:spPr/>
      <dgm:t>
        <a:bodyPr/>
        <a:lstStyle/>
        <a:p>
          <a:r>
            <a:rPr lang="en-GB"/>
            <a:t>The Jury </a:t>
          </a:r>
          <a:endParaRPr lang="en-US"/>
        </a:p>
      </dgm:t>
    </dgm:pt>
    <dgm:pt modelId="{1304D205-4F0A-4FB9-8274-0B7B9D422515}" type="parTrans" cxnId="{640C1209-04E7-4FC9-9468-709E10213301}">
      <dgm:prSet/>
      <dgm:spPr/>
      <dgm:t>
        <a:bodyPr/>
        <a:lstStyle/>
        <a:p>
          <a:endParaRPr lang="en-US"/>
        </a:p>
      </dgm:t>
    </dgm:pt>
    <dgm:pt modelId="{9F1D3D6F-D554-4E0A-AD73-9ED9AEE85380}" type="sibTrans" cxnId="{640C1209-04E7-4FC9-9468-709E10213301}">
      <dgm:prSet/>
      <dgm:spPr/>
      <dgm:t>
        <a:bodyPr/>
        <a:lstStyle/>
        <a:p>
          <a:endParaRPr lang="en-US"/>
        </a:p>
      </dgm:t>
    </dgm:pt>
    <dgm:pt modelId="{09834E8D-81D5-4456-B48D-A38E0DB23438}" type="pres">
      <dgm:prSet presAssocID="{4D17343C-FBB4-4804-81F1-3E98707D3676}" presName="outerComposite" presStyleCnt="0">
        <dgm:presLayoutVars>
          <dgm:chMax val="5"/>
          <dgm:dir/>
          <dgm:resizeHandles val="exact"/>
        </dgm:presLayoutVars>
      </dgm:prSet>
      <dgm:spPr/>
    </dgm:pt>
    <dgm:pt modelId="{0DB559E5-CECD-4026-8DCA-892175F299E7}" type="pres">
      <dgm:prSet presAssocID="{4D17343C-FBB4-4804-81F1-3E98707D3676}" presName="dummyMaxCanvas" presStyleCnt="0">
        <dgm:presLayoutVars/>
      </dgm:prSet>
      <dgm:spPr/>
    </dgm:pt>
    <dgm:pt modelId="{312F50A0-B4EF-432B-93AC-B478CDD2320D}" type="pres">
      <dgm:prSet presAssocID="{4D17343C-FBB4-4804-81F1-3E98707D3676}" presName="FiveNodes_1" presStyleLbl="node1" presStyleIdx="0" presStyleCnt="5">
        <dgm:presLayoutVars>
          <dgm:bulletEnabled val="1"/>
        </dgm:presLayoutVars>
      </dgm:prSet>
      <dgm:spPr/>
    </dgm:pt>
    <dgm:pt modelId="{5DBC75D7-A18C-46B9-82C8-AEC810CFC32A}" type="pres">
      <dgm:prSet presAssocID="{4D17343C-FBB4-4804-81F1-3E98707D3676}" presName="FiveNodes_2" presStyleLbl="node1" presStyleIdx="1" presStyleCnt="5">
        <dgm:presLayoutVars>
          <dgm:bulletEnabled val="1"/>
        </dgm:presLayoutVars>
      </dgm:prSet>
      <dgm:spPr/>
    </dgm:pt>
    <dgm:pt modelId="{B14CE079-947D-45B7-99D6-D52DAC7DA662}" type="pres">
      <dgm:prSet presAssocID="{4D17343C-FBB4-4804-81F1-3E98707D3676}" presName="FiveNodes_3" presStyleLbl="node1" presStyleIdx="2" presStyleCnt="5">
        <dgm:presLayoutVars>
          <dgm:bulletEnabled val="1"/>
        </dgm:presLayoutVars>
      </dgm:prSet>
      <dgm:spPr/>
    </dgm:pt>
    <dgm:pt modelId="{15CC8A88-E04F-460B-A05F-FE3885559CC5}" type="pres">
      <dgm:prSet presAssocID="{4D17343C-FBB4-4804-81F1-3E98707D3676}" presName="FiveNodes_4" presStyleLbl="node1" presStyleIdx="3" presStyleCnt="5">
        <dgm:presLayoutVars>
          <dgm:bulletEnabled val="1"/>
        </dgm:presLayoutVars>
      </dgm:prSet>
      <dgm:spPr/>
    </dgm:pt>
    <dgm:pt modelId="{70A559A1-4BB3-410B-B3C0-E03A91F712F2}" type="pres">
      <dgm:prSet presAssocID="{4D17343C-FBB4-4804-81F1-3E98707D3676}" presName="FiveNodes_5" presStyleLbl="node1" presStyleIdx="4" presStyleCnt="5">
        <dgm:presLayoutVars>
          <dgm:bulletEnabled val="1"/>
        </dgm:presLayoutVars>
      </dgm:prSet>
      <dgm:spPr/>
    </dgm:pt>
    <dgm:pt modelId="{0D918D55-7D4B-4303-894B-044B6125452C}" type="pres">
      <dgm:prSet presAssocID="{4D17343C-FBB4-4804-81F1-3E98707D3676}" presName="FiveConn_1-2" presStyleLbl="fgAccFollowNode1" presStyleIdx="0" presStyleCnt="4">
        <dgm:presLayoutVars>
          <dgm:bulletEnabled val="1"/>
        </dgm:presLayoutVars>
      </dgm:prSet>
      <dgm:spPr/>
    </dgm:pt>
    <dgm:pt modelId="{36BF938C-7E9A-40DB-A93E-00DC6CA66B9D}" type="pres">
      <dgm:prSet presAssocID="{4D17343C-FBB4-4804-81F1-3E98707D3676}" presName="FiveConn_2-3" presStyleLbl="fgAccFollowNode1" presStyleIdx="1" presStyleCnt="4">
        <dgm:presLayoutVars>
          <dgm:bulletEnabled val="1"/>
        </dgm:presLayoutVars>
      </dgm:prSet>
      <dgm:spPr/>
    </dgm:pt>
    <dgm:pt modelId="{1580A683-6EDC-44B4-AB1A-C6CB44270624}" type="pres">
      <dgm:prSet presAssocID="{4D17343C-FBB4-4804-81F1-3E98707D3676}" presName="FiveConn_3-4" presStyleLbl="fgAccFollowNode1" presStyleIdx="2" presStyleCnt="4">
        <dgm:presLayoutVars>
          <dgm:bulletEnabled val="1"/>
        </dgm:presLayoutVars>
      </dgm:prSet>
      <dgm:spPr/>
    </dgm:pt>
    <dgm:pt modelId="{227A17B0-F1AE-438F-B2AE-E5B43807EC00}" type="pres">
      <dgm:prSet presAssocID="{4D17343C-FBB4-4804-81F1-3E98707D3676}" presName="FiveConn_4-5" presStyleLbl="fgAccFollowNode1" presStyleIdx="3" presStyleCnt="4">
        <dgm:presLayoutVars>
          <dgm:bulletEnabled val="1"/>
        </dgm:presLayoutVars>
      </dgm:prSet>
      <dgm:spPr/>
    </dgm:pt>
    <dgm:pt modelId="{3E3C6244-C36A-430F-8DCD-193890AB9945}" type="pres">
      <dgm:prSet presAssocID="{4D17343C-FBB4-4804-81F1-3E98707D3676}" presName="FiveNodes_1_text" presStyleLbl="node1" presStyleIdx="4" presStyleCnt="5">
        <dgm:presLayoutVars>
          <dgm:bulletEnabled val="1"/>
        </dgm:presLayoutVars>
      </dgm:prSet>
      <dgm:spPr/>
    </dgm:pt>
    <dgm:pt modelId="{26C61AED-EE18-4820-9AB8-2D7740427C2B}" type="pres">
      <dgm:prSet presAssocID="{4D17343C-FBB4-4804-81F1-3E98707D3676}" presName="FiveNodes_2_text" presStyleLbl="node1" presStyleIdx="4" presStyleCnt="5">
        <dgm:presLayoutVars>
          <dgm:bulletEnabled val="1"/>
        </dgm:presLayoutVars>
      </dgm:prSet>
      <dgm:spPr/>
    </dgm:pt>
    <dgm:pt modelId="{DB335939-DF37-4942-A018-152CE97BBC17}" type="pres">
      <dgm:prSet presAssocID="{4D17343C-FBB4-4804-81F1-3E98707D3676}" presName="FiveNodes_3_text" presStyleLbl="node1" presStyleIdx="4" presStyleCnt="5">
        <dgm:presLayoutVars>
          <dgm:bulletEnabled val="1"/>
        </dgm:presLayoutVars>
      </dgm:prSet>
      <dgm:spPr/>
    </dgm:pt>
    <dgm:pt modelId="{569AB8BF-15CF-437C-BCCE-2ACAEE24DE76}" type="pres">
      <dgm:prSet presAssocID="{4D17343C-FBB4-4804-81F1-3E98707D3676}" presName="FiveNodes_4_text" presStyleLbl="node1" presStyleIdx="4" presStyleCnt="5">
        <dgm:presLayoutVars>
          <dgm:bulletEnabled val="1"/>
        </dgm:presLayoutVars>
      </dgm:prSet>
      <dgm:spPr/>
    </dgm:pt>
    <dgm:pt modelId="{79A56DF2-DBA9-43B7-B547-ABCB817623F3}" type="pres">
      <dgm:prSet presAssocID="{4D17343C-FBB4-4804-81F1-3E98707D3676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640C1209-04E7-4FC9-9468-709E10213301}" srcId="{4D17343C-FBB4-4804-81F1-3E98707D3676}" destId="{E9F7562C-00B0-4BEE-AAD1-3ED4A524942B}" srcOrd="4" destOrd="0" parTransId="{1304D205-4F0A-4FB9-8274-0B7B9D422515}" sibTransId="{9F1D3D6F-D554-4E0A-AD73-9ED9AEE85380}"/>
    <dgm:cxn modelId="{3D8D8C0A-8EA4-4B31-B6C6-BB2075AD30BC}" srcId="{4D17343C-FBB4-4804-81F1-3E98707D3676}" destId="{C647D3D9-81D1-4A66-A307-6318C5A6A641}" srcOrd="1" destOrd="0" parTransId="{0BED4279-5319-432B-98F3-BEFA0FD65BCC}" sibTransId="{4F150F9F-727F-4BAF-AC83-D025F1F7EE00}"/>
    <dgm:cxn modelId="{B749C414-774C-4ABE-AFDA-3E5AD4E2F162}" type="presOf" srcId="{C647D3D9-81D1-4A66-A307-6318C5A6A641}" destId="{26C61AED-EE18-4820-9AB8-2D7740427C2B}" srcOrd="1" destOrd="0" presId="urn:microsoft.com/office/officeart/2005/8/layout/vProcess5"/>
    <dgm:cxn modelId="{EFA8E91C-714B-4434-A16C-62514CC98ED8}" type="presOf" srcId="{5277292D-17C2-4FD2-BFC1-0E3BBBC5048D}" destId="{3E3C6244-C36A-430F-8DCD-193890AB9945}" srcOrd="1" destOrd="0" presId="urn:microsoft.com/office/officeart/2005/8/layout/vProcess5"/>
    <dgm:cxn modelId="{6DBB455E-B63A-40F3-B0A0-FF7653B45264}" type="presOf" srcId="{5277292D-17C2-4FD2-BFC1-0E3BBBC5048D}" destId="{312F50A0-B4EF-432B-93AC-B478CDD2320D}" srcOrd="0" destOrd="0" presId="urn:microsoft.com/office/officeart/2005/8/layout/vProcess5"/>
    <dgm:cxn modelId="{697DD241-7C10-46BC-9606-20B4E689287F}" type="presOf" srcId="{9B90E860-CF58-4AA1-B23D-9D56525AAA73}" destId="{B14CE079-947D-45B7-99D6-D52DAC7DA662}" srcOrd="0" destOrd="0" presId="urn:microsoft.com/office/officeart/2005/8/layout/vProcess5"/>
    <dgm:cxn modelId="{8D7EF149-5D12-428C-A22D-FCAAB7A56E63}" type="presOf" srcId="{E9F7562C-00B0-4BEE-AAD1-3ED4A524942B}" destId="{70A559A1-4BB3-410B-B3C0-E03A91F712F2}" srcOrd="0" destOrd="0" presId="urn:microsoft.com/office/officeart/2005/8/layout/vProcess5"/>
    <dgm:cxn modelId="{FAA80B4F-2A9A-4CDA-8402-0CC811D87E64}" srcId="{4D17343C-FBB4-4804-81F1-3E98707D3676}" destId="{8143805B-E894-428A-BFFD-56AF5F31793D}" srcOrd="3" destOrd="0" parTransId="{5DA54E42-88FF-4328-846C-13B0C4FEFDC8}" sibTransId="{3C4BC447-94BC-434D-B347-C2AC504F6FBB}"/>
    <dgm:cxn modelId="{64AC0070-C3F7-4797-9A74-31D9AFDF8465}" type="presOf" srcId="{4F150F9F-727F-4BAF-AC83-D025F1F7EE00}" destId="{36BF938C-7E9A-40DB-A93E-00DC6CA66B9D}" srcOrd="0" destOrd="0" presId="urn:microsoft.com/office/officeart/2005/8/layout/vProcess5"/>
    <dgm:cxn modelId="{1C7C437D-4B9F-4EBD-B41A-CB34AB818AE3}" type="presOf" srcId="{3C4BC447-94BC-434D-B347-C2AC504F6FBB}" destId="{227A17B0-F1AE-438F-B2AE-E5B43807EC00}" srcOrd="0" destOrd="0" presId="urn:microsoft.com/office/officeart/2005/8/layout/vProcess5"/>
    <dgm:cxn modelId="{57AE5091-20BC-45F1-A1CF-6ACBFE2FAEC6}" type="presOf" srcId="{C647D3D9-81D1-4A66-A307-6318C5A6A641}" destId="{5DBC75D7-A18C-46B9-82C8-AEC810CFC32A}" srcOrd="0" destOrd="0" presId="urn:microsoft.com/office/officeart/2005/8/layout/vProcess5"/>
    <dgm:cxn modelId="{98ECB3A6-70B0-4210-92A2-916AC7F3AE32}" type="presOf" srcId="{8143805B-E894-428A-BFFD-56AF5F31793D}" destId="{569AB8BF-15CF-437C-BCCE-2ACAEE24DE76}" srcOrd="1" destOrd="0" presId="urn:microsoft.com/office/officeart/2005/8/layout/vProcess5"/>
    <dgm:cxn modelId="{BB2AAEB6-D6A6-4174-BEB8-662AE518642B}" type="presOf" srcId="{8143805B-E894-428A-BFFD-56AF5F31793D}" destId="{15CC8A88-E04F-460B-A05F-FE3885559CC5}" srcOrd="0" destOrd="0" presId="urn:microsoft.com/office/officeart/2005/8/layout/vProcess5"/>
    <dgm:cxn modelId="{E7BEDABD-ECD0-4B70-AC7B-C993E2102803}" type="presOf" srcId="{E9F7562C-00B0-4BEE-AAD1-3ED4A524942B}" destId="{79A56DF2-DBA9-43B7-B547-ABCB817623F3}" srcOrd="1" destOrd="0" presId="urn:microsoft.com/office/officeart/2005/8/layout/vProcess5"/>
    <dgm:cxn modelId="{6FA606D1-939F-45A4-AF18-AB7CA378241B}" type="presOf" srcId="{4D17343C-FBB4-4804-81F1-3E98707D3676}" destId="{09834E8D-81D5-4456-B48D-A38E0DB23438}" srcOrd="0" destOrd="0" presId="urn:microsoft.com/office/officeart/2005/8/layout/vProcess5"/>
    <dgm:cxn modelId="{34539AE2-BBCD-46F6-AA92-28CF97282F4A}" type="presOf" srcId="{93F01BF5-D810-4AE1-BB66-9AF06B20EC5A}" destId="{0D918D55-7D4B-4303-894B-044B6125452C}" srcOrd="0" destOrd="0" presId="urn:microsoft.com/office/officeart/2005/8/layout/vProcess5"/>
    <dgm:cxn modelId="{782A3FE6-E0FE-48B2-903E-C1E4B2BCFC44}" srcId="{4D17343C-FBB4-4804-81F1-3E98707D3676}" destId="{5277292D-17C2-4FD2-BFC1-0E3BBBC5048D}" srcOrd="0" destOrd="0" parTransId="{8DAD4FA6-B909-4B22-91C4-C10E0E96D629}" sibTransId="{93F01BF5-D810-4AE1-BB66-9AF06B20EC5A}"/>
    <dgm:cxn modelId="{6EEC8BF1-A944-4C7E-ACDC-DEF2368706CC}" type="presOf" srcId="{9B90E860-CF58-4AA1-B23D-9D56525AAA73}" destId="{DB335939-DF37-4942-A018-152CE97BBC17}" srcOrd="1" destOrd="0" presId="urn:microsoft.com/office/officeart/2005/8/layout/vProcess5"/>
    <dgm:cxn modelId="{10928EF4-406D-4B7B-8A75-2C3B706FFA79}" srcId="{4D17343C-FBB4-4804-81F1-3E98707D3676}" destId="{9B90E860-CF58-4AA1-B23D-9D56525AAA73}" srcOrd="2" destOrd="0" parTransId="{1F8CD13A-A748-40CF-BBD4-75E6AF8695A2}" sibTransId="{FC1C635B-24DB-4E01-9AD7-91E34F12BE88}"/>
    <dgm:cxn modelId="{712A10F5-8303-4536-AFB8-263D77E53492}" type="presOf" srcId="{FC1C635B-24DB-4E01-9AD7-91E34F12BE88}" destId="{1580A683-6EDC-44B4-AB1A-C6CB44270624}" srcOrd="0" destOrd="0" presId="urn:microsoft.com/office/officeart/2005/8/layout/vProcess5"/>
    <dgm:cxn modelId="{97EC0259-B4F8-429B-88AD-A0A6D42D5983}" type="presParOf" srcId="{09834E8D-81D5-4456-B48D-A38E0DB23438}" destId="{0DB559E5-CECD-4026-8DCA-892175F299E7}" srcOrd="0" destOrd="0" presId="urn:microsoft.com/office/officeart/2005/8/layout/vProcess5"/>
    <dgm:cxn modelId="{7C9C1BF8-9803-4DA2-9CA9-8C0892BA7232}" type="presParOf" srcId="{09834E8D-81D5-4456-B48D-A38E0DB23438}" destId="{312F50A0-B4EF-432B-93AC-B478CDD2320D}" srcOrd="1" destOrd="0" presId="urn:microsoft.com/office/officeart/2005/8/layout/vProcess5"/>
    <dgm:cxn modelId="{B52E6698-D647-4FB3-A713-4E0072E5DF84}" type="presParOf" srcId="{09834E8D-81D5-4456-B48D-A38E0DB23438}" destId="{5DBC75D7-A18C-46B9-82C8-AEC810CFC32A}" srcOrd="2" destOrd="0" presId="urn:microsoft.com/office/officeart/2005/8/layout/vProcess5"/>
    <dgm:cxn modelId="{25DC302F-64B7-4D44-8E0A-C57325FBD203}" type="presParOf" srcId="{09834E8D-81D5-4456-B48D-A38E0DB23438}" destId="{B14CE079-947D-45B7-99D6-D52DAC7DA662}" srcOrd="3" destOrd="0" presId="urn:microsoft.com/office/officeart/2005/8/layout/vProcess5"/>
    <dgm:cxn modelId="{0F509C07-991E-411E-94B7-741D38F10E6C}" type="presParOf" srcId="{09834E8D-81D5-4456-B48D-A38E0DB23438}" destId="{15CC8A88-E04F-460B-A05F-FE3885559CC5}" srcOrd="4" destOrd="0" presId="urn:microsoft.com/office/officeart/2005/8/layout/vProcess5"/>
    <dgm:cxn modelId="{86D870E1-2819-4C07-9A6D-787337304050}" type="presParOf" srcId="{09834E8D-81D5-4456-B48D-A38E0DB23438}" destId="{70A559A1-4BB3-410B-B3C0-E03A91F712F2}" srcOrd="5" destOrd="0" presId="urn:microsoft.com/office/officeart/2005/8/layout/vProcess5"/>
    <dgm:cxn modelId="{F6796356-12E1-4F87-A4EC-70114F07919A}" type="presParOf" srcId="{09834E8D-81D5-4456-B48D-A38E0DB23438}" destId="{0D918D55-7D4B-4303-894B-044B6125452C}" srcOrd="6" destOrd="0" presId="urn:microsoft.com/office/officeart/2005/8/layout/vProcess5"/>
    <dgm:cxn modelId="{6F90F668-4264-470C-A65B-68B81473E0C7}" type="presParOf" srcId="{09834E8D-81D5-4456-B48D-A38E0DB23438}" destId="{36BF938C-7E9A-40DB-A93E-00DC6CA66B9D}" srcOrd="7" destOrd="0" presId="urn:microsoft.com/office/officeart/2005/8/layout/vProcess5"/>
    <dgm:cxn modelId="{54A4E508-8461-484D-B45E-57E8445B9634}" type="presParOf" srcId="{09834E8D-81D5-4456-B48D-A38E0DB23438}" destId="{1580A683-6EDC-44B4-AB1A-C6CB44270624}" srcOrd="8" destOrd="0" presId="urn:microsoft.com/office/officeart/2005/8/layout/vProcess5"/>
    <dgm:cxn modelId="{4DC68F79-3484-45F7-8CA9-0E797911FFE6}" type="presParOf" srcId="{09834E8D-81D5-4456-B48D-A38E0DB23438}" destId="{227A17B0-F1AE-438F-B2AE-E5B43807EC00}" srcOrd="9" destOrd="0" presId="urn:microsoft.com/office/officeart/2005/8/layout/vProcess5"/>
    <dgm:cxn modelId="{390F2446-BA70-4FE1-9C9E-CC80610206C8}" type="presParOf" srcId="{09834E8D-81D5-4456-B48D-A38E0DB23438}" destId="{3E3C6244-C36A-430F-8DCD-193890AB9945}" srcOrd="10" destOrd="0" presId="urn:microsoft.com/office/officeart/2005/8/layout/vProcess5"/>
    <dgm:cxn modelId="{3E2DFBA0-9251-4D5C-ABFA-BD85D51D4025}" type="presParOf" srcId="{09834E8D-81D5-4456-B48D-A38E0DB23438}" destId="{26C61AED-EE18-4820-9AB8-2D7740427C2B}" srcOrd="11" destOrd="0" presId="urn:microsoft.com/office/officeart/2005/8/layout/vProcess5"/>
    <dgm:cxn modelId="{1D2817AD-E5C7-4C72-92FF-8C599EDBE40C}" type="presParOf" srcId="{09834E8D-81D5-4456-B48D-A38E0DB23438}" destId="{DB335939-DF37-4942-A018-152CE97BBC17}" srcOrd="12" destOrd="0" presId="urn:microsoft.com/office/officeart/2005/8/layout/vProcess5"/>
    <dgm:cxn modelId="{4ACDA211-BF04-43D3-9040-1C4EBB6EC512}" type="presParOf" srcId="{09834E8D-81D5-4456-B48D-A38E0DB23438}" destId="{569AB8BF-15CF-437C-BCCE-2ACAEE24DE76}" srcOrd="13" destOrd="0" presId="urn:microsoft.com/office/officeart/2005/8/layout/vProcess5"/>
    <dgm:cxn modelId="{A10B6EBC-B0C1-4A42-AC57-A2AAD5D3BF75}" type="presParOf" srcId="{09834E8D-81D5-4456-B48D-A38E0DB23438}" destId="{79A56DF2-DBA9-43B7-B547-ABCB817623F3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2F50A0-B4EF-432B-93AC-B478CDD2320D}">
      <dsp:nvSpPr>
        <dsp:cNvPr id="0" name=""/>
        <dsp:cNvSpPr/>
      </dsp:nvSpPr>
      <dsp:spPr>
        <a:xfrm>
          <a:off x="0" y="0"/>
          <a:ext cx="8097012" cy="7196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Solicitors </a:t>
          </a:r>
          <a:endParaRPr lang="en-US" sz="3100" kern="1200"/>
        </a:p>
      </dsp:txBody>
      <dsp:txXfrm>
        <a:off x="21079" y="21079"/>
        <a:ext cx="7236200" cy="677537"/>
      </dsp:txXfrm>
    </dsp:sp>
    <dsp:sp modelId="{5DBC75D7-A18C-46B9-82C8-AEC810CFC32A}">
      <dsp:nvSpPr>
        <dsp:cNvPr id="0" name=""/>
        <dsp:cNvSpPr/>
      </dsp:nvSpPr>
      <dsp:spPr>
        <a:xfrm>
          <a:off x="604646" y="819652"/>
          <a:ext cx="8097012" cy="7196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Barristers </a:t>
          </a:r>
          <a:endParaRPr lang="en-US" sz="3100" kern="1200"/>
        </a:p>
      </dsp:txBody>
      <dsp:txXfrm>
        <a:off x="625725" y="840731"/>
        <a:ext cx="6982405" cy="677537"/>
      </dsp:txXfrm>
    </dsp:sp>
    <dsp:sp modelId="{B14CE079-947D-45B7-99D6-D52DAC7DA662}">
      <dsp:nvSpPr>
        <dsp:cNvPr id="0" name=""/>
        <dsp:cNvSpPr/>
      </dsp:nvSpPr>
      <dsp:spPr>
        <a:xfrm>
          <a:off x="1209293" y="1639305"/>
          <a:ext cx="8097012" cy="7196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 judiciary </a:t>
          </a:r>
          <a:endParaRPr lang="en-US" sz="3100" kern="1200"/>
        </a:p>
      </dsp:txBody>
      <dsp:txXfrm>
        <a:off x="1230372" y="1660384"/>
        <a:ext cx="6982405" cy="677537"/>
      </dsp:txXfrm>
    </dsp:sp>
    <dsp:sp modelId="{15CC8A88-E04F-460B-A05F-FE3885559CC5}">
      <dsp:nvSpPr>
        <dsp:cNvPr id="0" name=""/>
        <dsp:cNvSpPr/>
      </dsp:nvSpPr>
      <dsp:spPr>
        <a:xfrm>
          <a:off x="1813940" y="2458958"/>
          <a:ext cx="8097012" cy="7196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Magistrates </a:t>
          </a:r>
          <a:endParaRPr lang="en-US" sz="3100" kern="1200"/>
        </a:p>
      </dsp:txBody>
      <dsp:txXfrm>
        <a:off x="1835019" y="2480037"/>
        <a:ext cx="6982405" cy="677537"/>
      </dsp:txXfrm>
    </dsp:sp>
    <dsp:sp modelId="{70A559A1-4BB3-410B-B3C0-E03A91F712F2}">
      <dsp:nvSpPr>
        <dsp:cNvPr id="0" name=""/>
        <dsp:cNvSpPr/>
      </dsp:nvSpPr>
      <dsp:spPr>
        <a:xfrm>
          <a:off x="2418587" y="3278610"/>
          <a:ext cx="8097012" cy="7196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 Jury </a:t>
          </a:r>
          <a:endParaRPr lang="en-US" sz="3100" kern="1200"/>
        </a:p>
      </dsp:txBody>
      <dsp:txXfrm>
        <a:off x="2439666" y="3299689"/>
        <a:ext cx="6982405" cy="677537"/>
      </dsp:txXfrm>
    </dsp:sp>
    <dsp:sp modelId="{0D918D55-7D4B-4303-894B-044B6125452C}">
      <dsp:nvSpPr>
        <dsp:cNvPr id="0" name=""/>
        <dsp:cNvSpPr/>
      </dsp:nvSpPr>
      <dsp:spPr>
        <a:xfrm>
          <a:off x="7629210" y="525777"/>
          <a:ext cx="467801" cy="46780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734465" y="525777"/>
        <a:ext cx="257291" cy="352020"/>
      </dsp:txXfrm>
    </dsp:sp>
    <dsp:sp modelId="{36BF938C-7E9A-40DB-A93E-00DC6CA66B9D}">
      <dsp:nvSpPr>
        <dsp:cNvPr id="0" name=""/>
        <dsp:cNvSpPr/>
      </dsp:nvSpPr>
      <dsp:spPr>
        <a:xfrm>
          <a:off x="8233857" y="1345429"/>
          <a:ext cx="467801" cy="46780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339112" y="1345429"/>
        <a:ext cx="257291" cy="352020"/>
      </dsp:txXfrm>
    </dsp:sp>
    <dsp:sp modelId="{1580A683-6EDC-44B4-AB1A-C6CB44270624}">
      <dsp:nvSpPr>
        <dsp:cNvPr id="0" name=""/>
        <dsp:cNvSpPr/>
      </dsp:nvSpPr>
      <dsp:spPr>
        <a:xfrm>
          <a:off x="8838504" y="2153087"/>
          <a:ext cx="467801" cy="46780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943759" y="2153087"/>
        <a:ext cx="257291" cy="352020"/>
      </dsp:txXfrm>
    </dsp:sp>
    <dsp:sp modelId="{227A17B0-F1AE-438F-B2AE-E5B43807EC00}">
      <dsp:nvSpPr>
        <dsp:cNvPr id="0" name=""/>
        <dsp:cNvSpPr/>
      </dsp:nvSpPr>
      <dsp:spPr>
        <a:xfrm>
          <a:off x="9443151" y="2980737"/>
          <a:ext cx="467801" cy="46780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548406" y="2980737"/>
        <a:ext cx="257291" cy="3520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B42312-5B05-40BB-AE5B-73D77E8C2B8F}" type="datetimeFigureOut">
              <a:t>7/14/2022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B97CAA-B97E-4EDC-981C-F56B9D21001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914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It has been a pleasure to teach you all this term, if I do not see you next week for a drop in session then I wish you all the best in your studies.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B97CAA-B97E-4EDC-981C-F56B9D210011}" type="slidenum"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7043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535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462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662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9018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8338"/>
            <a:ext cx="10515600" cy="108426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43199"/>
            <a:ext cx="5157787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43199"/>
            <a:ext cx="5183188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7/14/2022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688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7/14/2022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854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7/14/2022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618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5973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619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007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61999"/>
            <a:ext cx="2628900" cy="54149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61999"/>
            <a:ext cx="7734300" cy="54149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722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7/14/2022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9550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39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danq.me/2013/05/12/jury3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transgriot.blogspot.com/2013/01/juror-non-discrimination-act-introduced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q8WzuDuXs80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zigzigger.blogspot.com/2011/12/faves-2011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1122363"/>
            <a:ext cx="6858000" cy="2387600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2DBA21">
                    <a:alpha val="70000"/>
                  </a:srgbClr>
                </a:solidFill>
                <a:cs typeface="Angsana New"/>
              </a:rPr>
              <a:t>Personnel of the legal system part 2!</a:t>
            </a:r>
            <a:endParaRPr lang="en-GB" b="1">
              <a:solidFill>
                <a:srgbClr val="2DBA21">
                  <a:alpha val="70000"/>
                </a:srgb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01365" y="3659911"/>
            <a:ext cx="2131671" cy="4404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200">
                <a:solidFill>
                  <a:schemeClr val="tx2">
                    <a:alpha val="60000"/>
                  </a:schemeClr>
                </a:solidFill>
              </a:rPr>
              <a:t>By Zita Draper </a:t>
            </a:r>
          </a:p>
        </p:txBody>
      </p:sp>
      <p:pic>
        <p:nvPicPr>
          <p:cNvPr id="4" name="Picture 3" descr="A drawing of a light bulb with yellow crumpled paper as its light">
            <a:extLst>
              <a:ext uri="{FF2B5EF4-FFF2-40B4-BE49-F238E27FC236}">
                <a16:creationId xmlns:a16="http://schemas.microsoft.com/office/drawing/2014/main" id="{3D7FBEE3-5472-307F-7120-878D43C5F30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21271" r="38782" b="-3"/>
          <a:stretch/>
        </p:blipFill>
        <p:spPr>
          <a:xfrm>
            <a:off x="8069579" y="10"/>
            <a:ext cx="4110228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1EB41-9729-65B6-44EA-F4DF793A53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600" b="1" i="1" u="sng">
                <a:cs typeface="Angsana New"/>
              </a:rPr>
              <a:t>Content</a:t>
            </a:r>
            <a:r>
              <a:rPr lang="en-GB">
                <a:cs typeface="Angsana New"/>
              </a:rPr>
              <a:t>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406F9-407F-C6BC-5E54-C065985175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Aims and learning objectives </a:t>
            </a:r>
          </a:p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lecture recap</a:t>
            </a:r>
          </a:p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Activities </a:t>
            </a:r>
          </a:p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Next week</a:t>
            </a:r>
          </a:p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Thank you, </a:t>
            </a:r>
          </a:p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Any questions.</a:t>
            </a:r>
          </a:p>
          <a:p>
            <a:pPr marL="228600" indent="0">
              <a:buNone/>
            </a:pPr>
            <a:endParaRPr lang="en-GB">
              <a:solidFill>
                <a:srgbClr val="3D3423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42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CC954-4A1A-E6F6-F3D9-DEC3BAB66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b="1" i="1" u="sng">
                <a:cs typeface="Angsana New"/>
              </a:rPr>
              <a:t>Aims and learning objectives</a:t>
            </a:r>
            <a:r>
              <a:rPr lang="en-GB">
                <a:cs typeface="Angsana New"/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CA53E-B9BF-4EBE-1103-E275DAB40A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The aim of today's lesson is to recap the lecture content. </a:t>
            </a:r>
            <a:endParaRPr lang="en-US"/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By the end of today's lesson students should be able to understand the personnel of the legal system and should be prepared for their second assignment.</a:t>
            </a:r>
          </a:p>
        </p:txBody>
      </p:sp>
    </p:spTree>
    <p:extLst>
      <p:ext uri="{BB962C8B-B14F-4D97-AF65-F5344CB8AC3E}">
        <p14:creationId xmlns:p14="http://schemas.microsoft.com/office/powerpoint/2010/main" val="4228877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EF30E-7F8C-D33B-AE17-B714951A4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>
                <a:cs typeface="Angsana New"/>
              </a:rPr>
              <a:t>What we discussed last week?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8EDDF-A1C0-AE45-1963-43F792F631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Barristers </a:t>
            </a:r>
            <a:endParaRPr lang="en-US"/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Solicitors </a:t>
            </a:r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What is the difference between them both?</a:t>
            </a:r>
          </a:p>
        </p:txBody>
      </p:sp>
    </p:spTree>
    <p:extLst>
      <p:ext uri="{BB962C8B-B14F-4D97-AF65-F5344CB8AC3E}">
        <p14:creationId xmlns:p14="http://schemas.microsoft.com/office/powerpoint/2010/main" val="14330309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8BC24-C92D-54C6-A450-A59450846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judiciary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82097-1523-2817-132D-2D5A9E0EBA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Chosen from barristers and solicitors</a:t>
            </a:r>
            <a:endParaRPr lang="en-US"/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Courts Act 1971- solicitors can become judges</a:t>
            </a:r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The Constitutional Reform Act 2005 made further changes. </a:t>
            </a:r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Different judges earn different wages.</a:t>
            </a:r>
          </a:p>
        </p:txBody>
      </p:sp>
    </p:spTree>
    <p:extLst>
      <p:ext uri="{BB962C8B-B14F-4D97-AF65-F5344CB8AC3E}">
        <p14:creationId xmlns:p14="http://schemas.microsoft.com/office/powerpoint/2010/main" val="1761557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A121D-73A3-E412-A0E3-C58F071BD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The judiciary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4E9F5-5CFA-8874-2702-4EDDA3522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Activity from the lecture. </a:t>
            </a:r>
          </a:p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Which bibliography did you view?</a:t>
            </a:r>
          </a:p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What was it about?</a:t>
            </a:r>
          </a:p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Feedback to the class. </a:t>
            </a:r>
          </a:p>
        </p:txBody>
      </p:sp>
    </p:spTree>
    <p:extLst>
      <p:ext uri="{BB962C8B-B14F-4D97-AF65-F5344CB8AC3E}">
        <p14:creationId xmlns:p14="http://schemas.microsoft.com/office/powerpoint/2010/main" val="6587832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62FC1-B825-B1F5-53A3-2C36B77408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The judiciary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05EFB-7E10-EC61-74A4-17DBF2C048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See the lecture for further information. </a:t>
            </a:r>
            <a:endParaRPr lang="en-US">
              <a:solidFill>
                <a:srgbClr val="3D3423">
                  <a:alpha val="70000"/>
                </a:srgbClr>
              </a:solidFill>
            </a:endParaRPr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Most are viewed as old, white, out of touch with society.</a:t>
            </a:r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There are less women, less BAME. </a:t>
            </a:r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Change is needed?</a:t>
            </a:r>
          </a:p>
        </p:txBody>
      </p:sp>
    </p:spTree>
    <p:extLst>
      <p:ext uri="{BB962C8B-B14F-4D97-AF65-F5344CB8AC3E}">
        <p14:creationId xmlns:p14="http://schemas.microsoft.com/office/powerpoint/2010/main" val="18651195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B9849-6E0A-5E1E-C78E-F4AE0CF9B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Magistrates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C5DC6-B3D2-3E90-E49E-A18A570A60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Known as lay people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Do not need legal qualifications.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aged 18-65 years old.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must retire at 70 years old.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A criteria must be met to become a magistrate.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Must live in the area that they practice in.</a:t>
            </a:r>
          </a:p>
        </p:txBody>
      </p:sp>
    </p:spTree>
    <p:extLst>
      <p:ext uri="{BB962C8B-B14F-4D97-AF65-F5344CB8AC3E}">
        <p14:creationId xmlns:p14="http://schemas.microsoft.com/office/powerpoint/2010/main" val="40580740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0C2D7-B3E4-8003-4671-C2E2EA3EC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Magistrates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A55383-DEB7-817B-18DC-B10858F18A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Supported by district judges </a:t>
            </a:r>
            <a:endParaRPr lang="en-US"/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Appointed on behalf of the monarch</a:t>
            </a:r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Judicial studies board training</a:t>
            </a:r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Supported by a legally qualified clerk</a:t>
            </a:r>
          </a:p>
        </p:txBody>
      </p:sp>
    </p:spTree>
    <p:extLst>
      <p:ext uri="{BB962C8B-B14F-4D97-AF65-F5344CB8AC3E}">
        <p14:creationId xmlns:p14="http://schemas.microsoft.com/office/powerpoint/2010/main" val="2914769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57B16-0289-781C-747D-31FF21E45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Activity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BA403-BAF7-24C8-1A2F-5AC8F33EB8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Is there anyone you know who wants to be a magistrate? </a:t>
            </a:r>
            <a:endParaRPr lang="en-US">
              <a:solidFill>
                <a:srgbClr val="3D3423">
                  <a:alpha val="70000"/>
                </a:srgbClr>
              </a:solidFill>
            </a:endParaRPr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What questions should people ask themselves before deciding to become a magistrate?</a:t>
            </a:r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The link for this is in the lecture. </a:t>
            </a:r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Feedback to the class.</a:t>
            </a:r>
          </a:p>
        </p:txBody>
      </p:sp>
    </p:spTree>
    <p:extLst>
      <p:ext uri="{BB962C8B-B14F-4D97-AF65-F5344CB8AC3E}">
        <p14:creationId xmlns:p14="http://schemas.microsoft.com/office/powerpoint/2010/main" val="8450963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3FD9B-9CBB-12B3-491B-1164E80BA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What do juries do?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BE206-88AF-E479-C668-1042A05FA9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They sit in the crown court. </a:t>
            </a:r>
          </a:p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They decide after listening to all the evidence if the defendant is guilty or not. </a:t>
            </a:r>
          </a:p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Jury must be independent. </a:t>
            </a:r>
          </a:p>
          <a:p>
            <a:pPr marL="228600" indent="0">
              <a:buNone/>
            </a:pPr>
            <a:endParaRPr lang="en-GB">
              <a:solidFill>
                <a:srgbClr val="3D3423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07465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5DE2E-5666-6C12-C8E5-103AF7080A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Legislation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30932-7A75-96A0-E060-CC69C6CB2E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Juries Act 1974, S.1 </a:t>
            </a:r>
          </a:p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Randomly selected. </a:t>
            </a:r>
          </a:p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- 18–65-year-olds </a:t>
            </a:r>
          </a:p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You need to be on the electoral register.</a:t>
            </a:r>
          </a:p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Lived in the Uk for 5 years or more. </a:t>
            </a:r>
          </a:p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Criminal Justice Act 2003 made changes. </a:t>
            </a:r>
          </a:p>
        </p:txBody>
      </p:sp>
    </p:spTree>
    <p:extLst>
      <p:ext uri="{BB962C8B-B14F-4D97-AF65-F5344CB8AC3E}">
        <p14:creationId xmlns:p14="http://schemas.microsoft.com/office/powerpoint/2010/main" val="38748578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C6796-414C-285A-8BA7-2DA6A1915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Juries continued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48154-4DB7-F88A-7519-E20C09CBF3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Activity- </a:t>
            </a:r>
            <a:endParaRPr lang="en-US"/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Using the link provided on the slides from the lecture; </a:t>
            </a:r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How realistic is it to expect jurors not to use the internet ?</a:t>
            </a:r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What danger may arise if they do?</a:t>
            </a:r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Feedback to the class.</a:t>
            </a:r>
          </a:p>
        </p:txBody>
      </p:sp>
    </p:spTree>
    <p:extLst>
      <p:ext uri="{BB962C8B-B14F-4D97-AF65-F5344CB8AC3E}">
        <p14:creationId xmlns:p14="http://schemas.microsoft.com/office/powerpoint/2010/main" val="6007473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A8C89-A74C-B09A-F7E2-397AF9771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Activity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094550-D043-2385-DB8D-AA84A629BB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List some advantages of juries and the use of juries in trials in England and Wales and support your answer with evidence and citations. Explain your point.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- 20 Minutes to do this.</a:t>
            </a:r>
          </a:p>
        </p:txBody>
      </p:sp>
    </p:spTree>
    <p:extLst>
      <p:ext uri="{BB962C8B-B14F-4D97-AF65-F5344CB8AC3E}">
        <p14:creationId xmlns:p14="http://schemas.microsoft.com/office/powerpoint/2010/main" val="30286674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6E0C0-92F1-F4BF-A82E-606FC8112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Activity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89638-DE48-7011-0800-6D2E62862A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Now is time for a game called ' what am I?'. </a:t>
            </a:r>
            <a:endParaRPr lang="en-US"/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You simply need to match the criteria with a personnel of the legal system.</a:t>
            </a:r>
          </a:p>
        </p:txBody>
      </p:sp>
    </p:spTree>
    <p:extLst>
      <p:ext uri="{BB962C8B-B14F-4D97-AF65-F5344CB8AC3E}">
        <p14:creationId xmlns:p14="http://schemas.microsoft.com/office/powerpoint/2010/main" val="24637029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4FD89-F6BB-F7C1-B78F-5F34567D6F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Who am I?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9B297-EEBC-C1F2-5A9E-6CFFC50340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I sit in all courts </a:t>
            </a:r>
            <a:endParaRPr lang="en-US" dirty="0"/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I must have been a qualified solicitor or barrister to be appointed to my job.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Who am I? </a:t>
            </a:r>
          </a:p>
        </p:txBody>
      </p:sp>
    </p:spTree>
    <p:extLst>
      <p:ext uri="{BB962C8B-B14F-4D97-AF65-F5344CB8AC3E}">
        <p14:creationId xmlns:p14="http://schemas.microsoft.com/office/powerpoint/2010/main" val="20847089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18268-46AD-359A-69A9-AA4C1DEDE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Who am I?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E56FD-B728-AAD7-4725-50EA6942E0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I need to be qualified to do my job. </a:t>
            </a:r>
            <a:endParaRPr lang="en-US" dirty="0"/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I need to join an inns of court.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Who am I? </a:t>
            </a:r>
          </a:p>
        </p:txBody>
      </p:sp>
    </p:spTree>
    <p:extLst>
      <p:ext uri="{BB962C8B-B14F-4D97-AF65-F5344CB8AC3E}">
        <p14:creationId xmlns:p14="http://schemas.microsoft.com/office/powerpoint/2010/main" val="26011656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29BAE-DF8C-9D83-6421-80F4C431D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Who am I ?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58C6E-D675-FB30-D568-C37C6DE77E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There are two routes into my profession. </a:t>
            </a:r>
            <a:endParaRPr lang="en-US" dirty="0"/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One is old, and one is new.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I must be qualified to do my job.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Who am I?</a:t>
            </a:r>
          </a:p>
        </p:txBody>
      </p:sp>
    </p:spTree>
    <p:extLst>
      <p:ext uri="{BB962C8B-B14F-4D97-AF65-F5344CB8AC3E}">
        <p14:creationId xmlns:p14="http://schemas.microsoft.com/office/powerpoint/2010/main" val="23044092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E3A0E-AF52-8102-F45F-57F244811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Who am I ?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71D79-1377-804D-80F8-EC9AC1AEBB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I am a lay person.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I am assisted by three district judges.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I do not need to be qualified to do my job.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Who am I? </a:t>
            </a:r>
          </a:p>
        </p:txBody>
      </p:sp>
    </p:spTree>
    <p:extLst>
      <p:ext uri="{BB962C8B-B14F-4D97-AF65-F5344CB8AC3E}">
        <p14:creationId xmlns:p14="http://schemas.microsoft.com/office/powerpoint/2010/main" val="8796409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9CB47-23A1-46A7-AE92-F49FC4FD9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Should juries be in place?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1D0E9-053A-34BA-5582-5A9C734D18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Coronavirus- </a:t>
            </a:r>
            <a:endParaRPr lang="en-US" dirty="0"/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- 457,000 more cases since the start of the pandemic.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The issues with class.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Cases heard by professionals and not lay people.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Faster cases. </a:t>
            </a:r>
          </a:p>
        </p:txBody>
      </p:sp>
    </p:spTree>
    <p:extLst>
      <p:ext uri="{BB962C8B-B14F-4D97-AF65-F5344CB8AC3E}">
        <p14:creationId xmlns:p14="http://schemas.microsoft.com/office/powerpoint/2010/main" val="22173926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7BF01-9CDD-A345-F742-926BD2949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>
                <a:cs typeface="Angsana New"/>
              </a:rPr>
              <a:t>Should juries be in place? </a:t>
            </a:r>
            <a:endParaRPr lang="en-GB" b="1">
              <a:cs typeface="Angsana New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2206F-8B01-4F46-670D-9EB6B67E00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Is it fair if people cannot sit on juries?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Outdated.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Lord Devlin ' the lamp that shows that freedom lives.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Does this mean no more freedom?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Article 6 of the Human Rights Act 1998- right to a fair trial?</a:t>
            </a:r>
          </a:p>
          <a:p>
            <a:pPr marL="228600" indent="0">
              <a:buNone/>
            </a:pPr>
            <a:endParaRPr lang="en-GB" dirty="0">
              <a:solidFill>
                <a:srgbClr val="3D3423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10326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ame 11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E4CF5C-3FC1-6188-97F4-90405C1BA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9952" y="1306"/>
            <a:ext cx="4581525" cy="2024259"/>
          </a:xfrm>
        </p:spPr>
        <p:txBody>
          <a:bodyPr anchor="b">
            <a:normAutofit/>
          </a:bodyPr>
          <a:lstStyle/>
          <a:p>
            <a:pPr algn="ctr"/>
            <a:r>
              <a:rPr lang="en-GB" sz="4400" b="1" i="1" u="sng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Should juries be abolished?</a:t>
            </a:r>
            <a:endParaRPr lang="en-US" sz="4400" dirty="0">
              <a:solidFill>
                <a:srgbClr val="2DBA21">
                  <a:alpha val="70000"/>
                </a:srgb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07D2E-EF2D-51D6-5682-F5A61D8279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92" y="2293176"/>
            <a:ext cx="4581526" cy="29860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Char char="ü"/>
            </a:pPr>
            <a:r>
              <a:rPr lang="en-GB" sz="2400" dirty="0">
                <a:solidFill>
                  <a:schemeClr val="tx2">
                    <a:alpha val="60000"/>
                  </a:schemeClr>
                </a:solidFill>
              </a:rPr>
              <a:t>- Save money. </a:t>
            </a:r>
            <a:endParaRPr lang="en-US" sz="2400">
              <a:solidFill>
                <a:srgbClr val="3D3423">
                  <a:alpha val="60000"/>
                </a:srgbClr>
              </a:solidFill>
            </a:endParaRPr>
          </a:p>
          <a:p>
            <a:pPr>
              <a:buChar char="ü"/>
            </a:pPr>
            <a:r>
              <a:rPr lang="en-GB" sz="2400" dirty="0">
                <a:solidFill>
                  <a:schemeClr val="tx2">
                    <a:alpha val="60000"/>
                  </a:schemeClr>
                </a:solidFill>
              </a:rPr>
              <a:t>- But at what cost?</a:t>
            </a:r>
            <a:endParaRPr lang="en-GB" sz="2400" dirty="0">
              <a:solidFill>
                <a:srgbClr val="3D3423">
                  <a:alpha val="60000"/>
                </a:srgbClr>
              </a:solidFill>
            </a:endParaRPr>
          </a:p>
        </p:txBody>
      </p:sp>
      <p:pic>
        <p:nvPicPr>
          <p:cNvPr id="4" name="Picture 4" descr="A picture containing indoor, working, table, cluttered&#10;&#10;Description automatically generated">
            <a:extLst>
              <a:ext uri="{FF2B5EF4-FFF2-40B4-BE49-F238E27FC236}">
                <a16:creationId xmlns:a16="http://schemas.microsoft.com/office/drawing/2014/main" id="{D009B510-62B8-C9A3-84BF-17558B90AAA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070" r="18337" b="1"/>
          <a:stretch/>
        </p:blipFill>
        <p:spPr>
          <a:xfrm>
            <a:off x="6091825" y="485639"/>
            <a:ext cx="5606425" cy="5880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881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ame 9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E1EF4E8-5513-4BF5-BC41-04645281C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FFA3D7C7-C532-158A-2969-A8D884277A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6250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16DFEA0-8ED6-41C1-90E1-D17D309F0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3125636"/>
            <a:ext cx="12188952" cy="3732362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AAC6E0-40FD-208E-293E-A31EAB560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888357"/>
            <a:ext cx="6826067" cy="23742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i="1" u="sng">
                <a:solidFill>
                  <a:srgbClr val="FFFFFF"/>
                </a:solidFill>
              </a:rPr>
              <a:t>Should juries be abolished? </a:t>
            </a:r>
            <a:endParaRPr lang="en-US" sz="4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0BD85-C269-4FEC-C8C0-460D467FB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4800" y="3888359"/>
            <a:ext cx="3581400" cy="23742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200" kern="1200">
                <a:solidFill>
                  <a:srgbClr val="FFFFFF"/>
                </a:solidFill>
                <a:latin typeface="+mn-lt"/>
                <a:ea typeface="+mn-ea"/>
                <a:cs typeface="+mn-cs"/>
                <a:hlinkClick r:id="rId4"/>
              </a:rPr>
              <a:t>https://www.youtube.com/watch?v=q8WzuDuXs80</a:t>
            </a:r>
            <a:r>
              <a:rPr lang="en-US" sz="22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8503062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481DF-141A-32B0-7A2E-26BBB4414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>
                <a:cs typeface="Angsana New"/>
              </a:rPr>
              <a:t>Summary </a:t>
            </a:r>
            <a:endParaRPr lang="en-US" sz="5400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F765A9A1-BE91-3751-2874-91D134824B0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178657"/>
          <a:ext cx="10515600" cy="39983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2970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outdoor, blackboard, sign&#10;&#10;Description automatically generated">
            <a:extLst>
              <a:ext uri="{FF2B5EF4-FFF2-40B4-BE49-F238E27FC236}">
                <a16:creationId xmlns:a16="http://schemas.microsoft.com/office/drawing/2014/main" id="{2BB74516-202E-7537-6911-EDC7E03FC9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31524" y="-129"/>
            <a:ext cx="11928952" cy="7077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643452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AnalogousFromRegularSeedRightStep">
      <a:dk1>
        <a:srgbClr val="000000"/>
      </a:dk1>
      <a:lt1>
        <a:srgbClr val="FFFFFF"/>
      </a:lt1>
      <a:dk2>
        <a:srgbClr val="3D3423"/>
      </a:dk2>
      <a:lt2>
        <a:srgbClr val="E2E6E8"/>
      </a:lt2>
      <a:accent1>
        <a:srgbClr val="E75929"/>
      </a:accent1>
      <a:accent2>
        <a:srgbClr val="D59617"/>
      </a:accent2>
      <a:accent3>
        <a:srgbClr val="9EAA1E"/>
      </a:accent3>
      <a:accent4>
        <a:srgbClr val="64B614"/>
      </a:accent4>
      <a:accent5>
        <a:srgbClr val="2DBA21"/>
      </a:accent5>
      <a:accent6>
        <a:srgbClr val="14B94C"/>
      </a:accent6>
      <a:hlink>
        <a:srgbClr val="388CA9"/>
      </a:hlink>
      <a:folHlink>
        <a:srgbClr val="7F7F7F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25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LuminousVTI</vt:lpstr>
      <vt:lpstr>Personnel of the legal system part 2!</vt:lpstr>
      <vt:lpstr>Content </vt:lpstr>
      <vt:lpstr>Aims and learning objectives </vt:lpstr>
      <vt:lpstr>What we discussed last week?</vt:lpstr>
      <vt:lpstr>The judiciary</vt:lpstr>
      <vt:lpstr>The judiciary</vt:lpstr>
      <vt:lpstr>The judiciary</vt:lpstr>
      <vt:lpstr>Magistrates </vt:lpstr>
      <vt:lpstr>Magistrates </vt:lpstr>
      <vt:lpstr>Activity </vt:lpstr>
      <vt:lpstr>What do juries do? </vt:lpstr>
      <vt:lpstr>Legislation </vt:lpstr>
      <vt:lpstr>Juries continued </vt:lpstr>
      <vt:lpstr>Activity </vt:lpstr>
      <vt:lpstr>Activity </vt:lpstr>
      <vt:lpstr>Who am I? </vt:lpstr>
      <vt:lpstr>Who am I?</vt:lpstr>
      <vt:lpstr>Who am I ? </vt:lpstr>
      <vt:lpstr>Who am I ? </vt:lpstr>
      <vt:lpstr>Should juries be in place? </vt:lpstr>
      <vt:lpstr>Should juries be in place? </vt:lpstr>
      <vt:lpstr>Should juries be abolished?</vt:lpstr>
      <vt:lpstr>Should juries be abolished? </vt:lpstr>
      <vt:lpstr>Summary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147</cp:revision>
  <dcterms:created xsi:type="dcterms:W3CDTF">2022-06-22T13:21:14Z</dcterms:created>
  <dcterms:modified xsi:type="dcterms:W3CDTF">2022-07-14T07:51:38Z</dcterms:modified>
</cp:coreProperties>
</file>