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0"/>
  </p:notesMasterIdLst>
  <p:sldIdLst>
    <p:sldId id="256" r:id="rId2"/>
    <p:sldId id="312" r:id="rId3"/>
    <p:sldId id="313" r:id="rId4"/>
    <p:sldId id="343" r:id="rId5"/>
    <p:sldId id="330" r:id="rId6"/>
    <p:sldId id="337" r:id="rId7"/>
    <p:sldId id="344" r:id="rId8"/>
    <p:sldId id="345" r:id="rId9"/>
    <p:sldId id="314" r:id="rId10"/>
    <p:sldId id="346" r:id="rId11"/>
    <p:sldId id="315" r:id="rId12"/>
    <p:sldId id="316" r:id="rId13"/>
    <p:sldId id="318" r:id="rId14"/>
    <p:sldId id="347" r:id="rId15"/>
    <p:sldId id="348" r:id="rId16"/>
    <p:sldId id="349" r:id="rId17"/>
    <p:sldId id="350" r:id="rId18"/>
    <p:sldId id="319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4"/>
    <p:restoredTop sz="93240"/>
  </p:normalViewPr>
  <p:slideViewPr>
    <p:cSldViewPr>
      <p:cViewPr>
        <p:scale>
          <a:sx n="70" d="100"/>
          <a:sy n="70" d="100"/>
        </p:scale>
        <p:origin x="63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20486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INTRODUCION TO SPORTS THERAPY </a:t>
            </a:r>
            <a:br>
              <a:rPr lang="en-GB" altLang="en-US" sz="4800" dirty="0" smtClean="0">
                <a:ea typeface="ＭＳ Ｐゴシック" charset="-128"/>
              </a:rPr>
            </a:br>
            <a:r>
              <a:rPr lang="en-GB" altLang="en-US" sz="4800" dirty="0" smtClean="0">
                <a:ea typeface="ＭＳ Ｐゴシック" charset="-128"/>
              </a:rPr>
              <a:t>Practical – Muscle Energy Techniques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GB" dirty="0" smtClean="0"/>
              <a:t>Learning Outcomes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8711" y="1412777"/>
            <a:ext cx="6446520" cy="2808312"/>
          </a:xfrm>
        </p:spPr>
        <p:txBody>
          <a:bodyPr>
            <a:normAutofit/>
          </a:bodyPr>
          <a:lstStyle/>
          <a:p>
            <a:r>
              <a:rPr lang="en-GB" dirty="0" smtClean="0"/>
              <a:t>By </a:t>
            </a:r>
            <a:r>
              <a:rPr lang="en-GB" dirty="0"/>
              <a:t>the end of this session students should be able to: </a:t>
            </a:r>
          </a:p>
          <a:p>
            <a:r>
              <a:rPr lang="en-GB" dirty="0" smtClean="0"/>
              <a:t>Describe </a:t>
            </a:r>
            <a:r>
              <a:rPr lang="en-GB" dirty="0"/>
              <a:t>and apply the </a:t>
            </a:r>
            <a:r>
              <a:rPr lang="en-GB" dirty="0" smtClean="0"/>
              <a:t>principles of muscle energy techniques</a:t>
            </a:r>
            <a:endParaRPr lang="en-GB" dirty="0"/>
          </a:p>
          <a:p>
            <a:r>
              <a:rPr lang="en-GB" dirty="0" smtClean="0"/>
              <a:t>Recognise and Treat using METs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4070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64704"/>
            <a:ext cx="7269480" cy="90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Muscle </a:t>
            </a:r>
            <a:r>
              <a:rPr lang="en-GB" smtClean="0"/>
              <a:t>Energy Techniques (METs)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289892" cy="3544415"/>
          </a:xfrm>
        </p:spPr>
        <p:txBody>
          <a:bodyPr>
            <a:normAutofit/>
          </a:bodyPr>
          <a:lstStyle/>
          <a:p>
            <a:r>
              <a:rPr lang="en-US" dirty="0" smtClean="0"/>
              <a:t>History</a:t>
            </a:r>
            <a:endParaRPr lang="en-US" dirty="0"/>
          </a:p>
          <a:p>
            <a:pPr lvl="1"/>
            <a:r>
              <a:rPr lang="en-US" dirty="0" smtClean="0"/>
              <a:t>Mitchell, </a:t>
            </a:r>
            <a:r>
              <a:rPr lang="en-US" dirty="0" err="1" smtClean="0"/>
              <a:t>Chaitow</a:t>
            </a:r>
            <a:r>
              <a:rPr lang="en-US" dirty="0" smtClean="0"/>
              <a:t>, Osteopathy </a:t>
            </a:r>
          </a:p>
          <a:p>
            <a:pPr lvl="1"/>
            <a:r>
              <a:rPr lang="en-US" dirty="0" smtClean="0"/>
              <a:t>Linked to: </a:t>
            </a:r>
          </a:p>
          <a:p>
            <a:pPr lvl="2"/>
            <a:r>
              <a:rPr lang="en-US" dirty="0" smtClean="0"/>
              <a:t>PNF </a:t>
            </a:r>
            <a:endParaRPr lang="en-US" dirty="0"/>
          </a:p>
          <a:p>
            <a:pPr lvl="2"/>
            <a:r>
              <a:rPr lang="en-US" dirty="0" smtClean="0"/>
              <a:t>Load </a:t>
            </a:r>
            <a:r>
              <a:rPr lang="en-US" dirty="0"/>
              <a:t>&amp; Stretch </a:t>
            </a:r>
            <a:endParaRPr lang="en-US" dirty="0" smtClean="0"/>
          </a:p>
          <a:p>
            <a:pPr lvl="2"/>
            <a:r>
              <a:rPr lang="en-US" dirty="0" smtClean="0"/>
              <a:t>10s </a:t>
            </a:r>
            <a:r>
              <a:rPr lang="en-US" dirty="0"/>
              <a:t>pre-stretch/6 s isometric/ 30s post stretch </a:t>
            </a:r>
            <a:endParaRPr lang="en-US" dirty="0" smtClean="0"/>
          </a:p>
          <a:p>
            <a:pPr lvl="2"/>
            <a:r>
              <a:rPr lang="en-US" dirty="0" smtClean="0"/>
              <a:t>100</a:t>
            </a:r>
            <a:r>
              <a:rPr lang="en-US" dirty="0"/>
              <a:t>% maximal force in isometric contraction </a:t>
            </a:r>
            <a:endParaRPr lang="en-US" dirty="0" smtClean="0"/>
          </a:p>
          <a:p>
            <a:pPr lvl="2"/>
            <a:r>
              <a:rPr lang="en-US" dirty="0" smtClean="0"/>
              <a:t>Too </a:t>
            </a:r>
            <a:r>
              <a:rPr lang="en-US" dirty="0"/>
              <a:t>aggressive?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3095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64704"/>
            <a:ext cx="7269480" cy="90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Muscle Energy Techniques (METs)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289892" cy="3544415"/>
          </a:xfrm>
        </p:spPr>
        <p:txBody>
          <a:bodyPr>
            <a:normAutofit/>
          </a:bodyPr>
          <a:lstStyle/>
          <a:p>
            <a:r>
              <a:rPr lang="en-US" dirty="0"/>
              <a:t>MET is a form of manipulative diagnosis and treatment in which the patient’s muscles are actively used on request, from a precisely controlled position, in a specific direction, and against a distinctly executed practitioner counterforce fascia is involved in almost all MET </a:t>
            </a:r>
            <a:r>
              <a:rPr lang="en-US" dirty="0" smtClean="0"/>
              <a:t>techniques (</a:t>
            </a:r>
            <a:r>
              <a:rPr lang="en-US" dirty="0" err="1" smtClean="0"/>
              <a:t>Chaitow</a:t>
            </a:r>
            <a:r>
              <a:rPr lang="en-US" dirty="0" smtClean="0"/>
              <a:t>, 2009).</a:t>
            </a:r>
            <a:endParaRPr lang="en-US" dirty="0">
              <a:effectLst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60324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4746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/>
              <a:t/>
            </a:r>
            <a:br>
              <a:rPr lang="en-GB"/>
            </a:br>
            <a:r>
              <a:rPr lang="en-GB"/>
              <a:t>Muscle Energy Techniques (METs)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2464295"/>
          </a:xfrm>
        </p:spPr>
        <p:txBody>
          <a:bodyPr>
            <a:normAutofit/>
          </a:bodyPr>
          <a:lstStyle/>
          <a:p>
            <a:r>
              <a:rPr lang="en-US" dirty="0" smtClean="0"/>
              <a:t>Guidelines </a:t>
            </a:r>
            <a:r>
              <a:rPr lang="en-US" dirty="0"/>
              <a:t>for </a:t>
            </a:r>
            <a:r>
              <a:rPr lang="en-US" dirty="0" smtClean="0"/>
              <a:t>application</a:t>
            </a:r>
            <a:endParaRPr lang="en-US" dirty="0"/>
          </a:p>
          <a:p>
            <a:pPr lvl="1"/>
            <a:r>
              <a:rPr lang="en-US" dirty="0" smtClean="0"/>
              <a:t>Demonstrate and explain (IC)</a:t>
            </a:r>
          </a:p>
          <a:p>
            <a:pPr lvl="1"/>
            <a:r>
              <a:rPr lang="en-US" dirty="0" smtClean="0"/>
              <a:t>Breathing(breath hold is common: advise to breath, let go, relax</a:t>
            </a:r>
            <a:r>
              <a:rPr lang="en-US" dirty="0"/>
              <a:t>) </a:t>
            </a:r>
          </a:p>
          <a:p>
            <a:pPr lvl="1"/>
            <a:r>
              <a:rPr lang="en-US" dirty="0" smtClean="0"/>
              <a:t>Time:- 10s isometric contraction</a:t>
            </a:r>
            <a:endParaRPr lang="en-US" dirty="0"/>
          </a:p>
          <a:p>
            <a:pPr lvl="1"/>
            <a:r>
              <a:rPr lang="en-US" dirty="0" smtClean="0"/>
              <a:t>Resist:- apply 25% of max amount of isometric strength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9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72759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/>
              <a:t/>
            </a:r>
            <a:br>
              <a:rPr lang="en-GB"/>
            </a:br>
            <a:r>
              <a:rPr lang="en-GB"/>
              <a:t/>
            </a:r>
            <a:br>
              <a:rPr lang="en-GB"/>
            </a:br>
            <a:r>
              <a:rPr lang="en-GB"/>
              <a:t>Muscle Energy Techniques (METs)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8"/>
            <a:ext cx="3121540" cy="4624535"/>
          </a:xfrm>
        </p:spPr>
        <p:txBody>
          <a:bodyPr>
            <a:normAutofit/>
          </a:bodyPr>
          <a:lstStyle/>
          <a:p>
            <a:r>
              <a:rPr lang="en-US" dirty="0" smtClean="0"/>
              <a:t>Point </a:t>
            </a:r>
            <a:r>
              <a:rPr lang="en-US" dirty="0"/>
              <a:t>of bind </a:t>
            </a:r>
          </a:p>
          <a:p>
            <a:r>
              <a:rPr lang="en-US" dirty="0" smtClean="0"/>
              <a:t>Indicates </a:t>
            </a:r>
            <a:r>
              <a:rPr lang="en-US" dirty="0"/>
              <a:t>the end of </a:t>
            </a:r>
            <a:r>
              <a:rPr lang="en-US" dirty="0" err="1"/>
              <a:t>volitial</a:t>
            </a:r>
            <a:r>
              <a:rPr lang="en-US" dirty="0"/>
              <a:t> comfortable range </a:t>
            </a:r>
          </a:p>
          <a:p>
            <a:r>
              <a:rPr lang="en-US" dirty="0" smtClean="0"/>
              <a:t>Ask </a:t>
            </a:r>
            <a:r>
              <a:rPr lang="en-US" dirty="0"/>
              <a:t>Pt for tightness in muscle belly (not pain) </a:t>
            </a:r>
          </a:p>
          <a:p>
            <a:r>
              <a:rPr lang="en-US" dirty="0" smtClean="0"/>
              <a:t>Look </a:t>
            </a:r>
            <a:r>
              <a:rPr lang="en-US" dirty="0"/>
              <a:t>for compensatory movements </a:t>
            </a:r>
          </a:p>
          <a:p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716016" y="1340768"/>
            <a:ext cx="3121540" cy="38164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Indications </a:t>
            </a:r>
            <a:endParaRPr lang="en-US" dirty="0"/>
          </a:p>
          <a:p>
            <a:pPr lvl="1"/>
            <a:r>
              <a:rPr lang="en-US" dirty="0" err="1" smtClean="0"/>
              <a:t>Hypomobility</a:t>
            </a:r>
            <a:r>
              <a:rPr lang="en-US" dirty="0"/>
              <a:t>/ increase ROM </a:t>
            </a:r>
          </a:p>
          <a:p>
            <a:pPr lvl="1"/>
            <a:r>
              <a:rPr lang="en-US" dirty="0" err="1" smtClean="0"/>
              <a:t>Mobilise</a:t>
            </a:r>
            <a:r>
              <a:rPr lang="en-US" dirty="0" smtClean="0"/>
              <a:t> </a:t>
            </a:r>
            <a:endParaRPr lang="en-US" dirty="0"/>
          </a:p>
          <a:p>
            <a:pPr lvl="1"/>
            <a:r>
              <a:rPr lang="en-US" dirty="0" smtClean="0"/>
              <a:t>Remedial</a:t>
            </a:r>
            <a:endParaRPr lang="en-US" dirty="0"/>
          </a:p>
          <a:p>
            <a:r>
              <a:rPr lang="en-US" dirty="0" smtClean="0"/>
              <a:t>Contraindications </a:t>
            </a:r>
            <a:endParaRPr lang="en-US" dirty="0"/>
          </a:p>
          <a:p>
            <a:pPr lvl="1"/>
            <a:r>
              <a:rPr lang="en-US" dirty="0"/>
              <a:t>Hypermobility </a:t>
            </a:r>
          </a:p>
          <a:p>
            <a:pPr lvl="1"/>
            <a:r>
              <a:rPr lang="en-US" dirty="0"/>
              <a:t>Inflammation (All MT) </a:t>
            </a:r>
          </a:p>
          <a:p>
            <a:pPr lvl="1"/>
            <a:r>
              <a:rPr lang="en-US" dirty="0"/>
              <a:t>Surgery, </a:t>
            </a:r>
            <a:r>
              <a:rPr lang="en-US" dirty="0" err="1"/>
              <a:t>esp</a:t>
            </a:r>
            <a:r>
              <a:rPr lang="en-US" dirty="0"/>
              <a:t> </a:t>
            </a:r>
            <a:r>
              <a:rPr lang="en-US" dirty="0" smtClean="0"/>
              <a:t>joint replacement </a:t>
            </a:r>
            <a:r>
              <a:rPr lang="en-US" dirty="0"/>
              <a:t>surgery 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2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4746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/>
              <a:t/>
            </a:r>
            <a:br>
              <a:rPr lang="en-GB"/>
            </a:br>
            <a:r>
              <a:rPr lang="en-GB"/>
              <a:t>Muscle Energy Techniques (METs)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6446520" cy="2464295"/>
          </a:xfrm>
        </p:spPr>
        <p:txBody>
          <a:bodyPr>
            <a:normAutofit/>
          </a:bodyPr>
          <a:lstStyle/>
          <a:p>
            <a:r>
              <a:rPr lang="en-US" dirty="0" smtClean="0"/>
              <a:t>Mechanism </a:t>
            </a:r>
            <a:r>
              <a:rPr lang="en-US" dirty="0"/>
              <a:t>of </a:t>
            </a:r>
            <a:r>
              <a:rPr lang="en-US" dirty="0" smtClean="0"/>
              <a:t>effect</a:t>
            </a:r>
            <a:endParaRPr lang="en-US" dirty="0"/>
          </a:p>
          <a:p>
            <a:pPr lvl="1"/>
            <a:r>
              <a:rPr lang="en-US" dirty="0" smtClean="0"/>
              <a:t>GTO’s &amp; Stretch Receptors (muscle spindles</a:t>
            </a:r>
            <a:r>
              <a:rPr lang="en-US" dirty="0"/>
              <a:t>) </a:t>
            </a:r>
          </a:p>
          <a:p>
            <a:r>
              <a:rPr lang="en-US" dirty="0" smtClean="0"/>
              <a:t>Post </a:t>
            </a:r>
            <a:r>
              <a:rPr lang="en-US" dirty="0"/>
              <a:t>isometric relaxation </a:t>
            </a:r>
          </a:p>
          <a:p>
            <a:r>
              <a:rPr lang="en-US" dirty="0" smtClean="0"/>
              <a:t>Autogenic </a:t>
            </a:r>
            <a:r>
              <a:rPr lang="en-US" dirty="0"/>
              <a:t>inhibition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67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4746"/>
            <a:ext cx="7269480" cy="75898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/>
              <a:t/>
            </a:r>
            <a:br>
              <a:rPr lang="en-GB"/>
            </a:br>
            <a:r>
              <a:rPr lang="en-GB"/>
              <a:t>Muscle Energy Techniques (METs)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7730052" cy="4120479"/>
          </a:xfrm>
        </p:spPr>
        <p:txBody>
          <a:bodyPr>
            <a:normAutofit/>
          </a:bodyPr>
          <a:lstStyle/>
          <a:p>
            <a:r>
              <a:rPr lang="en-US" dirty="0"/>
              <a:t>Protocol </a:t>
            </a:r>
          </a:p>
          <a:p>
            <a:pPr lvl="1"/>
            <a:r>
              <a:rPr lang="en-US" dirty="0" smtClean="0"/>
              <a:t>Find </a:t>
            </a:r>
            <a:r>
              <a:rPr lang="en-US" dirty="0"/>
              <a:t>point of bind </a:t>
            </a:r>
          </a:p>
          <a:p>
            <a:pPr lvl="1"/>
            <a:r>
              <a:rPr lang="en-US" dirty="0"/>
              <a:t>Isometric contraction </a:t>
            </a:r>
          </a:p>
          <a:p>
            <a:pPr lvl="2"/>
            <a:r>
              <a:rPr lang="en-US" dirty="0"/>
              <a:t>10 sec </a:t>
            </a:r>
          </a:p>
          <a:p>
            <a:pPr lvl="2"/>
            <a:r>
              <a:rPr lang="en-US" dirty="0"/>
              <a:t>25% max </a:t>
            </a:r>
          </a:p>
          <a:p>
            <a:pPr lvl="2"/>
            <a:r>
              <a:rPr lang="en-US" dirty="0"/>
              <a:t>At end of 10sec breath out </a:t>
            </a:r>
          </a:p>
          <a:p>
            <a:r>
              <a:rPr lang="en-US" dirty="0"/>
              <a:t>Recheck of point of bind &amp; repeat </a:t>
            </a:r>
          </a:p>
          <a:p>
            <a:pPr lvl="1"/>
            <a:r>
              <a:rPr lang="en-US" dirty="0" smtClean="0"/>
              <a:t>Can repeat as 1x10s (3 sec pause</a:t>
            </a:r>
            <a:r>
              <a:rPr lang="en-US" dirty="0"/>
              <a:t>) </a:t>
            </a:r>
            <a:r>
              <a:rPr lang="en-US" dirty="0" smtClean="0"/>
              <a:t>2x20s (3 s pause) 3x10s </a:t>
            </a:r>
            <a:endParaRPr lang="en-US" dirty="0"/>
          </a:p>
          <a:p>
            <a:pPr lvl="1"/>
            <a:r>
              <a:rPr lang="en-US" dirty="0"/>
              <a:t>Repeat until plateau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813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5929852" cy="686976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Common Sites for METs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946404" y="1340768"/>
            <a:ext cx="3121540" cy="462453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Hamstrings (HE, KF) </a:t>
            </a:r>
          </a:p>
          <a:p>
            <a:r>
              <a:rPr lang="en-US" dirty="0"/>
              <a:t>Rectus </a:t>
            </a:r>
            <a:r>
              <a:rPr lang="en-US" dirty="0" err="1"/>
              <a:t>femoris</a:t>
            </a:r>
            <a:r>
              <a:rPr lang="en-US" dirty="0"/>
              <a:t> &amp; Quads </a:t>
            </a:r>
          </a:p>
          <a:p>
            <a:r>
              <a:rPr lang="en-US" dirty="0"/>
              <a:t>Iliopsoas </a:t>
            </a:r>
          </a:p>
          <a:p>
            <a:r>
              <a:rPr lang="en-US" dirty="0"/>
              <a:t>TFL </a:t>
            </a:r>
          </a:p>
          <a:p>
            <a:r>
              <a:rPr lang="en-US" dirty="0"/>
              <a:t>Glutes/ Deep Hip </a:t>
            </a:r>
          </a:p>
          <a:p>
            <a:r>
              <a:rPr lang="en-US" smtClean="0"/>
              <a:t>Pronators </a:t>
            </a:r>
            <a:endParaRPr lang="en-US" dirty="0"/>
          </a:p>
          <a:p>
            <a:r>
              <a:rPr lang="en-US" dirty="0" err="1"/>
              <a:t>Gastroc</a:t>
            </a:r>
            <a:r>
              <a:rPr lang="en-US" dirty="0"/>
              <a:t> </a:t>
            </a:r>
          </a:p>
          <a:p>
            <a:r>
              <a:rPr lang="en-US" dirty="0"/>
              <a:t>Soleus </a:t>
            </a:r>
          </a:p>
          <a:p>
            <a:r>
              <a:rPr lang="en-US" dirty="0"/>
              <a:t>Adductors </a:t>
            </a:r>
          </a:p>
          <a:p>
            <a:endParaRPr 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937052" y="1350491"/>
            <a:ext cx="3121540" cy="46245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GH</a:t>
            </a:r>
          </a:p>
          <a:p>
            <a:pPr lvl="1"/>
            <a:r>
              <a:rPr lang="en-US" dirty="0" smtClean="0"/>
              <a:t>Flex </a:t>
            </a:r>
          </a:p>
          <a:p>
            <a:pPr lvl="1"/>
            <a:r>
              <a:rPr lang="en-US" dirty="0" smtClean="0"/>
              <a:t>Ext</a:t>
            </a:r>
            <a:endParaRPr lang="en-US" dirty="0"/>
          </a:p>
          <a:p>
            <a:pPr lvl="1"/>
            <a:r>
              <a:rPr lang="en-US" dirty="0" smtClean="0"/>
              <a:t>Add</a:t>
            </a:r>
            <a:endParaRPr lang="en-US" dirty="0"/>
          </a:p>
          <a:p>
            <a:pPr lvl="1"/>
            <a:r>
              <a:rPr lang="en-US" dirty="0" err="1" smtClean="0"/>
              <a:t>Abd</a:t>
            </a:r>
            <a:endParaRPr lang="en-US" dirty="0"/>
          </a:p>
          <a:p>
            <a:pPr lvl="1"/>
            <a:r>
              <a:rPr lang="en-US" dirty="0" smtClean="0"/>
              <a:t>MR</a:t>
            </a:r>
            <a:endParaRPr lang="en-US" dirty="0"/>
          </a:p>
          <a:p>
            <a:pPr lvl="1"/>
            <a:r>
              <a:rPr lang="en-US" dirty="0" smtClean="0"/>
              <a:t>LR</a:t>
            </a:r>
            <a:endParaRPr lang="en-US" dirty="0"/>
          </a:p>
          <a:p>
            <a:pPr lvl="1"/>
            <a:r>
              <a:rPr lang="en-US" dirty="0" smtClean="0"/>
              <a:t>Horizontal </a:t>
            </a:r>
            <a:r>
              <a:rPr lang="en-US" dirty="0" err="1" smtClean="0"/>
              <a:t>Abd</a:t>
            </a:r>
            <a:r>
              <a:rPr lang="en-US" dirty="0" smtClean="0"/>
              <a:t> Add </a:t>
            </a:r>
            <a:endParaRPr lang="en-US" dirty="0"/>
          </a:p>
          <a:p>
            <a:r>
              <a:rPr lang="en-US" dirty="0" smtClean="0"/>
              <a:t>Shoulder girdle</a:t>
            </a:r>
          </a:p>
          <a:p>
            <a:pPr lvl="1"/>
            <a:r>
              <a:rPr lang="en-US" dirty="0" smtClean="0"/>
              <a:t>Elevation</a:t>
            </a:r>
            <a:endParaRPr lang="en-US" dirty="0"/>
          </a:p>
          <a:p>
            <a:pPr lvl="1"/>
            <a:r>
              <a:rPr lang="en-US" dirty="0" smtClean="0"/>
              <a:t>Depression</a:t>
            </a:r>
            <a:endParaRPr lang="en-US" dirty="0"/>
          </a:p>
          <a:p>
            <a:pPr lvl="1"/>
            <a:r>
              <a:rPr lang="en-US" dirty="0" smtClean="0"/>
              <a:t>Protraction </a:t>
            </a:r>
          </a:p>
          <a:p>
            <a:pPr lvl="1"/>
            <a:r>
              <a:rPr lang="en-US" dirty="0" smtClean="0"/>
              <a:t>Retraction </a:t>
            </a:r>
            <a:endParaRPr lang="en-US" dirty="0"/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001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5929852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METs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772815"/>
            <a:ext cx="2833508" cy="3717851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5"/>
            <a:ext cx="2659484" cy="272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01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42320"/>
            <a:ext cx="7251099" cy="61496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Clinical Reasoning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How much force? </a:t>
            </a:r>
            <a:endParaRPr lang="en-US" dirty="0" smtClean="0"/>
          </a:p>
          <a:p>
            <a:pPr lvl="1"/>
            <a:r>
              <a:rPr lang="en-US" dirty="0" smtClean="0"/>
              <a:t>Research </a:t>
            </a:r>
            <a:r>
              <a:rPr lang="en-US" dirty="0"/>
              <a:t>has not yet adequately addressed the question </a:t>
            </a:r>
            <a:r>
              <a:rPr lang="en-US" dirty="0" smtClean="0"/>
              <a:t>of the </a:t>
            </a:r>
            <a:r>
              <a:rPr lang="en-US" dirty="0"/>
              <a:t>optimal contraction force to be used in MET </a:t>
            </a:r>
            <a:r>
              <a:rPr lang="en-US" dirty="0" smtClean="0"/>
              <a:t>isometric </a:t>
            </a:r>
            <a:r>
              <a:rPr lang="en-US" dirty="0"/>
              <a:t>contractions </a:t>
            </a:r>
          </a:p>
          <a:p>
            <a:pPr lvl="1"/>
            <a:r>
              <a:rPr lang="en-US" dirty="0"/>
              <a:t>Most PNF/MET researchers have used protocols with </a:t>
            </a:r>
            <a:r>
              <a:rPr lang="en-US" dirty="0" smtClean="0"/>
              <a:t>either </a:t>
            </a:r>
            <a:r>
              <a:rPr lang="en-US" dirty="0"/>
              <a:t>moderate or maximal contraction intensities </a:t>
            </a:r>
          </a:p>
          <a:p>
            <a:pPr lvl="1"/>
            <a:r>
              <a:rPr lang="en-US" dirty="0"/>
              <a:t>Because of the different treatment and ROM </a:t>
            </a:r>
            <a:r>
              <a:rPr lang="en-US" dirty="0" smtClean="0"/>
              <a:t>measurement </a:t>
            </a:r>
            <a:r>
              <a:rPr lang="en-US" dirty="0"/>
              <a:t>methods employed it is impossible to </a:t>
            </a:r>
            <a:r>
              <a:rPr lang="en-US" dirty="0" smtClean="0"/>
              <a:t>make </a:t>
            </a:r>
            <a:r>
              <a:rPr lang="en-US" dirty="0"/>
              <a:t>comparisons between these studies </a:t>
            </a:r>
          </a:p>
          <a:p>
            <a:pPr lvl="1"/>
            <a:r>
              <a:rPr lang="en-US" dirty="0"/>
              <a:t>In using MET </a:t>
            </a:r>
            <a:r>
              <a:rPr lang="en-US" dirty="0" err="1"/>
              <a:t>Lewit</a:t>
            </a:r>
            <a:r>
              <a:rPr lang="en-US" dirty="0"/>
              <a:t> (1999) recommends less than 30% maximal contraction </a:t>
            </a:r>
          </a:p>
          <a:p>
            <a:pPr lvl="2"/>
            <a:r>
              <a:rPr lang="en-US" dirty="0" err="1"/>
              <a:t>Lewit</a:t>
            </a:r>
            <a:r>
              <a:rPr lang="en-US" dirty="0"/>
              <a:t>, K. (1999). Manipulation in Rehabilitation of the Locomotor System. Butterworths, London </a:t>
            </a:r>
          </a:p>
          <a:p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58924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5300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Clinical Reasoning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294373"/>
            <a:ext cx="6446520" cy="4351337"/>
          </a:xfrm>
        </p:spPr>
        <p:txBody>
          <a:bodyPr>
            <a:normAutofit lnSpcReduction="10000"/>
          </a:bodyPr>
          <a:lstStyle/>
          <a:p>
            <a:r>
              <a:rPr lang="en-US" sz="2200" dirty="0"/>
              <a:t>Whose </a:t>
            </a:r>
            <a:r>
              <a:rPr lang="en-US" sz="2200" dirty="0" smtClean="0"/>
              <a:t>Force?</a:t>
            </a:r>
            <a:endParaRPr lang="en-US" sz="2200" dirty="0"/>
          </a:p>
          <a:p>
            <a:pPr lvl="1"/>
            <a:r>
              <a:rPr lang="en-US" sz="2000" dirty="0" smtClean="0"/>
              <a:t>It </a:t>
            </a:r>
            <a:r>
              <a:rPr lang="en-US" sz="2000" dirty="0"/>
              <a:t>MUST be the patient’s force, not </a:t>
            </a:r>
            <a:r>
              <a:rPr lang="en-US" sz="2000" dirty="0" smtClean="0"/>
              <a:t>yours</a:t>
            </a:r>
          </a:p>
          <a:p>
            <a:pPr lvl="2"/>
            <a:r>
              <a:rPr lang="en-US" sz="2000" dirty="0" smtClean="0"/>
              <a:t>The therapist’s force is always the counterforce.</a:t>
            </a:r>
            <a:endParaRPr lang="en-US" sz="2000" dirty="0"/>
          </a:p>
          <a:p>
            <a:pPr lvl="1"/>
            <a:r>
              <a:rPr lang="en-US" sz="2000" dirty="0" smtClean="0"/>
              <a:t>A </a:t>
            </a:r>
            <a:r>
              <a:rPr lang="en-US" sz="2000" dirty="0"/>
              <a:t>common mistake is to ask the patient to ‘resist my effort</a:t>
            </a:r>
            <a:r>
              <a:rPr lang="en-US" sz="2000" dirty="0" smtClean="0"/>
              <a:t>’.</a:t>
            </a:r>
            <a:endParaRPr lang="en-US" sz="2000" dirty="0"/>
          </a:p>
          <a:p>
            <a:pPr lvl="1"/>
            <a:r>
              <a:rPr lang="en-US" sz="2000" dirty="0" smtClean="0"/>
              <a:t>This </a:t>
            </a:r>
            <a:r>
              <a:rPr lang="en-US" sz="2000" dirty="0"/>
              <a:t>ignores the factor of intentionality that ensures that core </a:t>
            </a:r>
            <a:r>
              <a:rPr lang="en-US" sz="2000" dirty="0" smtClean="0"/>
              <a:t>muscles </a:t>
            </a:r>
            <a:r>
              <a:rPr lang="en-US" sz="2000" dirty="0"/>
              <a:t>are re-educated and </a:t>
            </a:r>
            <a:r>
              <a:rPr lang="en-US" sz="2000" dirty="0" smtClean="0"/>
              <a:t>rehabilitated.</a:t>
            </a:r>
            <a:endParaRPr lang="en-US" sz="2000" dirty="0"/>
          </a:p>
          <a:p>
            <a:pPr lvl="1"/>
            <a:r>
              <a:rPr lang="en-US" sz="2000" dirty="0" smtClean="0"/>
              <a:t>What </a:t>
            </a:r>
            <a:r>
              <a:rPr lang="en-US" sz="2000" dirty="0"/>
              <a:t>works best is to tell the patient the exact direction of </a:t>
            </a:r>
            <a:r>
              <a:rPr lang="en-US" sz="2000" dirty="0" smtClean="0"/>
              <a:t>the </a:t>
            </a:r>
            <a:r>
              <a:rPr lang="en-US" sz="2000" dirty="0"/>
              <a:t>action, the amount of force, and when to stop! </a:t>
            </a:r>
          </a:p>
          <a:p>
            <a:r>
              <a:rPr lang="en-US" sz="1400" dirty="0"/>
              <a:t>Interview with Fred Mitchell Jr. In: Franke H ED. (2009) The History of MET In: Muscle Energy Technique History-Model-Research. </a:t>
            </a:r>
            <a:r>
              <a:rPr lang="en-US" sz="1400" dirty="0" err="1"/>
              <a:t>Verband</a:t>
            </a:r>
            <a:r>
              <a:rPr lang="en-US" sz="1400" dirty="0"/>
              <a:t> der </a:t>
            </a:r>
            <a:r>
              <a:rPr lang="en-US" sz="1400" dirty="0" err="1"/>
              <a:t>Osteopathen</a:t>
            </a:r>
            <a:r>
              <a:rPr lang="en-US" sz="1400" dirty="0"/>
              <a:t> Deutschland, Wiesbaden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221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Clinical Reasoning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628801"/>
            <a:ext cx="6446520" cy="4016910"/>
          </a:xfrm>
        </p:spPr>
        <p:txBody>
          <a:bodyPr>
            <a:normAutofit/>
          </a:bodyPr>
          <a:lstStyle/>
          <a:p>
            <a:r>
              <a:rPr lang="en-US" dirty="0"/>
              <a:t>How long a contraction? </a:t>
            </a:r>
            <a:r>
              <a:rPr lang="en-US" dirty="0" smtClean="0"/>
              <a:t>	</a:t>
            </a:r>
          </a:p>
          <a:p>
            <a:pPr lvl="1"/>
            <a:r>
              <a:rPr lang="en-US" dirty="0" smtClean="0"/>
              <a:t>Many </a:t>
            </a:r>
            <a:r>
              <a:rPr lang="en-US" dirty="0"/>
              <a:t>experts advocate 3-7 second resisted MET contractions </a:t>
            </a:r>
            <a:r>
              <a:rPr lang="en-US" dirty="0" smtClean="0"/>
              <a:t>(</a:t>
            </a:r>
            <a:r>
              <a:rPr lang="en-US" dirty="0" err="1"/>
              <a:t>Greenman</a:t>
            </a:r>
            <a:r>
              <a:rPr lang="en-US" dirty="0"/>
              <a:t> 1996) </a:t>
            </a:r>
          </a:p>
          <a:p>
            <a:r>
              <a:rPr lang="en-US" dirty="0"/>
              <a:t>Others use: </a:t>
            </a:r>
            <a:endParaRPr lang="en-US" dirty="0" smtClean="0"/>
          </a:p>
          <a:p>
            <a:pPr lvl="1"/>
            <a:r>
              <a:rPr lang="en-US" dirty="0" smtClean="0"/>
              <a:t>5-sec </a:t>
            </a:r>
            <a:r>
              <a:rPr lang="en-US" dirty="0"/>
              <a:t>(Ballantyne et al 2003</a:t>
            </a:r>
            <a:r>
              <a:rPr lang="en-US" dirty="0" smtClean="0"/>
              <a:t>),</a:t>
            </a:r>
            <a:endParaRPr lang="en-US" dirty="0"/>
          </a:p>
          <a:p>
            <a:pPr lvl="1"/>
            <a:r>
              <a:rPr lang="en-US" dirty="0" smtClean="0"/>
              <a:t>5 to 20-sec (Mehta&amp;Hatton2002),</a:t>
            </a:r>
            <a:endParaRPr lang="en-US" dirty="0"/>
          </a:p>
          <a:p>
            <a:pPr lvl="1"/>
            <a:r>
              <a:rPr lang="en-US" dirty="0" smtClean="0"/>
              <a:t>6 to 12-sec (Schmittetal1999),</a:t>
            </a:r>
            <a:endParaRPr lang="en-US" dirty="0"/>
          </a:p>
          <a:p>
            <a:pPr lvl="1"/>
            <a:r>
              <a:rPr lang="en-US" dirty="0" smtClean="0"/>
              <a:t>And 20-sec (Ferberetal2002) contraction durations </a:t>
            </a:r>
            <a:endParaRPr lang="en-US" dirty="0"/>
          </a:p>
          <a:p>
            <a:r>
              <a:rPr lang="en-US" dirty="0" smtClean="0"/>
              <a:t>The </a:t>
            </a:r>
            <a:r>
              <a:rPr lang="en-US" dirty="0"/>
              <a:t>value of longer isometric contractions is uncertain, because of conflicting results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905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Clinical Reasoning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628801"/>
            <a:ext cx="6446520" cy="4016910"/>
          </a:xfrm>
        </p:spPr>
        <p:txBody>
          <a:bodyPr>
            <a:normAutofit/>
          </a:bodyPr>
          <a:lstStyle/>
          <a:p>
            <a:r>
              <a:rPr lang="en-US" dirty="0"/>
              <a:t>How many repetitions? </a:t>
            </a:r>
            <a:endParaRPr lang="en-US" dirty="0" smtClean="0"/>
          </a:p>
          <a:p>
            <a:pPr lvl="1"/>
            <a:r>
              <a:rPr lang="en-US" dirty="0" err="1" smtClean="0"/>
              <a:t>Osternig</a:t>
            </a:r>
            <a:r>
              <a:rPr lang="en-US" dirty="0" smtClean="0"/>
              <a:t> </a:t>
            </a:r>
            <a:r>
              <a:rPr lang="en-US" dirty="0"/>
              <a:t>et al found that 64-84% of the ROM gain was </a:t>
            </a:r>
            <a:r>
              <a:rPr lang="en-US" dirty="0" smtClean="0"/>
              <a:t>achieved </a:t>
            </a:r>
            <a:r>
              <a:rPr lang="en-US" dirty="0"/>
              <a:t>in the first </a:t>
            </a:r>
            <a:r>
              <a:rPr lang="en-US" dirty="0" smtClean="0"/>
              <a:t>phase</a:t>
            </a:r>
            <a:endParaRPr lang="en-US" dirty="0"/>
          </a:p>
          <a:p>
            <a:pPr lvl="1"/>
            <a:r>
              <a:rPr lang="en-US" dirty="0" smtClean="0"/>
              <a:t>One 5-second contraction, followed by 5-second relaxation and stretch </a:t>
            </a:r>
            <a:endParaRPr lang="en-US" dirty="0"/>
          </a:p>
          <a:p>
            <a:r>
              <a:rPr lang="en-US" dirty="0"/>
              <a:t>Magnusson et </a:t>
            </a:r>
            <a:r>
              <a:rPr lang="en-US" dirty="0" smtClean="0"/>
              <a:t>al., </a:t>
            </a:r>
            <a:r>
              <a:rPr lang="en-US" dirty="0"/>
              <a:t>achieved a large hamstring ROM gain (</a:t>
            </a:r>
            <a:r>
              <a:rPr lang="en-US" dirty="0" smtClean="0"/>
              <a:t>33º) following </a:t>
            </a:r>
            <a:r>
              <a:rPr lang="en-US" dirty="0"/>
              <a:t>only one 6-second isometric contraction </a:t>
            </a:r>
          </a:p>
          <a:p>
            <a:r>
              <a:rPr lang="en-US" dirty="0"/>
              <a:t>It us suggested that there is probably little clinical benefit in employing more than 2 repetitions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000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Mechanism of Effect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464" y="256273"/>
            <a:ext cx="1633727" cy="7022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276820"/>
            <a:ext cx="7316464" cy="5248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41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Mechanism of Effect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464" y="256273"/>
            <a:ext cx="1633727" cy="7022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45497"/>
            <a:ext cx="6456919" cy="478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981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07397"/>
            <a:ext cx="7269480" cy="686976"/>
          </a:xfrm>
        </p:spPr>
        <p:txBody>
          <a:bodyPr>
            <a:normAutofit/>
          </a:bodyPr>
          <a:lstStyle/>
          <a:p>
            <a:r>
              <a:rPr lang="en-US" dirty="0" smtClean="0"/>
              <a:t>Mechanism of Effect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3464" y="256273"/>
            <a:ext cx="1633727" cy="70224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992" y="1309645"/>
            <a:ext cx="7077391" cy="5101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849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86976"/>
          </a:xfrm>
        </p:spPr>
        <p:txBody>
          <a:bodyPr/>
          <a:lstStyle/>
          <a:p>
            <a:r>
              <a:rPr lang="en-US" dirty="0" smtClean="0"/>
              <a:t>Summary</a:t>
            </a:r>
            <a:endParaRPr lang="en-US" dirty="0"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294373"/>
            <a:ext cx="7272808" cy="1270531"/>
          </a:xfrm>
        </p:spPr>
        <p:txBody>
          <a:bodyPr>
            <a:normAutofit/>
          </a:bodyPr>
          <a:lstStyle/>
          <a:p>
            <a:r>
              <a:rPr lang="en-US"/>
              <a:t>Muscle Energy Techniques are an alternative to PNF stretching for the improvement of ROM and flexibility </a:t>
            </a:r>
          </a:p>
        </p:txBody>
      </p:sp>
    </p:spTree>
    <p:extLst>
      <p:ext uri="{BB962C8B-B14F-4D97-AF65-F5344CB8AC3E}">
        <p14:creationId xmlns:p14="http://schemas.microsoft.com/office/powerpoint/2010/main" val="13068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4448</TotalTime>
  <Words>599</Words>
  <Application>Microsoft Macintosh PowerPoint</Application>
  <PresentationFormat>On-screen Show (4:3)</PresentationFormat>
  <Paragraphs>110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Century Schoolbook</vt:lpstr>
      <vt:lpstr>ＭＳ Ｐゴシック</vt:lpstr>
      <vt:lpstr>Wingdings 2</vt:lpstr>
      <vt:lpstr>Arial</vt:lpstr>
      <vt:lpstr>View</vt:lpstr>
      <vt:lpstr>INTRODUCION TO SPORTS THERAPY  Practical – Muscle Energy Techniques</vt:lpstr>
      <vt:lpstr>Learning Outcomes </vt:lpstr>
      <vt:lpstr>  Muscle Energy Techniques (METs)</vt:lpstr>
      <vt:lpstr>  Muscle Energy Techniques (METs)</vt:lpstr>
      <vt:lpstr>  Muscle Energy Techniques (METs)</vt:lpstr>
      <vt:lpstr>   Muscle Energy Techniques (METs)</vt:lpstr>
      <vt:lpstr>  Muscle Energy Techniques (METs)</vt:lpstr>
      <vt:lpstr>  Muscle Energy Techniques (METs)</vt:lpstr>
      <vt:lpstr>Common Sites for METs</vt:lpstr>
      <vt:lpstr>METs</vt:lpstr>
      <vt:lpstr>Clinical Reasoning</vt:lpstr>
      <vt:lpstr>Clinical Reasoning</vt:lpstr>
      <vt:lpstr>Clinical Reasoning</vt:lpstr>
      <vt:lpstr>Clinical Reasoning</vt:lpstr>
      <vt:lpstr>Mechanism of Effect</vt:lpstr>
      <vt:lpstr>Mechanism of Effect</vt:lpstr>
      <vt:lpstr>Mechanism of Effect</vt:lpstr>
      <vt:lpstr>Summary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134</cp:revision>
  <dcterms:created xsi:type="dcterms:W3CDTF">2016-09-15T12:23:08Z</dcterms:created>
  <dcterms:modified xsi:type="dcterms:W3CDTF">2017-11-28T06:24:40Z</dcterms:modified>
</cp:coreProperties>
</file>