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8" r:id="rId2"/>
    <p:sldId id="256" r:id="rId3"/>
    <p:sldId id="257"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E7"/>
    <a:srgbClr val="FFFFDD"/>
    <a:srgbClr val="EFF5FB"/>
    <a:srgbClr val="FFFFCC"/>
    <a:srgbClr val="F2F7FF"/>
    <a:srgbClr val="F9FFE6"/>
    <a:srgbClr val="EBFFF2"/>
    <a:srgbClr val="E6E9EF"/>
    <a:srgbClr val="ECECEC"/>
    <a:srgbClr val="DDFF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482B5C-E99E-4BBC-AF9A-3CFF67FCA02A}" v="35" dt="2026-10-17T15:05:40.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p:scale>
          <a:sx n="60" d="100"/>
          <a:sy n="60" d="100"/>
        </p:scale>
        <p:origin x="2558" y="-1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modSld">
      <pc:chgData name="Ishrat Rehman (2118374)" userId="7bceaac9-4ea7-4498-9296-f3c92db6e852" providerId="ADAL" clId="{F95FDCFA-1C51-44C8-A692-2715DABA2479}" dt="2026-10-17T15:05:40.409" v="33"/>
      <pc:docMkLst>
        <pc:docMk/>
      </pc:docMkLst>
      <pc:sldChg chg="addSp modSp">
        <pc:chgData name="Ishrat Rehman (2118374)" userId="7bceaac9-4ea7-4498-9296-f3c92db6e852" providerId="ADAL" clId="{F95FDCFA-1C51-44C8-A692-2715DABA2479}" dt="2026-10-17T14:49:28.594" v="30"/>
        <pc:sldMkLst>
          <pc:docMk/>
          <pc:sldMk cId="11069031" sldId="256"/>
        </pc:sldMkLst>
        <pc:spChg chg="add mod">
          <ac:chgData name="Ishrat Rehman (2118374)" userId="7bceaac9-4ea7-4498-9296-f3c92db6e852" providerId="ADAL" clId="{F95FDCFA-1C51-44C8-A692-2715DABA2479}" dt="2026-10-17T12:17:50.484" v="3"/>
          <ac:spMkLst>
            <pc:docMk/>
            <pc:sldMk cId="11069031" sldId="256"/>
            <ac:spMk id="8" creationId="{BAC586E0-71E3-4D2F-CE1D-B1742C63AB9E}"/>
          </ac:spMkLst>
        </pc:spChg>
        <pc:spChg chg="add mod">
          <ac:chgData name="Ishrat Rehman (2118374)" userId="7bceaac9-4ea7-4498-9296-f3c92db6e852" providerId="ADAL" clId="{F95FDCFA-1C51-44C8-A692-2715DABA2479}" dt="2026-10-17T14:40:43.672" v="28"/>
          <ac:spMkLst>
            <pc:docMk/>
            <pc:sldMk cId="11069031" sldId="256"/>
            <ac:spMk id="9" creationId="{F554E04E-63AF-9E19-27E9-E8D6DF0E5A82}"/>
          </ac:spMkLst>
        </pc:spChg>
        <pc:spChg chg="add mod">
          <ac:chgData name="Ishrat Rehman (2118374)" userId="7bceaac9-4ea7-4498-9296-f3c92db6e852" providerId="ADAL" clId="{F95FDCFA-1C51-44C8-A692-2715DABA2479}" dt="2026-10-17T12:28:05.868" v="10"/>
          <ac:spMkLst>
            <pc:docMk/>
            <pc:sldMk cId="11069031" sldId="256"/>
            <ac:spMk id="10" creationId="{FD656FC8-88E3-80EC-6F3F-DD09DA44F025}"/>
          </ac:spMkLst>
        </pc:spChg>
        <pc:spChg chg="add mod">
          <ac:chgData name="Ishrat Rehman (2118374)" userId="7bceaac9-4ea7-4498-9296-f3c92db6e852" providerId="ADAL" clId="{F95FDCFA-1C51-44C8-A692-2715DABA2479}" dt="2026-10-17T12:39:48.406" v="12"/>
          <ac:spMkLst>
            <pc:docMk/>
            <pc:sldMk cId="11069031" sldId="256"/>
            <ac:spMk id="11" creationId="{658471A2-32ED-EF95-01C0-89CC175D052B}"/>
          </ac:spMkLst>
        </pc:spChg>
        <pc:spChg chg="add mod">
          <ac:chgData name="Ishrat Rehman (2118374)" userId="7bceaac9-4ea7-4498-9296-f3c92db6e852" providerId="ADAL" clId="{F95FDCFA-1C51-44C8-A692-2715DABA2479}" dt="2026-10-17T12:43:52.313" v="14"/>
          <ac:spMkLst>
            <pc:docMk/>
            <pc:sldMk cId="11069031" sldId="256"/>
            <ac:spMk id="12" creationId="{02A38C9F-7850-670C-5EA3-121520C2B3AF}"/>
          </ac:spMkLst>
        </pc:spChg>
        <pc:spChg chg="add mod">
          <ac:chgData name="Ishrat Rehman (2118374)" userId="7bceaac9-4ea7-4498-9296-f3c92db6e852" providerId="ADAL" clId="{F95FDCFA-1C51-44C8-A692-2715DABA2479}" dt="2026-10-17T13:24:26.929" v="17"/>
          <ac:spMkLst>
            <pc:docMk/>
            <pc:sldMk cId="11069031" sldId="256"/>
            <ac:spMk id="13" creationId="{86AB1554-98D9-E474-AF34-46FC3FA9B633}"/>
          </ac:spMkLst>
        </pc:spChg>
        <pc:spChg chg="add mod">
          <ac:chgData name="Ishrat Rehman (2118374)" userId="7bceaac9-4ea7-4498-9296-f3c92db6e852" providerId="ADAL" clId="{F95FDCFA-1C51-44C8-A692-2715DABA2479}" dt="2026-10-17T14:19:23.594" v="22" actId="767"/>
          <ac:spMkLst>
            <pc:docMk/>
            <pc:sldMk cId="11069031" sldId="256"/>
            <ac:spMk id="20" creationId="{8DBB1FE1-DEC2-8167-D9C3-882B21E6BFEB}"/>
          </ac:spMkLst>
        </pc:spChg>
        <pc:spChg chg="add mod">
          <ac:chgData name="Ishrat Rehman (2118374)" userId="7bceaac9-4ea7-4498-9296-f3c92db6e852" providerId="ADAL" clId="{F95FDCFA-1C51-44C8-A692-2715DABA2479}" dt="2026-10-17T14:49:28.594" v="30"/>
          <ac:spMkLst>
            <pc:docMk/>
            <pc:sldMk cId="11069031" sldId="256"/>
            <ac:spMk id="21" creationId="{4B8EE71C-0226-2328-92A1-DA1393B78FD2}"/>
          </ac:spMkLst>
        </pc:spChg>
        <pc:spChg chg="add mod">
          <ac:chgData name="Ishrat Rehman (2118374)" userId="7bceaac9-4ea7-4498-9296-f3c92db6e852" providerId="ADAL" clId="{F95FDCFA-1C51-44C8-A692-2715DABA2479}" dt="2026-10-17T14:24:06.407" v="25"/>
          <ac:spMkLst>
            <pc:docMk/>
            <pc:sldMk cId="11069031" sldId="256"/>
            <ac:spMk id="24" creationId="{AAECEF78-0347-B59E-2759-271BEB494317}"/>
          </ac:spMkLst>
        </pc:spChg>
        <pc:spChg chg="add mod">
          <ac:chgData name="Ishrat Rehman (2118374)" userId="7bceaac9-4ea7-4498-9296-f3c92db6e852" providerId="ADAL" clId="{F95FDCFA-1C51-44C8-A692-2715DABA2479}" dt="2026-10-17T14:34:55.131" v="27"/>
          <ac:spMkLst>
            <pc:docMk/>
            <pc:sldMk cId="11069031" sldId="256"/>
            <ac:spMk id="27" creationId="{913B89FE-1B46-5C0A-62D7-5D11F5DF3DC8}"/>
          </ac:spMkLst>
        </pc:spChg>
        <pc:graphicFrameChg chg="add">
          <ac:chgData name="Ishrat Rehman (2118374)" userId="7bceaac9-4ea7-4498-9296-f3c92db6e852" providerId="ADAL" clId="{F95FDCFA-1C51-44C8-A692-2715DABA2479}" dt="2026-10-17T14:42:43.612" v="29"/>
          <ac:graphicFrameMkLst>
            <pc:docMk/>
            <pc:sldMk cId="11069031" sldId="256"/>
            <ac:graphicFrameMk id="28" creationId="{15BEA00E-8D72-3BB9-41F1-57D024D0F124}"/>
          </ac:graphicFrameMkLst>
        </pc:graphicFrameChg>
      </pc:sldChg>
      <pc:sldChg chg="addSp modSp">
        <pc:chgData name="Ishrat Rehman (2118374)" userId="7bceaac9-4ea7-4498-9296-f3c92db6e852" providerId="ADAL" clId="{F95FDCFA-1C51-44C8-A692-2715DABA2479}" dt="2026-10-17T15:05:40.409" v="33"/>
        <pc:sldMkLst>
          <pc:docMk/>
          <pc:sldMk cId="1717413066" sldId="257"/>
        </pc:sldMkLst>
        <pc:spChg chg="add mod">
          <ac:chgData name="Ishrat Rehman (2118374)" userId="7bceaac9-4ea7-4498-9296-f3c92db6e852" providerId="ADAL" clId="{F95FDCFA-1C51-44C8-A692-2715DABA2479}" dt="2026-10-17T15:05:40.409" v="33"/>
          <ac:spMkLst>
            <pc:docMk/>
            <pc:sldMk cId="1717413066" sldId="257"/>
            <ac:spMk id="2" creationId="{41AA5C48-A713-6EE3-D2F3-B884B780284A}"/>
          </ac:spMkLst>
        </pc:spChg>
      </pc:sldChg>
      <pc:sldChg chg="addSp modSp">
        <pc:chgData name="Ishrat Rehman (2118374)" userId="7bceaac9-4ea7-4498-9296-f3c92db6e852" providerId="ADAL" clId="{F95FDCFA-1C51-44C8-A692-2715DABA2479}" dt="2026-10-17T12:15:58.916" v="1"/>
        <pc:sldMkLst>
          <pc:docMk/>
          <pc:sldMk cId="1633042382" sldId="258"/>
        </pc:sldMkLst>
        <pc:spChg chg="add mod">
          <ac:chgData name="Ishrat Rehman (2118374)" userId="7bceaac9-4ea7-4498-9296-f3c92db6e852" providerId="ADAL" clId="{F95FDCFA-1C51-44C8-A692-2715DABA2479}" dt="2026-10-17T12:15:58.916" v="1"/>
          <ac:spMkLst>
            <pc:docMk/>
            <pc:sldMk cId="1633042382" sldId="258"/>
            <ac:spMk id="4" creationId="{4764CA97-8CDB-28BB-19E2-4F0D064EAF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B7A731-CEB6-4B05-BAF8-FFE50DB19E70}" type="datetimeFigureOut">
              <a:rPr lang="en-GB" smtClean="0"/>
              <a:t>17/10/2026</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3312E9-7ACA-48D6-8FB1-AC61431BC55E}" type="slidenum">
              <a:rPr lang="en-GB" smtClean="0"/>
              <a:t>‹#›</a:t>
            </a:fld>
            <a:endParaRPr lang="en-GB"/>
          </a:p>
        </p:txBody>
      </p:sp>
    </p:spTree>
    <p:extLst>
      <p:ext uri="{BB962C8B-B14F-4D97-AF65-F5344CB8AC3E}">
        <p14:creationId xmlns:p14="http://schemas.microsoft.com/office/powerpoint/2010/main" val="3448834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5"/>
          </p:nvPr>
        </p:nvSpPr>
        <p:spPr/>
        <p:txBody>
          <a:bodyPr/>
          <a:lstStyle/>
          <a:p>
            <a:fld id="{6D3312E9-7ACA-48D6-8FB1-AC61431BC55E}" type="slidenum">
              <a:rPr lang="en-GB" smtClean="0"/>
              <a:t>2</a:t>
            </a:fld>
            <a:endParaRPr lang="en-GB"/>
          </a:p>
        </p:txBody>
      </p:sp>
    </p:spTree>
    <p:extLst>
      <p:ext uri="{BB962C8B-B14F-4D97-AF65-F5344CB8AC3E}">
        <p14:creationId xmlns:p14="http://schemas.microsoft.com/office/powerpoint/2010/main" val="763618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AFBE5-1ADE-F3E6-2CBD-0507C057468B}"/>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C87C3B-DC3E-BC3D-9AE5-E31EC4BA0965}"/>
              </a:ext>
            </a:extLst>
          </p:cNvPr>
          <p:cNvSpPr>
            <a:spLocks noGrp="1"/>
          </p:cNvSpPr>
          <p:nvPr>
            <p:ph type="sldNum" sz="quarter" idx="5"/>
          </p:nvPr>
        </p:nvSpPr>
        <p:spPr/>
        <p:txBody>
          <a:bodyPr/>
          <a:lstStyle/>
          <a:p>
            <a:fld id="{6D3312E9-7ACA-48D6-8FB1-AC61431BC55E}" type="slidenum">
              <a:rPr lang="en-GB" smtClean="0"/>
              <a:t>3</a:t>
            </a:fld>
            <a:endParaRPr lang="en-GB"/>
          </a:p>
        </p:txBody>
      </p:sp>
    </p:spTree>
    <p:extLst>
      <p:ext uri="{BB962C8B-B14F-4D97-AF65-F5344CB8AC3E}">
        <p14:creationId xmlns:p14="http://schemas.microsoft.com/office/powerpoint/2010/main" val="2248999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691208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4280449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3718923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21CE78-497B-4FB3-B3DD-571A7433D7DD}" type="datetimeFigureOut">
              <a:rPr lang="en-GB" smtClean="0"/>
              <a:t>17/10/2026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706275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21CE78-497B-4FB3-B3DD-571A7433D7DD}" type="datetimeFigureOut">
              <a:rPr lang="en-GB" smtClean="0"/>
              <a:t>17/10/2026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268000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21CE78-497B-4FB3-B3DD-571A7433D7DD}" type="datetimeFigureOut">
              <a:rPr lang="en-GB" smtClean="0"/>
              <a:t>17/10/2026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810310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21CE78-497B-4FB3-B3DD-571A7433D7DD}" type="datetimeFigureOut">
              <a:rPr lang="en-GB" smtClean="0"/>
              <a:t>17/10/2026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923732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21CE78-497B-4FB3-B3DD-571A7433D7DD}" type="datetimeFigureOut">
              <a:rPr lang="en-GB" smtClean="0"/>
              <a:t>17/10/2026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86306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21CE78-497B-4FB3-B3DD-571A7433D7DD}" type="datetimeFigureOut">
              <a:rPr lang="en-GB" smtClean="0"/>
              <a:t>17/10/2026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651416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111251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21CE78-497B-4FB3-B3DD-571A7433D7DD}" type="datetimeFigureOut">
              <a:rPr lang="en-GB" smtClean="0"/>
              <a:t>17/10/2026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3F0EE-8A8A-45B2-988D-3867044A9EA6}" type="slidenum">
              <a:rPr lang="en-GB" smtClean="0"/>
              <a:t>‹#›</a:t>
            </a:fld>
            <a:endParaRPr lang="en-GB"/>
          </a:p>
        </p:txBody>
      </p:sp>
    </p:spTree>
    <p:extLst>
      <p:ext uri="{BB962C8B-B14F-4D97-AF65-F5344CB8AC3E}">
        <p14:creationId xmlns:p14="http://schemas.microsoft.com/office/powerpoint/2010/main" val="2018850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82000"/>
                  </a:schemeClr>
                </a:solidFill>
              </a:defRPr>
            </a:lvl1pPr>
          </a:lstStyle>
          <a:p>
            <a:fld id="{B621CE78-497B-4FB3-B3DD-571A7433D7DD}" type="datetimeFigureOut">
              <a:rPr lang="en-GB" smtClean="0"/>
              <a:t>17/10/2026</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82000"/>
                  </a:schemeClr>
                </a:solidFill>
              </a:defRPr>
            </a:lvl1pPr>
          </a:lstStyle>
          <a:p>
            <a:fld id="{5B33F0EE-8A8A-45B2-988D-3867044A9EA6}" type="slidenum">
              <a:rPr lang="en-GB" smtClean="0"/>
              <a:t>‹#›</a:t>
            </a:fld>
            <a:endParaRPr lang="en-GB"/>
          </a:p>
        </p:txBody>
      </p:sp>
    </p:spTree>
    <p:extLst>
      <p:ext uri="{BB962C8B-B14F-4D97-AF65-F5344CB8AC3E}">
        <p14:creationId xmlns:p14="http://schemas.microsoft.com/office/powerpoint/2010/main" val="993132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0B97-449D-A12A-18A0-E7007737EC48}"/>
              </a:ext>
            </a:extLst>
          </p:cNvPr>
          <p:cNvSpPr>
            <a:spLocks noGrp="1"/>
          </p:cNvSpPr>
          <p:nvPr>
            <p:ph type="ctrTitle"/>
          </p:nvPr>
        </p:nvSpPr>
        <p:spPr>
          <a:xfrm>
            <a:off x="514350" y="8112695"/>
            <a:ext cx="5829300" cy="2652672"/>
          </a:xfrm>
        </p:spPr>
        <p:txBody>
          <a:bodyPr>
            <a:normAutofit fontScale="90000"/>
          </a:bodyPr>
          <a:lstStyle/>
          <a:p>
            <a:pPr algn="l"/>
            <a:r>
              <a:rPr lang="en-GB" noProof="0" dirty="0">
                <a:latin typeface="Arial" panose="020B0604020202020204" pitchFamily="34" charset="0"/>
                <a:cs typeface="Arial" panose="020B0604020202020204" pitchFamily="34" charset="0"/>
              </a:rPr>
              <a:t>Ishrat Rehman</a:t>
            </a:r>
            <a:br>
              <a:rPr lang="en-GB" noProof="0" dirty="0">
                <a:latin typeface="Arial" panose="020B0604020202020204" pitchFamily="34" charset="0"/>
                <a:cs typeface="Arial" panose="020B0604020202020204" pitchFamily="34" charset="0"/>
              </a:rPr>
            </a:br>
            <a:r>
              <a:rPr lang="en-GB" noProof="0" dirty="0">
                <a:latin typeface="Arial" panose="020B0604020202020204" pitchFamily="34" charset="0"/>
                <a:cs typeface="Arial" panose="020B0604020202020204" pitchFamily="34" charset="0"/>
              </a:rPr>
              <a:t>2118374</a:t>
            </a:r>
            <a:br>
              <a:rPr lang="en-GB" noProof="0" dirty="0">
                <a:latin typeface="Arial" panose="020B0604020202020204" pitchFamily="34" charset="0"/>
                <a:cs typeface="Arial" panose="020B0604020202020204" pitchFamily="34" charset="0"/>
              </a:rPr>
            </a:br>
            <a:r>
              <a:rPr lang="en-GB" noProof="0" dirty="0">
                <a:latin typeface="Arial" panose="020B0604020202020204" pitchFamily="34" charset="0"/>
                <a:cs typeface="Arial" panose="020B0604020202020204" pitchFamily="34" charset="0"/>
              </a:rPr>
              <a:t>Lecturer - Junaid Shaikh</a:t>
            </a:r>
            <a:br>
              <a:rPr lang="en-GB" noProof="0" dirty="0">
                <a:latin typeface="Arial" panose="020B0604020202020204" pitchFamily="34" charset="0"/>
                <a:cs typeface="Arial" panose="020B0604020202020204" pitchFamily="34" charset="0"/>
              </a:rPr>
            </a:br>
            <a:r>
              <a:rPr lang="en-GB" noProof="0" dirty="0">
                <a:latin typeface="Arial" panose="020B0604020202020204" pitchFamily="34" charset="0"/>
                <a:cs typeface="Arial" panose="020B0604020202020204" pitchFamily="34" charset="0"/>
              </a:rPr>
              <a:t>Module- LCHS7008</a:t>
            </a:r>
          </a:p>
        </p:txBody>
      </p:sp>
      <p:sp>
        <p:nvSpPr>
          <p:cNvPr id="4" name="TextBox 3">
            <a:extLst>
              <a:ext uri="{FF2B5EF4-FFF2-40B4-BE49-F238E27FC236}">
                <a16:creationId xmlns:a16="http://schemas.microsoft.com/office/drawing/2014/main" id="{4764CA97-8CDB-28BB-19E2-4F0D064EAF5A}"/>
              </a:ext>
            </a:extLst>
          </p:cNvPr>
          <p:cNvSpPr txBox="1"/>
          <p:nvPr/>
        </p:nvSpPr>
        <p:spPr>
          <a:xfrm>
            <a:off x="628650" y="4441092"/>
            <a:ext cx="5829300" cy="2585323"/>
          </a:xfrm>
          <a:prstGeom prst="rect">
            <a:avLst/>
          </a:prstGeom>
          <a:noFill/>
        </p:spPr>
        <p:txBody>
          <a:bodyPr wrap="square" rtlCol="0">
            <a:spAutoFit/>
          </a:bodyPr>
          <a:lstStyle/>
          <a:p>
            <a:r>
              <a:rPr lang="en-GB" sz="3600" noProof="0" dirty="0">
                <a:latin typeface="Arial" panose="020B0604020202020204" pitchFamily="34" charset="0"/>
                <a:cs typeface="Arial" panose="020B0604020202020204" pitchFamily="34" charset="0"/>
              </a:rPr>
              <a:t>Factors Associated with Depression among Adult South Asian Women in England</a:t>
            </a:r>
          </a:p>
          <a:p>
            <a:endParaRPr lang="en-GB" noProof="0" dirty="0"/>
          </a:p>
        </p:txBody>
      </p:sp>
    </p:spTree>
    <p:extLst>
      <p:ext uri="{BB962C8B-B14F-4D97-AF65-F5344CB8AC3E}">
        <p14:creationId xmlns:p14="http://schemas.microsoft.com/office/powerpoint/2010/main" val="1633042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AC586E0-71E3-4D2F-CE1D-B1742C63AB9E}"/>
              </a:ext>
            </a:extLst>
          </p:cNvPr>
          <p:cNvSpPr txBox="1"/>
          <p:nvPr/>
        </p:nvSpPr>
        <p:spPr>
          <a:xfrm>
            <a:off x="0" y="0"/>
            <a:ext cx="6858000" cy="830997"/>
          </a:xfrm>
          <a:prstGeom prst="rect">
            <a:avLst/>
          </a:prstGeom>
          <a:solidFill>
            <a:schemeClr val="accent6">
              <a:lumMod val="20000"/>
              <a:lumOff val="80000"/>
            </a:schemeClr>
          </a:solidFill>
          <a:ln>
            <a:solidFill>
              <a:schemeClr val="tx1"/>
            </a:solidFill>
          </a:ln>
        </p:spPr>
        <p:txBody>
          <a:bodyPr wrap="square" rtlCol="0">
            <a:spAutoFit/>
          </a:bodyPr>
          <a:lstStyle/>
          <a:p>
            <a:pPr algn="ctr"/>
            <a:r>
              <a:rPr lang="en-GB" sz="2400" b="1" dirty="0">
                <a:latin typeface="Arial" panose="020B0604020202020204" pitchFamily="34" charset="0"/>
                <a:cs typeface="Arial" panose="020B0604020202020204" pitchFamily="34" charset="0"/>
              </a:rPr>
              <a:t>Factors Associated with Depression among Adult South Asian Women in England</a:t>
            </a:r>
          </a:p>
        </p:txBody>
      </p:sp>
      <p:sp>
        <p:nvSpPr>
          <p:cNvPr id="9" name="TextBox 8">
            <a:extLst>
              <a:ext uri="{FF2B5EF4-FFF2-40B4-BE49-F238E27FC236}">
                <a16:creationId xmlns:a16="http://schemas.microsoft.com/office/drawing/2014/main" id="{F554E04E-63AF-9E19-27E9-E8D6DF0E5A82}"/>
              </a:ext>
            </a:extLst>
          </p:cNvPr>
          <p:cNvSpPr txBox="1"/>
          <p:nvPr/>
        </p:nvSpPr>
        <p:spPr>
          <a:xfrm>
            <a:off x="0" y="838557"/>
            <a:ext cx="6858000" cy="1384995"/>
          </a:xfrm>
          <a:prstGeom prst="rect">
            <a:avLst/>
          </a:prstGeom>
          <a:solidFill>
            <a:srgbClr val="F2F7FF"/>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Definition and Symptoms</a:t>
            </a:r>
          </a:p>
          <a:p>
            <a:r>
              <a:rPr lang="en-GB" sz="1200" dirty="0">
                <a:latin typeface="Arial" panose="020B0604020202020204" pitchFamily="34" charset="0"/>
                <a:cs typeface="Arial" panose="020B0604020202020204" pitchFamily="34" charset="0"/>
              </a:rPr>
              <a:t>Depression is a mental health condition affecting mood, motivation and daily functioning. Symptoms vary between individuals, may fluctuate over time and do not necessarily follow a linear pattern (NICE, 2022). Symptoms may include fatigue, sleep disturbances, poor concentration and feelings of hopelessness, varying between individuals and fluctuating over time (NHS, 2021). Depression is multifactorial, arising from interactions between genetics, psychological experiences and wider social and environmental circumstances (NHS, 2021; WHO, 2026).</a:t>
            </a:r>
          </a:p>
        </p:txBody>
      </p:sp>
      <p:sp>
        <p:nvSpPr>
          <p:cNvPr id="10" name="TextBox 9">
            <a:extLst>
              <a:ext uri="{FF2B5EF4-FFF2-40B4-BE49-F238E27FC236}">
                <a16:creationId xmlns:a16="http://schemas.microsoft.com/office/drawing/2014/main" id="{FD656FC8-88E3-80EC-6F3F-DD09DA44F025}"/>
              </a:ext>
            </a:extLst>
          </p:cNvPr>
          <p:cNvSpPr txBox="1"/>
          <p:nvPr/>
        </p:nvSpPr>
        <p:spPr>
          <a:xfrm>
            <a:off x="0" y="4009754"/>
            <a:ext cx="6858000" cy="2308324"/>
          </a:xfrm>
          <a:prstGeom prst="rect">
            <a:avLst/>
          </a:prstGeom>
          <a:solidFill>
            <a:srgbClr val="EBFFF2"/>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01 Rationale: </a:t>
            </a:r>
            <a:r>
              <a:rPr lang="en-GB" sz="1200" dirty="0">
                <a:latin typeface="Arial" panose="020B0604020202020204" pitchFamily="34" charset="0"/>
                <a:cs typeface="Arial" panose="020B0604020202020204" pitchFamily="34" charset="0"/>
              </a:rPr>
              <a:t>Depression is a public-health concern as it can affect wellbeing, relationships and everyday participation, while wider social inequalities may influence vulnerability and access to support (WHO, 2022). Studies identify associations between depression, social isolation, family conflict, relationship difficulties and persistent social stress among South Asian women (Gater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2009; Gask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2011; Chaudhry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2012). While research by Dickerson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(2022) and McIvor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(2022) further highlights loneliness, economic insecurity and social circumstances associated with depressive symptoms. However, evidence limitations are significant. Research disproportionately focuses on mothers, restricting other life stages (Gask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2011; Husain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2012. Barriers to mental health services may also influence recognition, diagnosis and support (Prajapati and Liebling, 2022). </a:t>
            </a:r>
            <a:r>
              <a:rPr lang="en-GB" sz="1200" b="1" dirty="0">
                <a:latin typeface="Arial" panose="020B0604020202020204" pitchFamily="34" charset="0"/>
                <a:cs typeface="Arial" panose="020B0604020202020204" pitchFamily="34" charset="0"/>
              </a:rPr>
              <a:t>Research gap:</a:t>
            </a:r>
            <a:r>
              <a:rPr lang="en-GB" sz="1200" dirty="0">
                <a:latin typeface="Arial" panose="020B0604020202020204" pitchFamily="34" charset="0"/>
                <a:cs typeface="Arial" panose="020B0604020202020204" pitchFamily="34" charset="0"/>
              </a:rPr>
              <a:t> This review will critically evaluate interacting determinants and conflicting evidence without assuming ethnicity or culture independently causes depression.</a:t>
            </a:r>
          </a:p>
        </p:txBody>
      </p:sp>
      <p:sp>
        <p:nvSpPr>
          <p:cNvPr id="11" name="TextBox 10">
            <a:extLst>
              <a:ext uri="{FF2B5EF4-FFF2-40B4-BE49-F238E27FC236}">
                <a16:creationId xmlns:a16="http://schemas.microsoft.com/office/drawing/2014/main" id="{658471A2-32ED-EF95-01C0-89CC175D052B}"/>
              </a:ext>
            </a:extLst>
          </p:cNvPr>
          <p:cNvSpPr txBox="1"/>
          <p:nvPr/>
        </p:nvSpPr>
        <p:spPr>
          <a:xfrm>
            <a:off x="0" y="7948494"/>
            <a:ext cx="6858000" cy="2308324"/>
          </a:xfrm>
          <a:prstGeom prst="rect">
            <a:avLst/>
          </a:prstGeom>
          <a:solidFill>
            <a:srgbClr val="ECECEC"/>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03 Research Question, Aim and Objectives:</a:t>
            </a:r>
          </a:p>
          <a:p>
            <a:r>
              <a:rPr lang="en-GB" sz="1200" b="1" dirty="0">
                <a:latin typeface="Arial" panose="020B0604020202020204" pitchFamily="34" charset="0"/>
                <a:cs typeface="Arial" panose="020B0604020202020204" pitchFamily="34" charset="0"/>
              </a:rPr>
              <a:t>Research Question: </a:t>
            </a:r>
            <a:r>
              <a:rPr lang="en-GB" sz="1200" dirty="0">
                <a:latin typeface="Arial" panose="020B0604020202020204" pitchFamily="34" charset="0"/>
                <a:cs typeface="Arial" panose="020B0604020202020204" pitchFamily="34" charset="0"/>
              </a:rPr>
              <a:t>What are the key factors associated with depression among South Asian adult women aged 18 years and over in England?</a:t>
            </a:r>
          </a:p>
          <a:p>
            <a:r>
              <a:rPr lang="en-GB" sz="1200" b="1" dirty="0">
                <a:latin typeface="Arial" panose="020B0604020202020204" pitchFamily="34" charset="0"/>
                <a:cs typeface="Arial" panose="020B0604020202020204" pitchFamily="34" charset="0"/>
              </a:rPr>
              <a:t>Research Aim: </a:t>
            </a:r>
            <a:r>
              <a:rPr lang="en-GB" sz="1200" dirty="0">
                <a:latin typeface="Arial" panose="020B0604020202020204" pitchFamily="34" charset="0"/>
                <a:cs typeface="Arial" panose="020B0604020202020204" pitchFamily="34" charset="0"/>
              </a:rPr>
              <a:t>To systematically review and critically evaluate evidence on factors associated with depression among South Asian adult women in England.</a:t>
            </a:r>
          </a:p>
          <a:p>
            <a:r>
              <a:rPr lang="en-GB" sz="1200" b="1" dirty="0">
                <a:latin typeface="Arial" panose="020B0604020202020204" pitchFamily="34" charset="0"/>
                <a:cs typeface="Arial" panose="020B0604020202020204" pitchFamily="34" charset="0"/>
              </a:rPr>
              <a:t>Research Objectives:</a:t>
            </a:r>
          </a:p>
          <a:p>
            <a:pPr marL="228600" indent="-228600">
              <a:buFont typeface="+mj-lt"/>
              <a:buAutoNum type="arabicPeriod"/>
            </a:pPr>
            <a:r>
              <a:rPr lang="en-GB" sz="1200" dirty="0">
                <a:latin typeface="Arial" panose="020B0604020202020204" pitchFamily="34" charset="0"/>
                <a:cs typeface="Arial" panose="020B0604020202020204" pitchFamily="34" charset="0"/>
              </a:rPr>
              <a:t>To identify the key factors associated with depression among South Asian adult women in England.</a:t>
            </a:r>
          </a:p>
          <a:p>
            <a:pPr marL="228600" lvl="0" indent="-228600">
              <a:buFont typeface="+mj-lt"/>
              <a:buAutoNum type="arabicPeriod"/>
            </a:pPr>
            <a:r>
              <a:rPr lang="en-GB" sz="1200" dirty="0">
                <a:latin typeface="Arial" panose="020B0604020202020204" pitchFamily="34" charset="0"/>
                <a:cs typeface="Arial" panose="020B0604020202020204" pitchFamily="34" charset="0"/>
              </a:rPr>
              <a:t>To critically examine the social, cultural, familial, psychological, socioeconomic and structural factors associated with depression.</a:t>
            </a:r>
          </a:p>
          <a:p>
            <a:pPr marL="228600" lvl="0" indent="-228600">
              <a:buFont typeface="+mj-lt"/>
              <a:buAutoNum type="arabicPeriod"/>
            </a:pPr>
            <a:r>
              <a:rPr lang="en-GB" sz="1200" dirty="0">
                <a:latin typeface="Arial" panose="020B0604020202020204" pitchFamily="34" charset="0"/>
                <a:cs typeface="Arial" panose="020B0604020202020204" pitchFamily="34" charset="0"/>
              </a:rPr>
              <a:t>To identify gaps and limitations in existing research and explore implications for public-health prevention and equitable mental-health support.</a:t>
            </a:r>
          </a:p>
        </p:txBody>
      </p:sp>
      <p:sp>
        <p:nvSpPr>
          <p:cNvPr id="13" name="TextBox 12">
            <a:extLst>
              <a:ext uri="{FF2B5EF4-FFF2-40B4-BE49-F238E27FC236}">
                <a16:creationId xmlns:a16="http://schemas.microsoft.com/office/drawing/2014/main" id="{86AB1554-98D9-E474-AF34-46FC3FA9B633}"/>
              </a:ext>
            </a:extLst>
          </p:cNvPr>
          <p:cNvSpPr txBox="1"/>
          <p:nvPr/>
        </p:nvSpPr>
        <p:spPr>
          <a:xfrm>
            <a:off x="0" y="10253008"/>
            <a:ext cx="6858001" cy="1938992"/>
          </a:xfrm>
          <a:prstGeom prst="rect">
            <a:avLst/>
          </a:prstGeom>
          <a:solidFill>
            <a:srgbClr val="F2F7FF"/>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04 Research Impact</a:t>
            </a:r>
          </a:p>
          <a:p>
            <a:r>
              <a:rPr lang="en-GB" sz="1200" b="1" dirty="0">
                <a:latin typeface="Arial" panose="020B0604020202020204" pitchFamily="34" charset="0"/>
                <a:cs typeface="Arial" panose="020B0604020202020204" pitchFamily="34" charset="0"/>
              </a:rPr>
              <a:t>South Asian women and families:</a:t>
            </a:r>
            <a:r>
              <a:rPr lang="en-GB" sz="1200" dirty="0">
                <a:latin typeface="Arial" panose="020B0604020202020204" pitchFamily="34" charset="0"/>
                <a:cs typeface="Arial" panose="020B0604020202020204" pitchFamily="34" charset="0"/>
              </a:rPr>
              <a:t> Improved awareness of diverse experiences and support needs may encourage earlier recognition and help-seeking (Khan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2019).</a:t>
            </a:r>
          </a:p>
          <a:p>
            <a:r>
              <a:rPr lang="en-GB" sz="1200" b="1" dirty="0">
                <a:latin typeface="Arial" panose="020B0604020202020204" pitchFamily="34" charset="0"/>
                <a:cs typeface="Arial" panose="020B0604020202020204" pitchFamily="34" charset="0"/>
              </a:rPr>
              <a:t>Healthcare professionals:</a:t>
            </a:r>
            <a:r>
              <a:rPr lang="en-GB" sz="1200" dirty="0">
                <a:latin typeface="Arial" panose="020B0604020202020204" pitchFamily="34" charset="0"/>
                <a:cs typeface="Arial" panose="020B0604020202020204" pitchFamily="34" charset="0"/>
              </a:rPr>
              <a:t> Findings may support individualised assessment and culturally responsive care without reinforcing stereotypes (NICE, 2022; Prajapati and Liebling, 2022).</a:t>
            </a:r>
          </a:p>
          <a:p>
            <a:r>
              <a:rPr lang="en-GB" sz="1200" b="1" dirty="0">
                <a:latin typeface="Arial" panose="020B0604020202020204" pitchFamily="34" charset="0"/>
                <a:cs typeface="Arial" panose="020B0604020202020204" pitchFamily="34" charset="0"/>
              </a:rPr>
              <a:t>Public health services:</a:t>
            </a:r>
            <a:r>
              <a:rPr lang="en-GB" sz="1200" dirty="0">
                <a:latin typeface="Arial" panose="020B0604020202020204" pitchFamily="34" charset="0"/>
                <a:cs typeface="Arial" panose="020B0604020202020204" pitchFamily="34" charset="0"/>
              </a:rPr>
              <a:t> Evidence may inform targeted prevention, social support and accessible interventions (WHO, 2022; Gater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2010).</a:t>
            </a:r>
          </a:p>
          <a:p>
            <a:r>
              <a:rPr lang="en-GB" sz="1200" b="1" dirty="0">
                <a:latin typeface="Arial" panose="020B0604020202020204" pitchFamily="34" charset="0"/>
                <a:cs typeface="Arial" panose="020B0604020202020204" pitchFamily="34" charset="0"/>
              </a:rPr>
              <a:t>Identify:</a:t>
            </a:r>
            <a:r>
              <a:rPr lang="en-GB" sz="1200" dirty="0">
                <a:latin typeface="Arial" panose="020B0604020202020204" pitchFamily="34" charset="0"/>
                <a:cs typeface="Arial" panose="020B0604020202020204" pitchFamily="34" charset="0"/>
              </a:rPr>
              <a:t> Recognise interacting socioeconomic, familial, psychological and structural factors.</a:t>
            </a:r>
          </a:p>
          <a:p>
            <a:r>
              <a:rPr lang="en-GB" sz="1200" b="1" dirty="0">
                <a:latin typeface="Arial" panose="020B0604020202020204" pitchFamily="34" charset="0"/>
                <a:cs typeface="Arial" panose="020B0604020202020204" pitchFamily="34" charset="0"/>
              </a:rPr>
              <a:t>Prevent:</a:t>
            </a:r>
            <a:r>
              <a:rPr lang="en-GB" sz="1200" dirty="0">
                <a:latin typeface="Arial" panose="020B0604020202020204" pitchFamily="34" charset="0"/>
                <a:cs typeface="Arial" panose="020B0604020202020204" pitchFamily="34" charset="0"/>
              </a:rPr>
              <a:t> Address isolation, financial pressures, safeguarding needs and barriers to early support.</a:t>
            </a:r>
          </a:p>
          <a:p>
            <a:r>
              <a:rPr lang="en-GB" sz="1200" dirty="0">
                <a:latin typeface="Arial" panose="020B0604020202020204" pitchFamily="34" charset="0"/>
                <a:cs typeface="Arial" panose="020B0604020202020204" pitchFamily="34" charset="0"/>
              </a:rPr>
              <a:t>Improve: Promote equitable, accessible and individually responsive mental health services.</a:t>
            </a:r>
          </a:p>
        </p:txBody>
      </p:sp>
      <p:sp>
        <p:nvSpPr>
          <p:cNvPr id="21" name="TextBox 20">
            <a:extLst>
              <a:ext uri="{FF2B5EF4-FFF2-40B4-BE49-F238E27FC236}">
                <a16:creationId xmlns:a16="http://schemas.microsoft.com/office/drawing/2014/main" id="{4B8EE71C-0226-2328-92A1-DA1393B78FD2}"/>
              </a:ext>
            </a:extLst>
          </p:cNvPr>
          <p:cNvSpPr txBox="1"/>
          <p:nvPr/>
        </p:nvSpPr>
        <p:spPr>
          <a:xfrm>
            <a:off x="1" y="6344894"/>
            <a:ext cx="2932746" cy="1569660"/>
          </a:xfrm>
          <a:prstGeom prst="rect">
            <a:avLst/>
          </a:prstGeom>
          <a:solidFill>
            <a:srgbClr val="FFFFE7"/>
          </a:solidFill>
          <a:ln>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02 Prevalence </a:t>
            </a:r>
            <a:r>
              <a:rPr lang="en-GB" sz="1200" dirty="0">
                <a:latin typeface="Arial" panose="020B0604020202020204" pitchFamily="34" charset="0"/>
                <a:cs typeface="Arial" panose="020B0604020202020204" pitchFamily="34" charset="0"/>
              </a:rPr>
              <a:t>The 2007 survey reported a higher observed prevalence of depressive episodes among South Asian women (4.8%) than White (2.7%), Black (1.1%) and other ethnic groups (2.5%), although small sample sizes limit the reliability of these comparisons (McManus et al., 2009).</a:t>
            </a:r>
            <a:endParaRPr lang="en-GB" sz="1200" b="1"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CC7D4485-F7A2-56F7-A2BB-C15066172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23552"/>
            <a:ext cx="3596640" cy="1759386"/>
          </a:xfrm>
          <a:prstGeom prst="rect">
            <a:avLst/>
          </a:prstGeom>
          <a:ln>
            <a:solidFill>
              <a:schemeClr val="tx1"/>
            </a:solidFill>
          </a:ln>
        </p:spPr>
      </p:pic>
      <p:sp>
        <p:nvSpPr>
          <p:cNvPr id="27" name="TextBox 26">
            <a:extLst>
              <a:ext uri="{FF2B5EF4-FFF2-40B4-BE49-F238E27FC236}">
                <a16:creationId xmlns:a16="http://schemas.microsoft.com/office/drawing/2014/main" id="{913B89FE-1B46-5C0A-62D7-5D11F5DF3DC8}"/>
              </a:ext>
            </a:extLst>
          </p:cNvPr>
          <p:cNvSpPr txBox="1"/>
          <p:nvPr/>
        </p:nvSpPr>
        <p:spPr>
          <a:xfrm>
            <a:off x="3596640" y="2228612"/>
            <a:ext cx="3261360" cy="1754326"/>
          </a:xfrm>
          <a:prstGeom prst="rect">
            <a:avLst/>
          </a:prstGeom>
          <a:noFill/>
          <a:ln>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Depressive episodes among women and men aged 16+ in England, 2023/24 (NHS England,  2025).</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Depression was more prevalent among women than men. However, these figures cover all ethnicities and cannot establish depression prevalence specifically among South Asian women (NHS England, 2025).</a:t>
            </a:r>
            <a:endParaRPr lang="en-GB" sz="800" dirty="0">
              <a:latin typeface="Arial" panose="020B0604020202020204" pitchFamily="34" charset="0"/>
              <a:cs typeface="Arial" panose="020B0604020202020204" pitchFamily="34" charset="0"/>
            </a:endParaRPr>
          </a:p>
        </p:txBody>
      </p:sp>
      <p:graphicFrame>
        <p:nvGraphicFramePr>
          <p:cNvPr id="28" name="Table 27">
            <a:extLst>
              <a:ext uri="{FF2B5EF4-FFF2-40B4-BE49-F238E27FC236}">
                <a16:creationId xmlns:a16="http://schemas.microsoft.com/office/drawing/2014/main" id="{15BEA00E-8D72-3BB9-41F1-57D024D0F124}"/>
              </a:ext>
            </a:extLst>
          </p:cNvPr>
          <p:cNvGraphicFramePr>
            <a:graphicFrameLocks noGrp="1"/>
          </p:cNvGraphicFramePr>
          <p:nvPr>
            <p:extLst>
              <p:ext uri="{D42A27DB-BD31-4B8C-83A1-F6EECF244321}">
                <p14:modId xmlns:p14="http://schemas.microsoft.com/office/powerpoint/2010/main" val="3539466851"/>
              </p:ext>
            </p:extLst>
          </p:nvPr>
        </p:nvGraphicFramePr>
        <p:xfrm>
          <a:off x="2932747" y="6318078"/>
          <a:ext cx="3925253" cy="1630415"/>
        </p:xfrm>
        <a:graphic>
          <a:graphicData uri="http://schemas.openxmlformats.org/drawingml/2006/table">
            <a:tbl>
              <a:tblPr>
                <a:tableStyleId>{5C22544A-7EE6-4342-B048-85BDC9FD1C3A}</a:tableStyleId>
              </a:tblPr>
              <a:tblGrid>
                <a:gridCol w="1093556">
                  <a:extLst>
                    <a:ext uri="{9D8B030D-6E8A-4147-A177-3AD203B41FA5}">
                      <a16:colId xmlns:a16="http://schemas.microsoft.com/office/drawing/2014/main" val="4127914261"/>
                    </a:ext>
                  </a:extLst>
                </a:gridCol>
                <a:gridCol w="1134291">
                  <a:extLst>
                    <a:ext uri="{9D8B030D-6E8A-4147-A177-3AD203B41FA5}">
                      <a16:colId xmlns:a16="http://schemas.microsoft.com/office/drawing/2014/main" val="1276689737"/>
                    </a:ext>
                  </a:extLst>
                </a:gridCol>
                <a:gridCol w="780830">
                  <a:extLst>
                    <a:ext uri="{9D8B030D-6E8A-4147-A177-3AD203B41FA5}">
                      <a16:colId xmlns:a16="http://schemas.microsoft.com/office/drawing/2014/main" val="3770500213"/>
                    </a:ext>
                  </a:extLst>
                </a:gridCol>
                <a:gridCol w="916576">
                  <a:extLst>
                    <a:ext uri="{9D8B030D-6E8A-4147-A177-3AD203B41FA5}">
                      <a16:colId xmlns:a16="http://schemas.microsoft.com/office/drawing/2014/main" val="2423404408"/>
                    </a:ext>
                  </a:extLst>
                </a:gridCol>
              </a:tblGrid>
              <a:tr h="425326">
                <a:tc>
                  <a:txBody>
                    <a:bodyPr/>
                    <a:lstStyle/>
                    <a:p>
                      <a:pPr>
                        <a:buNone/>
                      </a:pPr>
                      <a:r>
                        <a:rPr lang="en-GB" sz="1050" b="1">
                          <a:latin typeface="Arial" panose="020B0604020202020204" pitchFamily="34" charset="0"/>
                          <a:cs typeface="Arial" panose="020B0604020202020204" pitchFamily="34" charset="0"/>
                        </a:rPr>
                        <a:t>Ethnic group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b="1">
                          <a:latin typeface="Arial" panose="020B0604020202020204" pitchFamily="34" charset="0"/>
                          <a:cs typeface="Arial" panose="020B0604020202020204" pitchFamily="34" charset="0"/>
                        </a:rPr>
                        <a:t>Depressive episode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b="1">
                          <a:latin typeface="Arial" panose="020B0604020202020204" pitchFamily="34" charset="0"/>
                          <a:cs typeface="Arial" panose="020B0604020202020204" pitchFamily="34" charset="0"/>
                        </a:rPr>
                        <a:t>Any CMD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b="1" dirty="0">
                          <a:latin typeface="Arial" panose="020B0604020202020204" pitchFamily="34" charset="0"/>
                          <a:cs typeface="Arial" panose="020B0604020202020204" pitchFamily="34" charset="0"/>
                        </a:rPr>
                        <a:t>Sample size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3710855044"/>
                  </a:ext>
                </a:extLst>
              </a:tr>
              <a:tr h="259921">
                <a:tc>
                  <a:txBody>
                    <a:bodyPr/>
                    <a:lstStyle/>
                    <a:p>
                      <a:pPr>
                        <a:buNone/>
                      </a:pPr>
                      <a:r>
                        <a:rPr lang="en-GB" sz="1050" b="1">
                          <a:latin typeface="Arial" panose="020B0604020202020204" pitchFamily="34" charset="0"/>
                          <a:cs typeface="Arial" panose="020B0604020202020204" pitchFamily="34" charset="0"/>
                        </a:rPr>
                        <a:t>White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2.7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19.2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3,894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1426516608"/>
                  </a:ext>
                </a:extLst>
              </a:tr>
              <a:tr h="259921">
                <a:tc>
                  <a:txBody>
                    <a:bodyPr/>
                    <a:lstStyle/>
                    <a:p>
                      <a:pPr>
                        <a:buNone/>
                      </a:pPr>
                      <a:r>
                        <a:rPr lang="en-GB" sz="1050" b="1">
                          <a:latin typeface="Arial" panose="020B0604020202020204" pitchFamily="34" charset="0"/>
                          <a:cs typeface="Arial" panose="020B0604020202020204" pitchFamily="34" charset="0"/>
                        </a:rPr>
                        <a:t>Black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25.3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111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3540856651"/>
                  </a:ext>
                </a:extLst>
              </a:tr>
              <a:tr h="259921">
                <a:tc>
                  <a:txBody>
                    <a:bodyPr/>
                    <a:lstStyle/>
                    <a:p>
                      <a:pPr>
                        <a:buNone/>
                      </a:pPr>
                      <a:r>
                        <a:rPr lang="en-GB" sz="1050" b="1">
                          <a:latin typeface="Arial" panose="020B0604020202020204" pitchFamily="34" charset="0"/>
                          <a:cs typeface="Arial" panose="020B0604020202020204" pitchFamily="34" charset="0"/>
                        </a:rPr>
                        <a:t>South Asian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4.8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23.4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a:latin typeface="Arial" panose="020B0604020202020204" pitchFamily="34" charset="0"/>
                          <a:cs typeface="Arial" panose="020B0604020202020204" pitchFamily="34" charset="0"/>
                        </a:rPr>
                        <a:t>90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2254885441"/>
                  </a:ext>
                </a:extLst>
              </a:tr>
              <a:tr h="425326">
                <a:tc>
                  <a:txBody>
                    <a:bodyPr/>
                    <a:lstStyle/>
                    <a:p>
                      <a:pPr>
                        <a:buNone/>
                      </a:pPr>
                      <a:r>
                        <a:rPr lang="en-GB" sz="1050" b="1" dirty="0">
                          <a:latin typeface="Arial" panose="020B0604020202020204" pitchFamily="34" charset="0"/>
                          <a:cs typeface="Arial" panose="020B0604020202020204" pitchFamily="34" charset="0"/>
                        </a:rPr>
                        <a:t>Other ethnic groups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21.1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tc>
                  <a:txBody>
                    <a:bodyPr/>
                    <a:lstStyle/>
                    <a:p>
                      <a:pPr>
                        <a:buNone/>
                      </a:pPr>
                      <a:r>
                        <a:rPr lang="en-GB" sz="1050" dirty="0">
                          <a:latin typeface="Arial" panose="020B0604020202020204" pitchFamily="34" charset="0"/>
                          <a:cs typeface="Arial" panose="020B0604020202020204" pitchFamily="34" charset="0"/>
                        </a:rPr>
                        <a:t>87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E7"/>
                    </a:solidFill>
                  </a:tcPr>
                </a:tc>
                <a:extLst>
                  <a:ext uri="{0D108BD9-81ED-4DB2-BD59-A6C34878D82A}">
                    <a16:rowId xmlns:a16="http://schemas.microsoft.com/office/drawing/2014/main" val="847439870"/>
                  </a:ext>
                </a:extLst>
              </a:tr>
            </a:tbl>
          </a:graphicData>
        </a:graphic>
      </p:graphicFrame>
    </p:spTree>
    <p:extLst>
      <p:ext uri="{BB962C8B-B14F-4D97-AF65-F5344CB8AC3E}">
        <p14:creationId xmlns:p14="http://schemas.microsoft.com/office/powerpoint/2010/main" val="11069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3DEE7-6544-486B-BBFE-4EA1737996E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1AA5C48-A713-6EE3-D2F3-B884B780284A}"/>
              </a:ext>
            </a:extLst>
          </p:cNvPr>
          <p:cNvSpPr txBox="1"/>
          <p:nvPr/>
        </p:nvSpPr>
        <p:spPr>
          <a:xfrm>
            <a:off x="0" y="0"/>
            <a:ext cx="6705600" cy="1198789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References </a:t>
            </a:r>
          </a:p>
          <a:p>
            <a:pPr marL="228600" indent="-228600">
              <a:buFont typeface="+mj-lt"/>
              <a:buAutoNum type="arabicPeriod"/>
            </a:pPr>
            <a:endParaRPr lang="en-GB" sz="1100" b="1" dirty="0">
              <a:latin typeface="Arial" panose="020B0604020202020204" pitchFamily="34" charset="0"/>
              <a:cs typeface="Arial" panose="020B0604020202020204" pitchFamily="34" charset="0"/>
            </a:endParaRPr>
          </a:p>
          <a:p>
            <a:pPr marL="228600" lvl="0" indent="-228600">
              <a:buFont typeface="+mj-lt"/>
              <a:buAutoNum type="arabicPeriod"/>
            </a:pPr>
            <a:r>
              <a:rPr lang="en-GB" sz="1000" dirty="0">
                <a:latin typeface="Arial" panose="020B0604020202020204" pitchFamily="34" charset="0"/>
                <a:cs typeface="Arial" panose="020B0604020202020204" pitchFamily="34" charset="0"/>
              </a:rPr>
              <a:t>Chaudhry, N., Husain, N.,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and Creed, F. (2012) ‘A prospective study of social difficulties, acculturation and persistent depression in Pakistani women living in the UK’, Psychological Medicine, 42(6), pp. 1217–1226. Available at: https://www.cambridge.org/core/journals/psychological-medicine/article/abs/prospective-study-of-social-difficulties-acculturation-and-persistent-depression-in-pakistani-women-living-in-the-uk/E085FF85E97AB4EA19A8E0DEAD9667E3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Dickerson, J. et al. (2022) ‘“When will this end? Will it end?” The impact of the March–June 2020 UK COVID-19 lockdown response on mental health: a longitudinal survey of mothers in the Born in Bradford study’, BMJ Open, 12(1), e047748. Available at: https://bmjopen.bmj.com/content/12/1/e047748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Gask, L., Aseem, S., </a:t>
            </a:r>
            <a:r>
              <a:rPr lang="en-GB" sz="1000" dirty="0" err="1">
                <a:latin typeface="Arial" panose="020B0604020202020204" pitchFamily="34" charset="0"/>
                <a:cs typeface="Arial" panose="020B0604020202020204" pitchFamily="34" charset="0"/>
              </a:rPr>
              <a:t>Waquas</a:t>
            </a:r>
            <a:r>
              <a:rPr lang="en-GB" sz="1000" dirty="0">
                <a:latin typeface="Arial" panose="020B0604020202020204" pitchFamily="34" charset="0"/>
                <a:cs typeface="Arial" panose="020B0604020202020204" pitchFamily="34" charset="0"/>
              </a:rPr>
              <a:t>, A. and Waheed, W. (2011) ‘Isolation, feeling “stuck” and loss of control: understanding persistence of depression in British Pakistani women’, Journal of Affective Disorders, 128(1–2), pp. 49–55. Available at: https://www.sciencedirect.com/science/article/abs/pii/S0165032710004519?via%3Dihub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Gater, R.,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Percival, C., Chaudhry, N., Waheed, W., Dunn, G., Macfarlane, G. and Creed, F. (2009) ‘Persistent depressive disorders and social stress in people of Pakistani origin and white Europeans in UK’, Social Psychiatry and Psychiatric Epidemiology, 44(3), pp. 198–207. Available at: https://link.springer.com/article/10.1007/s00127-008-0426-x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Gater, R., Waheed, W., Husain, N.,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Aseem, S. and Creed, F. (2018) ‘Social intervention for British Pakistani women with depression: randomised controlled trial’, The British Journal of Psychiatry, 197(3), pp. 227–233. Available at: https://www.cambridge.org/core/journals/the-british-journal-of-psychiatry/article/social-intervention-for-british-pakistani-women-with-depression-randomised-controlled-trial/DBDA63E2D3F589BBA1781A7D4B557A72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GOV.UK (2020) Common mental disorders. Ethnicity facts and figures. Available at: https://www.ethnicity-facts-figures.service.gov.uk/health/mental-health/adults-experiencing-common-mental-disorders/latest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Husain, N., Cruickshank, K., Husain, M., Khan, S.,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and Rahman, A. (2012) ‘Social stress and depression during pregnancy and in the postnatal period in British Pakistani mothers: a cohort study’, Journal of Affective Disorders, 140(3), pp. 268–276. Available at: https://www.sciencedirect.com/science/article/pii/S016503271200105X?via%3Dihub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Husain, N. et al. (2024) ‘Efficacy of a culturally adapted, cognitive behavioural therapy-based intervention for postnatal depression in British south Asian women (ROSHNI-2): a multicentre, randomised controlled trial’, The Lancet, 404(10461), pp. 1430–1443. Available at: https://www.thelancet.com/journals/lancet/article/PIIS0140-6736(24)01612-X/fulltext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Khan, S., Lovell, K., Lunat, F., Masood, Y., Shah, S., </a:t>
            </a:r>
            <a:r>
              <a:rPr lang="en-GB" sz="1000" dirty="0" err="1">
                <a:latin typeface="Arial" panose="020B0604020202020204" pitchFamily="34" charset="0"/>
                <a:cs typeface="Arial" panose="020B0604020202020204" pitchFamily="34" charset="0"/>
              </a:rPr>
              <a:t>Tomenson</a:t>
            </a:r>
            <a:r>
              <a:rPr lang="en-GB" sz="1000" dirty="0">
                <a:latin typeface="Arial" panose="020B0604020202020204" pitchFamily="34" charset="0"/>
                <a:cs typeface="Arial" panose="020B0604020202020204" pitchFamily="34" charset="0"/>
              </a:rPr>
              <a:t>, B. and Husain, N. (2019) ‘Culturally-adapted cognitive behavioural therapy based intervention for maternal depression: a mixed-methods feasibility study’, BMC Women's Health, 19, article 21. Available at: https://link.springer.com/article/10.1186/s12905-019-0712-7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McIvor, C., Vafai, Y., Kelly, B., O'Toole, S.E., Heys, M., Badrick, E., Iqbal, H., Pickett, K.E., Cameron, C. and Dickerson, J. (2022) ‘The impact of the pandemic on mental health in ethnically diverse mothers: findings from the Born in Bradford, Tower Hamlets and Newham COVID-19 research programmes’, International Journal of Environmental Research and Public Health, 19(21), 14316. Available at: https://www.mdpi.com/1660-4601/19/21/14316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McManus, S., Meltzer, H., </a:t>
            </a:r>
            <a:r>
              <a:rPr lang="en-GB" sz="1000" dirty="0" err="1">
                <a:latin typeface="Arial" panose="020B0604020202020204" pitchFamily="34" charset="0"/>
                <a:cs typeface="Arial" panose="020B0604020202020204" pitchFamily="34" charset="0"/>
              </a:rPr>
              <a:t>Brugha</a:t>
            </a:r>
            <a:r>
              <a:rPr lang="en-GB" sz="1000" dirty="0">
                <a:latin typeface="Arial" panose="020B0604020202020204" pitchFamily="34" charset="0"/>
                <a:cs typeface="Arial" panose="020B0604020202020204" pitchFamily="34" charset="0"/>
              </a:rPr>
              <a:t>, T., Bebbington, P. and Jenkins, R. (eds.) (2009) Adult psychiatric morbidity in England, 2007: Results of a household survey. Leeds: NHS Information Centre. Available at: https://doc.ukdataservice.ac.uk/doc/6379/mrdoc/pdf/6379_apms_2007_research_report.pdf?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National Institute for Health and Care Excellence (NICE) (2022) Depression in adults: treatment and management. NICE guideline NG222. Available at: https://www.nice.org.uk/guidance/ng222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NHS England (2025) Adult Psychiatric Morbidity Survey 2023/24: Common mental health conditions. Available at: https://digital.nhs.uk/data-and-information/publications/statistical/adult-psychiatric-morbidity-survey/survey-of-mental-health-and-wellbeing-england-2023-24/common-mental-health-conditions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NHS (2021) Causes – Depression in adults. Available at: https://www.nhs.uk/mental-health/conditions/depression-in-adults/causes/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Prady, S.L., Pickett, K.E., </a:t>
            </a:r>
            <a:r>
              <a:rPr lang="en-GB" sz="1000" dirty="0" err="1">
                <a:latin typeface="Arial" panose="020B0604020202020204" pitchFamily="34" charset="0"/>
                <a:cs typeface="Arial" panose="020B0604020202020204" pitchFamily="34" charset="0"/>
              </a:rPr>
              <a:t>Croudace</a:t>
            </a:r>
            <a:r>
              <a:rPr lang="en-GB" sz="1000" dirty="0">
                <a:latin typeface="Arial" panose="020B0604020202020204" pitchFamily="34" charset="0"/>
                <a:cs typeface="Arial" panose="020B0604020202020204" pitchFamily="34" charset="0"/>
              </a:rPr>
              <a:t>, T., Fairley, L., Bloor, K., Gilbody, S., Kiernan, K.E. and Wright, J. (2013) ‘Psychological distress during pregnancy in a multi-ethnic community: findings from the Born in Bradford cohort study’, PLOS ONE, 8(4), e60693. Available at: https://journals.plos.org/plosone/article?id=10.1371/journal.pone.0060693 (Accessed: 13 October 2026). </a:t>
            </a:r>
          </a:p>
          <a:p>
            <a:pPr marL="228600" lvl="0" indent="-228600">
              <a:buFont typeface="+mj-lt"/>
              <a:buAutoNum type="arabicPeriod"/>
            </a:pPr>
            <a:r>
              <a:rPr lang="en-GB" sz="1000" dirty="0">
                <a:latin typeface="Arial" panose="020B0604020202020204" pitchFamily="34" charset="0"/>
                <a:cs typeface="Arial" panose="020B0604020202020204" pitchFamily="34" charset="0"/>
              </a:rPr>
              <a:t>Prajapati, R. and Liebling, H. (2022) ‘Accessing mental health services: a systematic review and meta-ethnography of the experiences of South Asian service users in the UK’, Journal of Racial and Ethnic Health Disparities, 9(2), pp. 598–619. Available at: https://link.springer.com/article/10.1007/s40615-021-00993-x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Rickford, R. et al. (2026) ‘Understanding depression symptom heterogeneity in South Asian minority groups: systematic scoping review’, The British Journal of Psychiatry, published online 10 March, pp. 1–14. Available at: https://www.cambridge.org/core/journals/the-british-journal-of-psychiatry/article/understanding-depression-symptom-heterogeneity-in-south-asian-minority-groups-systematic-scoping-review/5EDDE3C95D9F31191775DB3256D47F9C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World Health Organization (WHO) Depressive disorder (depression). Available at: https://www.who.int/news-room/fact-sheets/detail/depression (Accessed: 13 October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World Health Organization (WHO) (2022) World mental health report: transforming mental health for all. Geneva: WHO. Available at: https://www.who.int/publications/i/item/9789240049338 (Accessed: 13 October 2026).</a:t>
            </a:r>
          </a:p>
          <a:p>
            <a:r>
              <a:rPr lang="en-GB" sz="10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74130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178</TotalTime>
  <Words>2032</Words>
  <Application>Microsoft Office PowerPoint</Application>
  <PresentationFormat>Widescreen</PresentationFormat>
  <Paragraphs>68</Paragraphs>
  <Slides>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Ishrat Rehman 2118374 Lecturer - Junaid Shaikh Module- LCHS7008</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Ishrat Rehman (2118374)</cp:lastModifiedBy>
  <cp:revision>1</cp:revision>
  <dcterms:created xsi:type="dcterms:W3CDTF">2026-10-17T12:09:25Z</dcterms:created>
  <dcterms:modified xsi:type="dcterms:W3CDTF">2026-10-17T15:07:45Z</dcterms:modified>
</cp:coreProperties>
</file>