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4" r:id="rId1"/>
  </p:sldMasterIdLst>
  <p:notesMasterIdLst>
    <p:notesMasterId r:id="rId17"/>
  </p:notesMasterIdLst>
  <p:handoutMasterIdLst>
    <p:handoutMasterId r:id="rId18"/>
  </p:handoutMasterIdLst>
  <p:sldIdLst>
    <p:sldId id="256" r:id="rId2"/>
    <p:sldId id="275" r:id="rId3"/>
    <p:sldId id="257" r:id="rId4"/>
    <p:sldId id="266" r:id="rId5"/>
    <p:sldId id="265" r:id="rId6"/>
    <p:sldId id="259" r:id="rId7"/>
    <p:sldId id="268" r:id="rId8"/>
    <p:sldId id="264" r:id="rId9"/>
    <p:sldId id="262" r:id="rId10"/>
    <p:sldId id="267" r:id="rId11"/>
    <p:sldId id="270" r:id="rId12"/>
    <p:sldId id="272" r:id="rId13"/>
    <p:sldId id="269" r:id="rId14"/>
    <p:sldId id="273"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3940" userDrawn="1">
          <p15:clr>
            <a:srgbClr val="A4A3A4"/>
          </p15:clr>
        </p15:guide>
        <p15:guide id="4" pos="40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2" autoAdjust="0"/>
    <p:restoredTop sz="94615" autoAdjust="0"/>
  </p:normalViewPr>
  <p:slideViewPr>
    <p:cSldViewPr snapToGrid="0" showGuides="1">
      <p:cViewPr>
        <p:scale>
          <a:sx n="93" d="100"/>
          <a:sy n="93" d="100"/>
        </p:scale>
        <p:origin x="1236" y="684"/>
      </p:cViewPr>
      <p:guideLst>
        <p:guide orient="horz" pos="2160"/>
        <p:guide pos="3840"/>
        <p:guide pos="3940"/>
        <p:guide pos="4040"/>
      </p:guideLst>
    </p:cSldViewPr>
  </p:slideViewPr>
  <p:outlineViewPr>
    <p:cViewPr>
      <p:scale>
        <a:sx n="33" d="100"/>
        <a:sy n="33" d="100"/>
      </p:scale>
      <p:origin x="0" y="-1362"/>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5B7077D-AFFE-4DDF-897B-6A55766B2A6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023945AA-C99E-4399-B77E-FD10D42A8233}"/>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8A03B25-FC2A-47C3-BE36-1537BDA0A116}" type="datetime1">
              <a:rPr lang="en-GB" sz="1200" b="0" i="0" u="none" strike="noStrike" kern="1200" cap="none" spc="0" baseline="0">
                <a:solidFill>
                  <a:srgbClr val="000000"/>
                </a:solidFill>
                <a:uFillTx/>
                <a:latin typeface="Calibri"/>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06/11/2021</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1709C807-43C3-422B-BF15-574CFDCC7F2F}"/>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8A5968F7-7E66-4D92-B81D-8E27CFC9758E}"/>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DBC3636-FB04-4B3B-A099-9F914EDCD276}"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5222605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678637-28B9-4A41-B659-843CF06FCDCC}" type="datetimeFigureOut">
              <a:rPr lang="en-GB" smtClean="0"/>
              <a:t>06/11/2021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191F66-2D53-44EF-A066-064856981A61}" type="slidenum">
              <a:rPr lang="en-GB" smtClean="0"/>
              <a:t>‹#›</a:t>
            </a:fld>
            <a:endParaRPr lang="en-GB"/>
          </a:p>
        </p:txBody>
      </p:sp>
    </p:spTree>
    <p:extLst>
      <p:ext uri="{BB962C8B-B14F-4D97-AF65-F5344CB8AC3E}">
        <p14:creationId xmlns:p14="http://schemas.microsoft.com/office/powerpoint/2010/main" val="1992053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191F66-2D53-44EF-A066-064856981A61}" type="slidenum">
              <a:rPr lang="en-GB" smtClean="0"/>
              <a:t>5</a:t>
            </a:fld>
            <a:endParaRPr lang="en-GB"/>
          </a:p>
        </p:txBody>
      </p:sp>
    </p:spTree>
    <p:extLst>
      <p:ext uri="{BB962C8B-B14F-4D97-AF65-F5344CB8AC3E}">
        <p14:creationId xmlns:p14="http://schemas.microsoft.com/office/powerpoint/2010/main" val="1848424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pPr lvl="0"/>
            <a:fld id="{DDA02E9B-652C-40EF-A10F-40DCDFD4CC3E}" type="datetime1">
              <a:rPr lang="en-US" smtClean="0"/>
              <a:pPr lvl="0"/>
              <a:t>11/6/2021</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pPr lvl="0"/>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pPr lvl="0"/>
            <a:fld id="{8245D3BE-AE28-4EF9-8784-06B4E38CD813}" type="slidenum">
              <a:rPr lang="en-US" smtClean="0"/>
              <a:t>‹#›</a:t>
            </a:fld>
            <a:endParaRPr lang="en-US"/>
          </a:p>
        </p:txBody>
      </p:sp>
    </p:spTree>
    <p:extLst>
      <p:ext uri="{BB962C8B-B14F-4D97-AF65-F5344CB8AC3E}">
        <p14:creationId xmlns:p14="http://schemas.microsoft.com/office/powerpoint/2010/main" val="401640686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BC3443C0-BBE8-4F86-8189-80E811D1CD22}" type="datetime1">
              <a:rPr lang="en-US" smtClean="0"/>
              <a:pPr lvl="0"/>
              <a:t>11/6/2021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a:xfrm>
            <a:off x="10558300" y="5956137"/>
            <a:ext cx="1052508" cy="365125"/>
          </a:xfrm>
        </p:spPr>
        <p:txBody>
          <a:bodyPr/>
          <a:lstStyle/>
          <a:p>
            <a:pPr lvl="0"/>
            <a:fld id="{DE07D23A-AFF0-4B21-9F66-BA729ED7A1C0}" type="slidenum">
              <a:rPr lang="en-US" smtClean="0"/>
              <a:t>‹#›</a:t>
            </a:fld>
            <a:endParaRPr lang="en-US"/>
          </a:p>
        </p:txBody>
      </p:sp>
    </p:spTree>
    <p:extLst>
      <p:ext uri="{BB962C8B-B14F-4D97-AF65-F5344CB8AC3E}">
        <p14:creationId xmlns:p14="http://schemas.microsoft.com/office/powerpoint/2010/main" val="207778096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pPr lvl="0"/>
            <a:fld id="{F703F7BA-E22E-4BCF-A24B-95191BBD0431}" type="datetime1">
              <a:rPr lang="en-US" smtClean="0"/>
              <a:pPr lvl="0"/>
              <a:t>11/6/2021</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pPr lvl="0"/>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pPr lvl="0"/>
            <a:fld id="{647916EF-2BEB-4BCB-A5E0-34CB3936E8D0}" type="slidenum">
              <a:rPr lang="en-US" smtClean="0"/>
              <a:t>‹#›</a:t>
            </a:fld>
            <a:endParaRPr lang="en-US"/>
          </a:p>
        </p:txBody>
      </p:sp>
    </p:spTree>
    <p:extLst>
      <p:ext uri="{BB962C8B-B14F-4D97-AF65-F5344CB8AC3E}">
        <p14:creationId xmlns:p14="http://schemas.microsoft.com/office/powerpoint/2010/main" val="2312390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F0ED1596-5B0F-4995-8A54-51684D001DA8}" type="datetime1">
              <a:rPr lang="en-US" smtClean="0"/>
              <a:pPr lvl="0"/>
              <a:t>11/6/2021</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C96423D1-B6F7-401B-A552-EB5E52D8646B}" type="slidenum">
              <a:rPr lang="en-US" smtClean="0"/>
              <a:t>‹#›</a:t>
            </a:fld>
            <a:endParaRPr lang="en-US"/>
          </a:p>
        </p:txBody>
      </p:sp>
    </p:spTree>
    <p:extLst>
      <p:ext uri="{BB962C8B-B14F-4D97-AF65-F5344CB8AC3E}">
        <p14:creationId xmlns:p14="http://schemas.microsoft.com/office/powerpoint/2010/main" val="1641636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8C29DA96-682E-4A32-A270-82B40875C009}" type="datetime1">
              <a:rPr lang="en-US" smtClean="0"/>
              <a:pPr lvl="0"/>
              <a:t>11/6/2021</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BEE5CBE1-43D1-4906-9AEC-0FE860A850D9}" type="slidenum">
              <a:rPr lang="en-US" smtClean="0"/>
              <a:t>‹#›</a:t>
            </a:fld>
            <a:endParaRPr lang="en-US"/>
          </a:p>
        </p:txBody>
      </p:sp>
    </p:spTree>
    <p:extLst>
      <p:ext uri="{BB962C8B-B14F-4D97-AF65-F5344CB8AC3E}">
        <p14:creationId xmlns:p14="http://schemas.microsoft.com/office/powerpoint/2010/main" val="363686441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03D665F4-B911-4EBD-8B43-767463C2FA44}" type="datetime1">
              <a:rPr lang="en-US" smtClean="0"/>
              <a:pPr lvl="0"/>
              <a:t>11/6/2021</a:t>
            </a:fld>
            <a:endParaRPr lang="en-US"/>
          </a:p>
        </p:txBody>
      </p:sp>
      <p:sp>
        <p:nvSpPr>
          <p:cNvPr id="4" name="Footer Placeholder 3"/>
          <p:cNvSpPr>
            <a:spLocks noGrp="1"/>
          </p:cNvSpPr>
          <p:nvPr>
            <p:ph type="ftr" sz="quarter" idx="11"/>
          </p:nvPr>
        </p:nvSpPr>
        <p:spPr/>
        <p:txBody>
          <a:bodyPr/>
          <a:lstStyle/>
          <a:p>
            <a:pPr lvl="0"/>
            <a:endParaRPr lang="en-US"/>
          </a:p>
        </p:txBody>
      </p:sp>
      <p:sp>
        <p:nvSpPr>
          <p:cNvPr id="5" name="Slide Number Placeholder 4"/>
          <p:cNvSpPr>
            <a:spLocks noGrp="1"/>
          </p:cNvSpPr>
          <p:nvPr>
            <p:ph type="sldNum" sz="quarter" idx="12"/>
          </p:nvPr>
        </p:nvSpPr>
        <p:spPr/>
        <p:txBody>
          <a:bodyPr/>
          <a:lstStyle/>
          <a:p>
            <a:pPr lvl="0"/>
            <a:fld id="{AF60EFC0-CB88-4C5A-9718-E3F505C2F65E}" type="slidenum">
              <a:rPr lang="en-US" smtClean="0"/>
              <a:t>‹#›</a:t>
            </a:fld>
            <a:endParaRPr lang="en-US"/>
          </a:p>
        </p:txBody>
      </p:sp>
    </p:spTree>
    <p:extLst>
      <p:ext uri="{BB962C8B-B14F-4D97-AF65-F5344CB8AC3E}">
        <p14:creationId xmlns:p14="http://schemas.microsoft.com/office/powerpoint/2010/main" val="736795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06F7017D-132E-4344-BF4F-FFC810A6B6BC}" type="datetime1">
              <a:rPr lang="en-US" smtClean="0"/>
              <a:pPr lvl="0"/>
              <a:t>11/6/2021</a:t>
            </a:fld>
            <a:endParaRPr lang="en-US"/>
          </a:p>
        </p:txBody>
      </p:sp>
      <p:sp>
        <p:nvSpPr>
          <p:cNvPr id="3" name="Footer Placeholder 2"/>
          <p:cNvSpPr>
            <a:spLocks noGrp="1"/>
          </p:cNvSpPr>
          <p:nvPr>
            <p:ph type="ftr" sz="quarter" idx="11"/>
          </p:nvPr>
        </p:nvSpPr>
        <p:spPr/>
        <p:txBody>
          <a:bodyPr/>
          <a:lstStyle/>
          <a:p>
            <a:pPr lvl="0"/>
            <a:endParaRPr lang="en-US"/>
          </a:p>
        </p:txBody>
      </p:sp>
      <p:sp>
        <p:nvSpPr>
          <p:cNvPr id="4" name="Slide Number Placeholder 3"/>
          <p:cNvSpPr>
            <a:spLocks noGrp="1"/>
          </p:cNvSpPr>
          <p:nvPr>
            <p:ph type="sldNum" sz="quarter" idx="12"/>
          </p:nvPr>
        </p:nvSpPr>
        <p:spPr/>
        <p:txBody>
          <a:bodyPr/>
          <a:lstStyle/>
          <a:p>
            <a:pPr lvl="0"/>
            <a:fld id="{5C16FAB8-85FE-42FE-9DBB-1E8C24791E31}" type="slidenum">
              <a:rPr lang="en-US" smtClean="0"/>
              <a:t>‹#›</a:t>
            </a:fld>
            <a:endParaRPr lang="en-US"/>
          </a:p>
        </p:txBody>
      </p:sp>
    </p:spTree>
    <p:extLst>
      <p:ext uri="{BB962C8B-B14F-4D97-AF65-F5344CB8AC3E}">
        <p14:creationId xmlns:p14="http://schemas.microsoft.com/office/powerpoint/2010/main" val="132628042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pPr lvl="0"/>
            <a:fld id="{48965B2A-63F2-44BA-9522-4E3F7725CD17}" type="datetime1">
              <a:rPr lang="en-US" smtClean="0"/>
              <a:pPr lvl="0"/>
              <a:t>11/6/2021</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pPr lvl="0"/>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pPr lvl="0"/>
            <a:fld id="{521F44D3-53C2-4F26-BD0C-B1DC97426F2D}" type="slidenum">
              <a:rPr lang="en-US" smtClean="0"/>
              <a:t>‹#›</a:t>
            </a:fld>
            <a:endParaRPr lang="en-US"/>
          </a:p>
        </p:txBody>
      </p:sp>
    </p:spTree>
    <p:extLst>
      <p:ext uri="{BB962C8B-B14F-4D97-AF65-F5344CB8AC3E}">
        <p14:creationId xmlns:p14="http://schemas.microsoft.com/office/powerpoint/2010/main" val="784311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BF662EC0-6F79-4B54-B4C7-8E28F807820C}" type="datetime1">
              <a:rPr lang="en-US" smtClean="0"/>
              <a:pPr lvl="0"/>
              <a:t>11/6/2021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lvl="0"/>
            <a:fld id="{7C050ACA-D4A2-433E-B434-47180848D608}" type="slidenum">
              <a:rPr lang="en-US" smtClean="0"/>
              <a:t>‹#›</a:t>
            </a:fld>
            <a:endParaRPr lang="en-US"/>
          </a:p>
        </p:txBody>
      </p:sp>
    </p:spTree>
    <p:extLst>
      <p:ext uri="{BB962C8B-B14F-4D97-AF65-F5344CB8AC3E}">
        <p14:creationId xmlns:p14="http://schemas.microsoft.com/office/powerpoint/2010/main" val="3225553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9FA57076-D988-4547-B71B-F14451B4C2DA}" type="datetime1">
              <a:rPr lang="en-US" smtClean="0"/>
              <a:pPr lvl="0"/>
              <a:t>11/6/2021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04B08A9B-4C3E-4116-B33B-4FA352AF5F5B}" type="slidenum">
              <a:rPr lang="en-US" smtClean="0"/>
              <a:t>‹#›</a:t>
            </a:fld>
            <a:endParaRPr lang="en-US"/>
          </a:p>
        </p:txBody>
      </p:sp>
    </p:spTree>
    <p:extLst>
      <p:ext uri="{BB962C8B-B14F-4D97-AF65-F5344CB8AC3E}">
        <p14:creationId xmlns:p14="http://schemas.microsoft.com/office/powerpoint/2010/main" val="1591820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pPr lvl="0"/>
            <a:fld id="{E56384C8-B240-4F42-BFC6-8124BAA50CEE}" type="datetime1">
              <a:rPr lang="en-US" smtClean="0"/>
              <a:pPr lvl="0"/>
              <a:t>11/6/2021</a:t>
            </a:fld>
            <a:endParaRPr lang="en-US"/>
          </a:p>
        </p:txBody>
      </p:sp>
      <p:sp>
        <p:nvSpPr>
          <p:cNvPr id="5" name="Footer Placeholder 4"/>
          <p:cNvSpPr>
            <a:spLocks noGrp="1"/>
          </p:cNvSpPr>
          <p:nvPr>
            <p:ph type="ftr" sz="quarter" idx="11"/>
          </p:nvPr>
        </p:nvSpPr>
        <p:spPr>
          <a:xfrm>
            <a:off x="774923" y="5951811"/>
            <a:ext cx="7896279" cy="365125"/>
          </a:xfrm>
        </p:spPr>
        <p:txBody>
          <a:bodyPr/>
          <a:lstStyle/>
          <a:p>
            <a:pPr lvl="0"/>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pPr lvl="0"/>
            <a:fld id="{AAE25F4D-990A-4605-AFB1-66652F8BA470}" type="slidenum">
              <a:rPr lang="en-US" smtClean="0"/>
              <a:t>‹#›</a:t>
            </a:fld>
            <a:endParaRPr lang="en-US"/>
          </a:p>
        </p:txBody>
      </p:sp>
    </p:spTree>
    <p:extLst>
      <p:ext uri="{BB962C8B-B14F-4D97-AF65-F5344CB8AC3E}">
        <p14:creationId xmlns:p14="http://schemas.microsoft.com/office/powerpoint/2010/main" val="4289539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pPr lvl="0"/>
            <a:fld id="{679FC533-F0DA-4510-A49F-76DAEAA14629}" type="datetime1">
              <a:rPr lang="en-US" smtClean="0"/>
              <a:pPr lvl="0"/>
              <a:t>11/6/2021</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pPr lvl="0"/>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pPr lvl="0"/>
            <a:fld id="{422C1CE3-F48A-457D-A1E2-942F2164AB84}"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57931762"/>
      </p:ext>
    </p:extLst>
  </p:cSld>
  <p:clrMap bg1="lt1" tx1="dk1" bg2="lt2" tx2="dk2" accent1="accent1" accent2="accent2" accent3="accent3" accent4="accent4" accent5="accent5" accent6="accent6" hlink="hlink" folHlink="folHlink"/>
  <p:sldLayoutIdLst>
    <p:sldLayoutId id="2147483985" r:id="rId1"/>
    <p:sldLayoutId id="2147483986" r:id="rId2"/>
    <p:sldLayoutId id="2147483987" r:id="rId3"/>
    <p:sldLayoutId id="2147483988" r:id="rId4"/>
    <p:sldLayoutId id="2147483989" r:id="rId5"/>
    <p:sldLayoutId id="2147483990" r:id="rId6"/>
    <p:sldLayoutId id="2147483991" r:id="rId7"/>
    <p:sldLayoutId id="2147483992" r:id="rId8"/>
    <p:sldLayoutId id="2147483993" r:id="rId9"/>
    <p:sldLayoutId id="2147483994" r:id="rId10"/>
    <p:sldLayoutId id="214748399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3F943-F1B4-4C39-A1CB-8D527223F047}"/>
              </a:ext>
            </a:extLst>
          </p:cNvPr>
          <p:cNvSpPr txBox="1">
            <a:spLocks noGrp="1"/>
          </p:cNvSpPr>
          <p:nvPr>
            <p:ph type="ctrTitle"/>
          </p:nvPr>
        </p:nvSpPr>
        <p:spPr>
          <a:xfrm>
            <a:off x="450276" y="877454"/>
            <a:ext cx="11279906" cy="1628482"/>
          </a:xfrm>
        </p:spPr>
        <p:txBody>
          <a:bodyPr anchorCtr="0">
            <a:normAutofit/>
          </a:bodyPr>
          <a:lstStyle/>
          <a:p>
            <a:pPr lvl="0" algn="l"/>
            <a:r>
              <a:rPr lang="en-GB" b="1" dirty="0">
                <a:solidFill>
                  <a:srgbClr val="ED7D31"/>
                </a:solidFill>
              </a:rPr>
              <a:t>Problem solving and decision making</a:t>
            </a:r>
            <a:r>
              <a:rPr lang="en-GB" dirty="0">
                <a:solidFill>
                  <a:srgbClr val="ED7D31"/>
                </a:solidFill>
              </a:rPr>
              <a:t>.</a:t>
            </a:r>
          </a:p>
        </p:txBody>
      </p:sp>
      <p:sp>
        <p:nvSpPr>
          <p:cNvPr id="3" name="Subtitle 2">
            <a:extLst>
              <a:ext uri="{FF2B5EF4-FFF2-40B4-BE49-F238E27FC236}">
                <a16:creationId xmlns:a16="http://schemas.microsoft.com/office/drawing/2014/main" id="{ECD4F8F2-4CC5-45E7-B6D2-F63FE14D892C}"/>
              </a:ext>
            </a:extLst>
          </p:cNvPr>
          <p:cNvSpPr txBox="1">
            <a:spLocks noGrp="1"/>
          </p:cNvSpPr>
          <p:nvPr>
            <p:ph type="subTitle" idx="1"/>
          </p:nvPr>
        </p:nvSpPr>
        <p:spPr>
          <a:xfrm>
            <a:off x="818591" y="5146092"/>
            <a:ext cx="3098801" cy="876296"/>
          </a:xfrm>
        </p:spPr>
        <p:txBody>
          <a:bodyPr anchorCtr="0">
            <a:normAutofit fontScale="92500"/>
          </a:bodyPr>
          <a:lstStyle/>
          <a:p>
            <a:pPr lvl="0" algn="l"/>
            <a:r>
              <a:rPr lang="en-GB" sz="2200" dirty="0">
                <a:solidFill>
                  <a:schemeClr val="bg1"/>
                </a:solidFill>
              </a:rPr>
              <a:t>BMSW404</a:t>
            </a:r>
          </a:p>
          <a:p>
            <a:pPr lvl="0" algn="l"/>
            <a:r>
              <a:rPr lang="en-GB" sz="2200" dirty="0">
                <a:solidFill>
                  <a:schemeClr val="bg1"/>
                </a:solidFill>
              </a:rPr>
              <a:t>Natalie Tully 2025743.</a:t>
            </a:r>
          </a:p>
        </p:txBody>
      </p:sp>
      <p:pic>
        <p:nvPicPr>
          <p:cNvPr id="1026" name="Picture 2" descr="See the source image">
            <a:extLst>
              <a:ext uri="{FF2B5EF4-FFF2-40B4-BE49-F238E27FC236}">
                <a16:creationId xmlns:a16="http://schemas.microsoft.com/office/drawing/2014/main" id="{8858F4D1-7F71-43C9-AD07-2A66736A3E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29" t="31919" r="6026" b="2492"/>
          <a:stretch/>
        </p:blipFill>
        <p:spPr bwMode="auto">
          <a:xfrm>
            <a:off x="6345382" y="3237599"/>
            <a:ext cx="5144654" cy="29969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ECB820-28A4-4566-B0F9-20029994BEA8}"/>
              </a:ext>
            </a:extLst>
          </p:cNvPr>
          <p:cNvSpPr txBox="1"/>
          <p:nvPr/>
        </p:nvSpPr>
        <p:spPr>
          <a:xfrm>
            <a:off x="1623318" y="739739"/>
            <a:ext cx="8743308" cy="4278094"/>
          </a:xfrm>
          <a:prstGeom prst="rect">
            <a:avLst/>
          </a:prstGeom>
          <a:noFill/>
        </p:spPr>
        <p:txBody>
          <a:bodyPr wrap="square" rtlCol="0">
            <a:spAutoFit/>
          </a:bodyPr>
          <a:lstStyle/>
          <a:p>
            <a:r>
              <a:rPr lang="en-GB" dirty="0">
                <a:solidFill>
                  <a:schemeClr val="accent2"/>
                </a:solidFill>
              </a:rPr>
              <a:t>                                                     </a:t>
            </a:r>
            <a:r>
              <a:rPr lang="en-GB" sz="2400" dirty="0">
                <a:solidFill>
                  <a:schemeClr val="accent2"/>
                </a:solidFill>
              </a:rPr>
              <a:t>Content</a:t>
            </a:r>
          </a:p>
          <a:p>
            <a:r>
              <a:rPr lang="en-GB" sz="1600" dirty="0">
                <a:solidFill>
                  <a:schemeClr val="accent2"/>
                </a:solidFill>
              </a:rPr>
              <a:t>Slide3 </a:t>
            </a:r>
            <a:r>
              <a:rPr lang="en-GB" sz="1600" dirty="0"/>
              <a:t> </a:t>
            </a:r>
            <a:r>
              <a:rPr lang="en-GB" sz="1600" dirty="0">
                <a:solidFill>
                  <a:schemeClr val="accent2"/>
                </a:solidFill>
              </a:rPr>
              <a:t>introduction</a:t>
            </a:r>
          </a:p>
          <a:p>
            <a:r>
              <a:rPr lang="en-GB" sz="1600" dirty="0">
                <a:solidFill>
                  <a:schemeClr val="accent2"/>
                </a:solidFill>
              </a:rPr>
              <a:t>Slide 4 what is work related stress</a:t>
            </a:r>
          </a:p>
          <a:p>
            <a:r>
              <a:rPr lang="en-GB" sz="1600" dirty="0">
                <a:solidFill>
                  <a:schemeClr val="accent2"/>
                </a:solidFill>
              </a:rPr>
              <a:t>Slide 5 signs of stress</a:t>
            </a:r>
          </a:p>
          <a:p>
            <a:r>
              <a:rPr lang="en-GB" sz="1600" dirty="0">
                <a:solidFill>
                  <a:schemeClr val="accent2"/>
                </a:solidFill>
              </a:rPr>
              <a:t>Slide 6 the impact of work related stress</a:t>
            </a:r>
          </a:p>
          <a:p>
            <a:r>
              <a:rPr lang="en-GB" sz="1600" dirty="0">
                <a:solidFill>
                  <a:schemeClr val="accent2"/>
                </a:solidFill>
              </a:rPr>
              <a:t>Slide 7 pestle</a:t>
            </a:r>
          </a:p>
          <a:p>
            <a:r>
              <a:rPr lang="en-GB" sz="1600" dirty="0">
                <a:solidFill>
                  <a:schemeClr val="accent2"/>
                </a:solidFill>
              </a:rPr>
              <a:t>Slide 8 what is swot</a:t>
            </a:r>
          </a:p>
          <a:p>
            <a:r>
              <a:rPr lang="en-GB" sz="1600" dirty="0">
                <a:solidFill>
                  <a:schemeClr val="accent2"/>
                </a:solidFill>
              </a:rPr>
              <a:t>Slide 9 strengths  weakness, opportunists</a:t>
            </a:r>
          </a:p>
          <a:p>
            <a:r>
              <a:rPr lang="en-GB" sz="1600" dirty="0">
                <a:solidFill>
                  <a:schemeClr val="accent2"/>
                </a:solidFill>
              </a:rPr>
              <a:t>Slide 10 fish bone</a:t>
            </a:r>
          </a:p>
          <a:p>
            <a:r>
              <a:rPr lang="en-GB" sz="1600" dirty="0">
                <a:solidFill>
                  <a:schemeClr val="accent2"/>
                </a:solidFill>
              </a:rPr>
              <a:t>Slide 11 decision making PMI</a:t>
            </a:r>
          </a:p>
          <a:p>
            <a:r>
              <a:rPr lang="en-GB" sz="1600" dirty="0">
                <a:solidFill>
                  <a:schemeClr val="accent2"/>
                </a:solidFill>
              </a:rPr>
              <a:t>Slide 12  PMI  chart</a:t>
            </a:r>
          </a:p>
          <a:p>
            <a:r>
              <a:rPr lang="en-GB" sz="1600" dirty="0">
                <a:solidFill>
                  <a:schemeClr val="accent2"/>
                </a:solidFill>
              </a:rPr>
              <a:t>Slide 13 Alternative solutions</a:t>
            </a:r>
          </a:p>
          <a:p>
            <a:r>
              <a:rPr lang="en-GB" sz="1600" dirty="0">
                <a:solidFill>
                  <a:schemeClr val="accent2"/>
                </a:solidFill>
              </a:rPr>
              <a:t>Slide 14 Grit analysis</a:t>
            </a:r>
          </a:p>
          <a:p>
            <a:r>
              <a:rPr lang="en-GB" sz="1600" dirty="0">
                <a:solidFill>
                  <a:schemeClr val="accent2"/>
                </a:solidFill>
              </a:rPr>
              <a:t>Slide 15 conclusion</a:t>
            </a:r>
          </a:p>
          <a:p>
            <a:endParaRPr lang="en-GB" sz="2000" dirty="0">
              <a:solidFill>
                <a:schemeClr val="accent2"/>
              </a:solidFill>
            </a:endParaRPr>
          </a:p>
          <a:p>
            <a:endParaRPr lang="en-GB" sz="2000" dirty="0">
              <a:solidFill>
                <a:schemeClr val="accent2"/>
              </a:solidFill>
            </a:endParaRPr>
          </a:p>
        </p:txBody>
      </p:sp>
    </p:spTree>
    <p:extLst>
      <p:ext uri="{BB962C8B-B14F-4D97-AF65-F5344CB8AC3E}">
        <p14:creationId xmlns:p14="http://schemas.microsoft.com/office/powerpoint/2010/main" val="2968854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E0E90-E665-4B85-8DEA-CDF1268E7F71}"/>
              </a:ext>
            </a:extLst>
          </p:cNvPr>
          <p:cNvSpPr txBox="1">
            <a:spLocks noGrp="1"/>
          </p:cNvSpPr>
          <p:nvPr>
            <p:ph type="title"/>
          </p:nvPr>
        </p:nvSpPr>
        <p:spPr>
          <a:xfrm>
            <a:off x="3686175" y="365129"/>
            <a:ext cx="3344940" cy="1325559"/>
          </a:xfrm>
        </p:spPr>
        <p:txBody>
          <a:bodyPr>
            <a:normAutofit/>
          </a:bodyPr>
          <a:lstStyle/>
          <a:p>
            <a:pPr lvl="0"/>
            <a:r>
              <a:rPr lang="en-GB" b="1" dirty="0">
                <a:solidFill>
                  <a:srgbClr val="ED7D31"/>
                </a:solidFill>
              </a:rPr>
              <a:t>Introduction.</a:t>
            </a:r>
          </a:p>
        </p:txBody>
      </p:sp>
      <p:sp>
        <p:nvSpPr>
          <p:cNvPr id="3" name="Content Placeholder 2">
            <a:extLst>
              <a:ext uri="{FF2B5EF4-FFF2-40B4-BE49-F238E27FC236}">
                <a16:creationId xmlns:a16="http://schemas.microsoft.com/office/drawing/2014/main" id="{AA8C24B2-A395-4656-A99B-8BF1C2A8E6CB}"/>
              </a:ext>
            </a:extLst>
          </p:cNvPr>
          <p:cNvSpPr txBox="1">
            <a:spLocks noGrp="1"/>
          </p:cNvSpPr>
          <p:nvPr>
            <p:ph idx="1"/>
          </p:nvPr>
        </p:nvSpPr>
        <p:spPr/>
        <p:txBody>
          <a:bodyPr>
            <a:normAutofit fontScale="77500" lnSpcReduction="20000"/>
          </a:bodyPr>
          <a:lstStyle/>
          <a:p>
            <a:pPr marL="0" lvl="0" indent="0">
              <a:lnSpc>
                <a:spcPct val="170000"/>
              </a:lnSpc>
              <a:buNone/>
            </a:pPr>
            <a:r>
              <a:rPr lang="en-GB" sz="2200" dirty="0">
                <a:latin typeface="Arial" pitchFamily="34"/>
                <a:cs typeface="Arial" pitchFamily="34"/>
              </a:rPr>
              <a:t>In this PowerPoint I will be looking at case study to gain an understanding of complex problem of work-relate stress on employees .</a:t>
            </a:r>
          </a:p>
          <a:p>
            <a:pPr marL="0" lvl="0" indent="0">
              <a:lnSpc>
                <a:spcPct val="80000"/>
              </a:lnSpc>
              <a:buNone/>
            </a:pPr>
            <a:endParaRPr lang="en-GB" sz="1100" b="1" dirty="0">
              <a:latin typeface="Arial" pitchFamily="34"/>
              <a:cs typeface="Arial" pitchFamily="34"/>
            </a:endParaRPr>
          </a:p>
          <a:p>
            <a:pPr lvl="0">
              <a:lnSpc>
                <a:spcPct val="80000"/>
              </a:lnSpc>
            </a:pPr>
            <a:endParaRPr lang="en-GB" sz="1100" dirty="0">
              <a:latin typeface="Arial" pitchFamily="34"/>
              <a:cs typeface="Arial" pitchFamily="34"/>
            </a:endParaRPr>
          </a:p>
          <a:p>
            <a:pPr lvl="0">
              <a:lnSpc>
                <a:spcPct val="80000"/>
              </a:lnSpc>
            </a:pPr>
            <a:endParaRPr lang="en-GB" sz="2000" dirty="0">
              <a:latin typeface="Arial" pitchFamily="34"/>
              <a:cs typeface="Arial" pitchFamily="34"/>
            </a:endParaRPr>
          </a:p>
          <a:p>
            <a:pPr lvl="0">
              <a:lnSpc>
                <a:spcPct val="80000"/>
              </a:lnSpc>
            </a:pPr>
            <a:r>
              <a:rPr lang="en-GB" sz="2000" dirty="0">
                <a:latin typeface="Arial" pitchFamily="34"/>
                <a:cs typeface="Arial" pitchFamily="34"/>
              </a:rPr>
              <a:t>The nature and impact of the complex problem on employees and their organisations.</a:t>
            </a:r>
          </a:p>
          <a:p>
            <a:pPr lvl="0">
              <a:lnSpc>
                <a:spcPct val="80000"/>
              </a:lnSpc>
            </a:pPr>
            <a:endParaRPr lang="en-GB" sz="2000" dirty="0">
              <a:latin typeface="Arial" pitchFamily="34"/>
              <a:cs typeface="Arial" pitchFamily="34"/>
            </a:endParaRPr>
          </a:p>
          <a:p>
            <a:pPr lvl="0">
              <a:lnSpc>
                <a:spcPct val="80000"/>
              </a:lnSpc>
            </a:pPr>
            <a:r>
              <a:rPr lang="en-GB" sz="2000" dirty="0">
                <a:latin typeface="Arial" pitchFamily="34"/>
                <a:cs typeface="Arial" pitchFamily="34"/>
              </a:rPr>
              <a:t>Cause and effect analysis of the complex problem.</a:t>
            </a:r>
          </a:p>
          <a:p>
            <a:pPr lvl="0">
              <a:lnSpc>
                <a:spcPct val="80000"/>
              </a:lnSpc>
            </a:pPr>
            <a:endParaRPr lang="en-GB" sz="2000" dirty="0">
              <a:latin typeface="Arial" pitchFamily="34"/>
              <a:cs typeface="Arial" pitchFamily="34"/>
            </a:endParaRPr>
          </a:p>
          <a:p>
            <a:pPr lvl="0">
              <a:lnSpc>
                <a:spcPct val="80000"/>
              </a:lnSpc>
            </a:pPr>
            <a:r>
              <a:rPr lang="en-GB" sz="2000" dirty="0">
                <a:latin typeface="Arial" pitchFamily="34"/>
                <a:cs typeface="Arial" pitchFamily="34"/>
              </a:rPr>
              <a:t>Factors contributing to the complex problem, pestle analysis.</a:t>
            </a:r>
          </a:p>
          <a:p>
            <a:pPr lvl="0">
              <a:lnSpc>
                <a:spcPct val="80000"/>
              </a:lnSpc>
            </a:pPr>
            <a:endParaRPr lang="en-GB" sz="2000" dirty="0">
              <a:latin typeface="Arial" pitchFamily="34"/>
              <a:cs typeface="Arial" pitchFamily="34"/>
            </a:endParaRPr>
          </a:p>
          <a:p>
            <a:pPr lvl="0">
              <a:lnSpc>
                <a:spcPct val="80000"/>
              </a:lnSpc>
            </a:pPr>
            <a:r>
              <a:rPr lang="en-GB" sz="2000" dirty="0">
                <a:latin typeface="Arial" pitchFamily="34"/>
                <a:cs typeface="Arial" pitchFamily="34"/>
              </a:rPr>
              <a:t>Alternative solutions to reduce work related stress by decisions making solution, (decision making by PMI and grid analysis)</a:t>
            </a:r>
          </a:p>
          <a:p>
            <a:pPr marL="0" lvl="0" indent="0">
              <a:lnSpc>
                <a:spcPct val="80000"/>
              </a:lnSpc>
              <a:buNone/>
            </a:pPr>
            <a:endParaRPr lang="en-GB" sz="1100" dirty="0">
              <a:latin typeface="Arial" pitchFamily="34"/>
              <a:cs typeface="Arial" pitchFamily="34"/>
            </a:endParaRPr>
          </a:p>
          <a:p>
            <a:pPr marL="0" lvl="0" indent="0">
              <a:lnSpc>
                <a:spcPct val="80000"/>
              </a:lnSpc>
              <a:buNone/>
            </a:pPr>
            <a:endParaRPr lang="en-GB" sz="1100" dirty="0">
              <a:latin typeface="Arial" pitchFamily="34"/>
              <a:cs typeface="Arial"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4BA9B-3147-45B9-85D4-FDC92CC547D0}"/>
              </a:ext>
            </a:extLst>
          </p:cNvPr>
          <p:cNvSpPr txBox="1">
            <a:spLocks noGrp="1"/>
          </p:cNvSpPr>
          <p:nvPr>
            <p:ph type="title"/>
          </p:nvPr>
        </p:nvSpPr>
        <p:spPr/>
        <p:txBody>
          <a:bodyPr/>
          <a:lstStyle/>
          <a:p>
            <a:pPr lvl="0" algn="ctr"/>
            <a:r>
              <a:rPr lang="en-GB" dirty="0"/>
              <a:t>         </a:t>
            </a:r>
            <a:r>
              <a:rPr lang="en-GB" dirty="0">
                <a:solidFill>
                  <a:srgbClr val="ED7D31"/>
                </a:solidFill>
              </a:rPr>
              <a:t>What is work related stress?</a:t>
            </a:r>
          </a:p>
        </p:txBody>
      </p:sp>
      <p:sp>
        <p:nvSpPr>
          <p:cNvPr id="3" name="Content Placeholder 2">
            <a:extLst>
              <a:ext uri="{FF2B5EF4-FFF2-40B4-BE49-F238E27FC236}">
                <a16:creationId xmlns:a16="http://schemas.microsoft.com/office/drawing/2014/main" id="{07C4EC9A-D8F7-4CEC-9579-F64F2E57CBEF}"/>
              </a:ext>
            </a:extLst>
          </p:cNvPr>
          <p:cNvSpPr txBox="1">
            <a:spLocks noGrp="1"/>
          </p:cNvSpPr>
          <p:nvPr>
            <p:ph idx="1"/>
          </p:nvPr>
        </p:nvSpPr>
        <p:spPr/>
        <p:txBody>
          <a:bodyPr/>
          <a:lstStyle/>
          <a:p>
            <a:pPr lvl="0">
              <a:buFont typeface="Wingdings" pitchFamily="2"/>
              <a:buChar char="Ø"/>
            </a:pPr>
            <a:r>
              <a:rPr lang="en-GB" dirty="0"/>
              <a:t>Stress can cause work overload or underload</a:t>
            </a:r>
          </a:p>
          <a:p>
            <a:pPr lvl="0">
              <a:buFont typeface="Wingdings" pitchFamily="2"/>
              <a:buChar char="Ø"/>
            </a:pPr>
            <a:r>
              <a:rPr lang="en-GB" dirty="0"/>
              <a:t>Stress is physical and psychological</a:t>
            </a:r>
          </a:p>
          <a:p>
            <a:pPr lvl="0">
              <a:buFont typeface="Wingdings" pitchFamily="2"/>
              <a:buChar char="Ø"/>
            </a:pPr>
            <a:r>
              <a:rPr lang="en-GB" dirty="0"/>
              <a:t>Effects workplace organisational.</a:t>
            </a:r>
          </a:p>
          <a:p>
            <a:pPr lvl="0">
              <a:buFont typeface="Wingdings" pitchFamily="2"/>
              <a:buChar char="Ø"/>
            </a:pPr>
            <a:r>
              <a:rPr lang="en-GB" dirty="0"/>
              <a:t>Stress can affect any one!</a:t>
            </a:r>
          </a:p>
          <a:p>
            <a:pPr lvl="0">
              <a:buFont typeface="Wingdings" pitchFamily="2"/>
              <a:buChar char="Ø"/>
            </a:pPr>
            <a:r>
              <a:rPr lang="en-GB" dirty="0"/>
              <a:t>1 in 5 reports work relate stress makes them ill</a:t>
            </a:r>
          </a:p>
          <a:p>
            <a:pPr lvl="0">
              <a:buFont typeface="Wingdings" pitchFamily="2"/>
              <a:buChar char="Ø"/>
            </a:pPr>
            <a:r>
              <a:rPr lang="en-GB" dirty="0"/>
              <a:t>57% UK sick days cause by stress.</a:t>
            </a:r>
          </a:p>
          <a:p>
            <a:pPr lvl="0">
              <a:buFont typeface="Wingdings" pitchFamily="2"/>
              <a:buChar char="Ø"/>
            </a:pPr>
            <a:endParaRPr lang="en-GB" dirty="0"/>
          </a:p>
        </p:txBody>
      </p:sp>
      <p:pic>
        <p:nvPicPr>
          <p:cNvPr id="4" name="Picture 3">
            <a:extLst>
              <a:ext uri="{FF2B5EF4-FFF2-40B4-BE49-F238E27FC236}">
                <a16:creationId xmlns:a16="http://schemas.microsoft.com/office/drawing/2014/main" id="{F8D8BAE9-D535-4E6C-8A1D-640076D58AAF}"/>
              </a:ext>
            </a:extLst>
          </p:cNvPr>
          <p:cNvPicPr>
            <a:picLocks noChangeAspect="1"/>
          </p:cNvPicPr>
          <p:nvPr/>
        </p:nvPicPr>
        <p:blipFill>
          <a:blip r:embed="rId2"/>
          <a:stretch>
            <a:fillRect/>
          </a:stretch>
        </p:blipFill>
        <p:spPr>
          <a:xfrm>
            <a:off x="6373092" y="2214176"/>
            <a:ext cx="5317580" cy="4085024"/>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99231-040D-459C-8F1F-9813CB593298}"/>
              </a:ext>
            </a:extLst>
          </p:cNvPr>
          <p:cNvSpPr txBox="1">
            <a:spLocks noGrp="1"/>
          </p:cNvSpPr>
          <p:nvPr>
            <p:ph type="title"/>
          </p:nvPr>
        </p:nvSpPr>
        <p:spPr/>
        <p:txBody>
          <a:bodyPr/>
          <a:lstStyle/>
          <a:p>
            <a:pPr lvl="0" algn="ctr"/>
            <a:r>
              <a:rPr lang="en-GB" dirty="0">
                <a:solidFill>
                  <a:srgbClr val="ED7D31"/>
                </a:solidFill>
              </a:rPr>
              <a:t>Signs of stress </a:t>
            </a:r>
          </a:p>
        </p:txBody>
      </p:sp>
      <p:sp>
        <p:nvSpPr>
          <p:cNvPr id="3" name="Content Placeholder 6">
            <a:extLst>
              <a:ext uri="{FF2B5EF4-FFF2-40B4-BE49-F238E27FC236}">
                <a16:creationId xmlns:a16="http://schemas.microsoft.com/office/drawing/2014/main" id="{3E05E9A1-09EE-4C12-9D07-C962DD7F9922}"/>
              </a:ext>
            </a:extLst>
          </p:cNvPr>
          <p:cNvSpPr txBox="1">
            <a:spLocks noGrp="1"/>
          </p:cNvSpPr>
          <p:nvPr>
            <p:ph idx="1"/>
          </p:nvPr>
        </p:nvSpPr>
        <p:spPr>
          <a:xfrm>
            <a:off x="0" y="1690689"/>
            <a:ext cx="11353803" cy="5435742"/>
          </a:xfrm>
        </p:spPr>
        <p:txBody>
          <a:bodyPr/>
          <a:lstStyle/>
          <a:p>
            <a:pPr marL="0" lvl="0" indent="0">
              <a:buNone/>
            </a:pPr>
            <a:endParaRPr lang="en-GB" sz="1800" dirty="0"/>
          </a:p>
          <a:p>
            <a:pPr marL="0" lvl="0" indent="0">
              <a:buNone/>
            </a:pPr>
            <a:endParaRPr lang="en-GB" sz="1800" dirty="0"/>
          </a:p>
        </p:txBody>
      </p:sp>
      <p:pic>
        <p:nvPicPr>
          <p:cNvPr id="4" name="Content Placeholder 3">
            <a:extLst>
              <a:ext uri="{FF2B5EF4-FFF2-40B4-BE49-F238E27FC236}">
                <a16:creationId xmlns:a16="http://schemas.microsoft.com/office/drawing/2014/main" id="{795EEF31-8707-4CDB-94B7-11D411E4594F}"/>
              </a:ext>
            </a:extLst>
          </p:cNvPr>
          <p:cNvPicPr>
            <a:picLocks noChangeAspect="1"/>
          </p:cNvPicPr>
          <p:nvPr/>
        </p:nvPicPr>
        <p:blipFill>
          <a:blip r:embed="rId3"/>
          <a:stretch>
            <a:fillRect/>
          </a:stretch>
        </p:blipFill>
        <p:spPr>
          <a:xfrm>
            <a:off x="3733440" y="1872443"/>
            <a:ext cx="3584941" cy="2186815"/>
          </a:xfrm>
          <a:prstGeom prst="rect">
            <a:avLst/>
          </a:prstGeom>
          <a:noFill/>
          <a:ln cap="flat">
            <a:noFill/>
          </a:ln>
        </p:spPr>
      </p:pic>
      <p:sp>
        <p:nvSpPr>
          <p:cNvPr id="5" name="TextBox 7">
            <a:extLst>
              <a:ext uri="{FF2B5EF4-FFF2-40B4-BE49-F238E27FC236}">
                <a16:creationId xmlns:a16="http://schemas.microsoft.com/office/drawing/2014/main" id="{2B6F32AB-6164-445C-97D0-C0AC3FE7C287}"/>
              </a:ext>
            </a:extLst>
          </p:cNvPr>
          <p:cNvSpPr txBox="1"/>
          <p:nvPr/>
        </p:nvSpPr>
        <p:spPr>
          <a:xfrm>
            <a:off x="722164" y="2493824"/>
            <a:ext cx="1943100" cy="42473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ED7D31"/>
                </a:solidFill>
                <a:uFillTx/>
                <a:latin typeface="Calibri"/>
              </a:rPr>
              <a:t>Psychological:</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Difficulty concentrating</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Mood swings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Overwhelmed</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Depressions </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Irritability</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Anxiety.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
        <p:nvSpPr>
          <p:cNvPr id="6" name="TextBox 9">
            <a:extLst>
              <a:ext uri="{FF2B5EF4-FFF2-40B4-BE49-F238E27FC236}">
                <a16:creationId xmlns:a16="http://schemas.microsoft.com/office/drawing/2014/main" id="{D4C7856B-D080-4572-B59D-3B635B625391}"/>
              </a:ext>
            </a:extLst>
          </p:cNvPr>
          <p:cNvSpPr txBox="1"/>
          <p:nvPr/>
        </p:nvSpPr>
        <p:spPr>
          <a:xfrm>
            <a:off x="8498752" y="2565357"/>
            <a:ext cx="2809878" cy="175432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ED7D31"/>
                </a:solidFill>
                <a:uFillTx/>
                <a:latin typeface="Calibri"/>
              </a:rPr>
              <a:t>Impacts physical signs: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Headaches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Heart palpitations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Sleeping difficulties </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Fatigue.</a:t>
            </a:r>
          </a:p>
        </p:txBody>
      </p:sp>
      <p:sp>
        <p:nvSpPr>
          <p:cNvPr id="7" name="TextBox 11">
            <a:extLst>
              <a:ext uri="{FF2B5EF4-FFF2-40B4-BE49-F238E27FC236}">
                <a16:creationId xmlns:a16="http://schemas.microsoft.com/office/drawing/2014/main" id="{24D70702-688A-4DF0-B6A9-8B1F69773C12}"/>
              </a:ext>
            </a:extLst>
          </p:cNvPr>
          <p:cNvSpPr txBox="1"/>
          <p:nvPr/>
        </p:nvSpPr>
        <p:spPr>
          <a:xfrm>
            <a:off x="3771104" y="4087395"/>
            <a:ext cx="4000500" cy="1477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ED7D31"/>
                </a:solidFill>
                <a:uFillTx/>
                <a:latin typeface="Calibri"/>
              </a:rPr>
              <a:t>Effects of workplace organisational:</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  Low moral</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Staff turnover</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Employees absences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Lack of motivation.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FD833-ACD7-4223-985D-5A6B533F0420}"/>
              </a:ext>
            </a:extLst>
          </p:cNvPr>
          <p:cNvSpPr txBox="1">
            <a:spLocks noGrp="1"/>
          </p:cNvSpPr>
          <p:nvPr>
            <p:ph type="title"/>
          </p:nvPr>
        </p:nvSpPr>
        <p:spPr>
          <a:xfrm>
            <a:off x="581193" y="803549"/>
            <a:ext cx="11029616" cy="988332"/>
          </a:xfrm>
        </p:spPr>
        <p:txBody>
          <a:bodyPr/>
          <a:lstStyle/>
          <a:p>
            <a:pPr lvl="0" algn="ctr"/>
            <a:r>
              <a:rPr lang="en-GB" dirty="0">
                <a:solidFill>
                  <a:srgbClr val="ED7D31"/>
                </a:solidFill>
              </a:rPr>
              <a:t>The impact of work relate stress</a:t>
            </a:r>
          </a:p>
        </p:txBody>
      </p:sp>
      <p:sp>
        <p:nvSpPr>
          <p:cNvPr id="3" name="Text Placeholder 2">
            <a:extLst>
              <a:ext uri="{FF2B5EF4-FFF2-40B4-BE49-F238E27FC236}">
                <a16:creationId xmlns:a16="http://schemas.microsoft.com/office/drawing/2014/main" id="{F4CCCC0B-1FA2-4581-95FA-02F5E6D77AE5}"/>
              </a:ext>
            </a:extLst>
          </p:cNvPr>
          <p:cNvSpPr txBox="1">
            <a:spLocks noGrp="1"/>
          </p:cNvSpPr>
          <p:nvPr>
            <p:ph type="body" idx="1"/>
          </p:nvPr>
        </p:nvSpPr>
        <p:spPr>
          <a:xfrm>
            <a:off x="730201" y="2232419"/>
            <a:ext cx="5087075" cy="536005"/>
          </a:xfrm>
        </p:spPr>
        <p:txBody>
          <a:bodyPr/>
          <a:lstStyle/>
          <a:p>
            <a:pPr lvl="0"/>
            <a:r>
              <a:rPr lang="en-GB" dirty="0">
                <a:solidFill>
                  <a:srgbClr val="ED7D31"/>
                </a:solidFill>
                <a:latin typeface="Algerian" pitchFamily="82"/>
              </a:rPr>
              <a:t>employee</a:t>
            </a:r>
          </a:p>
        </p:txBody>
      </p:sp>
      <p:sp>
        <p:nvSpPr>
          <p:cNvPr id="5" name="Text Placeholder 4">
            <a:extLst>
              <a:ext uri="{FF2B5EF4-FFF2-40B4-BE49-F238E27FC236}">
                <a16:creationId xmlns:a16="http://schemas.microsoft.com/office/drawing/2014/main" id="{90DEA9CD-6FBB-4A24-833D-74AED3C28D4A}"/>
              </a:ext>
            </a:extLst>
          </p:cNvPr>
          <p:cNvSpPr txBox="1">
            <a:spLocks noGrp="1"/>
          </p:cNvSpPr>
          <p:nvPr>
            <p:ph sz="half" idx="2"/>
          </p:nvPr>
        </p:nvSpPr>
        <p:spPr>
          <a:xfrm>
            <a:off x="6273800" y="1902833"/>
            <a:ext cx="5183184" cy="823910"/>
          </a:xfrm>
        </p:spPr>
        <p:txBody>
          <a:bodyPr anchor="b">
            <a:normAutofit fontScale="85000" lnSpcReduction="20000"/>
          </a:bodyPr>
          <a:lstStyle/>
          <a:p>
            <a:pPr marL="0" lvl="0" indent="0">
              <a:buNone/>
            </a:pPr>
            <a:r>
              <a:rPr lang="en-GB" sz="2400" dirty="0">
                <a:solidFill>
                  <a:srgbClr val="ED7D31"/>
                </a:solidFill>
                <a:latin typeface="Algerian" pitchFamily="82"/>
              </a:rPr>
              <a:t>employer</a:t>
            </a:r>
          </a:p>
        </p:txBody>
      </p:sp>
      <p:sp>
        <p:nvSpPr>
          <p:cNvPr id="4" name="Content Placeholder 3">
            <a:extLst>
              <a:ext uri="{FF2B5EF4-FFF2-40B4-BE49-F238E27FC236}">
                <a16:creationId xmlns:a16="http://schemas.microsoft.com/office/drawing/2014/main" id="{AEE3A53C-777C-4889-9473-B45B29A9E262}"/>
              </a:ext>
            </a:extLst>
          </p:cNvPr>
          <p:cNvSpPr txBox="1">
            <a:spLocks noGrp="1"/>
          </p:cNvSpPr>
          <p:nvPr>
            <p:ph type="body" sz="quarter" idx="3"/>
          </p:nvPr>
        </p:nvSpPr>
        <p:spPr>
          <a:xfrm>
            <a:off x="636584" y="2763689"/>
            <a:ext cx="5157782" cy="3684583"/>
          </a:xfrm>
        </p:spPr>
        <p:txBody>
          <a:bodyPr anchor="t"/>
          <a:lstStyle/>
          <a:p>
            <a:pPr marL="228600" lvl="0" indent="-228600">
              <a:lnSpc>
                <a:spcPct val="70000"/>
              </a:lnSpc>
              <a:buChar char="•"/>
            </a:pPr>
            <a:endParaRPr lang="en-GB" sz="2000" b="0" dirty="0">
              <a:solidFill>
                <a:schemeClr val="tx1"/>
              </a:solidFill>
            </a:endParaRPr>
          </a:p>
          <a:p>
            <a:pPr marL="228600" lvl="0" indent="-228600">
              <a:lnSpc>
                <a:spcPct val="70000"/>
              </a:lnSpc>
              <a:buFont typeface="Wingdings" pitchFamily="2"/>
              <a:buChar char="Ø"/>
            </a:pPr>
            <a:r>
              <a:rPr lang="en-GB" sz="2000" b="0" dirty="0">
                <a:solidFill>
                  <a:schemeClr val="tx1"/>
                </a:solidFill>
              </a:rPr>
              <a:t>Health condition</a:t>
            </a:r>
          </a:p>
          <a:p>
            <a:pPr marL="228600" lvl="0" indent="-228600">
              <a:lnSpc>
                <a:spcPct val="70000"/>
              </a:lnSpc>
              <a:buChar char="•"/>
            </a:pPr>
            <a:endParaRPr lang="en-GB" sz="2000" b="0" dirty="0">
              <a:solidFill>
                <a:schemeClr val="tx1"/>
              </a:solidFill>
            </a:endParaRPr>
          </a:p>
          <a:p>
            <a:pPr marL="228600" lvl="0" indent="-228600">
              <a:lnSpc>
                <a:spcPct val="70000"/>
              </a:lnSpc>
              <a:buFont typeface="Wingdings" pitchFamily="2"/>
              <a:buChar char="Ø"/>
            </a:pPr>
            <a:r>
              <a:rPr lang="en-GB" sz="2000" b="0" dirty="0">
                <a:solidFill>
                  <a:schemeClr val="tx1"/>
                </a:solidFill>
              </a:rPr>
              <a:t>Job lost</a:t>
            </a:r>
          </a:p>
          <a:p>
            <a:pPr lvl="0">
              <a:lnSpc>
                <a:spcPct val="70000"/>
              </a:lnSpc>
            </a:pPr>
            <a:endParaRPr lang="en-GB" sz="2000" b="0" dirty="0">
              <a:solidFill>
                <a:schemeClr val="tx1"/>
              </a:solidFill>
            </a:endParaRPr>
          </a:p>
          <a:p>
            <a:pPr marL="228600" lvl="0" indent="-228600">
              <a:lnSpc>
                <a:spcPct val="70000"/>
              </a:lnSpc>
              <a:buFont typeface="Wingdings" pitchFamily="2"/>
              <a:buChar char="Ø"/>
            </a:pPr>
            <a:r>
              <a:rPr lang="en-GB" sz="2000" b="0" dirty="0">
                <a:solidFill>
                  <a:schemeClr val="tx1"/>
                </a:solidFill>
              </a:rPr>
              <a:t>Lack of money</a:t>
            </a:r>
          </a:p>
          <a:p>
            <a:pPr marL="228600" lvl="0" indent="-228600">
              <a:lnSpc>
                <a:spcPct val="70000"/>
              </a:lnSpc>
              <a:buFont typeface="Wingdings" pitchFamily="2"/>
              <a:buChar char="Ø"/>
            </a:pPr>
            <a:endParaRPr lang="en-GB" sz="2000" b="0" dirty="0">
              <a:solidFill>
                <a:schemeClr val="tx1"/>
              </a:solidFill>
            </a:endParaRPr>
          </a:p>
          <a:p>
            <a:pPr marL="228600" lvl="0" indent="-228600">
              <a:lnSpc>
                <a:spcPct val="70000"/>
              </a:lnSpc>
              <a:buFont typeface="Wingdings" pitchFamily="2"/>
              <a:buChar char="Ø"/>
            </a:pPr>
            <a:r>
              <a:rPr lang="en-GB" sz="2000" b="0" dirty="0">
                <a:solidFill>
                  <a:schemeClr val="tx1"/>
                </a:solidFill>
              </a:rPr>
              <a:t>Mental health</a:t>
            </a:r>
          </a:p>
          <a:p>
            <a:pPr marL="228600" lvl="0" indent="-228600">
              <a:lnSpc>
                <a:spcPct val="70000"/>
              </a:lnSpc>
              <a:buChar char="•"/>
            </a:pPr>
            <a:endParaRPr lang="en-GB" b="0" dirty="0"/>
          </a:p>
        </p:txBody>
      </p:sp>
      <p:sp>
        <p:nvSpPr>
          <p:cNvPr id="6" name="Content Placeholder 5">
            <a:extLst>
              <a:ext uri="{FF2B5EF4-FFF2-40B4-BE49-F238E27FC236}">
                <a16:creationId xmlns:a16="http://schemas.microsoft.com/office/drawing/2014/main" id="{EA73A6D9-73AC-4932-A47A-6CE1EE782D15}"/>
              </a:ext>
            </a:extLst>
          </p:cNvPr>
          <p:cNvSpPr txBox="1">
            <a:spLocks noGrp="1"/>
          </p:cNvSpPr>
          <p:nvPr>
            <p:ph sz="quarter" idx="4"/>
          </p:nvPr>
        </p:nvSpPr>
        <p:spPr/>
        <p:txBody>
          <a:bodyPr>
            <a:normAutofit fontScale="85000" lnSpcReduction="20000"/>
          </a:bodyPr>
          <a:lstStyle/>
          <a:p>
            <a:pPr lvl="0">
              <a:lnSpc>
                <a:spcPct val="70000"/>
              </a:lnSpc>
            </a:pPr>
            <a:endParaRPr lang="en-GB" sz="2400" dirty="0"/>
          </a:p>
          <a:p>
            <a:pPr lvl="0">
              <a:lnSpc>
                <a:spcPct val="70000"/>
              </a:lnSpc>
              <a:buFont typeface="Wingdings" pitchFamily="2"/>
              <a:buChar char="Ø"/>
            </a:pPr>
            <a:r>
              <a:rPr lang="en-GB" sz="2400" dirty="0"/>
              <a:t>Poor time keeping</a:t>
            </a:r>
          </a:p>
          <a:p>
            <a:pPr lvl="0">
              <a:lnSpc>
                <a:spcPct val="70000"/>
              </a:lnSpc>
              <a:buFont typeface="Wingdings" pitchFamily="2"/>
              <a:buChar char="Ø"/>
            </a:pPr>
            <a:endParaRPr lang="en-GB" sz="2400" dirty="0"/>
          </a:p>
          <a:p>
            <a:pPr lvl="0">
              <a:lnSpc>
                <a:spcPct val="70000"/>
              </a:lnSpc>
              <a:buFont typeface="Wingdings" pitchFamily="2"/>
              <a:buChar char="Ø"/>
            </a:pPr>
            <a:r>
              <a:rPr lang="en-GB" sz="2400" dirty="0"/>
              <a:t>Incident reports</a:t>
            </a:r>
          </a:p>
          <a:p>
            <a:pPr lvl="0">
              <a:lnSpc>
                <a:spcPct val="70000"/>
              </a:lnSpc>
              <a:buFont typeface="Wingdings" pitchFamily="2"/>
              <a:buChar char="Ø"/>
            </a:pPr>
            <a:endParaRPr lang="en-GB" sz="2400" dirty="0"/>
          </a:p>
          <a:p>
            <a:pPr lvl="0">
              <a:lnSpc>
                <a:spcPct val="70000"/>
              </a:lnSpc>
              <a:buFont typeface="Wingdings" pitchFamily="2"/>
              <a:buChar char="Ø"/>
            </a:pPr>
            <a:r>
              <a:rPr lang="en-GB" sz="2400" dirty="0"/>
              <a:t>Increased employee complaints</a:t>
            </a:r>
          </a:p>
          <a:p>
            <a:pPr lvl="0">
              <a:lnSpc>
                <a:spcPct val="70000"/>
              </a:lnSpc>
              <a:buFont typeface="Wingdings" pitchFamily="2"/>
              <a:buChar char="Ø"/>
            </a:pPr>
            <a:endParaRPr lang="en-GB" sz="2400" dirty="0"/>
          </a:p>
          <a:p>
            <a:pPr lvl="0">
              <a:lnSpc>
                <a:spcPct val="70000"/>
              </a:lnSpc>
              <a:buFont typeface="Wingdings" pitchFamily="2"/>
              <a:buChar char="Ø"/>
            </a:pPr>
            <a:r>
              <a:rPr lang="en-GB" sz="2400" dirty="0"/>
              <a:t>Poor performance</a:t>
            </a:r>
          </a:p>
          <a:p>
            <a:pPr lvl="0">
              <a:lnSpc>
                <a:spcPct val="70000"/>
              </a:lnSpc>
              <a:buFont typeface="Wingdings" pitchFamily="2"/>
              <a:buChar char="Ø"/>
            </a:pPr>
            <a:endParaRPr lang="en-GB" sz="2400" dirty="0"/>
          </a:p>
          <a:p>
            <a:pPr lvl="0">
              <a:lnSpc>
                <a:spcPct val="70000"/>
              </a:lnSpc>
              <a:buFont typeface="Wingdings" pitchFamily="2"/>
              <a:buChar char="Ø"/>
            </a:pPr>
            <a:r>
              <a:rPr lang="en-GB" sz="2400" dirty="0"/>
              <a:t>Low profits.</a:t>
            </a:r>
          </a:p>
          <a:p>
            <a:pPr lvl="0">
              <a:lnSpc>
                <a:spcPct val="70000"/>
              </a:lnSpc>
            </a:pPr>
            <a:endParaRPr lang="en-GB" sz="2400" dirty="0"/>
          </a:p>
          <a:p>
            <a:pPr lvl="0">
              <a:lnSpc>
                <a:spcPct val="70000"/>
              </a:lnSpc>
            </a:pPr>
            <a:endParaRPr lang="en-GB"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5E22F9BA-A3D8-45F0-9710-AB5EEEB43B5B}"/>
              </a:ext>
            </a:extLst>
          </p:cNvPr>
          <p:cNvGraphicFramePr>
            <a:graphicFrameLocks noGrp="1"/>
          </p:cNvGraphicFramePr>
          <p:nvPr>
            <p:extLst>
              <p:ext uri="{D42A27DB-BD31-4B8C-83A1-F6EECF244321}">
                <p14:modId xmlns:p14="http://schemas.microsoft.com/office/powerpoint/2010/main" val="3907825188"/>
              </p:ext>
            </p:extLst>
          </p:nvPr>
        </p:nvGraphicFramePr>
        <p:xfrm>
          <a:off x="554181" y="719666"/>
          <a:ext cx="11369964" cy="5821680"/>
        </p:xfrm>
        <a:graphic>
          <a:graphicData uri="http://schemas.openxmlformats.org/drawingml/2006/table">
            <a:tbl>
              <a:tblPr firstRow="1" bandRow="1">
                <a:tableStyleId>{93296810-A885-4BE3-A3E7-6D5BEEA58F35}</a:tableStyleId>
              </a:tblPr>
              <a:tblGrid>
                <a:gridCol w="1894994">
                  <a:extLst>
                    <a:ext uri="{9D8B030D-6E8A-4147-A177-3AD203B41FA5}">
                      <a16:colId xmlns:a16="http://schemas.microsoft.com/office/drawing/2014/main" val="2033340153"/>
                    </a:ext>
                  </a:extLst>
                </a:gridCol>
                <a:gridCol w="2144496">
                  <a:extLst>
                    <a:ext uri="{9D8B030D-6E8A-4147-A177-3AD203B41FA5}">
                      <a16:colId xmlns:a16="http://schemas.microsoft.com/office/drawing/2014/main" val="3293489461"/>
                    </a:ext>
                  </a:extLst>
                </a:gridCol>
                <a:gridCol w="1645492">
                  <a:extLst>
                    <a:ext uri="{9D8B030D-6E8A-4147-A177-3AD203B41FA5}">
                      <a16:colId xmlns:a16="http://schemas.microsoft.com/office/drawing/2014/main" val="2619536046"/>
                    </a:ext>
                  </a:extLst>
                </a:gridCol>
                <a:gridCol w="1894994">
                  <a:extLst>
                    <a:ext uri="{9D8B030D-6E8A-4147-A177-3AD203B41FA5}">
                      <a16:colId xmlns:a16="http://schemas.microsoft.com/office/drawing/2014/main" val="181729941"/>
                    </a:ext>
                  </a:extLst>
                </a:gridCol>
                <a:gridCol w="1894994">
                  <a:extLst>
                    <a:ext uri="{9D8B030D-6E8A-4147-A177-3AD203B41FA5}">
                      <a16:colId xmlns:a16="http://schemas.microsoft.com/office/drawing/2014/main" val="912317306"/>
                    </a:ext>
                  </a:extLst>
                </a:gridCol>
                <a:gridCol w="1894994">
                  <a:extLst>
                    <a:ext uri="{9D8B030D-6E8A-4147-A177-3AD203B41FA5}">
                      <a16:colId xmlns:a16="http://schemas.microsoft.com/office/drawing/2014/main" val="3591127621"/>
                    </a:ext>
                  </a:extLst>
                </a:gridCol>
              </a:tblGrid>
              <a:tr h="370840">
                <a:tc>
                  <a:txBody>
                    <a:bodyPr/>
                    <a:lstStyle/>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r>
                        <a:rPr lang="en-GB" dirty="0">
                          <a:solidFill>
                            <a:schemeClr val="tx1"/>
                          </a:solidFill>
                        </a:rPr>
                        <a:t>Political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a:p>
                      <a:pPr algn="ctr"/>
                      <a:r>
                        <a:rPr lang="en-GB" dirty="0">
                          <a:solidFill>
                            <a:schemeClr val="tx1"/>
                          </a:solidFill>
                        </a:rPr>
                        <a:t>Economic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a:p>
                      <a:r>
                        <a:rPr lang="en-GB" dirty="0">
                          <a:solidFill>
                            <a:schemeClr val="tx1"/>
                          </a:solidFill>
                        </a:rPr>
                        <a:t>Sociological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a:p>
                      <a:pPr algn="ctr"/>
                      <a:r>
                        <a:rPr lang="en-GB" dirty="0">
                          <a:solidFill>
                            <a:schemeClr val="tx1"/>
                          </a:solidFill>
                        </a:rPr>
                        <a:t>Technological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a:p>
                      <a:pPr algn="ctr"/>
                      <a:r>
                        <a:rPr lang="en-GB" dirty="0">
                          <a:solidFill>
                            <a:schemeClr val="tx1"/>
                          </a:solidFill>
                        </a:rPr>
                        <a:t>Legal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a:p>
                      <a:pPr algn="ctr"/>
                      <a:r>
                        <a:rPr lang="en-GB" dirty="0">
                          <a:solidFill>
                            <a:schemeClr val="tx1"/>
                          </a:solidFill>
                        </a:rPr>
                        <a:t>Environmental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46633367"/>
                  </a:ext>
                </a:extLst>
              </a:tr>
              <a:tr h="370840">
                <a:tc>
                  <a:txBody>
                    <a:bodyPr/>
                    <a:lstStyle/>
                    <a:p>
                      <a:pPr marL="285750" indent="-285750">
                        <a:buFont typeface="Wingdings" panose="05000000000000000000" pitchFamily="2" charset="2"/>
                        <a:buChar char="Ø"/>
                      </a:pPr>
                      <a:r>
                        <a:rPr lang="en-GB" sz="1400" dirty="0">
                          <a:solidFill>
                            <a:schemeClr val="tx1"/>
                          </a:solidFill>
                        </a:rPr>
                        <a:t>Government policy</a:t>
                      </a:r>
                    </a:p>
                    <a:p>
                      <a:pPr marL="285750" indent="-285750">
                        <a:buFont typeface="Wingdings" panose="05000000000000000000" pitchFamily="2" charset="2"/>
                        <a:buChar char="Ø"/>
                      </a:pPr>
                      <a:endParaRPr lang="en-GB" sz="1400" dirty="0">
                        <a:solidFill>
                          <a:schemeClr val="tx1"/>
                        </a:solidFill>
                      </a:endParaRPr>
                    </a:p>
                    <a:p>
                      <a:pPr marL="285750" indent="-285750">
                        <a:buFont typeface="Wingdings" panose="05000000000000000000" pitchFamily="2" charset="2"/>
                        <a:buChar char="Ø"/>
                      </a:pPr>
                      <a:r>
                        <a:rPr lang="en-GB" sz="1400" dirty="0">
                          <a:solidFill>
                            <a:schemeClr val="tx1"/>
                          </a:solidFill>
                        </a:rPr>
                        <a:t>Pensions</a:t>
                      </a:r>
                    </a:p>
                    <a:p>
                      <a:pPr marL="285750" indent="-285750">
                        <a:buFont typeface="Wingdings" panose="05000000000000000000" pitchFamily="2" charset="2"/>
                        <a:buChar char="Ø"/>
                      </a:pPr>
                      <a:endParaRPr lang="en-GB" sz="1400" dirty="0">
                        <a:solidFill>
                          <a:schemeClr val="tx1"/>
                        </a:solidFill>
                      </a:endParaRPr>
                    </a:p>
                    <a:p>
                      <a:pPr marL="285750" indent="-285750">
                        <a:buFont typeface="Wingdings" panose="05000000000000000000" pitchFamily="2" charset="2"/>
                        <a:buChar char="Ø"/>
                      </a:pPr>
                      <a:r>
                        <a:rPr lang="en-GB" sz="1400" dirty="0">
                          <a:solidFill>
                            <a:schemeClr val="tx1"/>
                          </a:solidFill>
                        </a:rPr>
                        <a:t>Brexit </a:t>
                      </a:r>
                    </a:p>
                    <a:p>
                      <a:pPr marL="285750" indent="-285750">
                        <a:buFont typeface="Wingdings" panose="05000000000000000000" pitchFamily="2" charset="2"/>
                        <a:buChar char="Ø"/>
                      </a:pPr>
                      <a:endParaRPr lang="en-GB" sz="1400" dirty="0">
                        <a:solidFill>
                          <a:schemeClr val="tx1"/>
                        </a:solidFill>
                      </a:endParaRPr>
                    </a:p>
                    <a:p>
                      <a:pPr marL="285750" indent="-285750">
                        <a:buFont typeface="Wingdings" panose="05000000000000000000" pitchFamily="2" charset="2"/>
                        <a:buChar char="Ø"/>
                      </a:pPr>
                      <a:r>
                        <a:rPr lang="en-GB" sz="1400" dirty="0">
                          <a:solidFill>
                            <a:schemeClr val="tx1"/>
                          </a:solidFill>
                        </a:rPr>
                        <a:t>Staff union</a:t>
                      </a:r>
                    </a:p>
                    <a:p>
                      <a:pPr marL="285750" indent="-285750">
                        <a:buFont typeface="Wingdings" panose="05000000000000000000" pitchFamily="2" charset="2"/>
                        <a:buChar char="Ø"/>
                      </a:pPr>
                      <a:endParaRPr lang="en-GB" sz="1400" dirty="0">
                        <a:solidFill>
                          <a:schemeClr val="tx1"/>
                        </a:solidFill>
                      </a:endParaRPr>
                    </a:p>
                    <a:p>
                      <a:pPr marL="285750" indent="-285750">
                        <a:buFont typeface="Wingdings" panose="05000000000000000000" pitchFamily="2" charset="2"/>
                        <a:buChar char="Ø"/>
                      </a:pPr>
                      <a:r>
                        <a:rPr lang="en-GB" sz="1400" dirty="0">
                          <a:solidFill>
                            <a:schemeClr val="tx1"/>
                          </a:solidFill>
                        </a:rPr>
                        <a:t>Income tax</a:t>
                      </a:r>
                    </a:p>
                    <a:p>
                      <a:pPr marL="285750" indent="-285750">
                        <a:buFont typeface="Wingdings" panose="05000000000000000000" pitchFamily="2" charset="2"/>
                        <a:buChar char="Ø"/>
                      </a:pPr>
                      <a:endParaRPr lang="en-GB" sz="1400" dirty="0">
                        <a:solidFill>
                          <a:schemeClr val="tx1"/>
                        </a:solidFill>
                      </a:endParaRPr>
                    </a:p>
                    <a:p>
                      <a:pPr marL="285750" indent="-285750">
                        <a:buFont typeface="Wingdings" panose="05000000000000000000" pitchFamily="2" charset="2"/>
                        <a:buChar char="Ø"/>
                      </a:pPr>
                      <a:r>
                        <a:rPr lang="en-GB" sz="1400" dirty="0">
                          <a:solidFill>
                            <a:schemeClr val="tx1"/>
                          </a:solidFill>
                        </a:rPr>
                        <a:t>pension </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Disposable income 	(net pay low)</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Exchange rate, sending money home, travel</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Unemployment rates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Higher we pay more tax for people unemployment</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Age distribution, hourly rate of pay(min)</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Population growth rate –job at risk</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Cultural barriers- praying, shorted of staff.</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Lifestyle attitudes- smoking, family work life balance.</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Online course –training</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Older generation-I.T, wages slips,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Wi-Fi</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Technological awareness.</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marR="0" lvl="0" indent="-285750" algn="l" defTabSz="457200" rtl="0" fontAlgn="auto" hangingPunct="1">
                        <a:lnSpc>
                          <a:spcPct val="100000"/>
                        </a:lnSpc>
                        <a:spcBef>
                          <a:spcPts val="0"/>
                        </a:spcBef>
                        <a:spcAft>
                          <a:spcPts val="0"/>
                        </a:spcAft>
                        <a:buSzPct val="100000"/>
                        <a:buFont typeface="Wingdings" panose="05000000000000000000" pitchFamily="2" charset="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Labour law</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Policy and produces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Health and safety law</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Consumer protection law</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Copyright and patent law</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Clear air zones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400" b="0" i="0" u="none" strike="noStrike" kern="1200" cap="none" spc="0" baseline="0" dirty="0">
                        <a:solidFill>
                          <a:srgbClr val="000000"/>
                        </a:solidFill>
                        <a:uFillTx/>
                        <a:latin typeface="+mn-lt"/>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Weather climate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mn-lt"/>
                        </a:rPr>
                        <a:t>Environmental policies</a:t>
                      </a:r>
                    </a:p>
                    <a:p>
                      <a:endParaRPr lang="en-GB" sz="14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682716380"/>
                  </a:ext>
                </a:extLst>
              </a:tr>
            </a:tbl>
          </a:graphicData>
        </a:graphic>
      </p:graphicFrame>
      <p:sp>
        <p:nvSpPr>
          <p:cNvPr id="3" name="TextBox 41">
            <a:extLst>
              <a:ext uri="{FF2B5EF4-FFF2-40B4-BE49-F238E27FC236}">
                <a16:creationId xmlns:a16="http://schemas.microsoft.com/office/drawing/2014/main" id="{BC20C5A7-38C8-4417-ABD4-F58732B25CDE}"/>
              </a:ext>
            </a:extLst>
          </p:cNvPr>
          <p:cNvSpPr txBox="1"/>
          <p:nvPr/>
        </p:nvSpPr>
        <p:spPr>
          <a:xfrm>
            <a:off x="827812" y="1030882"/>
            <a:ext cx="1419221"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     </a:t>
            </a:r>
            <a:r>
              <a:rPr lang="en-GB" sz="3600" b="0" i="0" u="none" strike="noStrike" kern="1200" cap="none" spc="0" baseline="0" dirty="0">
                <a:solidFill>
                  <a:srgbClr val="000000"/>
                </a:solidFill>
                <a:highlight>
                  <a:srgbClr val="FFFF00"/>
                </a:highlight>
                <a:uFillTx/>
                <a:latin typeface="Arial Black" pitchFamily="34"/>
              </a:rPr>
              <a:t>P</a:t>
            </a:r>
            <a:endParaRPr lang="en-GB" sz="1800" b="0" i="0" u="none" strike="noStrike" kern="1200" cap="none" spc="0" baseline="0" dirty="0">
              <a:solidFill>
                <a:srgbClr val="000000"/>
              </a:solidFill>
              <a:highlight>
                <a:srgbClr val="FFFF00"/>
              </a:highlight>
              <a:uFillTx/>
              <a:latin typeface="Calibri"/>
            </a:endParaRPr>
          </a:p>
        </p:txBody>
      </p:sp>
      <p:sp>
        <p:nvSpPr>
          <p:cNvPr id="4" name="TextBox 43">
            <a:extLst>
              <a:ext uri="{FF2B5EF4-FFF2-40B4-BE49-F238E27FC236}">
                <a16:creationId xmlns:a16="http://schemas.microsoft.com/office/drawing/2014/main" id="{33D78ABE-450A-4270-A878-2D430D6F2E45}"/>
              </a:ext>
            </a:extLst>
          </p:cNvPr>
          <p:cNvSpPr txBox="1"/>
          <p:nvPr/>
        </p:nvSpPr>
        <p:spPr>
          <a:xfrm>
            <a:off x="2982197" y="1002589"/>
            <a:ext cx="1466843"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dirty="0">
                <a:solidFill>
                  <a:srgbClr val="000000"/>
                </a:solidFill>
                <a:uFillTx/>
                <a:latin typeface="Arial Black" pitchFamily="34"/>
              </a:rPr>
              <a:t>  </a:t>
            </a:r>
            <a:r>
              <a:rPr lang="en-GB" sz="3600" b="0" i="0" u="none" strike="noStrike" kern="1200" cap="none" spc="0" baseline="0" dirty="0">
                <a:solidFill>
                  <a:srgbClr val="000000"/>
                </a:solidFill>
                <a:highlight>
                  <a:srgbClr val="00FFFF"/>
                </a:highlight>
                <a:uFillTx/>
                <a:latin typeface="Arial Black" pitchFamily="34"/>
              </a:rPr>
              <a:t>E</a:t>
            </a:r>
          </a:p>
        </p:txBody>
      </p:sp>
      <p:sp>
        <p:nvSpPr>
          <p:cNvPr id="5" name="TextBox 44">
            <a:extLst>
              <a:ext uri="{FF2B5EF4-FFF2-40B4-BE49-F238E27FC236}">
                <a16:creationId xmlns:a16="http://schemas.microsoft.com/office/drawing/2014/main" id="{D0995C1A-8361-4497-B271-7F292120B4B3}"/>
              </a:ext>
            </a:extLst>
          </p:cNvPr>
          <p:cNvSpPr txBox="1"/>
          <p:nvPr/>
        </p:nvSpPr>
        <p:spPr>
          <a:xfrm>
            <a:off x="4886483" y="992282"/>
            <a:ext cx="1409684" cy="646334"/>
          </a:xfrm>
          <a:prstGeom prst="rect">
            <a:avLst/>
          </a:prstGeom>
          <a:noFill/>
          <a:ln cap="flat">
            <a:noFill/>
          </a:ln>
        </p:spPr>
        <p:txBody>
          <a:bodyPr vert="horz" wrap="square" lIns="91440" tIns="45720" rIns="91440" bIns="45720" anchor="ctr"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dirty="0">
                <a:solidFill>
                  <a:srgbClr val="000000"/>
                </a:solidFill>
                <a:uFillTx/>
                <a:latin typeface="Arial Black" pitchFamily="34"/>
              </a:rPr>
              <a:t>  </a:t>
            </a:r>
            <a:r>
              <a:rPr lang="en-GB" sz="3600" b="0" i="0" u="none" strike="noStrike" kern="1200" cap="none" spc="0" baseline="0" dirty="0">
                <a:solidFill>
                  <a:srgbClr val="000000"/>
                </a:solidFill>
                <a:highlight>
                  <a:srgbClr val="FF00FF"/>
                </a:highlight>
                <a:uFillTx/>
                <a:latin typeface="Arial Black" pitchFamily="34"/>
              </a:rPr>
              <a:t>S</a:t>
            </a:r>
          </a:p>
        </p:txBody>
      </p:sp>
      <p:sp>
        <p:nvSpPr>
          <p:cNvPr id="6" name="TextBox 45">
            <a:extLst>
              <a:ext uri="{FF2B5EF4-FFF2-40B4-BE49-F238E27FC236}">
                <a16:creationId xmlns:a16="http://schemas.microsoft.com/office/drawing/2014/main" id="{1449DBB6-3EA8-4EEE-A679-308C9059B10C}"/>
              </a:ext>
            </a:extLst>
          </p:cNvPr>
          <p:cNvSpPr txBox="1"/>
          <p:nvPr/>
        </p:nvSpPr>
        <p:spPr>
          <a:xfrm>
            <a:off x="6691618" y="993936"/>
            <a:ext cx="1409684"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dirty="0">
                <a:solidFill>
                  <a:srgbClr val="000000"/>
                </a:solidFill>
                <a:uFillTx/>
                <a:latin typeface="Arial Black" pitchFamily="34"/>
              </a:rPr>
              <a:t>  </a:t>
            </a:r>
            <a:r>
              <a:rPr lang="en-GB" sz="3600" b="0" i="0" u="none" strike="noStrike" kern="1200" cap="none" spc="0" baseline="0" dirty="0">
                <a:solidFill>
                  <a:srgbClr val="000000"/>
                </a:solidFill>
                <a:highlight>
                  <a:srgbClr val="0000FF"/>
                </a:highlight>
                <a:uFillTx/>
                <a:latin typeface="Arial Black" pitchFamily="34"/>
              </a:rPr>
              <a:t>T</a:t>
            </a:r>
          </a:p>
        </p:txBody>
      </p:sp>
      <p:sp>
        <p:nvSpPr>
          <p:cNvPr id="7" name="TextBox 50">
            <a:extLst>
              <a:ext uri="{FF2B5EF4-FFF2-40B4-BE49-F238E27FC236}">
                <a16:creationId xmlns:a16="http://schemas.microsoft.com/office/drawing/2014/main" id="{8F2F9621-12F4-416D-B421-5A664D2608E5}"/>
              </a:ext>
            </a:extLst>
          </p:cNvPr>
          <p:cNvSpPr txBox="1"/>
          <p:nvPr/>
        </p:nvSpPr>
        <p:spPr>
          <a:xfrm>
            <a:off x="8829382" y="992283"/>
            <a:ext cx="679024"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dirty="0">
                <a:solidFill>
                  <a:srgbClr val="000000"/>
                </a:solidFill>
                <a:highlight>
                  <a:srgbClr val="FF0000"/>
                </a:highlight>
                <a:uFillTx/>
                <a:latin typeface="Arial Black" pitchFamily="34"/>
              </a:rPr>
              <a:t>L</a:t>
            </a:r>
          </a:p>
        </p:txBody>
      </p:sp>
      <p:sp>
        <p:nvSpPr>
          <p:cNvPr id="8" name="TextBox 117">
            <a:extLst>
              <a:ext uri="{FF2B5EF4-FFF2-40B4-BE49-F238E27FC236}">
                <a16:creationId xmlns:a16="http://schemas.microsoft.com/office/drawing/2014/main" id="{65CE5474-CC1B-43D7-986D-976E8D12B09C}"/>
              </a:ext>
            </a:extLst>
          </p:cNvPr>
          <p:cNvSpPr txBox="1"/>
          <p:nvPr/>
        </p:nvSpPr>
        <p:spPr>
          <a:xfrm>
            <a:off x="10872374" y="851391"/>
            <a:ext cx="342214" cy="830997"/>
          </a:xfrm>
          <a:prstGeom prst="rect">
            <a:avLst/>
          </a:prstGeom>
          <a:noFill/>
          <a:ln w="9528" cap="flat">
            <a:solidFill>
              <a:srgbClr val="FFFFFF"/>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1" i="0" u="none" strike="noStrike" kern="1200" cap="none" spc="0" baseline="0" dirty="0">
                <a:solidFill>
                  <a:srgbClr val="000000"/>
                </a:solidFill>
                <a:highlight>
                  <a:srgbClr val="00FF00"/>
                </a:highlight>
                <a:uFillTx/>
                <a:latin typeface="Calibri"/>
              </a:rPr>
              <a:t>E</a:t>
            </a:r>
          </a:p>
        </p:txBody>
      </p:sp>
    </p:spTree>
    <p:extLst>
      <p:ext uri="{BB962C8B-B14F-4D97-AF65-F5344CB8AC3E}">
        <p14:creationId xmlns:p14="http://schemas.microsoft.com/office/powerpoint/2010/main" val="2489473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19E07C73-DAA5-41D2-9DFF-8FC38E425AF7}"/>
              </a:ext>
            </a:extLst>
          </p:cNvPr>
          <p:cNvSpPr txBox="1"/>
          <p:nvPr/>
        </p:nvSpPr>
        <p:spPr>
          <a:xfrm>
            <a:off x="1574797" y="1054102"/>
            <a:ext cx="9499601" cy="4462760"/>
          </a:xfrm>
          <a:prstGeom prst="rect">
            <a:avLst/>
          </a:prstGeom>
          <a:noFill/>
          <a:ln cap="flat">
            <a:noFill/>
          </a:ln>
        </p:spPr>
        <p:txBody>
          <a:bodyPr vert="horz" wrap="square" lIns="91440" tIns="45720" rIns="91440" bIns="45720" anchor="t" anchorCtr="0"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dirty="0">
                <a:solidFill>
                  <a:srgbClr val="ED7D31"/>
                </a:solidFill>
                <a:uFillTx/>
                <a:latin typeface="Arial" pitchFamily="34"/>
                <a:cs typeface="Arial" pitchFamily="34"/>
              </a:rPr>
              <a:t>What is SWOT?</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Strength, weakness, opportunities, threats.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R="0" lvl="0" algn="l" defTabSz="457200" rtl="0" fontAlgn="auto" hangingPunct="1">
              <a:lnSpc>
                <a:spcPct val="100000"/>
              </a:lnSpc>
              <a:spcBef>
                <a:spcPts val="0"/>
              </a:spcBef>
              <a:spcAft>
                <a:spcPts val="0"/>
              </a:spcAft>
              <a:buSzPct val="100000"/>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Links between positive and negatives factors.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Turning weakness into Strengths.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Two factors internal and outside.</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8D5D9EE9-45BF-436E-B72B-C21E87F6E16E}"/>
              </a:ext>
            </a:extLst>
          </p:cNvPr>
          <p:cNvGraphicFramePr>
            <a:graphicFrameLocks noGrp="1"/>
          </p:cNvGraphicFramePr>
          <p:nvPr/>
        </p:nvGraphicFramePr>
        <p:xfrm>
          <a:off x="0" y="-169383"/>
          <a:ext cx="12191996" cy="7344889"/>
        </p:xfrm>
        <a:graphic>
          <a:graphicData uri="http://schemas.openxmlformats.org/drawingml/2006/table">
            <a:tbl>
              <a:tblPr firstRow="1" bandRow="1">
                <a:effectLst/>
                <a:tableStyleId>{5C22544A-7EE6-4342-B048-85BDC9FD1C3A}</a:tableStyleId>
              </a:tblPr>
              <a:tblGrid>
                <a:gridCol w="5935983">
                  <a:extLst>
                    <a:ext uri="{9D8B030D-6E8A-4147-A177-3AD203B41FA5}">
                      <a16:colId xmlns:a16="http://schemas.microsoft.com/office/drawing/2014/main" val="2763203618"/>
                    </a:ext>
                  </a:extLst>
                </a:gridCol>
                <a:gridCol w="6256013">
                  <a:extLst>
                    <a:ext uri="{9D8B030D-6E8A-4147-A177-3AD203B41FA5}">
                      <a16:colId xmlns:a16="http://schemas.microsoft.com/office/drawing/2014/main" val="2404141816"/>
                    </a:ext>
                  </a:extLst>
                </a:gridCol>
              </a:tblGrid>
              <a:tr h="3387394">
                <a:tc>
                  <a:txBody>
                    <a:bodyPr/>
                    <a:lstStyle/>
                    <a:p>
                      <a:pPr lvl="0"/>
                      <a:endParaRPr lang="en-GB"/>
                    </a:p>
                  </a:txBody>
                  <a:tcPr>
                    <a:solidFill>
                      <a:srgbClr val="D9D9D9"/>
                    </a:solidFill>
                  </a:tcPr>
                </a:tc>
                <a:tc>
                  <a:txBody>
                    <a:bodyPr/>
                    <a:lstStyle/>
                    <a:p>
                      <a:pPr lvl="0"/>
                      <a:endParaRPr lang="en-GB"/>
                    </a:p>
                  </a:txBody>
                  <a:tcPr>
                    <a:solidFill>
                      <a:srgbClr val="7F7F7F"/>
                    </a:solidFill>
                  </a:tcPr>
                </a:tc>
                <a:extLst>
                  <a:ext uri="{0D108BD9-81ED-4DB2-BD59-A6C34878D82A}">
                    <a16:rowId xmlns:a16="http://schemas.microsoft.com/office/drawing/2014/main" val="3769492752"/>
                  </a:ext>
                </a:extLst>
              </a:tr>
              <a:tr h="3957495">
                <a:tc>
                  <a:txBody>
                    <a:bodyPr/>
                    <a:lstStyle/>
                    <a:p>
                      <a:pPr lvl="0"/>
                      <a:endParaRPr lang="en-GB" dirty="0"/>
                    </a:p>
                  </a:txBody>
                  <a:tcPr>
                    <a:solidFill>
                      <a:srgbClr val="7F7F7F"/>
                    </a:solidFill>
                  </a:tcPr>
                </a:tc>
                <a:tc>
                  <a:txBody>
                    <a:bodyPr/>
                    <a:lstStyle/>
                    <a:p>
                      <a:pPr lvl="0"/>
                      <a:endParaRPr lang="en-GB" dirty="0"/>
                    </a:p>
                    <a:p>
                      <a:pPr lvl="0"/>
                      <a:endParaRPr lang="en-GB" dirty="0"/>
                    </a:p>
                    <a:p>
                      <a:pPr lvl="0"/>
                      <a:endParaRPr lang="en-GB" dirty="0"/>
                    </a:p>
                  </a:txBody>
                  <a:tcPr>
                    <a:solidFill>
                      <a:srgbClr val="D9D9D9"/>
                    </a:solidFill>
                  </a:tcPr>
                </a:tc>
                <a:extLst>
                  <a:ext uri="{0D108BD9-81ED-4DB2-BD59-A6C34878D82A}">
                    <a16:rowId xmlns:a16="http://schemas.microsoft.com/office/drawing/2014/main" val="1287704754"/>
                  </a:ext>
                </a:extLst>
              </a:tr>
            </a:tbl>
          </a:graphicData>
        </a:graphic>
      </p:graphicFrame>
      <p:sp>
        <p:nvSpPr>
          <p:cNvPr id="3" name="TextBox 3">
            <a:extLst>
              <a:ext uri="{FF2B5EF4-FFF2-40B4-BE49-F238E27FC236}">
                <a16:creationId xmlns:a16="http://schemas.microsoft.com/office/drawing/2014/main" id="{8204BAAA-EFA7-45F7-B569-C1304839CDE7}"/>
              </a:ext>
            </a:extLst>
          </p:cNvPr>
          <p:cNvSpPr txBox="1"/>
          <p:nvPr/>
        </p:nvSpPr>
        <p:spPr>
          <a:xfrm>
            <a:off x="7524753" y="41047"/>
            <a:ext cx="3638553" cy="5232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ED7D31"/>
                </a:solidFill>
                <a:uFillTx/>
                <a:latin typeface="Algerian" pitchFamily="82"/>
              </a:rPr>
              <a:t>weakness</a:t>
            </a:r>
          </a:p>
        </p:txBody>
      </p:sp>
      <p:sp>
        <p:nvSpPr>
          <p:cNvPr id="4" name="TextBox 4">
            <a:extLst>
              <a:ext uri="{FF2B5EF4-FFF2-40B4-BE49-F238E27FC236}">
                <a16:creationId xmlns:a16="http://schemas.microsoft.com/office/drawing/2014/main" id="{0E373602-4920-4CDA-8CB4-4B55D6E29662}"/>
              </a:ext>
            </a:extLst>
          </p:cNvPr>
          <p:cNvSpPr txBox="1"/>
          <p:nvPr/>
        </p:nvSpPr>
        <p:spPr>
          <a:xfrm>
            <a:off x="2162171" y="3667128"/>
            <a:ext cx="317182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extBox 5">
            <a:extLst>
              <a:ext uri="{FF2B5EF4-FFF2-40B4-BE49-F238E27FC236}">
                <a16:creationId xmlns:a16="http://schemas.microsoft.com/office/drawing/2014/main" id="{B78B796E-1578-478A-9B46-C7F0B3D9C1E2}"/>
              </a:ext>
            </a:extLst>
          </p:cNvPr>
          <p:cNvSpPr txBox="1"/>
          <p:nvPr/>
        </p:nvSpPr>
        <p:spPr>
          <a:xfrm>
            <a:off x="8201025" y="3513234"/>
            <a:ext cx="4162421" cy="5232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ED7D31"/>
                </a:solidFill>
                <a:uFillTx/>
                <a:latin typeface="Algerian" pitchFamily="82"/>
              </a:rPr>
              <a:t>THREATS</a:t>
            </a:r>
          </a:p>
        </p:txBody>
      </p:sp>
      <p:sp>
        <p:nvSpPr>
          <p:cNvPr id="6" name="TextBox 6">
            <a:extLst>
              <a:ext uri="{FF2B5EF4-FFF2-40B4-BE49-F238E27FC236}">
                <a16:creationId xmlns:a16="http://schemas.microsoft.com/office/drawing/2014/main" id="{611E405F-A0D0-4722-A8FD-DC8A14D9995C}"/>
              </a:ext>
            </a:extLst>
          </p:cNvPr>
          <p:cNvSpPr txBox="1"/>
          <p:nvPr/>
        </p:nvSpPr>
        <p:spPr>
          <a:xfrm>
            <a:off x="1435095" y="3472991"/>
            <a:ext cx="3171825" cy="5232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ED7D31"/>
                </a:solidFill>
                <a:uFillTx/>
                <a:latin typeface="Algerian" pitchFamily="82"/>
              </a:rPr>
              <a:t>Opportunities</a:t>
            </a:r>
          </a:p>
        </p:txBody>
      </p:sp>
      <p:sp>
        <p:nvSpPr>
          <p:cNvPr id="7" name="TextBox 8">
            <a:extLst>
              <a:ext uri="{FF2B5EF4-FFF2-40B4-BE49-F238E27FC236}">
                <a16:creationId xmlns:a16="http://schemas.microsoft.com/office/drawing/2014/main" id="{2EC3C72B-4805-4CB4-8F9B-5E3F8FF09322}"/>
              </a:ext>
            </a:extLst>
          </p:cNvPr>
          <p:cNvSpPr txBox="1"/>
          <p:nvPr/>
        </p:nvSpPr>
        <p:spPr>
          <a:xfrm>
            <a:off x="2090739" y="61667"/>
            <a:ext cx="2371725" cy="5232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ED7D31"/>
                </a:solidFill>
                <a:uFillTx/>
                <a:latin typeface="Algerian" pitchFamily="82"/>
              </a:rPr>
              <a:t>Strengths</a:t>
            </a:r>
          </a:p>
        </p:txBody>
      </p:sp>
      <p:sp>
        <p:nvSpPr>
          <p:cNvPr id="8" name="TextBox 9">
            <a:extLst>
              <a:ext uri="{FF2B5EF4-FFF2-40B4-BE49-F238E27FC236}">
                <a16:creationId xmlns:a16="http://schemas.microsoft.com/office/drawing/2014/main" id="{6BD1413F-CD9D-4B81-A8F4-FE7E7F85349A}"/>
              </a:ext>
            </a:extLst>
          </p:cNvPr>
          <p:cNvSpPr txBox="1"/>
          <p:nvPr/>
        </p:nvSpPr>
        <p:spPr>
          <a:xfrm>
            <a:off x="1007769" y="623767"/>
            <a:ext cx="4537655" cy="2031321"/>
          </a:xfrm>
          <a:prstGeom prst="rect">
            <a:avLst/>
          </a:prstGeom>
          <a:solidFill>
            <a:srgbClr val="7F7F7F"/>
          </a:solid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Open communication</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Knowledge</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Encourage</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qualifications</a:t>
            </a:r>
          </a:p>
        </p:txBody>
      </p:sp>
      <p:sp>
        <p:nvSpPr>
          <p:cNvPr id="9" name="TextBox 10">
            <a:extLst>
              <a:ext uri="{FF2B5EF4-FFF2-40B4-BE49-F238E27FC236}">
                <a16:creationId xmlns:a16="http://schemas.microsoft.com/office/drawing/2014/main" id="{128A5410-FBF3-48AA-A874-7E9188F3730B}"/>
              </a:ext>
            </a:extLst>
          </p:cNvPr>
          <p:cNvSpPr txBox="1"/>
          <p:nvPr/>
        </p:nvSpPr>
        <p:spPr>
          <a:xfrm>
            <a:off x="7100892" y="564267"/>
            <a:ext cx="3562346" cy="1754322"/>
          </a:xfrm>
          <a:prstGeom prst="rect">
            <a:avLst/>
          </a:prstGeom>
          <a:solidFill>
            <a:srgbClr val="D9D9D9"/>
          </a:solid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Lack of communication</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Lack of confiedence</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Lost of wages due to sickness (stress)</a:t>
            </a:r>
          </a:p>
        </p:txBody>
      </p:sp>
      <p:sp>
        <p:nvSpPr>
          <p:cNvPr id="10" name="TextBox 11">
            <a:extLst>
              <a:ext uri="{FF2B5EF4-FFF2-40B4-BE49-F238E27FC236}">
                <a16:creationId xmlns:a16="http://schemas.microsoft.com/office/drawing/2014/main" id="{EFB2D431-5C6A-4B94-921D-EBCB5CD0D7E2}"/>
              </a:ext>
            </a:extLst>
          </p:cNvPr>
          <p:cNvSpPr txBox="1"/>
          <p:nvPr/>
        </p:nvSpPr>
        <p:spPr>
          <a:xfrm>
            <a:off x="1235070" y="4068942"/>
            <a:ext cx="3571874" cy="1754326"/>
          </a:xfrm>
          <a:prstGeom prst="rect">
            <a:avLst/>
          </a:prstGeom>
          <a:solidFill>
            <a:srgbClr val="D9D9D9"/>
          </a:solid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anose="05000000000000000000" pitchFamily="2" charset="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New career path</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Networks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Calibri"/>
              </a:rPr>
              <a:t>Access for other professional services</a:t>
            </a:r>
          </a:p>
        </p:txBody>
      </p:sp>
      <p:sp>
        <p:nvSpPr>
          <p:cNvPr id="11" name="TextBox 12">
            <a:extLst>
              <a:ext uri="{FF2B5EF4-FFF2-40B4-BE49-F238E27FC236}">
                <a16:creationId xmlns:a16="http://schemas.microsoft.com/office/drawing/2014/main" id="{360C46BC-C1FC-43EE-8B9E-A76A8BBDD32F}"/>
              </a:ext>
            </a:extLst>
          </p:cNvPr>
          <p:cNvSpPr txBox="1"/>
          <p:nvPr/>
        </p:nvSpPr>
        <p:spPr>
          <a:xfrm>
            <a:off x="7000875" y="4112660"/>
            <a:ext cx="4162421" cy="1754322"/>
          </a:xfrm>
          <a:prstGeom prst="rect">
            <a:avLst/>
          </a:prstGeom>
          <a:solidFill>
            <a:srgbClr val="7F7F7F"/>
          </a:solid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No open communication</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High competition</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No access to services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TextBox 13">
            <a:extLst>
              <a:ext uri="{FF2B5EF4-FFF2-40B4-BE49-F238E27FC236}">
                <a16:creationId xmlns:a16="http://schemas.microsoft.com/office/drawing/2014/main" id="{CA582717-9795-4677-A8F7-DF876307FB82}"/>
              </a:ext>
            </a:extLst>
          </p:cNvPr>
          <p:cNvSpPr txBox="1"/>
          <p:nvPr/>
        </p:nvSpPr>
        <p:spPr>
          <a:xfrm>
            <a:off x="2162171" y="-1359456"/>
            <a:ext cx="8683627" cy="1200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5400" b="0" i="0" u="none" strike="noStrike" kern="1200" cap="none" spc="0" baseline="0">
                <a:solidFill>
                  <a:srgbClr val="ED7D31"/>
                </a:solidFill>
                <a:uFillTx/>
                <a:latin typeface="Arial Black" pitchFamily="34"/>
              </a:rPr>
              <a:t>SWOT ANGLIYSIS</a:t>
            </a:r>
          </a:p>
        </p:txBody>
      </p:sp>
      <p:sp>
        <p:nvSpPr>
          <p:cNvPr id="13" name="TextBox 15">
            <a:extLst>
              <a:ext uri="{FF2B5EF4-FFF2-40B4-BE49-F238E27FC236}">
                <a16:creationId xmlns:a16="http://schemas.microsoft.com/office/drawing/2014/main" id="{F510646D-23E8-464B-AC23-D3CBCA235ACF}"/>
              </a:ext>
            </a:extLst>
          </p:cNvPr>
          <p:cNvSpPr txBox="1"/>
          <p:nvPr/>
        </p:nvSpPr>
        <p:spPr>
          <a:xfrm>
            <a:off x="6927851" y="6488665"/>
            <a:ext cx="379253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These are external factors.</a:t>
            </a:r>
          </a:p>
        </p:txBody>
      </p:sp>
      <p:sp>
        <p:nvSpPr>
          <p:cNvPr id="14" name="TextBox 16">
            <a:extLst>
              <a:ext uri="{FF2B5EF4-FFF2-40B4-BE49-F238E27FC236}">
                <a16:creationId xmlns:a16="http://schemas.microsoft.com/office/drawing/2014/main" id="{70226D11-C3DD-4BD7-A826-FF5BD12B45E2}"/>
              </a:ext>
            </a:extLst>
          </p:cNvPr>
          <p:cNvSpPr txBox="1"/>
          <p:nvPr/>
        </p:nvSpPr>
        <p:spPr>
          <a:xfrm>
            <a:off x="1219196" y="6488665"/>
            <a:ext cx="351789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These are positive factors.</a:t>
            </a:r>
          </a:p>
        </p:txBody>
      </p:sp>
      <p:sp>
        <p:nvSpPr>
          <p:cNvPr id="15" name="TextBox 17">
            <a:extLst>
              <a:ext uri="{FF2B5EF4-FFF2-40B4-BE49-F238E27FC236}">
                <a16:creationId xmlns:a16="http://schemas.microsoft.com/office/drawing/2014/main" id="{6166481C-0F34-4B72-A69A-4BD6DADA73D8}"/>
              </a:ext>
            </a:extLst>
          </p:cNvPr>
          <p:cNvSpPr txBox="1"/>
          <p:nvPr/>
        </p:nvSpPr>
        <p:spPr>
          <a:xfrm>
            <a:off x="1235070" y="2789057"/>
            <a:ext cx="3908429"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These are internal factors.</a:t>
            </a:r>
          </a:p>
        </p:txBody>
      </p:sp>
      <p:sp>
        <p:nvSpPr>
          <p:cNvPr id="16" name="TextBox 18">
            <a:extLst>
              <a:ext uri="{FF2B5EF4-FFF2-40B4-BE49-F238E27FC236}">
                <a16:creationId xmlns:a16="http://schemas.microsoft.com/office/drawing/2014/main" id="{53C2804B-C104-4DFF-94C9-7D8B2A4A37A9}"/>
              </a:ext>
            </a:extLst>
          </p:cNvPr>
          <p:cNvSpPr txBox="1"/>
          <p:nvPr/>
        </p:nvSpPr>
        <p:spPr>
          <a:xfrm>
            <a:off x="7729542" y="2655097"/>
            <a:ext cx="3181673"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These are negative factors.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18349771-5586-4C73-8169-E2241633410A}"/>
              </a:ext>
            </a:extLst>
          </p:cNvPr>
          <p:cNvPicPr>
            <a:picLocks noChangeAspect="1"/>
          </p:cNvPicPr>
          <p:nvPr/>
        </p:nvPicPr>
        <p:blipFill>
          <a:blip r:embed="rId2"/>
          <a:stretch>
            <a:fillRect/>
          </a:stretch>
        </p:blipFill>
        <p:spPr>
          <a:xfrm>
            <a:off x="304796" y="121441"/>
            <a:ext cx="11401425" cy="6429375"/>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E34428-CC28-4E1B-8892-046C1295B147}"/>
              </a:ext>
            </a:extLst>
          </p:cNvPr>
          <p:cNvSpPr txBox="1"/>
          <p:nvPr/>
        </p:nvSpPr>
        <p:spPr>
          <a:xfrm>
            <a:off x="1638300" y="885825"/>
            <a:ext cx="9210675" cy="3262432"/>
          </a:xfrm>
          <a:prstGeom prst="rect">
            <a:avLst/>
          </a:prstGeom>
          <a:noFill/>
        </p:spPr>
        <p:txBody>
          <a:bodyPr wrap="square" rtlCol="0">
            <a:spAutoFit/>
          </a:bodyPr>
          <a:lstStyle/>
          <a:p>
            <a:endParaRPr lang="en-GB" sz="4000" dirty="0">
              <a:solidFill>
                <a:schemeClr val="accent2"/>
              </a:solidFill>
              <a:latin typeface="Aharoni" panose="02010803020104030203" pitchFamily="2" charset="-79"/>
              <a:cs typeface="Aharoni" panose="02010803020104030203" pitchFamily="2" charset="-79"/>
            </a:endParaRPr>
          </a:p>
          <a:p>
            <a:r>
              <a:rPr lang="en-GB" sz="4000" dirty="0">
                <a:solidFill>
                  <a:schemeClr val="accent2"/>
                </a:solidFill>
                <a:latin typeface="Aharoni" panose="02010803020104030203" pitchFamily="2" charset="-79"/>
                <a:cs typeface="Aharoni" panose="02010803020104030203" pitchFamily="2" charset="-79"/>
              </a:rPr>
              <a:t>Decision making PMI</a:t>
            </a:r>
          </a:p>
          <a:p>
            <a:endParaRPr lang="en-GB" dirty="0"/>
          </a:p>
          <a:p>
            <a:pPr marL="285750" indent="-285750">
              <a:buFont typeface="Wingdings" panose="05000000000000000000" pitchFamily="2" charset="2"/>
              <a:buChar char="Ø"/>
            </a:pPr>
            <a:r>
              <a:rPr lang="en-GB" dirty="0"/>
              <a:t>Plus,</a:t>
            </a:r>
          </a:p>
          <a:p>
            <a:pPr marL="285750" indent="-285750">
              <a:buFont typeface="Wingdings" panose="05000000000000000000" pitchFamily="2" charset="2"/>
              <a:buChar char="Ø"/>
            </a:pPr>
            <a:r>
              <a:rPr lang="en-GB" dirty="0"/>
              <a:t>minus, </a:t>
            </a:r>
          </a:p>
          <a:p>
            <a:pPr marL="285750" indent="-285750">
              <a:buFont typeface="Wingdings" panose="05000000000000000000" pitchFamily="2" charset="2"/>
              <a:buChar char="Ø"/>
            </a:pPr>
            <a:r>
              <a:rPr lang="en-GB" dirty="0"/>
              <a:t>interesting</a:t>
            </a:r>
          </a:p>
          <a:p>
            <a:endParaRPr lang="en-GB" dirty="0"/>
          </a:p>
          <a:p>
            <a:r>
              <a:rPr lang="en-GB" dirty="0"/>
              <a:t>Brainstorming decision making and critical thinking tool. (PMI by DR Edward de Bono)</a:t>
            </a:r>
          </a:p>
          <a:p>
            <a:endParaRPr lang="en-GB" dirty="0"/>
          </a:p>
        </p:txBody>
      </p:sp>
    </p:spTree>
    <p:extLst>
      <p:ext uri="{BB962C8B-B14F-4D97-AF65-F5344CB8AC3E}">
        <p14:creationId xmlns:p14="http://schemas.microsoft.com/office/powerpoint/2010/main" val="2123451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F3BBA909-57B7-4F57-B62B-FB005DA742D3}"/>
              </a:ext>
            </a:extLst>
          </p:cNvPr>
          <p:cNvGraphicFramePr>
            <a:graphicFrameLocks noGrp="1"/>
          </p:cNvGraphicFramePr>
          <p:nvPr/>
        </p:nvGraphicFramePr>
        <p:xfrm>
          <a:off x="2032000" y="719666"/>
          <a:ext cx="8128000" cy="37084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560553854"/>
                    </a:ext>
                  </a:extLst>
                </a:gridCol>
              </a:tblGrid>
              <a:tr h="370840">
                <a:tc>
                  <a:txBody>
                    <a:bodyPr/>
                    <a:lstStyle/>
                    <a:p>
                      <a:endParaRPr lang="en-GB" dirty="0"/>
                    </a:p>
                  </a:txBody>
                  <a:tcPr/>
                </a:tc>
                <a:extLst>
                  <a:ext uri="{0D108BD9-81ED-4DB2-BD59-A6C34878D82A}">
                    <a16:rowId xmlns:a16="http://schemas.microsoft.com/office/drawing/2014/main" val="3314351024"/>
                  </a:ext>
                </a:extLst>
              </a:tr>
            </a:tbl>
          </a:graphicData>
        </a:graphic>
      </p:graphicFrame>
      <p:graphicFrame>
        <p:nvGraphicFramePr>
          <p:cNvPr id="3" name="Table 3">
            <a:extLst>
              <a:ext uri="{FF2B5EF4-FFF2-40B4-BE49-F238E27FC236}">
                <a16:creationId xmlns:a16="http://schemas.microsoft.com/office/drawing/2014/main" id="{96389930-2759-4D9B-8D45-B0EA013EC5D3}"/>
              </a:ext>
            </a:extLst>
          </p:cNvPr>
          <p:cNvGraphicFramePr>
            <a:graphicFrameLocks noGrp="1"/>
          </p:cNvGraphicFramePr>
          <p:nvPr/>
        </p:nvGraphicFramePr>
        <p:xfrm>
          <a:off x="2032000" y="719666"/>
          <a:ext cx="8128000" cy="37084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2714619624"/>
                    </a:ext>
                  </a:extLst>
                </a:gridCol>
              </a:tblGrid>
              <a:tr h="370840">
                <a:tc>
                  <a:txBody>
                    <a:bodyPr/>
                    <a:lstStyle/>
                    <a:p>
                      <a:endParaRPr lang="en-GB" dirty="0"/>
                    </a:p>
                  </a:txBody>
                  <a:tcPr/>
                </a:tc>
                <a:extLst>
                  <a:ext uri="{0D108BD9-81ED-4DB2-BD59-A6C34878D82A}">
                    <a16:rowId xmlns:a16="http://schemas.microsoft.com/office/drawing/2014/main" val="3418464257"/>
                  </a:ext>
                </a:extLst>
              </a:tr>
            </a:tbl>
          </a:graphicData>
        </a:graphic>
      </p:graphicFrame>
      <p:graphicFrame>
        <p:nvGraphicFramePr>
          <p:cNvPr id="4" name="Table 4">
            <a:extLst>
              <a:ext uri="{FF2B5EF4-FFF2-40B4-BE49-F238E27FC236}">
                <a16:creationId xmlns:a16="http://schemas.microsoft.com/office/drawing/2014/main" id="{087DC2BA-EA0B-4310-9D39-B02DB8E351C4}"/>
              </a:ext>
            </a:extLst>
          </p:cNvPr>
          <p:cNvGraphicFramePr>
            <a:graphicFrameLocks noGrp="1"/>
          </p:cNvGraphicFramePr>
          <p:nvPr>
            <p:extLst>
              <p:ext uri="{D42A27DB-BD31-4B8C-83A1-F6EECF244321}">
                <p14:modId xmlns:p14="http://schemas.microsoft.com/office/powerpoint/2010/main" val="2052929029"/>
              </p:ext>
            </p:extLst>
          </p:nvPr>
        </p:nvGraphicFramePr>
        <p:xfrm>
          <a:off x="2031999" y="719663"/>
          <a:ext cx="8321676" cy="3157010"/>
        </p:xfrm>
        <a:graphic>
          <a:graphicData uri="http://schemas.openxmlformats.org/drawingml/2006/table">
            <a:tbl>
              <a:tblPr firstRow="1" bandRow="1">
                <a:tableStyleId>{5C22544A-7EE6-4342-B048-85BDC9FD1C3A}</a:tableStyleId>
              </a:tblPr>
              <a:tblGrid>
                <a:gridCol w="2773892">
                  <a:extLst>
                    <a:ext uri="{9D8B030D-6E8A-4147-A177-3AD203B41FA5}">
                      <a16:colId xmlns:a16="http://schemas.microsoft.com/office/drawing/2014/main" val="1870999227"/>
                    </a:ext>
                  </a:extLst>
                </a:gridCol>
                <a:gridCol w="2773892">
                  <a:extLst>
                    <a:ext uri="{9D8B030D-6E8A-4147-A177-3AD203B41FA5}">
                      <a16:colId xmlns:a16="http://schemas.microsoft.com/office/drawing/2014/main" val="617517687"/>
                    </a:ext>
                  </a:extLst>
                </a:gridCol>
                <a:gridCol w="2773892">
                  <a:extLst>
                    <a:ext uri="{9D8B030D-6E8A-4147-A177-3AD203B41FA5}">
                      <a16:colId xmlns:a16="http://schemas.microsoft.com/office/drawing/2014/main" val="307584730"/>
                    </a:ext>
                  </a:extLst>
                </a:gridCol>
              </a:tblGrid>
              <a:tr h="408620">
                <a:tc>
                  <a:txBody>
                    <a:bodyPr/>
                    <a:lstStyle/>
                    <a:p>
                      <a:r>
                        <a:rPr lang="en-GB" dirty="0">
                          <a:solidFill>
                            <a:schemeClr val="tx1"/>
                          </a:solidFill>
                        </a:rPr>
                        <a:t>Plus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solidFill>
                            <a:schemeClr val="tx1"/>
                          </a:solidFill>
                        </a:rPr>
                        <a:t>Minus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solidFill>
                            <a:schemeClr val="tx1"/>
                          </a:solidFill>
                        </a:rPr>
                        <a:t>Interesting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859467483"/>
                  </a:ext>
                </a:extLst>
              </a:tr>
              <a:tr h="408620">
                <a:tc>
                  <a:txBody>
                    <a:bodyPr/>
                    <a:lstStyle/>
                    <a:p>
                      <a:r>
                        <a:rPr lang="en-GB" dirty="0"/>
                        <a:t>Flexible hours +5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Job status down grade -5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Less stress +5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467454654"/>
                  </a:ext>
                </a:extLst>
              </a:tr>
              <a:tr h="408620">
                <a:tc>
                  <a:txBody>
                    <a:bodyPr/>
                    <a:lstStyle/>
                    <a:p>
                      <a:r>
                        <a:rPr lang="en-GB" dirty="0"/>
                        <a:t>More Money +5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Travel-5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New opportunities +5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9844207"/>
                  </a:ext>
                </a:extLst>
              </a:tr>
              <a:tr h="705290">
                <a:tc>
                  <a:txBody>
                    <a:bodyPr/>
                    <a:lstStyle/>
                    <a:p>
                      <a:r>
                        <a:rPr lang="en-GB" dirty="0"/>
                        <a:t>Less stress +5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Connective with new  college -3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New experiences +5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18665158"/>
                  </a:ext>
                </a:extLst>
              </a:tr>
              <a:tr h="408620">
                <a:tc>
                  <a:txBody>
                    <a:bodyPr/>
                    <a:lstStyle/>
                    <a:p>
                      <a:r>
                        <a:rPr lang="en-GB" dirty="0"/>
                        <a:t>More time +4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New environment -2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More family time +5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76970223"/>
                  </a:ext>
                </a:extLst>
              </a:tr>
              <a:tr h="408620">
                <a:tc>
                  <a:txBody>
                    <a:bodyPr/>
                    <a:lstStyle/>
                    <a:p>
                      <a:r>
                        <a:rPr lang="en-GB" dirty="0"/>
                        <a:t>Less responsible +5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More training -3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Better live style +5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67190442"/>
                  </a:ext>
                </a:extLst>
              </a:tr>
              <a:tr h="408620">
                <a:tc>
                  <a:txBody>
                    <a:bodyPr/>
                    <a:lstStyle/>
                    <a:p>
                      <a:r>
                        <a:rPr lang="en-GB" dirty="0"/>
                        <a:t>Total 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Total -23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Total 30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712054562"/>
                  </a:ext>
                </a:extLst>
              </a:tr>
            </a:tbl>
          </a:graphicData>
        </a:graphic>
      </p:graphicFrame>
      <p:sp>
        <p:nvSpPr>
          <p:cNvPr id="7" name="TextBox 6">
            <a:extLst>
              <a:ext uri="{FF2B5EF4-FFF2-40B4-BE49-F238E27FC236}">
                <a16:creationId xmlns:a16="http://schemas.microsoft.com/office/drawing/2014/main" id="{7B44ECCC-DD87-4084-BAD6-3A8F8EB5B031}"/>
              </a:ext>
            </a:extLst>
          </p:cNvPr>
          <p:cNvSpPr txBox="1"/>
          <p:nvPr/>
        </p:nvSpPr>
        <p:spPr>
          <a:xfrm>
            <a:off x="4541177" y="4232953"/>
            <a:ext cx="5959012" cy="523220"/>
          </a:xfrm>
          <a:prstGeom prst="rect">
            <a:avLst/>
          </a:prstGeom>
          <a:noFill/>
        </p:spPr>
        <p:txBody>
          <a:bodyPr wrap="square" rtlCol="0">
            <a:spAutoFit/>
          </a:bodyPr>
          <a:lstStyle/>
          <a:p>
            <a:r>
              <a:rPr lang="en-GB" sz="2800" dirty="0">
                <a:solidFill>
                  <a:schemeClr val="accent2"/>
                </a:solidFill>
              </a:rPr>
              <a:t>Decision making PMI</a:t>
            </a:r>
          </a:p>
        </p:txBody>
      </p:sp>
    </p:spTree>
    <p:extLst>
      <p:ext uri="{BB962C8B-B14F-4D97-AF65-F5344CB8AC3E}">
        <p14:creationId xmlns:p14="http://schemas.microsoft.com/office/powerpoint/2010/main" val="4197388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788995A1-811D-4706-867E-F343BBD417C6}"/>
              </a:ext>
            </a:extLst>
          </p:cNvPr>
          <p:cNvGraphicFramePr>
            <a:graphicFrameLocks noGrp="1"/>
          </p:cNvGraphicFramePr>
          <p:nvPr>
            <p:extLst>
              <p:ext uri="{D42A27DB-BD31-4B8C-83A1-F6EECF244321}">
                <p14:modId xmlns:p14="http://schemas.microsoft.com/office/powerpoint/2010/main" val="2498814009"/>
              </p:ext>
            </p:extLst>
          </p:nvPr>
        </p:nvGraphicFramePr>
        <p:xfrm>
          <a:off x="274727" y="2038350"/>
          <a:ext cx="11334750" cy="4475466"/>
        </p:xfrm>
        <a:graphic>
          <a:graphicData uri="http://schemas.openxmlformats.org/drawingml/2006/table">
            <a:tbl>
              <a:tblPr firstRow="1" bandRow="1">
                <a:tableStyleId>{5C22544A-7EE6-4342-B048-85BDC9FD1C3A}</a:tableStyleId>
              </a:tblPr>
              <a:tblGrid>
                <a:gridCol w="1457325">
                  <a:extLst>
                    <a:ext uri="{9D8B030D-6E8A-4147-A177-3AD203B41FA5}">
                      <a16:colId xmlns:a16="http://schemas.microsoft.com/office/drawing/2014/main" val="3009738714"/>
                    </a:ext>
                  </a:extLst>
                </a:gridCol>
                <a:gridCol w="1400175">
                  <a:extLst>
                    <a:ext uri="{9D8B030D-6E8A-4147-A177-3AD203B41FA5}">
                      <a16:colId xmlns:a16="http://schemas.microsoft.com/office/drawing/2014/main" val="386579684"/>
                    </a:ext>
                  </a:extLst>
                </a:gridCol>
                <a:gridCol w="1352550">
                  <a:extLst>
                    <a:ext uri="{9D8B030D-6E8A-4147-A177-3AD203B41FA5}">
                      <a16:colId xmlns:a16="http://schemas.microsoft.com/office/drawing/2014/main" val="2170814665"/>
                    </a:ext>
                  </a:extLst>
                </a:gridCol>
                <a:gridCol w="1371600">
                  <a:extLst>
                    <a:ext uri="{9D8B030D-6E8A-4147-A177-3AD203B41FA5}">
                      <a16:colId xmlns:a16="http://schemas.microsoft.com/office/drawing/2014/main" val="3969203334"/>
                    </a:ext>
                  </a:extLst>
                </a:gridCol>
                <a:gridCol w="1152525">
                  <a:extLst>
                    <a:ext uri="{9D8B030D-6E8A-4147-A177-3AD203B41FA5}">
                      <a16:colId xmlns:a16="http://schemas.microsoft.com/office/drawing/2014/main" val="300074792"/>
                    </a:ext>
                  </a:extLst>
                </a:gridCol>
                <a:gridCol w="1323975">
                  <a:extLst>
                    <a:ext uri="{9D8B030D-6E8A-4147-A177-3AD203B41FA5}">
                      <a16:colId xmlns:a16="http://schemas.microsoft.com/office/drawing/2014/main" val="2619023381"/>
                    </a:ext>
                  </a:extLst>
                </a:gridCol>
                <a:gridCol w="3276600">
                  <a:extLst>
                    <a:ext uri="{9D8B030D-6E8A-4147-A177-3AD203B41FA5}">
                      <a16:colId xmlns:a16="http://schemas.microsoft.com/office/drawing/2014/main" val="3076367433"/>
                    </a:ext>
                  </a:extLst>
                </a:gridCol>
              </a:tblGrid>
              <a:tr h="881559">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863949237"/>
                  </a:ext>
                </a:extLst>
              </a:tr>
              <a:tr h="1265072">
                <a:tc>
                  <a:txBody>
                    <a:bodyPr/>
                    <a:lstStyle/>
                    <a:p>
                      <a:r>
                        <a:rPr lang="en-GB" dirty="0"/>
                        <a:t>Share working loads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        </a:t>
                      </a:r>
                    </a:p>
                    <a:p>
                      <a:endParaRPr lang="en-GB" dirty="0"/>
                    </a:p>
                    <a:p>
                      <a:r>
                        <a:rPr lang="en-GB" dirty="0"/>
                        <a:t>        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p>
                      <a:endParaRPr lang="en-GB" dirty="0"/>
                    </a:p>
                    <a:p>
                      <a:r>
                        <a:rPr lang="en-GB" dirty="0"/>
                        <a:t>       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    </a:t>
                      </a:r>
                    </a:p>
                    <a:p>
                      <a:r>
                        <a:rPr lang="en-GB" dirty="0"/>
                        <a:t>        </a:t>
                      </a:r>
                    </a:p>
                    <a:p>
                      <a:pPr algn="l"/>
                      <a:r>
                        <a:rPr lang="en-GB" dirty="0"/>
                        <a:t>         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             </a:t>
                      </a:r>
                    </a:p>
                    <a:p>
                      <a:endParaRPr lang="en-GB" dirty="0"/>
                    </a:p>
                    <a:p>
                      <a:pPr algn="l"/>
                      <a:r>
                        <a:rPr lang="en-GB" dirty="0"/>
                        <a:t>        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  </a:t>
                      </a:r>
                    </a:p>
                    <a:p>
                      <a:endParaRPr lang="en-GB" dirty="0"/>
                    </a:p>
                    <a:p>
                      <a:r>
                        <a:rPr lang="en-GB" dirty="0"/>
                        <a:t>         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      </a:t>
                      </a:r>
                    </a:p>
                    <a:p>
                      <a:endParaRPr lang="en-GB" dirty="0"/>
                    </a:p>
                    <a:p>
                      <a:pPr algn="l"/>
                      <a:r>
                        <a:rPr lang="en-GB" dirty="0"/>
                        <a:t>        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914031820"/>
                  </a:ext>
                </a:extLst>
              </a:tr>
              <a:tr h="1265072">
                <a:tc>
                  <a:txBody>
                    <a:bodyPr/>
                    <a:lstStyle/>
                    <a:p>
                      <a:r>
                        <a:rPr lang="en-GB" dirty="0"/>
                        <a:t>Break 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p>
                      <a:endParaRPr lang="en-GB" dirty="0"/>
                    </a:p>
                    <a:p>
                      <a:r>
                        <a:rPr lang="en-GB" dirty="0"/>
                        <a:t>       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p>
                      <a:endParaRPr lang="en-GB" dirty="0"/>
                    </a:p>
                    <a:p>
                      <a:r>
                        <a:rPr lang="en-GB" dirty="0"/>
                        <a:t>        4</a:t>
                      </a:r>
                    </a:p>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p>
                      <a:endParaRPr lang="en-GB" dirty="0"/>
                    </a:p>
                    <a:p>
                      <a:r>
                        <a:rPr lang="en-GB" dirty="0"/>
                        <a:t>        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p>
                      <a:endParaRPr lang="en-GB" dirty="0"/>
                    </a:p>
                    <a:p>
                      <a:r>
                        <a:rPr lang="en-GB" dirty="0"/>
                        <a:t>        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p>
                      <a:endParaRPr lang="en-GB" dirty="0"/>
                    </a:p>
                    <a:p>
                      <a:r>
                        <a:rPr lang="en-GB" dirty="0"/>
                        <a:t>         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p>
                      <a:endParaRPr lang="en-GB" dirty="0"/>
                    </a:p>
                    <a:p>
                      <a:r>
                        <a:rPr lang="en-GB" dirty="0"/>
                        <a:t>       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120135135"/>
                  </a:ext>
                </a:extLst>
              </a:tr>
              <a:tr h="1063763">
                <a:tc>
                  <a:txBody>
                    <a:bodyPr/>
                    <a:lstStyle/>
                    <a:p>
                      <a:r>
                        <a:rPr lang="en-GB" dirty="0"/>
                        <a:t>PPA 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p>
                      <a:endParaRPr lang="en-GB" dirty="0"/>
                    </a:p>
                    <a:p>
                      <a:r>
                        <a:rPr lang="en-GB" dirty="0"/>
                        <a:t>       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p>
                      <a:endParaRPr lang="en-GB" dirty="0"/>
                    </a:p>
                    <a:p>
                      <a:r>
                        <a:rPr lang="en-GB" dirty="0"/>
                        <a:t>        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p>
                      <a:endParaRPr lang="en-GB" dirty="0"/>
                    </a:p>
                    <a:p>
                      <a:r>
                        <a:rPr lang="en-GB" dirty="0"/>
                        <a:t>        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p>
                      <a:endParaRPr lang="en-GB" dirty="0"/>
                    </a:p>
                    <a:p>
                      <a:r>
                        <a:rPr lang="en-GB" dirty="0"/>
                        <a:t>        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p>
                      <a:endParaRPr lang="en-GB" dirty="0"/>
                    </a:p>
                    <a:p>
                      <a:pPr algn="l"/>
                      <a:r>
                        <a:rPr lang="en-GB" dirty="0"/>
                        <a:t>        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GB" dirty="0"/>
                    </a:p>
                    <a:p>
                      <a:endParaRPr lang="en-GB" dirty="0"/>
                    </a:p>
                    <a:p>
                      <a:pPr algn="l"/>
                      <a:r>
                        <a:rPr lang="en-GB" dirty="0"/>
                        <a:t>       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85064684"/>
                  </a:ext>
                </a:extLst>
              </a:tr>
            </a:tbl>
          </a:graphicData>
        </a:graphic>
      </p:graphicFrame>
      <p:sp>
        <p:nvSpPr>
          <p:cNvPr id="3" name="TextBox 2">
            <a:extLst>
              <a:ext uri="{FF2B5EF4-FFF2-40B4-BE49-F238E27FC236}">
                <a16:creationId xmlns:a16="http://schemas.microsoft.com/office/drawing/2014/main" id="{E5DEBCB9-074F-423A-9448-C373202329A9}"/>
              </a:ext>
            </a:extLst>
          </p:cNvPr>
          <p:cNvSpPr txBox="1"/>
          <p:nvPr/>
        </p:nvSpPr>
        <p:spPr>
          <a:xfrm>
            <a:off x="2930275" y="814227"/>
            <a:ext cx="6480853" cy="400110"/>
          </a:xfrm>
          <a:prstGeom prst="rect">
            <a:avLst/>
          </a:prstGeom>
          <a:noFill/>
        </p:spPr>
        <p:txBody>
          <a:bodyPr wrap="square" rtlCol="0">
            <a:spAutoFit/>
          </a:bodyPr>
          <a:lstStyle/>
          <a:p>
            <a:r>
              <a:rPr lang="en-GB" dirty="0"/>
              <a:t>          </a:t>
            </a:r>
            <a:r>
              <a:rPr lang="en-GB" sz="2000" dirty="0">
                <a:solidFill>
                  <a:schemeClr val="accent2"/>
                </a:solidFill>
              </a:rPr>
              <a:t>Alternative solutions to reduce work  relate stress.</a:t>
            </a:r>
          </a:p>
        </p:txBody>
      </p:sp>
      <p:sp>
        <p:nvSpPr>
          <p:cNvPr id="4" name="TextBox 3">
            <a:extLst>
              <a:ext uri="{FF2B5EF4-FFF2-40B4-BE49-F238E27FC236}">
                <a16:creationId xmlns:a16="http://schemas.microsoft.com/office/drawing/2014/main" id="{7B11B20A-8178-491E-8E75-F55417B2C883}"/>
              </a:ext>
            </a:extLst>
          </p:cNvPr>
          <p:cNvSpPr txBox="1"/>
          <p:nvPr/>
        </p:nvSpPr>
        <p:spPr>
          <a:xfrm>
            <a:off x="295275" y="2266950"/>
            <a:ext cx="1314450" cy="646331"/>
          </a:xfrm>
          <a:prstGeom prst="rect">
            <a:avLst/>
          </a:prstGeom>
          <a:noFill/>
        </p:spPr>
        <p:txBody>
          <a:bodyPr wrap="square" rtlCol="0">
            <a:spAutoFit/>
          </a:bodyPr>
          <a:lstStyle/>
          <a:p>
            <a:r>
              <a:rPr lang="en-GB" dirty="0"/>
              <a:t>Work Less hours </a:t>
            </a:r>
          </a:p>
        </p:txBody>
      </p:sp>
      <p:sp>
        <p:nvSpPr>
          <p:cNvPr id="5" name="TextBox 4">
            <a:extLst>
              <a:ext uri="{FF2B5EF4-FFF2-40B4-BE49-F238E27FC236}">
                <a16:creationId xmlns:a16="http://schemas.microsoft.com/office/drawing/2014/main" id="{6B89EC68-3EE0-49E8-98DC-17A51554B03D}"/>
              </a:ext>
            </a:extLst>
          </p:cNvPr>
          <p:cNvSpPr txBox="1"/>
          <p:nvPr/>
        </p:nvSpPr>
        <p:spPr>
          <a:xfrm>
            <a:off x="2130176" y="2168703"/>
            <a:ext cx="1390650" cy="784830"/>
          </a:xfrm>
          <a:prstGeom prst="rect">
            <a:avLst/>
          </a:prstGeom>
          <a:noFill/>
        </p:spPr>
        <p:txBody>
          <a:bodyPr wrap="square" rtlCol="0">
            <a:spAutoFit/>
          </a:bodyPr>
          <a:lstStyle/>
          <a:p>
            <a:r>
              <a:rPr lang="en-GB" sz="1600" dirty="0">
                <a:solidFill>
                  <a:schemeClr val="accent2"/>
                </a:solidFill>
              </a:rPr>
              <a:t>Nisha</a:t>
            </a:r>
          </a:p>
          <a:p>
            <a:endParaRPr lang="en-GB" sz="1100" dirty="0"/>
          </a:p>
          <a:p>
            <a:r>
              <a:rPr lang="en-GB" sz="1400" dirty="0"/>
              <a:t>    </a:t>
            </a:r>
            <a:r>
              <a:rPr lang="en-GB" dirty="0"/>
              <a:t> 4</a:t>
            </a:r>
          </a:p>
        </p:txBody>
      </p:sp>
      <p:sp>
        <p:nvSpPr>
          <p:cNvPr id="6" name="TextBox 5">
            <a:extLst>
              <a:ext uri="{FF2B5EF4-FFF2-40B4-BE49-F238E27FC236}">
                <a16:creationId xmlns:a16="http://schemas.microsoft.com/office/drawing/2014/main" id="{D30E30AD-B510-4230-A5BB-0E4EF60920F2}"/>
              </a:ext>
            </a:extLst>
          </p:cNvPr>
          <p:cNvSpPr txBox="1"/>
          <p:nvPr/>
        </p:nvSpPr>
        <p:spPr>
          <a:xfrm>
            <a:off x="3638550" y="2219324"/>
            <a:ext cx="1390650" cy="784830"/>
          </a:xfrm>
          <a:prstGeom prst="rect">
            <a:avLst/>
          </a:prstGeom>
          <a:noFill/>
        </p:spPr>
        <p:txBody>
          <a:bodyPr wrap="square" rtlCol="0">
            <a:spAutoFit/>
          </a:bodyPr>
          <a:lstStyle/>
          <a:p>
            <a:r>
              <a:rPr lang="en-GB" sz="1600" dirty="0">
                <a:solidFill>
                  <a:schemeClr val="accent2"/>
                </a:solidFill>
              </a:rPr>
              <a:t>Natalie</a:t>
            </a:r>
          </a:p>
          <a:p>
            <a:endParaRPr lang="en-GB" sz="1100" dirty="0"/>
          </a:p>
          <a:p>
            <a:r>
              <a:rPr lang="en-GB" dirty="0"/>
              <a:t>    3 </a:t>
            </a:r>
          </a:p>
        </p:txBody>
      </p:sp>
      <p:sp>
        <p:nvSpPr>
          <p:cNvPr id="9" name="TextBox 8">
            <a:extLst>
              <a:ext uri="{FF2B5EF4-FFF2-40B4-BE49-F238E27FC236}">
                <a16:creationId xmlns:a16="http://schemas.microsoft.com/office/drawing/2014/main" id="{4BEB0F4D-5E11-47CC-9FB1-2230D3F27B13}"/>
              </a:ext>
            </a:extLst>
          </p:cNvPr>
          <p:cNvSpPr txBox="1"/>
          <p:nvPr/>
        </p:nvSpPr>
        <p:spPr>
          <a:xfrm>
            <a:off x="4848225" y="2200274"/>
            <a:ext cx="1143000" cy="800219"/>
          </a:xfrm>
          <a:prstGeom prst="rect">
            <a:avLst/>
          </a:prstGeom>
          <a:noFill/>
        </p:spPr>
        <p:txBody>
          <a:bodyPr wrap="square" rtlCol="0">
            <a:spAutoFit/>
          </a:bodyPr>
          <a:lstStyle/>
          <a:p>
            <a:r>
              <a:rPr lang="en-GB" sz="1400" dirty="0">
                <a:solidFill>
                  <a:schemeClr val="accent2"/>
                </a:solidFill>
              </a:rPr>
              <a:t>Crystal</a:t>
            </a:r>
          </a:p>
          <a:p>
            <a:endParaRPr lang="en-GB" sz="1400" dirty="0">
              <a:solidFill>
                <a:schemeClr val="accent2"/>
              </a:solidFill>
            </a:endParaRPr>
          </a:p>
          <a:p>
            <a:r>
              <a:rPr lang="en-GB" dirty="0">
                <a:solidFill>
                  <a:schemeClr val="accent2"/>
                </a:solidFill>
              </a:rPr>
              <a:t>     </a:t>
            </a:r>
            <a:r>
              <a:rPr lang="en-GB" dirty="0"/>
              <a:t>2 </a:t>
            </a:r>
          </a:p>
        </p:txBody>
      </p:sp>
      <p:sp>
        <p:nvSpPr>
          <p:cNvPr id="10" name="TextBox 9">
            <a:extLst>
              <a:ext uri="{FF2B5EF4-FFF2-40B4-BE49-F238E27FC236}">
                <a16:creationId xmlns:a16="http://schemas.microsoft.com/office/drawing/2014/main" id="{E3F613EA-8716-47D7-9E9B-208B71EEEF06}"/>
              </a:ext>
            </a:extLst>
          </p:cNvPr>
          <p:cNvSpPr txBox="1"/>
          <p:nvPr/>
        </p:nvSpPr>
        <p:spPr>
          <a:xfrm>
            <a:off x="5819775" y="2181225"/>
            <a:ext cx="1428750" cy="800219"/>
          </a:xfrm>
          <a:prstGeom prst="rect">
            <a:avLst/>
          </a:prstGeom>
          <a:noFill/>
        </p:spPr>
        <p:txBody>
          <a:bodyPr wrap="square" rtlCol="0">
            <a:spAutoFit/>
          </a:bodyPr>
          <a:lstStyle/>
          <a:p>
            <a:pPr algn="ctr"/>
            <a:r>
              <a:rPr lang="en-GB" sz="1400" dirty="0">
                <a:solidFill>
                  <a:schemeClr val="accent2"/>
                </a:solidFill>
              </a:rPr>
              <a:t>Miller</a:t>
            </a:r>
          </a:p>
          <a:p>
            <a:pPr algn="ctr"/>
            <a:endParaRPr lang="en-GB" sz="1400" dirty="0">
              <a:solidFill>
                <a:schemeClr val="accent2"/>
              </a:solidFill>
            </a:endParaRPr>
          </a:p>
          <a:p>
            <a:pPr algn="ctr"/>
            <a:r>
              <a:rPr lang="en-GB" sz="1400" dirty="0"/>
              <a:t>  </a:t>
            </a:r>
            <a:r>
              <a:rPr lang="en-GB" dirty="0"/>
              <a:t>4</a:t>
            </a:r>
          </a:p>
        </p:txBody>
      </p:sp>
      <p:sp>
        <p:nvSpPr>
          <p:cNvPr id="11" name="TextBox 10">
            <a:extLst>
              <a:ext uri="{FF2B5EF4-FFF2-40B4-BE49-F238E27FC236}">
                <a16:creationId xmlns:a16="http://schemas.microsoft.com/office/drawing/2014/main" id="{DF4F3D51-7B61-4EE5-BE33-BC94A94AF045}"/>
              </a:ext>
            </a:extLst>
          </p:cNvPr>
          <p:cNvSpPr txBox="1"/>
          <p:nvPr/>
        </p:nvSpPr>
        <p:spPr>
          <a:xfrm>
            <a:off x="7553325" y="2181225"/>
            <a:ext cx="1362075" cy="800219"/>
          </a:xfrm>
          <a:prstGeom prst="rect">
            <a:avLst/>
          </a:prstGeom>
          <a:noFill/>
        </p:spPr>
        <p:txBody>
          <a:bodyPr wrap="square" rtlCol="0">
            <a:spAutoFit/>
          </a:bodyPr>
          <a:lstStyle/>
          <a:p>
            <a:r>
              <a:rPr lang="en-GB" sz="1400" dirty="0" err="1">
                <a:solidFill>
                  <a:schemeClr val="accent2"/>
                </a:solidFill>
              </a:rPr>
              <a:t>Lunia</a:t>
            </a:r>
            <a:endParaRPr lang="en-GB" sz="1400" dirty="0">
              <a:solidFill>
                <a:schemeClr val="accent2"/>
              </a:solidFill>
            </a:endParaRPr>
          </a:p>
          <a:p>
            <a:endParaRPr lang="en-GB" sz="1400" dirty="0">
              <a:solidFill>
                <a:schemeClr val="accent2"/>
              </a:solidFill>
            </a:endParaRPr>
          </a:p>
          <a:p>
            <a:r>
              <a:rPr lang="en-GB" sz="1400" dirty="0"/>
              <a:t>  </a:t>
            </a:r>
            <a:r>
              <a:rPr lang="en-GB" dirty="0"/>
              <a:t>2</a:t>
            </a:r>
          </a:p>
        </p:txBody>
      </p:sp>
      <p:sp>
        <p:nvSpPr>
          <p:cNvPr id="12" name="TextBox 11">
            <a:extLst>
              <a:ext uri="{FF2B5EF4-FFF2-40B4-BE49-F238E27FC236}">
                <a16:creationId xmlns:a16="http://schemas.microsoft.com/office/drawing/2014/main" id="{C27AFCD6-03B1-4222-8A91-9933981A7586}"/>
              </a:ext>
            </a:extLst>
          </p:cNvPr>
          <p:cNvSpPr txBox="1"/>
          <p:nvPr/>
        </p:nvSpPr>
        <p:spPr>
          <a:xfrm>
            <a:off x="8305800" y="2124075"/>
            <a:ext cx="1219200" cy="800219"/>
          </a:xfrm>
          <a:prstGeom prst="rect">
            <a:avLst/>
          </a:prstGeom>
          <a:noFill/>
        </p:spPr>
        <p:txBody>
          <a:bodyPr wrap="square" rtlCol="0">
            <a:spAutoFit/>
          </a:bodyPr>
          <a:lstStyle/>
          <a:p>
            <a:r>
              <a:rPr lang="en-GB" sz="1400" dirty="0">
                <a:solidFill>
                  <a:schemeClr val="accent2"/>
                </a:solidFill>
              </a:rPr>
              <a:t>        Anca</a:t>
            </a:r>
          </a:p>
          <a:p>
            <a:endParaRPr lang="en-GB" sz="1400" dirty="0">
              <a:solidFill>
                <a:schemeClr val="accent2"/>
              </a:solidFill>
            </a:endParaRPr>
          </a:p>
          <a:p>
            <a:r>
              <a:rPr lang="en-GB" dirty="0"/>
              <a:t>        4</a:t>
            </a:r>
          </a:p>
        </p:txBody>
      </p:sp>
      <p:cxnSp>
        <p:nvCxnSpPr>
          <p:cNvPr id="14" name="Straight Arrow Connector 13">
            <a:extLst>
              <a:ext uri="{FF2B5EF4-FFF2-40B4-BE49-F238E27FC236}">
                <a16:creationId xmlns:a16="http://schemas.microsoft.com/office/drawing/2014/main" id="{6D153B7A-543F-4032-A0C1-B630BB87EB44}"/>
              </a:ext>
            </a:extLst>
          </p:cNvPr>
          <p:cNvCxnSpPr>
            <a:cxnSpLocks/>
          </p:cNvCxnSpPr>
          <p:nvPr/>
        </p:nvCxnSpPr>
        <p:spPr>
          <a:xfrm>
            <a:off x="9966146" y="1962686"/>
            <a:ext cx="0" cy="454085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5" name="TextBox 14">
            <a:extLst>
              <a:ext uri="{FF2B5EF4-FFF2-40B4-BE49-F238E27FC236}">
                <a16:creationId xmlns:a16="http://schemas.microsoft.com/office/drawing/2014/main" id="{40E82A63-BEAB-418A-A8CD-EC03626254E2}"/>
              </a:ext>
            </a:extLst>
          </p:cNvPr>
          <p:cNvSpPr txBox="1"/>
          <p:nvPr/>
        </p:nvSpPr>
        <p:spPr>
          <a:xfrm>
            <a:off x="10106026" y="2114550"/>
            <a:ext cx="1371600" cy="923330"/>
          </a:xfrm>
          <a:prstGeom prst="rect">
            <a:avLst/>
          </a:prstGeom>
          <a:noFill/>
        </p:spPr>
        <p:txBody>
          <a:bodyPr wrap="square" rtlCol="0">
            <a:spAutoFit/>
          </a:bodyPr>
          <a:lstStyle/>
          <a:p>
            <a:r>
              <a:rPr lang="en-GB" dirty="0"/>
              <a:t>Total </a:t>
            </a:r>
          </a:p>
          <a:p>
            <a:endParaRPr lang="en-GB" dirty="0"/>
          </a:p>
          <a:p>
            <a:r>
              <a:rPr lang="en-GB" dirty="0"/>
              <a:t>19</a:t>
            </a:r>
          </a:p>
        </p:txBody>
      </p:sp>
      <p:sp>
        <p:nvSpPr>
          <p:cNvPr id="16" name="TextBox 15">
            <a:extLst>
              <a:ext uri="{FF2B5EF4-FFF2-40B4-BE49-F238E27FC236}">
                <a16:creationId xmlns:a16="http://schemas.microsoft.com/office/drawing/2014/main" id="{D846CBDF-4566-4091-A0CE-90A4B2AEDE75}"/>
              </a:ext>
            </a:extLst>
          </p:cNvPr>
          <p:cNvSpPr txBox="1"/>
          <p:nvPr/>
        </p:nvSpPr>
        <p:spPr>
          <a:xfrm>
            <a:off x="10083764" y="3818133"/>
            <a:ext cx="561975" cy="369332"/>
          </a:xfrm>
          <a:prstGeom prst="rect">
            <a:avLst/>
          </a:prstGeom>
          <a:noFill/>
        </p:spPr>
        <p:txBody>
          <a:bodyPr wrap="square" rtlCol="0">
            <a:spAutoFit/>
          </a:bodyPr>
          <a:lstStyle/>
          <a:p>
            <a:r>
              <a:rPr lang="en-GB" dirty="0"/>
              <a:t>16</a:t>
            </a:r>
          </a:p>
        </p:txBody>
      </p:sp>
      <p:sp>
        <p:nvSpPr>
          <p:cNvPr id="17" name="TextBox 16">
            <a:extLst>
              <a:ext uri="{FF2B5EF4-FFF2-40B4-BE49-F238E27FC236}">
                <a16:creationId xmlns:a16="http://schemas.microsoft.com/office/drawing/2014/main" id="{7581F48C-D1A2-4F6F-A3A5-EA2000070964}"/>
              </a:ext>
            </a:extLst>
          </p:cNvPr>
          <p:cNvSpPr txBox="1"/>
          <p:nvPr/>
        </p:nvSpPr>
        <p:spPr>
          <a:xfrm>
            <a:off x="10106560" y="5037654"/>
            <a:ext cx="962025" cy="369332"/>
          </a:xfrm>
          <a:prstGeom prst="rect">
            <a:avLst/>
          </a:prstGeom>
          <a:noFill/>
        </p:spPr>
        <p:txBody>
          <a:bodyPr wrap="square" rtlCol="0">
            <a:spAutoFit/>
          </a:bodyPr>
          <a:lstStyle/>
          <a:p>
            <a:r>
              <a:rPr lang="en-GB" dirty="0"/>
              <a:t>18</a:t>
            </a:r>
          </a:p>
        </p:txBody>
      </p:sp>
      <p:sp>
        <p:nvSpPr>
          <p:cNvPr id="18" name="TextBox 17">
            <a:extLst>
              <a:ext uri="{FF2B5EF4-FFF2-40B4-BE49-F238E27FC236}">
                <a16:creationId xmlns:a16="http://schemas.microsoft.com/office/drawing/2014/main" id="{A246CEEB-59F2-4477-94F7-2E0AD0EFAC34}"/>
              </a:ext>
            </a:extLst>
          </p:cNvPr>
          <p:cNvSpPr txBox="1"/>
          <p:nvPr/>
        </p:nvSpPr>
        <p:spPr>
          <a:xfrm>
            <a:off x="10263883" y="6030931"/>
            <a:ext cx="678094" cy="369332"/>
          </a:xfrm>
          <a:prstGeom prst="rect">
            <a:avLst/>
          </a:prstGeom>
          <a:noFill/>
        </p:spPr>
        <p:txBody>
          <a:bodyPr wrap="square" rtlCol="0">
            <a:spAutoFit/>
          </a:bodyPr>
          <a:lstStyle/>
          <a:p>
            <a:r>
              <a:rPr lang="en-GB" dirty="0"/>
              <a:t>7</a:t>
            </a:r>
          </a:p>
        </p:txBody>
      </p:sp>
      <p:sp>
        <p:nvSpPr>
          <p:cNvPr id="20" name="TextBox 19">
            <a:extLst>
              <a:ext uri="{FF2B5EF4-FFF2-40B4-BE49-F238E27FC236}">
                <a16:creationId xmlns:a16="http://schemas.microsoft.com/office/drawing/2014/main" id="{A6668E22-3C48-4551-B8C3-57046A51C97F}"/>
              </a:ext>
            </a:extLst>
          </p:cNvPr>
          <p:cNvSpPr txBox="1"/>
          <p:nvPr/>
        </p:nvSpPr>
        <p:spPr>
          <a:xfrm>
            <a:off x="3585681" y="1602769"/>
            <a:ext cx="6513816" cy="369332"/>
          </a:xfrm>
          <a:prstGeom prst="rect">
            <a:avLst/>
          </a:prstGeom>
          <a:noFill/>
        </p:spPr>
        <p:txBody>
          <a:bodyPr wrap="square" rtlCol="0">
            <a:spAutoFit/>
          </a:bodyPr>
          <a:lstStyle/>
          <a:p>
            <a:r>
              <a:rPr lang="en-GB" dirty="0"/>
              <a:t>Less hour is the solution due to making solutions being higher.</a:t>
            </a:r>
          </a:p>
        </p:txBody>
      </p:sp>
    </p:spTree>
    <p:extLst>
      <p:ext uri="{BB962C8B-B14F-4D97-AF65-F5344CB8AC3E}">
        <p14:creationId xmlns:p14="http://schemas.microsoft.com/office/powerpoint/2010/main" val="486707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730AFBB1-0698-43C5-93F0-C1C359F7DE38}"/>
              </a:ext>
            </a:extLst>
          </p:cNvPr>
          <p:cNvGraphicFramePr>
            <a:graphicFrameLocks noGrp="1"/>
          </p:cNvGraphicFramePr>
          <p:nvPr>
            <p:extLst>
              <p:ext uri="{D42A27DB-BD31-4B8C-83A1-F6EECF244321}">
                <p14:modId xmlns:p14="http://schemas.microsoft.com/office/powerpoint/2010/main" val="2500819251"/>
              </p:ext>
            </p:extLst>
          </p:nvPr>
        </p:nvGraphicFramePr>
        <p:xfrm>
          <a:off x="1929258" y="2240242"/>
          <a:ext cx="8128002" cy="2331720"/>
        </p:xfrm>
        <a:graphic>
          <a:graphicData uri="http://schemas.openxmlformats.org/drawingml/2006/table">
            <a:tbl>
              <a:tblPr firstRow="1" lastCol="1">
                <a:tableStyleId>{5C22544A-7EE6-4342-B048-85BDC9FD1C3A}</a:tableStyleId>
              </a:tblPr>
              <a:tblGrid>
                <a:gridCol w="1354667">
                  <a:extLst>
                    <a:ext uri="{9D8B030D-6E8A-4147-A177-3AD203B41FA5}">
                      <a16:colId xmlns:a16="http://schemas.microsoft.com/office/drawing/2014/main" val="425684764"/>
                    </a:ext>
                  </a:extLst>
                </a:gridCol>
                <a:gridCol w="1354667">
                  <a:extLst>
                    <a:ext uri="{9D8B030D-6E8A-4147-A177-3AD203B41FA5}">
                      <a16:colId xmlns:a16="http://schemas.microsoft.com/office/drawing/2014/main" val="3147949672"/>
                    </a:ext>
                  </a:extLst>
                </a:gridCol>
                <a:gridCol w="1354667">
                  <a:extLst>
                    <a:ext uri="{9D8B030D-6E8A-4147-A177-3AD203B41FA5}">
                      <a16:colId xmlns:a16="http://schemas.microsoft.com/office/drawing/2014/main" val="669838937"/>
                    </a:ext>
                  </a:extLst>
                </a:gridCol>
                <a:gridCol w="1354667">
                  <a:extLst>
                    <a:ext uri="{9D8B030D-6E8A-4147-A177-3AD203B41FA5}">
                      <a16:colId xmlns:a16="http://schemas.microsoft.com/office/drawing/2014/main" val="195006858"/>
                    </a:ext>
                  </a:extLst>
                </a:gridCol>
                <a:gridCol w="1354667">
                  <a:extLst>
                    <a:ext uri="{9D8B030D-6E8A-4147-A177-3AD203B41FA5}">
                      <a16:colId xmlns:a16="http://schemas.microsoft.com/office/drawing/2014/main" val="4152809708"/>
                    </a:ext>
                  </a:extLst>
                </a:gridCol>
                <a:gridCol w="1354667">
                  <a:extLst>
                    <a:ext uri="{9D8B030D-6E8A-4147-A177-3AD203B41FA5}">
                      <a16:colId xmlns:a16="http://schemas.microsoft.com/office/drawing/2014/main" val="1335392492"/>
                    </a:ext>
                  </a:extLst>
                </a:gridCol>
              </a:tblGrid>
              <a:tr h="370840">
                <a:tc gridSpan="6">
                  <a:txBody>
                    <a:bodyPr/>
                    <a:lstStyle/>
                    <a:p>
                      <a:r>
                        <a:rPr lang="en-GB" dirty="0"/>
                        <a:t>       F                                            </a:t>
                      </a:r>
                      <a:r>
                        <a:rPr lang="en-GB" dirty="0">
                          <a:ln>
                            <a:solidFill>
                              <a:schemeClr val="tx1"/>
                            </a:solidFill>
                          </a:ln>
                        </a:rPr>
                        <a:t>FACTORS</a:t>
                      </a:r>
                      <a:r>
                        <a:rPr lang="en-GB" dirty="0"/>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31381048"/>
                  </a:ext>
                </a:extLst>
              </a:tr>
              <a:tr h="370840">
                <a:tc>
                  <a:txBody>
                    <a:bodyPr/>
                    <a:lstStyle/>
                    <a:p>
                      <a:r>
                        <a:rPr lang="en-GB" dirty="0">
                          <a:solidFill>
                            <a:schemeClr val="tx1"/>
                          </a:solidFill>
                        </a:rPr>
                        <a:t>Alternatives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Money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Time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Traveling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Total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solidFill>
                            <a:schemeClr val="tx2"/>
                          </a:solidFill>
                        </a:rPr>
                        <a:t>Decision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0811351"/>
                  </a:ext>
                </a:extLst>
              </a:tr>
              <a:tr h="370840">
                <a:tc>
                  <a:txBody>
                    <a:bodyPr/>
                    <a:lstStyle/>
                    <a:p>
                      <a:r>
                        <a:rPr lang="en-GB" sz="1600" dirty="0"/>
                        <a:t>Work less hours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10  </a:t>
                      </a:r>
                      <a:r>
                        <a:rPr lang="en-GB" dirty="0">
                          <a:solidFill>
                            <a:schemeClr val="accent2"/>
                          </a:solidFill>
                        </a:rPr>
                        <a:t>(20)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8 </a:t>
                      </a:r>
                      <a:r>
                        <a:rPr lang="en-GB" dirty="0">
                          <a:solidFill>
                            <a:schemeClr val="accent2"/>
                          </a:solidFill>
                        </a:rPr>
                        <a:t>(16)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3 </a:t>
                      </a:r>
                      <a:r>
                        <a:rPr lang="en-GB" dirty="0">
                          <a:solidFill>
                            <a:schemeClr val="accent2"/>
                          </a:solidFill>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21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solidFill>
                            <a:schemeClr val="tx1"/>
                          </a:solidFill>
                        </a:rPr>
                        <a:t>42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168253618"/>
                  </a:ext>
                </a:extLst>
              </a:tr>
              <a:tr h="370840">
                <a:tc>
                  <a:txBody>
                    <a:bodyPr/>
                    <a:lstStyle/>
                    <a:p>
                      <a:r>
                        <a:rPr lang="en-GB" dirty="0"/>
                        <a:t>Change job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10 </a:t>
                      </a:r>
                      <a:r>
                        <a:rPr lang="en-GB" dirty="0">
                          <a:solidFill>
                            <a:schemeClr val="accent2"/>
                          </a:solidFill>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10 </a:t>
                      </a:r>
                      <a:r>
                        <a:rPr lang="en-GB" dirty="0">
                          <a:solidFill>
                            <a:schemeClr val="accent2"/>
                          </a:solidFill>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10 </a:t>
                      </a:r>
                      <a:r>
                        <a:rPr lang="en-GB" dirty="0">
                          <a:solidFill>
                            <a:schemeClr val="accent2"/>
                          </a:solidFill>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30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solidFill>
                            <a:schemeClr val="tx1"/>
                          </a:solidFill>
                        </a:rPr>
                        <a:t>30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08339985"/>
                  </a:ext>
                </a:extLst>
              </a:tr>
              <a:tr h="370840">
                <a:tc>
                  <a:txBody>
                    <a:bodyPr/>
                    <a:lstStyle/>
                    <a:p>
                      <a:r>
                        <a:rPr lang="en-GB" dirty="0"/>
                        <a:t>Change department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10 </a:t>
                      </a:r>
                      <a:r>
                        <a:rPr lang="en-GB" dirty="0">
                          <a:solidFill>
                            <a:schemeClr val="accent2"/>
                          </a:solidFill>
                        </a:rPr>
                        <a:t>(30)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5 </a:t>
                      </a:r>
                      <a:r>
                        <a:rPr lang="en-GB" dirty="0">
                          <a:solidFill>
                            <a:schemeClr val="accent2"/>
                          </a:solidFill>
                        </a:rPr>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0 </a:t>
                      </a:r>
                      <a:r>
                        <a:rPr lang="en-GB" dirty="0">
                          <a:solidFill>
                            <a:schemeClr val="accent2"/>
                          </a:solidFill>
                        </a:rPr>
                        <a:t>(0)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t>15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dirty="0">
                          <a:solidFill>
                            <a:schemeClr val="tx1"/>
                          </a:solidFill>
                          <a:highlight>
                            <a:srgbClr val="FFFF00"/>
                          </a:highlight>
                        </a:rPr>
                        <a:t>45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41294714"/>
                  </a:ext>
                </a:extLst>
              </a:tr>
            </a:tbl>
          </a:graphicData>
        </a:graphic>
      </p:graphicFrame>
      <p:sp>
        <p:nvSpPr>
          <p:cNvPr id="3" name="TextBox 2">
            <a:extLst>
              <a:ext uri="{FF2B5EF4-FFF2-40B4-BE49-F238E27FC236}">
                <a16:creationId xmlns:a16="http://schemas.microsoft.com/office/drawing/2014/main" id="{0807EFE2-34F6-42F7-B700-F0E5B480EDEB}"/>
              </a:ext>
            </a:extLst>
          </p:cNvPr>
          <p:cNvSpPr txBox="1"/>
          <p:nvPr/>
        </p:nvSpPr>
        <p:spPr>
          <a:xfrm>
            <a:off x="4695290" y="1160981"/>
            <a:ext cx="4952144" cy="523220"/>
          </a:xfrm>
          <a:prstGeom prst="rect">
            <a:avLst/>
          </a:prstGeom>
          <a:noFill/>
        </p:spPr>
        <p:txBody>
          <a:bodyPr wrap="square" rtlCol="0">
            <a:spAutoFit/>
          </a:bodyPr>
          <a:lstStyle/>
          <a:p>
            <a:r>
              <a:rPr lang="en-GB" sz="2800" dirty="0">
                <a:solidFill>
                  <a:schemeClr val="accent2"/>
                </a:solidFill>
              </a:rPr>
              <a:t>Grid Analysis</a:t>
            </a:r>
          </a:p>
        </p:txBody>
      </p:sp>
    </p:spTree>
    <p:extLst>
      <p:ext uri="{BB962C8B-B14F-4D97-AF65-F5344CB8AC3E}">
        <p14:creationId xmlns:p14="http://schemas.microsoft.com/office/powerpoint/2010/main" val="5844678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9AE618-CE78-4325-901F-2DF112DDBCCA}"/>
              </a:ext>
            </a:extLst>
          </p:cNvPr>
          <p:cNvSpPr txBox="1"/>
          <p:nvPr/>
        </p:nvSpPr>
        <p:spPr>
          <a:xfrm>
            <a:off x="287676" y="1047964"/>
            <a:ext cx="10048125" cy="4185761"/>
          </a:xfrm>
          <a:prstGeom prst="rect">
            <a:avLst/>
          </a:prstGeom>
          <a:noFill/>
        </p:spPr>
        <p:txBody>
          <a:bodyPr wrap="square" rtlCol="0">
            <a:spAutoFit/>
          </a:bodyPr>
          <a:lstStyle/>
          <a:p>
            <a:r>
              <a:rPr lang="en-GB" sz="2800" dirty="0">
                <a:solidFill>
                  <a:schemeClr val="accent2"/>
                </a:solidFill>
              </a:rPr>
              <a:t>Conclusion</a:t>
            </a:r>
          </a:p>
          <a:p>
            <a:pPr>
              <a:lnSpc>
                <a:spcPct val="150000"/>
              </a:lnSpc>
            </a:pPr>
            <a:r>
              <a:rPr lang="en-GB" sz="1600" dirty="0"/>
              <a:t>To summarise, let me say that the purpose of this power point was to point out the factors that work related stress as on a organisations and individuals health.</a:t>
            </a:r>
          </a:p>
          <a:p>
            <a:pPr>
              <a:lnSpc>
                <a:spcPct val="150000"/>
              </a:lnSpc>
            </a:pPr>
            <a:r>
              <a:rPr lang="en-GB" sz="1600" dirty="0"/>
              <a:t>Looking back at our data, we discovered that stress has a detrimental impact on work performance and as consequences for individuals, both physical and psychological and behavioural.</a:t>
            </a:r>
          </a:p>
          <a:p>
            <a:pPr>
              <a:lnSpc>
                <a:spcPct val="150000"/>
              </a:lnSpc>
            </a:pPr>
            <a:r>
              <a:rPr lang="en-GB" sz="1600" dirty="0"/>
              <a:t>After evaluating our information and data by using various of different discission making tools we was able to see the best solution to solve our problem for work relate stress was to change departments or work less hours. This was founded my using PMI, alternative solutions and grid analysis.</a:t>
            </a:r>
          </a:p>
          <a:p>
            <a:endParaRPr lang="en-GB" sz="1400" dirty="0">
              <a:solidFill>
                <a:schemeClr val="accent2"/>
              </a:solidFill>
            </a:endParaRPr>
          </a:p>
          <a:p>
            <a:endParaRPr lang="en-GB" sz="2800" dirty="0">
              <a:solidFill>
                <a:schemeClr val="accent2"/>
              </a:solidFill>
            </a:endParaRPr>
          </a:p>
          <a:p>
            <a:endParaRPr lang="en-GB" sz="2800" dirty="0">
              <a:solidFill>
                <a:schemeClr val="accent2"/>
              </a:solidFill>
            </a:endParaRPr>
          </a:p>
        </p:txBody>
      </p:sp>
    </p:spTree>
    <p:extLst>
      <p:ext uri="{BB962C8B-B14F-4D97-AF65-F5344CB8AC3E}">
        <p14:creationId xmlns:p14="http://schemas.microsoft.com/office/powerpoint/2010/main" val="2595037581"/>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65359"/>
      </a:accent1>
      <a:accent2>
        <a:srgbClr val="ED8428"/>
      </a:accent2>
      <a:accent3>
        <a:srgbClr val="E6C46D"/>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5D8C9649-FBE1-4B5B-8258-8A170F9843A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8521</TotalTime>
  <Words>865</Words>
  <Application>Microsoft Office PowerPoint</Application>
  <PresentationFormat>Widescreen</PresentationFormat>
  <Paragraphs>356</Paragraphs>
  <Slides>15</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Aharoni</vt:lpstr>
      <vt:lpstr>Algerian</vt:lpstr>
      <vt:lpstr>Arial</vt:lpstr>
      <vt:lpstr>Arial Black</vt:lpstr>
      <vt:lpstr>Calibri</vt:lpstr>
      <vt:lpstr>Gill Sans MT</vt:lpstr>
      <vt:lpstr>Wingdings</vt:lpstr>
      <vt:lpstr>Wingdings 2</vt:lpstr>
      <vt:lpstr>Dividend</vt:lpstr>
      <vt:lpstr>Problem solving and decision making.</vt:lpstr>
      <vt:lpstr>PowerPoint Presentation</vt:lpstr>
      <vt:lpstr>Introduction.</vt:lpstr>
      <vt:lpstr>         What is work related stress?</vt:lpstr>
      <vt:lpstr>Signs of stress </vt:lpstr>
      <vt:lpstr>The impact of work relate stress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Natalie Tully</dc:creator>
  <cp:lastModifiedBy>Natalie Tully</cp:lastModifiedBy>
  <cp:revision>61</cp:revision>
  <dcterms:created xsi:type="dcterms:W3CDTF">2021-11-03T15:10:27Z</dcterms:created>
  <dcterms:modified xsi:type="dcterms:W3CDTF">2021-11-09T13:14:49Z</dcterms:modified>
</cp:coreProperties>
</file>