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Arial Italics" panose="020B0604020202090204" pitchFamily="34" charset="0"/>
      <p:regular r:id="rId20"/>
      <p:italic r:id="rId21"/>
    </p:embeddedFont>
    <p:embeddedFont>
      <p:font typeface="Canva Sans" panose="020B0503030501040103" pitchFamily="34" charset="0"/>
      <p:regular r:id="rId22"/>
    </p:embeddedFont>
    <p:embeddedFont>
      <p:font typeface="Canva Sans Bold" panose="020B0803030501040103" pitchFamily="34" charset="0"/>
      <p:regular r:id="rId23"/>
      <p:bold r:id="rId24"/>
    </p:embeddedFont>
    <p:embeddedFont>
      <p:font typeface="Canva Sans Bold Italics" panose="020B0803030501040103" pitchFamily="34" charset="0"/>
      <p:regular r:id="rId25"/>
      <p:bold r:id="rId26"/>
      <p:italic r:id="rId27"/>
      <p:boldItalic r:id="rId28"/>
    </p:embeddedFont>
    <p:embeddedFont>
      <p:font typeface="Canva Sans Italics" panose="020B0503030501040103" pitchFamily="34" charset="0"/>
      <p:regular r:id="rId29"/>
      <p:italic r:id="rId30"/>
    </p:embeddedFont>
    <p:embeddedFont>
      <p:font typeface="Fredoka" panose="02000000000000000000" pitchFamily="2" charset="77"/>
      <p:regular r:id="rId31"/>
    </p:embeddedFont>
    <p:embeddedFont>
      <p:font typeface="Handelson Three" pitchFamily="2" charset="77"/>
      <p:regular r:id="rId32"/>
    </p:embeddedFont>
    <p:embeddedFont>
      <p:font typeface="Knewave" panose="02000806000000020004" pitchFamily="2" charset="77"/>
      <p:regular r:id="rId33"/>
    </p:embeddedFont>
    <p:embeddedFont>
      <p:font typeface="Poppins" pitchFamily="2" charset="77"/>
      <p:regular r:id="rId34"/>
      <p:bold r:id="rId35"/>
      <p:boldItalic r:id="rId3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52" autoAdjust="0"/>
    <p:restoredTop sz="94598" autoAdjust="0"/>
  </p:normalViewPr>
  <p:slideViewPr>
    <p:cSldViewPr>
      <p:cViewPr varScale="1">
        <p:scale>
          <a:sx n="79" d="100"/>
          <a:sy n="79" d="100"/>
        </p:scale>
        <p:origin x="264"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9" Type="http://schemas.openxmlformats.org/officeDocument/2006/relationships/theme" Target="theme/theme1.xml"/><Relationship Id="rId21" Type="http://schemas.openxmlformats.org/officeDocument/2006/relationships/font" Target="fonts/font2.fntdata"/><Relationship Id="rId34" Type="http://schemas.openxmlformats.org/officeDocument/2006/relationships/font" Target="fonts/font1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font" Target="fonts/font14.fntdata"/><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font" Target="fonts/font13.fntdata"/><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font" Target="fonts/font17.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font" Target="fonts/font16.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10.05.2026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Today I want to explore a growing tension within Welsh primary school leadership. Specifically, I’m looking at the idea that strategic leadership something that is so prominent in policy is becoming increasingly absent in practice.</a:t>
            </a:r>
          </a:p>
          <a:p>
            <a:r>
              <a:rPr lang="en-US" dirty="0"/>
              <a:t>So let me start with the title: The Ghost in the Machine. The idea behind this is quite simple, strategic leadership is everywhere in our professional language It’s embedded in guidance, frameworks, inspection discourse and leadership standards. We talk about it constantly. And yet, in the day-to-day reality of school life, it feels much less tangible. It becomes something harder to pin down faint, elusive, almost ghost-like.</a:t>
            </a:r>
          </a:p>
          <a:p>
            <a:r>
              <a:rPr lang="en-US" dirty="0"/>
              <a:t>And that’s where this research comes from. I’m working as a practitioner researcher, which means I’m not observing leadership from a distance I’m very much inside the machine I’m talking about. This isn’t leadership theory developed in ideal conditions; its leadership developed while answering emails, covering lessons, responding to safeguarding concerns, and trying to work out who has stolen my stapler again. </a:t>
            </a:r>
          </a:p>
          <a:p>
            <a:r>
              <a:rPr lang="en-US" dirty="0"/>
              <a:t>So, the metaphor of the ‘ghost’ really emerged from a frustration that my colleagues and I </a:t>
            </a:r>
            <a:r>
              <a:rPr lang="en-US" dirty="0" err="1"/>
              <a:t>recognised</a:t>
            </a:r>
            <a:r>
              <a:rPr lang="en-US" dirty="0"/>
              <a:t> but didn’t always articulate. Strategic leadership is highly visible in policy but far less visible in lived experience.</a:t>
            </a:r>
          </a:p>
          <a:p>
            <a:r>
              <a:rPr lang="en-US" dirty="0"/>
              <a:t>And that’s an important distinction. This research isn’t questioning whether headteachers value strategic leadership because they absolutely do. Instead, it asks a much more practical question:</a:t>
            </a:r>
          </a:p>
          <a:p>
            <a:r>
              <a:rPr lang="en-US" dirty="0"/>
              <a:t>Do the current conditions of the role actually make strategic leadership possible in any meaningful, sustained way?</a:t>
            </a:r>
          </a:p>
          <a:p>
            <a:r>
              <a:rPr lang="en-US" dirty="0"/>
              <a:t>If strategic leadership is the job we are constantly told we are doing, then my research simply asks: where exactly is it hiding?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At a policy level, headteachers are positioned very clearly as strategic leaders and agents of change. They are expected to shape long-term vision, lead Curriculum for Wales, and create coherence across their schools.</a:t>
            </a:r>
          </a:p>
          <a:p>
            <a:endParaRPr lang="en-US" dirty="0"/>
          </a:p>
          <a:p>
            <a:r>
              <a:rPr lang="en-US" dirty="0"/>
              <a:t>However, when we move from policy into practice, a different picture begins to emerge. The day-to-day reality of headship is dominated by immediate, high-stakes operational demands safeguarding, staffing shortages, complex Additional Learning Needs processes, attendance, and behaviour.</a:t>
            </a:r>
          </a:p>
          <a:p>
            <a:endParaRPr lang="en-US" dirty="0"/>
          </a:p>
          <a:p>
            <a:r>
              <a:rPr lang="en-US" dirty="0"/>
              <a:t>What this creates is a constant pull toward short-term urgency, where the immediate consistently overtakes the important. Strategic leadership doesn’t disappear because it lacks value it becomes difficult to sustain because of the conditions surrounding the role.</a:t>
            </a:r>
          </a:p>
          <a:p>
            <a:endParaRPr lang="en-US" dirty="0"/>
          </a:p>
          <a:p>
            <a:r>
              <a:rPr lang="en-US" dirty="0"/>
              <a:t>In Welsh primary schools, this is intensified by what can best be described as layered reform, leaders are simultaneously navigating Curriculum for Wales, evolving accountability expectations, ALN transformation, workforce pressures, and increasing wellbeing needs. These pressures don’t arrive one at a time they accumulate and within that context, we are still encouraged to ‘think strategically’.</a:t>
            </a:r>
          </a:p>
          <a:p>
            <a:endParaRPr lang="en-US" dirty="0"/>
          </a:p>
          <a:p>
            <a:r>
              <a:rPr lang="en-US" dirty="0"/>
              <a:t>Which does raise a slightly uncomfortable but important question: when, exactly, is that meant to happen?</a:t>
            </a:r>
          </a:p>
          <a:p>
            <a:r>
              <a:rPr lang="en-US" dirty="0"/>
              <a:t>This reflects what Fullan describes as the ‘overload problem’ in educational reform, where the accumulation of priorities leads to distorted or superficial enactment of change (Fullan, 2014).</a:t>
            </a:r>
          </a:p>
          <a:p>
            <a:endParaRPr lang="en-US" dirty="0"/>
          </a:p>
          <a:p>
            <a:r>
              <a:rPr lang="en-US" dirty="0"/>
              <a:t>So, what my research begins to question is whether this expectation genuinely reflects the lived reality of headship or whether it creates a quieter form of professional strain.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On paper, leadership is often presented as calm, reflective and purpose led something that assumes time and space to think strategically.</a:t>
            </a:r>
          </a:p>
          <a:p>
            <a:endParaRPr lang="en-US" dirty="0"/>
          </a:p>
          <a:p>
            <a:r>
              <a:rPr lang="en-US" dirty="0"/>
              <a:t>But in practice, leadership is far more reactive this highlights a clear gap between how leadership is constructed in policy and how it is experienced in schools.</a:t>
            </a:r>
          </a:p>
          <a:p>
            <a:endParaRPr lang="en-US" dirty="0"/>
          </a:p>
          <a:p>
            <a:r>
              <a:rPr lang="en-US" dirty="0"/>
              <a:t>Policy positions leadership as long-term and future focused, yet in reality, headteachers are working within short-term cycles shaped by immediate demands and ongoing pressure.</a:t>
            </a:r>
          </a:p>
          <a:p>
            <a:endParaRPr lang="en-US" dirty="0"/>
          </a:p>
          <a:p>
            <a:r>
              <a:rPr lang="en-US" dirty="0"/>
              <a:t>The issue is not a lack of commitment to strategy, but the conditions in which leadership is enacted. As policy enactment theory suggests, policy is not simply implemented it is interpreted and reshaped within real-world constraints.</a:t>
            </a:r>
          </a:p>
          <a:p>
            <a:endParaRPr lang="en-US" dirty="0"/>
          </a:p>
          <a:p>
            <a:r>
              <a:rPr lang="en-US" dirty="0"/>
              <a:t>Within contexts of limited capacity, high accountability and constant operational demand, leadership inevitably shifts.</a:t>
            </a:r>
          </a:p>
          <a:p>
            <a:endParaRPr lang="en-US" dirty="0"/>
          </a:p>
          <a:p>
            <a:r>
              <a:rPr lang="en-US" dirty="0"/>
              <a:t>What emerges is not ineffective leadership, but leadership reconfigured under pressure where strategic intent remains, but practice becomes necessarily pragmatic.</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This tension can be understood through Role Conflict Theory, originally developed by Kahn and colleagues in 1964.</a:t>
            </a:r>
          </a:p>
          <a:p>
            <a:r>
              <a:rPr lang="en-US" dirty="0"/>
              <a:t>The theory suggests that strain arises when individuals must meet competing and incompatible expectations within a single role.</a:t>
            </a:r>
          </a:p>
          <a:p>
            <a:r>
              <a:rPr lang="en-US" dirty="0"/>
              <a:t>Headteachers experience this acutely, from above, they face increasing accountability, inspection frameworks, and reform agendas. From below, they deal with immediate operational pressures within their schools. </a:t>
            </a:r>
          </a:p>
          <a:p>
            <a:r>
              <a:rPr lang="en-US" dirty="0"/>
              <a:t>The result is what I describe as a ‘structural squeeze’, where the space for strategic leadership becomes increasingly limited.</a:t>
            </a:r>
          </a:p>
          <a:p>
            <a:r>
              <a:rPr lang="en-US" dirty="0"/>
              <a:t>Over time, leaders are not choosing to ignore strategy rather, strategy becomes structurally crowded out of their role.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To understand this further, we can think about policy enactment as a process rather than a direct translation. The input is clear ambitious national policy.</a:t>
            </a:r>
          </a:p>
          <a:p>
            <a:r>
              <a:rPr lang="en-US" dirty="0"/>
              <a:t>But this is filtered through local realities: funding constraints, limited staffing, and the particular demands of small primary school contexts. </a:t>
            </a:r>
          </a:p>
          <a:p>
            <a:r>
              <a:rPr lang="en-US" dirty="0"/>
              <a:t>As a result, the output is reshaped enactment, where strategic priorities are often diluted or deferred in </a:t>
            </a:r>
            <a:r>
              <a:rPr lang="en-US" dirty="0" err="1"/>
              <a:t>favour</a:t>
            </a:r>
            <a:r>
              <a:rPr lang="en-US" dirty="0"/>
              <a:t> of immediate operational demands.</a:t>
            </a:r>
          </a:p>
          <a:p>
            <a:r>
              <a:rPr lang="en-US" dirty="0"/>
              <a:t>This aligns with Ball, Maguire and Braun’s work, which argues that policy is not implemented it is interpreted and negotiated within context (Ball et al., 2012). So, what we see is not failure, but contextual adaptation under pressure.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Leadership models such as instructional and distributed leadership are often presented as solutions to this challenge. Instructional leadership </a:t>
            </a:r>
            <a:r>
              <a:rPr lang="en-US" dirty="0" err="1"/>
              <a:t>emphasises</a:t>
            </a:r>
            <a:r>
              <a:rPr lang="en-US" dirty="0"/>
              <a:t> direct engagement with teaching and learning, while distributed leadership aims to share responsibility and free up strategic time.  However, in practice particularly in small primary school contexts these models can create new tensions.</a:t>
            </a:r>
          </a:p>
          <a:p>
            <a:r>
              <a:rPr lang="en-US" dirty="0"/>
              <a:t>Distributed leadership may redistribute tasks, but accountability still sits with the headteacher, while instructional leadership adds further expectations onto already stretched roles.</a:t>
            </a:r>
          </a:p>
          <a:p>
            <a:r>
              <a:rPr lang="en-US" dirty="0"/>
              <a:t>As Bolden (2011) argues, distributed leadership can sometimes lead to role fragmentation rather than clarity, particularly in resource-constrained settings.</a:t>
            </a:r>
          </a:p>
          <a:p>
            <a:r>
              <a:rPr lang="en-US" dirty="0"/>
              <a:t>The result is a paradox: models designed to improve leadership capacity may actually intensify workload and role overload.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To understand how headteachers respond to these pressures, Lipsky’s concept of the street-level bureaucrat is particularly useful. Lipsky argues that professionals working in high-demand, resource constrained environments develop coping mechanisms that </a:t>
            </a:r>
            <a:r>
              <a:rPr lang="en-US" dirty="0" err="1"/>
              <a:t>prioritise</a:t>
            </a:r>
            <a:r>
              <a:rPr lang="en-US" dirty="0"/>
              <a:t> manageability over ideal policy outcomes (Lipsky, 1980).</a:t>
            </a:r>
          </a:p>
          <a:p>
            <a:r>
              <a:rPr lang="en-US" dirty="0"/>
              <a:t>Headteachers do the same. Faced with constant interruptions, high-stakes decision-making, and limited resources, they adopt pragmatic, reactive approaches to leadership.  Importantly, this is not poor practice it is a rational response to structural conditions.</a:t>
            </a:r>
          </a:p>
          <a:p>
            <a:r>
              <a:rPr lang="en-US" dirty="0"/>
              <a:t>However, the consequence is that strategic thinking becomes displaced. It is not rejected it is simply no longer possible within the constraints of the role.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These dynamics create what I </a:t>
            </a:r>
            <a:r>
              <a:rPr lang="en-US" dirty="0" err="1"/>
              <a:t>conceptualise</a:t>
            </a:r>
            <a:r>
              <a:rPr lang="en-US" dirty="0"/>
              <a:t> as a cycle of leadership erosion. First, structural scarcity forces leaders into constant crisis management. Second, role conflict creates tension between what leaders believe they should do and what they can do. Third, emotional </a:t>
            </a:r>
            <a:r>
              <a:rPr lang="en-US" dirty="0" err="1"/>
              <a:t>labour</a:t>
            </a:r>
            <a:r>
              <a:rPr lang="en-US" dirty="0"/>
              <a:t> becomes necessary, as leaders must maintain optimism, moral purpose, and professional identity despite these contradictions. </a:t>
            </a:r>
          </a:p>
          <a:p>
            <a:r>
              <a:rPr lang="en-US" dirty="0"/>
              <a:t>This draws on Hochschild’s concept of emotional </a:t>
            </a:r>
            <a:r>
              <a:rPr lang="en-US" dirty="0" err="1"/>
              <a:t>labour</a:t>
            </a:r>
            <a:r>
              <a:rPr lang="en-US" dirty="0"/>
              <a:t>, where individuals must manage their emotions to meet role expectations (Hochschild, 1983), and on Day and Gu’s work on teacher and leader resilience (Day &amp; Gu, 2014).</a:t>
            </a:r>
          </a:p>
          <a:p>
            <a:r>
              <a:rPr lang="en-US" dirty="0"/>
              <a:t>The cumulative impact is significant: burnout, reduced job satisfaction, and increased attrition. This is not just an individual issue it is a system-level sustainability problem.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Despite these challenges, much of the existing leadership literature assumes that strategic leadership is both achievable and sustainable. However, this literature largely predates the current Welsh context, which is </a:t>
            </a:r>
            <a:r>
              <a:rPr lang="en-US" dirty="0" err="1"/>
              <a:t>characterised</a:t>
            </a:r>
            <a:r>
              <a:rPr lang="en-US" dirty="0"/>
              <a:t> by multiple overlapping reforms and pressures.</a:t>
            </a:r>
          </a:p>
          <a:p>
            <a:r>
              <a:rPr lang="en-US" dirty="0"/>
              <a:t>These include the implementation of Curriculum for Wales, large-scale ALN reform, and ongoing post-pandemic recovery challenges.  As a result, there is an important gap in the literature. We lack contemporary, context-specific research that captures how leadership is actually experienced under these conditions. This study therefore responds to that gap.</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core aim of this research is to explore how headteachers in Welsh primary school’s experience and enact strategic leadership in practice. More specifically, it asks whether strategic leadership has effectively become a ‘ghost role’, present in expectation but absent in reality. It also considers the wider implications for leader wellbeing, retention, and the long-term sustainability of the system.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To address this, I am going to adopt a qualitative, interpretivist approach. This is important because leadership is not a fixed or objectively measurable behaviour it is something that is socially constructed through experience and context. </a:t>
            </a:r>
          </a:p>
          <a:p>
            <a:r>
              <a:rPr lang="en-US" dirty="0"/>
              <a:t>Semi-structured interviews allow participants to articulate their experiences, tensions, and professional judgements in their own terms. This aligns with an interpretivist epistemology and a constructivist ontology, </a:t>
            </a:r>
            <a:r>
              <a:rPr lang="en-US" dirty="0" err="1"/>
              <a:t>recognising</a:t>
            </a:r>
            <a:r>
              <a:rPr lang="en-US" dirty="0"/>
              <a:t> that leadership is co-constructed rather than prescribed.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study will involve 10 to 12 serving headteachers across Welsh primary schools, selected to reflect diversity in size, geography, and context.  Data will be collected through semi-structured interviews conducted via Microsoft Teams, enabling accessibility and flexibility.</a:t>
            </a:r>
          </a:p>
          <a:p>
            <a:r>
              <a:rPr lang="en-US" dirty="0"/>
              <a:t>The data will be </a:t>
            </a:r>
            <a:r>
              <a:rPr lang="en-US" dirty="0" err="1"/>
              <a:t>analysed</a:t>
            </a:r>
            <a:r>
              <a:rPr lang="en-US" dirty="0"/>
              <a:t> using reflexive thematic analysis, following Braun and Clarke’s framework, and triangulated with policy analysis. This allows for a comparison between policy expectations and lived reality.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As a practitioner researcher, I occupy an insider position within the system I am studying. This provides important advantages, including contextual understanding and strong rapport with participants, however, it also necessitates careful reflexivity.</a:t>
            </a:r>
          </a:p>
          <a:p>
            <a:r>
              <a:rPr lang="en-US" dirty="0"/>
              <a:t>Following Finlay (2002), I will engage in ongoing self-reflection and critical questioning to ensure that my interpretations are transparent and grounded in the data. The goal is not objectivity in the traditional sense, but rigorous and reflexive analysis.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Ethical considerations are central to this study due to the sensitive and high-stakes nature of leadership experiences. The research is fully aligned with UWTSD and BERA guidelines, ensuring anonymity, confidentiality, and data protection. </a:t>
            </a:r>
          </a:p>
          <a:p>
            <a:r>
              <a:rPr lang="en-US" dirty="0"/>
              <a:t>Importantly, the study adopts a non-deficit framing. It does not evaluate individual leaders but instead seeks to understand the structural conditions shaping their work. This is critical in maintaining professional dignity and trust.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In conclusion, this study will address the tension between how strategic leadership is defined in policy and how it is experienced in practice.  It explores whether strategic leadership, while highly visible in discourse, has become something closer to a ‘ghost role’ present in expectation, but far less tangible in everyday enactment.</a:t>
            </a:r>
          </a:p>
          <a:p>
            <a:r>
              <a:rPr lang="en-US" dirty="0"/>
              <a:t>Rather than focusing on individual capacity, the project seeks to understand the conditions shaping leadership in practice. By examining headteachers’ lived experiences, it aims to provide a more grounded and contextually realistic account of leadership in Welsh primary schools, with implications for future policy and practice.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Thank you for listening. I welcome any questions or reflections.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5/10/26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5/10/26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5/10/26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5/10/26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sv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svg"/><Relationship Id="rId4" Type="http://schemas.openxmlformats.org/officeDocument/2006/relationships/image" Target="../media/image2.sv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1.svg"/><Relationship Id="rId11" Type="http://schemas.openxmlformats.org/officeDocument/2006/relationships/image" Target="../media/image15.png"/><Relationship Id="rId5" Type="http://schemas.openxmlformats.org/officeDocument/2006/relationships/image" Target="../media/image10.svg"/><Relationship Id="rId10" Type="http://schemas.openxmlformats.org/officeDocument/2006/relationships/image" Target="../media/image1.svg"/><Relationship Id="rId4" Type="http://schemas.openxmlformats.org/officeDocument/2006/relationships/image" Target="../media/image9.svg"/><Relationship Id="rId9" Type="http://schemas.openxmlformats.org/officeDocument/2006/relationships/image" Target="../media/image14.png"/></Relationships>
</file>

<file path=ppt/slides/_rels/slide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6.svg"/><Relationship Id="rId7" Type="http://schemas.openxmlformats.org/officeDocument/2006/relationships/image" Target="../media/image13.sv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0.svg"/><Relationship Id="rId4" Type="http://schemas.openxmlformats.org/officeDocument/2006/relationships/image" Target="../media/image17.svg"/><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9.svg"/><Relationship Id="rId7" Type="http://schemas.openxmlformats.org/officeDocument/2006/relationships/image" Target="../media/image11.svg"/><Relationship Id="rId12"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0.svg"/><Relationship Id="rId11" Type="http://schemas.openxmlformats.org/officeDocument/2006/relationships/image" Target="../media/image21.svg"/><Relationship Id="rId5" Type="http://schemas.openxmlformats.org/officeDocument/2006/relationships/image" Target="../media/image14.png"/><Relationship Id="rId10" Type="http://schemas.openxmlformats.org/officeDocument/2006/relationships/image" Target="../media/image20.svg"/><Relationship Id="rId4" Type="http://schemas.openxmlformats.org/officeDocument/2006/relationships/image" Target="../media/image9.svg"/><Relationship Id="rId9" Type="http://schemas.openxmlformats.org/officeDocument/2006/relationships/image" Target="../media/image13.svg"/></Relationships>
</file>

<file path=ppt/slides/_rels/slide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18.svg"/><Relationship Id="rId7" Type="http://schemas.openxmlformats.org/officeDocument/2006/relationships/image" Target="../media/image24.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13.svg"/><Relationship Id="rId4" Type="http://schemas.openxmlformats.org/officeDocument/2006/relationships/image" Target="../media/image22.svg"/><Relationship Id="rId9" Type="http://schemas.openxmlformats.org/officeDocument/2006/relationships/image" Target="../media/image26.svg"/></Relationships>
</file>

<file path=ppt/slides/_rels/slide6.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10.svg"/><Relationship Id="rId7" Type="http://schemas.openxmlformats.org/officeDocument/2006/relationships/image" Target="../media/image6.sv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 Id="rId9" Type="http://schemas.openxmlformats.org/officeDocument/2006/relationships/image" Target="../media/image28.svg"/></Relationships>
</file>

<file path=ppt/slides/_rels/slide7.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13.svg"/><Relationship Id="rId7" Type="http://schemas.openxmlformats.org/officeDocument/2006/relationships/image" Target="../media/image30.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0.svg"/><Relationship Id="rId10" Type="http://schemas.openxmlformats.org/officeDocument/2006/relationships/image" Target="../media/image33.svg"/><Relationship Id="rId4" Type="http://schemas.openxmlformats.org/officeDocument/2006/relationships/image" Target="../media/image29.svg"/><Relationship Id="rId9" Type="http://schemas.openxmlformats.org/officeDocument/2006/relationships/image" Target="../media/image32.svg"/></Relationships>
</file>

<file path=ppt/slides/_rels/slide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19.svg"/><Relationship Id="rId7"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5.svg"/><Relationship Id="rId5" Type="http://schemas.openxmlformats.org/officeDocument/2006/relationships/image" Target="../media/image34.svg"/><Relationship Id="rId4" Type="http://schemas.openxmlformats.org/officeDocument/2006/relationships/image" Target="../media/image13.svg"/></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39.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8.svg"/><Relationship Id="rId5" Type="http://schemas.openxmlformats.org/officeDocument/2006/relationships/image" Target="../media/image13.svg"/><Relationship Id="rId4" Type="http://schemas.openxmlformats.org/officeDocument/2006/relationships/image" Target="../media/image11.svg"/></Relationships>
</file>

<file path=ppt/slides/_rels/slide10.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9.svg"/><Relationship Id="rId5" Type="http://schemas.openxmlformats.org/officeDocument/2006/relationships/image" Target="../media/image20.sv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40.svg"/><Relationship Id="rId7" Type="http://schemas.openxmlformats.org/officeDocument/2006/relationships/image" Target="../media/image5.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42.svg"/><Relationship Id="rId4" Type="http://schemas.openxmlformats.org/officeDocument/2006/relationships/image" Target="../media/image41.svg"/><Relationship Id="rId9" Type="http://schemas.openxmlformats.org/officeDocument/2006/relationships/image" Target="../media/image11.svg"/></Relationships>
</file>

<file path=ppt/slides/_rels/slide12.xml.rels><?xml version="1.0" encoding="UTF-8" standalone="yes"?>
<Relationships xmlns="http://schemas.openxmlformats.org/package/2006/relationships"><Relationship Id="rId3" Type="http://schemas.openxmlformats.org/officeDocument/2006/relationships/image" Target="../media/image43.svg"/><Relationship Id="rId7" Type="http://schemas.openxmlformats.org/officeDocument/2006/relationships/image" Target="../media/image13.sv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45.svg"/><Relationship Id="rId4" Type="http://schemas.openxmlformats.org/officeDocument/2006/relationships/image" Target="../media/image44.png"/></Relationships>
</file>

<file path=ppt/slides/_rels/slide13.xml.rels><?xml version="1.0" encoding="UTF-8" standalone="yes"?>
<Relationships xmlns="http://schemas.openxmlformats.org/package/2006/relationships"><Relationship Id="rId3" Type="http://schemas.openxmlformats.org/officeDocument/2006/relationships/image" Target="../media/image46.svg"/><Relationship Id="rId7" Type="http://schemas.openxmlformats.org/officeDocument/2006/relationships/image" Target="../media/image2.sv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47.svg"/><Relationship Id="rId5" Type="http://schemas.openxmlformats.org/officeDocument/2006/relationships/image" Target="../media/image13.svg"/><Relationship Id="rId4" Type="http://schemas.openxmlformats.org/officeDocument/2006/relationships/image" Target="../media/image11.svg"/></Relationships>
</file>

<file path=ppt/slides/_rels/slide1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3.svg"/><Relationship Id="rId7" Type="http://schemas.openxmlformats.org/officeDocument/2006/relationships/image" Target="../media/image48.sv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47.svg"/><Relationship Id="rId5" Type="http://schemas.openxmlformats.org/officeDocument/2006/relationships/image" Target="../media/image1.svg"/><Relationship Id="rId4" Type="http://schemas.openxmlformats.org/officeDocument/2006/relationships/image" Target="../media/image2.svg"/></Relationships>
</file>

<file path=ppt/slides/_rels/slide15.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16.xml.rels><?xml version="1.0" encoding="UTF-8" standalone="yes"?>
<Relationships xmlns="http://schemas.openxmlformats.org/package/2006/relationships"><Relationship Id="rId8" Type="http://schemas.openxmlformats.org/officeDocument/2006/relationships/hyperlink" Target="https://archive.org/details/studentcenteredl0000robi" TargetMode="External"/><Relationship Id="rId3" Type="http://schemas.openxmlformats.org/officeDocument/2006/relationships/hyperlink" Target="https://doi.org/10.4324/9780203578490" TargetMode="External"/><Relationship Id="rId7" Type="http://schemas.openxmlformats.org/officeDocument/2006/relationships/hyperlink" Target="https://books.google.co.uk/books?hl=en&amp;lr=&amp;id=cs_djgS5v-UC&amp;oi=fnd&amp;pg=PR3&amp;dq=Lipsky,+M.+(1980).+Street+level+bureaucracy.+Russell+Sage.&amp;ots=mMp-ymzI72&amp;sig=I7gJh490kMO1P786-SUsA8I7mIc#v=onepage&amp;q&amp;f=false" TargetMode="External"/><Relationship Id="rId2" Type="http://schemas.openxmlformats.org/officeDocument/2006/relationships/hyperlink" Target="https://www.researchgate.net/publication/228118715_Distributed_Leadership_in_Organizations_A_Review_of_Theory_and_Research" TargetMode="External"/><Relationship Id="rId1" Type="http://schemas.openxmlformats.org/officeDocument/2006/relationships/slideLayout" Target="../slideLayouts/slideLayout7.xml"/><Relationship Id="rId6" Type="http://schemas.openxmlformats.org/officeDocument/2006/relationships/hyperlink" Target="https://www.scribd.com/document/895088603/Organizational-Stress-Studies-in-Role-Conflict-and-Ambiguity-1964" TargetMode="External"/><Relationship Id="rId11" Type="http://schemas.openxmlformats.org/officeDocument/2006/relationships/image" Target="../media/image13.svg"/><Relationship Id="rId5" Type="http://schemas.openxmlformats.org/officeDocument/2006/relationships/hyperlink" Target="https://www.scribd.com/document/555363654/Arlie-Russell-Hochschild-The-Managed-Heart-Commercialization-of-Human-Feeling-University-of-California-Press-1985" TargetMode="External"/><Relationship Id="rId10" Type="http://schemas.openxmlformats.org/officeDocument/2006/relationships/hyperlink" Target="https://www.uwtsd.ac.uk/research/research-integrity-and-ethics" TargetMode="External"/><Relationship Id="rId4" Type="http://schemas.openxmlformats.org/officeDocument/2006/relationships/hyperlink" Target="https://doi.org/10.1177/146879410200200205" TargetMode="External"/><Relationship Id="rId9" Type="http://schemas.openxmlformats.org/officeDocument/2006/relationships/hyperlink" Target="https://www.uwtsd.ac.uk/sites/default/files/2024-02/REICoP-July-2022.pdf"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svg"/><Relationship Id="rId7" Type="http://schemas.openxmlformats.org/officeDocument/2006/relationships/image" Target="../media/image6.sv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svg"/><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Freeform 2"/>
          <p:cNvSpPr/>
          <p:nvPr/>
        </p:nvSpPr>
        <p:spPr>
          <a:xfrm>
            <a:off x="12080409" y="5900972"/>
            <a:ext cx="5413058" cy="5068591"/>
          </a:xfrm>
          <a:custGeom>
            <a:avLst/>
            <a:gdLst/>
            <a:ahLst/>
            <a:cxnLst/>
            <a:rect l="l" t="t" r="r" b="b"/>
            <a:pathLst>
              <a:path w="5413058" h="5068591">
                <a:moveTo>
                  <a:pt x="0" y="0"/>
                </a:moveTo>
                <a:lnTo>
                  <a:pt x="5413059" y="0"/>
                </a:lnTo>
                <a:lnTo>
                  <a:pt x="5413059" y="5068591"/>
                </a:lnTo>
                <a:lnTo>
                  <a:pt x="0" y="506859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1028700" y="6175811"/>
            <a:ext cx="5237774" cy="5218727"/>
          </a:xfrm>
          <a:custGeom>
            <a:avLst/>
            <a:gdLst/>
            <a:ahLst/>
            <a:cxnLst/>
            <a:rect l="l" t="t" r="r" b="b"/>
            <a:pathLst>
              <a:path w="5237774" h="5218727">
                <a:moveTo>
                  <a:pt x="0" y="0"/>
                </a:moveTo>
                <a:lnTo>
                  <a:pt x="5237774" y="0"/>
                </a:lnTo>
                <a:lnTo>
                  <a:pt x="5237774" y="5218727"/>
                </a:lnTo>
                <a:lnTo>
                  <a:pt x="0" y="521872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5229812" y="5143500"/>
            <a:ext cx="8108658" cy="6251038"/>
          </a:xfrm>
          <a:custGeom>
            <a:avLst/>
            <a:gdLst/>
            <a:ahLst/>
            <a:cxnLst/>
            <a:rect l="l" t="t" r="r" b="b"/>
            <a:pathLst>
              <a:path w="8108658" h="6251038">
                <a:moveTo>
                  <a:pt x="0" y="0"/>
                </a:moveTo>
                <a:lnTo>
                  <a:pt x="8108658" y="0"/>
                </a:lnTo>
                <a:lnTo>
                  <a:pt x="8108658" y="6251038"/>
                </a:lnTo>
                <a:lnTo>
                  <a:pt x="0" y="625103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p:cNvSpPr/>
          <p:nvPr/>
        </p:nvSpPr>
        <p:spPr>
          <a:xfrm rot="280898">
            <a:off x="1048013" y="7418978"/>
            <a:ext cx="696867" cy="501744"/>
          </a:xfrm>
          <a:custGeom>
            <a:avLst/>
            <a:gdLst/>
            <a:ahLst/>
            <a:cxnLst/>
            <a:rect l="l" t="t" r="r" b="b"/>
            <a:pathLst>
              <a:path w="696867" h="501744">
                <a:moveTo>
                  <a:pt x="0" y="0"/>
                </a:moveTo>
                <a:lnTo>
                  <a:pt x="696867" y="0"/>
                </a:lnTo>
                <a:lnTo>
                  <a:pt x="696867" y="501744"/>
                </a:lnTo>
                <a:lnTo>
                  <a:pt x="0" y="50174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rot="280898" flipH="1">
            <a:off x="16954196" y="6292486"/>
            <a:ext cx="696867" cy="501744"/>
          </a:xfrm>
          <a:custGeom>
            <a:avLst/>
            <a:gdLst/>
            <a:ahLst/>
            <a:cxnLst/>
            <a:rect l="l" t="t" r="r" b="b"/>
            <a:pathLst>
              <a:path w="696867" h="501744">
                <a:moveTo>
                  <a:pt x="696867" y="0"/>
                </a:moveTo>
                <a:lnTo>
                  <a:pt x="0" y="0"/>
                </a:lnTo>
                <a:lnTo>
                  <a:pt x="0" y="501745"/>
                </a:lnTo>
                <a:lnTo>
                  <a:pt x="696867" y="501745"/>
                </a:lnTo>
                <a:lnTo>
                  <a:pt x="696867"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7" name="Freeform 7"/>
          <p:cNvSpPr/>
          <p:nvPr/>
        </p:nvSpPr>
        <p:spPr>
          <a:xfrm>
            <a:off x="-1102164" y="2261761"/>
            <a:ext cx="4409411" cy="1026190"/>
          </a:xfrm>
          <a:custGeom>
            <a:avLst/>
            <a:gdLst/>
            <a:ahLst/>
            <a:cxnLst/>
            <a:rect l="l" t="t" r="r" b="b"/>
            <a:pathLst>
              <a:path w="4409411" h="1026190">
                <a:moveTo>
                  <a:pt x="0" y="0"/>
                </a:moveTo>
                <a:lnTo>
                  <a:pt x="4409411" y="0"/>
                </a:lnTo>
                <a:lnTo>
                  <a:pt x="4409411" y="1026190"/>
                </a:lnTo>
                <a:lnTo>
                  <a:pt x="0" y="102619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8" name="Freeform 8"/>
          <p:cNvSpPr/>
          <p:nvPr/>
        </p:nvSpPr>
        <p:spPr>
          <a:xfrm rot="784876">
            <a:off x="15159369" y="2261761"/>
            <a:ext cx="4409411" cy="1026190"/>
          </a:xfrm>
          <a:custGeom>
            <a:avLst/>
            <a:gdLst/>
            <a:ahLst/>
            <a:cxnLst/>
            <a:rect l="l" t="t" r="r" b="b"/>
            <a:pathLst>
              <a:path w="4409411" h="1026190">
                <a:moveTo>
                  <a:pt x="0" y="0"/>
                </a:moveTo>
                <a:lnTo>
                  <a:pt x="4409412" y="0"/>
                </a:lnTo>
                <a:lnTo>
                  <a:pt x="4409412" y="1026190"/>
                </a:lnTo>
                <a:lnTo>
                  <a:pt x="0" y="1026190"/>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9" name="Freeform 9"/>
          <p:cNvSpPr/>
          <p:nvPr/>
        </p:nvSpPr>
        <p:spPr>
          <a:xfrm>
            <a:off x="12417330" y="5247972"/>
            <a:ext cx="718564" cy="862904"/>
          </a:xfrm>
          <a:custGeom>
            <a:avLst/>
            <a:gdLst/>
            <a:ahLst/>
            <a:cxnLst/>
            <a:rect l="l" t="t" r="r" b="b"/>
            <a:pathLst>
              <a:path w="718564" h="862904">
                <a:moveTo>
                  <a:pt x="0" y="0"/>
                </a:moveTo>
                <a:lnTo>
                  <a:pt x="718564" y="0"/>
                </a:lnTo>
                <a:lnTo>
                  <a:pt x="718564" y="862904"/>
                </a:lnTo>
                <a:lnTo>
                  <a:pt x="0" y="862904"/>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0" name="Freeform 10"/>
          <p:cNvSpPr/>
          <p:nvPr/>
        </p:nvSpPr>
        <p:spPr>
          <a:xfrm rot="-6719607">
            <a:off x="5238024" y="5338717"/>
            <a:ext cx="718564" cy="862904"/>
          </a:xfrm>
          <a:custGeom>
            <a:avLst/>
            <a:gdLst/>
            <a:ahLst/>
            <a:cxnLst/>
            <a:rect l="l" t="t" r="r" b="b"/>
            <a:pathLst>
              <a:path w="718564" h="862904">
                <a:moveTo>
                  <a:pt x="0" y="0"/>
                </a:moveTo>
                <a:lnTo>
                  <a:pt x="718564" y="0"/>
                </a:lnTo>
                <a:lnTo>
                  <a:pt x="718564" y="862905"/>
                </a:lnTo>
                <a:lnTo>
                  <a:pt x="0" y="862905"/>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grpSp>
        <p:nvGrpSpPr>
          <p:cNvPr id="11" name="Group 11"/>
          <p:cNvGrpSpPr/>
          <p:nvPr/>
        </p:nvGrpSpPr>
        <p:grpSpPr>
          <a:xfrm>
            <a:off x="1243620" y="3287951"/>
            <a:ext cx="16059009" cy="1703149"/>
            <a:chOff x="0" y="0"/>
            <a:chExt cx="4611115" cy="489035"/>
          </a:xfrm>
        </p:grpSpPr>
        <p:sp>
          <p:nvSpPr>
            <p:cNvPr id="12" name="Freeform 12"/>
            <p:cNvSpPr/>
            <p:nvPr/>
          </p:nvSpPr>
          <p:spPr>
            <a:xfrm>
              <a:off x="0" y="0"/>
              <a:ext cx="4611115" cy="489035"/>
            </a:xfrm>
            <a:custGeom>
              <a:avLst/>
              <a:gdLst/>
              <a:ahLst/>
              <a:cxnLst/>
              <a:rect l="l" t="t" r="r" b="b"/>
              <a:pathLst>
                <a:path w="4611115" h="489035">
                  <a:moveTo>
                    <a:pt x="48209" y="0"/>
                  </a:moveTo>
                  <a:lnTo>
                    <a:pt x="4562906" y="0"/>
                  </a:lnTo>
                  <a:cubicBezTo>
                    <a:pt x="4589531" y="0"/>
                    <a:pt x="4611115" y="21584"/>
                    <a:pt x="4611115" y="48209"/>
                  </a:cubicBezTo>
                  <a:lnTo>
                    <a:pt x="4611115" y="440826"/>
                  </a:lnTo>
                  <a:cubicBezTo>
                    <a:pt x="4611115" y="467451"/>
                    <a:pt x="4589531" y="489035"/>
                    <a:pt x="4562906" y="489035"/>
                  </a:cubicBezTo>
                  <a:lnTo>
                    <a:pt x="48209" y="489035"/>
                  </a:lnTo>
                  <a:cubicBezTo>
                    <a:pt x="21584" y="489035"/>
                    <a:pt x="0" y="467451"/>
                    <a:pt x="0" y="440826"/>
                  </a:cubicBezTo>
                  <a:lnTo>
                    <a:pt x="0" y="48209"/>
                  </a:lnTo>
                  <a:cubicBezTo>
                    <a:pt x="0" y="21584"/>
                    <a:pt x="21584" y="0"/>
                    <a:pt x="48209" y="0"/>
                  </a:cubicBezTo>
                  <a:close/>
                </a:path>
              </a:pathLst>
            </a:custGeom>
            <a:solidFill>
              <a:srgbClr val="000000"/>
            </a:solidFill>
          </p:spPr>
          <p:txBody>
            <a:bodyPr/>
            <a:lstStyle/>
            <a:p>
              <a:endParaRPr lang="en-US"/>
            </a:p>
          </p:txBody>
        </p:sp>
        <p:sp>
          <p:nvSpPr>
            <p:cNvPr id="13" name="TextBox 13"/>
            <p:cNvSpPr txBox="1"/>
            <p:nvPr/>
          </p:nvSpPr>
          <p:spPr>
            <a:xfrm>
              <a:off x="0" y="-38100"/>
              <a:ext cx="4611115" cy="527135"/>
            </a:xfrm>
            <a:prstGeom prst="rect">
              <a:avLst/>
            </a:prstGeom>
          </p:spPr>
          <p:txBody>
            <a:bodyPr lIns="50800" tIns="50800" rIns="50800" bIns="50800" rtlCol="0" anchor="ctr"/>
            <a:lstStyle/>
            <a:p>
              <a:pPr algn="ctr">
                <a:lnSpc>
                  <a:spcPts val="2659"/>
                </a:lnSpc>
                <a:spcBef>
                  <a:spcPct val="0"/>
                </a:spcBef>
              </a:pPr>
              <a:endParaRPr/>
            </a:p>
          </p:txBody>
        </p:sp>
      </p:grpSp>
      <p:sp>
        <p:nvSpPr>
          <p:cNvPr id="14" name="Freeform 14"/>
          <p:cNvSpPr/>
          <p:nvPr/>
        </p:nvSpPr>
        <p:spPr>
          <a:xfrm rot="1713403">
            <a:off x="8675265" y="447165"/>
            <a:ext cx="1217752" cy="1902737"/>
          </a:xfrm>
          <a:custGeom>
            <a:avLst/>
            <a:gdLst/>
            <a:ahLst/>
            <a:cxnLst/>
            <a:rect l="l" t="t" r="r" b="b"/>
            <a:pathLst>
              <a:path w="1217752" h="1902737">
                <a:moveTo>
                  <a:pt x="0" y="0"/>
                </a:moveTo>
                <a:lnTo>
                  <a:pt x="1217751" y="0"/>
                </a:lnTo>
                <a:lnTo>
                  <a:pt x="1217751" y="1902737"/>
                </a:lnTo>
                <a:lnTo>
                  <a:pt x="0" y="1902737"/>
                </a:lnTo>
                <a:lnTo>
                  <a:pt x="0" y="0"/>
                </a:lnTo>
                <a:close/>
              </a:path>
            </a:pathLst>
          </a:custGeom>
          <a:blipFill>
            <a:blip r:embed="rId9"/>
            <a:stretch>
              <a:fillRect/>
            </a:stretch>
          </a:blipFill>
        </p:spPr>
        <p:txBody>
          <a:bodyPr/>
          <a:lstStyle/>
          <a:p>
            <a:endParaRPr lang="en-US"/>
          </a:p>
        </p:txBody>
      </p:sp>
      <p:sp>
        <p:nvSpPr>
          <p:cNvPr id="15" name="TextBox 15"/>
          <p:cNvSpPr txBox="1"/>
          <p:nvPr/>
        </p:nvSpPr>
        <p:spPr>
          <a:xfrm>
            <a:off x="3016704" y="1959780"/>
            <a:ext cx="12254591" cy="1169901"/>
          </a:xfrm>
          <a:prstGeom prst="rect">
            <a:avLst/>
          </a:prstGeom>
        </p:spPr>
        <p:txBody>
          <a:bodyPr lIns="0" tIns="0" rIns="0" bIns="0" rtlCol="0" anchor="t">
            <a:spAutoFit/>
          </a:bodyPr>
          <a:lstStyle/>
          <a:p>
            <a:pPr algn="ctr">
              <a:lnSpc>
                <a:spcPts val="9681"/>
              </a:lnSpc>
              <a:spcBef>
                <a:spcPct val="0"/>
              </a:spcBef>
            </a:pPr>
            <a:r>
              <a:rPr lang="en-US" sz="6915">
                <a:solidFill>
                  <a:srgbClr val="000000"/>
                </a:solidFill>
                <a:latin typeface="Fredoka"/>
                <a:ea typeface="Fredoka"/>
                <a:cs typeface="Fredoka"/>
                <a:sym typeface="Fredoka"/>
              </a:rPr>
              <a:t>The ‘Ghost’ in the Machine.</a:t>
            </a:r>
          </a:p>
        </p:txBody>
      </p:sp>
      <p:sp>
        <p:nvSpPr>
          <p:cNvPr id="16" name="TextBox 16"/>
          <p:cNvSpPr txBox="1"/>
          <p:nvPr/>
        </p:nvSpPr>
        <p:spPr>
          <a:xfrm>
            <a:off x="3647587" y="3423354"/>
            <a:ext cx="10881984" cy="1350273"/>
          </a:xfrm>
          <a:prstGeom prst="rect">
            <a:avLst/>
          </a:prstGeom>
        </p:spPr>
        <p:txBody>
          <a:bodyPr lIns="0" tIns="0" rIns="0" bIns="0" rtlCol="0" anchor="t">
            <a:spAutoFit/>
          </a:bodyPr>
          <a:lstStyle/>
          <a:p>
            <a:pPr algn="ctr">
              <a:lnSpc>
                <a:spcPts val="5444"/>
              </a:lnSpc>
              <a:spcBef>
                <a:spcPct val="0"/>
              </a:spcBef>
            </a:pPr>
            <a:r>
              <a:rPr lang="en-US" sz="3889">
                <a:solidFill>
                  <a:srgbClr val="FFFFFF"/>
                </a:solidFill>
                <a:latin typeface="Canva Sans"/>
                <a:ea typeface="Canva Sans"/>
                <a:cs typeface="Canva Sans"/>
                <a:sym typeface="Canva Sans"/>
              </a:rPr>
              <a:t>Investigating the Fading Reality of Strategic Leadership in Welsh Primary Schools</a:t>
            </a:r>
          </a:p>
        </p:txBody>
      </p:sp>
      <p:sp>
        <p:nvSpPr>
          <p:cNvPr id="17" name="TextBox 17"/>
          <p:cNvSpPr txBox="1"/>
          <p:nvPr/>
        </p:nvSpPr>
        <p:spPr>
          <a:xfrm>
            <a:off x="14720365" y="1032873"/>
            <a:ext cx="2538935" cy="683695"/>
          </a:xfrm>
          <a:prstGeom prst="rect">
            <a:avLst/>
          </a:prstGeom>
        </p:spPr>
        <p:txBody>
          <a:bodyPr lIns="0" tIns="0" rIns="0" bIns="0" rtlCol="0" anchor="t">
            <a:spAutoFit/>
          </a:bodyPr>
          <a:lstStyle/>
          <a:p>
            <a:pPr algn="r">
              <a:lnSpc>
                <a:spcPts val="2741"/>
              </a:lnSpc>
            </a:pPr>
            <a:r>
              <a:rPr lang="en-US" sz="1957" b="1" i="1">
                <a:solidFill>
                  <a:srgbClr val="000000"/>
                </a:solidFill>
                <a:latin typeface="Canva Sans Bold Italics"/>
                <a:ea typeface="Canva Sans Bold Italics"/>
                <a:cs typeface="Canva Sans Bold Italics"/>
                <a:sym typeface="Canva Sans Bold Italics"/>
              </a:rPr>
              <a:t>Sarah Haggett 1713295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Freeform 2"/>
          <p:cNvSpPr/>
          <p:nvPr/>
        </p:nvSpPr>
        <p:spPr>
          <a:xfrm rot="-557207">
            <a:off x="8989976" y="2872064"/>
            <a:ext cx="11234055" cy="9661288"/>
          </a:xfrm>
          <a:custGeom>
            <a:avLst/>
            <a:gdLst/>
            <a:ahLst/>
            <a:cxnLst/>
            <a:rect l="l" t="t" r="r" b="b"/>
            <a:pathLst>
              <a:path w="11234055" h="9661288">
                <a:moveTo>
                  <a:pt x="0" y="0"/>
                </a:moveTo>
                <a:lnTo>
                  <a:pt x="11234055" y="0"/>
                </a:lnTo>
                <a:lnTo>
                  <a:pt x="11234055" y="9661288"/>
                </a:lnTo>
                <a:lnTo>
                  <a:pt x="0" y="966128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112528">
            <a:off x="1574259" y="981568"/>
            <a:ext cx="7315200" cy="4043311"/>
          </a:xfrm>
          <a:custGeom>
            <a:avLst/>
            <a:gdLst/>
            <a:ahLst/>
            <a:cxnLst/>
            <a:rect l="l" t="t" r="r" b="b"/>
            <a:pathLst>
              <a:path w="7315200" h="4043311">
                <a:moveTo>
                  <a:pt x="0" y="0"/>
                </a:moveTo>
                <a:lnTo>
                  <a:pt x="7315200" y="0"/>
                </a:lnTo>
                <a:lnTo>
                  <a:pt x="7315200" y="4043311"/>
                </a:lnTo>
                <a:lnTo>
                  <a:pt x="0" y="404331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rot="112528">
            <a:off x="1764596" y="670418"/>
            <a:ext cx="7315200" cy="4043311"/>
          </a:xfrm>
          <a:custGeom>
            <a:avLst/>
            <a:gdLst/>
            <a:ahLst/>
            <a:cxnLst/>
            <a:rect l="l" t="t" r="r" b="b"/>
            <a:pathLst>
              <a:path w="7315200" h="4043311">
                <a:moveTo>
                  <a:pt x="0" y="0"/>
                </a:moveTo>
                <a:lnTo>
                  <a:pt x="7315200" y="0"/>
                </a:lnTo>
                <a:lnTo>
                  <a:pt x="7315200" y="4043310"/>
                </a:lnTo>
                <a:lnTo>
                  <a:pt x="0" y="404331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545558" y="6457982"/>
            <a:ext cx="966283" cy="964746"/>
          </a:xfrm>
          <a:custGeom>
            <a:avLst/>
            <a:gdLst/>
            <a:ahLst/>
            <a:cxnLst/>
            <a:rect l="l" t="t" r="r" b="b"/>
            <a:pathLst>
              <a:path w="966283" h="964746">
                <a:moveTo>
                  <a:pt x="0" y="0"/>
                </a:moveTo>
                <a:lnTo>
                  <a:pt x="966284" y="0"/>
                </a:lnTo>
                <a:lnTo>
                  <a:pt x="966284" y="964746"/>
                </a:lnTo>
                <a:lnTo>
                  <a:pt x="0" y="96474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Freeform 6"/>
          <p:cNvSpPr/>
          <p:nvPr/>
        </p:nvSpPr>
        <p:spPr>
          <a:xfrm>
            <a:off x="640171" y="6457982"/>
            <a:ext cx="777059" cy="964746"/>
          </a:xfrm>
          <a:custGeom>
            <a:avLst/>
            <a:gdLst/>
            <a:ahLst/>
            <a:cxnLst/>
            <a:rect l="l" t="t" r="r" b="b"/>
            <a:pathLst>
              <a:path w="777059" h="964746">
                <a:moveTo>
                  <a:pt x="0" y="0"/>
                </a:moveTo>
                <a:lnTo>
                  <a:pt x="777058" y="0"/>
                </a:lnTo>
                <a:lnTo>
                  <a:pt x="777058" y="964746"/>
                </a:lnTo>
                <a:lnTo>
                  <a:pt x="0" y="964746"/>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7" name="Freeform 7"/>
          <p:cNvSpPr/>
          <p:nvPr/>
        </p:nvSpPr>
        <p:spPr>
          <a:xfrm>
            <a:off x="704302" y="3003224"/>
            <a:ext cx="712692" cy="711558"/>
          </a:xfrm>
          <a:custGeom>
            <a:avLst/>
            <a:gdLst/>
            <a:ahLst/>
            <a:cxnLst/>
            <a:rect l="l" t="t" r="r" b="b"/>
            <a:pathLst>
              <a:path w="712692" h="711558">
                <a:moveTo>
                  <a:pt x="0" y="0"/>
                </a:moveTo>
                <a:lnTo>
                  <a:pt x="712692" y="0"/>
                </a:lnTo>
                <a:lnTo>
                  <a:pt x="712692" y="711558"/>
                </a:lnTo>
                <a:lnTo>
                  <a:pt x="0" y="71155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Freeform 8"/>
          <p:cNvSpPr/>
          <p:nvPr/>
        </p:nvSpPr>
        <p:spPr>
          <a:xfrm>
            <a:off x="820615" y="3003224"/>
            <a:ext cx="573128" cy="711558"/>
          </a:xfrm>
          <a:custGeom>
            <a:avLst/>
            <a:gdLst/>
            <a:ahLst/>
            <a:cxnLst/>
            <a:rect l="l" t="t" r="r" b="b"/>
            <a:pathLst>
              <a:path w="573128" h="711558">
                <a:moveTo>
                  <a:pt x="0" y="0"/>
                </a:moveTo>
                <a:lnTo>
                  <a:pt x="573127" y="0"/>
                </a:lnTo>
                <a:lnTo>
                  <a:pt x="573127" y="711558"/>
                </a:lnTo>
                <a:lnTo>
                  <a:pt x="0" y="71155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9" name="Freeform 9"/>
          <p:cNvSpPr/>
          <p:nvPr/>
        </p:nvSpPr>
        <p:spPr>
          <a:xfrm>
            <a:off x="9601505" y="3822804"/>
            <a:ext cx="805753" cy="804471"/>
          </a:xfrm>
          <a:custGeom>
            <a:avLst/>
            <a:gdLst/>
            <a:ahLst/>
            <a:cxnLst/>
            <a:rect l="l" t="t" r="r" b="b"/>
            <a:pathLst>
              <a:path w="805753" h="804471">
                <a:moveTo>
                  <a:pt x="0" y="0"/>
                </a:moveTo>
                <a:lnTo>
                  <a:pt x="805754" y="0"/>
                </a:lnTo>
                <a:lnTo>
                  <a:pt x="805754" y="804471"/>
                </a:lnTo>
                <a:lnTo>
                  <a:pt x="0" y="80447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0" name="Freeform 10"/>
          <p:cNvSpPr/>
          <p:nvPr/>
        </p:nvSpPr>
        <p:spPr>
          <a:xfrm>
            <a:off x="9679348" y="3801553"/>
            <a:ext cx="650068" cy="825722"/>
          </a:xfrm>
          <a:custGeom>
            <a:avLst/>
            <a:gdLst/>
            <a:ahLst/>
            <a:cxnLst/>
            <a:rect l="l" t="t" r="r" b="b"/>
            <a:pathLst>
              <a:path w="650068" h="825722">
                <a:moveTo>
                  <a:pt x="0" y="0"/>
                </a:moveTo>
                <a:lnTo>
                  <a:pt x="650068" y="0"/>
                </a:lnTo>
                <a:lnTo>
                  <a:pt x="650068" y="825722"/>
                </a:lnTo>
                <a:lnTo>
                  <a:pt x="0" y="825722"/>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1" name="Freeform 11"/>
          <p:cNvSpPr/>
          <p:nvPr/>
        </p:nvSpPr>
        <p:spPr>
          <a:xfrm>
            <a:off x="213307" y="8656118"/>
            <a:ext cx="1121318" cy="1119534"/>
          </a:xfrm>
          <a:custGeom>
            <a:avLst/>
            <a:gdLst/>
            <a:ahLst/>
            <a:cxnLst/>
            <a:rect l="l" t="t" r="r" b="b"/>
            <a:pathLst>
              <a:path w="1121318" h="1119534">
                <a:moveTo>
                  <a:pt x="0" y="0"/>
                </a:moveTo>
                <a:lnTo>
                  <a:pt x="1121318" y="0"/>
                </a:lnTo>
                <a:lnTo>
                  <a:pt x="1121318" y="1119534"/>
                </a:lnTo>
                <a:lnTo>
                  <a:pt x="0" y="1119534"/>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2" name="Freeform 12"/>
          <p:cNvSpPr/>
          <p:nvPr/>
        </p:nvSpPr>
        <p:spPr>
          <a:xfrm rot="4048510">
            <a:off x="1247428" y="531477"/>
            <a:ext cx="1659717" cy="2015850"/>
          </a:xfrm>
          <a:custGeom>
            <a:avLst/>
            <a:gdLst/>
            <a:ahLst/>
            <a:cxnLst/>
            <a:rect l="l" t="t" r="r" b="b"/>
            <a:pathLst>
              <a:path w="1659717" h="2015850">
                <a:moveTo>
                  <a:pt x="0" y="0"/>
                </a:moveTo>
                <a:lnTo>
                  <a:pt x="1659717" y="0"/>
                </a:lnTo>
                <a:lnTo>
                  <a:pt x="1659717" y="2015850"/>
                </a:lnTo>
                <a:lnTo>
                  <a:pt x="0" y="2015850"/>
                </a:lnTo>
                <a:lnTo>
                  <a:pt x="0" y="0"/>
                </a:lnTo>
                <a:close/>
              </a:path>
            </a:pathLst>
          </a:custGeom>
          <a:blipFill>
            <a:blip r:embed="rId9"/>
            <a:stretch>
              <a:fillRect/>
            </a:stretch>
          </a:blipFill>
        </p:spPr>
        <p:txBody>
          <a:bodyPr/>
          <a:lstStyle/>
          <a:p>
            <a:endParaRPr lang="en-US"/>
          </a:p>
        </p:txBody>
      </p:sp>
      <p:sp>
        <p:nvSpPr>
          <p:cNvPr id="13" name="Freeform 13"/>
          <p:cNvSpPr/>
          <p:nvPr/>
        </p:nvSpPr>
        <p:spPr>
          <a:xfrm>
            <a:off x="9679348" y="3397596"/>
            <a:ext cx="5413058" cy="5068591"/>
          </a:xfrm>
          <a:custGeom>
            <a:avLst/>
            <a:gdLst/>
            <a:ahLst/>
            <a:cxnLst/>
            <a:rect l="l" t="t" r="r" b="b"/>
            <a:pathLst>
              <a:path w="5413058" h="5068591">
                <a:moveTo>
                  <a:pt x="0" y="0"/>
                </a:moveTo>
                <a:lnTo>
                  <a:pt x="5413058" y="0"/>
                </a:lnTo>
                <a:lnTo>
                  <a:pt x="5413058" y="5068591"/>
                </a:lnTo>
                <a:lnTo>
                  <a:pt x="0" y="5068591"/>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4" name="Freeform 14"/>
          <p:cNvSpPr/>
          <p:nvPr/>
        </p:nvSpPr>
        <p:spPr>
          <a:xfrm>
            <a:off x="11043791" y="-11894"/>
            <a:ext cx="3536105" cy="3813447"/>
          </a:xfrm>
          <a:custGeom>
            <a:avLst/>
            <a:gdLst/>
            <a:ahLst/>
            <a:cxnLst/>
            <a:rect l="l" t="t" r="r" b="b"/>
            <a:pathLst>
              <a:path w="3536105" h="3813447">
                <a:moveTo>
                  <a:pt x="0" y="0"/>
                </a:moveTo>
                <a:lnTo>
                  <a:pt x="3536105" y="0"/>
                </a:lnTo>
                <a:lnTo>
                  <a:pt x="3536105" y="3813447"/>
                </a:lnTo>
                <a:lnTo>
                  <a:pt x="0" y="3813447"/>
                </a:lnTo>
                <a:lnTo>
                  <a:pt x="0" y="0"/>
                </a:lnTo>
                <a:close/>
              </a:path>
            </a:pathLst>
          </a:custGeom>
          <a:blipFill>
            <a:blip r:embed="rId11"/>
            <a:stretch>
              <a:fillRect/>
            </a:stretch>
          </a:blipFill>
        </p:spPr>
        <p:txBody>
          <a:bodyPr/>
          <a:lstStyle/>
          <a:p>
            <a:endParaRPr lang="en-US"/>
          </a:p>
        </p:txBody>
      </p:sp>
      <p:sp>
        <p:nvSpPr>
          <p:cNvPr id="15" name="TextBox 15"/>
          <p:cNvSpPr txBox="1"/>
          <p:nvPr/>
        </p:nvSpPr>
        <p:spPr>
          <a:xfrm>
            <a:off x="2110793" y="1411767"/>
            <a:ext cx="6556006" cy="2860651"/>
          </a:xfrm>
          <a:prstGeom prst="rect">
            <a:avLst/>
          </a:prstGeom>
        </p:spPr>
        <p:txBody>
          <a:bodyPr lIns="0" tIns="0" rIns="0" bIns="0" rtlCol="0" anchor="t">
            <a:spAutoFit/>
          </a:bodyPr>
          <a:lstStyle/>
          <a:p>
            <a:pPr algn="ctr">
              <a:lnSpc>
                <a:spcPts val="7654"/>
              </a:lnSpc>
            </a:pPr>
            <a:r>
              <a:rPr lang="en-US" sz="5467">
                <a:solidFill>
                  <a:srgbClr val="000000"/>
                </a:solidFill>
                <a:latin typeface="Fredoka"/>
                <a:ea typeface="Fredoka"/>
                <a:cs typeface="Fredoka"/>
                <a:sym typeface="Fredoka"/>
              </a:rPr>
              <a:t>Formal Policy-</a:t>
            </a:r>
          </a:p>
          <a:p>
            <a:pPr algn="ctr">
              <a:lnSpc>
                <a:spcPts val="7654"/>
              </a:lnSpc>
              <a:spcBef>
                <a:spcPct val="0"/>
              </a:spcBef>
            </a:pPr>
            <a:r>
              <a:rPr lang="en-US" sz="5467">
                <a:solidFill>
                  <a:srgbClr val="000000"/>
                </a:solidFill>
                <a:latin typeface="Fredoka"/>
                <a:ea typeface="Fredoka"/>
                <a:cs typeface="Fredoka"/>
                <a:sym typeface="Fredoka"/>
              </a:rPr>
              <a:t>Practical Invisibility</a:t>
            </a:r>
          </a:p>
        </p:txBody>
      </p:sp>
      <p:sp>
        <p:nvSpPr>
          <p:cNvPr id="16" name="TextBox 16"/>
          <p:cNvSpPr txBox="1"/>
          <p:nvPr/>
        </p:nvSpPr>
        <p:spPr>
          <a:xfrm>
            <a:off x="9436206" y="504171"/>
            <a:ext cx="7056243" cy="1189354"/>
          </a:xfrm>
          <a:prstGeom prst="rect">
            <a:avLst/>
          </a:prstGeom>
        </p:spPr>
        <p:txBody>
          <a:bodyPr lIns="0" tIns="0" rIns="0" bIns="0" rtlCol="0" anchor="t">
            <a:spAutoFit/>
          </a:bodyPr>
          <a:lstStyle/>
          <a:p>
            <a:pPr algn="ctr">
              <a:lnSpc>
                <a:spcPts val="3220"/>
              </a:lnSpc>
              <a:spcBef>
                <a:spcPct val="0"/>
              </a:spcBef>
            </a:pPr>
            <a:r>
              <a:rPr lang="en-US" sz="2300" b="1">
                <a:solidFill>
                  <a:srgbClr val="000000"/>
                </a:solidFill>
                <a:latin typeface="Canva Sans Bold"/>
                <a:ea typeface="Canva Sans Bold"/>
                <a:cs typeface="Canva Sans Bold"/>
                <a:sym typeface="Canva Sans Bold"/>
              </a:rPr>
              <a:t>Strategic leadership is formally recognised in National policy but has become practically invisible in daily practice.</a:t>
            </a:r>
          </a:p>
        </p:txBody>
      </p:sp>
      <p:sp>
        <p:nvSpPr>
          <p:cNvPr id="17" name="TextBox 17"/>
          <p:cNvSpPr txBox="1"/>
          <p:nvPr/>
        </p:nvSpPr>
        <p:spPr>
          <a:xfrm>
            <a:off x="331010" y="8694784"/>
            <a:ext cx="776168" cy="937459"/>
          </a:xfrm>
          <a:prstGeom prst="rect">
            <a:avLst/>
          </a:prstGeom>
        </p:spPr>
        <p:txBody>
          <a:bodyPr lIns="0" tIns="0" rIns="0" bIns="0" rtlCol="0" anchor="t">
            <a:spAutoFit/>
          </a:bodyPr>
          <a:lstStyle/>
          <a:p>
            <a:pPr algn="ctr">
              <a:lnSpc>
                <a:spcPts val="7654"/>
              </a:lnSpc>
              <a:spcBef>
                <a:spcPct val="0"/>
              </a:spcBef>
            </a:pPr>
            <a:r>
              <a:rPr lang="en-US" sz="5467">
                <a:solidFill>
                  <a:srgbClr val="FFFFFF"/>
                </a:solidFill>
                <a:latin typeface="Fredoka"/>
                <a:ea typeface="Fredoka"/>
                <a:cs typeface="Fredoka"/>
                <a:sym typeface="Fredoka"/>
              </a:rPr>
              <a:t>2</a:t>
            </a:r>
          </a:p>
        </p:txBody>
      </p:sp>
      <p:sp>
        <p:nvSpPr>
          <p:cNvPr id="18" name="TextBox 18"/>
          <p:cNvSpPr txBox="1"/>
          <p:nvPr/>
        </p:nvSpPr>
        <p:spPr>
          <a:xfrm>
            <a:off x="2110793" y="5095875"/>
            <a:ext cx="6312518" cy="1989454"/>
          </a:xfrm>
          <a:prstGeom prst="rect">
            <a:avLst/>
          </a:prstGeom>
        </p:spPr>
        <p:txBody>
          <a:bodyPr lIns="0" tIns="0" rIns="0" bIns="0" rtlCol="0" anchor="t">
            <a:spAutoFit/>
          </a:bodyPr>
          <a:lstStyle/>
          <a:p>
            <a:pPr algn="just">
              <a:lnSpc>
                <a:spcPts val="3220"/>
              </a:lnSpc>
            </a:pPr>
            <a:r>
              <a:rPr lang="en-US" sz="2300" b="1">
                <a:solidFill>
                  <a:srgbClr val="000000"/>
                </a:solidFill>
                <a:latin typeface="Canva Sans Bold"/>
                <a:ea typeface="Canva Sans Bold"/>
                <a:cs typeface="Canva Sans Bold"/>
                <a:sym typeface="Canva Sans Bold"/>
              </a:rPr>
              <a:t>                           Strategic Aspiration</a:t>
            </a:r>
          </a:p>
          <a:p>
            <a:pPr algn="just">
              <a:lnSpc>
                <a:spcPts val="3220"/>
              </a:lnSpc>
              <a:spcBef>
                <a:spcPct val="0"/>
              </a:spcBef>
            </a:pPr>
            <a:r>
              <a:rPr lang="en-US" sz="2300">
                <a:solidFill>
                  <a:srgbClr val="000000"/>
                </a:solidFill>
                <a:latin typeface="Canva Sans"/>
                <a:ea typeface="Canva Sans"/>
                <a:cs typeface="Canva Sans"/>
                <a:sym typeface="Canva Sans"/>
              </a:rPr>
              <a:t>Setting long term vision, driving Curriculum for Wales reform, ALN Bill, system leadership, Creating organisational Coherence</a:t>
            </a:r>
          </a:p>
        </p:txBody>
      </p:sp>
      <p:sp>
        <p:nvSpPr>
          <p:cNvPr id="19" name="TextBox 19"/>
          <p:cNvSpPr txBox="1"/>
          <p:nvPr/>
        </p:nvSpPr>
        <p:spPr>
          <a:xfrm>
            <a:off x="2075600" y="7904479"/>
            <a:ext cx="6312518" cy="1989454"/>
          </a:xfrm>
          <a:prstGeom prst="rect">
            <a:avLst/>
          </a:prstGeom>
        </p:spPr>
        <p:txBody>
          <a:bodyPr lIns="0" tIns="0" rIns="0" bIns="0" rtlCol="0" anchor="t">
            <a:spAutoFit/>
          </a:bodyPr>
          <a:lstStyle/>
          <a:p>
            <a:pPr algn="just">
              <a:lnSpc>
                <a:spcPts val="3220"/>
              </a:lnSpc>
            </a:pPr>
            <a:r>
              <a:rPr lang="en-US" sz="2300" b="1">
                <a:solidFill>
                  <a:srgbClr val="000000"/>
                </a:solidFill>
                <a:latin typeface="Canva Sans Bold"/>
                <a:ea typeface="Canva Sans Bold"/>
                <a:cs typeface="Canva Sans Bold"/>
                <a:sym typeface="Canva Sans Bold"/>
              </a:rPr>
              <a:t>                        Operational Realities</a:t>
            </a:r>
          </a:p>
          <a:p>
            <a:pPr algn="just">
              <a:lnSpc>
                <a:spcPts val="3220"/>
              </a:lnSpc>
              <a:spcBef>
                <a:spcPct val="0"/>
              </a:spcBef>
            </a:pPr>
            <a:r>
              <a:rPr lang="en-US" sz="2300">
                <a:solidFill>
                  <a:srgbClr val="000000"/>
                </a:solidFill>
                <a:latin typeface="Canva Sans"/>
                <a:ea typeface="Canva Sans"/>
                <a:cs typeface="Canva Sans"/>
                <a:sym typeface="Canva Sans"/>
              </a:rPr>
              <a:t>Managing staff absence cover, navigating complex ALN processes, responding to urgent safeguarding concerns, addressing attendance, behaviour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Freeform 2"/>
          <p:cNvSpPr/>
          <p:nvPr/>
        </p:nvSpPr>
        <p:spPr>
          <a:xfrm>
            <a:off x="2428001" y="213643"/>
            <a:ext cx="14270640" cy="9859715"/>
          </a:xfrm>
          <a:custGeom>
            <a:avLst/>
            <a:gdLst/>
            <a:ahLst/>
            <a:cxnLst/>
            <a:rect l="l" t="t" r="r" b="b"/>
            <a:pathLst>
              <a:path w="14270640" h="9859715">
                <a:moveTo>
                  <a:pt x="0" y="0"/>
                </a:moveTo>
                <a:lnTo>
                  <a:pt x="14270640" y="0"/>
                </a:lnTo>
                <a:lnTo>
                  <a:pt x="14270640" y="9859714"/>
                </a:lnTo>
                <a:lnTo>
                  <a:pt x="0" y="985971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0" y="7546769"/>
            <a:ext cx="5540908" cy="2740231"/>
          </a:xfrm>
          <a:custGeom>
            <a:avLst/>
            <a:gdLst/>
            <a:ahLst/>
            <a:cxnLst/>
            <a:rect l="l" t="t" r="r" b="b"/>
            <a:pathLst>
              <a:path w="5540908" h="2740231">
                <a:moveTo>
                  <a:pt x="0" y="0"/>
                </a:moveTo>
                <a:lnTo>
                  <a:pt x="5540908" y="0"/>
                </a:lnTo>
                <a:lnTo>
                  <a:pt x="5540908" y="2740231"/>
                </a:lnTo>
                <a:lnTo>
                  <a:pt x="0" y="2740231"/>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1818219" y="6583157"/>
            <a:ext cx="596474" cy="595525"/>
          </a:xfrm>
          <a:custGeom>
            <a:avLst/>
            <a:gdLst/>
            <a:ahLst/>
            <a:cxnLst/>
            <a:rect l="l" t="t" r="r" b="b"/>
            <a:pathLst>
              <a:path w="596474" h="595525">
                <a:moveTo>
                  <a:pt x="0" y="0"/>
                </a:moveTo>
                <a:lnTo>
                  <a:pt x="596474" y="0"/>
                </a:lnTo>
                <a:lnTo>
                  <a:pt x="596474" y="595525"/>
                </a:lnTo>
                <a:lnTo>
                  <a:pt x="0" y="59552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p:cNvSpPr/>
          <p:nvPr/>
        </p:nvSpPr>
        <p:spPr>
          <a:xfrm>
            <a:off x="1933467" y="6567426"/>
            <a:ext cx="481225" cy="611256"/>
          </a:xfrm>
          <a:custGeom>
            <a:avLst/>
            <a:gdLst/>
            <a:ahLst/>
            <a:cxnLst/>
            <a:rect l="l" t="t" r="r" b="b"/>
            <a:pathLst>
              <a:path w="481225" h="611256">
                <a:moveTo>
                  <a:pt x="0" y="0"/>
                </a:moveTo>
                <a:lnTo>
                  <a:pt x="481226" y="0"/>
                </a:lnTo>
                <a:lnTo>
                  <a:pt x="481226" y="611256"/>
                </a:lnTo>
                <a:lnTo>
                  <a:pt x="0" y="611256"/>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a:off x="15648326" y="5951249"/>
            <a:ext cx="601275" cy="600319"/>
          </a:xfrm>
          <a:custGeom>
            <a:avLst/>
            <a:gdLst/>
            <a:ahLst/>
            <a:cxnLst/>
            <a:rect l="l" t="t" r="r" b="b"/>
            <a:pathLst>
              <a:path w="601275" h="600319">
                <a:moveTo>
                  <a:pt x="0" y="0"/>
                </a:moveTo>
                <a:lnTo>
                  <a:pt x="601276" y="0"/>
                </a:lnTo>
                <a:lnTo>
                  <a:pt x="601276" y="600319"/>
                </a:lnTo>
                <a:lnTo>
                  <a:pt x="0" y="60031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p:cNvSpPr/>
          <p:nvPr/>
        </p:nvSpPr>
        <p:spPr>
          <a:xfrm>
            <a:off x="15648326" y="5951249"/>
            <a:ext cx="485099" cy="616177"/>
          </a:xfrm>
          <a:custGeom>
            <a:avLst/>
            <a:gdLst/>
            <a:ahLst/>
            <a:cxnLst/>
            <a:rect l="l" t="t" r="r" b="b"/>
            <a:pathLst>
              <a:path w="485099" h="616177">
                <a:moveTo>
                  <a:pt x="0" y="0"/>
                </a:moveTo>
                <a:lnTo>
                  <a:pt x="485099" y="0"/>
                </a:lnTo>
                <a:lnTo>
                  <a:pt x="485099" y="616177"/>
                </a:lnTo>
                <a:lnTo>
                  <a:pt x="0" y="616177"/>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8" name="Freeform 8"/>
          <p:cNvSpPr/>
          <p:nvPr/>
        </p:nvSpPr>
        <p:spPr>
          <a:xfrm>
            <a:off x="16137982" y="8512809"/>
            <a:ext cx="1121318" cy="1119534"/>
          </a:xfrm>
          <a:custGeom>
            <a:avLst/>
            <a:gdLst/>
            <a:ahLst/>
            <a:cxnLst/>
            <a:rect l="l" t="t" r="r" b="b"/>
            <a:pathLst>
              <a:path w="1121318" h="1119534">
                <a:moveTo>
                  <a:pt x="0" y="0"/>
                </a:moveTo>
                <a:lnTo>
                  <a:pt x="1121318" y="0"/>
                </a:lnTo>
                <a:lnTo>
                  <a:pt x="1121318" y="1119534"/>
                </a:lnTo>
                <a:lnTo>
                  <a:pt x="0" y="111953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9" name="Freeform 9"/>
          <p:cNvSpPr/>
          <p:nvPr/>
        </p:nvSpPr>
        <p:spPr>
          <a:xfrm>
            <a:off x="2174080" y="1757437"/>
            <a:ext cx="727984" cy="807749"/>
          </a:xfrm>
          <a:custGeom>
            <a:avLst/>
            <a:gdLst/>
            <a:ahLst/>
            <a:cxnLst/>
            <a:rect l="l" t="t" r="r" b="b"/>
            <a:pathLst>
              <a:path w="727984" h="807749">
                <a:moveTo>
                  <a:pt x="0" y="0"/>
                </a:moveTo>
                <a:lnTo>
                  <a:pt x="727984" y="0"/>
                </a:lnTo>
                <a:lnTo>
                  <a:pt x="727984" y="807750"/>
                </a:lnTo>
                <a:lnTo>
                  <a:pt x="0" y="807750"/>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0" name="Freeform 10"/>
          <p:cNvSpPr/>
          <p:nvPr/>
        </p:nvSpPr>
        <p:spPr>
          <a:xfrm rot="-4720852">
            <a:off x="15519080" y="3886268"/>
            <a:ext cx="680031" cy="754542"/>
          </a:xfrm>
          <a:custGeom>
            <a:avLst/>
            <a:gdLst/>
            <a:ahLst/>
            <a:cxnLst/>
            <a:rect l="l" t="t" r="r" b="b"/>
            <a:pathLst>
              <a:path w="680031" h="754542">
                <a:moveTo>
                  <a:pt x="0" y="0"/>
                </a:moveTo>
                <a:lnTo>
                  <a:pt x="680031" y="0"/>
                </a:lnTo>
                <a:lnTo>
                  <a:pt x="680031" y="754542"/>
                </a:lnTo>
                <a:lnTo>
                  <a:pt x="0" y="754542"/>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1" name="Freeform 11"/>
          <p:cNvSpPr/>
          <p:nvPr/>
        </p:nvSpPr>
        <p:spPr>
          <a:xfrm>
            <a:off x="17259300" y="2321859"/>
            <a:ext cx="805753" cy="804471"/>
          </a:xfrm>
          <a:custGeom>
            <a:avLst/>
            <a:gdLst/>
            <a:ahLst/>
            <a:cxnLst/>
            <a:rect l="l" t="t" r="r" b="b"/>
            <a:pathLst>
              <a:path w="805753" h="804471">
                <a:moveTo>
                  <a:pt x="0" y="0"/>
                </a:moveTo>
                <a:lnTo>
                  <a:pt x="805753" y="0"/>
                </a:lnTo>
                <a:lnTo>
                  <a:pt x="805753" y="804471"/>
                </a:lnTo>
                <a:lnTo>
                  <a:pt x="0" y="80447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2" name="Freeform 12"/>
          <p:cNvSpPr/>
          <p:nvPr/>
        </p:nvSpPr>
        <p:spPr>
          <a:xfrm>
            <a:off x="17259300" y="2321859"/>
            <a:ext cx="805220" cy="1022797"/>
          </a:xfrm>
          <a:custGeom>
            <a:avLst/>
            <a:gdLst/>
            <a:ahLst/>
            <a:cxnLst/>
            <a:rect l="l" t="t" r="r" b="b"/>
            <a:pathLst>
              <a:path w="805220" h="1022797">
                <a:moveTo>
                  <a:pt x="0" y="0"/>
                </a:moveTo>
                <a:lnTo>
                  <a:pt x="805220" y="0"/>
                </a:lnTo>
                <a:lnTo>
                  <a:pt x="805220" y="1022797"/>
                </a:lnTo>
                <a:lnTo>
                  <a:pt x="0" y="1022797"/>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3" name="Freeform 13"/>
          <p:cNvSpPr/>
          <p:nvPr/>
        </p:nvSpPr>
        <p:spPr>
          <a:xfrm>
            <a:off x="727339" y="4153618"/>
            <a:ext cx="805753" cy="804471"/>
          </a:xfrm>
          <a:custGeom>
            <a:avLst/>
            <a:gdLst/>
            <a:ahLst/>
            <a:cxnLst/>
            <a:rect l="l" t="t" r="r" b="b"/>
            <a:pathLst>
              <a:path w="805753" h="804471">
                <a:moveTo>
                  <a:pt x="0" y="0"/>
                </a:moveTo>
                <a:lnTo>
                  <a:pt x="805753" y="0"/>
                </a:lnTo>
                <a:lnTo>
                  <a:pt x="805753" y="804471"/>
                </a:lnTo>
                <a:lnTo>
                  <a:pt x="0" y="80447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4" name="Freeform 14"/>
          <p:cNvSpPr/>
          <p:nvPr/>
        </p:nvSpPr>
        <p:spPr>
          <a:xfrm>
            <a:off x="727339" y="4123732"/>
            <a:ext cx="602723" cy="765583"/>
          </a:xfrm>
          <a:custGeom>
            <a:avLst/>
            <a:gdLst/>
            <a:ahLst/>
            <a:cxnLst/>
            <a:rect l="l" t="t" r="r" b="b"/>
            <a:pathLst>
              <a:path w="602723" h="765583">
                <a:moveTo>
                  <a:pt x="0" y="0"/>
                </a:moveTo>
                <a:lnTo>
                  <a:pt x="602722" y="0"/>
                </a:lnTo>
                <a:lnTo>
                  <a:pt x="602722" y="765583"/>
                </a:lnTo>
                <a:lnTo>
                  <a:pt x="0" y="76558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graphicFrame>
        <p:nvGraphicFramePr>
          <p:cNvPr id="15" name="Table 15"/>
          <p:cNvGraphicFramePr>
            <a:graphicFrameLocks noGrp="1"/>
          </p:cNvGraphicFramePr>
          <p:nvPr/>
        </p:nvGraphicFramePr>
        <p:xfrm>
          <a:off x="4222553" y="2489268"/>
          <a:ext cx="10681537" cy="5448300"/>
        </p:xfrm>
        <a:graphic>
          <a:graphicData uri="http://schemas.openxmlformats.org/drawingml/2006/table">
            <a:tbl>
              <a:tblPr/>
              <a:tblGrid>
                <a:gridCol w="2491004">
                  <a:extLst>
                    <a:ext uri="{9D8B030D-6E8A-4147-A177-3AD203B41FA5}">
                      <a16:colId xmlns:a16="http://schemas.microsoft.com/office/drawing/2014/main" val="20000"/>
                    </a:ext>
                  </a:extLst>
                </a:gridCol>
                <a:gridCol w="4076393">
                  <a:extLst>
                    <a:ext uri="{9D8B030D-6E8A-4147-A177-3AD203B41FA5}">
                      <a16:colId xmlns:a16="http://schemas.microsoft.com/office/drawing/2014/main" val="20001"/>
                    </a:ext>
                  </a:extLst>
                </a:gridCol>
                <a:gridCol w="4114140">
                  <a:extLst>
                    <a:ext uri="{9D8B030D-6E8A-4147-A177-3AD203B41FA5}">
                      <a16:colId xmlns:a16="http://schemas.microsoft.com/office/drawing/2014/main" val="20002"/>
                    </a:ext>
                  </a:extLst>
                </a:gridCol>
              </a:tblGrid>
              <a:tr h="1026352">
                <a:tc>
                  <a:txBody>
                    <a:bodyPr/>
                    <a:lstStyle/>
                    <a:p>
                      <a:pPr algn="ctr">
                        <a:lnSpc>
                          <a:spcPts val="2659"/>
                        </a:lnSpc>
                        <a:defRPr/>
                      </a:pP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b="1">
                          <a:solidFill>
                            <a:srgbClr val="000000"/>
                          </a:solidFill>
                          <a:latin typeface="Canva Sans Bold"/>
                          <a:ea typeface="Canva Sans Bold"/>
                          <a:cs typeface="Canva Sans Bold"/>
                          <a:sym typeface="Canva Sans Bold"/>
                        </a:rPr>
                        <a:t>The Policy Construction</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659"/>
                        </a:lnSpc>
                        <a:defRPr/>
                      </a:pPr>
                      <a:r>
                        <a:rPr lang="en-US" sz="1899" b="1">
                          <a:solidFill>
                            <a:srgbClr val="000000"/>
                          </a:solidFill>
                          <a:latin typeface="Canva Sans Bold"/>
                          <a:ea typeface="Canva Sans Bold"/>
                          <a:cs typeface="Canva Sans Bold"/>
                          <a:sym typeface="Canva Sans Bold"/>
                        </a:rPr>
                        <a:t>The Lived Reality</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93497">
                <a:tc>
                  <a:txBody>
                    <a:bodyPr/>
                    <a:lstStyle/>
                    <a:p>
                      <a:pPr algn="ctr">
                        <a:lnSpc>
                          <a:spcPts val="2659"/>
                        </a:lnSpc>
                        <a:defRPr/>
                      </a:pPr>
                      <a:r>
                        <a:rPr lang="en-US" sz="1899" b="1">
                          <a:solidFill>
                            <a:srgbClr val="000000"/>
                          </a:solidFill>
                          <a:latin typeface="Canva Sans Bold"/>
                          <a:ea typeface="Canva Sans Bold"/>
                          <a:cs typeface="Canva Sans Bold"/>
                          <a:sym typeface="Canva Sans Bold"/>
                        </a:rPr>
                        <a:t>Primary Driver</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Canva Sans"/>
                          <a:ea typeface="Canva Sans"/>
                          <a:cs typeface="Canva Sans"/>
                          <a:sym typeface="Canva Sans"/>
                        </a:rPr>
                        <a:t>National Standards and Reform</a:t>
                      </a:r>
                      <a:endParaRPr lang="en-US" sz="1100"/>
                    </a:p>
                    <a:p>
                      <a:pPr algn="ctr">
                        <a:lnSpc>
                          <a:spcPts val="2520"/>
                        </a:lnSpc>
                      </a:pPr>
                      <a:r>
                        <a:rPr lang="en-US" sz="1800">
                          <a:solidFill>
                            <a:srgbClr val="000000"/>
                          </a:solidFill>
                          <a:latin typeface="Canva Sans"/>
                          <a:ea typeface="Canva Sans"/>
                          <a:cs typeface="Canva Sans"/>
                          <a:sym typeface="Canva Sans"/>
                        </a:rPr>
                        <a:t>(Curriculum for Wales)</a:t>
                      </a: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Canva Sans"/>
                          <a:ea typeface="Canva Sans"/>
                          <a:cs typeface="Canva Sans"/>
                          <a:sym typeface="Canva Sans"/>
                        </a:rPr>
                        <a:t>Immediate operational crisis and compliance</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093497">
                <a:tc>
                  <a:txBody>
                    <a:bodyPr/>
                    <a:lstStyle/>
                    <a:p>
                      <a:pPr algn="ctr">
                        <a:lnSpc>
                          <a:spcPts val="2659"/>
                        </a:lnSpc>
                        <a:defRPr/>
                      </a:pPr>
                      <a:r>
                        <a:rPr lang="en-US" sz="1899" b="1">
                          <a:solidFill>
                            <a:srgbClr val="000000"/>
                          </a:solidFill>
                          <a:latin typeface="Canva Sans Bold"/>
                          <a:ea typeface="Canva Sans Bold"/>
                          <a:cs typeface="Canva Sans Bold"/>
                          <a:sym typeface="Canva Sans Bold"/>
                        </a:rPr>
                        <a:t>Time Horizon</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Canva Sans"/>
                          <a:ea typeface="Canva Sans"/>
                          <a:cs typeface="Canva Sans"/>
                          <a:sym typeface="Canva Sans"/>
                        </a:rPr>
                        <a:t>Long term, future orientated improvement</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Canva Sans"/>
                          <a:ea typeface="Canva Sans"/>
                          <a:cs typeface="Canva Sans"/>
                          <a:sym typeface="Canva Sans"/>
                        </a:rPr>
                        <a:t>Daily survival, reactive problem solving</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093497">
                <a:tc>
                  <a:txBody>
                    <a:bodyPr/>
                    <a:lstStyle/>
                    <a:p>
                      <a:pPr algn="ctr">
                        <a:lnSpc>
                          <a:spcPts val="2659"/>
                        </a:lnSpc>
                        <a:defRPr/>
                      </a:pPr>
                      <a:r>
                        <a:rPr lang="en-US" sz="1899" b="1">
                          <a:solidFill>
                            <a:srgbClr val="000000"/>
                          </a:solidFill>
                          <a:latin typeface="Canva Sans Bold"/>
                          <a:ea typeface="Canva Sans Bold"/>
                          <a:cs typeface="Canva Sans Bold"/>
                          <a:sym typeface="Canva Sans Bold"/>
                        </a:rPr>
                        <a:t>Focus</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Canva Sans"/>
                          <a:ea typeface="Canva Sans"/>
                          <a:cs typeface="Canva Sans"/>
                          <a:sym typeface="Canva Sans"/>
                        </a:rPr>
                        <a:t>Capcity building and instructional excellence</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Canva Sans"/>
                          <a:ea typeface="Canva Sans"/>
                          <a:cs typeface="Canva Sans"/>
                          <a:sym typeface="Canva Sans"/>
                        </a:rPr>
                        <a:t>Resource management, safeguarding, ALN, admin</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1141457">
                <a:tc>
                  <a:txBody>
                    <a:bodyPr/>
                    <a:lstStyle/>
                    <a:p>
                      <a:pPr algn="ctr">
                        <a:lnSpc>
                          <a:spcPts val="2659"/>
                        </a:lnSpc>
                        <a:defRPr/>
                      </a:pPr>
                      <a:r>
                        <a:rPr lang="en-US" sz="1899" b="1">
                          <a:solidFill>
                            <a:srgbClr val="000000"/>
                          </a:solidFill>
                          <a:latin typeface="Canva Sans Bold"/>
                          <a:ea typeface="Canva Sans Bold"/>
                          <a:cs typeface="Canva Sans Bold"/>
                          <a:sym typeface="Canva Sans Bold"/>
                        </a:rPr>
                        <a:t>Resulting Leader Identity</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Canva Sans"/>
                          <a:ea typeface="Canva Sans"/>
                          <a:cs typeface="Canva Sans"/>
                          <a:sym typeface="Canva Sans"/>
                        </a:rPr>
                        <a:t>Visionary agent of transformation</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2520"/>
                        </a:lnSpc>
                        <a:defRPr/>
                      </a:pPr>
                      <a:r>
                        <a:rPr lang="en-US" sz="1800">
                          <a:solidFill>
                            <a:srgbClr val="000000"/>
                          </a:solidFill>
                          <a:latin typeface="Canva Sans"/>
                          <a:ea typeface="Canva Sans"/>
                          <a:cs typeface="Canva Sans"/>
                          <a:sym typeface="Canva Sans"/>
                        </a:rPr>
                        <a:t>Pragmatic street-level bureaucrat</a:t>
                      </a:r>
                      <a:endParaRPr lang="en-US" sz="110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16" name="TextBox 16"/>
          <p:cNvSpPr txBox="1"/>
          <p:nvPr/>
        </p:nvSpPr>
        <p:spPr>
          <a:xfrm>
            <a:off x="16295764" y="8554751"/>
            <a:ext cx="776168" cy="937459"/>
          </a:xfrm>
          <a:prstGeom prst="rect">
            <a:avLst/>
          </a:prstGeom>
        </p:spPr>
        <p:txBody>
          <a:bodyPr lIns="0" tIns="0" rIns="0" bIns="0" rtlCol="0" anchor="t">
            <a:spAutoFit/>
          </a:bodyPr>
          <a:lstStyle/>
          <a:p>
            <a:pPr algn="ctr">
              <a:lnSpc>
                <a:spcPts val="7654"/>
              </a:lnSpc>
              <a:spcBef>
                <a:spcPct val="0"/>
              </a:spcBef>
            </a:pPr>
            <a:r>
              <a:rPr lang="en-US" sz="5467">
                <a:solidFill>
                  <a:srgbClr val="FFFFFF"/>
                </a:solidFill>
                <a:latin typeface="Fredoka"/>
                <a:ea typeface="Fredoka"/>
                <a:cs typeface="Fredoka"/>
                <a:sym typeface="Fredoka"/>
              </a:rPr>
              <a:t>3</a:t>
            </a:r>
          </a:p>
        </p:txBody>
      </p:sp>
      <p:sp>
        <p:nvSpPr>
          <p:cNvPr id="17" name="TextBox 17"/>
          <p:cNvSpPr txBox="1"/>
          <p:nvPr/>
        </p:nvSpPr>
        <p:spPr>
          <a:xfrm>
            <a:off x="4502386" y="1273256"/>
            <a:ext cx="10681537" cy="863587"/>
          </a:xfrm>
          <a:prstGeom prst="rect">
            <a:avLst/>
          </a:prstGeom>
        </p:spPr>
        <p:txBody>
          <a:bodyPr lIns="0" tIns="0" rIns="0" bIns="0" rtlCol="0" anchor="t">
            <a:spAutoFit/>
          </a:bodyPr>
          <a:lstStyle/>
          <a:p>
            <a:pPr algn="ctr">
              <a:lnSpc>
                <a:spcPts val="7000"/>
              </a:lnSpc>
            </a:pPr>
            <a:r>
              <a:rPr lang="en-US" sz="5000" b="1">
                <a:solidFill>
                  <a:srgbClr val="000000"/>
                </a:solidFill>
                <a:latin typeface="Canva Sans Bold"/>
                <a:ea typeface="Canva Sans Bold"/>
                <a:cs typeface="Canva Sans Bold"/>
                <a:sym typeface="Canva Sans Bold"/>
              </a:rPr>
              <a:t>The Machine Vs. The Ghost Matrix</a:t>
            </a:r>
          </a:p>
        </p:txBody>
      </p:sp>
      <p:sp>
        <p:nvSpPr>
          <p:cNvPr id="18" name="Freeform 18"/>
          <p:cNvSpPr/>
          <p:nvPr/>
        </p:nvSpPr>
        <p:spPr>
          <a:xfrm rot="1713403">
            <a:off x="-231340" y="2333496"/>
            <a:ext cx="2660203" cy="4156567"/>
          </a:xfrm>
          <a:custGeom>
            <a:avLst/>
            <a:gdLst/>
            <a:ahLst/>
            <a:cxnLst/>
            <a:rect l="l" t="t" r="r" b="b"/>
            <a:pathLst>
              <a:path w="2660203" h="4156567">
                <a:moveTo>
                  <a:pt x="0" y="0"/>
                </a:moveTo>
                <a:lnTo>
                  <a:pt x="2660203" y="0"/>
                </a:lnTo>
                <a:lnTo>
                  <a:pt x="2660203" y="4156567"/>
                </a:lnTo>
                <a:lnTo>
                  <a:pt x="0" y="4156567"/>
                </a:lnTo>
                <a:lnTo>
                  <a:pt x="0" y="0"/>
                </a:lnTo>
                <a:close/>
              </a:path>
            </a:pathLst>
          </a:custGeom>
          <a:blipFill>
            <a:blip r:embed="rId9"/>
            <a:stretch>
              <a:fillRect/>
            </a:stretch>
          </a:blipFill>
        </p:spPr>
        <p:txBody>
          <a:bodyPr/>
          <a:lstStyle/>
          <a:p>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Freeform 2"/>
          <p:cNvSpPr/>
          <p:nvPr/>
        </p:nvSpPr>
        <p:spPr>
          <a:xfrm rot="-3182302">
            <a:off x="-1627574" y="4694101"/>
            <a:ext cx="8154036" cy="7174677"/>
          </a:xfrm>
          <a:custGeom>
            <a:avLst/>
            <a:gdLst/>
            <a:ahLst/>
            <a:cxnLst/>
            <a:rect l="l" t="t" r="r" b="b"/>
            <a:pathLst>
              <a:path w="8154036" h="7174677">
                <a:moveTo>
                  <a:pt x="0" y="0"/>
                </a:moveTo>
                <a:lnTo>
                  <a:pt x="8154035" y="0"/>
                </a:lnTo>
                <a:lnTo>
                  <a:pt x="8154035" y="7174677"/>
                </a:lnTo>
                <a:lnTo>
                  <a:pt x="0" y="717467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rot="112528">
            <a:off x="237380" y="431120"/>
            <a:ext cx="7315200" cy="4043311"/>
          </a:xfrm>
          <a:custGeom>
            <a:avLst/>
            <a:gdLst/>
            <a:ahLst/>
            <a:cxnLst/>
            <a:rect l="l" t="t" r="r" b="b"/>
            <a:pathLst>
              <a:path w="7315200" h="4043311">
                <a:moveTo>
                  <a:pt x="0" y="0"/>
                </a:moveTo>
                <a:lnTo>
                  <a:pt x="7315200" y="0"/>
                </a:lnTo>
                <a:lnTo>
                  <a:pt x="7315200" y="4043310"/>
                </a:lnTo>
                <a:lnTo>
                  <a:pt x="0" y="404331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rot="112528">
            <a:off x="494456" y="310489"/>
            <a:ext cx="7692537" cy="4251875"/>
          </a:xfrm>
          <a:custGeom>
            <a:avLst/>
            <a:gdLst/>
            <a:ahLst/>
            <a:cxnLst/>
            <a:rect l="l" t="t" r="r" b="b"/>
            <a:pathLst>
              <a:path w="7692537" h="4251875">
                <a:moveTo>
                  <a:pt x="0" y="0"/>
                </a:moveTo>
                <a:lnTo>
                  <a:pt x="7692537" y="0"/>
                </a:lnTo>
                <a:lnTo>
                  <a:pt x="7692537" y="4251875"/>
                </a:lnTo>
                <a:lnTo>
                  <a:pt x="0" y="425187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rot="4048510">
            <a:off x="-15785" y="169422"/>
            <a:ext cx="1659717" cy="2015850"/>
          </a:xfrm>
          <a:custGeom>
            <a:avLst/>
            <a:gdLst/>
            <a:ahLst/>
            <a:cxnLst/>
            <a:rect l="l" t="t" r="r" b="b"/>
            <a:pathLst>
              <a:path w="1659717" h="2015850">
                <a:moveTo>
                  <a:pt x="0" y="0"/>
                </a:moveTo>
                <a:lnTo>
                  <a:pt x="1659717" y="0"/>
                </a:lnTo>
                <a:lnTo>
                  <a:pt x="1659717" y="2015850"/>
                </a:lnTo>
                <a:lnTo>
                  <a:pt x="0" y="2015850"/>
                </a:lnTo>
                <a:lnTo>
                  <a:pt x="0" y="0"/>
                </a:lnTo>
                <a:close/>
              </a:path>
            </a:pathLst>
          </a:custGeom>
          <a:blipFill>
            <a:blip r:embed="rId5"/>
            <a:stretch>
              <a:fillRect/>
            </a:stretch>
          </a:blipFill>
        </p:spPr>
        <p:txBody>
          <a:bodyPr/>
          <a:lstStyle/>
          <a:p>
            <a:endParaRPr lang="en-US"/>
          </a:p>
        </p:txBody>
      </p:sp>
      <p:sp>
        <p:nvSpPr>
          <p:cNvPr id="6" name="TextBox 6"/>
          <p:cNvSpPr txBox="1"/>
          <p:nvPr/>
        </p:nvSpPr>
        <p:spPr>
          <a:xfrm>
            <a:off x="1393396" y="1031468"/>
            <a:ext cx="5510697" cy="2860651"/>
          </a:xfrm>
          <a:prstGeom prst="rect">
            <a:avLst/>
          </a:prstGeom>
        </p:spPr>
        <p:txBody>
          <a:bodyPr lIns="0" tIns="0" rIns="0" bIns="0" rtlCol="0" anchor="t">
            <a:spAutoFit/>
          </a:bodyPr>
          <a:lstStyle/>
          <a:p>
            <a:pPr algn="ctr">
              <a:lnSpc>
                <a:spcPts val="7654"/>
              </a:lnSpc>
              <a:spcBef>
                <a:spcPct val="0"/>
              </a:spcBef>
            </a:pPr>
            <a:r>
              <a:rPr lang="en-US" sz="5467">
                <a:solidFill>
                  <a:srgbClr val="000000"/>
                </a:solidFill>
                <a:latin typeface="Fredoka"/>
                <a:ea typeface="Fredoka"/>
                <a:cs typeface="Fredoka"/>
                <a:sym typeface="Fredoka"/>
              </a:rPr>
              <a:t>The Structural Squeeze of Role Conflict</a:t>
            </a:r>
          </a:p>
        </p:txBody>
      </p:sp>
      <p:sp>
        <p:nvSpPr>
          <p:cNvPr id="7" name="Freeform 7"/>
          <p:cNvSpPr/>
          <p:nvPr/>
        </p:nvSpPr>
        <p:spPr>
          <a:xfrm>
            <a:off x="6904093" y="3939499"/>
            <a:ext cx="712692" cy="711558"/>
          </a:xfrm>
          <a:custGeom>
            <a:avLst/>
            <a:gdLst/>
            <a:ahLst/>
            <a:cxnLst/>
            <a:rect l="l" t="t" r="r" b="b"/>
            <a:pathLst>
              <a:path w="712692" h="711558">
                <a:moveTo>
                  <a:pt x="0" y="0"/>
                </a:moveTo>
                <a:lnTo>
                  <a:pt x="712692" y="0"/>
                </a:lnTo>
                <a:lnTo>
                  <a:pt x="712692" y="711558"/>
                </a:lnTo>
                <a:lnTo>
                  <a:pt x="0" y="71155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8" name="Freeform 8"/>
          <p:cNvSpPr/>
          <p:nvPr/>
        </p:nvSpPr>
        <p:spPr>
          <a:xfrm>
            <a:off x="6973875" y="3892119"/>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9" name="Freeform 9"/>
          <p:cNvSpPr/>
          <p:nvPr/>
        </p:nvSpPr>
        <p:spPr>
          <a:xfrm>
            <a:off x="300789" y="3135027"/>
            <a:ext cx="805753" cy="804471"/>
          </a:xfrm>
          <a:custGeom>
            <a:avLst/>
            <a:gdLst/>
            <a:ahLst/>
            <a:cxnLst/>
            <a:rect l="l" t="t" r="r" b="b"/>
            <a:pathLst>
              <a:path w="805753" h="804471">
                <a:moveTo>
                  <a:pt x="0" y="0"/>
                </a:moveTo>
                <a:lnTo>
                  <a:pt x="805753" y="0"/>
                </a:lnTo>
                <a:lnTo>
                  <a:pt x="805753" y="804472"/>
                </a:lnTo>
                <a:lnTo>
                  <a:pt x="0" y="80447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Freeform 10"/>
          <p:cNvSpPr/>
          <p:nvPr/>
        </p:nvSpPr>
        <p:spPr>
          <a:xfrm>
            <a:off x="378632" y="3113777"/>
            <a:ext cx="650068" cy="825722"/>
          </a:xfrm>
          <a:custGeom>
            <a:avLst/>
            <a:gdLst/>
            <a:ahLst/>
            <a:cxnLst/>
            <a:rect l="l" t="t" r="r" b="b"/>
            <a:pathLst>
              <a:path w="650068" h="825722">
                <a:moveTo>
                  <a:pt x="0" y="0"/>
                </a:moveTo>
                <a:lnTo>
                  <a:pt x="650068" y="0"/>
                </a:lnTo>
                <a:lnTo>
                  <a:pt x="650068" y="825722"/>
                </a:lnTo>
                <a:lnTo>
                  <a:pt x="0" y="825722"/>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1" name="Freeform 11"/>
          <p:cNvSpPr/>
          <p:nvPr/>
        </p:nvSpPr>
        <p:spPr>
          <a:xfrm>
            <a:off x="17086725" y="9072576"/>
            <a:ext cx="1121318" cy="1119534"/>
          </a:xfrm>
          <a:custGeom>
            <a:avLst/>
            <a:gdLst/>
            <a:ahLst/>
            <a:cxnLst/>
            <a:rect l="l" t="t" r="r" b="b"/>
            <a:pathLst>
              <a:path w="1121318" h="1119534">
                <a:moveTo>
                  <a:pt x="0" y="0"/>
                </a:moveTo>
                <a:lnTo>
                  <a:pt x="1121318" y="0"/>
                </a:lnTo>
                <a:lnTo>
                  <a:pt x="1121318" y="1119534"/>
                </a:lnTo>
                <a:lnTo>
                  <a:pt x="0" y="1119534"/>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2" name="Freeform 12"/>
          <p:cNvSpPr/>
          <p:nvPr/>
        </p:nvSpPr>
        <p:spPr>
          <a:xfrm>
            <a:off x="6687311" y="551796"/>
            <a:ext cx="712692" cy="711558"/>
          </a:xfrm>
          <a:custGeom>
            <a:avLst/>
            <a:gdLst/>
            <a:ahLst/>
            <a:cxnLst/>
            <a:rect l="l" t="t" r="r" b="b"/>
            <a:pathLst>
              <a:path w="712692" h="711558">
                <a:moveTo>
                  <a:pt x="0" y="0"/>
                </a:moveTo>
                <a:lnTo>
                  <a:pt x="712692" y="0"/>
                </a:lnTo>
                <a:lnTo>
                  <a:pt x="712692" y="711558"/>
                </a:lnTo>
                <a:lnTo>
                  <a:pt x="0" y="71155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3" name="Freeform 13"/>
          <p:cNvSpPr/>
          <p:nvPr/>
        </p:nvSpPr>
        <p:spPr>
          <a:xfrm>
            <a:off x="6687311" y="608878"/>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4" name="Freeform 14"/>
          <p:cNvSpPr/>
          <p:nvPr/>
        </p:nvSpPr>
        <p:spPr>
          <a:xfrm rot="5400000">
            <a:off x="12135013" y="677031"/>
            <a:ext cx="2827990" cy="4114800"/>
          </a:xfrm>
          <a:custGeom>
            <a:avLst/>
            <a:gdLst/>
            <a:ahLst/>
            <a:cxnLst/>
            <a:rect l="l" t="t" r="r" b="b"/>
            <a:pathLst>
              <a:path w="2827990" h="4114800">
                <a:moveTo>
                  <a:pt x="0" y="0"/>
                </a:moveTo>
                <a:lnTo>
                  <a:pt x="2827989" y="0"/>
                </a:lnTo>
                <a:lnTo>
                  <a:pt x="2827989" y="4114800"/>
                </a:lnTo>
                <a:lnTo>
                  <a:pt x="0" y="4114800"/>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5" name="Freeform 15"/>
          <p:cNvSpPr/>
          <p:nvPr/>
        </p:nvSpPr>
        <p:spPr>
          <a:xfrm rot="-5400000">
            <a:off x="12135013" y="5601181"/>
            <a:ext cx="2827990" cy="4114800"/>
          </a:xfrm>
          <a:custGeom>
            <a:avLst/>
            <a:gdLst/>
            <a:ahLst/>
            <a:cxnLst/>
            <a:rect l="l" t="t" r="r" b="b"/>
            <a:pathLst>
              <a:path w="2827990" h="4114800">
                <a:moveTo>
                  <a:pt x="0" y="0"/>
                </a:moveTo>
                <a:lnTo>
                  <a:pt x="2827989" y="0"/>
                </a:lnTo>
                <a:lnTo>
                  <a:pt x="2827989" y="4114800"/>
                </a:lnTo>
                <a:lnTo>
                  <a:pt x="0" y="4114800"/>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6" name="Freeform 16"/>
          <p:cNvSpPr/>
          <p:nvPr/>
        </p:nvSpPr>
        <p:spPr>
          <a:xfrm>
            <a:off x="11891705" y="4289491"/>
            <a:ext cx="3050031" cy="1708017"/>
          </a:xfrm>
          <a:custGeom>
            <a:avLst/>
            <a:gdLst/>
            <a:ahLst/>
            <a:cxnLst/>
            <a:rect l="l" t="t" r="r" b="b"/>
            <a:pathLst>
              <a:path w="3050031" h="1708017">
                <a:moveTo>
                  <a:pt x="0" y="0"/>
                </a:moveTo>
                <a:lnTo>
                  <a:pt x="3050030" y="0"/>
                </a:lnTo>
                <a:lnTo>
                  <a:pt x="3050030" y="1708018"/>
                </a:lnTo>
                <a:lnTo>
                  <a:pt x="0" y="1708018"/>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17" name="Freeform 17"/>
          <p:cNvSpPr/>
          <p:nvPr/>
        </p:nvSpPr>
        <p:spPr>
          <a:xfrm>
            <a:off x="6904093" y="4295278"/>
            <a:ext cx="4794734" cy="4777299"/>
          </a:xfrm>
          <a:custGeom>
            <a:avLst/>
            <a:gdLst/>
            <a:ahLst/>
            <a:cxnLst/>
            <a:rect l="l" t="t" r="r" b="b"/>
            <a:pathLst>
              <a:path w="4794734" h="4777299">
                <a:moveTo>
                  <a:pt x="0" y="0"/>
                </a:moveTo>
                <a:lnTo>
                  <a:pt x="4794734" y="0"/>
                </a:lnTo>
                <a:lnTo>
                  <a:pt x="4794734" y="4777298"/>
                </a:lnTo>
                <a:lnTo>
                  <a:pt x="0" y="4777298"/>
                </a:lnTo>
                <a:lnTo>
                  <a:pt x="0" y="0"/>
                </a:lnTo>
                <a:close/>
              </a:path>
            </a:pathLst>
          </a:custGeom>
          <a:blipFill>
            <a:blip>
              <a:extLst>
                <a:ext uri="{96DAC541-7B7A-43D3-8B79-37D633B846F1}">
                  <asvg:svgBlip xmlns:asvg="http://schemas.microsoft.com/office/drawing/2016/SVG/main" r:embed="rId12"/>
                </a:ext>
              </a:extLst>
            </a:blip>
            <a:stretch>
              <a:fillRect/>
            </a:stretch>
          </a:blipFill>
        </p:spPr>
        <p:txBody>
          <a:bodyPr/>
          <a:lstStyle/>
          <a:p>
            <a:endParaRPr lang="en-US"/>
          </a:p>
        </p:txBody>
      </p:sp>
      <p:sp>
        <p:nvSpPr>
          <p:cNvPr id="18" name="TextBox 18"/>
          <p:cNvSpPr txBox="1"/>
          <p:nvPr/>
        </p:nvSpPr>
        <p:spPr>
          <a:xfrm>
            <a:off x="591575" y="4784724"/>
            <a:ext cx="6312518" cy="1589404"/>
          </a:xfrm>
          <a:prstGeom prst="rect">
            <a:avLst/>
          </a:prstGeom>
        </p:spPr>
        <p:txBody>
          <a:bodyPr lIns="0" tIns="0" rIns="0" bIns="0" rtlCol="0" anchor="t">
            <a:spAutoFit/>
          </a:bodyPr>
          <a:lstStyle/>
          <a:p>
            <a:pPr algn="just">
              <a:lnSpc>
                <a:spcPts val="3220"/>
              </a:lnSpc>
              <a:spcBef>
                <a:spcPct val="0"/>
              </a:spcBef>
            </a:pPr>
            <a:r>
              <a:rPr lang="en-US" sz="2300" b="1">
                <a:solidFill>
                  <a:srgbClr val="000000"/>
                </a:solidFill>
                <a:latin typeface="Canva Sans Bold"/>
                <a:ea typeface="Canva Sans Bold"/>
                <a:cs typeface="Canva Sans Bold"/>
                <a:sym typeface="Canva Sans Bold"/>
              </a:rPr>
              <a:t>Role Conflict Theory</a:t>
            </a:r>
            <a:r>
              <a:rPr lang="en-US" sz="2300">
                <a:solidFill>
                  <a:srgbClr val="000000"/>
                </a:solidFill>
                <a:latin typeface="Canva Sans"/>
                <a:ea typeface="Canva Sans"/>
                <a:cs typeface="Canva Sans"/>
                <a:sym typeface="Canva Sans"/>
              </a:rPr>
              <a:t> (Kahn et al., 1964) argues that professional strain arises when individuals must respond to incompatible expectations within a single role.</a:t>
            </a:r>
          </a:p>
        </p:txBody>
      </p:sp>
      <p:sp>
        <p:nvSpPr>
          <p:cNvPr id="19" name="TextBox 19"/>
          <p:cNvSpPr txBox="1"/>
          <p:nvPr/>
        </p:nvSpPr>
        <p:spPr>
          <a:xfrm>
            <a:off x="17259300" y="9111243"/>
            <a:ext cx="776168" cy="937459"/>
          </a:xfrm>
          <a:prstGeom prst="rect">
            <a:avLst/>
          </a:prstGeom>
        </p:spPr>
        <p:txBody>
          <a:bodyPr lIns="0" tIns="0" rIns="0" bIns="0" rtlCol="0" anchor="t">
            <a:spAutoFit/>
          </a:bodyPr>
          <a:lstStyle/>
          <a:p>
            <a:pPr algn="ctr">
              <a:lnSpc>
                <a:spcPts val="7654"/>
              </a:lnSpc>
              <a:spcBef>
                <a:spcPct val="0"/>
              </a:spcBef>
            </a:pPr>
            <a:r>
              <a:rPr lang="en-US" sz="5467">
                <a:solidFill>
                  <a:srgbClr val="FFFFFF"/>
                </a:solidFill>
                <a:latin typeface="Fredoka"/>
                <a:ea typeface="Fredoka"/>
                <a:cs typeface="Fredoka"/>
                <a:sym typeface="Fredoka"/>
              </a:rPr>
              <a:t>4</a:t>
            </a:r>
          </a:p>
        </p:txBody>
      </p:sp>
      <p:sp>
        <p:nvSpPr>
          <p:cNvPr id="20" name="TextBox 20"/>
          <p:cNvSpPr txBox="1"/>
          <p:nvPr/>
        </p:nvSpPr>
        <p:spPr>
          <a:xfrm>
            <a:off x="10585789" y="693003"/>
            <a:ext cx="5926437" cy="604718"/>
          </a:xfrm>
          <a:prstGeom prst="rect">
            <a:avLst/>
          </a:prstGeom>
        </p:spPr>
        <p:txBody>
          <a:bodyPr lIns="0" tIns="0" rIns="0" bIns="0" rtlCol="0" anchor="t">
            <a:spAutoFit/>
          </a:bodyPr>
          <a:lstStyle/>
          <a:p>
            <a:pPr algn="ctr">
              <a:lnSpc>
                <a:spcPts val="4994"/>
              </a:lnSpc>
              <a:spcBef>
                <a:spcPct val="0"/>
              </a:spcBef>
            </a:pPr>
            <a:r>
              <a:rPr lang="en-US" sz="3567">
                <a:solidFill>
                  <a:srgbClr val="000000"/>
                </a:solidFill>
                <a:latin typeface="Fredoka"/>
                <a:ea typeface="Fredoka"/>
                <a:cs typeface="Fredoka"/>
                <a:sym typeface="Fredoka"/>
              </a:rPr>
              <a:t>Top Down Accounatbility</a:t>
            </a:r>
          </a:p>
        </p:txBody>
      </p:sp>
      <p:sp>
        <p:nvSpPr>
          <p:cNvPr id="21" name="TextBox 21"/>
          <p:cNvSpPr txBox="1"/>
          <p:nvPr/>
        </p:nvSpPr>
        <p:spPr>
          <a:xfrm>
            <a:off x="10166252" y="9191625"/>
            <a:ext cx="6500936" cy="588208"/>
          </a:xfrm>
          <a:prstGeom prst="rect">
            <a:avLst/>
          </a:prstGeom>
        </p:spPr>
        <p:txBody>
          <a:bodyPr lIns="0" tIns="0" rIns="0" bIns="0" rtlCol="0" anchor="t">
            <a:spAutoFit/>
          </a:bodyPr>
          <a:lstStyle/>
          <a:p>
            <a:pPr algn="ctr">
              <a:lnSpc>
                <a:spcPts val="4854"/>
              </a:lnSpc>
              <a:spcBef>
                <a:spcPct val="0"/>
              </a:spcBef>
            </a:pPr>
            <a:r>
              <a:rPr lang="en-US" sz="3467">
                <a:solidFill>
                  <a:srgbClr val="000000"/>
                </a:solidFill>
                <a:latin typeface="Fredoka"/>
                <a:ea typeface="Fredoka"/>
                <a:cs typeface="Fredoka"/>
                <a:sym typeface="Fredoka"/>
              </a:rPr>
              <a:t>Bottom Up Operational Crisis</a:t>
            </a:r>
          </a:p>
        </p:txBody>
      </p:sp>
      <p:sp>
        <p:nvSpPr>
          <p:cNvPr id="22" name="TextBox 22"/>
          <p:cNvSpPr txBox="1"/>
          <p:nvPr/>
        </p:nvSpPr>
        <p:spPr>
          <a:xfrm>
            <a:off x="13549008" y="4608080"/>
            <a:ext cx="5926437" cy="1110178"/>
          </a:xfrm>
          <a:prstGeom prst="rect">
            <a:avLst/>
          </a:prstGeom>
        </p:spPr>
        <p:txBody>
          <a:bodyPr lIns="0" tIns="0" rIns="0" bIns="0" rtlCol="0" anchor="t">
            <a:spAutoFit/>
          </a:bodyPr>
          <a:lstStyle/>
          <a:p>
            <a:pPr algn="ctr">
              <a:lnSpc>
                <a:spcPts val="4434"/>
              </a:lnSpc>
            </a:pPr>
            <a:r>
              <a:rPr lang="en-US" sz="3167">
                <a:solidFill>
                  <a:srgbClr val="000000"/>
                </a:solidFill>
                <a:latin typeface="Fredoka"/>
                <a:ea typeface="Fredoka"/>
                <a:cs typeface="Fredoka"/>
                <a:sym typeface="Fredoka"/>
              </a:rPr>
              <a:t>Strategic </a:t>
            </a:r>
          </a:p>
          <a:p>
            <a:pPr algn="ctr">
              <a:lnSpc>
                <a:spcPts val="4434"/>
              </a:lnSpc>
              <a:spcBef>
                <a:spcPct val="0"/>
              </a:spcBef>
            </a:pPr>
            <a:r>
              <a:rPr lang="en-US" sz="3167">
                <a:solidFill>
                  <a:srgbClr val="000000"/>
                </a:solidFill>
                <a:latin typeface="Fredoka"/>
                <a:ea typeface="Fredoka"/>
                <a:cs typeface="Fredoka"/>
                <a:sym typeface="Fredoka"/>
              </a:rPr>
              <a:t>Space</a:t>
            </a:r>
          </a:p>
        </p:txBody>
      </p:sp>
      <p:sp>
        <p:nvSpPr>
          <p:cNvPr id="23" name="TextBox 23"/>
          <p:cNvSpPr txBox="1"/>
          <p:nvPr/>
        </p:nvSpPr>
        <p:spPr>
          <a:xfrm>
            <a:off x="591575" y="6564629"/>
            <a:ext cx="6312518" cy="1189354"/>
          </a:xfrm>
          <a:prstGeom prst="rect">
            <a:avLst/>
          </a:prstGeom>
        </p:spPr>
        <p:txBody>
          <a:bodyPr lIns="0" tIns="0" rIns="0" bIns="0" rtlCol="0" anchor="t">
            <a:spAutoFit/>
          </a:bodyPr>
          <a:lstStyle/>
          <a:p>
            <a:pPr algn="just">
              <a:lnSpc>
                <a:spcPts val="3220"/>
              </a:lnSpc>
              <a:spcBef>
                <a:spcPct val="0"/>
              </a:spcBef>
            </a:pPr>
            <a:r>
              <a:rPr lang="en-US" sz="2300">
                <a:solidFill>
                  <a:srgbClr val="000000"/>
                </a:solidFill>
                <a:latin typeface="Canva Sans"/>
                <a:ea typeface="Canva Sans"/>
                <a:cs typeface="Canva Sans"/>
                <a:sym typeface="Canva Sans"/>
              </a:rPr>
              <a:t>T</a:t>
            </a:r>
            <a:r>
              <a:rPr lang="en-US" sz="2300" b="1">
                <a:solidFill>
                  <a:srgbClr val="000000"/>
                </a:solidFill>
                <a:latin typeface="Canva Sans Bold"/>
                <a:ea typeface="Canva Sans Bold"/>
                <a:cs typeface="Canva Sans Bold"/>
                <a:sym typeface="Canva Sans Bold"/>
              </a:rPr>
              <a:t>op Down Pressures</a:t>
            </a:r>
            <a:r>
              <a:rPr lang="en-US" sz="2300">
                <a:solidFill>
                  <a:srgbClr val="000000"/>
                </a:solidFill>
                <a:latin typeface="Canva Sans"/>
                <a:ea typeface="Canva Sans"/>
                <a:cs typeface="Canva Sans"/>
                <a:sym typeface="Canva Sans"/>
              </a:rPr>
              <a:t>:  Heightened accountability, inclusive education mandates, inspection framewoks.</a:t>
            </a:r>
          </a:p>
        </p:txBody>
      </p:sp>
      <p:sp>
        <p:nvSpPr>
          <p:cNvPr id="24" name="TextBox 24"/>
          <p:cNvSpPr txBox="1"/>
          <p:nvPr/>
        </p:nvSpPr>
        <p:spPr>
          <a:xfrm>
            <a:off x="591575" y="8042939"/>
            <a:ext cx="6312518" cy="1589404"/>
          </a:xfrm>
          <a:prstGeom prst="rect">
            <a:avLst/>
          </a:prstGeom>
        </p:spPr>
        <p:txBody>
          <a:bodyPr lIns="0" tIns="0" rIns="0" bIns="0" rtlCol="0" anchor="t">
            <a:spAutoFit/>
          </a:bodyPr>
          <a:lstStyle/>
          <a:p>
            <a:pPr algn="just">
              <a:lnSpc>
                <a:spcPts val="3220"/>
              </a:lnSpc>
              <a:spcBef>
                <a:spcPct val="0"/>
              </a:spcBef>
            </a:pPr>
            <a:r>
              <a:rPr lang="en-US" sz="2300" b="1">
                <a:solidFill>
                  <a:srgbClr val="000000"/>
                </a:solidFill>
                <a:latin typeface="Canva Sans Bold"/>
                <a:ea typeface="Canva Sans Bold"/>
                <a:cs typeface="Canva Sans Bold"/>
                <a:sym typeface="Canva Sans Bold"/>
              </a:rPr>
              <a:t>Bottom Up Pressures</a:t>
            </a:r>
            <a:r>
              <a:rPr lang="en-US" sz="2300">
                <a:solidFill>
                  <a:srgbClr val="000000"/>
                </a:solidFill>
                <a:latin typeface="Canva Sans"/>
                <a:ea typeface="Canva Sans"/>
                <a:cs typeface="Canva Sans"/>
                <a:sym typeface="Canva Sans"/>
              </a:rPr>
              <a:t>: Limited staffing flexibility, small leadership teams, budgetary constraints, parent/pupil behavioural challenges.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grpSp>
        <p:nvGrpSpPr>
          <p:cNvPr id="2" name="Group 2"/>
          <p:cNvGrpSpPr/>
          <p:nvPr/>
        </p:nvGrpSpPr>
        <p:grpSpPr>
          <a:xfrm rot="1148823">
            <a:off x="-1903056" y="7321261"/>
            <a:ext cx="13431034" cy="4963680"/>
            <a:chOff x="0" y="0"/>
            <a:chExt cx="3537392" cy="1307307"/>
          </a:xfrm>
        </p:grpSpPr>
        <p:sp>
          <p:nvSpPr>
            <p:cNvPr id="3" name="Freeform 3"/>
            <p:cNvSpPr/>
            <p:nvPr/>
          </p:nvSpPr>
          <p:spPr>
            <a:xfrm>
              <a:off x="0" y="0"/>
              <a:ext cx="3537391" cy="1307307"/>
            </a:xfrm>
            <a:custGeom>
              <a:avLst/>
              <a:gdLst/>
              <a:ahLst/>
              <a:cxnLst/>
              <a:rect l="l" t="t" r="r" b="b"/>
              <a:pathLst>
                <a:path w="3537391" h="1307307">
                  <a:moveTo>
                    <a:pt x="0" y="0"/>
                  </a:moveTo>
                  <a:lnTo>
                    <a:pt x="3537391" y="0"/>
                  </a:lnTo>
                  <a:lnTo>
                    <a:pt x="3537391" y="1307307"/>
                  </a:lnTo>
                  <a:lnTo>
                    <a:pt x="0" y="1307307"/>
                  </a:lnTo>
                  <a:close/>
                </a:path>
              </a:pathLst>
            </a:custGeom>
            <a:solidFill>
              <a:srgbClr val="C5B6A6"/>
            </a:solidFill>
          </p:spPr>
          <p:txBody>
            <a:bodyPr/>
            <a:lstStyle/>
            <a:p>
              <a:endParaRPr lang="en-US"/>
            </a:p>
          </p:txBody>
        </p:sp>
        <p:sp>
          <p:nvSpPr>
            <p:cNvPr id="4" name="TextBox 4"/>
            <p:cNvSpPr txBox="1"/>
            <p:nvPr/>
          </p:nvSpPr>
          <p:spPr>
            <a:xfrm>
              <a:off x="0" y="-38100"/>
              <a:ext cx="3537392" cy="1345407"/>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619096" y="1028700"/>
            <a:ext cx="6049735" cy="763109"/>
            <a:chOff x="0" y="0"/>
            <a:chExt cx="1737095" cy="219116"/>
          </a:xfrm>
        </p:grpSpPr>
        <p:sp>
          <p:nvSpPr>
            <p:cNvPr id="6" name="Freeform 6"/>
            <p:cNvSpPr/>
            <p:nvPr/>
          </p:nvSpPr>
          <p:spPr>
            <a:xfrm>
              <a:off x="0" y="0"/>
              <a:ext cx="1737095" cy="219116"/>
            </a:xfrm>
            <a:custGeom>
              <a:avLst/>
              <a:gdLst/>
              <a:ahLst/>
              <a:cxnLst/>
              <a:rect l="l" t="t" r="r" b="b"/>
              <a:pathLst>
                <a:path w="1737095" h="219116">
                  <a:moveTo>
                    <a:pt x="109558" y="0"/>
                  </a:moveTo>
                  <a:lnTo>
                    <a:pt x="1627537" y="0"/>
                  </a:lnTo>
                  <a:cubicBezTo>
                    <a:pt x="1656594" y="0"/>
                    <a:pt x="1684460" y="11543"/>
                    <a:pt x="1705006" y="32089"/>
                  </a:cubicBezTo>
                  <a:cubicBezTo>
                    <a:pt x="1725552" y="52635"/>
                    <a:pt x="1737095" y="80501"/>
                    <a:pt x="1737095" y="109558"/>
                  </a:cubicBezTo>
                  <a:lnTo>
                    <a:pt x="1737095" y="109558"/>
                  </a:lnTo>
                  <a:cubicBezTo>
                    <a:pt x="1737095" y="170065"/>
                    <a:pt x="1688044" y="219116"/>
                    <a:pt x="1627537" y="219116"/>
                  </a:cubicBezTo>
                  <a:lnTo>
                    <a:pt x="109558" y="219116"/>
                  </a:lnTo>
                  <a:cubicBezTo>
                    <a:pt x="80501" y="219116"/>
                    <a:pt x="52635" y="207573"/>
                    <a:pt x="32089" y="187027"/>
                  </a:cubicBezTo>
                  <a:cubicBezTo>
                    <a:pt x="11543" y="166481"/>
                    <a:pt x="0" y="138614"/>
                    <a:pt x="0" y="109558"/>
                  </a:cubicBezTo>
                  <a:lnTo>
                    <a:pt x="0" y="109558"/>
                  </a:lnTo>
                  <a:cubicBezTo>
                    <a:pt x="0" y="80501"/>
                    <a:pt x="11543" y="52635"/>
                    <a:pt x="32089" y="32089"/>
                  </a:cubicBezTo>
                  <a:cubicBezTo>
                    <a:pt x="52635" y="11543"/>
                    <a:pt x="80501" y="0"/>
                    <a:pt x="109558" y="0"/>
                  </a:cubicBezTo>
                  <a:close/>
                </a:path>
              </a:pathLst>
            </a:custGeom>
            <a:solidFill>
              <a:srgbClr val="000000"/>
            </a:solidFill>
          </p:spPr>
          <p:txBody>
            <a:bodyPr/>
            <a:lstStyle/>
            <a:p>
              <a:endParaRPr lang="en-US"/>
            </a:p>
          </p:txBody>
        </p:sp>
        <p:sp>
          <p:nvSpPr>
            <p:cNvPr id="7" name="TextBox 7"/>
            <p:cNvSpPr txBox="1"/>
            <p:nvPr/>
          </p:nvSpPr>
          <p:spPr>
            <a:xfrm>
              <a:off x="0" y="-38100"/>
              <a:ext cx="1737095" cy="257216"/>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0619096" y="3184775"/>
            <a:ext cx="6049735" cy="763109"/>
            <a:chOff x="0" y="0"/>
            <a:chExt cx="1737095" cy="219116"/>
          </a:xfrm>
        </p:grpSpPr>
        <p:sp>
          <p:nvSpPr>
            <p:cNvPr id="9" name="Freeform 9"/>
            <p:cNvSpPr/>
            <p:nvPr/>
          </p:nvSpPr>
          <p:spPr>
            <a:xfrm>
              <a:off x="0" y="0"/>
              <a:ext cx="1737095" cy="219116"/>
            </a:xfrm>
            <a:custGeom>
              <a:avLst/>
              <a:gdLst/>
              <a:ahLst/>
              <a:cxnLst/>
              <a:rect l="l" t="t" r="r" b="b"/>
              <a:pathLst>
                <a:path w="1737095" h="219116">
                  <a:moveTo>
                    <a:pt x="109558" y="0"/>
                  </a:moveTo>
                  <a:lnTo>
                    <a:pt x="1627537" y="0"/>
                  </a:lnTo>
                  <a:cubicBezTo>
                    <a:pt x="1656594" y="0"/>
                    <a:pt x="1684460" y="11543"/>
                    <a:pt x="1705006" y="32089"/>
                  </a:cubicBezTo>
                  <a:cubicBezTo>
                    <a:pt x="1725552" y="52635"/>
                    <a:pt x="1737095" y="80501"/>
                    <a:pt x="1737095" y="109558"/>
                  </a:cubicBezTo>
                  <a:lnTo>
                    <a:pt x="1737095" y="109558"/>
                  </a:lnTo>
                  <a:cubicBezTo>
                    <a:pt x="1737095" y="170065"/>
                    <a:pt x="1688044" y="219116"/>
                    <a:pt x="1627537" y="219116"/>
                  </a:cubicBezTo>
                  <a:lnTo>
                    <a:pt x="109558" y="219116"/>
                  </a:lnTo>
                  <a:cubicBezTo>
                    <a:pt x="80501" y="219116"/>
                    <a:pt x="52635" y="207573"/>
                    <a:pt x="32089" y="187027"/>
                  </a:cubicBezTo>
                  <a:cubicBezTo>
                    <a:pt x="11543" y="166481"/>
                    <a:pt x="0" y="138614"/>
                    <a:pt x="0" y="109558"/>
                  </a:cubicBezTo>
                  <a:lnTo>
                    <a:pt x="0" y="109558"/>
                  </a:lnTo>
                  <a:cubicBezTo>
                    <a:pt x="0" y="80501"/>
                    <a:pt x="11543" y="52635"/>
                    <a:pt x="32089" y="32089"/>
                  </a:cubicBezTo>
                  <a:cubicBezTo>
                    <a:pt x="52635" y="11543"/>
                    <a:pt x="80501" y="0"/>
                    <a:pt x="109558" y="0"/>
                  </a:cubicBezTo>
                  <a:close/>
                </a:path>
              </a:pathLst>
            </a:custGeom>
            <a:solidFill>
              <a:srgbClr val="000000"/>
            </a:solidFill>
          </p:spPr>
          <p:txBody>
            <a:bodyPr/>
            <a:lstStyle/>
            <a:p>
              <a:endParaRPr lang="en-US"/>
            </a:p>
          </p:txBody>
        </p:sp>
        <p:sp>
          <p:nvSpPr>
            <p:cNvPr id="10" name="TextBox 10"/>
            <p:cNvSpPr txBox="1"/>
            <p:nvPr/>
          </p:nvSpPr>
          <p:spPr>
            <a:xfrm>
              <a:off x="0" y="-38100"/>
              <a:ext cx="1737095" cy="257216"/>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0619096" y="5340850"/>
            <a:ext cx="6049735" cy="763109"/>
            <a:chOff x="0" y="0"/>
            <a:chExt cx="1737095" cy="219116"/>
          </a:xfrm>
        </p:grpSpPr>
        <p:sp>
          <p:nvSpPr>
            <p:cNvPr id="12" name="Freeform 12"/>
            <p:cNvSpPr/>
            <p:nvPr/>
          </p:nvSpPr>
          <p:spPr>
            <a:xfrm>
              <a:off x="0" y="0"/>
              <a:ext cx="1737095" cy="219116"/>
            </a:xfrm>
            <a:custGeom>
              <a:avLst/>
              <a:gdLst/>
              <a:ahLst/>
              <a:cxnLst/>
              <a:rect l="l" t="t" r="r" b="b"/>
              <a:pathLst>
                <a:path w="1737095" h="219116">
                  <a:moveTo>
                    <a:pt x="109558" y="0"/>
                  </a:moveTo>
                  <a:lnTo>
                    <a:pt x="1627537" y="0"/>
                  </a:lnTo>
                  <a:cubicBezTo>
                    <a:pt x="1656594" y="0"/>
                    <a:pt x="1684460" y="11543"/>
                    <a:pt x="1705006" y="32089"/>
                  </a:cubicBezTo>
                  <a:cubicBezTo>
                    <a:pt x="1725552" y="52635"/>
                    <a:pt x="1737095" y="80501"/>
                    <a:pt x="1737095" y="109558"/>
                  </a:cubicBezTo>
                  <a:lnTo>
                    <a:pt x="1737095" y="109558"/>
                  </a:lnTo>
                  <a:cubicBezTo>
                    <a:pt x="1737095" y="170065"/>
                    <a:pt x="1688044" y="219116"/>
                    <a:pt x="1627537" y="219116"/>
                  </a:cubicBezTo>
                  <a:lnTo>
                    <a:pt x="109558" y="219116"/>
                  </a:lnTo>
                  <a:cubicBezTo>
                    <a:pt x="80501" y="219116"/>
                    <a:pt x="52635" y="207573"/>
                    <a:pt x="32089" y="187027"/>
                  </a:cubicBezTo>
                  <a:cubicBezTo>
                    <a:pt x="11543" y="166481"/>
                    <a:pt x="0" y="138614"/>
                    <a:pt x="0" y="109558"/>
                  </a:cubicBezTo>
                  <a:lnTo>
                    <a:pt x="0" y="109558"/>
                  </a:lnTo>
                  <a:cubicBezTo>
                    <a:pt x="0" y="80501"/>
                    <a:pt x="11543" y="52635"/>
                    <a:pt x="32089" y="32089"/>
                  </a:cubicBezTo>
                  <a:cubicBezTo>
                    <a:pt x="52635" y="11543"/>
                    <a:pt x="80501" y="0"/>
                    <a:pt x="109558" y="0"/>
                  </a:cubicBezTo>
                  <a:close/>
                </a:path>
              </a:pathLst>
            </a:custGeom>
            <a:solidFill>
              <a:srgbClr val="000000"/>
            </a:solidFill>
          </p:spPr>
          <p:txBody>
            <a:bodyPr/>
            <a:lstStyle/>
            <a:p>
              <a:endParaRPr lang="en-US"/>
            </a:p>
          </p:txBody>
        </p:sp>
        <p:sp>
          <p:nvSpPr>
            <p:cNvPr id="13" name="TextBox 13"/>
            <p:cNvSpPr txBox="1"/>
            <p:nvPr/>
          </p:nvSpPr>
          <p:spPr>
            <a:xfrm>
              <a:off x="0" y="-38100"/>
              <a:ext cx="1737095" cy="257216"/>
            </a:xfrm>
            <a:prstGeom prst="rect">
              <a:avLst/>
            </a:prstGeom>
          </p:spPr>
          <p:txBody>
            <a:bodyPr lIns="50800" tIns="50800" rIns="50800" bIns="50800" rtlCol="0" anchor="ctr"/>
            <a:lstStyle/>
            <a:p>
              <a:pPr algn="ctr">
                <a:lnSpc>
                  <a:spcPts val="2659"/>
                </a:lnSpc>
                <a:spcBef>
                  <a:spcPct val="0"/>
                </a:spcBef>
              </a:pPr>
              <a:endParaRPr/>
            </a:p>
          </p:txBody>
        </p:sp>
      </p:grpSp>
      <p:sp>
        <p:nvSpPr>
          <p:cNvPr id="14" name="Freeform 14"/>
          <p:cNvSpPr/>
          <p:nvPr/>
        </p:nvSpPr>
        <p:spPr>
          <a:xfrm>
            <a:off x="5108416" y="2138558"/>
            <a:ext cx="727984" cy="807749"/>
          </a:xfrm>
          <a:custGeom>
            <a:avLst/>
            <a:gdLst/>
            <a:ahLst/>
            <a:cxnLst/>
            <a:rect l="l" t="t" r="r" b="b"/>
            <a:pathLst>
              <a:path w="727984" h="807749">
                <a:moveTo>
                  <a:pt x="0" y="0"/>
                </a:moveTo>
                <a:lnTo>
                  <a:pt x="727984" y="0"/>
                </a:lnTo>
                <a:lnTo>
                  <a:pt x="727984" y="807749"/>
                </a:lnTo>
                <a:lnTo>
                  <a:pt x="0" y="80774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5" name="Freeform 15"/>
          <p:cNvSpPr/>
          <p:nvPr/>
        </p:nvSpPr>
        <p:spPr>
          <a:xfrm>
            <a:off x="8956728" y="898976"/>
            <a:ext cx="1102239" cy="965593"/>
          </a:xfrm>
          <a:custGeom>
            <a:avLst/>
            <a:gdLst/>
            <a:ahLst/>
            <a:cxnLst/>
            <a:rect l="l" t="t" r="r" b="b"/>
            <a:pathLst>
              <a:path w="1102239" h="965593">
                <a:moveTo>
                  <a:pt x="0" y="0"/>
                </a:moveTo>
                <a:lnTo>
                  <a:pt x="1102239" y="0"/>
                </a:lnTo>
                <a:lnTo>
                  <a:pt x="1102239" y="965592"/>
                </a:lnTo>
                <a:lnTo>
                  <a:pt x="0" y="96559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6" name="Freeform 16"/>
          <p:cNvSpPr/>
          <p:nvPr/>
        </p:nvSpPr>
        <p:spPr>
          <a:xfrm>
            <a:off x="8956728" y="3083533"/>
            <a:ext cx="1102239" cy="965593"/>
          </a:xfrm>
          <a:custGeom>
            <a:avLst/>
            <a:gdLst/>
            <a:ahLst/>
            <a:cxnLst/>
            <a:rect l="l" t="t" r="r" b="b"/>
            <a:pathLst>
              <a:path w="1102239" h="965593">
                <a:moveTo>
                  <a:pt x="0" y="0"/>
                </a:moveTo>
                <a:lnTo>
                  <a:pt x="1102239" y="0"/>
                </a:lnTo>
                <a:lnTo>
                  <a:pt x="1102239" y="965593"/>
                </a:lnTo>
                <a:lnTo>
                  <a:pt x="0" y="96559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7" name="Freeform 17"/>
          <p:cNvSpPr/>
          <p:nvPr/>
        </p:nvSpPr>
        <p:spPr>
          <a:xfrm>
            <a:off x="8956728" y="5211126"/>
            <a:ext cx="1102239" cy="965593"/>
          </a:xfrm>
          <a:custGeom>
            <a:avLst/>
            <a:gdLst/>
            <a:ahLst/>
            <a:cxnLst/>
            <a:rect l="l" t="t" r="r" b="b"/>
            <a:pathLst>
              <a:path w="1102239" h="965593">
                <a:moveTo>
                  <a:pt x="0" y="0"/>
                </a:moveTo>
                <a:lnTo>
                  <a:pt x="1102239" y="0"/>
                </a:lnTo>
                <a:lnTo>
                  <a:pt x="1102239" y="965592"/>
                </a:lnTo>
                <a:lnTo>
                  <a:pt x="0" y="96559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8" name="Freeform 18"/>
          <p:cNvSpPr/>
          <p:nvPr/>
        </p:nvSpPr>
        <p:spPr>
          <a:xfrm>
            <a:off x="16137982" y="8512809"/>
            <a:ext cx="1121318" cy="1119534"/>
          </a:xfrm>
          <a:custGeom>
            <a:avLst/>
            <a:gdLst/>
            <a:ahLst/>
            <a:cxnLst/>
            <a:rect l="l" t="t" r="r" b="b"/>
            <a:pathLst>
              <a:path w="1121318" h="1119534">
                <a:moveTo>
                  <a:pt x="0" y="0"/>
                </a:moveTo>
                <a:lnTo>
                  <a:pt x="1121318" y="0"/>
                </a:lnTo>
                <a:lnTo>
                  <a:pt x="1121318" y="1119534"/>
                </a:lnTo>
                <a:lnTo>
                  <a:pt x="0" y="111953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9" name="Freeform 19"/>
          <p:cNvSpPr/>
          <p:nvPr/>
        </p:nvSpPr>
        <p:spPr>
          <a:xfrm>
            <a:off x="1626288" y="2632991"/>
            <a:ext cx="3482128" cy="5010751"/>
          </a:xfrm>
          <a:custGeom>
            <a:avLst/>
            <a:gdLst/>
            <a:ahLst/>
            <a:cxnLst/>
            <a:rect l="l" t="t" r="r" b="b"/>
            <a:pathLst>
              <a:path w="3482128" h="5010751">
                <a:moveTo>
                  <a:pt x="0" y="0"/>
                </a:moveTo>
                <a:lnTo>
                  <a:pt x="3482128" y="0"/>
                </a:lnTo>
                <a:lnTo>
                  <a:pt x="3482128" y="5010751"/>
                </a:lnTo>
                <a:lnTo>
                  <a:pt x="0" y="5010751"/>
                </a:lnTo>
                <a:lnTo>
                  <a:pt x="0" y="0"/>
                </a:lnTo>
                <a:close/>
              </a:path>
            </a:pathLst>
          </a:custGeom>
          <a:blipFill>
            <a:blip r:embed="rId6"/>
            <a:stretch>
              <a:fillRect l="-447" t="-180" b="-180"/>
            </a:stretch>
          </a:blipFill>
        </p:spPr>
        <p:txBody>
          <a:bodyPr/>
          <a:lstStyle/>
          <a:p>
            <a:endParaRPr lang="en-US"/>
          </a:p>
        </p:txBody>
      </p:sp>
      <p:sp>
        <p:nvSpPr>
          <p:cNvPr id="20" name="Freeform 20"/>
          <p:cNvSpPr/>
          <p:nvPr/>
        </p:nvSpPr>
        <p:spPr>
          <a:xfrm rot="5400000">
            <a:off x="1913394" y="1328752"/>
            <a:ext cx="1351145" cy="886843"/>
          </a:xfrm>
          <a:custGeom>
            <a:avLst/>
            <a:gdLst/>
            <a:ahLst/>
            <a:cxnLst/>
            <a:rect l="l" t="t" r="r" b="b"/>
            <a:pathLst>
              <a:path w="1351145" h="886843">
                <a:moveTo>
                  <a:pt x="0" y="0"/>
                </a:moveTo>
                <a:lnTo>
                  <a:pt x="1351145" y="0"/>
                </a:lnTo>
                <a:lnTo>
                  <a:pt x="1351145" y="886842"/>
                </a:lnTo>
                <a:lnTo>
                  <a:pt x="0" y="886842"/>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1" name="Freeform 21"/>
          <p:cNvSpPr/>
          <p:nvPr/>
        </p:nvSpPr>
        <p:spPr>
          <a:xfrm rot="5400000">
            <a:off x="2800236" y="1328752"/>
            <a:ext cx="1351145" cy="886843"/>
          </a:xfrm>
          <a:custGeom>
            <a:avLst/>
            <a:gdLst/>
            <a:ahLst/>
            <a:cxnLst/>
            <a:rect l="l" t="t" r="r" b="b"/>
            <a:pathLst>
              <a:path w="1351145" h="886843">
                <a:moveTo>
                  <a:pt x="0" y="0"/>
                </a:moveTo>
                <a:lnTo>
                  <a:pt x="1351146" y="0"/>
                </a:lnTo>
                <a:lnTo>
                  <a:pt x="1351146" y="886842"/>
                </a:lnTo>
                <a:lnTo>
                  <a:pt x="0" y="886842"/>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2" name="Freeform 22"/>
          <p:cNvSpPr/>
          <p:nvPr/>
        </p:nvSpPr>
        <p:spPr>
          <a:xfrm rot="5400000">
            <a:off x="3687079" y="1348388"/>
            <a:ext cx="1351145" cy="886843"/>
          </a:xfrm>
          <a:custGeom>
            <a:avLst/>
            <a:gdLst/>
            <a:ahLst/>
            <a:cxnLst/>
            <a:rect l="l" t="t" r="r" b="b"/>
            <a:pathLst>
              <a:path w="1351145" h="886843">
                <a:moveTo>
                  <a:pt x="0" y="0"/>
                </a:moveTo>
                <a:lnTo>
                  <a:pt x="1351145" y="0"/>
                </a:lnTo>
                <a:lnTo>
                  <a:pt x="1351145" y="886842"/>
                </a:lnTo>
                <a:lnTo>
                  <a:pt x="0" y="886842"/>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3" name="Freeform 23"/>
          <p:cNvSpPr/>
          <p:nvPr/>
        </p:nvSpPr>
        <p:spPr>
          <a:xfrm rot="1239219">
            <a:off x="3444720" y="7261773"/>
            <a:ext cx="2048565" cy="811977"/>
          </a:xfrm>
          <a:custGeom>
            <a:avLst/>
            <a:gdLst/>
            <a:ahLst/>
            <a:cxnLst/>
            <a:rect l="l" t="t" r="r" b="b"/>
            <a:pathLst>
              <a:path w="2048565" h="811977">
                <a:moveTo>
                  <a:pt x="0" y="0"/>
                </a:moveTo>
                <a:lnTo>
                  <a:pt x="2048565" y="0"/>
                </a:lnTo>
                <a:lnTo>
                  <a:pt x="2048565" y="811977"/>
                </a:lnTo>
                <a:lnTo>
                  <a:pt x="0" y="811977"/>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24" name="Freeform 24"/>
          <p:cNvSpPr/>
          <p:nvPr/>
        </p:nvSpPr>
        <p:spPr>
          <a:xfrm rot="-10575895">
            <a:off x="1283549" y="7526456"/>
            <a:ext cx="2059403" cy="816272"/>
          </a:xfrm>
          <a:custGeom>
            <a:avLst/>
            <a:gdLst/>
            <a:ahLst/>
            <a:cxnLst/>
            <a:rect l="l" t="t" r="r" b="b"/>
            <a:pathLst>
              <a:path w="2059403" h="816272">
                <a:moveTo>
                  <a:pt x="0" y="0"/>
                </a:moveTo>
                <a:lnTo>
                  <a:pt x="2059403" y="0"/>
                </a:lnTo>
                <a:lnTo>
                  <a:pt x="2059403" y="816273"/>
                </a:lnTo>
                <a:lnTo>
                  <a:pt x="0" y="816273"/>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25" name="Freeform 25"/>
          <p:cNvSpPr/>
          <p:nvPr/>
        </p:nvSpPr>
        <p:spPr>
          <a:xfrm>
            <a:off x="3203963" y="7402459"/>
            <a:ext cx="326777" cy="1779481"/>
          </a:xfrm>
          <a:custGeom>
            <a:avLst/>
            <a:gdLst/>
            <a:ahLst/>
            <a:cxnLst/>
            <a:rect l="l" t="t" r="r" b="b"/>
            <a:pathLst>
              <a:path w="326777" h="1779481">
                <a:moveTo>
                  <a:pt x="0" y="0"/>
                </a:moveTo>
                <a:lnTo>
                  <a:pt x="326777" y="0"/>
                </a:lnTo>
                <a:lnTo>
                  <a:pt x="326777" y="1779480"/>
                </a:lnTo>
                <a:lnTo>
                  <a:pt x="0" y="1779480"/>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26" name="TextBox 26"/>
          <p:cNvSpPr txBox="1"/>
          <p:nvPr/>
        </p:nvSpPr>
        <p:spPr>
          <a:xfrm>
            <a:off x="10932899" y="1168661"/>
            <a:ext cx="4966906" cy="388089"/>
          </a:xfrm>
          <a:prstGeom prst="rect">
            <a:avLst/>
          </a:prstGeom>
        </p:spPr>
        <p:txBody>
          <a:bodyPr lIns="0" tIns="0" rIns="0" bIns="0" rtlCol="0" anchor="t">
            <a:spAutoFit/>
          </a:bodyPr>
          <a:lstStyle/>
          <a:p>
            <a:pPr algn="l">
              <a:lnSpc>
                <a:spcPts val="3284"/>
              </a:lnSpc>
              <a:spcBef>
                <a:spcPct val="0"/>
              </a:spcBef>
            </a:pPr>
            <a:r>
              <a:rPr lang="en-US" sz="2345" b="1" i="1">
                <a:solidFill>
                  <a:srgbClr val="FFFFFF"/>
                </a:solidFill>
                <a:latin typeface="Canva Sans Bold Italics"/>
                <a:ea typeface="Canva Sans Bold Italics"/>
                <a:cs typeface="Canva Sans Bold Italics"/>
                <a:sym typeface="Canva Sans Bold Italics"/>
              </a:rPr>
              <a:t>Input: Pure National Policy Intent</a:t>
            </a:r>
          </a:p>
        </p:txBody>
      </p:sp>
      <p:sp>
        <p:nvSpPr>
          <p:cNvPr id="27" name="TextBox 27"/>
          <p:cNvSpPr txBox="1"/>
          <p:nvPr/>
        </p:nvSpPr>
        <p:spPr>
          <a:xfrm>
            <a:off x="10932899" y="3324736"/>
            <a:ext cx="5765742" cy="388089"/>
          </a:xfrm>
          <a:prstGeom prst="rect">
            <a:avLst/>
          </a:prstGeom>
        </p:spPr>
        <p:txBody>
          <a:bodyPr lIns="0" tIns="0" rIns="0" bIns="0" rtlCol="0" anchor="t">
            <a:spAutoFit/>
          </a:bodyPr>
          <a:lstStyle/>
          <a:p>
            <a:pPr algn="l">
              <a:lnSpc>
                <a:spcPts val="3284"/>
              </a:lnSpc>
              <a:spcBef>
                <a:spcPct val="0"/>
              </a:spcBef>
            </a:pPr>
            <a:r>
              <a:rPr lang="en-US" sz="2345" b="1" i="1">
                <a:solidFill>
                  <a:srgbClr val="FFFFFF"/>
                </a:solidFill>
                <a:latin typeface="Canva Sans Bold Italics"/>
                <a:ea typeface="Canva Sans Bold Italics"/>
                <a:cs typeface="Canva Sans Bold Italics"/>
                <a:sym typeface="Canva Sans Bold Italics"/>
              </a:rPr>
              <a:t>The Filter: Local Context Constraints</a:t>
            </a:r>
          </a:p>
        </p:txBody>
      </p:sp>
      <p:sp>
        <p:nvSpPr>
          <p:cNvPr id="28" name="TextBox 28"/>
          <p:cNvSpPr txBox="1"/>
          <p:nvPr/>
        </p:nvSpPr>
        <p:spPr>
          <a:xfrm>
            <a:off x="10676609" y="2100458"/>
            <a:ext cx="5473543" cy="656476"/>
          </a:xfrm>
          <a:prstGeom prst="rect">
            <a:avLst/>
          </a:prstGeom>
        </p:spPr>
        <p:txBody>
          <a:bodyPr lIns="0" tIns="0" rIns="0" bIns="0" rtlCol="0" anchor="t">
            <a:spAutoFit/>
          </a:bodyPr>
          <a:lstStyle/>
          <a:p>
            <a:pPr algn="just">
              <a:lnSpc>
                <a:spcPts val="2666"/>
              </a:lnSpc>
              <a:spcBef>
                <a:spcPct val="0"/>
              </a:spcBef>
            </a:pPr>
            <a:r>
              <a:rPr lang="en-US" sz="1904">
                <a:solidFill>
                  <a:srgbClr val="000000"/>
                </a:solidFill>
                <a:latin typeface="Canva Sans"/>
                <a:ea typeface="Canva Sans"/>
                <a:cs typeface="Canva Sans"/>
                <a:sym typeface="Canva Sans"/>
              </a:rPr>
              <a:t>Vision setting, adaptive responses to change, Curriculum for Wales</a:t>
            </a:r>
          </a:p>
        </p:txBody>
      </p:sp>
      <p:sp>
        <p:nvSpPr>
          <p:cNvPr id="29" name="TextBox 29"/>
          <p:cNvSpPr txBox="1"/>
          <p:nvPr/>
        </p:nvSpPr>
        <p:spPr>
          <a:xfrm>
            <a:off x="10676609" y="4256533"/>
            <a:ext cx="5473543" cy="656476"/>
          </a:xfrm>
          <a:prstGeom prst="rect">
            <a:avLst/>
          </a:prstGeom>
        </p:spPr>
        <p:txBody>
          <a:bodyPr lIns="0" tIns="0" rIns="0" bIns="0" rtlCol="0" anchor="t">
            <a:spAutoFit/>
          </a:bodyPr>
          <a:lstStyle/>
          <a:p>
            <a:pPr algn="just">
              <a:lnSpc>
                <a:spcPts val="2666"/>
              </a:lnSpc>
              <a:spcBef>
                <a:spcPct val="0"/>
              </a:spcBef>
            </a:pPr>
            <a:r>
              <a:rPr lang="en-US" sz="1904">
                <a:solidFill>
                  <a:srgbClr val="000000"/>
                </a:solidFill>
                <a:latin typeface="Canva Sans"/>
                <a:ea typeface="Canva Sans"/>
                <a:cs typeface="Canva Sans"/>
                <a:sym typeface="Canva Sans"/>
              </a:rPr>
              <a:t>budget &amp; resource limitations, small primary school staffing, headteacher dual roles</a:t>
            </a:r>
          </a:p>
        </p:txBody>
      </p:sp>
      <p:sp>
        <p:nvSpPr>
          <p:cNvPr id="30" name="TextBox 30"/>
          <p:cNvSpPr txBox="1"/>
          <p:nvPr/>
        </p:nvSpPr>
        <p:spPr>
          <a:xfrm>
            <a:off x="10932899" y="5480811"/>
            <a:ext cx="4427560" cy="388089"/>
          </a:xfrm>
          <a:prstGeom prst="rect">
            <a:avLst/>
          </a:prstGeom>
        </p:spPr>
        <p:txBody>
          <a:bodyPr lIns="0" tIns="0" rIns="0" bIns="0" rtlCol="0" anchor="t">
            <a:spAutoFit/>
          </a:bodyPr>
          <a:lstStyle/>
          <a:p>
            <a:pPr algn="l">
              <a:lnSpc>
                <a:spcPts val="3284"/>
              </a:lnSpc>
              <a:spcBef>
                <a:spcPct val="0"/>
              </a:spcBef>
            </a:pPr>
            <a:r>
              <a:rPr lang="en-US" sz="2345" b="1" i="1">
                <a:solidFill>
                  <a:srgbClr val="FFFFFF"/>
                </a:solidFill>
                <a:latin typeface="Canva Sans Bold Italics"/>
                <a:ea typeface="Canva Sans Bold Italics"/>
                <a:cs typeface="Canva Sans Bold Italics"/>
                <a:sym typeface="Canva Sans Bold Italics"/>
              </a:rPr>
              <a:t>Output: Reshaped Enactment</a:t>
            </a:r>
          </a:p>
        </p:txBody>
      </p:sp>
      <p:sp>
        <p:nvSpPr>
          <p:cNvPr id="31" name="TextBox 31"/>
          <p:cNvSpPr txBox="1"/>
          <p:nvPr/>
        </p:nvSpPr>
        <p:spPr>
          <a:xfrm>
            <a:off x="10676609" y="6412608"/>
            <a:ext cx="5473543" cy="989851"/>
          </a:xfrm>
          <a:prstGeom prst="rect">
            <a:avLst/>
          </a:prstGeom>
        </p:spPr>
        <p:txBody>
          <a:bodyPr lIns="0" tIns="0" rIns="0" bIns="0" rtlCol="0" anchor="t">
            <a:spAutoFit/>
          </a:bodyPr>
          <a:lstStyle/>
          <a:p>
            <a:pPr algn="just">
              <a:lnSpc>
                <a:spcPts val="2666"/>
              </a:lnSpc>
              <a:spcBef>
                <a:spcPct val="0"/>
              </a:spcBef>
            </a:pPr>
            <a:r>
              <a:rPr lang="en-US" sz="1904">
                <a:solidFill>
                  <a:srgbClr val="000000"/>
                </a:solidFill>
                <a:latin typeface="Canva Sans"/>
                <a:ea typeface="Canva Sans"/>
                <a:cs typeface="Canva Sans"/>
                <a:sym typeface="Canva Sans"/>
              </a:rPr>
              <a:t>Diluted strategic action, compromised practice prioritising immediate compliance over long term innovation.</a:t>
            </a:r>
          </a:p>
        </p:txBody>
      </p:sp>
      <p:sp>
        <p:nvSpPr>
          <p:cNvPr id="32" name="TextBox 32"/>
          <p:cNvSpPr txBox="1"/>
          <p:nvPr/>
        </p:nvSpPr>
        <p:spPr>
          <a:xfrm>
            <a:off x="16280747" y="8554751"/>
            <a:ext cx="776168" cy="937426"/>
          </a:xfrm>
          <a:prstGeom prst="rect">
            <a:avLst/>
          </a:prstGeom>
        </p:spPr>
        <p:txBody>
          <a:bodyPr lIns="0" tIns="0" rIns="0" bIns="0" rtlCol="0" anchor="t">
            <a:spAutoFit/>
          </a:bodyPr>
          <a:lstStyle/>
          <a:p>
            <a:pPr algn="ctr">
              <a:lnSpc>
                <a:spcPts val="7654"/>
              </a:lnSpc>
              <a:spcBef>
                <a:spcPct val="0"/>
              </a:spcBef>
            </a:pPr>
            <a:r>
              <a:rPr lang="en-US" sz="5467">
                <a:solidFill>
                  <a:srgbClr val="FFFFFF"/>
                </a:solidFill>
                <a:latin typeface="Fredoka"/>
                <a:ea typeface="Fredoka"/>
                <a:cs typeface="Fredoka"/>
                <a:sym typeface="Fredoka"/>
              </a:rPr>
              <a:t>5</a:t>
            </a:r>
          </a:p>
        </p:txBody>
      </p:sp>
      <p:sp>
        <p:nvSpPr>
          <p:cNvPr id="33" name="TextBox 33"/>
          <p:cNvSpPr txBox="1"/>
          <p:nvPr/>
        </p:nvSpPr>
        <p:spPr>
          <a:xfrm>
            <a:off x="9266108" y="1020401"/>
            <a:ext cx="483480" cy="646543"/>
          </a:xfrm>
          <a:prstGeom prst="rect">
            <a:avLst/>
          </a:prstGeom>
        </p:spPr>
        <p:txBody>
          <a:bodyPr lIns="0" tIns="0" rIns="0" bIns="0" rtlCol="0" anchor="t">
            <a:spAutoFit/>
          </a:bodyPr>
          <a:lstStyle/>
          <a:p>
            <a:pPr algn="ctr">
              <a:lnSpc>
                <a:spcPts val="5351"/>
              </a:lnSpc>
              <a:spcBef>
                <a:spcPct val="0"/>
              </a:spcBef>
            </a:pPr>
            <a:r>
              <a:rPr lang="en-US" sz="3822" b="1" i="1">
                <a:solidFill>
                  <a:srgbClr val="000000"/>
                </a:solidFill>
                <a:latin typeface="Canva Sans Bold Italics"/>
                <a:ea typeface="Canva Sans Bold Italics"/>
                <a:cs typeface="Canva Sans Bold Italics"/>
                <a:sym typeface="Canva Sans Bold Italics"/>
              </a:rPr>
              <a:t>1</a:t>
            </a:r>
          </a:p>
        </p:txBody>
      </p:sp>
      <p:sp>
        <p:nvSpPr>
          <p:cNvPr id="34" name="TextBox 34"/>
          <p:cNvSpPr txBox="1"/>
          <p:nvPr/>
        </p:nvSpPr>
        <p:spPr>
          <a:xfrm>
            <a:off x="9266108" y="3157842"/>
            <a:ext cx="483480" cy="646543"/>
          </a:xfrm>
          <a:prstGeom prst="rect">
            <a:avLst/>
          </a:prstGeom>
        </p:spPr>
        <p:txBody>
          <a:bodyPr lIns="0" tIns="0" rIns="0" bIns="0" rtlCol="0" anchor="t">
            <a:spAutoFit/>
          </a:bodyPr>
          <a:lstStyle/>
          <a:p>
            <a:pPr algn="ctr">
              <a:lnSpc>
                <a:spcPts val="5351"/>
              </a:lnSpc>
              <a:spcBef>
                <a:spcPct val="0"/>
              </a:spcBef>
            </a:pPr>
            <a:r>
              <a:rPr lang="en-US" sz="3822" b="1" i="1">
                <a:solidFill>
                  <a:srgbClr val="000000"/>
                </a:solidFill>
                <a:latin typeface="Canva Sans Bold Italics"/>
                <a:ea typeface="Canva Sans Bold Italics"/>
                <a:cs typeface="Canva Sans Bold Italics"/>
                <a:sym typeface="Canva Sans Bold Italics"/>
              </a:rPr>
              <a:t>2</a:t>
            </a:r>
          </a:p>
        </p:txBody>
      </p:sp>
      <p:sp>
        <p:nvSpPr>
          <p:cNvPr id="35" name="TextBox 35"/>
          <p:cNvSpPr txBox="1"/>
          <p:nvPr/>
        </p:nvSpPr>
        <p:spPr>
          <a:xfrm>
            <a:off x="9266108" y="5332551"/>
            <a:ext cx="483480" cy="646543"/>
          </a:xfrm>
          <a:prstGeom prst="rect">
            <a:avLst/>
          </a:prstGeom>
        </p:spPr>
        <p:txBody>
          <a:bodyPr lIns="0" tIns="0" rIns="0" bIns="0" rtlCol="0" anchor="t">
            <a:spAutoFit/>
          </a:bodyPr>
          <a:lstStyle/>
          <a:p>
            <a:pPr algn="ctr">
              <a:lnSpc>
                <a:spcPts val="5351"/>
              </a:lnSpc>
              <a:spcBef>
                <a:spcPct val="0"/>
              </a:spcBef>
            </a:pPr>
            <a:r>
              <a:rPr lang="en-US" sz="3822" b="1" i="1">
                <a:solidFill>
                  <a:srgbClr val="000000"/>
                </a:solidFill>
                <a:latin typeface="Canva Sans Bold Italics"/>
                <a:ea typeface="Canva Sans Bold Italics"/>
                <a:cs typeface="Canva Sans Bold Italics"/>
                <a:sym typeface="Canva Sans Bold Italics"/>
              </a:rPr>
              <a:t>3</a:t>
            </a:r>
          </a:p>
        </p:txBody>
      </p:sp>
      <p:sp>
        <p:nvSpPr>
          <p:cNvPr id="36" name="TextBox 36"/>
          <p:cNvSpPr txBox="1"/>
          <p:nvPr/>
        </p:nvSpPr>
        <p:spPr>
          <a:xfrm>
            <a:off x="345272" y="9053660"/>
            <a:ext cx="15196794" cy="922852"/>
          </a:xfrm>
          <a:prstGeom prst="rect">
            <a:avLst/>
          </a:prstGeom>
        </p:spPr>
        <p:txBody>
          <a:bodyPr lIns="0" tIns="0" rIns="0" bIns="0" rtlCol="0" anchor="t">
            <a:spAutoFit/>
          </a:bodyPr>
          <a:lstStyle/>
          <a:p>
            <a:pPr algn="ctr">
              <a:lnSpc>
                <a:spcPts val="3734"/>
              </a:lnSpc>
              <a:spcBef>
                <a:spcPct val="0"/>
              </a:spcBef>
            </a:pPr>
            <a:r>
              <a:rPr lang="en-US" sz="2667" u="sng">
                <a:solidFill>
                  <a:srgbClr val="000000"/>
                </a:solidFill>
                <a:latin typeface="Fredoka"/>
                <a:ea typeface="Fredoka"/>
                <a:cs typeface="Fredoka"/>
                <a:sym typeface="Fredoka"/>
              </a:rPr>
              <a:t>Key Insight</a:t>
            </a:r>
            <a:r>
              <a:rPr lang="en-US" sz="2667">
                <a:solidFill>
                  <a:srgbClr val="000000"/>
                </a:solidFill>
                <a:latin typeface="Fredoka"/>
                <a:ea typeface="Fredoka"/>
                <a:cs typeface="Fredoka"/>
                <a:sym typeface="Fredoka"/>
              </a:rPr>
              <a:t>: Education policies are not simply implemented; they are interpreted and negotiated through the realities of local constraint (Ball, Maguire &amp; Braun, 2012) </a:t>
            </a:r>
          </a:p>
        </p:txBody>
      </p:sp>
      <p:sp>
        <p:nvSpPr>
          <p:cNvPr id="37" name="TextBox 37"/>
          <p:cNvSpPr txBox="1"/>
          <p:nvPr/>
        </p:nvSpPr>
        <p:spPr>
          <a:xfrm>
            <a:off x="2313250" y="192357"/>
            <a:ext cx="4718998" cy="513184"/>
          </a:xfrm>
          <a:prstGeom prst="rect">
            <a:avLst/>
          </a:prstGeom>
        </p:spPr>
        <p:txBody>
          <a:bodyPr lIns="0" tIns="0" rIns="0" bIns="0" rtlCol="0" anchor="t">
            <a:spAutoFit/>
          </a:bodyPr>
          <a:lstStyle/>
          <a:p>
            <a:pPr marL="657610" lvl="1" indent="-328805" algn="l">
              <a:lnSpc>
                <a:spcPts val="4264"/>
              </a:lnSpc>
              <a:spcBef>
                <a:spcPct val="0"/>
              </a:spcBef>
              <a:buAutoNum type="arabicPeriod"/>
            </a:pPr>
            <a:r>
              <a:rPr lang="en-US" sz="3045" b="1" i="1">
                <a:solidFill>
                  <a:srgbClr val="040606"/>
                </a:solidFill>
                <a:latin typeface="Canva Sans Bold Italics"/>
                <a:ea typeface="Canva Sans Bold Italics"/>
                <a:cs typeface="Canva Sans Bold Italics"/>
                <a:sym typeface="Canva Sans Bold Italics"/>
              </a:rPr>
              <a:t>Input</a:t>
            </a:r>
          </a:p>
        </p:txBody>
      </p:sp>
      <p:sp>
        <p:nvSpPr>
          <p:cNvPr id="38" name="TextBox 38"/>
          <p:cNvSpPr txBox="1"/>
          <p:nvPr/>
        </p:nvSpPr>
        <p:spPr>
          <a:xfrm>
            <a:off x="4469002" y="4742724"/>
            <a:ext cx="4718998" cy="513184"/>
          </a:xfrm>
          <a:prstGeom prst="rect">
            <a:avLst/>
          </a:prstGeom>
        </p:spPr>
        <p:txBody>
          <a:bodyPr lIns="0" tIns="0" rIns="0" bIns="0" rtlCol="0" anchor="t">
            <a:spAutoFit/>
          </a:bodyPr>
          <a:lstStyle/>
          <a:p>
            <a:pPr marL="657610" lvl="1" indent="-328805" algn="l">
              <a:lnSpc>
                <a:spcPts val="4264"/>
              </a:lnSpc>
              <a:spcBef>
                <a:spcPct val="0"/>
              </a:spcBef>
              <a:buAutoNum type="arabicPeriod"/>
            </a:pPr>
            <a:r>
              <a:rPr lang="en-US" sz="3045" b="1" i="1">
                <a:solidFill>
                  <a:srgbClr val="040606"/>
                </a:solidFill>
                <a:latin typeface="Canva Sans Bold Italics"/>
                <a:ea typeface="Canva Sans Bold Italics"/>
                <a:cs typeface="Canva Sans Bold Italics"/>
                <a:sym typeface="Canva Sans Bold Italics"/>
              </a:rPr>
              <a:t>Filter</a:t>
            </a:r>
          </a:p>
        </p:txBody>
      </p:sp>
      <p:sp>
        <p:nvSpPr>
          <p:cNvPr id="39" name="TextBox 39"/>
          <p:cNvSpPr txBox="1"/>
          <p:nvPr/>
        </p:nvSpPr>
        <p:spPr>
          <a:xfrm>
            <a:off x="3919230" y="8227642"/>
            <a:ext cx="4718998" cy="513184"/>
          </a:xfrm>
          <a:prstGeom prst="rect">
            <a:avLst/>
          </a:prstGeom>
        </p:spPr>
        <p:txBody>
          <a:bodyPr lIns="0" tIns="0" rIns="0" bIns="0" rtlCol="0" anchor="t">
            <a:spAutoFit/>
          </a:bodyPr>
          <a:lstStyle/>
          <a:p>
            <a:pPr marL="657610" lvl="1" indent="-328805" algn="l">
              <a:lnSpc>
                <a:spcPts val="4264"/>
              </a:lnSpc>
              <a:spcBef>
                <a:spcPct val="0"/>
              </a:spcBef>
              <a:buAutoNum type="arabicPeriod"/>
            </a:pPr>
            <a:r>
              <a:rPr lang="en-US" sz="3045" b="1" i="1">
                <a:solidFill>
                  <a:srgbClr val="040606"/>
                </a:solidFill>
                <a:latin typeface="Canva Sans Bold Italics"/>
                <a:ea typeface="Canva Sans Bold Italics"/>
                <a:cs typeface="Canva Sans Bold Italics"/>
                <a:sym typeface="Canva Sans Bold Italics"/>
              </a:rPr>
              <a:t>Output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Freeform 2"/>
          <p:cNvSpPr/>
          <p:nvPr/>
        </p:nvSpPr>
        <p:spPr>
          <a:xfrm>
            <a:off x="15483072" y="551796"/>
            <a:ext cx="966283" cy="964746"/>
          </a:xfrm>
          <a:custGeom>
            <a:avLst/>
            <a:gdLst/>
            <a:ahLst/>
            <a:cxnLst/>
            <a:rect l="l" t="t" r="r" b="b"/>
            <a:pathLst>
              <a:path w="966283" h="964746">
                <a:moveTo>
                  <a:pt x="0" y="0"/>
                </a:moveTo>
                <a:lnTo>
                  <a:pt x="966283" y="0"/>
                </a:lnTo>
                <a:lnTo>
                  <a:pt x="966283" y="964746"/>
                </a:lnTo>
                <a:lnTo>
                  <a:pt x="0" y="96474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15672296" y="551796"/>
            <a:ext cx="777059" cy="964746"/>
          </a:xfrm>
          <a:custGeom>
            <a:avLst/>
            <a:gdLst/>
            <a:ahLst/>
            <a:cxnLst/>
            <a:rect l="l" t="t" r="r" b="b"/>
            <a:pathLst>
              <a:path w="777059" h="964746">
                <a:moveTo>
                  <a:pt x="0" y="0"/>
                </a:moveTo>
                <a:lnTo>
                  <a:pt x="777059" y="0"/>
                </a:lnTo>
                <a:lnTo>
                  <a:pt x="777059" y="964746"/>
                </a:lnTo>
                <a:lnTo>
                  <a:pt x="0" y="96474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449358" y="8220885"/>
            <a:ext cx="712692" cy="711558"/>
          </a:xfrm>
          <a:custGeom>
            <a:avLst/>
            <a:gdLst/>
            <a:ahLst/>
            <a:cxnLst/>
            <a:rect l="l" t="t" r="r" b="b"/>
            <a:pathLst>
              <a:path w="712692" h="711558">
                <a:moveTo>
                  <a:pt x="0" y="0"/>
                </a:moveTo>
                <a:lnTo>
                  <a:pt x="712692" y="0"/>
                </a:lnTo>
                <a:lnTo>
                  <a:pt x="712692" y="711558"/>
                </a:lnTo>
                <a:lnTo>
                  <a:pt x="0" y="71155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Freeform 5"/>
          <p:cNvSpPr/>
          <p:nvPr/>
        </p:nvSpPr>
        <p:spPr>
          <a:xfrm>
            <a:off x="455572" y="8220885"/>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6" name="Freeform 6"/>
          <p:cNvSpPr/>
          <p:nvPr/>
        </p:nvSpPr>
        <p:spPr>
          <a:xfrm>
            <a:off x="252913" y="292481"/>
            <a:ext cx="805753" cy="804471"/>
          </a:xfrm>
          <a:custGeom>
            <a:avLst/>
            <a:gdLst/>
            <a:ahLst/>
            <a:cxnLst/>
            <a:rect l="l" t="t" r="r" b="b"/>
            <a:pathLst>
              <a:path w="805753" h="804471">
                <a:moveTo>
                  <a:pt x="0" y="0"/>
                </a:moveTo>
                <a:lnTo>
                  <a:pt x="805753" y="0"/>
                </a:lnTo>
                <a:lnTo>
                  <a:pt x="805753" y="804471"/>
                </a:lnTo>
                <a:lnTo>
                  <a:pt x="0" y="80447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p:cNvSpPr/>
          <p:nvPr/>
        </p:nvSpPr>
        <p:spPr>
          <a:xfrm>
            <a:off x="378632" y="349628"/>
            <a:ext cx="650068" cy="825722"/>
          </a:xfrm>
          <a:custGeom>
            <a:avLst/>
            <a:gdLst/>
            <a:ahLst/>
            <a:cxnLst/>
            <a:rect l="l" t="t" r="r" b="b"/>
            <a:pathLst>
              <a:path w="650068" h="825722">
                <a:moveTo>
                  <a:pt x="0" y="0"/>
                </a:moveTo>
                <a:lnTo>
                  <a:pt x="650068" y="0"/>
                </a:lnTo>
                <a:lnTo>
                  <a:pt x="650068" y="825722"/>
                </a:lnTo>
                <a:lnTo>
                  <a:pt x="0" y="82572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Freeform 8"/>
          <p:cNvSpPr/>
          <p:nvPr/>
        </p:nvSpPr>
        <p:spPr>
          <a:xfrm>
            <a:off x="213307" y="8932443"/>
            <a:ext cx="1121318" cy="1119534"/>
          </a:xfrm>
          <a:custGeom>
            <a:avLst/>
            <a:gdLst/>
            <a:ahLst/>
            <a:cxnLst/>
            <a:rect l="l" t="t" r="r" b="b"/>
            <a:pathLst>
              <a:path w="1121318" h="1119534">
                <a:moveTo>
                  <a:pt x="0" y="0"/>
                </a:moveTo>
                <a:lnTo>
                  <a:pt x="1121318" y="0"/>
                </a:lnTo>
                <a:lnTo>
                  <a:pt x="1121318" y="1119534"/>
                </a:lnTo>
                <a:lnTo>
                  <a:pt x="0" y="111953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9" name="AutoShape 9"/>
          <p:cNvSpPr/>
          <p:nvPr/>
        </p:nvSpPr>
        <p:spPr>
          <a:xfrm>
            <a:off x="9144000" y="1516542"/>
            <a:ext cx="0" cy="8392010"/>
          </a:xfrm>
          <a:prstGeom prst="line">
            <a:avLst/>
          </a:prstGeom>
          <a:ln w="38100" cap="flat">
            <a:solidFill>
              <a:srgbClr val="000000"/>
            </a:solidFill>
            <a:prstDash val="solid"/>
            <a:headEnd type="none" w="sm" len="sm"/>
            <a:tailEnd type="none" w="sm" len="sm"/>
          </a:ln>
        </p:spPr>
        <p:txBody>
          <a:bodyPr/>
          <a:lstStyle/>
          <a:p>
            <a:endParaRPr lang="en-US"/>
          </a:p>
        </p:txBody>
      </p:sp>
      <p:grpSp>
        <p:nvGrpSpPr>
          <p:cNvPr id="10" name="Group 10"/>
          <p:cNvGrpSpPr/>
          <p:nvPr/>
        </p:nvGrpSpPr>
        <p:grpSpPr>
          <a:xfrm>
            <a:off x="1836531" y="1649310"/>
            <a:ext cx="6049735" cy="763109"/>
            <a:chOff x="0" y="0"/>
            <a:chExt cx="1737095" cy="219116"/>
          </a:xfrm>
        </p:grpSpPr>
        <p:sp>
          <p:nvSpPr>
            <p:cNvPr id="11" name="Freeform 11"/>
            <p:cNvSpPr/>
            <p:nvPr/>
          </p:nvSpPr>
          <p:spPr>
            <a:xfrm>
              <a:off x="0" y="0"/>
              <a:ext cx="1737095" cy="219116"/>
            </a:xfrm>
            <a:custGeom>
              <a:avLst/>
              <a:gdLst/>
              <a:ahLst/>
              <a:cxnLst/>
              <a:rect l="l" t="t" r="r" b="b"/>
              <a:pathLst>
                <a:path w="1737095" h="219116">
                  <a:moveTo>
                    <a:pt x="109558" y="0"/>
                  </a:moveTo>
                  <a:lnTo>
                    <a:pt x="1627537" y="0"/>
                  </a:lnTo>
                  <a:cubicBezTo>
                    <a:pt x="1656594" y="0"/>
                    <a:pt x="1684460" y="11543"/>
                    <a:pt x="1705006" y="32089"/>
                  </a:cubicBezTo>
                  <a:cubicBezTo>
                    <a:pt x="1725552" y="52635"/>
                    <a:pt x="1737095" y="80501"/>
                    <a:pt x="1737095" y="109558"/>
                  </a:cubicBezTo>
                  <a:lnTo>
                    <a:pt x="1737095" y="109558"/>
                  </a:lnTo>
                  <a:cubicBezTo>
                    <a:pt x="1737095" y="170065"/>
                    <a:pt x="1688044" y="219116"/>
                    <a:pt x="1627537" y="219116"/>
                  </a:cubicBezTo>
                  <a:lnTo>
                    <a:pt x="109558" y="219116"/>
                  </a:lnTo>
                  <a:cubicBezTo>
                    <a:pt x="80501" y="219116"/>
                    <a:pt x="52635" y="207573"/>
                    <a:pt x="32089" y="187027"/>
                  </a:cubicBezTo>
                  <a:cubicBezTo>
                    <a:pt x="11543" y="166481"/>
                    <a:pt x="0" y="138614"/>
                    <a:pt x="0" y="109558"/>
                  </a:cubicBezTo>
                  <a:lnTo>
                    <a:pt x="0" y="109558"/>
                  </a:lnTo>
                  <a:cubicBezTo>
                    <a:pt x="0" y="80501"/>
                    <a:pt x="11543" y="52635"/>
                    <a:pt x="32089" y="32089"/>
                  </a:cubicBezTo>
                  <a:cubicBezTo>
                    <a:pt x="52635" y="11543"/>
                    <a:pt x="80501" y="0"/>
                    <a:pt x="109558" y="0"/>
                  </a:cubicBezTo>
                  <a:close/>
                </a:path>
              </a:pathLst>
            </a:custGeom>
            <a:solidFill>
              <a:srgbClr val="000000"/>
            </a:solidFill>
          </p:spPr>
          <p:txBody>
            <a:bodyPr/>
            <a:lstStyle/>
            <a:p>
              <a:endParaRPr lang="en-US"/>
            </a:p>
          </p:txBody>
        </p:sp>
        <p:sp>
          <p:nvSpPr>
            <p:cNvPr id="12" name="TextBox 12"/>
            <p:cNvSpPr txBox="1"/>
            <p:nvPr/>
          </p:nvSpPr>
          <p:spPr>
            <a:xfrm>
              <a:off x="0" y="-38100"/>
              <a:ext cx="1737095" cy="257216"/>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0614393" y="1649310"/>
            <a:ext cx="6049735" cy="763109"/>
            <a:chOff x="0" y="0"/>
            <a:chExt cx="1737095" cy="219116"/>
          </a:xfrm>
        </p:grpSpPr>
        <p:sp>
          <p:nvSpPr>
            <p:cNvPr id="14" name="Freeform 14"/>
            <p:cNvSpPr/>
            <p:nvPr/>
          </p:nvSpPr>
          <p:spPr>
            <a:xfrm>
              <a:off x="0" y="0"/>
              <a:ext cx="1737095" cy="219116"/>
            </a:xfrm>
            <a:custGeom>
              <a:avLst/>
              <a:gdLst/>
              <a:ahLst/>
              <a:cxnLst/>
              <a:rect l="l" t="t" r="r" b="b"/>
              <a:pathLst>
                <a:path w="1737095" h="219116">
                  <a:moveTo>
                    <a:pt x="109558" y="0"/>
                  </a:moveTo>
                  <a:lnTo>
                    <a:pt x="1627537" y="0"/>
                  </a:lnTo>
                  <a:cubicBezTo>
                    <a:pt x="1656594" y="0"/>
                    <a:pt x="1684460" y="11543"/>
                    <a:pt x="1705006" y="32089"/>
                  </a:cubicBezTo>
                  <a:cubicBezTo>
                    <a:pt x="1725552" y="52635"/>
                    <a:pt x="1737095" y="80501"/>
                    <a:pt x="1737095" y="109558"/>
                  </a:cubicBezTo>
                  <a:lnTo>
                    <a:pt x="1737095" y="109558"/>
                  </a:lnTo>
                  <a:cubicBezTo>
                    <a:pt x="1737095" y="170065"/>
                    <a:pt x="1688044" y="219116"/>
                    <a:pt x="1627537" y="219116"/>
                  </a:cubicBezTo>
                  <a:lnTo>
                    <a:pt x="109558" y="219116"/>
                  </a:lnTo>
                  <a:cubicBezTo>
                    <a:pt x="80501" y="219116"/>
                    <a:pt x="52635" y="207573"/>
                    <a:pt x="32089" y="187027"/>
                  </a:cubicBezTo>
                  <a:cubicBezTo>
                    <a:pt x="11543" y="166481"/>
                    <a:pt x="0" y="138614"/>
                    <a:pt x="0" y="109558"/>
                  </a:cubicBezTo>
                  <a:lnTo>
                    <a:pt x="0" y="109558"/>
                  </a:lnTo>
                  <a:cubicBezTo>
                    <a:pt x="0" y="80501"/>
                    <a:pt x="11543" y="52635"/>
                    <a:pt x="32089" y="32089"/>
                  </a:cubicBezTo>
                  <a:cubicBezTo>
                    <a:pt x="52635" y="11543"/>
                    <a:pt x="80501" y="0"/>
                    <a:pt x="109558" y="0"/>
                  </a:cubicBezTo>
                  <a:close/>
                </a:path>
              </a:pathLst>
            </a:custGeom>
            <a:solidFill>
              <a:srgbClr val="000000"/>
            </a:solidFill>
          </p:spPr>
          <p:txBody>
            <a:bodyPr/>
            <a:lstStyle/>
            <a:p>
              <a:endParaRPr lang="en-US"/>
            </a:p>
          </p:txBody>
        </p:sp>
        <p:sp>
          <p:nvSpPr>
            <p:cNvPr id="15" name="TextBox 15"/>
            <p:cNvSpPr txBox="1"/>
            <p:nvPr/>
          </p:nvSpPr>
          <p:spPr>
            <a:xfrm>
              <a:off x="0" y="-38100"/>
              <a:ext cx="1737095" cy="257216"/>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p:cNvSpPr/>
          <p:nvPr/>
        </p:nvSpPr>
        <p:spPr>
          <a:xfrm>
            <a:off x="16854629" y="1175350"/>
            <a:ext cx="1030140" cy="1237068"/>
          </a:xfrm>
          <a:custGeom>
            <a:avLst/>
            <a:gdLst/>
            <a:ahLst/>
            <a:cxnLst/>
            <a:rect l="l" t="t" r="r" b="b"/>
            <a:pathLst>
              <a:path w="1030140" h="1237068">
                <a:moveTo>
                  <a:pt x="0" y="0"/>
                </a:moveTo>
                <a:lnTo>
                  <a:pt x="1030140" y="0"/>
                </a:lnTo>
                <a:lnTo>
                  <a:pt x="1030140" y="1237068"/>
                </a:lnTo>
                <a:lnTo>
                  <a:pt x="0" y="123706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7" name="Freeform 17"/>
          <p:cNvSpPr/>
          <p:nvPr/>
        </p:nvSpPr>
        <p:spPr>
          <a:xfrm rot="-9052112">
            <a:off x="685316" y="1347853"/>
            <a:ext cx="1030140" cy="1237068"/>
          </a:xfrm>
          <a:custGeom>
            <a:avLst/>
            <a:gdLst/>
            <a:ahLst/>
            <a:cxnLst/>
            <a:rect l="l" t="t" r="r" b="b"/>
            <a:pathLst>
              <a:path w="1030140" h="1237068">
                <a:moveTo>
                  <a:pt x="0" y="0"/>
                </a:moveTo>
                <a:lnTo>
                  <a:pt x="1030140" y="0"/>
                </a:lnTo>
                <a:lnTo>
                  <a:pt x="1030140" y="1237068"/>
                </a:lnTo>
                <a:lnTo>
                  <a:pt x="0" y="1237068"/>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8" name="Freeform 18"/>
          <p:cNvSpPr/>
          <p:nvPr/>
        </p:nvSpPr>
        <p:spPr>
          <a:xfrm>
            <a:off x="2572187" y="2678236"/>
            <a:ext cx="4578422" cy="4628919"/>
          </a:xfrm>
          <a:custGeom>
            <a:avLst/>
            <a:gdLst/>
            <a:ahLst/>
            <a:cxnLst/>
            <a:rect l="l" t="t" r="r" b="b"/>
            <a:pathLst>
              <a:path w="4578422" h="4628919">
                <a:moveTo>
                  <a:pt x="0" y="0"/>
                </a:moveTo>
                <a:lnTo>
                  <a:pt x="4578422" y="0"/>
                </a:lnTo>
                <a:lnTo>
                  <a:pt x="4578422" y="4628919"/>
                </a:lnTo>
                <a:lnTo>
                  <a:pt x="0" y="4628919"/>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9" name="Freeform 19"/>
          <p:cNvSpPr/>
          <p:nvPr/>
        </p:nvSpPr>
        <p:spPr>
          <a:xfrm>
            <a:off x="11585602" y="2678236"/>
            <a:ext cx="4107319" cy="4114800"/>
          </a:xfrm>
          <a:custGeom>
            <a:avLst/>
            <a:gdLst/>
            <a:ahLst/>
            <a:cxnLst/>
            <a:rect l="l" t="t" r="r" b="b"/>
            <a:pathLst>
              <a:path w="4107319" h="4114800">
                <a:moveTo>
                  <a:pt x="0" y="0"/>
                </a:moveTo>
                <a:lnTo>
                  <a:pt x="4107318" y="0"/>
                </a:lnTo>
                <a:lnTo>
                  <a:pt x="4107318" y="4114800"/>
                </a:lnTo>
                <a:lnTo>
                  <a:pt x="0" y="4114800"/>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20" name="TextBox 20"/>
          <p:cNvSpPr txBox="1"/>
          <p:nvPr/>
        </p:nvSpPr>
        <p:spPr>
          <a:xfrm>
            <a:off x="1590836" y="447021"/>
            <a:ext cx="13892236" cy="930823"/>
          </a:xfrm>
          <a:prstGeom prst="rect">
            <a:avLst/>
          </a:prstGeom>
        </p:spPr>
        <p:txBody>
          <a:bodyPr lIns="0" tIns="0" rIns="0" bIns="0" rtlCol="0" anchor="t">
            <a:spAutoFit/>
          </a:bodyPr>
          <a:lstStyle/>
          <a:p>
            <a:pPr algn="ctr">
              <a:lnSpc>
                <a:spcPts val="7654"/>
              </a:lnSpc>
              <a:spcBef>
                <a:spcPct val="0"/>
              </a:spcBef>
            </a:pPr>
            <a:r>
              <a:rPr lang="en-US" sz="5467">
                <a:solidFill>
                  <a:srgbClr val="000000"/>
                </a:solidFill>
                <a:latin typeface="Fredoka"/>
                <a:ea typeface="Fredoka"/>
                <a:cs typeface="Fredoka"/>
                <a:sym typeface="Fredoka"/>
              </a:rPr>
              <a:t>The Paradox of Capacity Building Models</a:t>
            </a:r>
          </a:p>
        </p:txBody>
      </p:sp>
      <p:sp>
        <p:nvSpPr>
          <p:cNvPr id="21" name="TextBox 21"/>
          <p:cNvSpPr txBox="1"/>
          <p:nvPr/>
        </p:nvSpPr>
        <p:spPr>
          <a:xfrm>
            <a:off x="9667875" y="7519048"/>
            <a:ext cx="7942772" cy="2389504"/>
          </a:xfrm>
          <a:prstGeom prst="rect">
            <a:avLst/>
          </a:prstGeom>
        </p:spPr>
        <p:txBody>
          <a:bodyPr lIns="0" tIns="0" rIns="0" bIns="0" rtlCol="0" anchor="t">
            <a:spAutoFit/>
          </a:bodyPr>
          <a:lstStyle/>
          <a:p>
            <a:pPr algn="l">
              <a:lnSpc>
                <a:spcPts val="3220"/>
              </a:lnSpc>
            </a:pPr>
            <a:r>
              <a:rPr lang="en-US" sz="2300" b="1">
                <a:solidFill>
                  <a:srgbClr val="000000"/>
                </a:solidFill>
                <a:latin typeface="Canva Sans Bold"/>
                <a:ea typeface="Canva Sans Bold"/>
                <a:cs typeface="Canva Sans Bold"/>
                <a:sym typeface="Canva Sans Bold"/>
              </a:rPr>
              <a:t>Theoretical Intent</a:t>
            </a:r>
            <a:r>
              <a:rPr lang="en-US" sz="2300">
                <a:solidFill>
                  <a:srgbClr val="000000"/>
                </a:solidFill>
                <a:latin typeface="Canva Sans"/>
                <a:ea typeface="Canva Sans"/>
                <a:cs typeface="Canva Sans"/>
                <a:sym typeface="Canva Sans"/>
              </a:rPr>
              <a:t>: Direct leader engagement with teaching and learning to raise standards.</a:t>
            </a:r>
          </a:p>
          <a:p>
            <a:pPr algn="ctr">
              <a:lnSpc>
                <a:spcPts val="3220"/>
              </a:lnSpc>
            </a:pPr>
            <a:endParaRPr lang="en-US" sz="2300">
              <a:solidFill>
                <a:srgbClr val="000000"/>
              </a:solidFill>
              <a:latin typeface="Canva Sans"/>
              <a:ea typeface="Canva Sans"/>
              <a:cs typeface="Canva Sans"/>
              <a:sym typeface="Canva Sans"/>
            </a:endParaRPr>
          </a:p>
          <a:p>
            <a:pPr algn="just">
              <a:lnSpc>
                <a:spcPts val="3220"/>
              </a:lnSpc>
              <a:spcBef>
                <a:spcPct val="0"/>
              </a:spcBef>
            </a:pPr>
            <a:r>
              <a:rPr lang="en-US" sz="2300" b="1">
                <a:solidFill>
                  <a:srgbClr val="000000"/>
                </a:solidFill>
                <a:latin typeface="Canva Sans Bold"/>
                <a:ea typeface="Canva Sans Bold"/>
                <a:cs typeface="Canva Sans Bold"/>
                <a:sym typeface="Canva Sans Bold"/>
              </a:rPr>
              <a:t>Practical Risk</a:t>
            </a:r>
            <a:r>
              <a:rPr lang="en-US" sz="2300">
                <a:solidFill>
                  <a:srgbClr val="000000"/>
                </a:solidFill>
                <a:latin typeface="Canva Sans"/>
                <a:ea typeface="Canva Sans"/>
                <a:cs typeface="Canva Sans"/>
                <a:sym typeface="Canva Sans"/>
              </a:rPr>
              <a:t>: Intensifies workload for primary leaders who already occupy multiple roles, contributing to role overloads rather than strategic clarity (Robinson, 2011)</a:t>
            </a:r>
          </a:p>
        </p:txBody>
      </p:sp>
      <p:sp>
        <p:nvSpPr>
          <p:cNvPr id="22" name="TextBox 22"/>
          <p:cNvSpPr txBox="1"/>
          <p:nvPr/>
        </p:nvSpPr>
        <p:spPr>
          <a:xfrm>
            <a:off x="385882" y="8971093"/>
            <a:ext cx="776168" cy="937459"/>
          </a:xfrm>
          <a:prstGeom prst="rect">
            <a:avLst/>
          </a:prstGeom>
        </p:spPr>
        <p:txBody>
          <a:bodyPr lIns="0" tIns="0" rIns="0" bIns="0" rtlCol="0" anchor="t">
            <a:spAutoFit/>
          </a:bodyPr>
          <a:lstStyle/>
          <a:p>
            <a:pPr algn="ctr">
              <a:lnSpc>
                <a:spcPts val="7654"/>
              </a:lnSpc>
              <a:spcBef>
                <a:spcPct val="0"/>
              </a:spcBef>
            </a:pPr>
            <a:r>
              <a:rPr lang="en-US" sz="5467">
                <a:solidFill>
                  <a:srgbClr val="FFFFFF"/>
                </a:solidFill>
                <a:latin typeface="Fredoka"/>
                <a:ea typeface="Fredoka"/>
                <a:cs typeface="Fredoka"/>
                <a:sym typeface="Fredoka"/>
              </a:rPr>
              <a:t>6</a:t>
            </a:r>
          </a:p>
        </p:txBody>
      </p:sp>
      <p:sp>
        <p:nvSpPr>
          <p:cNvPr id="23" name="TextBox 23"/>
          <p:cNvSpPr txBox="1"/>
          <p:nvPr/>
        </p:nvSpPr>
        <p:spPr>
          <a:xfrm>
            <a:off x="1665393" y="7525347"/>
            <a:ext cx="7491420" cy="2789554"/>
          </a:xfrm>
          <a:prstGeom prst="rect">
            <a:avLst/>
          </a:prstGeom>
        </p:spPr>
        <p:txBody>
          <a:bodyPr lIns="0" tIns="0" rIns="0" bIns="0" rtlCol="0" anchor="t">
            <a:spAutoFit/>
          </a:bodyPr>
          <a:lstStyle/>
          <a:p>
            <a:pPr algn="l">
              <a:lnSpc>
                <a:spcPts val="3220"/>
              </a:lnSpc>
            </a:pPr>
            <a:r>
              <a:rPr lang="en-US" sz="2300" b="1">
                <a:solidFill>
                  <a:srgbClr val="000000"/>
                </a:solidFill>
                <a:latin typeface="Canva Sans Bold"/>
                <a:ea typeface="Canva Sans Bold"/>
                <a:cs typeface="Canva Sans Bold"/>
                <a:sym typeface="Canva Sans Bold"/>
              </a:rPr>
              <a:t>Theoretical Intent</a:t>
            </a:r>
            <a:r>
              <a:rPr lang="en-US" sz="2300">
                <a:solidFill>
                  <a:srgbClr val="000000"/>
                </a:solidFill>
                <a:latin typeface="Canva Sans"/>
                <a:ea typeface="Canva Sans"/>
                <a:cs typeface="Canva Sans"/>
                <a:sym typeface="Canva Sans"/>
              </a:rPr>
              <a:t>: Sharing responsibility to free headteachers for strategic priorities.</a:t>
            </a:r>
          </a:p>
          <a:p>
            <a:pPr algn="ctr">
              <a:lnSpc>
                <a:spcPts val="3220"/>
              </a:lnSpc>
            </a:pPr>
            <a:endParaRPr lang="en-US" sz="2300">
              <a:solidFill>
                <a:srgbClr val="000000"/>
              </a:solidFill>
              <a:latin typeface="Canva Sans"/>
              <a:ea typeface="Canva Sans"/>
              <a:cs typeface="Canva Sans"/>
              <a:sym typeface="Canva Sans"/>
            </a:endParaRPr>
          </a:p>
          <a:p>
            <a:pPr algn="l">
              <a:lnSpc>
                <a:spcPts val="3220"/>
              </a:lnSpc>
              <a:spcBef>
                <a:spcPct val="0"/>
              </a:spcBef>
            </a:pPr>
            <a:r>
              <a:rPr lang="en-US" sz="2300" b="1">
                <a:solidFill>
                  <a:srgbClr val="000000"/>
                </a:solidFill>
                <a:latin typeface="Canva Sans Bold"/>
                <a:ea typeface="Canva Sans Bold"/>
                <a:cs typeface="Canva Sans Bold"/>
                <a:sym typeface="Canva Sans Bold"/>
              </a:rPr>
              <a:t>Practical Risk</a:t>
            </a:r>
            <a:r>
              <a:rPr lang="en-US" sz="2300">
                <a:solidFill>
                  <a:srgbClr val="000000"/>
                </a:solidFill>
                <a:latin typeface="Canva Sans"/>
                <a:ea typeface="Canva Sans"/>
                <a:cs typeface="Canva Sans"/>
                <a:sym typeface="Canva Sans"/>
              </a:rPr>
              <a:t>: Without sufficient time &amp; trust, it simply redistributes workload and fragments roles, leaving headteachers accountable but overwhelmed (Bolden 2011)</a:t>
            </a:r>
          </a:p>
        </p:txBody>
      </p:sp>
      <p:sp>
        <p:nvSpPr>
          <p:cNvPr id="24" name="TextBox 24"/>
          <p:cNvSpPr txBox="1"/>
          <p:nvPr/>
        </p:nvSpPr>
        <p:spPr>
          <a:xfrm>
            <a:off x="2377945" y="1736734"/>
            <a:ext cx="4966906" cy="513184"/>
          </a:xfrm>
          <a:prstGeom prst="rect">
            <a:avLst/>
          </a:prstGeom>
        </p:spPr>
        <p:txBody>
          <a:bodyPr lIns="0" tIns="0" rIns="0" bIns="0" rtlCol="0" anchor="t">
            <a:spAutoFit/>
          </a:bodyPr>
          <a:lstStyle/>
          <a:p>
            <a:pPr algn="l">
              <a:lnSpc>
                <a:spcPts val="4264"/>
              </a:lnSpc>
              <a:spcBef>
                <a:spcPct val="0"/>
              </a:spcBef>
            </a:pPr>
            <a:r>
              <a:rPr lang="en-US" sz="3045" b="1" i="1">
                <a:solidFill>
                  <a:srgbClr val="FFFFFF"/>
                </a:solidFill>
                <a:latin typeface="Canva Sans Bold Italics"/>
                <a:ea typeface="Canva Sans Bold Italics"/>
                <a:cs typeface="Canva Sans Bold Italics"/>
                <a:sym typeface="Canva Sans Bold Italics"/>
              </a:rPr>
              <a:t>Distributed Leadership</a:t>
            </a:r>
          </a:p>
        </p:txBody>
      </p:sp>
      <p:sp>
        <p:nvSpPr>
          <p:cNvPr id="25" name="TextBox 25"/>
          <p:cNvSpPr txBox="1"/>
          <p:nvPr/>
        </p:nvSpPr>
        <p:spPr>
          <a:xfrm>
            <a:off x="11155808" y="1745697"/>
            <a:ext cx="4966906" cy="513184"/>
          </a:xfrm>
          <a:prstGeom prst="rect">
            <a:avLst/>
          </a:prstGeom>
        </p:spPr>
        <p:txBody>
          <a:bodyPr lIns="0" tIns="0" rIns="0" bIns="0" rtlCol="0" anchor="t">
            <a:spAutoFit/>
          </a:bodyPr>
          <a:lstStyle/>
          <a:p>
            <a:pPr algn="l">
              <a:lnSpc>
                <a:spcPts val="4264"/>
              </a:lnSpc>
              <a:spcBef>
                <a:spcPct val="0"/>
              </a:spcBef>
            </a:pPr>
            <a:r>
              <a:rPr lang="en-US" sz="3045" b="1" i="1">
                <a:solidFill>
                  <a:srgbClr val="FFFFFF"/>
                </a:solidFill>
                <a:latin typeface="Canva Sans Bold Italics"/>
                <a:ea typeface="Canva Sans Bold Italics"/>
                <a:cs typeface="Canva Sans Bold Italics"/>
                <a:sym typeface="Canva Sans Bold Italics"/>
              </a:rPr>
              <a:t>Instructional  Leadership</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6654039" y="196016"/>
            <a:ext cx="805753" cy="804471"/>
          </a:xfrm>
          <a:custGeom>
            <a:avLst/>
            <a:gdLst/>
            <a:ahLst/>
            <a:cxnLst/>
            <a:rect l="l" t="t" r="r" b="b"/>
            <a:pathLst>
              <a:path w="805753" h="804471">
                <a:moveTo>
                  <a:pt x="0" y="0"/>
                </a:moveTo>
                <a:lnTo>
                  <a:pt x="805753" y="0"/>
                </a:lnTo>
                <a:lnTo>
                  <a:pt x="805753" y="804471"/>
                </a:lnTo>
                <a:lnTo>
                  <a:pt x="0" y="80447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16809724" y="174765"/>
            <a:ext cx="650068" cy="825722"/>
          </a:xfrm>
          <a:custGeom>
            <a:avLst/>
            <a:gdLst/>
            <a:ahLst/>
            <a:cxnLst/>
            <a:rect l="l" t="t" r="r" b="b"/>
            <a:pathLst>
              <a:path w="650068" h="825722">
                <a:moveTo>
                  <a:pt x="0" y="0"/>
                </a:moveTo>
                <a:lnTo>
                  <a:pt x="650068" y="0"/>
                </a:lnTo>
                <a:lnTo>
                  <a:pt x="650068" y="825722"/>
                </a:lnTo>
                <a:lnTo>
                  <a:pt x="0" y="82572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98735" y="9089974"/>
            <a:ext cx="805753" cy="804471"/>
          </a:xfrm>
          <a:custGeom>
            <a:avLst/>
            <a:gdLst/>
            <a:ahLst/>
            <a:cxnLst/>
            <a:rect l="l" t="t" r="r" b="b"/>
            <a:pathLst>
              <a:path w="805753" h="804471">
                <a:moveTo>
                  <a:pt x="0" y="0"/>
                </a:moveTo>
                <a:lnTo>
                  <a:pt x="805753" y="0"/>
                </a:lnTo>
                <a:lnTo>
                  <a:pt x="805753" y="804472"/>
                </a:lnTo>
                <a:lnTo>
                  <a:pt x="0" y="804472"/>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p:cNvSpPr/>
          <p:nvPr/>
        </p:nvSpPr>
        <p:spPr>
          <a:xfrm>
            <a:off x="98735" y="9258300"/>
            <a:ext cx="602723" cy="765583"/>
          </a:xfrm>
          <a:custGeom>
            <a:avLst/>
            <a:gdLst/>
            <a:ahLst/>
            <a:cxnLst/>
            <a:rect l="l" t="t" r="r" b="b"/>
            <a:pathLst>
              <a:path w="602723" h="765583">
                <a:moveTo>
                  <a:pt x="0" y="0"/>
                </a:moveTo>
                <a:lnTo>
                  <a:pt x="602723" y="0"/>
                </a:lnTo>
                <a:lnTo>
                  <a:pt x="602723" y="765583"/>
                </a:lnTo>
                <a:lnTo>
                  <a:pt x="0" y="765583"/>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rot="-10730621">
            <a:off x="17389363" y="9482124"/>
            <a:ext cx="604660" cy="603698"/>
          </a:xfrm>
          <a:custGeom>
            <a:avLst/>
            <a:gdLst/>
            <a:ahLst/>
            <a:cxnLst/>
            <a:rect l="l" t="t" r="r" b="b"/>
            <a:pathLst>
              <a:path w="604660" h="603698">
                <a:moveTo>
                  <a:pt x="0" y="0"/>
                </a:moveTo>
                <a:lnTo>
                  <a:pt x="604660" y="0"/>
                </a:lnTo>
                <a:lnTo>
                  <a:pt x="604660" y="603698"/>
                </a:lnTo>
                <a:lnTo>
                  <a:pt x="0" y="60369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7" name="Freeform 7"/>
          <p:cNvSpPr/>
          <p:nvPr/>
        </p:nvSpPr>
        <p:spPr>
          <a:xfrm rot="-10730621">
            <a:off x="17465543" y="9496715"/>
            <a:ext cx="452300" cy="574515"/>
          </a:xfrm>
          <a:custGeom>
            <a:avLst/>
            <a:gdLst/>
            <a:ahLst/>
            <a:cxnLst/>
            <a:rect l="l" t="t" r="r" b="b"/>
            <a:pathLst>
              <a:path w="452300" h="574515">
                <a:moveTo>
                  <a:pt x="0" y="0"/>
                </a:moveTo>
                <a:lnTo>
                  <a:pt x="452300" y="0"/>
                </a:lnTo>
                <a:lnTo>
                  <a:pt x="452300" y="574516"/>
                </a:lnTo>
                <a:lnTo>
                  <a:pt x="0" y="574516"/>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8" name="Freeform 8"/>
          <p:cNvSpPr/>
          <p:nvPr/>
        </p:nvSpPr>
        <p:spPr>
          <a:xfrm>
            <a:off x="16137982" y="8972327"/>
            <a:ext cx="1121318" cy="1119534"/>
          </a:xfrm>
          <a:custGeom>
            <a:avLst/>
            <a:gdLst/>
            <a:ahLst/>
            <a:cxnLst/>
            <a:rect l="l" t="t" r="r" b="b"/>
            <a:pathLst>
              <a:path w="1121318" h="1119534">
                <a:moveTo>
                  <a:pt x="0" y="0"/>
                </a:moveTo>
                <a:lnTo>
                  <a:pt x="1121318" y="0"/>
                </a:lnTo>
                <a:lnTo>
                  <a:pt x="1121318" y="1119534"/>
                </a:lnTo>
                <a:lnTo>
                  <a:pt x="0" y="111953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9" name="Group 9"/>
          <p:cNvGrpSpPr/>
          <p:nvPr/>
        </p:nvGrpSpPr>
        <p:grpSpPr>
          <a:xfrm>
            <a:off x="8048023" y="2519951"/>
            <a:ext cx="9349837" cy="2623549"/>
            <a:chOff x="0" y="0"/>
            <a:chExt cx="2462509" cy="690976"/>
          </a:xfrm>
        </p:grpSpPr>
        <p:sp>
          <p:nvSpPr>
            <p:cNvPr id="10" name="Freeform 10"/>
            <p:cNvSpPr/>
            <p:nvPr/>
          </p:nvSpPr>
          <p:spPr>
            <a:xfrm>
              <a:off x="0" y="0"/>
              <a:ext cx="2462509" cy="690976"/>
            </a:xfrm>
            <a:custGeom>
              <a:avLst/>
              <a:gdLst/>
              <a:ahLst/>
              <a:cxnLst/>
              <a:rect l="l" t="t" r="r" b="b"/>
              <a:pathLst>
                <a:path w="2462509" h="690976">
                  <a:moveTo>
                    <a:pt x="0" y="0"/>
                  </a:moveTo>
                  <a:lnTo>
                    <a:pt x="2462509" y="0"/>
                  </a:lnTo>
                  <a:lnTo>
                    <a:pt x="2462509" y="690976"/>
                  </a:lnTo>
                  <a:lnTo>
                    <a:pt x="0" y="690976"/>
                  </a:lnTo>
                  <a:close/>
                </a:path>
              </a:pathLst>
            </a:custGeom>
            <a:ln w="38100" cap="sq">
              <a:solidFill>
                <a:srgbClr val="000000"/>
              </a:solidFill>
              <a:prstDash val="solid"/>
              <a:miter/>
            </a:ln>
          </p:spPr>
          <p:txBody>
            <a:bodyPr/>
            <a:lstStyle/>
            <a:p>
              <a:endParaRPr lang="en-US"/>
            </a:p>
          </p:txBody>
        </p:sp>
        <p:sp>
          <p:nvSpPr>
            <p:cNvPr id="11" name="TextBox 11"/>
            <p:cNvSpPr txBox="1"/>
            <p:nvPr/>
          </p:nvSpPr>
          <p:spPr>
            <a:xfrm>
              <a:off x="0" y="-38100"/>
              <a:ext cx="2462509" cy="729076"/>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8033496" y="5035475"/>
            <a:ext cx="3123713" cy="2589011"/>
            <a:chOff x="0" y="0"/>
            <a:chExt cx="822706" cy="681879"/>
          </a:xfrm>
        </p:grpSpPr>
        <p:sp>
          <p:nvSpPr>
            <p:cNvPr id="13" name="Freeform 13"/>
            <p:cNvSpPr/>
            <p:nvPr/>
          </p:nvSpPr>
          <p:spPr>
            <a:xfrm>
              <a:off x="0" y="0"/>
              <a:ext cx="822706" cy="681879"/>
            </a:xfrm>
            <a:custGeom>
              <a:avLst/>
              <a:gdLst/>
              <a:ahLst/>
              <a:cxnLst/>
              <a:rect l="l" t="t" r="r" b="b"/>
              <a:pathLst>
                <a:path w="822706" h="681879">
                  <a:moveTo>
                    <a:pt x="0" y="0"/>
                  </a:moveTo>
                  <a:lnTo>
                    <a:pt x="822706" y="0"/>
                  </a:lnTo>
                  <a:lnTo>
                    <a:pt x="822706" y="681879"/>
                  </a:lnTo>
                  <a:lnTo>
                    <a:pt x="0" y="681879"/>
                  </a:lnTo>
                  <a:close/>
                </a:path>
              </a:pathLst>
            </a:custGeom>
            <a:solidFill>
              <a:srgbClr val="C5B6A6"/>
            </a:solidFill>
            <a:ln w="38100" cap="sq">
              <a:solidFill>
                <a:srgbClr val="000000"/>
              </a:solidFill>
              <a:prstDash val="solid"/>
              <a:miter/>
            </a:ln>
          </p:spPr>
          <p:txBody>
            <a:bodyPr/>
            <a:lstStyle/>
            <a:p>
              <a:endParaRPr lang="en-US"/>
            </a:p>
          </p:txBody>
        </p:sp>
        <p:sp>
          <p:nvSpPr>
            <p:cNvPr id="14" name="TextBox 14"/>
            <p:cNvSpPr txBox="1"/>
            <p:nvPr/>
          </p:nvSpPr>
          <p:spPr>
            <a:xfrm>
              <a:off x="0" y="-38100"/>
              <a:ext cx="822706" cy="719979"/>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1135908" y="5035475"/>
            <a:ext cx="3123713" cy="2589011"/>
            <a:chOff x="0" y="0"/>
            <a:chExt cx="822706" cy="681879"/>
          </a:xfrm>
        </p:grpSpPr>
        <p:sp>
          <p:nvSpPr>
            <p:cNvPr id="16" name="Freeform 16"/>
            <p:cNvSpPr/>
            <p:nvPr/>
          </p:nvSpPr>
          <p:spPr>
            <a:xfrm>
              <a:off x="0" y="0"/>
              <a:ext cx="822706" cy="681879"/>
            </a:xfrm>
            <a:custGeom>
              <a:avLst/>
              <a:gdLst/>
              <a:ahLst/>
              <a:cxnLst/>
              <a:rect l="l" t="t" r="r" b="b"/>
              <a:pathLst>
                <a:path w="822706" h="681879">
                  <a:moveTo>
                    <a:pt x="0" y="0"/>
                  </a:moveTo>
                  <a:lnTo>
                    <a:pt x="822706" y="0"/>
                  </a:lnTo>
                  <a:lnTo>
                    <a:pt x="822706" y="681879"/>
                  </a:lnTo>
                  <a:lnTo>
                    <a:pt x="0" y="681879"/>
                  </a:lnTo>
                  <a:close/>
                </a:path>
              </a:pathLst>
            </a:custGeom>
            <a:solidFill>
              <a:srgbClr val="C5B6A6"/>
            </a:solidFill>
            <a:ln w="38100" cap="sq">
              <a:solidFill>
                <a:srgbClr val="000000"/>
              </a:solidFill>
              <a:prstDash val="solid"/>
              <a:miter/>
            </a:ln>
          </p:spPr>
          <p:txBody>
            <a:bodyPr/>
            <a:lstStyle/>
            <a:p>
              <a:endParaRPr lang="en-US"/>
            </a:p>
          </p:txBody>
        </p:sp>
        <p:sp>
          <p:nvSpPr>
            <p:cNvPr id="17" name="TextBox 17"/>
            <p:cNvSpPr txBox="1"/>
            <p:nvPr/>
          </p:nvSpPr>
          <p:spPr>
            <a:xfrm>
              <a:off x="0" y="-38100"/>
              <a:ext cx="822706" cy="719979"/>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14259621" y="5035475"/>
            <a:ext cx="3123713" cy="2589011"/>
            <a:chOff x="0" y="0"/>
            <a:chExt cx="822706" cy="681879"/>
          </a:xfrm>
        </p:grpSpPr>
        <p:sp>
          <p:nvSpPr>
            <p:cNvPr id="19" name="Freeform 19"/>
            <p:cNvSpPr/>
            <p:nvPr/>
          </p:nvSpPr>
          <p:spPr>
            <a:xfrm>
              <a:off x="0" y="0"/>
              <a:ext cx="822706" cy="681879"/>
            </a:xfrm>
            <a:custGeom>
              <a:avLst/>
              <a:gdLst/>
              <a:ahLst/>
              <a:cxnLst/>
              <a:rect l="l" t="t" r="r" b="b"/>
              <a:pathLst>
                <a:path w="822706" h="681879">
                  <a:moveTo>
                    <a:pt x="0" y="0"/>
                  </a:moveTo>
                  <a:lnTo>
                    <a:pt x="822706" y="0"/>
                  </a:lnTo>
                  <a:lnTo>
                    <a:pt x="822706" y="681879"/>
                  </a:lnTo>
                  <a:lnTo>
                    <a:pt x="0" y="681879"/>
                  </a:lnTo>
                  <a:close/>
                </a:path>
              </a:pathLst>
            </a:custGeom>
            <a:solidFill>
              <a:srgbClr val="C5B6A6"/>
            </a:solidFill>
            <a:ln w="38100" cap="sq">
              <a:solidFill>
                <a:srgbClr val="000000"/>
              </a:solidFill>
              <a:prstDash val="solid"/>
              <a:miter/>
            </a:ln>
          </p:spPr>
          <p:txBody>
            <a:bodyPr/>
            <a:lstStyle/>
            <a:p>
              <a:endParaRPr lang="en-US"/>
            </a:p>
          </p:txBody>
        </p:sp>
        <p:sp>
          <p:nvSpPr>
            <p:cNvPr id="20" name="TextBox 20"/>
            <p:cNvSpPr txBox="1"/>
            <p:nvPr/>
          </p:nvSpPr>
          <p:spPr>
            <a:xfrm>
              <a:off x="0" y="-38100"/>
              <a:ext cx="822706" cy="719979"/>
            </a:xfrm>
            <a:prstGeom prst="rect">
              <a:avLst/>
            </a:prstGeom>
          </p:spPr>
          <p:txBody>
            <a:bodyPr lIns="50800" tIns="50800" rIns="50800" bIns="50800" rtlCol="0" anchor="ctr"/>
            <a:lstStyle/>
            <a:p>
              <a:pPr algn="ctr">
                <a:lnSpc>
                  <a:spcPts val="2659"/>
                </a:lnSpc>
              </a:pPr>
              <a:endParaRPr/>
            </a:p>
          </p:txBody>
        </p:sp>
      </p:grpSp>
      <p:sp>
        <p:nvSpPr>
          <p:cNvPr id="21" name="Freeform 21"/>
          <p:cNvSpPr/>
          <p:nvPr/>
        </p:nvSpPr>
        <p:spPr>
          <a:xfrm>
            <a:off x="8382776" y="5143500"/>
            <a:ext cx="2188508" cy="2364792"/>
          </a:xfrm>
          <a:custGeom>
            <a:avLst/>
            <a:gdLst/>
            <a:ahLst/>
            <a:cxnLst/>
            <a:rect l="l" t="t" r="r" b="b"/>
            <a:pathLst>
              <a:path w="2188508" h="2364792">
                <a:moveTo>
                  <a:pt x="0" y="0"/>
                </a:moveTo>
                <a:lnTo>
                  <a:pt x="2188508" y="0"/>
                </a:lnTo>
                <a:lnTo>
                  <a:pt x="2188508" y="2364792"/>
                </a:lnTo>
                <a:lnTo>
                  <a:pt x="0" y="2364792"/>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2" name="Freeform 22"/>
          <p:cNvSpPr/>
          <p:nvPr/>
        </p:nvSpPr>
        <p:spPr>
          <a:xfrm>
            <a:off x="14259621" y="5419355"/>
            <a:ext cx="2568432" cy="1821252"/>
          </a:xfrm>
          <a:custGeom>
            <a:avLst/>
            <a:gdLst/>
            <a:ahLst/>
            <a:cxnLst/>
            <a:rect l="l" t="t" r="r" b="b"/>
            <a:pathLst>
              <a:path w="2568432" h="1821252">
                <a:moveTo>
                  <a:pt x="0" y="0"/>
                </a:moveTo>
                <a:lnTo>
                  <a:pt x="2568432" y="0"/>
                </a:lnTo>
                <a:lnTo>
                  <a:pt x="2568432" y="1821251"/>
                </a:lnTo>
                <a:lnTo>
                  <a:pt x="0" y="1821251"/>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23" name="Freeform 23"/>
          <p:cNvSpPr/>
          <p:nvPr/>
        </p:nvSpPr>
        <p:spPr>
          <a:xfrm>
            <a:off x="11737459" y="5233952"/>
            <a:ext cx="2274883" cy="2183887"/>
          </a:xfrm>
          <a:custGeom>
            <a:avLst/>
            <a:gdLst/>
            <a:ahLst/>
            <a:cxnLst/>
            <a:rect l="l" t="t" r="r" b="b"/>
            <a:pathLst>
              <a:path w="2274883" h="2183887">
                <a:moveTo>
                  <a:pt x="0" y="0"/>
                </a:moveTo>
                <a:lnTo>
                  <a:pt x="2274883" y="0"/>
                </a:lnTo>
                <a:lnTo>
                  <a:pt x="2274883" y="2183888"/>
                </a:lnTo>
                <a:lnTo>
                  <a:pt x="0" y="2183888"/>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24" name="Freeform 24"/>
          <p:cNvSpPr/>
          <p:nvPr/>
        </p:nvSpPr>
        <p:spPr>
          <a:xfrm>
            <a:off x="11932679" y="3366234"/>
            <a:ext cx="1530171" cy="1535755"/>
          </a:xfrm>
          <a:custGeom>
            <a:avLst/>
            <a:gdLst/>
            <a:ahLst/>
            <a:cxnLst/>
            <a:rect l="l" t="t" r="r" b="b"/>
            <a:pathLst>
              <a:path w="1530171" h="1535755">
                <a:moveTo>
                  <a:pt x="0" y="0"/>
                </a:moveTo>
                <a:lnTo>
                  <a:pt x="1530171" y="0"/>
                </a:lnTo>
                <a:lnTo>
                  <a:pt x="1530171" y="1535755"/>
                </a:lnTo>
                <a:lnTo>
                  <a:pt x="0" y="1535755"/>
                </a:lnTo>
                <a:lnTo>
                  <a:pt x="0" y="0"/>
                </a:lnTo>
                <a:close/>
              </a:path>
            </a:pathLst>
          </a:custGeom>
          <a:blipFill>
            <a:blip>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25" name="TextBox 25"/>
          <p:cNvSpPr txBox="1"/>
          <p:nvPr/>
        </p:nvSpPr>
        <p:spPr>
          <a:xfrm>
            <a:off x="400097" y="91241"/>
            <a:ext cx="16656819" cy="937459"/>
          </a:xfrm>
          <a:prstGeom prst="rect">
            <a:avLst/>
          </a:prstGeom>
        </p:spPr>
        <p:txBody>
          <a:bodyPr lIns="0" tIns="0" rIns="0" bIns="0" rtlCol="0" anchor="t">
            <a:spAutoFit/>
          </a:bodyPr>
          <a:lstStyle/>
          <a:p>
            <a:pPr marL="0" lvl="0" indent="0" algn="l">
              <a:lnSpc>
                <a:spcPts val="7654"/>
              </a:lnSpc>
              <a:spcBef>
                <a:spcPct val="0"/>
              </a:spcBef>
            </a:pPr>
            <a:r>
              <a:rPr lang="en-US" sz="5467">
                <a:solidFill>
                  <a:srgbClr val="000000"/>
                </a:solidFill>
                <a:latin typeface="Fredoka"/>
                <a:ea typeface="Fredoka"/>
                <a:cs typeface="Fredoka"/>
                <a:sym typeface="Fredoka"/>
              </a:rPr>
              <a:t>Normalising Crisis: The Street Level Bureaucrat</a:t>
            </a:r>
          </a:p>
        </p:txBody>
      </p:sp>
      <p:sp>
        <p:nvSpPr>
          <p:cNvPr id="26" name="TextBox 26"/>
          <p:cNvSpPr txBox="1"/>
          <p:nvPr/>
        </p:nvSpPr>
        <p:spPr>
          <a:xfrm>
            <a:off x="16358590" y="9119974"/>
            <a:ext cx="776168" cy="937459"/>
          </a:xfrm>
          <a:prstGeom prst="rect">
            <a:avLst/>
          </a:prstGeom>
        </p:spPr>
        <p:txBody>
          <a:bodyPr lIns="0" tIns="0" rIns="0" bIns="0" rtlCol="0" anchor="t">
            <a:spAutoFit/>
          </a:bodyPr>
          <a:lstStyle/>
          <a:p>
            <a:pPr algn="ctr">
              <a:lnSpc>
                <a:spcPts val="7654"/>
              </a:lnSpc>
              <a:spcBef>
                <a:spcPct val="0"/>
              </a:spcBef>
            </a:pPr>
            <a:r>
              <a:rPr lang="en-US" sz="5467">
                <a:solidFill>
                  <a:srgbClr val="FFFFFF"/>
                </a:solidFill>
                <a:latin typeface="Fredoka"/>
                <a:ea typeface="Fredoka"/>
                <a:cs typeface="Fredoka"/>
                <a:sym typeface="Fredoka"/>
              </a:rPr>
              <a:t>7</a:t>
            </a:r>
          </a:p>
        </p:txBody>
      </p:sp>
      <p:sp>
        <p:nvSpPr>
          <p:cNvPr id="27" name="TextBox 27"/>
          <p:cNvSpPr txBox="1"/>
          <p:nvPr/>
        </p:nvSpPr>
        <p:spPr>
          <a:xfrm>
            <a:off x="501612" y="1676336"/>
            <a:ext cx="6312518" cy="1989454"/>
          </a:xfrm>
          <a:prstGeom prst="rect">
            <a:avLst/>
          </a:prstGeom>
        </p:spPr>
        <p:txBody>
          <a:bodyPr lIns="0" tIns="0" rIns="0" bIns="0" rtlCol="0" anchor="t">
            <a:spAutoFit/>
          </a:bodyPr>
          <a:lstStyle/>
          <a:p>
            <a:pPr algn="just">
              <a:lnSpc>
                <a:spcPts val="3220"/>
              </a:lnSpc>
              <a:spcBef>
                <a:spcPct val="0"/>
              </a:spcBef>
            </a:pPr>
            <a:r>
              <a:rPr lang="en-US" sz="2300" b="1">
                <a:solidFill>
                  <a:srgbClr val="000000"/>
                </a:solidFill>
                <a:latin typeface="Canva Sans Bold"/>
                <a:ea typeface="Canva Sans Bold"/>
                <a:cs typeface="Canva Sans Bold"/>
                <a:sym typeface="Canva Sans Bold"/>
              </a:rPr>
              <a:t>Theoretical Anchor</a:t>
            </a:r>
            <a:r>
              <a:rPr lang="en-US" sz="2300">
                <a:solidFill>
                  <a:srgbClr val="000000"/>
                </a:solidFill>
                <a:latin typeface="Canva Sans"/>
                <a:ea typeface="Canva Sans"/>
                <a:cs typeface="Canva Sans"/>
                <a:sym typeface="Canva Sans"/>
              </a:rPr>
              <a:t>: Lipsky (1980) demonstrates the professionals in resource-limited, high demand environments develop coping strategies that prioritise manageability over policy ideals.</a:t>
            </a:r>
          </a:p>
        </p:txBody>
      </p:sp>
      <p:sp>
        <p:nvSpPr>
          <p:cNvPr id="28" name="TextBox 28"/>
          <p:cNvSpPr txBox="1"/>
          <p:nvPr/>
        </p:nvSpPr>
        <p:spPr>
          <a:xfrm>
            <a:off x="400097" y="4441179"/>
            <a:ext cx="6312518" cy="1589404"/>
          </a:xfrm>
          <a:prstGeom prst="rect">
            <a:avLst/>
          </a:prstGeom>
        </p:spPr>
        <p:txBody>
          <a:bodyPr lIns="0" tIns="0" rIns="0" bIns="0" rtlCol="0" anchor="t">
            <a:spAutoFit/>
          </a:bodyPr>
          <a:lstStyle/>
          <a:p>
            <a:pPr algn="just">
              <a:lnSpc>
                <a:spcPts val="3220"/>
              </a:lnSpc>
              <a:spcBef>
                <a:spcPct val="0"/>
              </a:spcBef>
            </a:pPr>
            <a:r>
              <a:rPr lang="en-US" sz="2300" b="1">
                <a:solidFill>
                  <a:srgbClr val="000000"/>
                </a:solidFill>
                <a:latin typeface="Canva Sans Bold"/>
                <a:ea typeface="Canva Sans Bold"/>
                <a:cs typeface="Canva Sans Bold"/>
                <a:sym typeface="Canva Sans Bold"/>
              </a:rPr>
              <a:t>The Mechanism</a:t>
            </a:r>
            <a:r>
              <a:rPr lang="en-US" sz="2300">
                <a:solidFill>
                  <a:srgbClr val="000000"/>
                </a:solidFill>
                <a:latin typeface="Canva Sans"/>
                <a:ea typeface="Canva Sans"/>
                <a:cs typeface="Canva Sans"/>
                <a:sym typeface="Canva Sans"/>
              </a:rPr>
              <a:t>: Headteachers default to pragmatic, reactive decision making to survive daily safeguarding, ALN and staffing emergencies.</a:t>
            </a:r>
          </a:p>
        </p:txBody>
      </p:sp>
      <p:sp>
        <p:nvSpPr>
          <p:cNvPr id="29" name="TextBox 29"/>
          <p:cNvSpPr txBox="1"/>
          <p:nvPr/>
        </p:nvSpPr>
        <p:spPr>
          <a:xfrm>
            <a:off x="400097" y="6805971"/>
            <a:ext cx="6312518" cy="1589404"/>
          </a:xfrm>
          <a:prstGeom prst="rect">
            <a:avLst/>
          </a:prstGeom>
        </p:spPr>
        <p:txBody>
          <a:bodyPr lIns="0" tIns="0" rIns="0" bIns="0" rtlCol="0" anchor="t">
            <a:spAutoFit/>
          </a:bodyPr>
          <a:lstStyle/>
          <a:p>
            <a:pPr algn="just">
              <a:lnSpc>
                <a:spcPts val="3220"/>
              </a:lnSpc>
              <a:spcBef>
                <a:spcPct val="0"/>
              </a:spcBef>
            </a:pPr>
            <a:r>
              <a:rPr lang="en-US" sz="2300" b="1">
                <a:solidFill>
                  <a:srgbClr val="000000"/>
                </a:solidFill>
                <a:latin typeface="Canva Sans Bold"/>
                <a:ea typeface="Canva Sans Bold"/>
                <a:cs typeface="Canva Sans Bold"/>
                <a:sym typeface="Canva Sans Bold"/>
              </a:rPr>
              <a:t>The Consequence</a:t>
            </a:r>
            <a:r>
              <a:rPr lang="en-US" sz="2300">
                <a:solidFill>
                  <a:srgbClr val="000000"/>
                </a:solidFill>
                <a:latin typeface="Canva Sans"/>
                <a:ea typeface="Canva Sans"/>
                <a:cs typeface="Canva Sans"/>
                <a:sym typeface="Canva Sans"/>
              </a:rPr>
              <a:t>: Crisis driven leadership becomes the structural norm, permanently eliminating the cognitive space required for sustained innovation.</a:t>
            </a:r>
          </a:p>
        </p:txBody>
      </p:sp>
      <p:grpSp>
        <p:nvGrpSpPr>
          <p:cNvPr id="30" name="Group 30"/>
          <p:cNvGrpSpPr/>
          <p:nvPr/>
        </p:nvGrpSpPr>
        <p:grpSpPr>
          <a:xfrm>
            <a:off x="9558045" y="6419202"/>
            <a:ext cx="5456187" cy="3475243"/>
            <a:chOff x="0" y="0"/>
            <a:chExt cx="7274916" cy="4633658"/>
          </a:xfrm>
        </p:grpSpPr>
        <p:sp>
          <p:nvSpPr>
            <p:cNvPr id="31" name="TextBox 31"/>
            <p:cNvSpPr txBox="1"/>
            <p:nvPr/>
          </p:nvSpPr>
          <p:spPr>
            <a:xfrm>
              <a:off x="991633" y="3550067"/>
              <a:ext cx="6283283" cy="1083591"/>
            </a:xfrm>
            <a:prstGeom prst="rect">
              <a:avLst/>
            </a:prstGeom>
          </p:spPr>
          <p:txBody>
            <a:bodyPr lIns="0" tIns="0" rIns="0" bIns="0" rtlCol="0" anchor="t">
              <a:spAutoFit/>
            </a:bodyPr>
            <a:lstStyle/>
            <a:p>
              <a:pPr algn="ctr">
                <a:lnSpc>
                  <a:spcPts val="6003"/>
                </a:lnSpc>
              </a:pPr>
              <a:r>
                <a:rPr lang="en-US" sz="5663" i="1">
                  <a:solidFill>
                    <a:srgbClr val="000000"/>
                  </a:solidFill>
                  <a:latin typeface="Knewave"/>
                  <a:ea typeface="Knewave"/>
                  <a:cs typeface="Knewave"/>
                  <a:sym typeface="Knewave"/>
                </a:rPr>
                <a:t>STREET LEVEL</a:t>
              </a:r>
            </a:p>
          </p:txBody>
        </p:sp>
        <p:sp>
          <p:nvSpPr>
            <p:cNvPr id="32" name="TextBox 32"/>
            <p:cNvSpPr txBox="1"/>
            <p:nvPr/>
          </p:nvSpPr>
          <p:spPr>
            <a:xfrm>
              <a:off x="0" y="-76200"/>
              <a:ext cx="5469636" cy="373202"/>
            </a:xfrm>
            <a:prstGeom prst="rect">
              <a:avLst/>
            </a:prstGeom>
          </p:spPr>
          <p:txBody>
            <a:bodyPr lIns="0" tIns="0" rIns="0" bIns="0" rtlCol="0" anchor="t">
              <a:spAutoFit/>
            </a:bodyPr>
            <a:lstStyle/>
            <a:p>
              <a:pPr algn="ctr">
                <a:lnSpc>
                  <a:spcPts val="2146"/>
                </a:lnSpc>
              </a:pPr>
              <a:endParaRPr/>
            </a:p>
          </p:txBody>
        </p:sp>
      </p:grpSp>
      <p:grpSp>
        <p:nvGrpSpPr>
          <p:cNvPr id="33" name="Group 33"/>
          <p:cNvGrpSpPr/>
          <p:nvPr/>
        </p:nvGrpSpPr>
        <p:grpSpPr>
          <a:xfrm>
            <a:off x="8728506" y="-490010"/>
            <a:ext cx="7115265" cy="3856243"/>
            <a:chOff x="0" y="0"/>
            <a:chExt cx="9487020" cy="5141658"/>
          </a:xfrm>
        </p:grpSpPr>
        <p:sp>
          <p:nvSpPr>
            <p:cNvPr id="34" name="TextBox 34"/>
            <p:cNvSpPr txBox="1"/>
            <p:nvPr/>
          </p:nvSpPr>
          <p:spPr>
            <a:xfrm>
              <a:off x="991633" y="4058067"/>
              <a:ext cx="8495388" cy="1083591"/>
            </a:xfrm>
            <a:prstGeom prst="rect">
              <a:avLst/>
            </a:prstGeom>
          </p:spPr>
          <p:txBody>
            <a:bodyPr lIns="0" tIns="0" rIns="0" bIns="0" rtlCol="0" anchor="t">
              <a:spAutoFit/>
            </a:bodyPr>
            <a:lstStyle/>
            <a:p>
              <a:pPr algn="ctr">
                <a:lnSpc>
                  <a:spcPts val="6003"/>
                </a:lnSpc>
              </a:pPr>
              <a:r>
                <a:rPr lang="en-US" sz="5663" i="1">
                  <a:solidFill>
                    <a:srgbClr val="000000"/>
                  </a:solidFill>
                  <a:latin typeface="Knewave"/>
                  <a:ea typeface="Knewave"/>
                  <a:cs typeface="Knewave"/>
                  <a:sym typeface="Knewave"/>
                </a:rPr>
                <a:t>STRATEGIC SPACE</a:t>
              </a:r>
            </a:p>
          </p:txBody>
        </p:sp>
        <p:sp>
          <p:nvSpPr>
            <p:cNvPr id="35" name="TextBox 35"/>
            <p:cNvSpPr txBox="1"/>
            <p:nvPr/>
          </p:nvSpPr>
          <p:spPr>
            <a:xfrm>
              <a:off x="0" y="-76200"/>
              <a:ext cx="5469636" cy="373202"/>
            </a:xfrm>
            <a:prstGeom prst="rect">
              <a:avLst/>
            </a:prstGeom>
          </p:spPr>
          <p:txBody>
            <a:bodyPr lIns="0" tIns="0" rIns="0" bIns="0" rtlCol="0" anchor="t">
              <a:spAutoFit/>
            </a:bodyPr>
            <a:lstStyle/>
            <a:p>
              <a:pPr algn="ctr">
                <a:lnSpc>
                  <a:spcPts val="2146"/>
                </a:lnSpc>
              </a:pPr>
              <a:endParaRPr/>
            </a:p>
          </p:txBody>
        </p:sp>
      </p:grpSp>
      <p:sp>
        <p:nvSpPr>
          <p:cNvPr id="36" name="TextBox 36"/>
          <p:cNvSpPr txBox="1"/>
          <p:nvPr/>
        </p:nvSpPr>
        <p:spPr>
          <a:xfrm rot="659201">
            <a:off x="7253584" y="8368523"/>
            <a:ext cx="3746343" cy="367832"/>
          </a:xfrm>
          <a:prstGeom prst="rect">
            <a:avLst/>
          </a:prstGeom>
        </p:spPr>
        <p:txBody>
          <a:bodyPr lIns="0" tIns="0" rIns="0" bIns="0" rtlCol="0" anchor="t">
            <a:spAutoFit/>
          </a:bodyPr>
          <a:lstStyle/>
          <a:p>
            <a:pPr algn="ctr">
              <a:lnSpc>
                <a:spcPts val="2346"/>
              </a:lnSpc>
            </a:pPr>
            <a:r>
              <a:rPr lang="en-US" sz="3610">
                <a:solidFill>
                  <a:srgbClr val="004754"/>
                </a:solidFill>
                <a:latin typeface="Handelson Three"/>
                <a:ea typeface="Handelson Three"/>
                <a:cs typeface="Handelson Three"/>
                <a:sym typeface="Handelson Three"/>
              </a:rPr>
              <a:t>Complaints</a:t>
            </a:r>
          </a:p>
        </p:txBody>
      </p:sp>
      <p:sp>
        <p:nvSpPr>
          <p:cNvPr id="37" name="TextBox 37"/>
          <p:cNvSpPr txBox="1"/>
          <p:nvPr/>
        </p:nvSpPr>
        <p:spPr>
          <a:xfrm>
            <a:off x="10824593" y="8301947"/>
            <a:ext cx="3746343" cy="367832"/>
          </a:xfrm>
          <a:prstGeom prst="rect">
            <a:avLst/>
          </a:prstGeom>
        </p:spPr>
        <p:txBody>
          <a:bodyPr lIns="0" tIns="0" rIns="0" bIns="0" rtlCol="0" anchor="t">
            <a:spAutoFit/>
          </a:bodyPr>
          <a:lstStyle/>
          <a:p>
            <a:pPr algn="ctr">
              <a:lnSpc>
                <a:spcPts val="2346"/>
              </a:lnSpc>
            </a:pPr>
            <a:r>
              <a:rPr lang="en-US" sz="3610">
                <a:solidFill>
                  <a:srgbClr val="004754"/>
                </a:solidFill>
                <a:latin typeface="Handelson Three"/>
                <a:ea typeface="Handelson Three"/>
                <a:cs typeface="Handelson Three"/>
                <a:sym typeface="Handelson Three"/>
              </a:rPr>
              <a:t>additional learning needs</a:t>
            </a:r>
          </a:p>
        </p:txBody>
      </p:sp>
      <p:sp>
        <p:nvSpPr>
          <p:cNvPr id="38" name="TextBox 38"/>
          <p:cNvSpPr txBox="1"/>
          <p:nvPr/>
        </p:nvSpPr>
        <p:spPr>
          <a:xfrm rot="-1198986">
            <a:off x="14516341" y="8595818"/>
            <a:ext cx="3746343" cy="367832"/>
          </a:xfrm>
          <a:prstGeom prst="rect">
            <a:avLst/>
          </a:prstGeom>
        </p:spPr>
        <p:txBody>
          <a:bodyPr lIns="0" tIns="0" rIns="0" bIns="0" rtlCol="0" anchor="t">
            <a:spAutoFit/>
          </a:bodyPr>
          <a:lstStyle/>
          <a:p>
            <a:pPr algn="ctr">
              <a:lnSpc>
                <a:spcPts val="2346"/>
              </a:lnSpc>
            </a:pPr>
            <a:r>
              <a:rPr lang="en-US" sz="3610">
                <a:solidFill>
                  <a:srgbClr val="004754"/>
                </a:solidFill>
                <a:latin typeface="Handelson Three"/>
                <a:ea typeface="Handelson Three"/>
                <a:cs typeface="Handelson Three"/>
                <a:sym typeface="Handelson Three"/>
              </a:rPr>
              <a:t>budget issues</a:t>
            </a:r>
          </a:p>
        </p:txBody>
      </p:sp>
      <p:sp>
        <p:nvSpPr>
          <p:cNvPr id="39" name="TextBox 39"/>
          <p:cNvSpPr txBox="1"/>
          <p:nvPr/>
        </p:nvSpPr>
        <p:spPr>
          <a:xfrm rot="-682440">
            <a:off x="8540313" y="7941549"/>
            <a:ext cx="3746343" cy="367832"/>
          </a:xfrm>
          <a:prstGeom prst="rect">
            <a:avLst/>
          </a:prstGeom>
        </p:spPr>
        <p:txBody>
          <a:bodyPr lIns="0" tIns="0" rIns="0" bIns="0" rtlCol="0" anchor="t">
            <a:spAutoFit/>
          </a:bodyPr>
          <a:lstStyle/>
          <a:p>
            <a:pPr algn="ctr">
              <a:lnSpc>
                <a:spcPts val="2346"/>
              </a:lnSpc>
            </a:pPr>
            <a:r>
              <a:rPr lang="en-US" sz="3610">
                <a:solidFill>
                  <a:srgbClr val="004754"/>
                </a:solidFill>
                <a:latin typeface="Handelson Three"/>
                <a:ea typeface="Handelson Three"/>
                <a:cs typeface="Handelson Three"/>
                <a:sym typeface="Handelson Three"/>
              </a:rPr>
              <a:t>Staffing issues</a:t>
            </a:r>
          </a:p>
        </p:txBody>
      </p:sp>
      <p:sp>
        <p:nvSpPr>
          <p:cNvPr id="40" name="TextBox 40"/>
          <p:cNvSpPr txBox="1"/>
          <p:nvPr/>
        </p:nvSpPr>
        <p:spPr>
          <a:xfrm rot="722401">
            <a:off x="12872059" y="7915258"/>
            <a:ext cx="3746343" cy="367832"/>
          </a:xfrm>
          <a:prstGeom prst="rect">
            <a:avLst/>
          </a:prstGeom>
        </p:spPr>
        <p:txBody>
          <a:bodyPr lIns="0" tIns="0" rIns="0" bIns="0" rtlCol="0" anchor="t">
            <a:spAutoFit/>
          </a:bodyPr>
          <a:lstStyle/>
          <a:p>
            <a:pPr algn="ctr">
              <a:lnSpc>
                <a:spcPts val="2346"/>
              </a:lnSpc>
            </a:pPr>
            <a:r>
              <a:rPr lang="en-US" sz="3610">
                <a:solidFill>
                  <a:srgbClr val="004754"/>
                </a:solidFill>
                <a:latin typeface="Handelson Three"/>
                <a:ea typeface="Handelson Three"/>
                <a:cs typeface="Handelson Three"/>
                <a:sym typeface="Handelson Three"/>
              </a:rPr>
              <a:t>Curriculum Reform</a:t>
            </a:r>
          </a:p>
        </p:txBody>
      </p:sp>
      <p:sp>
        <p:nvSpPr>
          <p:cNvPr id="41" name="TextBox 41"/>
          <p:cNvSpPr txBox="1"/>
          <p:nvPr/>
        </p:nvSpPr>
        <p:spPr>
          <a:xfrm rot="-682440">
            <a:off x="5731204" y="7961062"/>
            <a:ext cx="3746343" cy="367832"/>
          </a:xfrm>
          <a:prstGeom prst="rect">
            <a:avLst/>
          </a:prstGeom>
        </p:spPr>
        <p:txBody>
          <a:bodyPr lIns="0" tIns="0" rIns="0" bIns="0" rtlCol="0" anchor="t">
            <a:spAutoFit/>
          </a:bodyPr>
          <a:lstStyle/>
          <a:p>
            <a:pPr algn="ctr">
              <a:lnSpc>
                <a:spcPts val="2346"/>
              </a:lnSpc>
            </a:pPr>
            <a:r>
              <a:rPr lang="en-US" sz="3610">
                <a:solidFill>
                  <a:srgbClr val="004754"/>
                </a:solidFill>
                <a:latin typeface="Handelson Three"/>
                <a:ea typeface="Handelson Three"/>
                <a:cs typeface="Handelson Three"/>
                <a:sym typeface="Handelson Three"/>
              </a:rPr>
              <a:t>Underperformance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Freeform 2"/>
          <p:cNvSpPr/>
          <p:nvPr/>
        </p:nvSpPr>
        <p:spPr>
          <a:xfrm rot="-3182302">
            <a:off x="8530013" y="3072410"/>
            <a:ext cx="11556980" cy="10168903"/>
          </a:xfrm>
          <a:custGeom>
            <a:avLst/>
            <a:gdLst/>
            <a:ahLst/>
            <a:cxnLst/>
            <a:rect l="l" t="t" r="r" b="b"/>
            <a:pathLst>
              <a:path w="11556980" h="10168903">
                <a:moveTo>
                  <a:pt x="0" y="0"/>
                </a:moveTo>
                <a:lnTo>
                  <a:pt x="11556980" y="0"/>
                </a:lnTo>
                <a:lnTo>
                  <a:pt x="11556980" y="10168904"/>
                </a:lnTo>
                <a:lnTo>
                  <a:pt x="0" y="1016890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232357" y="8932410"/>
            <a:ext cx="1121318" cy="1119534"/>
          </a:xfrm>
          <a:custGeom>
            <a:avLst/>
            <a:gdLst/>
            <a:ahLst/>
            <a:cxnLst/>
            <a:rect l="l" t="t" r="r" b="b"/>
            <a:pathLst>
              <a:path w="1121318" h="1119534">
                <a:moveTo>
                  <a:pt x="0" y="0"/>
                </a:moveTo>
                <a:lnTo>
                  <a:pt x="1121318" y="0"/>
                </a:lnTo>
                <a:lnTo>
                  <a:pt x="1121318" y="1119534"/>
                </a:lnTo>
                <a:lnTo>
                  <a:pt x="0" y="111953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17282868" y="69424"/>
            <a:ext cx="966283" cy="964746"/>
          </a:xfrm>
          <a:custGeom>
            <a:avLst/>
            <a:gdLst/>
            <a:ahLst/>
            <a:cxnLst/>
            <a:rect l="l" t="t" r="r" b="b"/>
            <a:pathLst>
              <a:path w="966283" h="964746">
                <a:moveTo>
                  <a:pt x="0" y="0"/>
                </a:moveTo>
                <a:lnTo>
                  <a:pt x="966284" y="0"/>
                </a:lnTo>
                <a:lnTo>
                  <a:pt x="966284" y="964745"/>
                </a:lnTo>
                <a:lnTo>
                  <a:pt x="0" y="964745"/>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17345297" y="69424"/>
            <a:ext cx="777059" cy="964746"/>
          </a:xfrm>
          <a:custGeom>
            <a:avLst/>
            <a:gdLst/>
            <a:ahLst/>
            <a:cxnLst/>
            <a:rect l="l" t="t" r="r" b="b"/>
            <a:pathLst>
              <a:path w="777059" h="964746">
                <a:moveTo>
                  <a:pt x="0" y="0"/>
                </a:moveTo>
                <a:lnTo>
                  <a:pt x="777059" y="0"/>
                </a:lnTo>
                <a:lnTo>
                  <a:pt x="777059" y="964745"/>
                </a:lnTo>
                <a:lnTo>
                  <a:pt x="0" y="964745"/>
                </a:lnTo>
                <a:lnTo>
                  <a:pt x="0" y="0"/>
                </a:lnTo>
                <a:close/>
              </a:path>
            </a:pathLst>
          </a:custGeom>
          <a:blipFill>
            <a:blip>
              <a:extLst>
                <a:ext uri="{96DAC541-7B7A-43D3-8B79-37D633B846F1}">
                  <asvg:svgBlip xmlns:asvg="http://schemas.microsoft.com/office/drawing/2016/SVG/main" r:embed="rId5"/>
                </a:ext>
              </a:extLst>
            </a:blip>
            <a:stretch>
              <a:fillRect/>
            </a:stretch>
          </a:blipFill>
          <a:ln cap="sq">
            <a:noFill/>
            <a:prstDash val="solid"/>
            <a:miter/>
          </a:ln>
        </p:spPr>
        <p:txBody>
          <a:bodyPr/>
          <a:lstStyle/>
          <a:p>
            <a:endParaRPr lang="en-US"/>
          </a:p>
        </p:txBody>
      </p:sp>
      <p:sp>
        <p:nvSpPr>
          <p:cNvPr id="6" name="Freeform 6"/>
          <p:cNvSpPr/>
          <p:nvPr/>
        </p:nvSpPr>
        <p:spPr>
          <a:xfrm>
            <a:off x="17409664" y="9492177"/>
            <a:ext cx="712692" cy="711558"/>
          </a:xfrm>
          <a:custGeom>
            <a:avLst/>
            <a:gdLst/>
            <a:ahLst/>
            <a:cxnLst/>
            <a:rect l="l" t="t" r="r" b="b"/>
            <a:pathLst>
              <a:path w="712692" h="711558">
                <a:moveTo>
                  <a:pt x="0" y="0"/>
                </a:moveTo>
                <a:lnTo>
                  <a:pt x="712692" y="0"/>
                </a:lnTo>
                <a:lnTo>
                  <a:pt x="712692" y="711558"/>
                </a:lnTo>
                <a:lnTo>
                  <a:pt x="0" y="71155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7" name="Freeform 7"/>
          <p:cNvSpPr/>
          <p:nvPr/>
        </p:nvSpPr>
        <p:spPr>
          <a:xfrm>
            <a:off x="17479446" y="9492177"/>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8" name="Freeform 8"/>
          <p:cNvSpPr/>
          <p:nvPr/>
        </p:nvSpPr>
        <p:spPr>
          <a:xfrm>
            <a:off x="4518185" y="907575"/>
            <a:ext cx="8582765" cy="8940381"/>
          </a:xfrm>
          <a:custGeom>
            <a:avLst/>
            <a:gdLst/>
            <a:ahLst/>
            <a:cxnLst/>
            <a:rect l="l" t="t" r="r" b="b"/>
            <a:pathLst>
              <a:path w="8582765" h="8940381">
                <a:moveTo>
                  <a:pt x="0" y="0"/>
                </a:moveTo>
                <a:lnTo>
                  <a:pt x="8582765" y="0"/>
                </a:lnTo>
                <a:lnTo>
                  <a:pt x="8582765" y="8940381"/>
                </a:lnTo>
                <a:lnTo>
                  <a:pt x="0" y="894038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9" name="TextBox 9"/>
          <p:cNvSpPr txBox="1"/>
          <p:nvPr/>
        </p:nvSpPr>
        <p:spPr>
          <a:xfrm>
            <a:off x="11136738" y="1755222"/>
            <a:ext cx="5348304" cy="2221334"/>
          </a:xfrm>
          <a:prstGeom prst="rect">
            <a:avLst/>
          </a:prstGeom>
        </p:spPr>
        <p:txBody>
          <a:bodyPr lIns="0" tIns="0" rIns="0" bIns="0" rtlCol="0" anchor="t">
            <a:spAutoFit/>
          </a:bodyPr>
          <a:lstStyle/>
          <a:p>
            <a:pPr algn="l">
              <a:lnSpc>
                <a:spcPts val="3564"/>
              </a:lnSpc>
              <a:spcBef>
                <a:spcPct val="0"/>
              </a:spcBef>
            </a:pPr>
            <a:r>
              <a:rPr lang="en-US" sz="2545" b="1" i="1">
                <a:solidFill>
                  <a:srgbClr val="FFFFFF"/>
                </a:solidFill>
                <a:latin typeface="Canva Sans Bold Italics"/>
                <a:ea typeface="Canva Sans Bold Italics"/>
                <a:cs typeface="Canva Sans Bold Italics"/>
                <a:sym typeface="Canva Sans Bold Italics"/>
              </a:rPr>
              <a:t>Step 1: Structutal Scarcity (Lipsky) </a:t>
            </a:r>
            <a:r>
              <a:rPr lang="en-US" sz="2545" i="1">
                <a:solidFill>
                  <a:srgbClr val="FFFFFF"/>
                </a:solidFill>
                <a:latin typeface="Canva Sans Italics"/>
                <a:ea typeface="Canva Sans Italics"/>
                <a:cs typeface="Canva Sans Italics"/>
                <a:sym typeface="Canva Sans Italics"/>
              </a:rPr>
              <a:t>Resource constraints &amp; operational saturation force leaders into street level crisis management.</a:t>
            </a:r>
          </a:p>
        </p:txBody>
      </p:sp>
      <p:grpSp>
        <p:nvGrpSpPr>
          <p:cNvPr id="10" name="Group 10"/>
          <p:cNvGrpSpPr/>
          <p:nvPr/>
        </p:nvGrpSpPr>
        <p:grpSpPr>
          <a:xfrm>
            <a:off x="10435306" y="7515338"/>
            <a:ext cx="6049735" cy="2536606"/>
            <a:chOff x="0" y="0"/>
            <a:chExt cx="1737095" cy="728350"/>
          </a:xfrm>
        </p:grpSpPr>
        <p:sp>
          <p:nvSpPr>
            <p:cNvPr id="11" name="Freeform 11"/>
            <p:cNvSpPr/>
            <p:nvPr/>
          </p:nvSpPr>
          <p:spPr>
            <a:xfrm>
              <a:off x="0" y="0"/>
              <a:ext cx="1737095" cy="728350"/>
            </a:xfrm>
            <a:custGeom>
              <a:avLst/>
              <a:gdLst/>
              <a:ahLst/>
              <a:cxnLst/>
              <a:rect l="l" t="t" r="r" b="b"/>
              <a:pathLst>
                <a:path w="1737095" h="728350">
                  <a:moveTo>
                    <a:pt x="127971" y="0"/>
                  </a:moveTo>
                  <a:lnTo>
                    <a:pt x="1609124" y="0"/>
                  </a:lnTo>
                  <a:cubicBezTo>
                    <a:pt x="1643064" y="0"/>
                    <a:pt x="1675614" y="13483"/>
                    <a:pt x="1699613" y="37482"/>
                  </a:cubicBezTo>
                  <a:cubicBezTo>
                    <a:pt x="1723612" y="61481"/>
                    <a:pt x="1737095" y="94031"/>
                    <a:pt x="1737095" y="127971"/>
                  </a:cubicBezTo>
                  <a:lnTo>
                    <a:pt x="1737095" y="600379"/>
                  </a:lnTo>
                  <a:cubicBezTo>
                    <a:pt x="1737095" y="634319"/>
                    <a:pt x="1723612" y="666869"/>
                    <a:pt x="1699613" y="690868"/>
                  </a:cubicBezTo>
                  <a:cubicBezTo>
                    <a:pt x="1675614" y="714868"/>
                    <a:pt x="1643064" y="728350"/>
                    <a:pt x="1609124" y="728350"/>
                  </a:cubicBezTo>
                  <a:lnTo>
                    <a:pt x="127971" y="728350"/>
                  </a:lnTo>
                  <a:cubicBezTo>
                    <a:pt x="57295" y="728350"/>
                    <a:pt x="0" y="671056"/>
                    <a:pt x="0" y="600379"/>
                  </a:cubicBezTo>
                  <a:lnTo>
                    <a:pt x="0" y="127971"/>
                  </a:lnTo>
                  <a:cubicBezTo>
                    <a:pt x="0" y="57295"/>
                    <a:pt x="57295" y="0"/>
                    <a:pt x="127971" y="0"/>
                  </a:cubicBezTo>
                  <a:close/>
                </a:path>
              </a:pathLst>
            </a:custGeom>
            <a:solidFill>
              <a:srgbClr val="000000"/>
            </a:solidFill>
          </p:spPr>
          <p:txBody>
            <a:bodyPr/>
            <a:lstStyle/>
            <a:p>
              <a:endParaRPr lang="en-US"/>
            </a:p>
          </p:txBody>
        </p:sp>
        <p:sp>
          <p:nvSpPr>
            <p:cNvPr id="12" name="TextBox 12"/>
            <p:cNvSpPr txBox="1"/>
            <p:nvPr/>
          </p:nvSpPr>
          <p:spPr>
            <a:xfrm>
              <a:off x="0" y="-38100"/>
              <a:ext cx="1737095" cy="766450"/>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0786022" y="2231475"/>
            <a:ext cx="6049735" cy="2536606"/>
            <a:chOff x="0" y="0"/>
            <a:chExt cx="1737095" cy="728350"/>
          </a:xfrm>
        </p:grpSpPr>
        <p:sp>
          <p:nvSpPr>
            <p:cNvPr id="14" name="Freeform 14"/>
            <p:cNvSpPr/>
            <p:nvPr/>
          </p:nvSpPr>
          <p:spPr>
            <a:xfrm>
              <a:off x="0" y="0"/>
              <a:ext cx="1737095" cy="728350"/>
            </a:xfrm>
            <a:custGeom>
              <a:avLst/>
              <a:gdLst/>
              <a:ahLst/>
              <a:cxnLst/>
              <a:rect l="l" t="t" r="r" b="b"/>
              <a:pathLst>
                <a:path w="1737095" h="728350">
                  <a:moveTo>
                    <a:pt x="127971" y="0"/>
                  </a:moveTo>
                  <a:lnTo>
                    <a:pt x="1609124" y="0"/>
                  </a:lnTo>
                  <a:cubicBezTo>
                    <a:pt x="1643064" y="0"/>
                    <a:pt x="1675614" y="13483"/>
                    <a:pt x="1699613" y="37482"/>
                  </a:cubicBezTo>
                  <a:cubicBezTo>
                    <a:pt x="1723612" y="61481"/>
                    <a:pt x="1737095" y="94031"/>
                    <a:pt x="1737095" y="127971"/>
                  </a:cubicBezTo>
                  <a:lnTo>
                    <a:pt x="1737095" y="600379"/>
                  </a:lnTo>
                  <a:cubicBezTo>
                    <a:pt x="1737095" y="634319"/>
                    <a:pt x="1723612" y="666869"/>
                    <a:pt x="1699613" y="690868"/>
                  </a:cubicBezTo>
                  <a:cubicBezTo>
                    <a:pt x="1675614" y="714868"/>
                    <a:pt x="1643064" y="728350"/>
                    <a:pt x="1609124" y="728350"/>
                  </a:cubicBezTo>
                  <a:lnTo>
                    <a:pt x="127971" y="728350"/>
                  </a:lnTo>
                  <a:cubicBezTo>
                    <a:pt x="57295" y="728350"/>
                    <a:pt x="0" y="671056"/>
                    <a:pt x="0" y="600379"/>
                  </a:cubicBezTo>
                  <a:lnTo>
                    <a:pt x="0" y="127971"/>
                  </a:lnTo>
                  <a:cubicBezTo>
                    <a:pt x="0" y="57295"/>
                    <a:pt x="57295" y="0"/>
                    <a:pt x="127971" y="0"/>
                  </a:cubicBezTo>
                  <a:close/>
                </a:path>
              </a:pathLst>
            </a:custGeom>
            <a:solidFill>
              <a:srgbClr val="000000"/>
            </a:solidFill>
          </p:spPr>
          <p:txBody>
            <a:bodyPr/>
            <a:lstStyle/>
            <a:p>
              <a:endParaRPr lang="en-US"/>
            </a:p>
          </p:txBody>
        </p:sp>
        <p:sp>
          <p:nvSpPr>
            <p:cNvPr id="15" name="TextBox 15"/>
            <p:cNvSpPr txBox="1"/>
            <p:nvPr/>
          </p:nvSpPr>
          <p:spPr>
            <a:xfrm>
              <a:off x="0" y="-38100"/>
              <a:ext cx="1737095" cy="766450"/>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232357" y="2231475"/>
            <a:ext cx="6049735" cy="2536606"/>
            <a:chOff x="0" y="0"/>
            <a:chExt cx="1737095" cy="728350"/>
          </a:xfrm>
        </p:grpSpPr>
        <p:sp>
          <p:nvSpPr>
            <p:cNvPr id="17" name="Freeform 17"/>
            <p:cNvSpPr/>
            <p:nvPr/>
          </p:nvSpPr>
          <p:spPr>
            <a:xfrm>
              <a:off x="0" y="0"/>
              <a:ext cx="1737095" cy="728350"/>
            </a:xfrm>
            <a:custGeom>
              <a:avLst/>
              <a:gdLst/>
              <a:ahLst/>
              <a:cxnLst/>
              <a:rect l="l" t="t" r="r" b="b"/>
              <a:pathLst>
                <a:path w="1737095" h="728350">
                  <a:moveTo>
                    <a:pt x="127971" y="0"/>
                  </a:moveTo>
                  <a:lnTo>
                    <a:pt x="1609124" y="0"/>
                  </a:lnTo>
                  <a:cubicBezTo>
                    <a:pt x="1643064" y="0"/>
                    <a:pt x="1675614" y="13483"/>
                    <a:pt x="1699613" y="37482"/>
                  </a:cubicBezTo>
                  <a:cubicBezTo>
                    <a:pt x="1723612" y="61481"/>
                    <a:pt x="1737095" y="94031"/>
                    <a:pt x="1737095" y="127971"/>
                  </a:cubicBezTo>
                  <a:lnTo>
                    <a:pt x="1737095" y="600379"/>
                  </a:lnTo>
                  <a:cubicBezTo>
                    <a:pt x="1737095" y="634319"/>
                    <a:pt x="1723612" y="666869"/>
                    <a:pt x="1699613" y="690868"/>
                  </a:cubicBezTo>
                  <a:cubicBezTo>
                    <a:pt x="1675614" y="714868"/>
                    <a:pt x="1643064" y="728350"/>
                    <a:pt x="1609124" y="728350"/>
                  </a:cubicBezTo>
                  <a:lnTo>
                    <a:pt x="127971" y="728350"/>
                  </a:lnTo>
                  <a:cubicBezTo>
                    <a:pt x="57295" y="728350"/>
                    <a:pt x="0" y="671056"/>
                    <a:pt x="0" y="600379"/>
                  </a:cubicBezTo>
                  <a:lnTo>
                    <a:pt x="0" y="127971"/>
                  </a:lnTo>
                  <a:cubicBezTo>
                    <a:pt x="0" y="57295"/>
                    <a:pt x="57295" y="0"/>
                    <a:pt x="127971" y="0"/>
                  </a:cubicBezTo>
                  <a:close/>
                </a:path>
              </a:pathLst>
            </a:custGeom>
            <a:solidFill>
              <a:srgbClr val="000000"/>
            </a:solidFill>
          </p:spPr>
          <p:txBody>
            <a:bodyPr/>
            <a:lstStyle/>
            <a:p>
              <a:endParaRPr lang="en-US"/>
            </a:p>
          </p:txBody>
        </p:sp>
        <p:sp>
          <p:nvSpPr>
            <p:cNvPr id="18" name="TextBox 18"/>
            <p:cNvSpPr txBox="1"/>
            <p:nvPr/>
          </p:nvSpPr>
          <p:spPr>
            <a:xfrm>
              <a:off x="0" y="-38100"/>
              <a:ext cx="1737095" cy="766450"/>
            </a:xfrm>
            <a:prstGeom prst="rect">
              <a:avLst/>
            </a:prstGeom>
          </p:spPr>
          <p:txBody>
            <a:bodyPr lIns="50800" tIns="50800" rIns="50800" bIns="50800" rtlCol="0" anchor="ctr"/>
            <a:lstStyle/>
            <a:p>
              <a:pPr algn="ctr">
                <a:lnSpc>
                  <a:spcPts val="2659"/>
                </a:lnSpc>
                <a:spcBef>
                  <a:spcPct val="0"/>
                </a:spcBef>
              </a:pPr>
              <a:endParaRPr/>
            </a:p>
          </p:txBody>
        </p:sp>
      </p:grpSp>
      <p:sp>
        <p:nvSpPr>
          <p:cNvPr id="19" name="Freeform 19"/>
          <p:cNvSpPr/>
          <p:nvPr/>
        </p:nvSpPr>
        <p:spPr>
          <a:xfrm>
            <a:off x="7014123" y="5474136"/>
            <a:ext cx="2937457" cy="3784164"/>
          </a:xfrm>
          <a:custGeom>
            <a:avLst/>
            <a:gdLst/>
            <a:ahLst/>
            <a:cxnLst/>
            <a:rect l="l" t="t" r="r" b="b"/>
            <a:pathLst>
              <a:path w="2937457" h="3784164">
                <a:moveTo>
                  <a:pt x="0" y="0"/>
                </a:moveTo>
                <a:lnTo>
                  <a:pt x="2937457" y="0"/>
                </a:lnTo>
                <a:lnTo>
                  <a:pt x="2937457" y="3784164"/>
                </a:lnTo>
                <a:lnTo>
                  <a:pt x="0" y="3784164"/>
                </a:lnTo>
                <a:lnTo>
                  <a:pt x="0" y="0"/>
                </a:lnTo>
                <a:close/>
              </a:path>
            </a:pathLst>
          </a:custGeom>
          <a:blipFill>
            <a:blip r:embed="rId7"/>
            <a:stretch>
              <a:fillRect/>
            </a:stretch>
          </a:blipFill>
        </p:spPr>
        <p:txBody>
          <a:bodyPr/>
          <a:lstStyle/>
          <a:p>
            <a:endParaRPr lang="en-US"/>
          </a:p>
        </p:txBody>
      </p:sp>
      <p:sp>
        <p:nvSpPr>
          <p:cNvPr id="20" name="Freeform 20"/>
          <p:cNvSpPr/>
          <p:nvPr/>
        </p:nvSpPr>
        <p:spPr>
          <a:xfrm>
            <a:off x="43780" y="5143500"/>
            <a:ext cx="4599878" cy="4114800"/>
          </a:xfrm>
          <a:custGeom>
            <a:avLst/>
            <a:gdLst/>
            <a:ahLst/>
            <a:cxnLst/>
            <a:rect l="l" t="t" r="r" b="b"/>
            <a:pathLst>
              <a:path w="4599878" h="4114800">
                <a:moveTo>
                  <a:pt x="0" y="0"/>
                </a:moveTo>
                <a:lnTo>
                  <a:pt x="4599878" y="0"/>
                </a:lnTo>
                <a:lnTo>
                  <a:pt x="4599878" y="4114800"/>
                </a:lnTo>
                <a:lnTo>
                  <a:pt x="0" y="4114800"/>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21" name="TextBox 21"/>
          <p:cNvSpPr txBox="1"/>
          <p:nvPr/>
        </p:nvSpPr>
        <p:spPr>
          <a:xfrm>
            <a:off x="1444107" y="-35351"/>
            <a:ext cx="14077489" cy="930823"/>
          </a:xfrm>
          <a:prstGeom prst="rect">
            <a:avLst/>
          </a:prstGeom>
        </p:spPr>
        <p:txBody>
          <a:bodyPr lIns="0" tIns="0" rIns="0" bIns="0" rtlCol="0" anchor="t">
            <a:spAutoFit/>
          </a:bodyPr>
          <a:lstStyle/>
          <a:p>
            <a:pPr algn="ctr">
              <a:lnSpc>
                <a:spcPts val="7654"/>
              </a:lnSpc>
              <a:spcBef>
                <a:spcPct val="0"/>
              </a:spcBef>
            </a:pPr>
            <a:r>
              <a:rPr lang="en-US" sz="5467">
                <a:solidFill>
                  <a:srgbClr val="000000"/>
                </a:solidFill>
                <a:latin typeface="Fredoka"/>
                <a:ea typeface="Fredoka"/>
                <a:cs typeface="Fredoka"/>
                <a:sym typeface="Fredoka"/>
              </a:rPr>
              <a:t>The Cycle of Leadership Erosion</a:t>
            </a:r>
          </a:p>
        </p:txBody>
      </p:sp>
      <p:sp>
        <p:nvSpPr>
          <p:cNvPr id="22" name="TextBox 22"/>
          <p:cNvSpPr txBox="1"/>
          <p:nvPr/>
        </p:nvSpPr>
        <p:spPr>
          <a:xfrm>
            <a:off x="5502304" y="4764206"/>
            <a:ext cx="6312518" cy="1362710"/>
          </a:xfrm>
          <a:prstGeom prst="rect">
            <a:avLst/>
          </a:prstGeom>
        </p:spPr>
        <p:txBody>
          <a:bodyPr lIns="0" tIns="0" rIns="0" bIns="0" rtlCol="0" anchor="t">
            <a:spAutoFit/>
          </a:bodyPr>
          <a:lstStyle/>
          <a:p>
            <a:pPr algn="ctr">
              <a:lnSpc>
                <a:spcPts val="3640"/>
              </a:lnSpc>
              <a:spcBef>
                <a:spcPct val="0"/>
              </a:spcBef>
            </a:pPr>
            <a:r>
              <a:rPr lang="en-US" sz="2600" b="1">
                <a:solidFill>
                  <a:srgbClr val="000000"/>
                </a:solidFill>
                <a:latin typeface="Canva Sans Bold"/>
                <a:ea typeface="Canva Sans Bold"/>
                <a:cs typeface="Canva Sans Bold"/>
                <a:sym typeface="Canva Sans Bold"/>
              </a:rPr>
              <a:t>The Output</a:t>
            </a:r>
            <a:r>
              <a:rPr lang="en-US" sz="2600">
                <a:solidFill>
                  <a:srgbClr val="000000"/>
                </a:solidFill>
                <a:latin typeface="Canva Sans"/>
                <a:ea typeface="Canva Sans"/>
                <a:cs typeface="Canva Sans"/>
                <a:sym typeface="Canva Sans"/>
              </a:rPr>
              <a:t>: Moral strain, diminished professional legitimacy, burnout and early exit from the profession</a:t>
            </a:r>
          </a:p>
        </p:txBody>
      </p:sp>
      <p:sp>
        <p:nvSpPr>
          <p:cNvPr id="23" name="TextBox 23"/>
          <p:cNvSpPr txBox="1"/>
          <p:nvPr/>
        </p:nvSpPr>
        <p:spPr>
          <a:xfrm>
            <a:off x="318529" y="8971076"/>
            <a:ext cx="776168" cy="937459"/>
          </a:xfrm>
          <a:prstGeom prst="rect">
            <a:avLst/>
          </a:prstGeom>
        </p:spPr>
        <p:txBody>
          <a:bodyPr lIns="0" tIns="0" rIns="0" bIns="0" rtlCol="0" anchor="t">
            <a:spAutoFit/>
          </a:bodyPr>
          <a:lstStyle/>
          <a:p>
            <a:pPr algn="ctr">
              <a:lnSpc>
                <a:spcPts val="7654"/>
              </a:lnSpc>
              <a:spcBef>
                <a:spcPct val="0"/>
              </a:spcBef>
            </a:pPr>
            <a:r>
              <a:rPr lang="en-US" sz="5467">
                <a:solidFill>
                  <a:srgbClr val="FFFFFF"/>
                </a:solidFill>
                <a:latin typeface="Fredoka"/>
                <a:ea typeface="Fredoka"/>
                <a:cs typeface="Fredoka"/>
                <a:sym typeface="Fredoka"/>
              </a:rPr>
              <a:t>8</a:t>
            </a:r>
          </a:p>
        </p:txBody>
      </p:sp>
      <p:sp>
        <p:nvSpPr>
          <p:cNvPr id="24" name="TextBox 24"/>
          <p:cNvSpPr txBox="1"/>
          <p:nvPr/>
        </p:nvSpPr>
        <p:spPr>
          <a:xfrm>
            <a:off x="10957651" y="7621250"/>
            <a:ext cx="5348304" cy="2221334"/>
          </a:xfrm>
          <a:prstGeom prst="rect">
            <a:avLst/>
          </a:prstGeom>
        </p:spPr>
        <p:txBody>
          <a:bodyPr lIns="0" tIns="0" rIns="0" bIns="0" rtlCol="0" anchor="t">
            <a:spAutoFit/>
          </a:bodyPr>
          <a:lstStyle/>
          <a:p>
            <a:pPr algn="l">
              <a:lnSpc>
                <a:spcPts val="3564"/>
              </a:lnSpc>
              <a:spcBef>
                <a:spcPct val="0"/>
              </a:spcBef>
            </a:pPr>
            <a:r>
              <a:rPr lang="en-US" sz="2545" b="1" i="1">
                <a:solidFill>
                  <a:srgbClr val="FFFFFF"/>
                </a:solidFill>
                <a:latin typeface="Canva Sans Bold Italics"/>
                <a:ea typeface="Canva Sans Bold Italics"/>
                <a:cs typeface="Canva Sans Bold Italics"/>
                <a:sym typeface="Canva Sans Bold Italics"/>
              </a:rPr>
              <a:t>Step 2: Role Conflict (Kahn) </a:t>
            </a:r>
            <a:r>
              <a:rPr lang="en-US" sz="2545">
                <a:solidFill>
                  <a:srgbClr val="FFFFFF"/>
                </a:solidFill>
                <a:latin typeface="Canva Sans"/>
                <a:ea typeface="Canva Sans"/>
                <a:cs typeface="Canva Sans"/>
                <a:sym typeface="Canva Sans"/>
              </a:rPr>
              <a:t>Leaders experience the severe dissonance between their pragmatic actions and their strategic visionary mandate.</a:t>
            </a:r>
          </a:p>
        </p:txBody>
      </p:sp>
      <p:sp>
        <p:nvSpPr>
          <p:cNvPr id="25" name="TextBox 25"/>
          <p:cNvSpPr txBox="1"/>
          <p:nvPr/>
        </p:nvSpPr>
        <p:spPr>
          <a:xfrm>
            <a:off x="11346348" y="2365299"/>
            <a:ext cx="5348304" cy="2221334"/>
          </a:xfrm>
          <a:prstGeom prst="rect">
            <a:avLst/>
          </a:prstGeom>
        </p:spPr>
        <p:txBody>
          <a:bodyPr lIns="0" tIns="0" rIns="0" bIns="0" rtlCol="0" anchor="t">
            <a:spAutoFit/>
          </a:bodyPr>
          <a:lstStyle/>
          <a:p>
            <a:pPr algn="l">
              <a:lnSpc>
                <a:spcPts val="3564"/>
              </a:lnSpc>
              <a:spcBef>
                <a:spcPct val="0"/>
              </a:spcBef>
            </a:pPr>
            <a:r>
              <a:rPr lang="en-US" sz="2545" b="1" i="1">
                <a:solidFill>
                  <a:srgbClr val="FFFFFF"/>
                </a:solidFill>
                <a:latin typeface="Canva Sans Bold Italics"/>
                <a:ea typeface="Canva Sans Bold Italics"/>
                <a:cs typeface="Canva Sans Bold Italics"/>
                <a:sym typeface="Canva Sans Bold Italics"/>
              </a:rPr>
              <a:t>Step 1: Structutal Scarcity (Lipsky) </a:t>
            </a:r>
            <a:r>
              <a:rPr lang="en-US" sz="2545" i="1">
                <a:solidFill>
                  <a:srgbClr val="FFFFFF"/>
                </a:solidFill>
                <a:latin typeface="Canva Sans Italics"/>
                <a:ea typeface="Canva Sans Italics"/>
                <a:cs typeface="Canva Sans Italics"/>
                <a:sym typeface="Canva Sans Italics"/>
              </a:rPr>
              <a:t>Resource constraints &amp; operational saturation force leaders into street level crisis management.</a:t>
            </a:r>
          </a:p>
        </p:txBody>
      </p:sp>
      <p:sp>
        <p:nvSpPr>
          <p:cNvPr id="26" name="TextBox 26"/>
          <p:cNvSpPr txBox="1"/>
          <p:nvPr/>
        </p:nvSpPr>
        <p:spPr>
          <a:xfrm>
            <a:off x="706614" y="2365299"/>
            <a:ext cx="5348304" cy="2221334"/>
          </a:xfrm>
          <a:prstGeom prst="rect">
            <a:avLst/>
          </a:prstGeom>
        </p:spPr>
        <p:txBody>
          <a:bodyPr lIns="0" tIns="0" rIns="0" bIns="0" rtlCol="0" anchor="t">
            <a:spAutoFit/>
          </a:bodyPr>
          <a:lstStyle/>
          <a:p>
            <a:pPr algn="l">
              <a:lnSpc>
                <a:spcPts val="3564"/>
              </a:lnSpc>
              <a:spcBef>
                <a:spcPct val="0"/>
              </a:spcBef>
            </a:pPr>
            <a:r>
              <a:rPr lang="en-US" sz="2545" b="1" i="1">
                <a:solidFill>
                  <a:srgbClr val="FFFFFF"/>
                </a:solidFill>
                <a:latin typeface="Canva Sans Bold Italics"/>
                <a:ea typeface="Canva Sans Bold Italics"/>
                <a:cs typeface="Canva Sans Bold Italics"/>
                <a:sym typeface="Canva Sans Bold Italics"/>
              </a:rPr>
              <a:t>Step 3: Emotional Labour (Hochschild) </a:t>
            </a:r>
            <a:r>
              <a:rPr lang="en-US" sz="2545" i="1">
                <a:solidFill>
                  <a:srgbClr val="FFFFFF"/>
                </a:solidFill>
                <a:latin typeface="Canva Sans Italics"/>
                <a:ea typeface="Canva Sans Italics"/>
                <a:cs typeface="Canva Sans Italics"/>
                <a:sym typeface="Canva Sans Italics"/>
              </a:rPr>
              <a:t>Leaders must ‘perform’ optimism and moral purpose despite systemic impossibility (Day &amp; Gu, 2014)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TextBox 2"/>
          <p:cNvSpPr txBox="1"/>
          <p:nvPr/>
        </p:nvSpPr>
        <p:spPr>
          <a:xfrm>
            <a:off x="1028700" y="84599"/>
            <a:ext cx="15931678" cy="930823"/>
          </a:xfrm>
          <a:prstGeom prst="rect">
            <a:avLst/>
          </a:prstGeom>
        </p:spPr>
        <p:txBody>
          <a:bodyPr lIns="0" tIns="0" rIns="0" bIns="0" rtlCol="0" anchor="t">
            <a:spAutoFit/>
          </a:bodyPr>
          <a:lstStyle/>
          <a:p>
            <a:pPr algn="ctr">
              <a:lnSpc>
                <a:spcPts val="7654"/>
              </a:lnSpc>
              <a:spcBef>
                <a:spcPct val="0"/>
              </a:spcBef>
            </a:pPr>
            <a:r>
              <a:rPr lang="en-US" sz="5467">
                <a:solidFill>
                  <a:srgbClr val="000000"/>
                </a:solidFill>
                <a:latin typeface="Fredoka"/>
                <a:ea typeface="Fredoka"/>
                <a:cs typeface="Fredoka"/>
                <a:sym typeface="Fredoka"/>
              </a:rPr>
              <a:t>The Emperical Void in Contemporary Wales.</a:t>
            </a:r>
          </a:p>
        </p:txBody>
      </p:sp>
      <p:sp>
        <p:nvSpPr>
          <p:cNvPr id="3" name="Freeform 3"/>
          <p:cNvSpPr/>
          <p:nvPr/>
        </p:nvSpPr>
        <p:spPr>
          <a:xfrm>
            <a:off x="504258" y="202978"/>
            <a:ext cx="712692" cy="711558"/>
          </a:xfrm>
          <a:custGeom>
            <a:avLst/>
            <a:gdLst/>
            <a:ahLst/>
            <a:cxnLst/>
            <a:rect l="l" t="t" r="r" b="b"/>
            <a:pathLst>
              <a:path w="712692" h="711558">
                <a:moveTo>
                  <a:pt x="0" y="0"/>
                </a:moveTo>
                <a:lnTo>
                  <a:pt x="712692" y="0"/>
                </a:lnTo>
                <a:lnTo>
                  <a:pt x="712692" y="711558"/>
                </a:lnTo>
                <a:lnTo>
                  <a:pt x="0" y="71155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Freeform 4"/>
          <p:cNvSpPr/>
          <p:nvPr/>
        </p:nvSpPr>
        <p:spPr>
          <a:xfrm>
            <a:off x="574040" y="246619"/>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a:off x="16994107" y="103194"/>
            <a:ext cx="1121318" cy="1119534"/>
          </a:xfrm>
          <a:custGeom>
            <a:avLst/>
            <a:gdLst/>
            <a:ahLst/>
            <a:cxnLst/>
            <a:rect l="l" t="t" r="r" b="b"/>
            <a:pathLst>
              <a:path w="1121318" h="1119534">
                <a:moveTo>
                  <a:pt x="0" y="0"/>
                </a:moveTo>
                <a:lnTo>
                  <a:pt x="1121318" y="0"/>
                </a:lnTo>
                <a:lnTo>
                  <a:pt x="1121318" y="1119534"/>
                </a:lnTo>
                <a:lnTo>
                  <a:pt x="0" y="111953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TextBox 6"/>
          <p:cNvSpPr txBox="1"/>
          <p:nvPr/>
        </p:nvSpPr>
        <p:spPr>
          <a:xfrm>
            <a:off x="6389591" y="4455258"/>
            <a:ext cx="5508819" cy="2389504"/>
          </a:xfrm>
          <a:prstGeom prst="rect">
            <a:avLst/>
          </a:prstGeom>
        </p:spPr>
        <p:txBody>
          <a:bodyPr lIns="0" tIns="0" rIns="0" bIns="0" rtlCol="0" anchor="t">
            <a:spAutoFit/>
          </a:bodyPr>
          <a:lstStyle/>
          <a:p>
            <a:pPr algn="just">
              <a:lnSpc>
                <a:spcPts val="3220"/>
              </a:lnSpc>
              <a:spcBef>
                <a:spcPct val="0"/>
              </a:spcBef>
            </a:pPr>
            <a:r>
              <a:rPr lang="en-US" sz="2300">
                <a:solidFill>
                  <a:srgbClr val="000000"/>
                </a:solidFill>
                <a:latin typeface="Canva Sans"/>
                <a:ea typeface="Canva Sans"/>
                <a:cs typeface="Canva Sans"/>
                <a:sym typeface="Canva Sans"/>
              </a:rPr>
              <a:t>Share clear goals, encourage questions, practice active listening, align expectations, repeat key messages, and check understanding to strengthen your team’s alignment and reduce confusion in daily work.</a:t>
            </a:r>
          </a:p>
        </p:txBody>
      </p:sp>
      <p:sp>
        <p:nvSpPr>
          <p:cNvPr id="7" name="AutoShape 7"/>
          <p:cNvSpPr/>
          <p:nvPr/>
        </p:nvSpPr>
        <p:spPr>
          <a:xfrm flipH="1">
            <a:off x="9144000" y="1492168"/>
            <a:ext cx="19023" cy="3010715"/>
          </a:xfrm>
          <a:prstGeom prst="line">
            <a:avLst/>
          </a:prstGeom>
          <a:ln w="38100" cap="flat">
            <a:solidFill>
              <a:srgbClr val="000000"/>
            </a:solidFill>
            <a:prstDash val="solid"/>
            <a:headEnd type="none" w="sm" len="sm"/>
            <a:tailEnd type="none" w="sm" len="sm"/>
          </a:ln>
        </p:spPr>
        <p:txBody>
          <a:bodyPr/>
          <a:lstStyle/>
          <a:p>
            <a:endParaRPr lang="en-US"/>
          </a:p>
        </p:txBody>
      </p:sp>
      <p:sp>
        <p:nvSpPr>
          <p:cNvPr id="8" name="AutoShape 8"/>
          <p:cNvSpPr/>
          <p:nvPr/>
        </p:nvSpPr>
        <p:spPr>
          <a:xfrm>
            <a:off x="9163023" y="6845770"/>
            <a:ext cx="0" cy="3245214"/>
          </a:xfrm>
          <a:prstGeom prst="line">
            <a:avLst/>
          </a:prstGeom>
          <a:ln w="38100" cap="flat">
            <a:solidFill>
              <a:srgbClr val="000000"/>
            </a:solidFill>
            <a:prstDash val="solid"/>
            <a:headEnd type="none" w="sm" len="sm"/>
            <a:tailEnd type="none" w="sm" len="sm"/>
          </a:ln>
        </p:spPr>
        <p:txBody>
          <a:bodyPr/>
          <a:lstStyle/>
          <a:p>
            <a:endParaRPr lang="en-US"/>
          </a:p>
        </p:txBody>
      </p:sp>
      <p:grpSp>
        <p:nvGrpSpPr>
          <p:cNvPr id="9" name="Group 9"/>
          <p:cNvGrpSpPr/>
          <p:nvPr/>
        </p:nvGrpSpPr>
        <p:grpSpPr>
          <a:xfrm>
            <a:off x="930386" y="1631384"/>
            <a:ext cx="6049735" cy="763109"/>
            <a:chOff x="0" y="0"/>
            <a:chExt cx="1737095" cy="219116"/>
          </a:xfrm>
        </p:grpSpPr>
        <p:sp>
          <p:nvSpPr>
            <p:cNvPr id="10" name="Freeform 10"/>
            <p:cNvSpPr/>
            <p:nvPr/>
          </p:nvSpPr>
          <p:spPr>
            <a:xfrm>
              <a:off x="0" y="0"/>
              <a:ext cx="1737095" cy="219116"/>
            </a:xfrm>
            <a:custGeom>
              <a:avLst/>
              <a:gdLst/>
              <a:ahLst/>
              <a:cxnLst/>
              <a:rect l="l" t="t" r="r" b="b"/>
              <a:pathLst>
                <a:path w="1737095" h="219116">
                  <a:moveTo>
                    <a:pt x="109558" y="0"/>
                  </a:moveTo>
                  <a:lnTo>
                    <a:pt x="1627537" y="0"/>
                  </a:lnTo>
                  <a:cubicBezTo>
                    <a:pt x="1656594" y="0"/>
                    <a:pt x="1684460" y="11543"/>
                    <a:pt x="1705006" y="32089"/>
                  </a:cubicBezTo>
                  <a:cubicBezTo>
                    <a:pt x="1725552" y="52635"/>
                    <a:pt x="1737095" y="80501"/>
                    <a:pt x="1737095" y="109558"/>
                  </a:cubicBezTo>
                  <a:lnTo>
                    <a:pt x="1737095" y="109558"/>
                  </a:lnTo>
                  <a:cubicBezTo>
                    <a:pt x="1737095" y="170065"/>
                    <a:pt x="1688044" y="219116"/>
                    <a:pt x="1627537" y="219116"/>
                  </a:cubicBezTo>
                  <a:lnTo>
                    <a:pt x="109558" y="219116"/>
                  </a:lnTo>
                  <a:cubicBezTo>
                    <a:pt x="80501" y="219116"/>
                    <a:pt x="52635" y="207573"/>
                    <a:pt x="32089" y="187027"/>
                  </a:cubicBezTo>
                  <a:cubicBezTo>
                    <a:pt x="11543" y="166481"/>
                    <a:pt x="0" y="138614"/>
                    <a:pt x="0" y="109558"/>
                  </a:cubicBezTo>
                  <a:lnTo>
                    <a:pt x="0" y="109558"/>
                  </a:lnTo>
                  <a:cubicBezTo>
                    <a:pt x="0" y="80501"/>
                    <a:pt x="11543" y="52635"/>
                    <a:pt x="32089" y="32089"/>
                  </a:cubicBezTo>
                  <a:cubicBezTo>
                    <a:pt x="52635" y="11543"/>
                    <a:pt x="80501" y="0"/>
                    <a:pt x="109558" y="0"/>
                  </a:cubicBezTo>
                  <a:close/>
                </a:path>
              </a:pathLst>
            </a:custGeom>
            <a:solidFill>
              <a:srgbClr val="000000"/>
            </a:solidFill>
          </p:spPr>
          <p:txBody>
            <a:bodyPr/>
            <a:lstStyle/>
            <a:p>
              <a:endParaRPr lang="en-US"/>
            </a:p>
          </p:txBody>
        </p:sp>
        <p:sp>
          <p:nvSpPr>
            <p:cNvPr id="11" name="TextBox 11"/>
            <p:cNvSpPr txBox="1"/>
            <p:nvPr/>
          </p:nvSpPr>
          <p:spPr>
            <a:xfrm>
              <a:off x="0" y="-38100"/>
              <a:ext cx="1737095" cy="257216"/>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10507766" y="1640347"/>
            <a:ext cx="6049735" cy="763109"/>
            <a:chOff x="0" y="0"/>
            <a:chExt cx="1737095" cy="219116"/>
          </a:xfrm>
        </p:grpSpPr>
        <p:sp>
          <p:nvSpPr>
            <p:cNvPr id="13" name="Freeform 13"/>
            <p:cNvSpPr/>
            <p:nvPr/>
          </p:nvSpPr>
          <p:spPr>
            <a:xfrm>
              <a:off x="0" y="0"/>
              <a:ext cx="1737095" cy="219116"/>
            </a:xfrm>
            <a:custGeom>
              <a:avLst/>
              <a:gdLst/>
              <a:ahLst/>
              <a:cxnLst/>
              <a:rect l="l" t="t" r="r" b="b"/>
              <a:pathLst>
                <a:path w="1737095" h="219116">
                  <a:moveTo>
                    <a:pt x="109558" y="0"/>
                  </a:moveTo>
                  <a:lnTo>
                    <a:pt x="1627537" y="0"/>
                  </a:lnTo>
                  <a:cubicBezTo>
                    <a:pt x="1656594" y="0"/>
                    <a:pt x="1684460" y="11543"/>
                    <a:pt x="1705006" y="32089"/>
                  </a:cubicBezTo>
                  <a:cubicBezTo>
                    <a:pt x="1725552" y="52635"/>
                    <a:pt x="1737095" y="80501"/>
                    <a:pt x="1737095" y="109558"/>
                  </a:cubicBezTo>
                  <a:lnTo>
                    <a:pt x="1737095" y="109558"/>
                  </a:lnTo>
                  <a:cubicBezTo>
                    <a:pt x="1737095" y="170065"/>
                    <a:pt x="1688044" y="219116"/>
                    <a:pt x="1627537" y="219116"/>
                  </a:cubicBezTo>
                  <a:lnTo>
                    <a:pt x="109558" y="219116"/>
                  </a:lnTo>
                  <a:cubicBezTo>
                    <a:pt x="80501" y="219116"/>
                    <a:pt x="52635" y="207573"/>
                    <a:pt x="32089" y="187027"/>
                  </a:cubicBezTo>
                  <a:cubicBezTo>
                    <a:pt x="11543" y="166481"/>
                    <a:pt x="0" y="138614"/>
                    <a:pt x="0" y="109558"/>
                  </a:cubicBezTo>
                  <a:lnTo>
                    <a:pt x="0" y="109558"/>
                  </a:lnTo>
                  <a:cubicBezTo>
                    <a:pt x="0" y="80501"/>
                    <a:pt x="11543" y="52635"/>
                    <a:pt x="32089" y="32089"/>
                  </a:cubicBezTo>
                  <a:cubicBezTo>
                    <a:pt x="52635" y="11543"/>
                    <a:pt x="80501" y="0"/>
                    <a:pt x="109558" y="0"/>
                  </a:cubicBezTo>
                  <a:close/>
                </a:path>
              </a:pathLst>
            </a:custGeom>
            <a:solidFill>
              <a:srgbClr val="000000"/>
            </a:solidFill>
          </p:spPr>
          <p:txBody>
            <a:bodyPr/>
            <a:lstStyle/>
            <a:p>
              <a:endParaRPr lang="en-US"/>
            </a:p>
          </p:txBody>
        </p:sp>
        <p:sp>
          <p:nvSpPr>
            <p:cNvPr id="14" name="TextBox 14"/>
            <p:cNvSpPr txBox="1"/>
            <p:nvPr/>
          </p:nvSpPr>
          <p:spPr>
            <a:xfrm>
              <a:off x="0" y="-38100"/>
              <a:ext cx="1737095" cy="257216"/>
            </a:xfrm>
            <a:prstGeom prst="rect">
              <a:avLst/>
            </a:prstGeom>
          </p:spPr>
          <p:txBody>
            <a:bodyPr lIns="50800" tIns="50800" rIns="50800" bIns="50800" rtlCol="0" anchor="ctr"/>
            <a:lstStyle/>
            <a:p>
              <a:pPr algn="ctr">
                <a:lnSpc>
                  <a:spcPts val="2659"/>
                </a:lnSpc>
                <a:spcBef>
                  <a:spcPct val="0"/>
                </a:spcBef>
              </a:pPr>
              <a:endParaRPr/>
            </a:p>
          </p:txBody>
        </p:sp>
      </p:grpSp>
      <p:sp>
        <p:nvSpPr>
          <p:cNvPr id="15" name="Freeform 15"/>
          <p:cNvSpPr/>
          <p:nvPr/>
        </p:nvSpPr>
        <p:spPr>
          <a:xfrm>
            <a:off x="1147168" y="3013618"/>
            <a:ext cx="4980677" cy="4890120"/>
          </a:xfrm>
          <a:custGeom>
            <a:avLst/>
            <a:gdLst/>
            <a:ahLst/>
            <a:cxnLst/>
            <a:rect l="l" t="t" r="r" b="b"/>
            <a:pathLst>
              <a:path w="4980677" h="4890120">
                <a:moveTo>
                  <a:pt x="0" y="0"/>
                </a:moveTo>
                <a:lnTo>
                  <a:pt x="4980677" y="0"/>
                </a:lnTo>
                <a:lnTo>
                  <a:pt x="4980677" y="4890120"/>
                </a:lnTo>
                <a:lnTo>
                  <a:pt x="0" y="489012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6" name="Freeform 16"/>
          <p:cNvSpPr/>
          <p:nvPr/>
        </p:nvSpPr>
        <p:spPr>
          <a:xfrm>
            <a:off x="12351045" y="3429516"/>
            <a:ext cx="5402052" cy="4488614"/>
          </a:xfrm>
          <a:custGeom>
            <a:avLst/>
            <a:gdLst/>
            <a:ahLst/>
            <a:cxnLst/>
            <a:rect l="l" t="t" r="r" b="b"/>
            <a:pathLst>
              <a:path w="5402052" h="4488614">
                <a:moveTo>
                  <a:pt x="0" y="0"/>
                </a:moveTo>
                <a:lnTo>
                  <a:pt x="5402053" y="0"/>
                </a:lnTo>
                <a:lnTo>
                  <a:pt x="5402053" y="4488614"/>
                </a:lnTo>
                <a:lnTo>
                  <a:pt x="0" y="448861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7" name="TextBox 17"/>
          <p:cNvSpPr txBox="1"/>
          <p:nvPr/>
        </p:nvSpPr>
        <p:spPr>
          <a:xfrm>
            <a:off x="17166682" y="141844"/>
            <a:ext cx="776168" cy="937459"/>
          </a:xfrm>
          <a:prstGeom prst="rect">
            <a:avLst/>
          </a:prstGeom>
        </p:spPr>
        <p:txBody>
          <a:bodyPr lIns="0" tIns="0" rIns="0" bIns="0" rtlCol="0" anchor="t">
            <a:spAutoFit/>
          </a:bodyPr>
          <a:lstStyle/>
          <a:p>
            <a:pPr algn="ctr">
              <a:lnSpc>
                <a:spcPts val="7654"/>
              </a:lnSpc>
              <a:spcBef>
                <a:spcPct val="0"/>
              </a:spcBef>
            </a:pPr>
            <a:r>
              <a:rPr lang="en-US" sz="5467">
                <a:solidFill>
                  <a:srgbClr val="FFFFFF"/>
                </a:solidFill>
                <a:latin typeface="Fredoka"/>
                <a:ea typeface="Fredoka"/>
                <a:cs typeface="Fredoka"/>
                <a:sym typeface="Fredoka"/>
              </a:rPr>
              <a:t>9</a:t>
            </a:r>
          </a:p>
        </p:txBody>
      </p:sp>
      <p:sp>
        <p:nvSpPr>
          <p:cNvPr id="18" name="TextBox 18"/>
          <p:cNvSpPr txBox="1"/>
          <p:nvPr/>
        </p:nvSpPr>
        <p:spPr>
          <a:xfrm>
            <a:off x="1471801" y="1727772"/>
            <a:ext cx="4966906" cy="513184"/>
          </a:xfrm>
          <a:prstGeom prst="rect">
            <a:avLst/>
          </a:prstGeom>
        </p:spPr>
        <p:txBody>
          <a:bodyPr lIns="0" tIns="0" rIns="0" bIns="0" rtlCol="0" anchor="t">
            <a:spAutoFit/>
          </a:bodyPr>
          <a:lstStyle/>
          <a:p>
            <a:pPr algn="ctr">
              <a:lnSpc>
                <a:spcPts val="4264"/>
              </a:lnSpc>
              <a:spcBef>
                <a:spcPct val="0"/>
              </a:spcBef>
            </a:pPr>
            <a:r>
              <a:rPr lang="en-US" sz="3045" b="1" i="1">
                <a:solidFill>
                  <a:srgbClr val="FFFFFF"/>
                </a:solidFill>
                <a:latin typeface="Canva Sans Bold Italics"/>
                <a:ea typeface="Canva Sans Bold Italics"/>
                <a:cs typeface="Canva Sans Bold Italics"/>
                <a:sym typeface="Canva Sans Bold Italics"/>
              </a:rPr>
              <a:t>Exisiting Literature</a:t>
            </a:r>
          </a:p>
        </p:txBody>
      </p:sp>
      <p:sp>
        <p:nvSpPr>
          <p:cNvPr id="19" name="TextBox 19"/>
          <p:cNvSpPr txBox="1"/>
          <p:nvPr/>
        </p:nvSpPr>
        <p:spPr>
          <a:xfrm>
            <a:off x="10724993" y="1727772"/>
            <a:ext cx="5832509" cy="513184"/>
          </a:xfrm>
          <a:prstGeom prst="rect">
            <a:avLst/>
          </a:prstGeom>
        </p:spPr>
        <p:txBody>
          <a:bodyPr lIns="0" tIns="0" rIns="0" bIns="0" rtlCol="0" anchor="t">
            <a:spAutoFit/>
          </a:bodyPr>
          <a:lstStyle/>
          <a:p>
            <a:pPr algn="l">
              <a:lnSpc>
                <a:spcPts val="4264"/>
              </a:lnSpc>
              <a:spcBef>
                <a:spcPct val="0"/>
              </a:spcBef>
            </a:pPr>
            <a:r>
              <a:rPr lang="en-US" sz="3045" b="1" i="1">
                <a:solidFill>
                  <a:srgbClr val="FFFFFF"/>
                </a:solidFill>
                <a:latin typeface="Canva Sans Bold Italics"/>
                <a:ea typeface="Canva Sans Bold Italics"/>
                <a:cs typeface="Canva Sans Bold Italics"/>
                <a:sym typeface="Canva Sans Bold Italics"/>
              </a:rPr>
              <a:t>Contemporary Welsh Context</a:t>
            </a:r>
          </a:p>
        </p:txBody>
      </p:sp>
      <p:sp>
        <p:nvSpPr>
          <p:cNvPr id="20" name="TextBox 20"/>
          <p:cNvSpPr txBox="1"/>
          <p:nvPr/>
        </p:nvSpPr>
        <p:spPr>
          <a:xfrm>
            <a:off x="372614" y="8531225"/>
            <a:ext cx="8490281" cy="1406524"/>
          </a:xfrm>
          <a:prstGeom prst="rect">
            <a:avLst/>
          </a:prstGeom>
        </p:spPr>
        <p:txBody>
          <a:bodyPr lIns="0" tIns="0" rIns="0" bIns="0" rtlCol="0" anchor="t">
            <a:spAutoFit/>
          </a:bodyPr>
          <a:lstStyle/>
          <a:p>
            <a:pPr algn="just">
              <a:lnSpc>
                <a:spcPts val="2800"/>
              </a:lnSpc>
              <a:spcBef>
                <a:spcPct val="0"/>
              </a:spcBef>
            </a:pPr>
            <a:r>
              <a:rPr lang="en-US" sz="2000" b="1">
                <a:solidFill>
                  <a:srgbClr val="000000"/>
                </a:solidFill>
                <a:latin typeface="Canva Sans Bold"/>
                <a:ea typeface="Canva Sans Bold"/>
                <a:cs typeface="Canva Sans Bold"/>
                <a:sym typeface="Canva Sans Bold"/>
              </a:rPr>
              <a:t>The Old Paradigm</a:t>
            </a:r>
            <a:r>
              <a:rPr lang="en-US" sz="2000">
                <a:solidFill>
                  <a:srgbClr val="000000"/>
                </a:solidFill>
                <a:latin typeface="Canva Sans"/>
                <a:ea typeface="Canva Sans"/>
                <a:cs typeface="Canva Sans"/>
                <a:sym typeface="Canva Sans"/>
              </a:rPr>
              <a:t>: Literature largely predates the current landscape and pandemic aftermath. It assumes strategic leadership is feasible rather than interrogating the conditions under which it becomes impossible.</a:t>
            </a:r>
          </a:p>
        </p:txBody>
      </p:sp>
      <p:sp>
        <p:nvSpPr>
          <p:cNvPr id="21" name="TextBox 21"/>
          <p:cNvSpPr txBox="1"/>
          <p:nvPr/>
        </p:nvSpPr>
        <p:spPr>
          <a:xfrm>
            <a:off x="9349091" y="8531225"/>
            <a:ext cx="8584313" cy="1054099"/>
          </a:xfrm>
          <a:prstGeom prst="rect">
            <a:avLst/>
          </a:prstGeom>
        </p:spPr>
        <p:txBody>
          <a:bodyPr lIns="0" tIns="0" rIns="0" bIns="0" rtlCol="0" anchor="t">
            <a:spAutoFit/>
          </a:bodyPr>
          <a:lstStyle/>
          <a:p>
            <a:pPr algn="just">
              <a:lnSpc>
                <a:spcPts val="2800"/>
              </a:lnSpc>
              <a:spcBef>
                <a:spcPct val="0"/>
              </a:spcBef>
            </a:pPr>
            <a:r>
              <a:rPr lang="en-US" sz="2000" b="1">
                <a:solidFill>
                  <a:srgbClr val="000000"/>
                </a:solidFill>
                <a:latin typeface="Canva Sans Bold"/>
                <a:ea typeface="Canva Sans Bold"/>
                <a:cs typeface="Canva Sans Bold"/>
                <a:sym typeface="Canva Sans Bold"/>
              </a:rPr>
              <a:t>The New Reality (Devolved Wales)</a:t>
            </a:r>
            <a:r>
              <a:rPr lang="en-US" sz="2000">
                <a:solidFill>
                  <a:srgbClr val="000000"/>
                </a:solidFill>
                <a:latin typeface="Canva Sans"/>
                <a:ea typeface="Canva Sans"/>
                <a:cs typeface="Canva Sans"/>
                <a:sym typeface="Canva Sans"/>
              </a:rPr>
              <a:t>: Rapid implementation of Curriculum for Wales (CfW), huge ALN transformation and unprecedented workforce pressures.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Freeform 2"/>
          <p:cNvSpPr/>
          <p:nvPr/>
        </p:nvSpPr>
        <p:spPr>
          <a:xfrm rot="112528">
            <a:off x="475581" y="2556674"/>
            <a:ext cx="7692537" cy="4251875"/>
          </a:xfrm>
          <a:custGeom>
            <a:avLst/>
            <a:gdLst/>
            <a:ahLst/>
            <a:cxnLst/>
            <a:rect l="l" t="t" r="r" b="b"/>
            <a:pathLst>
              <a:path w="7692537" h="4251875">
                <a:moveTo>
                  <a:pt x="0" y="0"/>
                </a:moveTo>
                <a:lnTo>
                  <a:pt x="7692537" y="0"/>
                </a:lnTo>
                <a:lnTo>
                  <a:pt x="7692537" y="4251875"/>
                </a:lnTo>
                <a:lnTo>
                  <a:pt x="0" y="425187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3"/>
          <p:cNvSpPr txBox="1"/>
          <p:nvPr/>
        </p:nvSpPr>
        <p:spPr>
          <a:xfrm>
            <a:off x="1444107" y="3266573"/>
            <a:ext cx="6114713" cy="2658942"/>
          </a:xfrm>
          <a:prstGeom prst="rect">
            <a:avLst/>
          </a:prstGeom>
        </p:spPr>
        <p:txBody>
          <a:bodyPr lIns="0" tIns="0" rIns="0" bIns="0" rtlCol="0" anchor="t">
            <a:spAutoFit/>
          </a:bodyPr>
          <a:lstStyle/>
          <a:p>
            <a:pPr algn="just">
              <a:lnSpc>
                <a:spcPts val="3594"/>
              </a:lnSpc>
              <a:spcBef>
                <a:spcPct val="0"/>
              </a:spcBef>
            </a:pPr>
            <a:r>
              <a:rPr lang="en-US" sz="2567" u="sng">
                <a:solidFill>
                  <a:srgbClr val="000000"/>
                </a:solidFill>
                <a:latin typeface="Fredoka"/>
                <a:ea typeface="Fredoka"/>
                <a:cs typeface="Fredoka"/>
                <a:sym typeface="Fredoka"/>
              </a:rPr>
              <a:t>The Core Aim:</a:t>
            </a:r>
            <a:r>
              <a:rPr lang="en-US" sz="2567">
                <a:solidFill>
                  <a:srgbClr val="000000"/>
                </a:solidFill>
                <a:latin typeface="Fredoka"/>
                <a:ea typeface="Fredoka"/>
                <a:cs typeface="Fredoka"/>
                <a:sym typeface="Fredoka"/>
              </a:rPr>
              <a:t>  To explore how headteachers in Welsh Primary Schools experience and enact strategic leadership, and whether it has become a true ‘ghost role’ under current operational pressures.</a:t>
            </a:r>
          </a:p>
        </p:txBody>
      </p:sp>
      <p:sp>
        <p:nvSpPr>
          <p:cNvPr id="4" name="Freeform 4"/>
          <p:cNvSpPr/>
          <p:nvPr/>
        </p:nvSpPr>
        <p:spPr>
          <a:xfrm rot="4048510">
            <a:off x="684304" y="2283758"/>
            <a:ext cx="1094014" cy="1328761"/>
          </a:xfrm>
          <a:custGeom>
            <a:avLst/>
            <a:gdLst/>
            <a:ahLst/>
            <a:cxnLst/>
            <a:rect l="l" t="t" r="r" b="b"/>
            <a:pathLst>
              <a:path w="1094014" h="1328761">
                <a:moveTo>
                  <a:pt x="0" y="0"/>
                </a:moveTo>
                <a:lnTo>
                  <a:pt x="1094014" y="0"/>
                </a:lnTo>
                <a:lnTo>
                  <a:pt x="1094014" y="1328761"/>
                </a:lnTo>
                <a:lnTo>
                  <a:pt x="0" y="1328761"/>
                </a:lnTo>
                <a:lnTo>
                  <a:pt x="0" y="0"/>
                </a:lnTo>
                <a:close/>
              </a:path>
            </a:pathLst>
          </a:custGeom>
          <a:blipFill>
            <a:blip r:embed="rId4"/>
            <a:stretch>
              <a:fillRect/>
            </a:stretch>
          </a:blipFill>
        </p:spPr>
        <p:txBody>
          <a:bodyPr/>
          <a:lstStyle/>
          <a:p>
            <a:endParaRPr lang="en-US"/>
          </a:p>
        </p:txBody>
      </p:sp>
      <p:sp>
        <p:nvSpPr>
          <p:cNvPr id="5" name="Freeform 5"/>
          <p:cNvSpPr/>
          <p:nvPr/>
        </p:nvSpPr>
        <p:spPr>
          <a:xfrm rot="-77849">
            <a:off x="7812680" y="1465831"/>
            <a:ext cx="4421611" cy="6433561"/>
          </a:xfrm>
          <a:custGeom>
            <a:avLst/>
            <a:gdLst/>
            <a:ahLst/>
            <a:cxnLst/>
            <a:rect l="l" t="t" r="r" b="b"/>
            <a:pathLst>
              <a:path w="4421611" h="6433561">
                <a:moveTo>
                  <a:pt x="0" y="0"/>
                </a:moveTo>
                <a:lnTo>
                  <a:pt x="4421611" y="0"/>
                </a:lnTo>
                <a:lnTo>
                  <a:pt x="4421611" y="6433561"/>
                </a:lnTo>
                <a:lnTo>
                  <a:pt x="0" y="643356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Freeform 6"/>
          <p:cNvSpPr/>
          <p:nvPr/>
        </p:nvSpPr>
        <p:spPr>
          <a:xfrm>
            <a:off x="2616546" y="6933289"/>
            <a:ext cx="4036195" cy="3353711"/>
          </a:xfrm>
          <a:custGeom>
            <a:avLst/>
            <a:gdLst/>
            <a:ahLst/>
            <a:cxnLst/>
            <a:rect l="l" t="t" r="r" b="b"/>
            <a:pathLst>
              <a:path w="4036195" h="3353711">
                <a:moveTo>
                  <a:pt x="0" y="0"/>
                </a:moveTo>
                <a:lnTo>
                  <a:pt x="4036195" y="0"/>
                </a:lnTo>
                <a:lnTo>
                  <a:pt x="4036195" y="3353711"/>
                </a:lnTo>
                <a:lnTo>
                  <a:pt x="0" y="335371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7" name="TextBox 7"/>
          <p:cNvSpPr txBox="1"/>
          <p:nvPr/>
        </p:nvSpPr>
        <p:spPr>
          <a:xfrm>
            <a:off x="1444107" y="-35351"/>
            <a:ext cx="14077489" cy="930823"/>
          </a:xfrm>
          <a:prstGeom prst="rect">
            <a:avLst/>
          </a:prstGeom>
        </p:spPr>
        <p:txBody>
          <a:bodyPr lIns="0" tIns="0" rIns="0" bIns="0" rtlCol="0" anchor="t">
            <a:spAutoFit/>
          </a:bodyPr>
          <a:lstStyle/>
          <a:p>
            <a:pPr algn="ctr">
              <a:lnSpc>
                <a:spcPts val="7654"/>
              </a:lnSpc>
              <a:spcBef>
                <a:spcPct val="0"/>
              </a:spcBef>
            </a:pPr>
            <a:r>
              <a:rPr lang="en-US" sz="5467">
                <a:solidFill>
                  <a:srgbClr val="000000"/>
                </a:solidFill>
                <a:latin typeface="Fredoka"/>
                <a:ea typeface="Fredoka"/>
                <a:cs typeface="Fredoka"/>
                <a:sym typeface="Fredoka"/>
              </a:rPr>
              <a:t>Mapping the Inquiry</a:t>
            </a:r>
          </a:p>
        </p:txBody>
      </p:sp>
      <p:sp>
        <p:nvSpPr>
          <p:cNvPr id="8" name="TextBox 8"/>
          <p:cNvSpPr txBox="1"/>
          <p:nvPr/>
        </p:nvSpPr>
        <p:spPr>
          <a:xfrm>
            <a:off x="12306563" y="1530267"/>
            <a:ext cx="4923517" cy="1656715"/>
          </a:xfrm>
          <a:prstGeom prst="rect">
            <a:avLst/>
          </a:prstGeom>
        </p:spPr>
        <p:txBody>
          <a:bodyPr lIns="0" tIns="0" rIns="0" bIns="0" rtlCol="0" anchor="t">
            <a:spAutoFit/>
          </a:bodyPr>
          <a:lstStyle/>
          <a:p>
            <a:pPr algn="just">
              <a:lnSpc>
                <a:spcPts val="2659"/>
              </a:lnSpc>
            </a:pPr>
            <a:r>
              <a:rPr lang="en-US" sz="1899" b="1">
                <a:solidFill>
                  <a:srgbClr val="000000"/>
                </a:solidFill>
                <a:latin typeface="Canva Sans Bold"/>
                <a:ea typeface="Canva Sans Bold"/>
                <a:cs typeface="Canva Sans Bold"/>
                <a:sym typeface="Canva Sans Bold"/>
              </a:rPr>
              <a:t>Objective 1:</a:t>
            </a:r>
            <a:r>
              <a:rPr lang="en-US" sz="1899">
                <a:solidFill>
                  <a:srgbClr val="000000"/>
                </a:solidFill>
                <a:latin typeface="Canva Sans"/>
                <a:ea typeface="Canva Sans"/>
                <a:cs typeface="Canva Sans"/>
                <a:sym typeface="Canva Sans"/>
              </a:rPr>
              <a:t> </a:t>
            </a:r>
            <a:r>
              <a:rPr lang="en-US" sz="1899" b="1">
                <a:solidFill>
                  <a:srgbClr val="000000"/>
                </a:solidFill>
                <a:latin typeface="Canva Sans Bold"/>
                <a:ea typeface="Canva Sans Bold"/>
                <a:cs typeface="Canva Sans Bold"/>
                <a:sym typeface="Canva Sans Bold"/>
              </a:rPr>
              <a:t>Policy vs. Contex</a:t>
            </a:r>
            <a:r>
              <a:rPr lang="en-US" sz="1899">
                <a:solidFill>
                  <a:srgbClr val="000000"/>
                </a:solidFill>
                <a:latin typeface="Canva Sans"/>
                <a:ea typeface="Canva Sans"/>
                <a:cs typeface="Canva Sans"/>
                <a:sym typeface="Canva Sans"/>
              </a:rPr>
              <a:t>t. Examine how national policy constructs strategic expectations and how leaders make sense of these within thwie specific schools.</a:t>
            </a:r>
          </a:p>
          <a:p>
            <a:pPr algn="just">
              <a:lnSpc>
                <a:spcPts val="2659"/>
              </a:lnSpc>
              <a:spcBef>
                <a:spcPct val="0"/>
              </a:spcBef>
            </a:pPr>
            <a:endParaRPr lang="en-US" sz="1899">
              <a:solidFill>
                <a:srgbClr val="000000"/>
              </a:solidFill>
              <a:latin typeface="Canva Sans"/>
              <a:ea typeface="Canva Sans"/>
              <a:cs typeface="Canva Sans"/>
              <a:sym typeface="Canva Sans"/>
            </a:endParaRPr>
          </a:p>
        </p:txBody>
      </p:sp>
      <p:sp>
        <p:nvSpPr>
          <p:cNvPr id="9" name="TextBox 9"/>
          <p:cNvSpPr txBox="1"/>
          <p:nvPr/>
        </p:nvSpPr>
        <p:spPr>
          <a:xfrm>
            <a:off x="12306563" y="3767687"/>
            <a:ext cx="4894297" cy="1990090"/>
          </a:xfrm>
          <a:prstGeom prst="rect">
            <a:avLst/>
          </a:prstGeom>
        </p:spPr>
        <p:txBody>
          <a:bodyPr lIns="0" tIns="0" rIns="0" bIns="0" rtlCol="0" anchor="t">
            <a:spAutoFit/>
          </a:bodyPr>
          <a:lstStyle/>
          <a:p>
            <a:pPr algn="just">
              <a:lnSpc>
                <a:spcPts val="2659"/>
              </a:lnSpc>
            </a:pPr>
            <a:r>
              <a:rPr lang="en-US" sz="1899" b="1">
                <a:solidFill>
                  <a:srgbClr val="000000"/>
                </a:solidFill>
                <a:latin typeface="Canva Sans Bold"/>
                <a:ea typeface="Canva Sans Bold"/>
                <a:cs typeface="Canva Sans Bold"/>
                <a:sym typeface="Canva Sans Bold"/>
              </a:rPr>
              <a:t>Objective 2: Enactment &amp; conflict: </a:t>
            </a:r>
            <a:r>
              <a:rPr lang="en-US" sz="1899">
                <a:solidFill>
                  <a:srgbClr val="000000"/>
                </a:solidFill>
                <a:latin typeface="Canva Sans"/>
                <a:ea typeface="Canva Sans"/>
                <a:cs typeface="Canva Sans"/>
                <a:sym typeface="Canva Sans"/>
              </a:rPr>
              <a:t>Analyse the lived experience of role tension and how operational demands (CfW, ALN, accountability etc) shape long term strategic capacity.</a:t>
            </a:r>
          </a:p>
          <a:p>
            <a:pPr algn="l">
              <a:lnSpc>
                <a:spcPts val="2659"/>
              </a:lnSpc>
              <a:spcBef>
                <a:spcPct val="0"/>
              </a:spcBef>
            </a:pPr>
            <a:endParaRPr lang="en-US" sz="1899">
              <a:solidFill>
                <a:srgbClr val="000000"/>
              </a:solidFill>
              <a:latin typeface="Canva Sans"/>
              <a:ea typeface="Canva Sans"/>
              <a:cs typeface="Canva Sans"/>
              <a:sym typeface="Canva Sans"/>
            </a:endParaRPr>
          </a:p>
        </p:txBody>
      </p:sp>
      <p:sp>
        <p:nvSpPr>
          <p:cNvPr id="10" name="TextBox 10"/>
          <p:cNvSpPr txBox="1"/>
          <p:nvPr/>
        </p:nvSpPr>
        <p:spPr>
          <a:xfrm>
            <a:off x="12191985" y="6395952"/>
            <a:ext cx="4894297" cy="1990090"/>
          </a:xfrm>
          <a:prstGeom prst="rect">
            <a:avLst/>
          </a:prstGeom>
        </p:spPr>
        <p:txBody>
          <a:bodyPr lIns="0" tIns="0" rIns="0" bIns="0" rtlCol="0" anchor="t">
            <a:spAutoFit/>
          </a:bodyPr>
          <a:lstStyle/>
          <a:p>
            <a:pPr algn="just">
              <a:lnSpc>
                <a:spcPts val="2659"/>
              </a:lnSpc>
            </a:pPr>
            <a:r>
              <a:rPr lang="en-US" sz="1899" b="1">
                <a:solidFill>
                  <a:srgbClr val="000000"/>
                </a:solidFill>
                <a:latin typeface="Canva Sans Bold"/>
                <a:ea typeface="Canva Sans Bold"/>
                <a:cs typeface="Canva Sans Bold"/>
                <a:sym typeface="Canva Sans Bold"/>
              </a:rPr>
              <a:t>Objective 3: Systematic Sustainability: </a:t>
            </a:r>
            <a:r>
              <a:rPr lang="en-US" sz="1899">
                <a:solidFill>
                  <a:srgbClr val="000000"/>
                </a:solidFill>
                <a:latin typeface="Canva Sans"/>
                <a:ea typeface="Canva Sans"/>
                <a:cs typeface="Canva Sans"/>
                <a:sym typeface="Canva Sans"/>
              </a:rPr>
              <a:t>Consider the implications of this role conflict for wellbeing, long term recruitment and retention in Welsh primary schools.</a:t>
            </a:r>
          </a:p>
          <a:p>
            <a:pPr algn="just">
              <a:lnSpc>
                <a:spcPts val="2659"/>
              </a:lnSpc>
              <a:spcBef>
                <a:spcPct val="0"/>
              </a:spcBef>
            </a:pPr>
            <a:endParaRPr lang="en-US" sz="1899">
              <a:solidFill>
                <a:srgbClr val="000000"/>
              </a:solidFill>
              <a:latin typeface="Canva Sans"/>
              <a:ea typeface="Canva Sans"/>
              <a:cs typeface="Canva Sans"/>
              <a:sym typeface="Canva Sans"/>
            </a:endParaRPr>
          </a:p>
        </p:txBody>
      </p:sp>
      <p:sp>
        <p:nvSpPr>
          <p:cNvPr id="11" name="Freeform 11"/>
          <p:cNvSpPr/>
          <p:nvPr/>
        </p:nvSpPr>
        <p:spPr>
          <a:xfrm>
            <a:off x="17086282" y="9005167"/>
            <a:ext cx="1121318" cy="1119534"/>
          </a:xfrm>
          <a:custGeom>
            <a:avLst/>
            <a:gdLst/>
            <a:ahLst/>
            <a:cxnLst/>
            <a:rect l="l" t="t" r="r" b="b"/>
            <a:pathLst>
              <a:path w="1121318" h="1119534">
                <a:moveTo>
                  <a:pt x="0" y="0"/>
                </a:moveTo>
                <a:lnTo>
                  <a:pt x="1121318" y="0"/>
                </a:lnTo>
                <a:lnTo>
                  <a:pt x="1121318" y="1119534"/>
                </a:lnTo>
                <a:lnTo>
                  <a:pt x="0" y="111953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2" name="TextBox 12"/>
          <p:cNvSpPr txBox="1"/>
          <p:nvPr/>
        </p:nvSpPr>
        <p:spPr>
          <a:xfrm>
            <a:off x="17230080" y="9043817"/>
            <a:ext cx="776168" cy="937459"/>
          </a:xfrm>
          <a:prstGeom prst="rect">
            <a:avLst/>
          </a:prstGeom>
        </p:spPr>
        <p:txBody>
          <a:bodyPr lIns="0" tIns="0" rIns="0" bIns="0" rtlCol="0" anchor="t">
            <a:spAutoFit/>
          </a:bodyPr>
          <a:lstStyle/>
          <a:p>
            <a:pPr algn="ctr">
              <a:lnSpc>
                <a:spcPts val="7654"/>
              </a:lnSpc>
              <a:spcBef>
                <a:spcPct val="0"/>
              </a:spcBef>
            </a:pPr>
            <a:r>
              <a:rPr lang="en-US" sz="5467">
                <a:solidFill>
                  <a:srgbClr val="FFFFFF"/>
                </a:solidFill>
                <a:latin typeface="Fredoka"/>
                <a:ea typeface="Fredoka"/>
                <a:cs typeface="Fredoka"/>
                <a:sym typeface="Fredoka"/>
              </a:rPr>
              <a:t>10</a:t>
            </a:r>
          </a:p>
        </p:txBody>
      </p:sp>
      <p:sp>
        <p:nvSpPr>
          <p:cNvPr id="13" name="Freeform 13"/>
          <p:cNvSpPr/>
          <p:nvPr/>
        </p:nvSpPr>
        <p:spPr>
          <a:xfrm>
            <a:off x="3025897" y="183914"/>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4" name="Freeform 14"/>
          <p:cNvSpPr/>
          <p:nvPr/>
        </p:nvSpPr>
        <p:spPr>
          <a:xfrm>
            <a:off x="9144000" y="8902521"/>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5" name="Freeform 15"/>
          <p:cNvSpPr/>
          <p:nvPr/>
        </p:nvSpPr>
        <p:spPr>
          <a:xfrm>
            <a:off x="1157543" y="6933289"/>
            <a:ext cx="573128" cy="711558"/>
          </a:xfrm>
          <a:custGeom>
            <a:avLst/>
            <a:gdLst/>
            <a:ahLst/>
            <a:cxnLst/>
            <a:rect l="l" t="t" r="r" b="b"/>
            <a:pathLst>
              <a:path w="573128" h="711558">
                <a:moveTo>
                  <a:pt x="0" y="0"/>
                </a:moveTo>
                <a:lnTo>
                  <a:pt x="573127" y="0"/>
                </a:lnTo>
                <a:lnTo>
                  <a:pt x="573127" y="711558"/>
                </a:lnTo>
                <a:lnTo>
                  <a:pt x="0" y="711558"/>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6" name="Freeform 16"/>
          <p:cNvSpPr/>
          <p:nvPr/>
        </p:nvSpPr>
        <p:spPr>
          <a:xfrm>
            <a:off x="17086282" y="237684"/>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Freeform 2"/>
          <p:cNvSpPr/>
          <p:nvPr/>
        </p:nvSpPr>
        <p:spPr>
          <a:xfrm>
            <a:off x="11952885" y="1783691"/>
            <a:ext cx="4959118" cy="4733704"/>
          </a:xfrm>
          <a:custGeom>
            <a:avLst/>
            <a:gdLst/>
            <a:ahLst/>
            <a:cxnLst/>
            <a:rect l="l" t="t" r="r" b="b"/>
            <a:pathLst>
              <a:path w="4959118" h="4733704">
                <a:moveTo>
                  <a:pt x="0" y="0"/>
                </a:moveTo>
                <a:lnTo>
                  <a:pt x="4959118" y="0"/>
                </a:lnTo>
                <a:lnTo>
                  <a:pt x="4959118" y="4733703"/>
                </a:lnTo>
                <a:lnTo>
                  <a:pt x="0" y="473370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13552443" y="2551771"/>
            <a:ext cx="677562" cy="1931415"/>
          </a:xfrm>
          <a:custGeom>
            <a:avLst/>
            <a:gdLst/>
            <a:ahLst/>
            <a:cxnLst/>
            <a:rect l="l" t="t" r="r" b="b"/>
            <a:pathLst>
              <a:path w="677562" h="1931415">
                <a:moveTo>
                  <a:pt x="0" y="0"/>
                </a:moveTo>
                <a:lnTo>
                  <a:pt x="677562" y="0"/>
                </a:lnTo>
                <a:lnTo>
                  <a:pt x="677562" y="1931414"/>
                </a:lnTo>
                <a:lnTo>
                  <a:pt x="0" y="193141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7605638" y="6172200"/>
            <a:ext cx="4463787" cy="4114800"/>
          </a:xfrm>
          <a:custGeom>
            <a:avLst/>
            <a:gdLst/>
            <a:ahLst/>
            <a:cxnLst/>
            <a:rect l="l" t="t" r="r" b="b"/>
            <a:pathLst>
              <a:path w="4463787" h="4114800">
                <a:moveTo>
                  <a:pt x="0" y="0"/>
                </a:moveTo>
                <a:lnTo>
                  <a:pt x="4463787" y="0"/>
                </a:lnTo>
                <a:lnTo>
                  <a:pt x="4463787"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TextBox 5"/>
          <p:cNvSpPr txBox="1"/>
          <p:nvPr/>
        </p:nvSpPr>
        <p:spPr>
          <a:xfrm>
            <a:off x="1444107" y="-35351"/>
            <a:ext cx="14077489" cy="930823"/>
          </a:xfrm>
          <a:prstGeom prst="rect">
            <a:avLst/>
          </a:prstGeom>
        </p:spPr>
        <p:txBody>
          <a:bodyPr lIns="0" tIns="0" rIns="0" bIns="0" rtlCol="0" anchor="t">
            <a:spAutoFit/>
          </a:bodyPr>
          <a:lstStyle/>
          <a:p>
            <a:pPr algn="ctr">
              <a:lnSpc>
                <a:spcPts val="7654"/>
              </a:lnSpc>
              <a:spcBef>
                <a:spcPct val="0"/>
              </a:spcBef>
            </a:pPr>
            <a:r>
              <a:rPr lang="en-US" sz="5467">
                <a:solidFill>
                  <a:srgbClr val="000000"/>
                </a:solidFill>
                <a:latin typeface="Fredoka"/>
                <a:ea typeface="Fredoka"/>
                <a:cs typeface="Fredoka"/>
                <a:sym typeface="Fredoka"/>
              </a:rPr>
              <a:t>Capturing the Subjective Reality</a:t>
            </a:r>
          </a:p>
        </p:txBody>
      </p:sp>
      <p:sp>
        <p:nvSpPr>
          <p:cNvPr id="6" name="TextBox 6"/>
          <p:cNvSpPr txBox="1"/>
          <p:nvPr/>
        </p:nvSpPr>
        <p:spPr>
          <a:xfrm>
            <a:off x="403427" y="2313832"/>
            <a:ext cx="5350988" cy="560376"/>
          </a:xfrm>
          <a:prstGeom prst="rect">
            <a:avLst/>
          </a:prstGeom>
        </p:spPr>
        <p:txBody>
          <a:bodyPr lIns="0" tIns="0" rIns="0" bIns="0" rtlCol="0" anchor="t">
            <a:spAutoFit/>
          </a:bodyPr>
          <a:lstStyle/>
          <a:p>
            <a:pPr algn="ctr">
              <a:lnSpc>
                <a:spcPts val="4589"/>
              </a:lnSpc>
              <a:spcBef>
                <a:spcPct val="0"/>
              </a:spcBef>
            </a:pPr>
            <a:r>
              <a:rPr lang="en-US" sz="3278">
                <a:solidFill>
                  <a:srgbClr val="000000"/>
                </a:solidFill>
                <a:latin typeface="Fredoka"/>
                <a:ea typeface="Fredoka"/>
                <a:cs typeface="Fredoka"/>
                <a:sym typeface="Fredoka"/>
              </a:rPr>
              <a:t>Methodological Rationale</a:t>
            </a:r>
          </a:p>
        </p:txBody>
      </p:sp>
      <p:sp>
        <p:nvSpPr>
          <p:cNvPr id="7" name="TextBox 7"/>
          <p:cNvSpPr txBox="1"/>
          <p:nvPr/>
        </p:nvSpPr>
        <p:spPr>
          <a:xfrm>
            <a:off x="266978" y="2961343"/>
            <a:ext cx="5854159" cy="3822973"/>
          </a:xfrm>
          <a:prstGeom prst="rect">
            <a:avLst/>
          </a:prstGeom>
        </p:spPr>
        <p:txBody>
          <a:bodyPr lIns="0" tIns="0" rIns="0" bIns="0" rtlCol="0" anchor="t">
            <a:spAutoFit/>
          </a:bodyPr>
          <a:lstStyle/>
          <a:p>
            <a:pPr algn="just">
              <a:lnSpc>
                <a:spcPts val="4331"/>
              </a:lnSpc>
              <a:spcBef>
                <a:spcPct val="0"/>
              </a:spcBef>
            </a:pPr>
            <a:r>
              <a:rPr lang="en-US" sz="3094">
                <a:solidFill>
                  <a:srgbClr val="000000"/>
                </a:solidFill>
                <a:latin typeface="Arial"/>
                <a:ea typeface="Arial"/>
                <a:cs typeface="Arial"/>
                <a:sym typeface="Arial"/>
              </a:rPr>
              <a:t>Quantitative surveys prioritise breadth over depth. To understand a ‘ghost role’ a nuanced, identity laden and highly contextual phenomenon we require the depth and flexibility of a qualitative inquiry.</a:t>
            </a:r>
          </a:p>
        </p:txBody>
      </p:sp>
      <p:sp>
        <p:nvSpPr>
          <p:cNvPr id="8" name="TextBox 8"/>
          <p:cNvSpPr txBox="1"/>
          <p:nvPr/>
        </p:nvSpPr>
        <p:spPr>
          <a:xfrm>
            <a:off x="13016869" y="1460008"/>
            <a:ext cx="6802021" cy="472638"/>
          </a:xfrm>
          <a:prstGeom prst="rect">
            <a:avLst/>
          </a:prstGeom>
        </p:spPr>
        <p:txBody>
          <a:bodyPr lIns="0" tIns="0" rIns="0" bIns="0" rtlCol="0" anchor="t">
            <a:spAutoFit/>
          </a:bodyPr>
          <a:lstStyle/>
          <a:p>
            <a:pPr algn="ctr">
              <a:lnSpc>
                <a:spcPts val="3874"/>
              </a:lnSpc>
              <a:spcBef>
                <a:spcPct val="0"/>
              </a:spcBef>
            </a:pPr>
            <a:r>
              <a:rPr lang="en-US" sz="2767">
                <a:solidFill>
                  <a:srgbClr val="000000"/>
                </a:solidFill>
                <a:latin typeface="Fredoka"/>
                <a:ea typeface="Fredoka"/>
                <a:cs typeface="Fredoka"/>
                <a:sym typeface="Fredoka"/>
              </a:rPr>
              <a:t>Lived Experience </a:t>
            </a:r>
          </a:p>
        </p:txBody>
      </p:sp>
      <p:sp>
        <p:nvSpPr>
          <p:cNvPr id="9" name="TextBox 9"/>
          <p:cNvSpPr txBox="1"/>
          <p:nvPr/>
        </p:nvSpPr>
        <p:spPr>
          <a:xfrm>
            <a:off x="12298651" y="7374866"/>
            <a:ext cx="5047130" cy="472638"/>
          </a:xfrm>
          <a:prstGeom prst="rect">
            <a:avLst/>
          </a:prstGeom>
        </p:spPr>
        <p:txBody>
          <a:bodyPr lIns="0" tIns="0" rIns="0" bIns="0" rtlCol="0" anchor="t">
            <a:spAutoFit/>
          </a:bodyPr>
          <a:lstStyle/>
          <a:p>
            <a:pPr algn="ctr">
              <a:lnSpc>
                <a:spcPts val="3874"/>
              </a:lnSpc>
              <a:spcBef>
                <a:spcPct val="0"/>
              </a:spcBef>
            </a:pPr>
            <a:r>
              <a:rPr lang="en-US" sz="2767">
                <a:solidFill>
                  <a:srgbClr val="000000"/>
                </a:solidFill>
                <a:latin typeface="Fredoka"/>
                <a:ea typeface="Fredoka"/>
                <a:cs typeface="Fredoka"/>
                <a:sym typeface="Fredoka"/>
              </a:rPr>
              <a:t>Interpretivist Epistemology</a:t>
            </a:r>
          </a:p>
        </p:txBody>
      </p:sp>
      <p:sp>
        <p:nvSpPr>
          <p:cNvPr id="10" name="TextBox 10"/>
          <p:cNvSpPr txBox="1"/>
          <p:nvPr/>
        </p:nvSpPr>
        <p:spPr>
          <a:xfrm>
            <a:off x="12732429" y="7973808"/>
            <a:ext cx="4179575" cy="1035882"/>
          </a:xfrm>
          <a:prstGeom prst="rect">
            <a:avLst/>
          </a:prstGeom>
        </p:spPr>
        <p:txBody>
          <a:bodyPr lIns="0" tIns="0" rIns="0" bIns="0" rtlCol="0" anchor="t">
            <a:spAutoFit/>
          </a:bodyPr>
          <a:lstStyle/>
          <a:p>
            <a:pPr algn="just">
              <a:lnSpc>
                <a:spcPts val="2754"/>
              </a:lnSpc>
              <a:spcBef>
                <a:spcPct val="0"/>
              </a:spcBef>
            </a:pPr>
            <a:r>
              <a:rPr lang="en-US" sz="1967">
                <a:solidFill>
                  <a:srgbClr val="000000"/>
                </a:solidFill>
                <a:latin typeface="Poppins"/>
                <a:ea typeface="Poppins"/>
                <a:cs typeface="Poppins"/>
                <a:sym typeface="Poppins"/>
              </a:rPr>
              <a:t>Focussing on meaning, interpretation and professional sense making</a:t>
            </a:r>
          </a:p>
        </p:txBody>
      </p:sp>
      <p:sp>
        <p:nvSpPr>
          <p:cNvPr id="11" name="TextBox 11"/>
          <p:cNvSpPr txBox="1"/>
          <p:nvPr/>
        </p:nvSpPr>
        <p:spPr>
          <a:xfrm>
            <a:off x="7605638" y="2570207"/>
            <a:ext cx="4310743" cy="472638"/>
          </a:xfrm>
          <a:prstGeom prst="rect">
            <a:avLst/>
          </a:prstGeom>
        </p:spPr>
        <p:txBody>
          <a:bodyPr lIns="0" tIns="0" rIns="0" bIns="0" rtlCol="0" anchor="t">
            <a:spAutoFit/>
          </a:bodyPr>
          <a:lstStyle/>
          <a:p>
            <a:pPr algn="ctr">
              <a:lnSpc>
                <a:spcPts val="3874"/>
              </a:lnSpc>
              <a:spcBef>
                <a:spcPct val="0"/>
              </a:spcBef>
            </a:pPr>
            <a:r>
              <a:rPr lang="en-US" sz="2767">
                <a:solidFill>
                  <a:srgbClr val="000000"/>
                </a:solidFill>
                <a:latin typeface="Fredoka"/>
                <a:ea typeface="Fredoka"/>
                <a:cs typeface="Fredoka"/>
                <a:sym typeface="Fredoka"/>
              </a:rPr>
              <a:t>Constructivist Ontology</a:t>
            </a:r>
          </a:p>
        </p:txBody>
      </p:sp>
      <p:sp>
        <p:nvSpPr>
          <p:cNvPr id="12" name="TextBox 12"/>
          <p:cNvSpPr txBox="1"/>
          <p:nvPr/>
        </p:nvSpPr>
        <p:spPr>
          <a:xfrm>
            <a:off x="7751394" y="3290812"/>
            <a:ext cx="4172274" cy="1620117"/>
          </a:xfrm>
          <a:prstGeom prst="rect">
            <a:avLst/>
          </a:prstGeom>
        </p:spPr>
        <p:txBody>
          <a:bodyPr lIns="0" tIns="0" rIns="0" bIns="0" rtlCol="0" anchor="t">
            <a:spAutoFit/>
          </a:bodyPr>
          <a:lstStyle/>
          <a:p>
            <a:pPr algn="l">
              <a:lnSpc>
                <a:spcPts val="2577"/>
              </a:lnSpc>
              <a:spcBef>
                <a:spcPct val="0"/>
              </a:spcBef>
            </a:pPr>
            <a:r>
              <a:rPr lang="en-US" sz="1840">
                <a:solidFill>
                  <a:srgbClr val="000000"/>
                </a:solidFill>
                <a:latin typeface="Poppins"/>
                <a:ea typeface="Poppins"/>
                <a:cs typeface="Poppins"/>
                <a:sym typeface="Poppins"/>
              </a:rPr>
              <a:t>Leadership is not a fixed objectively measurable behaviour, it is a reality co-constructed through professional experience and institutional context.</a:t>
            </a:r>
          </a:p>
        </p:txBody>
      </p:sp>
      <p:sp>
        <p:nvSpPr>
          <p:cNvPr id="13" name="Freeform 13"/>
          <p:cNvSpPr/>
          <p:nvPr/>
        </p:nvSpPr>
        <p:spPr>
          <a:xfrm>
            <a:off x="133173" y="9009690"/>
            <a:ext cx="1121318" cy="1119534"/>
          </a:xfrm>
          <a:custGeom>
            <a:avLst/>
            <a:gdLst/>
            <a:ahLst/>
            <a:cxnLst/>
            <a:rect l="l" t="t" r="r" b="b"/>
            <a:pathLst>
              <a:path w="1121318" h="1119534">
                <a:moveTo>
                  <a:pt x="0" y="0"/>
                </a:moveTo>
                <a:lnTo>
                  <a:pt x="1121318" y="0"/>
                </a:lnTo>
                <a:lnTo>
                  <a:pt x="1121318" y="1119534"/>
                </a:lnTo>
                <a:lnTo>
                  <a:pt x="0" y="111953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4" name="TextBox 14"/>
          <p:cNvSpPr txBox="1"/>
          <p:nvPr/>
        </p:nvSpPr>
        <p:spPr>
          <a:xfrm>
            <a:off x="252532" y="9048340"/>
            <a:ext cx="776168" cy="937459"/>
          </a:xfrm>
          <a:prstGeom prst="rect">
            <a:avLst/>
          </a:prstGeom>
        </p:spPr>
        <p:txBody>
          <a:bodyPr lIns="0" tIns="0" rIns="0" bIns="0" rtlCol="0" anchor="t">
            <a:spAutoFit/>
          </a:bodyPr>
          <a:lstStyle/>
          <a:p>
            <a:pPr algn="ctr">
              <a:lnSpc>
                <a:spcPts val="7654"/>
              </a:lnSpc>
              <a:spcBef>
                <a:spcPct val="0"/>
              </a:spcBef>
            </a:pPr>
            <a:r>
              <a:rPr lang="en-US" sz="5467">
                <a:solidFill>
                  <a:srgbClr val="FFFFFF"/>
                </a:solidFill>
                <a:latin typeface="Fredoka"/>
                <a:ea typeface="Fredoka"/>
                <a:cs typeface="Fredoka"/>
                <a:sym typeface="Fredoka"/>
              </a:rPr>
              <a:t>11</a:t>
            </a:r>
          </a:p>
        </p:txBody>
      </p:sp>
      <p:sp>
        <p:nvSpPr>
          <p:cNvPr id="15" name="Freeform 15"/>
          <p:cNvSpPr/>
          <p:nvPr/>
        </p:nvSpPr>
        <p:spPr>
          <a:xfrm>
            <a:off x="403427" y="906455"/>
            <a:ext cx="4409411" cy="1026190"/>
          </a:xfrm>
          <a:custGeom>
            <a:avLst/>
            <a:gdLst/>
            <a:ahLst/>
            <a:cxnLst/>
            <a:rect l="l" t="t" r="r" b="b"/>
            <a:pathLst>
              <a:path w="4409411" h="1026190">
                <a:moveTo>
                  <a:pt x="0" y="0"/>
                </a:moveTo>
                <a:lnTo>
                  <a:pt x="4409412" y="0"/>
                </a:lnTo>
                <a:lnTo>
                  <a:pt x="4409412" y="1026191"/>
                </a:lnTo>
                <a:lnTo>
                  <a:pt x="0" y="102619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6" name="Freeform 16"/>
          <p:cNvSpPr/>
          <p:nvPr/>
        </p:nvSpPr>
        <p:spPr>
          <a:xfrm rot="1713403">
            <a:off x="2243169" y="7188438"/>
            <a:ext cx="2005278" cy="3133247"/>
          </a:xfrm>
          <a:custGeom>
            <a:avLst/>
            <a:gdLst/>
            <a:ahLst/>
            <a:cxnLst/>
            <a:rect l="l" t="t" r="r" b="b"/>
            <a:pathLst>
              <a:path w="2005278" h="3133247">
                <a:moveTo>
                  <a:pt x="0" y="0"/>
                </a:moveTo>
                <a:lnTo>
                  <a:pt x="2005278" y="0"/>
                </a:lnTo>
                <a:lnTo>
                  <a:pt x="2005278" y="3133247"/>
                </a:lnTo>
                <a:lnTo>
                  <a:pt x="0" y="3133247"/>
                </a:lnTo>
                <a:lnTo>
                  <a:pt x="0" y="0"/>
                </a:lnTo>
                <a:close/>
              </a:path>
            </a:pathLst>
          </a:custGeom>
          <a:blipFill>
            <a:blip r:embed="rId8"/>
            <a:stretch>
              <a:fillRect/>
            </a:stretch>
          </a:blipFill>
        </p:spPr>
        <p:txBody>
          <a:bodyPr/>
          <a:lstStyle/>
          <a:p>
            <a:endParaRPr lang="en-US"/>
          </a:p>
        </p:txBody>
      </p:sp>
      <p:sp>
        <p:nvSpPr>
          <p:cNvPr id="17" name="Freeform 17"/>
          <p:cNvSpPr/>
          <p:nvPr/>
        </p:nvSpPr>
        <p:spPr>
          <a:xfrm>
            <a:off x="6712302" y="6517394"/>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8" name="Freeform 18"/>
          <p:cNvSpPr/>
          <p:nvPr/>
        </p:nvSpPr>
        <p:spPr>
          <a:xfrm>
            <a:off x="17345781" y="9153115"/>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9" name="Freeform 19"/>
          <p:cNvSpPr/>
          <p:nvPr/>
        </p:nvSpPr>
        <p:spPr>
          <a:xfrm>
            <a:off x="16686172" y="3338437"/>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20" name="Freeform 20"/>
          <p:cNvSpPr/>
          <p:nvPr/>
        </p:nvSpPr>
        <p:spPr>
          <a:xfrm>
            <a:off x="14290002" y="624625"/>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21" name="Freeform 21"/>
          <p:cNvSpPr/>
          <p:nvPr/>
        </p:nvSpPr>
        <p:spPr>
          <a:xfrm>
            <a:off x="6712302" y="1915799"/>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
        <p:nvSpPr>
          <p:cNvPr id="22" name="Freeform 22"/>
          <p:cNvSpPr/>
          <p:nvPr/>
        </p:nvSpPr>
        <p:spPr>
          <a:xfrm>
            <a:off x="252532" y="194897"/>
            <a:ext cx="573128" cy="711558"/>
          </a:xfrm>
          <a:custGeom>
            <a:avLst/>
            <a:gdLst/>
            <a:ahLst/>
            <a:cxnLst/>
            <a:rect l="l" t="t" r="r" b="b"/>
            <a:pathLst>
              <a:path w="573128" h="711558">
                <a:moveTo>
                  <a:pt x="0" y="0"/>
                </a:moveTo>
                <a:lnTo>
                  <a:pt x="573127" y="0"/>
                </a:lnTo>
                <a:lnTo>
                  <a:pt x="573127" y="711558"/>
                </a:lnTo>
                <a:lnTo>
                  <a:pt x="0" y="711558"/>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p>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46776" y="2583533"/>
            <a:ext cx="5134382" cy="4310104"/>
            <a:chOff x="0" y="0"/>
            <a:chExt cx="1474264" cy="1237585"/>
          </a:xfrm>
        </p:grpSpPr>
        <p:sp>
          <p:nvSpPr>
            <p:cNvPr id="3" name="Freeform 3"/>
            <p:cNvSpPr/>
            <p:nvPr/>
          </p:nvSpPr>
          <p:spPr>
            <a:xfrm>
              <a:off x="0" y="0"/>
              <a:ext cx="1474264" cy="1237585"/>
            </a:xfrm>
            <a:custGeom>
              <a:avLst/>
              <a:gdLst/>
              <a:ahLst/>
              <a:cxnLst/>
              <a:rect l="l" t="t" r="r" b="b"/>
              <a:pathLst>
                <a:path w="1474264" h="1237585">
                  <a:moveTo>
                    <a:pt x="150786" y="0"/>
                  </a:moveTo>
                  <a:lnTo>
                    <a:pt x="1323479" y="0"/>
                  </a:lnTo>
                  <a:cubicBezTo>
                    <a:pt x="1363469" y="0"/>
                    <a:pt x="1401822" y="15886"/>
                    <a:pt x="1430100" y="44164"/>
                  </a:cubicBezTo>
                  <a:cubicBezTo>
                    <a:pt x="1458378" y="72442"/>
                    <a:pt x="1474264" y="110795"/>
                    <a:pt x="1474264" y="150786"/>
                  </a:cubicBezTo>
                  <a:lnTo>
                    <a:pt x="1474264" y="1086799"/>
                  </a:lnTo>
                  <a:cubicBezTo>
                    <a:pt x="1474264" y="1126790"/>
                    <a:pt x="1458378" y="1165143"/>
                    <a:pt x="1430100" y="1193420"/>
                  </a:cubicBezTo>
                  <a:cubicBezTo>
                    <a:pt x="1401822" y="1221698"/>
                    <a:pt x="1363469" y="1237585"/>
                    <a:pt x="1323479" y="1237585"/>
                  </a:cubicBezTo>
                  <a:lnTo>
                    <a:pt x="150786" y="1237585"/>
                  </a:lnTo>
                  <a:cubicBezTo>
                    <a:pt x="110795" y="1237585"/>
                    <a:pt x="72442" y="1221698"/>
                    <a:pt x="44164" y="1193420"/>
                  </a:cubicBezTo>
                  <a:cubicBezTo>
                    <a:pt x="15886" y="1165143"/>
                    <a:pt x="0" y="1126790"/>
                    <a:pt x="0" y="1086799"/>
                  </a:cubicBezTo>
                  <a:lnTo>
                    <a:pt x="0" y="150786"/>
                  </a:lnTo>
                  <a:cubicBezTo>
                    <a:pt x="0" y="110795"/>
                    <a:pt x="15886" y="72442"/>
                    <a:pt x="44164" y="44164"/>
                  </a:cubicBezTo>
                  <a:cubicBezTo>
                    <a:pt x="72442" y="15886"/>
                    <a:pt x="110795" y="0"/>
                    <a:pt x="150786" y="0"/>
                  </a:cubicBezTo>
                  <a:close/>
                </a:path>
              </a:pathLst>
            </a:custGeom>
            <a:solidFill>
              <a:srgbClr val="000000"/>
            </a:solidFill>
          </p:spPr>
          <p:txBody>
            <a:bodyPr/>
            <a:lstStyle/>
            <a:p>
              <a:endParaRPr lang="en-US"/>
            </a:p>
          </p:txBody>
        </p:sp>
        <p:sp>
          <p:nvSpPr>
            <p:cNvPr id="4" name="TextBox 4"/>
            <p:cNvSpPr txBox="1"/>
            <p:nvPr/>
          </p:nvSpPr>
          <p:spPr>
            <a:xfrm>
              <a:off x="0" y="-38100"/>
              <a:ext cx="1474264" cy="1275685"/>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6576809" y="2583533"/>
            <a:ext cx="5134382" cy="4310104"/>
            <a:chOff x="0" y="0"/>
            <a:chExt cx="1474264" cy="1237585"/>
          </a:xfrm>
        </p:grpSpPr>
        <p:sp>
          <p:nvSpPr>
            <p:cNvPr id="6" name="Freeform 6"/>
            <p:cNvSpPr/>
            <p:nvPr/>
          </p:nvSpPr>
          <p:spPr>
            <a:xfrm>
              <a:off x="0" y="0"/>
              <a:ext cx="1474264" cy="1237585"/>
            </a:xfrm>
            <a:custGeom>
              <a:avLst/>
              <a:gdLst/>
              <a:ahLst/>
              <a:cxnLst/>
              <a:rect l="l" t="t" r="r" b="b"/>
              <a:pathLst>
                <a:path w="1474264" h="1237585">
                  <a:moveTo>
                    <a:pt x="150786" y="0"/>
                  </a:moveTo>
                  <a:lnTo>
                    <a:pt x="1323479" y="0"/>
                  </a:lnTo>
                  <a:cubicBezTo>
                    <a:pt x="1363469" y="0"/>
                    <a:pt x="1401822" y="15886"/>
                    <a:pt x="1430100" y="44164"/>
                  </a:cubicBezTo>
                  <a:cubicBezTo>
                    <a:pt x="1458378" y="72442"/>
                    <a:pt x="1474264" y="110795"/>
                    <a:pt x="1474264" y="150786"/>
                  </a:cubicBezTo>
                  <a:lnTo>
                    <a:pt x="1474264" y="1086799"/>
                  </a:lnTo>
                  <a:cubicBezTo>
                    <a:pt x="1474264" y="1126790"/>
                    <a:pt x="1458378" y="1165143"/>
                    <a:pt x="1430100" y="1193420"/>
                  </a:cubicBezTo>
                  <a:cubicBezTo>
                    <a:pt x="1401822" y="1221698"/>
                    <a:pt x="1363469" y="1237585"/>
                    <a:pt x="1323479" y="1237585"/>
                  </a:cubicBezTo>
                  <a:lnTo>
                    <a:pt x="150786" y="1237585"/>
                  </a:lnTo>
                  <a:cubicBezTo>
                    <a:pt x="110795" y="1237585"/>
                    <a:pt x="72442" y="1221698"/>
                    <a:pt x="44164" y="1193420"/>
                  </a:cubicBezTo>
                  <a:cubicBezTo>
                    <a:pt x="15886" y="1165143"/>
                    <a:pt x="0" y="1126790"/>
                    <a:pt x="0" y="1086799"/>
                  </a:cubicBezTo>
                  <a:lnTo>
                    <a:pt x="0" y="150786"/>
                  </a:lnTo>
                  <a:cubicBezTo>
                    <a:pt x="0" y="110795"/>
                    <a:pt x="15886" y="72442"/>
                    <a:pt x="44164" y="44164"/>
                  </a:cubicBezTo>
                  <a:cubicBezTo>
                    <a:pt x="72442" y="15886"/>
                    <a:pt x="110795" y="0"/>
                    <a:pt x="150786" y="0"/>
                  </a:cubicBezTo>
                  <a:close/>
                </a:path>
              </a:pathLst>
            </a:custGeom>
            <a:solidFill>
              <a:srgbClr val="000000"/>
            </a:solidFill>
          </p:spPr>
          <p:txBody>
            <a:bodyPr/>
            <a:lstStyle/>
            <a:p>
              <a:endParaRPr lang="en-US"/>
            </a:p>
          </p:txBody>
        </p:sp>
        <p:sp>
          <p:nvSpPr>
            <p:cNvPr id="7" name="TextBox 7"/>
            <p:cNvSpPr txBox="1"/>
            <p:nvPr/>
          </p:nvSpPr>
          <p:spPr>
            <a:xfrm>
              <a:off x="0" y="-38100"/>
              <a:ext cx="1474264" cy="1275685"/>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2806566" y="2583533"/>
            <a:ext cx="5134382" cy="4310104"/>
            <a:chOff x="0" y="0"/>
            <a:chExt cx="1474264" cy="1237585"/>
          </a:xfrm>
        </p:grpSpPr>
        <p:sp>
          <p:nvSpPr>
            <p:cNvPr id="9" name="Freeform 9"/>
            <p:cNvSpPr/>
            <p:nvPr/>
          </p:nvSpPr>
          <p:spPr>
            <a:xfrm>
              <a:off x="0" y="0"/>
              <a:ext cx="1474264" cy="1237585"/>
            </a:xfrm>
            <a:custGeom>
              <a:avLst/>
              <a:gdLst/>
              <a:ahLst/>
              <a:cxnLst/>
              <a:rect l="l" t="t" r="r" b="b"/>
              <a:pathLst>
                <a:path w="1474264" h="1237585">
                  <a:moveTo>
                    <a:pt x="150786" y="0"/>
                  </a:moveTo>
                  <a:lnTo>
                    <a:pt x="1323479" y="0"/>
                  </a:lnTo>
                  <a:cubicBezTo>
                    <a:pt x="1363469" y="0"/>
                    <a:pt x="1401822" y="15886"/>
                    <a:pt x="1430100" y="44164"/>
                  </a:cubicBezTo>
                  <a:cubicBezTo>
                    <a:pt x="1458378" y="72442"/>
                    <a:pt x="1474264" y="110795"/>
                    <a:pt x="1474264" y="150786"/>
                  </a:cubicBezTo>
                  <a:lnTo>
                    <a:pt x="1474264" y="1086799"/>
                  </a:lnTo>
                  <a:cubicBezTo>
                    <a:pt x="1474264" y="1126790"/>
                    <a:pt x="1458378" y="1165143"/>
                    <a:pt x="1430100" y="1193420"/>
                  </a:cubicBezTo>
                  <a:cubicBezTo>
                    <a:pt x="1401822" y="1221698"/>
                    <a:pt x="1363469" y="1237585"/>
                    <a:pt x="1323479" y="1237585"/>
                  </a:cubicBezTo>
                  <a:lnTo>
                    <a:pt x="150786" y="1237585"/>
                  </a:lnTo>
                  <a:cubicBezTo>
                    <a:pt x="110795" y="1237585"/>
                    <a:pt x="72442" y="1221698"/>
                    <a:pt x="44164" y="1193420"/>
                  </a:cubicBezTo>
                  <a:cubicBezTo>
                    <a:pt x="15886" y="1165143"/>
                    <a:pt x="0" y="1126790"/>
                    <a:pt x="0" y="1086799"/>
                  </a:cubicBezTo>
                  <a:lnTo>
                    <a:pt x="0" y="150786"/>
                  </a:lnTo>
                  <a:cubicBezTo>
                    <a:pt x="0" y="110795"/>
                    <a:pt x="15886" y="72442"/>
                    <a:pt x="44164" y="44164"/>
                  </a:cubicBezTo>
                  <a:cubicBezTo>
                    <a:pt x="72442" y="15886"/>
                    <a:pt x="110795" y="0"/>
                    <a:pt x="150786" y="0"/>
                  </a:cubicBezTo>
                  <a:close/>
                </a:path>
              </a:pathLst>
            </a:custGeom>
            <a:solidFill>
              <a:srgbClr val="000000"/>
            </a:solidFill>
          </p:spPr>
          <p:txBody>
            <a:bodyPr/>
            <a:lstStyle/>
            <a:p>
              <a:endParaRPr lang="en-US"/>
            </a:p>
          </p:txBody>
        </p:sp>
        <p:sp>
          <p:nvSpPr>
            <p:cNvPr id="10" name="TextBox 10"/>
            <p:cNvSpPr txBox="1"/>
            <p:nvPr/>
          </p:nvSpPr>
          <p:spPr>
            <a:xfrm>
              <a:off x="0" y="-38100"/>
              <a:ext cx="1474264" cy="1275685"/>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a:off x="6903176" y="7117253"/>
            <a:ext cx="4481647" cy="3169747"/>
          </a:xfrm>
          <a:custGeom>
            <a:avLst/>
            <a:gdLst/>
            <a:ahLst/>
            <a:cxnLst/>
            <a:rect l="l" t="t" r="r" b="b"/>
            <a:pathLst>
              <a:path w="4481647" h="3169747">
                <a:moveTo>
                  <a:pt x="0" y="0"/>
                </a:moveTo>
                <a:lnTo>
                  <a:pt x="4481648" y="0"/>
                </a:lnTo>
                <a:lnTo>
                  <a:pt x="4481648" y="3169747"/>
                </a:lnTo>
                <a:lnTo>
                  <a:pt x="0" y="316974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2" name="Freeform 12"/>
          <p:cNvSpPr/>
          <p:nvPr/>
        </p:nvSpPr>
        <p:spPr>
          <a:xfrm>
            <a:off x="13933648" y="7519795"/>
            <a:ext cx="3374640" cy="2767205"/>
          </a:xfrm>
          <a:custGeom>
            <a:avLst/>
            <a:gdLst/>
            <a:ahLst/>
            <a:cxnLst/>
            <a:rect l="l" t="t" r="r" b="b"/>
            <a:pathLst>
              <a:path w="3374640" h="2767205">
                <a:moveTo>
                  <a:pt x="0" y="0"/>
                </a:moveTo>
                <a:lnTo>
                  <a:pt x="3374640" y="0"/>
                </a:lnTo>
                <a:lnTo>
                  <a:pt x="3374640" y="2767205"/>
                </a:lnTo>
                <a:lnTo>
                  <a:pt x="0" y="2767205"/>
                </a:lnTo>
                <a:lnTo>
                  <a:pt x="0" y="0"/>
                </a:lnTo>
                <a:close/>
              </a:path>
            </a:pathLst>
          </a:custGeom>
          <a:blipFill>
            <a:blip r:embed="rId4"/>
            <a:stretch>
              <a:fillRect/>
            </a:stretch>
          </a:blipFill>
        </p:spPr>
        <p:txBody>
          <a:bodyPr/>
          <a:lstStyle/>
          <a:p>
            <a:endParaRPr lang="en-US"/>
          </a:p>
        </p:txBody>
      </p:sp>
      <p:sp>
        <p:nvSpPr>
          <p:cNvPr id="13" name="Freeform 13"/>
          <p:cNvSpPr/>
          <p:nvPr/>
        </p:nvSpPr>
        <p:spPr>
          <a:xfrm>
            <a:off x="649817" y="7519795"/>
            <a:ext cx="4070433" cy="2782696"/>
          </a:xfrm>
          <a:custGeom>
            <a:avLst/>
            <a:gdLst/>
            <a:ahLst/>
            <a:cxnLst/>
            <a:rect l="l" t="t" r="r" b="b"/>
            <a:pathLst>
              <a:path w="4070433" h="2782696">
                <a:moveTo>
                  <a:pt x="0" y="0"/>
                </a:moveTo>
                <a:lnTo>
                  <a:pt x="4070433" y="0"/>
                </a:lnTo>
                <a:lnTo>
                  <a:pt x="4070433" y="2782696"/>
                </a:lnTo>
                <a:lnTo>
                  <a:pt x="0" y="2782696"/>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4" name="TextBox 14"/>
          <p:cNvSpPr txBox="1"/>
          <p:nvPr/>
        </p:nvSpPr>
        <p:spPr>
          <a:xfrm>
            <a:off x="1444107" y="-35351"/>
            <a:ext cx="14077489" cy="930823"/>
          </a:xfrm>
          <a:prstGeom prst="rect">
            <a:avLst/>
          </a:prstGeom>
        </p:spPr>
        <p:txBody>
          <a:bodyPr lIns="0" tIns="0" rIns="0" bIns="0" rtlCol="0" anchor="t">
            <a:spAutoFit/>
          </a:bodyPr>
          <a:lstStyle/>
          <a:p>
            <a:pPr algn="ctr">
              <a:lnSpc>
                <a:spcPts val="7654"/>
              </a:lnSpc>
              <a:spcBef>
                <a:spcPct val="0"/>
              </a:spcBef>
            </a:pPr>
            <a:r>
              <a:rPr lang="en-US" sz="5467">
                <a:solidFill>
                  <a:srgbClr val="000000"/>
                </a:solidFill>
                <a:latin typeface="Fredoka"/>
                <a:ea typeface="Fredoka"/>
                <a:cs typeface="Fredoka"/>
                <a:sym typeface="Fredoka"/>
              </a:rPr>
              <a:t>Methodological Blueprint </a:t>
            </a:r>
          </a:p>
        </p:txBody>
      </p:sp>
      <p:sp>
        <p:nvSpPr>
          <p:cNvPr id="15" name="TextBox 15"/>
          <p:cNvSpPr txBox="1"/>
          <p:nvPr/>
        </p:nvSpPr>
        <p:spPr>
          <a:xfrm>
            <a:off x="-4309789" y="1747472"/>
            <a:ext cx="14077489" cy="456127"/>
          </a:xfrm>
          <a:prstGeom prst="rect">
            <a:avLst/>
          </a:prstGeom>
        </p:spPr>
        <p:txBody>
          <a:bodyPr lIns="0" tIns="0" rIns="0" bIns="0" rtlCol="0" anchor="t">
            <a:spAutoFit/>
          </a:bodyPr>
          <a:lstStyle/>
          <a:p>
            <a:pPr algn="ctr">
              <a:lnSpc>
                <a:spcPts val="3734"/>
              </a:lnSpc>
              <a:spcBef>
                <a:spcPct val="0"/>
              </a:spcBef>
            </a:pPr>
            <a:r>
              <a:rPr lang="en-US" sz="2667">
                <a:solidFill>
                  <a:srgbClr val="000000"/>
                </a:solidFill>
                <a:latin typeface="Fredoka"/>
                <a:ea typeface="Fredoka"/>
                <a:cs typeface="Fredoka"/>
                <a:sym typeface="Fredoka"/>
              </a:rPr>
              <a:t>Stage 1: Purposive Sampling</a:t>
            </a:r>
          </a:p>
        </p:txBody>
      </p:sp>
      <p:sp>
        <p:nvSpPr>
          <p:cNvPr id="16" name="TextBox 16"/>
          <p:cNvSpPr txBox="1"/>
          <p:nvPr/>
        </p:nvSpPr>
        <p:spPr>
          <a:xfrm>
            <a:off x="2105255" y="1747472"/>
            <a:ext cx="14077489" cy="456127"/>
          </a:xfrm>
          <a:prstGeom prst="rect">
            <a:avLst/>
          </a:prstGeom>
        </p:spPr>
        <p:txBody>
          <a:bodyPr lIns="0" tIns="0" rIns="0" bIns="0" rtlCol="0" anchor="t">
            <a:spAutoFit/>
          </a:bodyPr>
          <a:lstStyle/>
          <a:p>
            <a:pPr algn="ctr">
              <a:lnSpc>
                <a:spcPts val="3734"/>
              </a:lnSpc>
              <a:spcBef>
                <a:spcPct val="0"/>
              </a:spcBef>
            </a:pPr>
            <a:r>
              <a:rPr lang="en-US" sz="2667">
                <a:solidFill>
                  <a:srgbClr val="000000"/>
                </a:solidFill>
                <a:latin typeface="Fredoka"/>
                <a:ea typeface="Fredoka"/>
                <a:cs typeface="Fredoka"/>
                <a:sym typeface="Fredoka"/>
              </a:rPr>
              <a:t>Stage 2: Semi-structured Interviews</a:t>
            </a:r>
          </a:p>
        </p:txBody>
      </p:sp>
      <p:sp>
        <p:nvSpPr>
          <p:cNvPr id="17" name="TextBox 17"/>
          <p:cNvSpPr txBox="1"/>
          <p:nvPr/>
        </p:nvSpPr>
        <p:spPr>
          <a:xfrm>
            <a:off x="8482851" y="1747472"/>
            <a:ext cx="14077489" cy="456127"/>
          </a:xfrm>
          <a:prstGeom prst="rect">
            <a:avLst/>
          </a:prstGeom>
        </p:spPr>
        <p:txBody>
          <a:bodyPr lIns="0" tIns="0" rIns="0" bIns="0" rtlCol="0" anchor="t">
            <a:spAutoFit/>
          </a:bodyPr>
          <a:lstStyle/>
          <a:p>
            <a:pPr algn="ctr">
              <a:lnSpc>
                <a:spcPts val="3734"/>
              </a:lnSpc>
              <a:spcBef>
                <a:spcPct val="0"/>
              </a:spcBef>
            </a:pPr>
            <a:r>
              <a:rPr lang="en-US" sz="2667">
                <a:solidFill>
                  <a:srgbClr val="000000"/>
                </a:solidFill>
                <a:latin typeface="Fredoka"/>
                <a:ea typeface="Fredoka"/>
                <a:cs typeface="Fredoka"/>
                <a:sym typeface="Fredoka"/>
              </a:rPr>
              <a:t>Stage 3: Dual Analysis</a:t>
            </a:r>
          </a:p>
        </p:txBody>
      </p:sp>
      <p:sp>
        <p:nvSpPr>
          <p:cNvPr id="18" name="TextBox 18"/>
          <p:cNvSpPr txBox="1"/>
          <p:nvPr/>
        </p:nvSpPr>
        <p:spPr>
          <a:xfrm>
            <a:off x="649817" y="3489912"/>
            <a:ext cx="4528299" cy="2435964"/>
          </a:xfrm>
          <a:prstGeom prst="rect">
            <a:avLst/>
          </a:prstGeom>
        </p:spPr>
        <p:txBody>
          <a:bodyPr lIns="0" tIns="0" rIns="0" bIns="0" rtlCol="0" anchor="t">
            <a:spAutoFit/>
          </a:bodyPr>
          <a:lstStyle/>
          <a:p>
            <a:pPr algn="just">
              <a:lnSpc>
                <a:spcPts val="3284"/>
              </a:lnSpc>
              <a:spcBef>
                <a:spcPct val="0"/>
              </a:spcBef>
            </a:pPr>
            <a:r>
              <a:rPr lang="en-US" sz="2345" b="1">
                <a:solidFill>
                  <a:srgbClr val="FFFFFF"/>
                </a:solidFill>
                <a:latin typeface="Canva Sans Bold"/>
                <a:ea typeface="Canva Sans Bold"/>
                <a:cs typeface="Canva Sans Bold"/>
                <a:sym typeface="Canva Sans Bold"/>
              </a:rPr>
              <a:t>10-12 Serving headteachers in Welsh primary schools. Chosen for diversity across school size, geography, and socio-economic context to capture varied operational conditions.</a:t>
            </a:r>
          </a:p>
        </p:txBody>
      </p:sp>
      <p:sp>
        <p:nvSpPr>
          <p:cNvPr id="19" name="TextBox 19"/>
          <p:cNvSpPr txBox="1"/>
          <p:nvPr/>
        </p:nvSpPr>
        <p:spPr>
          <a:xfrm>
            <a:off x="6879712" y="3489912"/>
            <a:ext cx="4471090" cy="2845539"/>
          </a:xfrm>
          <a:prstGeom prst="rect">
            <a:avLst/>
          </a:prstGeom>
        </p:spPr>
        <p:txBody>
          <a:bodyPr lIns="0" tIns="0" rIns="0" bIns="0" rtlCol="0" anchor="t">
            <a:spAutoFit/>
          </a:bodyPr>
          <a:lstStyle/>
          <a:p>
            <a:pPr algn="just">
              <a:lnSpc>
                <a:spcPts val="3284"/>
              </a:lnSpc>
              <a:spcBef>
                <a:spcPct val="0"/>
              </a:spcBef>
            </a:pPr>
            <a:r>
              <a:rPr lang="en-US" sz="2345" b="1">
                <a:solidFill>
                  <a:srgbClr val="FFFFFF"/>
                </a:solidFill>
                <a:latin typeface="Canva Sans Bold"/>
                <a:ea typeface="Canva Sans Bold"/>
                <a:cs typeface="Canva Sans Bold"/>
                <a:sym typeface="Canva Sans Bold"/>
              </a:rPr>
              <a:t>Conducted securely via Microsoft TEAMS. Designed to capture professional judgement, lived experience and boundary navigation between strategic/operational work.</a:t>
            </a:r>
          </a:p>
        </p:txBody>
      </p:sp>
      <p:sp>
        <p:nvSpPr>
          <p:cNvPr id="20" name="TextBox 20"/>
          <p:cNvSpPr txBox="1"/>
          <p:nvPr/>
        </p:nvSpPr>
        <p:spPr>
          <a:xfrm>
            <a:off x="13111366" y="3489912"/>
            <a:ext cx="4528299" cy="2435964"/>
          </a:xfrm>
          <a:prstGeom prst="rect">
            <a:avLst/>
          </a:prstGeom>
        </p:spPr>
        <p:txBody>
          <a:bodyPr lIns="0" tIns="0" rIns="0" bIns="0" rtlCol="0" anchor="t">
            <a:spAutoFit/>
          </a:bodyPr>
          <a:lstStyle/>
          <a:p>
            <a:pPr algn="just">
              <a:lnSpc>
                <a:spcPts val="3284"/>
              </a:lnSpc>
              <a:spcBef>
                <a:spcPct val="0"/>
              </a:spcBef>
            </a:pPr>
            <a:r>
              <a:rPr lang="en-US" sz="2345" b="1">
                <a:solidFill>
                  <a:srgbClr val="FFFFFF"/>
                </a:solidFill>
                <a:latin typeface="Canva Sans Bold"/>
                <a:ea typeface="Canva Sans Bold"/>
                <a:cs typeface="Canva Sans Bold"/>
                <a:sym typeface="Canva Sans Bold"/>
              </a:rPr>
              <a:t>Reflexive thematic analysis (Braun and Clarke) of interview transcripts, triangulated against qualitative policy document analysis of Welsh leadership standards.</a:t>
            </a:r>
          </a:p>
        </p:txBody>
      </p:sp>
      <p:sp>
        <p:nvSpPr>
          <p:cNvPr id="21" name="Freeform 21"/>
          <p:cNvSpPr/>
          <p:nvPr/>
        </p:nvSpPr>
        <p:spPr>
          <a:xfrm>
            <a:off x="14162698" y="464414"/>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2" name="Freeform 22"/>
          <p:cNvSpPr/>
          <p:nvPr/>
        </p:nvSpPr>
        <p:spPr>
          <a:xfrm>
            <a:off x="12520002" y="8199585"/>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3" name="Freeform 23"/>
          <p:cNvSpPr/>
          <p:nvPr/>
        </p:nvSpPr>
        <p:spPr>
          <a:xfrm>
            <a:off x="870979" y="539693"/>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4" name="Freeform 24"/>
          <p:cNvSpPr/>
          <p:nvPr/>
        </p:nvSpPr>
        <p:spPr>
          <a:xfrm>
            <a:off x="5525149" y="6893637"/>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5" name="Freeform 25"/>
          <p:cNvSpPr/>
          <p:nvPr/>
        </p:nvSpPr>
        <p:spPr>
          <a:xfrm>
            <a:off x="16819630" y="335705"/>
            <a:ext cx="1121318" cy="1119534"/>
          </a:xfrm>
          <a:custGeom>
            <a:avLst/>
            <a:gdLst/>
            <a:ahLst/>
            <a:cxnLst/>
            <a:rect l="l" t="t" r="r" b="b"/>
            <a:pathLst>
              <a:path w="1121318" h="1119534">
                <a:moveTo>
                  <a:pt x="0" y="0"/>
                </a:moveTo>
                <a:lnTo>
                  <a:pt x="1121318" y="0"/>
                </a:lnTo>
                <a:lnTo>
                  <a:pt x="1121318" y="1119534"/>
                </a:lnTo>
                <a:lnTo>
                  <a:pt x="0" y="111953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6" name="TextBox 26"/>
          <p:cNvSpPr txBox="1"/>
          <p:nvPr/>
        </p:nvSpPr>
        <p:spPr>
          <a:xfrm>
            <a:off x="16992204" y="377673"/>
            <a:ext cx="776168" cy="937459"/>
          </a:xfrm>
          <a:prstGeom prst="rect">
            <a:avLst/>
          </a:prstGeom>
        </p:spPr>
        <p:txBody>
          <a:bodyPr lIns="0" tIns="0" rIns="0" bIns="0" rtlCol="0" anchor="t">
            <a:spAutoFit/>
          </a:bodyPr>
          <a:lstStyle/>
          <a:p>
            <a:pPr algn="ctr">
              <a:lnSpc>
                <a:spcPts val="7654"/>
              </a:lnSpc>
              <a:spcBef>
                <a:spcPct val="0"/>
              </a:spcBef>
            </a:pPr>
            <a:r>
              <a:rPr lang="en-US" sz="5467">
                <a:solidFill>
                  <a:srgbClr val="FFFFFF"/>
                </a:solidFill>
                <a:latin typeface="Fredoka"/>
                <a:ea typeface="Fredoka"/>
                <a:cs typeface="Fredoka"/>
                <a:sym typeface="Fredoka"/>
              </a:rPr>
              <a:t>12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Freeform 2"/>
          <p:cNvSpPr/>
          <p:nvPr/>
        </p:nvSpPr>
        <p:spPr>
          <a:xfrm>
            <a:off x="5937352" y="2334643"/>
            <a:ext cx="6415541" cy="6368506"/>
          </a:xfrm>
          <a:custGeom>
            <a:avLst/>
            <a:gdLst/>
            <a:ahLst/>
            <a:cxnLst/>
            <a:rect l="l" t="t" r="r" b="b"/>
            <a:pathLst>
              <a:path w="6415541" h="6368506">
                <a:moveTo>
                  <a:pt x="0" y="0"/>
                </a:moveTo>
                <a:lnTo>
                  <a:pt x="6415541" y="0"/>
                </a:lnTo>
                <a:lnTo>
                  <a:pt x="6415541" y="6368506"/>
                </a:lnTo>
                <a:lnTo>
                  <a:pt x="0" y="636850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3"/>
          <p:cNvGrpSpPr/>
          <p:nvPr/>
        </p:nvGrpSpPr>
        <p:grpSpPr>
          <a:xfrm>
            <a:off x="156077" y="2583533"/>
            <a:ext cx="5515779" cy="5721274"/>
            <a:chOff x="0" y="0"/>
            <a:chExt cx="1583777" cy="1642782"/>
          </a:xfrm>
        </p:grpSpPr>
        <p:sp>
          <p:nvSpPr>
            <p:cNvPr id="4" name="Freeform 4"/>
            <p:cNvSpPr/>
            <p:nvPr/>
          </p:nvSpPr>
          <p:spPr>
            <a:xfrm>
              <a:off x="0" y="0"/>
              <a:ext cx="1583777" cy="1642782"/>
            </a:xfrm>
            <a:custGeom>
              <a:avLst/>
              <a:gdLst/>
              <a:ahLst/>
              <a:cxnLst/>
              <a:rect l="l" t="t" r="r" b="b"/>
              <a:pathLst>
                <a:path w="1583777" h="1642782">
                  <a:moveTo>
                    <a:pt x="140360" y="0"/>
                  </a:moveTo>
                  <a:lnTo>
                    <a:pt x="1443418" y="0"/>
                  </a:lnTo>
                  <a:cubicBezTo>
                    <a:pt x="1520936" y="0"/>
                    <a:pt x="1583777" y="62841"/>
                    <a:pt x="1583777" y="140360"/>
                  </a:cubicBezTo>
                  <a:lnTo>
                    <a:pt x="1583777" y="1502422"/>
                  </a:lnTo>
                  <a:cubicBezTo>
                    <a:pt x="1583777" y="1539648"/>
                    <a:pt x="1568989" y="1575349"/>
                    <a:pt x="1542667" y="1601672"/>
                  </a:cubicBezTo>
                  <a:cubicBezTo>
                    <a:pt x="1516344" y="1627994"/>
                    <a:pt x="1480643" y="1642782"/>
                    <a:pt x="1443418" y="1642782"/>
                  </a:cubicBezTo>
                  <a:lnTo>
                    <a:pt x="140360" y="1642782"/>
                  </a:lnTo>
                  <a:cubicBezTo>
                    <a:pt x="103134" y="1642782"/>
                    <a:pt x="67433" y="1627994"/>
                    <a:pt x="41110" y="1601672"/>
                  </a:cubicBezTo>
                  <a:cubicBezTo>
                    <a:pt x="14788" y="1575349"/>
                    <a:pt x="0" y="1539648"/>
                    <a:pt x="0" y="1502422"/>
                  </a:cubicBezTo>
                  <a:lnTo>
                    <a:pt x="0" y="140360"/>
                  </a:lnTo>
                  <a:cubicBezTo>
                    <a:pt x="0" y="103134"/>
                    <a:pt x="14788" y="67433"/>
                    <a:pt x="41110" y="41110"/>
                  </a:cubicBezTo>
                  <a:cubicBezTo>
                    <a:pt x="67433" y="14788"/>
                    <a:pt x="103134" y="0"/>
                    <a:pt x="140360" y="0"/>
                  </a:cubicBezTo>
                  <a:close/>
                </a:path>
              </a:pathLst>
            </a:custGeom>
            <a:solidFill>
              <a:srgbClr val="E6DBCF"/>
            </a:solidFill>
          </p:spPr>
          <p:txBody>
            <a:bodyPr/>
            <a:lstStyle/>
            <a:p>
              <a:endParaRPr lang="en-US"/>
            </a:p>
          </p:txBody>
        </p:sp>
        <p:sp>
          <p:nvSpPr>
            <p:cNvPr id="5" name="TextBox 5"/>
            <p:cNvSpPr txBox="1"/>
            <p:nvPr/>
          </p:nvSpPr>
          <p:spPr>
            <a:xfrm>
              <a:off x="0" y="-38100"/>
              <a:ext cx="1583777" cy="1680882"/>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2809087" y="2583533"/>
            <a:ext cx="5134382" cy="5721274"/>
            <a:chOff x="0" y="0"/>
            <a:chExt cx="1474264" cy="1642782"/>
          </a:xfrm>
        </p:grpSpPr>
        <p:sp>
          <p:nvSpPr>
            <p:cNvPr id="7" name="Freeform 7"/>
            <p:cNvSpPr/>
            <p:nvPr/>
          </p:nvSpPr>
          <p:spPr>
            <a:xfrm>
              <a:off x="0" y="0"/>
              <a:ext cx="1474264" cy="1642782"/>
            </a:xfrm>
            <a:custGeom>
              <a:avLst/>
              <a:gdLst/>
              <a:ahLst/>
              <a:cxnLst/>
              <a:rect l="l" t="t" r="r" b="b"/>
              <a:pathLst>
                <a:path w="1474264" h="1642782">
                  <a:moveTo>
                    <a:pt x="150786" y="0"/>
                  </a:moveTo>
                  <a:lnTo>
                    <a:pt x="1323479" y="0"/>
                  </a:lnTo>
                  <a:cubicBezTo>
                    <a:pt x="1363469" y="0"/>
                    <a:pt x="1401822" y="15886"/>
                    <a:pt x="1430100" y="44164"/>
                  </a:cubicBezTo>
                  <a:cubicBezTo>
                    <a:pt x="1458378" y="72442"/>
                    <a:pt x="1474264" y="110795"/>
                    <a:pt x="1474264" y="150786"/>
                  </a:cubicBezTo>
                  <a:lnTo>
                    <a:pt x="1474264" y="1491996"/>
                  </a:lnTo>
                  <a:cubicBezTo>
                    <a:pt x="1474264" y="1531987"/>
                    <a:pt x="1458378" y="1570340"/>
                    <a:pt x="1430100" y="1598618"/>
                  </a:cubicBezTo>
                  <a:cubicBezTo>
                    <a:pt x="1401822" y="1626896"/>
                    <a:pt x="1363469" y="1642782"/>
                    <a:pt x="1323479" y="1642782"/>
                  </a:cubicBezTo>
                  <a:lnTo>
                    <a:pt x="150786" y="1642782"/>
                  </a:lnTo>
                  <a:cubicBezTo>
                    <a:pt x="110795" y="1642782"/>
                    <a:pt x="72442" y="1626896"/>
                    <a:pt x="44164" y="1598618"/>
                  </a:cubicBezTo>
                  <a:cubicBezTo>
                    <a:pt x="15886" y="1570340"/>
                    <a:pt x="0" y="1531987"/>
                    <a:pt x="0" y="1491996"/>
                  </a:cubicBezTo>
                  <a:lnTo>
                    <a:pt x="0" y="150786"/>
                  </a:lnTo>
                  <a:cubicBezTo>
                    <a:pt x="0" y="110795"/>
                    <a:pt x="15886" y="72442"/>
                    <a:pt x="44164" y="44164"/>
                  </a:cubicBezTo>
                  <a:cubicBezTo>
                    <a:pt x="72442" y="15886"/>
                    <a:pt x="110795" y="0"/>
                    <a:pt x="150786" y="0"/>
                  </a:cubicBezTo>
                  <a:close/>
                </a:path>
              </a:pathLst>
            </a:custGeom>
            <a:solidFill>
              <a:srgbClr val="E6DBCF"/>
            </a:solidFill>
          </p:spPr>
          <p:txBody>
            <a:bodyPr/>
            <a:lstStyle/>
            <a:p>
              <a:endParaRPr lang="en-US"/>
            </a:p>
          </p:txBody>
        </p:sp>
        <p:sp>
          <p:nvSpPr>
            <p:cNvPr id="8" name="TextBox 8"/>
            <p:cNvSpPr txBox="1"/>
            <p:nvPr/>
          </p:nvSpPr>
          <p:spPr>
            <a:xfrm>
              <a:off x="0" y="-38100"/>
              <a:ext cx="1474264" cy="1680882"/>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13151674" y="3652736"/>
            <a:ext cx="4449207" cy="3525717"/>
          </a:xfrm>
          <a:prstGeom prst="rect">
            <a:avLst/>
          </a:prstGeom>
        </p:spPr>
        <p:txBody>
          <a:bodyPr lIns="0" tIns="0" rIns="0" bIns="0" rtlCol="0" anchor="t">
            <a:spAutoFit/>
          </a:bodyPr>
          <a:lstStyle/>
          <a:p>
            <a:pPr algn="ctr">
              <a:lnSpc>
                <a:spcPts val="3734"/>
              </a:lnSpc>
              <a:spcBef>
                <a:spcPct val="0"/>
              </a:spcBef>
            </a:pPr>
            <a:r>
              <a:rPr lang="en-US" sz="2667">
                <a:solidFill>
                  <a:srgbClr val="000000"/>
                </a:solidFill>
                <a:latin typeface="Fredoka"/>
                <a:ea typeface="Fredoka"/>
                <a:cs typeface="Fredoka"/>
                <a:sym typeface="Fredoka"/>
              </a:rPr>
              <a:t>Insider Knowledge</a:t>
            </a:r>
          </a:p>
          <a:p>
            <a:pPr algn="just">
              <a:lnSpc>
                <a:spcPts val="3454"/>
              </a:lnSpc>
              <a:spcBef>
                <a:spcPct val="0"/>
              </a:spcBef>
            </a:pPr>
            <a:r>
              <a:rPr lang="en-US" sz="2467">
                <a:solidFill>
                  <a:srgbClr val="000000"/>
                </a:solidFill>
                <a:latin typeface="Poppins"/>
                <a:ea typeface="Poppins"/>
                <a:cs typeface="Poppins"/>
                <a:sym typeface="Poppins"/>
              </a:rPr>
              <a:t>The researcher is a headteacher in the Welsh primary sector. This grants vital contextual insight, rapid rapport and authentic access to a highly guarded professional reality.</a:t>
            </a:r>
          </a:p>
        </p:txBody>
      </p:sp>
      <p:sp>
        <p:nvSpPr>
          <p:cNvPr id="10" name="Freeform 10"/>
          <p:cNvSpPr/>
          <p:nvPr/>
        </p:nvSpPr>
        <p:spPr>
          <a:xfrm>
            <a:off x="320424" y="7593249"/>
            <a:ext cx="573128" cy="711558"/>
          </a:xfrm>
          <a:custGeom>
            <a:avLst/>
            <a:gdLst/>
            <a:ahLst/>
            <a:cxnLst/>
            <a:rect l="l" t="t" r="r" b="b"/>
            <a:pathLst>
              <a:path w="573128" h="711558">
                <a:moveTo>
                  <a:pt x="0" y="0"/>
                </a:moveTo>
                <a:lnTo>
                  <a:pt x="573127" y="0"/>
                </a:lnTo>
                <a:lnTo>
                  <a:pt x="573127" y="711558"/>
                </a:lnTo>
                <a:lnTo>
                  <a:pt x="0" y="71155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1" name="Freeform 11"/>
          <p:cNvSpPr/>
          <p:nvPr/>
        </p:nvSpPr>
        <p:spPr>
          <a:xfrm>
            <a:off x="4908030" y="2583533"/>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2" name="Freeform 12"/>
          <p:cNvSpPr/>
          <p:nvPr/>
        </p:nvSpPr>
        <p:spPr>
          <a:xfrm>
            <a:off x="12865110" y="2660726"/>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3" name="Freeform 13"/>
          <p:cNvSpPr/>
          <p:nvPr/>
        </p:nvSpPr>
        <p:spPr>
          <a:xfrm>
            <a:off x="17370341" y="7593249"/>
            <a:ext cx="573128" cy="711558"/>
          </a:xfrm>
          <a:custGeom>
            <a:avLst/>
            <a:gdLst/>
            <a:ahLst/>
            <a:cxnLst/>
            <a:rect l="l" t="t" r="r" b="b"/>
            <a:pathLst>
              <a:path w="573128" h="711558">
                <a:moveTo>
                  <a:pt x="0" y="0"/>
                </a:moveTo>
                <a:lnTo>
                  <a:pt x="573128" y="0"/>
                </a:lnTo>
                <a:lnTo>
                  <a:pt x="573128" y="711558"/>
                </a:lnTo>
                <a:lnTo>
                  <a:pt x="0" y="71155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4" name="Freeform 14"/>
          <p:cNvSpPr/>
          <p:nvPr/>
        </p:nvSpPr>
        <p:spPr>
          <a:xfrm>
            <a:off x="16698641" y="8936213"/>
            <a:ext cx="1121318" cy="1119534"/>
          </a:xfrm>
          <a:custGeom>
            <a:avLst/>
            <a:gdLst/>
            <a:ahLst/>
            <a:cxnLst/>
            <a:rect l="l" t="t" r="r" b="b"/>
            <a:pathLst>
              <a:path w="1121318" h="1119534">
                <a:moveTo>
                  <a:pt x="0" y="0"/>
                </a:moveTo>
                <a:lnTo>
                  <a:pt x="1121318" y="0"/>
                </a:lnTo>
                <a:lnTo>
                  <a:pt x="1121318" y="1119534"/>
                </a:lnTo>
                <a:lnTo>
                  <a:pt x="0" y="111953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5" name="Freeform 15"/>
          <p:cNvSpPr/>
          <p:nvPr/>
        </p:nvSpPr>
        <p:spPr>
          <a:xfrm>
            <a:off x="11392881" y="7279001"/>
            <a:ext cx="4630054" cy="3241038"/>
          </a:xfrm>
          <a:custGeom>
            <a:avLst/>
            <a:gdLst/>
            <a:ahLst/>
            <a:cxnLst/>
            <a:rect l="l" t="t" r="r" b="b"/>
            <a:pathLst>
              <a:path w="4630054" h="3241038">
                <a:moveTo>
                  <a:pt x="0" y="0"/>
                </a:moveTo>
                <a:lnTo>
                  <a:pt x="4630054" y="0"/>
                </a:lnTo>
                <a:lnTo>
                  <a:pt x="4630054" y="3241038"/>
                </a:lnTo>
                <a:lnTo>
                  <a:pt x="0" y="324103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6" name="Freeform 16"/>
          <p:cNvSpPr/>
          <p:nvPr/>
        </p:nvSpPr>
        <p:spPr>
          <a:xfrm>
            <a:off x="3238154" y="6886260"/>
            <a:ext cx="3650166" cy="3636892"/>
          </a:xfrm>
          <a:custGeom>
            <a:avLst/>
            <a:gdLst/>
            <a:ahLst/>
            <a:cxnLst/>
            <a:rect l="l" t="t" r="r" b="b"/>
            <a:pathLst>
              <a:path w="3650166" h="3636892">
                <a:moveTo>
                  <a:pt x="0" y="0"/>
                </a:moveTo>
                <a:lnTo>
                  <a:pt x="3650166" y="0"/>
                </a:lnTo>
                <a:lnTo>
                  <a:pt x="3650166" y="3636892"/>
                </a:lnTo>
                <a:lnTo>
                  <a:pt x="0" y="3636892"/>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17" name="TextBox 17"/>
          <p:cNvSpPr txBox="1"/>
          <p:nvPr/>
        </p:nvSpPr>
        <p:spPr>
          <a:xfrm>
            <a:off x="320424" y="37969"/>
            <a:ext cx="17623045" cy="878417"/>
          </a:xfrm>
          <a:prstGeom prst="rect">
            <a:avLst/>
          </a:prstGeom>
        </p:spPr>
        <p:txBody>
          <a:bodyPr lIns="0" tIns="0" rIns="0" bIns="0" rtlCol="0" anchor="t">
            <a:spAutoFit/>
          </a:bodyPr>
          <a:lstStyle/>
          <a:p>
            <a:pPr algn="ctr">
              <a:lnSpc>
                <a:spcPts val="7233"/>
              </a:lnSpc>
              <a:spcBef>
                <a:spcPct val="0"/>
              </a:spcBef>
            </a:pPr>
            <a:r>
              <a:rPr lang="en-US" sz="5166">
                <a:solidFill>
                  <a:srgbClr val="000000"/>
                </a:solidFill>
                <a:latin typeface="Fredoka"/>
                <a:ea typeface="Fredoka"/>
                <a:cs typeface="Fredoka"/>
                <a:sym typeface="Fredoka"/>
              </a:rPr>
              <a:t>Engineering Objectivity: The practitioner Researcher</a:t>
            </a:r>
          </a:p>
        </p:txBody>
      </p:sp>
      <p:sp>
        <p:nvSpPr>
          <p:cNvPr id="18" name="TextBox 18"/>
          <p:cNvSpPr txBox="1"/>
          <p:nvPr/>
        </p:nvSpPr>
        <p:spPr>
          <a:xfrm>
            <a:off x="346776" y="3315134"/>
            <a:ext cx="5134382" cy="3963867"/>
          </a:xfrm>
          <a:prstGeom prst="rect">
            <a:avLst/>
          </a:prstGeom>
        </p:spPr>
        <p:txBody>
          <a:bodyPr lIns="0" tIns="0" rIns="0" bIns="0" rtlCol="0" anchor="t">
            <a:spAutoFit/>
          </a:bodyPr>
          <a:lstStyle/>
          <a:p>
            <a:pPr algn="ctr">
              <a:lnSpc>
                <a:spcPts val="3734"/>
              </a:lnSpc>
            </a:pPr>
            <a:r>
              <a:rPr lang="en-US" sz="2667">
                <a:solidFill>
                  <a:srgbClr val="000000"/>
                </a:solidFill>
                <a:latin typeface="Fredoka"/>
                <a:ea typeface="Fredoka"/>
                <a:cs typeface="Fredoka"/>
                <a:sym typeface="Fredoka"/>
              </a:rPr>
              <a:t>Reflexive Checks </a:t>
            </a:r>
          </a:p>
          <a:p>
            <a:pPr algn="just">
              <a:lnSpc>
                <a:spcPts val="3454"/>
              </a:lnSpc>
              <a:spcBef>
                <a:spcPct val="0"/>
              </a:spcBef>
            </a:pPr>
            <a:r>
              <a:rPr lang="en-US" sz="2467">
                <a:solidFill>
                  <a:srgbClr val="000000"/>
                </a:solidFill>
                <a:latin typeface="Poppins"/>
                <a:ea typeface="Poppins"/>
                <a:cs typeface="Poppins"/>
                <a:sym typeface="Poppins"/>
              </a:rPr>
              <a:t>To prevent assumptions from predetermining findings, rigorous reflexive practices including analytical memo writing and critical self questioning (Finlay 2002) are embedded throughout data collection and analysis.</a:t>
            </a:r>
          </a:p>
        </p:txBody>
      </p:sp>
      <p:sp>
        <p:nvSpPr>
          <p:cNvPr id="19" name="TextBox 19"/>
          <p:cNvSpPr txBox="1"/>
          <p:nvPr/>
        </p:nvSpPr>
        <p:spPr>
          <a:xfrm>
            <a:off x="16871216" y="8974863"/>
            <a:ext cx="776168" cy="937459"/>
          </a:xfrm>
          <a:prstGeom prst="rect">
            <a:avLst/>
          </a:prstGeom>
        </p:spPr>
        <p:txBody>
          <a:bodyPr lIns="0" tIns="0" rIns="0" bIns="0" rtlCol="0" anchor="t">
            <a:spAutoFit/>
          </a:bodyPr>
          <a:lstStyle/>
          <a:p>
            <a:pPr algn="ctr">
              <a:lnSpc>
                <a:spcPts val="7654"/>
              </a:lnSpc>
              <a:spcBef>
                <a:spcPct val="0"/>
              </a:spcBef>
            </a:pPr>
            <a:r>
              <a:rPr lang="en-US" sz="5467">
                <a:solidFill>
                  <a:srgbClr val="FFFFFF"/>
                </a:solidFill>
                <a:latin typeface="Fredoka"/>
                <a:ea typeface="Fredoka"/>
                <a:cs typeface="Fredoka"/>
                <a:sym typeface="Fredoka"/>
              </a:rPr>
              <a:t>13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AutoShape 2"/>
          <p:cNvSpPr/>
          <p:nvPr/>
        </p:nvSpPr>
        <p:spPr>
          <a:xfrm>
            <a:off x="4578160" y="1402123"/>
            <a:ext cx="0" cy="8392010"/>
          </a:xfrm>
          <a:prstGeom prst="line">
            <a:avLst/>
          </a:prstGeom>
          <a:ln w="38100" cap="flat">
            <a:solidFill>
              <a:srgbClr val="000000"/>
            </a:solidFill>
            <a:prstDash val="solid"/>
            <a:headEnd type="none" w="sm" len="sm"/>
            <a:tailEnd type="none" w="sm" len="sm"/>
          </a:ln>
        </p:spPr>
        <p:txBody>
          <a:bodyPr/>
          <a:lstStyle/>
          <a:p>
            <a:endParaRPr lang="en-US"/>
          </a:p>
        </p:txBody>
      </p:sp>
      <p:sp>
        <p:nvSpPr>
          <p:cNvPr id="3" name="AutoShape 3"/>
          <p:cNvSpPr/>
          <p:nvPr/>
        </p:nvSpPr>
        <p:spPr>
          <a:xfrm>
            <a:off x="8968967" y="1402123"/>
            <a:ext cx="0" cy="8392010"/>
          </a:xfrm>
          <a:prstGeom prst="line">
            <a:avLst/>
          </a:prstGeom>
          <a:ln w="38100" cap="flat">
            <a:solidFill>
              <a:srgbClr val="000000"/>
            </a:solidFill>
            <a:prstDash val="solid"/>
            <a:headEnd type="none" w="sm" len="sm"/>
            <a:tailEnd type="none" w="sm" len="sm"/>
          </a:ln>
        </p:spPr>
        <p:txBody>
          <a:bodyPr/>
          <a:lstStyle/>
          <a:p>
            <a:endParaRPr lang="en-US"/>
          </a:p>
        </p:txBody>
      </p:sp>
      <p:sp>
        <p:nvSpPr>
          <p:cNvPr id="4" name="AutoShape 4"/>
          <p:cNvSpPr/>
          <p:nvPr/>
        </p:nvSpPr>
        <p:spPr>
          <a:xfrm>
            <a:off x="13625418" y="1402123"/>
            <a:ext cx="0" cy="8392010"/>
          </a:xfrm>
          <a:prstGeom prst="line">
            <a:avLst/>
          </a:prstGeom>
          <a:ln w="38100" cap="flat">
            <a:solidFill>
              <a:srgbClr val="000000"/>
            </a:solidFill>
            <a:prstDash val="solid"/>
            <a:headEnd type="none" w="sm" len="sm"/>
            <a:tailEnd type="none" w="sm" len="sm"/>
          </a:ln>
        </p:spPr>
        <p:txBody>
          <a:bodyPr/>
          <a:lstStyle/>
          <a:p>
            <a:endParaRPr lang="en-US"/>
          </a:p>
        </p:txBody>
      </p:sp>
      <p:grpSp>
        <p:nvGrpSpPr>
          <p:cNvPr id="5" name="Group 5"/>
          <p:cNvGrpSpPr/>
          <p:nvPr/>
        </p:nvGrpSpPr>
        <p:grpSpPr>
          <a:xfrm>
            <a:off x="198024" y="1402123"/>
            <a:ext cx="4028856" cy="763109"/>
            <a:chOff x="0" y="0"/>
            <a:chExt cx="1156829" cy="219116"/>
          </a:xfrm>
        </p:grpSpPr>
        <p:sp>
          <p:nvSpPr>
            <p:cNvPr id="6" name="Freeform 6"/>
            <p:cNvSpPr/>
            <p:nvPr/>
          </p:nvSpPr>
          <p:spPr>
            <a:xfrm>
              <a:off x="0" y="0"/>
              <a:ext cx="1156829" cy="219116"/>
            </a:xfrm>
            <a:custGeom>
              <a:avLst/>
              <a:gdLst/>
              <a:ahLst/>
              <a:cxnLst/>
              <a:rect l="l" t="t" r="r" b="b"/>
              <a:pathLst>
                <a:path w="1156829" h="219116">
                  <a:moveTo>
                    <a:pt x="109558" y="0"/>
                  </a:moveTo>
                  <a:lnTo>
                    <a:pt x="1047271" y="0"/>
                  </a:lnTo>
                  <a:cubicBezTo>
                    <a:pt x="1076327" y="0"/>
                    <a:pt x="1104194" y="11543"/>
                    <a:pt x="1124740" y="32089"/>
                  </a:cubicBezTo>
                  <a:cubicBezTo>
                    <a:pt x="1145286" y="52635"/>
                    <a:pt x="1156829" y="80501"/>
                    <a:pt x="1156829" y="109558"/>
                  </a:cubicBezTo>
                  <a:lnTo>
                    <a:pt x="1156829" y="109558"/>
                  </a:lnTo>
                  <a:cubicBezTo>
                    <a:pt x="1156829" y="170065"/>
                    <a:pt x="1107778" y="219116"/>
                    <a:pt x="1047271" y="219116"/>
                  </a:cubicBezTo>
                  <a:lnTo>
                    <a:pt x="109558" y="219116"/>
                  </a:lnTo>
                  <a:cubicBezTo>
                    <a:pt x="80501" y="219116"/>
                    <a:pt x="52635" y="207573"/>
                    <a:pt x="32089" y="187027"/>
                  </a:cubicBezTo>
                  <a:cubicBezTo>
                    <a:pt x="11543" y="166481"/>
                    <a:pt x="0" y="138614"/>
                    <a:pt x="0" y="109558"/>
                  </a:cubicBezTo>
                  <a:lnTo>
                    <a:pt x="0" y="109558"/>
                  </a:lnTo>
                  <a:cubicBezTo>
                    <a:pt x="0" y="80501"/>
                    <a:pt x="11543" y="52635"/>
                    <a:pt x="32089" y="32089"/>
                  </a:cubicBezTo>
                  <a:cubicBezTo>
                    <a:pt x="52635" y="11543"/>
                    <a:pt x="80501" y="0"/>
                    <a:pt x="109558" y="0"/>
                  </a:cubicBezTo>
                  <a:close/>
                </a:path>
              </a:pathLst>
            </a:custGeom>
            <a:solidFill>
              <a:srgbClr val="000000"/>
            </a:solidFill>
          </p:spPr>
          <p:txBody>
            <a:bodyPr/>
            <a:lstStyle/>
            <a:p>
              <a:endParaRPr lang="en-US"/>
            </a:p>
          </p:txBody>
        </p:sp>
        <p:sp>
          <p:nvSpPr>
            <p:cNvPr id="7" name="TextBox 7"/>
            <p:cNvSpPr txBox="1"/>
            <p:nvPr/>
          </p:nvSpPr>
          <p:spPr>
            <a:xfrm>
              <a:off x="0" y="-38100"/>
              <a:ext cx="1156829" cy="257216"/>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4692460" y="1402123"/>
            <a:ext cx="4028856" cy="763109"/>
            <a:chOff x="0" y="0"/>
            <a:chExt cx="1156829" cy="219116"/>
          </a:xfrm>
        </p:grpSpPr>
        <p:sp>
          <p:nvSpPr>
            <p:cNvPr id="9" name="Freeform 9"/>
            <p:cNvSpPr/>
            <p:nvPr/>
          </p:nvSpPr>
          <p:spPr>
            <a:xfrm>
              <a:off x="0" y="0"/>
              <a:ext cx="1156829" cy="219116"/>
            </a:xfrm>
            <a:custGeom>
              <a:avLst/>
              <a:gdLst/>
              <a:ahLst/>
              <a:cxnLst/>
              <a:rect l="l" t="t" r="r" b="b"/>
              <a:pathLst>
                <a:path w="1156829" h="219116">
                  <a:moveTo>
                    <a:pt x="109558" y="0"/>
                  </a:moveTo>
                  <a:lnTo>
                    <a:pt x="1047271" y="0"/>
                  </a:lnTo>
                  <a:cubicBezTo>
                    <a:pt x="1076327" y="0"/>
                    <a:pt x="1104194" y="11543"/>
                    <a:pt x="1124740" y="32089"/>
                  </a:cubicBezTo>
                  <a:cubicBezTo>
                    <a:pt x="1145286" y="52635"/>
                    <a:pt x="1156829" y="80501"/>
                    <a:pt x="1156829" y="109558"/>
                  </a:cubicBezTo>
                  <a:lnTo>
                    <a:pt x="1156829" y="109558"/>
                  </a:lnTo>
                  <a:cubicBezTo>
                    <a:pt x="1156829" y="170065"/>
                    <a:pt x="1107778" y="219116"/>
                    <a:pt x="1047271" y="219116"/>
                  </a:cubicBezTo>
                  <a:lnTo>
                    <a:pt x="109558" y="219116"/>
                  </a:lnTo>
                  <a:cubicBezTo>
                    <a:pt x="80501" y="219116"/>
                    <a:pt x="52635" y="207573"/>
                    <a:pt x="32089" y="187027"/>
                  </a:cubicBezTo>
                  <a:cubicBezTo>
                    <a:pt x="11543" y="166481"/>
                    <a:pt x="0" y="138614"/>
                    <a:pt x="0" y="109558"/>
                  </a:cubicBezTo>
                  <a:lnTo>
                    <a:pt x="0" y="109558"/>
                  </a:lnTo>
                  <a:cubicBezTo>
                    <a:pt x="0" y="80501"/>
                    <a:pt x="11543" y="52635"/>
                    <a:pt x="32089" y="32089"/>
                  </a:cubicBezTo>
                  <a:cubicBezTo>
                    <a:pt x="52635" y="11543"/>
                    <a:pt x="80501" y="0"/>
                    <a:pt x="109558" y="0"/>
                  </a:cubicBezTo>
                  <a:close/>
                </a:path>
              </a:pathLst>
            </a:custGeom>
            <a:solidFill>
              <a:srgbClr val="000000"/>
            </a:solidFill>
          </p:spPr>
          <p:txBody>
            <a:bodyPr/>
            <a:lstStyle/>
            <a:p>
              <a:endParaRPr lang="en-US"/>
            </a:p>
          </p:txBody>
        </p:sp>
        <p:sp>
          <p:nvSpPr>
            <p:cNvPr id="10" name="TextBox 10"/>
            <p:cNvSpPr txBox="1"/>
            <p:nvPr/>
          </p:nvSpPr>
          <p:spPr>
            <a:xfrm>
              <a:off x="0" y="-38100"/>
              <a:ext cx="1156829" cy="257216"/>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9216617" y="1402123"/>
            <a:ext cx="4028856" cy="763109"/>
            <a:chOff x="0" y="0"/>
            <a:chExt cx="1156829" cy="219116"/>
          </a:xfrm>
        </p:grpSpPr>
        <p:sp>
          <p:nvSpPr>
            <p:cNvPr id="12" name="Freeform 12"/>
            <p:cNvSpPr/>
            <p:nvPr/>
          </p:nvSpPr>
          <p:spPr>
            <a:xfrm>
              <a:off x="0" y="0"/>
              <a:ext cx="1156829" cy="219116"/>
            </a:xfrm>
            <a:custGeom>
              <a:avLst/>
              <a:gdLst/>
              <a:ahLst/>
              <a:cxnLst/>
              <a:rect l="l" t="t" r="r" b="b"/>
              <a:pathLst>
                <a:path w="1156829" h="219116">
                  <a:moveTo>
                    <a:pt x="109558" y="0"/>
                  </a:moveTo>
                  <a:lnTo>
                    <a:pt x="1047271" y="0"/>
                  </a:lnTo>
                  <a:cubicBezTo>
                    <a:pt x="1076327" y="0"/>
                    <a:pt x="1104194" y="11543"/>
                    <a:pt x="1124740" y="32089"/>
                  </a:cubicBezTo>
                  <a:cubicBezTo>
                    <a:pt x="1145286" y="52635"/>
                    <a:pt x="1156829" y="80501"/>
                    <a:pt x="1156829" y="109558"/>
                  </a:cubicBezTo>
                  <a:lnTo>
                    <a:pt x="1156829" y="109558"/>
                  </a:lnTo>
                  <a:cubicBezTo>
                    <a:pt x="1156829" y="170065"/>
                    <a:pt x="1107778" y="219116"/>
                    <a:pt x="1047271" y="219116"/>
                  </a:cubicBezTo>
                  <a:lnTo>
                    <a:pt x="109558" y="219116"/>
                  </a:lnTo>
                  <a:cubicBezTo>
                    <a:pt x="80501" y="219116"/>
                    <a:pt x="52635" y="207573"/>
                    <a:pt x="32089" y="187027"/>
                  </a:cubicBezTo>
                  <a:cubicBezTo>
                    <a:pt x="11543" y="166481"/>
                    <a:pt x="0" y="138614"/>
                    <a:pt x="0" y="109558"/>
                  </a:cubicBezTo>
                  <a:lnTo>
                    <a:pt x="0" y="109558"/>
                  </a:lnTo>
                  <a:cubicBezTo>
                    <a:pt x="0" y="80501"/>
                    <a:pt x="11543" y="52635"/>
                    <a:pt x="32089" y="32089"/>
                  </a:cubicBezTo>
                  <a:cubicBezTo>
                    <a:pt x="52635" y="11543"/>
                    <a:pt x="80501" y="0"/>
                    <a:pt x="109558" y="0"/>
                  </a:cubicBezTo>
                  <a:close/>
                </a:path>
              </a:pathLst>
            </a:custGeom>
            <a:solidFill>
              <a:srgbClr val="000000"/>
            </a:solidFill>
          </p:spPr>
          <p:txBody>
            <a:bodyPr/>
            <a:lstStyle/>
            <a:p>
              <a:endParaRPr lang="en-US"/>
            </a:p>
          </p:txBody>
        </p:sp>
        <p:sp>
          <p:nvSpPr>
            <p:cNvPr id="13" name="TextBox 13"/>
            <p:cNvSpPr txBox="1"/>
            <p:nvPr/>
          </p:nvSpPr>
          <p:spPr>
            <a:xfrm>
              <a:off x="0" y="-38100"/>
              <a:ext cx="1156829" cy="257216"/>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13870958" y="1402123"/>
            <a:ext cx="4028856" cy="763109"/>
            <a:chOff x="0" y="0"/>
            <a:chExt cx="1156829" cy="219116"/>
          </a:xfrm>
        </p:grpSpPr>
        <p:sp>
          <p:nvSpPr>
            <p:cNvPr id="15" name="Freeform 15"/>
            <p:cNvSpPr/>
            <p:nvPr/>
          </p:nvSpPr>
          <p:spPr>
            <a:xfrm>
              <a:off x="0" y="0"/>
              <a:ext cx="1156829" cy="219116"/>
            </a:xfrm>
            <a:custGeom>
              <a:avLst/>
              <a:gdLst/>
              <a:ahLst/>
              <a:cxnLst/>
              <a:rect l="l" t="t" r="r" b="b"/>
              <a:pathLst>
                <a:path w="1156829" h="219116">
                  <a:moveTo>
                    <a:pt x="109558" y="0"/>
                  </a:moveTo>
                  <a:lnTo>
                    <a:pt x="1047271" y="0"/>
                  </a:lnTo>
                  <a:cubicBezTo>
                    <a:pt x="1076327" y="0"/>
                    <a:pt x="1104194" y="11543"/>
                    <a:pt x="1124740" y="32089"/>
                  </a:cubicBezTo>
                  <a:cubicBezTo>
                    <a:pt x="1145286" y="52635"/>
                    <a:pt x="1156829" y="80501"/>
                    <a:pt x="1156829" y="109558"/>
                  </a:cubicBezTo>
                  <a:lnTo>
                    <a:pt x="1156829" y="109558"/>
                  </a:lnTo>
                  <a:cubicBezTo>
                    <a:pt x="1156829" y="170065"/>
                    <a:pt x="1107778" y="219116"/>
                    <a:pt x="1047271" y="219116"/>
                  </a:cubicBezTo>
                  <a:lnTo>
                    <a:pt x="109558" y="219116"/>
                  </a:lnTo>
                  <a:cubicBezTo>
                    <a:pt x="80501" y="219116"/>
                    <a:pt x="52635" y="207573"/>
                    <a:pt x="32089" y="187027"/>
                  </a:cubicBezTo>
                  <a:cubicBezTo>
                    <a:pt x="11543" y="166481"/>
                    <a:pt x="0" y="138614"/>
                    <a:pt x="0" y="109558"/>
                  </a:cubicBezTo>
                  <a:lnTo>
                    <a:pt x="0" y="109558"/>
                  </a:lnTo>
                  <a:cubicBezTo>
                    <a:pt x="0" y="80501"/>
                    <a:pt x="11543" y="52635"/>
                    <a:pt x="32089" y="32089"/>
                  </a:cubicBezTo>
                  <a:cubicBezTo>
                    <a:pt x="52635" y="11543"/>
                    <a:pt x="80501" y="0"/>
                    <a:pt x="109558" y="0"/>
                  </a:cubicBezTo>
                  <a:close/>
                </a:path>
              </a:pathLst>
            </a:custGeom>
            <a:solidFill>
              <a:srgbClr val="000000"/>
            </a:solidFill>
          </p:spPr>
          <p:txBody>
            <a:bodyPr/>
            <a:lstStyle/>
            <a:p>
              <a:endParaRPr lang="en-US"/>
            </a:p>
          </p:txBody>
        </p:sp>
        <p:sp>
          <p:nvSpPr>
            <p:cNvPr id="16" name="TextBox 16"/>
            <p:cNvSpPr txBox="1"/>
            <p:nvPr/>
          </p:nvSpPr>
          <p:spPr>
            <a:xfrm>
              <a:off x="0" y="-38100"/>
              <a:ext cx="1156829" cy="257216"/>
            </a:xfrm>
            <a:prstGeom prst="rect">
              <a:avLst/>
            </a:prstGeom>
          </p:spPr>
          <p:txBody>
            <a:bodyPr lIns="50800" tIns="50800" rIns="50800" bIns="50800" rtlCol="0" anchor="ctr"/>
            <a:lstStyle/>
            <a:p>
              <a:pPr algn="ctr">
                <a:lnSpc>
                  <a:spcPts val="2659"/>
                </a:lnSpc>
                <a:spcBef>
                  <a:spcPct val="0"/>
                </a:spcBef>
              </a:pPr>
              <a:endParaRPr/>
            </a:p>
          </p:txBody>
        </p:sp>
      </p:grpSp>
      <p:sp>
        <p:nvSpPr>
          <p:cNvPr id="17" name="Freeform 17"/>
          <p:cNvSpPr/>
          <p:nvPr/>
        </p:nvSpPr>
        <p:spPr>
          <a:xfrm>
            <a:off x="5229812" y="6994719"/>
            <a:ext cx="5707313" cy="4399820"/>
          </a:xfrm>
          <a:custGeom>
            <a:avLst/>
            <a:gdLst/>
            <a:ahLst/>
            <a:cxnLst/>
            <a:rect l="l" t="t" r="r" b="b"/>
            <a:pathLst>
              <a:path w="5707313" h="4399820">
                <a:moveTo>
                  <a:pt x="0" y="0"/>
                </a:moveTo>
                <a:lnTo>
                  <a:pt x="5707313" y="0"/>
                </a:lnTo>
                <a:lnTo>
                  <a:pt x="5707313" y="4399819"/>
                </a:lnTo>
                <a:lnTo>
                  <a:pt x="0" y="439981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8" name="Freeform 18"/>
          <p:cNvSpPr/>
          <p:nvPr/>
        </p:nvSpPr>
        <p:spPr>
          <a:xfrm>
            <a:off x="2090233" y="7231473"/>
            <a:ext cx="3623214" cy="3610039"/>
          </a:xfrm>
          <a:custGeom>
            <a:avLst/>
            <a:gdLst/>
            <a:ahLst/>
            <a:cxnLst/>
            <a:rect l="l" t="t" r="r" b="b"/>
            <a:pathLst>
              <a:path w="3623214" h="3610039">
                <a:moveTo>
                  <a:pt x="0" y="0"/>
                </a:moveTo>
                <a:lnTo>
                  <a:pt x="3623215" y="0"/>
                </a:lnTo>
                <a:lnTo>
                  <a:pt x="3623215" y="3610039"/>
                </a:lnTo>
                <a:lnTo>
                  <a:pt x="0" y="361003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9" name="Freeform 19"/>
          <p:cNvSpPr/>
          <p:nvPr/>
        </p:nvSpPr>
        <p:spPr>
          <a:xfrm>
            <a:off x="9531596" y="7455859"/>
            <a:ext cx="3713877" cy="3477540"/>
          </a:xfrm>
          <a:custGeom>
            <a:avLst/>
            <a:gdLst/>
            <a:ahLst/>
            <a:cxnLst/>
            <a:rect l="l" t="t" r="r" b="b"/>
            <a:pathLst>
              <a:path w="3713877" h="3477540">
                <a:moveTo>
                  <a:pt x="0" y="0"/>
                </a:moveTo>
                <a:lnTo>
                  <a:pt x="3713877" y="0"/>
                </a:lnTo>
                <a:lnTo>
                  <a:pt x="3713877" y="3477539"/>
                </a:lnTo>
                <a:lnTo>
                  <a:pt x="0" y="347753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0" name="Freeform 20"/>
          <p:cNvSpPr/>
          <p:nvPr/>
        </p:nvSpPr>
        <p:spPr>
          <a:xfrm>
            <a:off x="12708702" y="7590096"/>
            <a:ext cx="5191113" cy="3633779"/>
          </a:xfrm>
          <a:custGeom>
            <a:avLst/>
            <a:gdLst/>
            <a:ahLst/>
            <a:cxnLst/>
            <a:rect l="l" t="t" r="r" b="b"/>
            <a:pathLst>
              <a:path w="5191113" h="3633779">
                <a:moveTo>
                  <a:pt x="0" y="0"/>
                </a:moveTo>
                <a:lnTo>
                  <a:pt x="5191112" y="0"/>
                </a:lnTo>
                <a:lnTo>
                  <a:pt x="5191112" y="3633779"/>
                </a:lnTo>
                <a:lnTo>
                  <a:pt x="0" y="3633779"/>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1" name="Freeform 21"/>
          <p:cNvSpPr/>
          <p:nvPr/>
        </p:nvSpPr>
        <p:spPr>
          <a:xfrm>
            <a:off x="10240" y="7455859"/>
            <a:ext cx="3022595" cy="2962144"/>
          </a:xfrm>
          <a:custGeom>
            <a:avLst/>
            <a:gdLst/>
            <a:ahLst/>
            <a:cxnLst/>
            <a:rect l="l" t="t" r="r" b="b"/>
            <a:pathLst>
              <a:path w="3022595" h="2962144">
                <a:moveTo>
                  <a:pt x="0" y="0"/>
                </a:moveTo>
                <a:lnTo>
                  <a:pt x="3022596" y="0"/>
                </a:lnTo>
                <a:lnTo>
                  <a:pt x="3022596" y="2962143"/>
                </a:lnTo>
                <a:lnTo>
                  <a:pt x="0" y="2962143"/>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22" name="TextBox 22"/>
          <p:cNvSpPr txBox="1"/>
          <p:nvPr/>
        </p:nvSpPr>
        <p:spPr>
          <a:xfrm>
            <a:off x="1444107" y="-35351"/>
            <a:ext cx="14077489" cy="930823"/>
          </a:xfrm>
          <a:prstGeom prst="rect">
            <a:avLst/>
          </a:prstGeom>
        </p:spPr>
        <p:txBody>
          <a:bodyPr lIns="0" tIns="0" rIns="0" bIns="0" rtlCol="0" anchor="t">
            <a:spAutoFit/>
          </a:bodyPr>
          <a:lstStyle/>
          <a:p>
            <a:pPr algn="ctr">
              <a:lnSpc>
                <a:spcPts val="7654"/>
              </a:lnSpc>
              <a:spcBef>
                <a:spcPct val="0"/>
              </a:spcBef>
            </a:pPr>
            <a:r>
              <a:rPr lang="en-US" sz="5467">
                <a:solidFill>
                  <a:srgbClr val="000000"/>
                </a:solidFill>
                <a:latin typeface="Fredoka"/>
                <a:ea typeface="Fredoka"/>
                <a:cs typeface="Fredoka"/>
                <a:sym typeface="Fredoka"/>
              </a:rPr>
              <a:t>Ethical Considerations</a:t>
            </a:r>
          </a:p>
        </p:txBody>
      </p:sp>
      <p:sp>
        <p:nvSpPr>
          <p:cNvPr id="23" name="TextBox 23"/>
          <p:cNvSpPr txBox="1"/>
          <p:nvPr/>
        </p:nvSpPr>
        <p:spPr>
          <a:xfrm>
            <a:off x="-274446" y="1498510"/>
            <a:ext cx="4966906" cy="513184"/>
          </a:xfrm>
          <a:prstGeom prst="rect">
            <a:avLst/>
          </a:prstGeom>
        </p:spPr>
        <p:txBody>
          <a:bodyPr lIns="0" tIns="0" rIns="0" bIns="0" rtlCol="0" anchor="t">
            <a:spAutoFit/>
          </a:bodyPr>
          <a:lstStyle/>
          <a:p>
            <a:pPr algn="ctr">
              <a:lnSpc>
                <a:spcPts val="4264"/>
              </a:lnSpc>
              <a:spcBef>
                <a:spcPct val="0"/>
              </a:spcBef>
            </a:pPr>
            <a:r>
              <a:rPr lang="en-US" sz="3045" b="1" i="1">
                <a:solidFill>
                  <a:srgbClr val="FFFFFF"/>
                </a:solidFill>
                <a:latin typeface="Canva Sans Bold Italics"/>
                <a:ea typeface="Canva Sans Bold Italics"/>
                <a:cs typeface="Canva Sans Bold Italics"/>
                <a:sym typeface="Canva Sans Bold Italics"/>
              </a:rPr>
              <a:t>Institutional Rigour</a:t>
            </a:r>
          </a:p>
        </p:txBody>
      </p:sp>
      <p:sp>
        <p:nvSpPr>
          <p:cNvPr id="24" name="TextBox 24"/>
          <p:cNvSpPr txBox="1"/>
          <p:nvPr/>
        </p:nvSpPr>
        <p:spPr>
          <a:xfrm>
            <a:off x="4177094" y="1498510"/>
            <a:ext cx="4966906" cy="513184"/>
          </a:xfrm>
          <a:prstGeom prst="rect">
            <a:avLst/>
          </a:prstGeom>
        </p:spPr>
        <p:txBody>
          <a:bodyPr lIns="0" tIns="0" rIns="0" bIns="0" rtlCol="0" anchor="t">
            <a:spAutoFit/>
          </a:bodyPr>
          <a:lstStyle/>
          <a:p>
            <a:pPr algn="ctr">
              <a:lnSpc>
                <a:spcPts val="4264"/>
              </a:lnSpc>
              <a:spcBef>
                <a:spcPct val="0"/>
              </a:spcBef>
            </a:pPr>
            <a:r>
              <a:rPr lang="en-US" sz="3045" b="1" i="1">
                <a:solidFill>
                  <a:srgbClr val="FFFFFF"/>
                </a:solidFill>
                <a:latin typeface="Canva Sans Bold Italics"/>
                <a:ea typeface="Canva Sans Bold Italics"/>
                <a:cs typeface="Canva Sans Bold Italics"/>
                <a:sym typeface="Canva Sans Bold Italics"/>
              </a:rPr>
              <a:t>Absolute Anonymity</a:t>
            </a:r>
          </a:p>
        </p:txBody>
      </p:sp>
      <p:sp>
        <p:nvSpPr>
          <p:cNvPr id="25" name="TextBox 25"/>
          <p:cNvSpPr txBox="1"/>
          <p:nvPr/>
        </p:nvSpPr>
        <p:spPr>
          <a:xfrm>
            <a:off x="8812684" y="1498510"/>
            <a:ext cx="4966906" cy="513184"/>
          </a:xfrm>
          <a:prstGeom prst="rect">
            <a:avLst/>
          </a:prstGeom>
        </p:spPr>
        <p:txBody>
          <a:bodyPr lIns="0" tIns="0" rIns="0" bIns="0" rtlCol="0" anchor="t">
            <a:spAutoFit/>
          </a:bodyPr>
          <a:lstStyle/>
          <a:p>
            <a:pPr algn="ctr">
              <a:lnSpc>
                <a:spcPts val="4264"/>
              </a:lnSpc>
              <a:spcBef>
                <a:spcPct val="0"/>
              </a:spcBef>
            </a:pPr>
            <a:r>
              <a:rPr lang="en-US" sz="3045" b="1" i="1">
                <a:solidFill>
                  <a:srgbClr val="FFFFFF"/>
                </a:solidFill>
                <a:latin typeface="Canva Sans Bold Italics"/>
                <a:ea typeface="Canva Sans Bold Italics"/>
                <a:cs typeface="Canva Sans Bold Italics"/>
                <a:sym typeface="Canva Sans Bold Italics"/>
              </a:rPr>
              <a:t>Digital Protection</a:t>
            </a:r>
          </a:p>
        </p:txBody>
      </p:sp>
      <p:sp>
        <p:nvSpPr>
          <p:cNvPr id="26" name="TextBox 26"/>
          <p:cNvSpPr txBox="1"/>
          <p:nvPr/>
        </p:nvSpPr>
        <p:spPr>
          <a:xfrm>
            <a:off x="13474073" y="1498510"/>
            <a:ext cx="4966906" cy="496674"/>
          </a:xfrm>
          <a:prstGeom prst="rect">
            <a:avLst/>
          </a:prstGeom>
        </p:spPr>
        <p:txBody>
          <a:bodyPr lIns="0" tIns="0" rIns="0" bIns="0" rtlCol="0" anchor="t">
            <a:spAutoFit/>
          </a:bodyPr>
          <a:lstStyle/>
          <a:p>
            <a:pPr algn="ctr">
              <a:lnSpc>
                <a:spcPts val="4124"/>
              </a:lnSpc>
              <a:spcBef>
                <a:spcPct val="0"/>
              </a:spcBef>
            </a:pPr>
            <a:r>
              <a:rPr lang="en-US" sz="2945" b="1" i="1">
                <a:solidFill>
                  <a:srgbClr val="FFFFFF"/>
                </a:solidFill>
                <a:latin typeface="Canva Sans Bold Italics"/>
                <a:ea typeface="Canva Sans Bold Italics"/>
                <a:cs typeface="Canva Sans Bold Italics"/>
                <a:sym typeface="Canva Sans Bold Italics"/>
              </a:rPr>
              <a:t>Psychological Safety</a:t>
            </a:r>
          </a:p>
        </p:txBody>
      </p:sp>
      <p:sp>
        <p:nvSpPr>
          <p:cNvPr id="27" name="TextBox 27"/>
          <p:cNvSpPr txBox="1"/>
          <p:nvPr/>
        </p:nvSpPr>
        <p:spPr>
          <a:xfrm>
            <a:off x="337351" y="3244957"/>
            <a:ext cx="3750201" cy="1589405"/>
          </a:xfrm>
          <a:prstGeom prst="rect">
            <a:avLst/>
          </a:prstGeom>
        </p:spPr>
        <p:txBody>
          <a:bodyPr lIns="0" tIns="0" rIns="0" bIns="0" rtlCol="0" anchor="t">
            <a:spAutoFit/>
          </a:bodyPr>
          <a:lstStyle/>
          <a:p>
            <a:pPr algn="just">
              <a:lnSpc>
                <a:spcPts val="3219"/>
              </a:lnSpc>
              <a:spcBef>
                <a:spcPct val="0"/>
              </a:spcBef>
            </a:pPr>
            <a:r>
              <a:rPr lang="en-US" sz="2299" b="1">
                <a:solidFill>
                  <a:srgbClr val="000000"/>
                </a:solidFill>
                <a:latin typeface="Canva Sans Bold"/>
                <a:ea typeface="Canva Sans Bold"/>
                <a:cs typeface="Canva Sans Bold"/>
                <a:sym typeface="Canva Sans Bold"/>
              </a:rPr>
              <a:t>Fully aligned with UWTSD Research Ethics Code of Practice and BERA Ethical Guidelines.</a:t>
            </a:r>
          </a:p>
        </p:txBody>
      </p:sp>
      <p:sp>
        <p:nvSpPr>
          <p:cNvPr id="28" name="TextBox 28"/>
          <p:cNvSpPr txBox="1"/>
          <p:nvPr/>
        </p:nvSpPr>
        <p:spPr>
          <a:xfrm>
            <a:off x="4831788" y="3244957"/>
            <a:ext cx="3750201" cy="1989455"/>
          </a:xfrm>
          <a:prstGeom prst="rect">
            <a:avLst/>
          </a:prstGeom>
        </p:spPr>
        <p:txBody>
          <a:bodyPr lIns="0" tIns="0" rIns="0" bIns="0" rtlCol="0" anchor="t">
            <a:spAutoFit/>
          </a:bodyPr>
          <a:lstStyle/>
          <a:p>
            <a:pPr algn="just">
              <a:lnSpc>
                <a:spcPts val="3219"/>
              </a:lnSpc>
              <a:spcBef>
                <a:spcPct val="0"/>
              </a:spcBef>
            </a:pPr>
            <a:r>
              <a:rPr lang="en-US" sz="2299" b="1">
                <a:solidFill>
                  <a:srgbClr val="000000"/>
                </a:solidFill>
                <a:latin typeface="Canva Sans Bold"/>
                <a:ea typeface="Canva Sans Bold"/>
                <a:cs typeface="Canva Sans Bold"/>
                <a:sym typeface="Canva Sans Bold"/>
              </a:rPr>
              <a:t>Pseudonyms for all participants. Rigorous  de-identification of transcripts to mask indirect identifiers </a:t>
            </a:r>
          </a:p>
        </p:txBody>
      </p:sp>
      <p:sp>
        <p:nvSpPr>
          <p:cNvPr id="29" name="TextBox 29"/>
          <p:cNvSpPr txBox="1"/>
          <p:nvPr/>
        </p:nvSpPr>
        <p:spPr>
          <a:xfrm>
            <a:off x="9355945" y="3244957"/>
            <a:ext cx="3750201" cy="2789555"/>
          </a:xfrm>
          <a:prstGeom prst="rect">
            <a:avLst/>
          </a:prstGeom>
        </p:spPr>
        <p:txBody>
          <a:bodyPr lIns="0" tIns="0" rIns="0" bIns="0" rtlCol="0" anchor="t">
            <a:spAutoFit/>
          </a:bodyPr>
          <a:lstStyle/>
          <a:p>
            <a:pPr algn="just">
              <a:lnSpc>
                <a:spcPts val="3219"/>
              </a:lnSpc>
              <a:spcBef>
                <a:spcPct val="0"/>
              </a:spcBef>
            </a:pPr>
            <a:r>
              <a:rPr lang="en-US" sz="2299" b="1">
                <a:solidFill>
                  <a:srgbClr val="000000"/>
                </a:solidFill>
                <a:latin typeface="Canva Sans Bold"/>
                <a:ea typeface="Canva Sans Bold"/>
                <a:cs typeface="Canva Sans Bold"/>
                <a:sym typeface="Canva Sans Bold"/>
              </a:rPr>
              <a:t>Use of Microsoft TEAMS for accessible low burden interviews. No audio retained on platform; all files stored on password protected encrypted devices.</a:t>
            </a:r>
          </a:p>
        </p:txBody>
      </p:sp>
      <p:sp>
        <p:nvSpPr>
          <p:cNvPr id="30" name="TextBox 30"/>
          <p:cNvSpPr txBox="1"/>
          <p:nvPr/>
        </p:nvSpPr>
        <p:spPr>
          <a:xfrm>
            <a:off x="14120718" y="3244957"/>
            <a:ext cx="3750201" cy="2789555"/>
          </a:xfrm>
          <a:prstGeom prst="rect">
            <a:avLst/>
          </a:prstGeom>
        </p:spPr>
        <p:txBody>
          <a:bodyPr lIns="0" tIns="0" rIns="0" bIns="0" rtlCol="0" anchor="t">
            <a:spAutoFit/>
          </a:bodyPr>
          <a:lstStyle/>
          <a:p>
            <a:pPr algn="just">
              <a:lnSpc>
                <a:spcPts val="3219"/>
              </a:lnSpc>
              <a:spcBef>
                <a:spcPct val="0"/>
              </a:spcBef>
            </a:pPr>
            <a:r>
              <a:rPr lang="en-US" sz="2299" b="1">
                <a:solidFill>
                  <a:srgbClr val="000000"/>
                </a:solidFill>
                <a:latin typeface="Canva Sans Bold"/>
                <a:ea typeface="Canva Sans Bold"/>
                <a:cs typeface="Canva Sans Bold"/>
                <a:sym typeface="Canva Sans Bold"/>
              </a:rPr>
              <a:t>A non deficit reporting approach, illuminating structural conditions without evaluating individual performance, preserving professional dignity.</a:t>
            </a:r>
          </a:p>
        </p:txBody>
      </p:sp>
      <p:sp>
        <p:nvSpPr>
          <p:cNvPr id="31" name="Freeform 31"/>
          <p:cNvSpPr/>
          <p:nvPr/>
        </p:nvSpPr>
        <p:spPr>
          <a:xfrm>
            <a:off x="17041898" y="69424"/>
            <a:ext cx="1121318" cy="1119534"/>
          </a:xfrm>
          <a:custGeom>
            <a:avLst/>
            <a:gdLst/>
            <a:ahLst/>
            <a:cxnLst/>
            <a:rect l="l" t="t" r="r" b="b"/>
            <a:pathLst>
              <a:path w="1121318" h="1119534">
                <a:moveTo>
                  <a:pt x="0" y="0"/>
                </a:moveTo>
                <a:lnTo>
                  <a:pt x="1121319" y="0"/>
                </a:lnTo>
                <a:lnTo>
                  <a:pt x="1121319" y="1119534"/>
                </a:lnTo>
                <a:lnTo>
                  <a:pt x="0" y="1119534"/>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sp>
        <p:nvSpPr>
          <p:cNvPr id="32" name="TextBox 32"/>
          <p:cNvSpPr txBox="1"/>
          <p:nvPr/>
        </p:nvSpPr>
        <p:spPr>
          <a:xfrm>
            <a:off x="17214473" y="108073"/>
            <a:ext cx="776168" cy="937459"/>
          </a:xfrm>
          <a:prstGeom prst="rect">
            <a:avLst/>
          </a:prstGeom>
        </p:spPr>
        <p:txBody>
          <a:bodyPr lIns="0" tIns="0" rIns="0" bIns="0" rtlCol="0" anchor="t">
            <a:spAutoFit/>
          </a:bodyPr>
          <a:lstStyle/>
          <a:p>
            <a:pPr algn="ctr">
              <a:lnSpc>
                <a:spcPts val="7654"/>
              </a:lnSpc>
              <a:spcBef>
                <a:spcPct val="0"/>
              </a:spcBef>
            </a:pPr>
            <a:r>
              <a:rPr lang="en-US" sz="5467">
                <a:solidFill>
                  <a:srgbClr val="FFFFFF"/>
                </a:solidFill>
                <a:latin typeface="Fredoka"/>
                <a:ea typeface="Fredoka"/>
                <a:cs typeface="Fredoka"/>
                <a:sym typeface="Fredoka"/>
              </a:rPr>
              <a:t>14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Freeform 2"/>
          <p:cNvSpPr/>
          <p:nvPr/>
        </p:nvSpPr>
        <p:spPr>
          <a:xfrm>
            <a:off x="-249203" y="1942905"/>
            <a:ext cx="7236606" cy="8344095"/>
          </a:xfrm>
          <a:custGeom>
            <a:avLst/>
            <a:gdLst/>
            <a:ahLst/>
            <a:cxnLst/>
            <a:rect l="l" t="t" r="r" b="b"/>
            <a:pathLst>
              <a:path w="7236606" h="8344095">
                <a:moveTo>
                  <a:pt x="0" y="0"/>
                </a:moveTo>
                <a:lnTo>
                  <a:pt x="7236607" y="0"/>
                </a:lnTo>
                <a:lnTo>
                  <a:pt x="7236607" y="8344095"/>
                </a:lnTo>
                <a:lnTo>
                  <a:pt x="0" y="83440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3"/>
          <p:cNvSpPr txBox="1"/>
          <p:nvPr/>
        </p:nvSpPr>
        <p:spPr>
          <a:xfrm>
            <a:off x="1768294" y="212557"/>
            <a:ext cx="14077489" cy="930823"/>
          </a:xfrm>
          <a:prstGeom prst="rect">
            <a:avLst/>
          </a:prstGeom>
        </p:spPr>
        <p:txBody>
          <a:bodyPr lIns="0" tIns="0" rIns="0" bIns="0" rtlCol="0" anchor="t">
            <a:spAutoFit/>
          </a:bodyPr>
          <a:lstStyle/>
          <a:p>
            <a:pPr algn="ctr">
              <a:lnSpc>
                <a:spcPts val="7654"/>
              </a:lnSpc>
              <a:spcBef>
                <a:spcPct val="0"/>
              </a:spcBef>
            </a:pPr>
            <a:r>
              <a:rPr lang="en-US" sz="5467">
                <a:solidFill>
                  <a:srgbClr val="000000"/>
                </a:solidFill>
                <a:latin typeface="Fredoka"/>
                <a:ea typeface="Fredoka"/>
                <a:cs typeface="Fredoka"/>
                <a:sym typeface="Fredoka"/>
              </a:rPr>
              <a:t>IN SUMMARY</a:t>
            </a:r>
          </a:p>
        </p:txBody>
      </p:sp>
      <p:grpSp>
        <p:nvGrpSpPr>
          <p:cNvPr id="4" name="Group 4"/>
          <p:cNvGrpSpPr/>
          <p:nvPr/>
        </p:nvGrpSpPr>
        <p:grpSpPr>
          <a:xfrm>
            <a:off x="7688674" y="1649110"/>
            <a:ext cx="9959058" cy="8066867"/>
            <a:chOff x="0" y="0"/>
            <a:chExt cx="2859601" cy="2316286"/>
          </a:xfrm>
        </p:grpSpPr>
        <p:sp>
          <p:nvSpPr>
            <p:cNvPr id="5" name="Freeform 5"/>
            <p:cNvSpPr/>
            <p:nvPr/>
          </p:nvSpPr>
          <p:spPr>
            <a:xfrm>
              <a:off x="0" y="0"/>
              <a:ext cx="2859601" cy="2316286"/>
            </a:xfrm>
            <a:custGeom>
              <a:avLst/>
              <a:gdLst/>
              <a:ahLst/>
              <a:cxnLst/>
              <a:rect l="l" t="t" r="r" b="b"/>
              <a:pathLst>
                <a:path w="2859601" h="2316286">
                  <a:moveTo>
                    <a:pt x="77737" y="0"/>
                  </a:moveTo>
                  <a:lnTo>
                    <a:pt x="2781864" y="0"/>
                  </a:lnTo>
                  <a:cubicBezTo>
                    <a:pt x="2824797" y="0"/>
                    <a:pt x="2859601" y="34804"/>
                    <a:pt x="2859601" y="77737"/>
                  </a:cubicBezTo>
                  <a:lnTo>
                    <a:pt x="2859601" y="2238548"/>
                  </a:lnTo>
                  <a:cubicBezTo>
                    <a:pt x="2859601" y="2259165"/>
                    <a:pt x="2851411" y="2278938"/>
                    <a:pt x="2836832" y="2293517"/>
                  </a:cubicBezTo>
                  <a:cubicBezTo>
                    <a:pt x="2822254" y="2308095"/>
                    <a:pt x="2802481" y="2316286"/>
                    <a:pt x="2781864" y="2316286"/>
                  </a:cubicBezTo>
                  <a:lnTo>
                    <a:pt x="77737" y="2316286"/>
                  </a:lnTo>
                  <a:cubicBezTo>
                    <a:pt x="57120" y="2316286"/>
                    <a:pt x="37347" y="2308095"/>
                    <a:pt x="22769" y="2293517"/>
                  </a:cubicBezTo>
                  <a:cubicBezTo>
                    <a:pt x="8190" y="2278938"/>
                    <a:pt x="0" y="2259165"/>
                    <a:pt x="0" y="2238548"/>
                  </a:cubicBezTo>
                  <a:lnTo>
                    <a:pt x="0" y="77737"/>
                  </a:lnTo>
                  <a:cubicBezTo>
                    <a:pt x="0" y="57120"/>
                    <a:pt x="8190" y="37347"/>
                    <a:pt x="22769" y="22769"/>
                  </a:cubicBezTo>
                  <a:cubicBezTo>
                    <a:pt x="37347" y="8190"/>
                    <a:pt x="57120" y="0"/>
                    <a:pt x="77737" y="0"/>
                  </a:cubicBezTo>
                  <a:close/>
                </a:path>
              </a:pathLst>
            </a:custGeom>
            <a:solidFill>
              <a:srgbClr val="000000"/>
            </a:solidFill>
          </p:spPr>
          <p:txBody>
            <a:bodyPr/>
            <a:lstStyle/>
            <a:p>
              <a:endParaRPr lang="en-US"/>
            </a:p>
          </p:txBody>
        </p:sp>
        <p:sp>
          <p:nvSpPr>
            <p:cNvPr id="6" name="TextBox 6"/>
            <p:cNvSpPr txBox="1"/>
            <p:nvPr/>
          </p:nvSpPr>
          <p:spPr>
            <a:xfrm>
              <a:off x="0" y="-38100"/>
              <a:ext cx="2859601" cy="2354386"/>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185496" y="170589"/>
            <a:ext cx="1121318" cy="1119534"/>
          </a:xfrm>
          <a:custGeom>
            <a:avLst/>
            <a:gdLst/>
            <a:ahLst/>
            <a:cxnLst/>
            <a:rect l="l" t="t" r="r" b="b"/>
            <a:pathLst>
              <a:path w="1121318" h="1119534">
                <a:moveTo>
                  <a:pt x="0" y="0"/>
                </a:moveTo>
                <a:lnTo>
                  <a:pt x="1121318" y="0"/>
                </a:lnTo>
                <a:lnTo>
                  <a:pt x="1121318" y="1119534"/>
                </a:lnTo>
                <a:lnTo>
                  <a:pt x="0" y="1119534"/>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8" name="TextBox 8"/>
          <p:cNvSpPr txBox="1"/>
          <p:nvPr/>
        </p:nvSpPr>
        <p:spPr>
          <a:xfrm>
            <a:off x="358070" y="205921"/>
            <a:ext cx="776168" cy="937459"/>
          </a:xfrm>
          <a:prstGeom prst="rect">
            <a:avLst/>
          </a:prstGeom>
        </p:spPr>
        <p:txBody>
          <a:bodyPr lIns="0" tIns="0" rIns="0" bIns="0" rtlCol="0" anchor="t">
            <a:spAutoFit/>
          </a:bodyPr>
          <a:lstStyle/>
          <a:p>
            <a:pPr algn="ctr">
              <a:lnSpc>
                <a:spcPts val="7654"/>
              </a:lnSpc>
              <a:spcBef>
                <a:spcPct val="0"/>
              </a:spcBef>
            </a:pPr>
            <a:r>
              <a:rPr lang="en-US" sz="5467">
                <a:solidFill>
                  <a:srgbClr val="FFFFFF"/>
                </a:solidFill>
                <a:latin typeface="Fredoka"/>
                <a:ea typeface="Fredoka"/>
                <a:cs typeface="Fredoka"/>
                <a:sym typeface="Fredoka"/>
              </a:rPr>
              <a:t>15</a:t>
            </a:r>
          </a:p>
        </p:txBody>
      </p:sp>
      <p:sp>
        <p:nvSpPr>
          <p:cNvPr id="9" name="TextBox 9"/>
          <p:cNvSpPr txBox="1"/>
          <p:nvPr/>
        </p:nvSpPr>
        <p:spPr>
          <a:xfrm>
            <a:off x="8139903" y="2164566"/>
            <a:ext cx="9119397" cy="1268842"/>
          </a:xfrm>
          <a:prstGeom prst="rect">
            <a:avLst/>
          </a:prstGeom>
        </p:spPr>
        <p:txBody>
          <a:bodyPr lIns="0" tIns="0" rIns="0" bIns="0" rtlCol="0" anchor="t">
            <a:spAutoFit/>
          </a:bodyPr>
          <a:lstStyle/>
          <a:p>
            <a:pPr algn="ctr">
              <a:lnSpc>
                <a:spcPts val="3983"/>
              </a:lnSpc>
            </a:pPr>
            <a:r>
              <a:rPr lang="en-US" sz="2845" b="1">
                <a:solidFill>
                  <a:srgbClr val="FFFFFF"/>
                </a:solidFill>
                <a:latin typeface="Canva Sans Bold"/>
                <a:ea typeface="Canva Sans Bold"/>
                <a:cs typeface="Canva Sans Bold"/>
                <a:sym typeface="Canva Sans Bold"/>
              </a:rPr>
              <a:t>The Ultimate Goal</a:t>
            </a:r>
          </a:p>
          <a:p>
            <a:pPr algn="just">
              <a:lnSpc>
                <a:spcPts val="3143"/>
              </a:lnSpc>
              <a:spcBef>
                <a:spcPct val="0"/>
              </a:spcBef>
            </a:pPr>
            <a:r>
              <a:rPr lang="en-US" sz="2245" b="1">
                <a:solidFill>
                  <a:srgbClr val="FFFFFF"/>
                </a:solidFill>
                <a:latin typeface="Canva Sans Bold"/>
                <a:ea typeface="Canva Sans Bold"/>
                <a:cs typeface="Canva Sans Bold"/>
                <a:sym typeface="Canva Sans Bold"/>
              </a:rPr>
              <a:t>This research will move beyond identifying the erosion of leadership to actively diagnosing its structural causes.</a:t>
            </a:r>
          </a:p>
        </p:txBody>
      </p:sp>
      <p:sp>
        <p:nvSpPr>
          <p:cNvPr id="10" name="TextBox 10"/>
          <p:cNvSpPr txBox="1"/>
          <p:nvPr/>
        </p:nvSpPr>
        <p:spPr>
          <a:xfrm>
            <a:off x="8139903" y="4134485"/>
            <a:ext cx="8983281" cy="1660525"/>
          </a:xfrm>
          <a:prstGeom prst="rect">
            <a:avLst/>
          </a:prstGeom>
        </p:spPr>
        <p:txBody>
          <a:bodyPr lIns="0" tIns="0" rIns="0" bIns="0" rtlCol="0" anchor="t">
            <a:spAutoFit/>
          </a:bodyPr>
          <a:lstStyle/>
          <a:p>
            <a:pPr algn="ctr">
              <a:lnSpc>
                <a:spcPts val="3919"/>
              </a:lnSpc>
              <a:spcBef>
                <a:spcPct val="0"/>
              </a:spcBef>
            </a:pPr>
            <a:r>
              <a:rPr lang="en-US" sz="2799" b="1">
                <a:solidFill>
                  <a:srgbClr val="FFFFFF"/>
                </a:solidFill>
                <a:latin typeface="Canva Sans Bold"/>
                <a:ea typeface="Canva Sans Bold"/>
                <a:cs typeface="Canva Sans Bold"/>
                <a:sym typeface="Canva Sans Bold"/>
              </a:rPr>
              <a:t>Systemic Impact</a:t>
            </a:r>
          </a:p>
          <a:p>
            <a:pPr algn="just">
              <a:lnSpc>
                <a:spcPts val="3079"/>
              </a:lnSpc>
              <a:spcBef>
                <a:spcPct val="0"/>
              </a:spcBef>
            </a:pPr>
            <a:r>
              <a:rPr lang="en-US" sz="2199" b="1">
                <a:solidFill>
                  <a:srgbClr val="FFFFFF"/>
                </a:solidFill>
                <a:latin typeface="Canva Sans Bold"/>
                <a:ea typeface="Canva Sans Bold"/>
                <a:cs typeface="Canva Sans Bold"/>
                <a:sym typeface="Canva Sans Bold"/>
              </a:rPr>
              <a:t>By capturing the lived realities of headteachers this study provides an empirically grounded foundation to inform more realistic sustainable policy design.</a:t>
            </a:r>
          </a:p>
        </p:txBody>
      </p:sp>
      <p:sp>
        <p:nvSpPr>
          <p:cNvPr id="11" name="TextBox 11"/>
          <p:cNvSpPr txBox="1"/>
          <p:nvPr/>
        </p:nvSpPr>
        <p:spPr>
          <a:xfrm>
            <a:off x="8139903" y="6689688"/>
            <a:ext cx="8983281" cy="1660525"/>
          </a:xfrm>
          <a:prstGeom prst="rect">
            <a:avLst/>
          </a:prstGeom>
        </p:spPr>
        <p:txBody>
          <a:bodyPr lIns="0" tIns="0" rIns="0" bIns="0" rtlCol="0" anchor="t">
            <a:spAutoFit/>
          </a:bodyPr>
          <a:lstStyle/>
          <a:p>
            <a:pPr algn="ctr">
              <a:lnSpc>
                <a:spcPts val="3919"/>
              </a:lnSpc>
              <a:spcBef>
                <a:spcPct val="0"/>
              </a:spcBef>
            </a:pPr>
            <a:r>
              <a:rPr lang="en-US" sz="2799" b="1">
                <a:solidFill>
                  <a:srgbClr val="FFFFFF"/>
                </a:solidFill>
                <a:latin typeface="Canva Sans Bold"/>
                <a:ea typeface="Canva Sans Bold"/>
                <a:cs typeface="Canva Sans Bold"/>
                <a:sym typeface="Canva Sans Bold"/>
              </a:rPr>
              <a:t>The Final Takeaway</a:t>
            </a:r>
          </a:p>
          <a:p>
            <a:pPr algn="just">
              <a:lnSpc>
                <a:spcPts val="3079"/>
              </a:lnSpc>
              <a:spcBef>
                <a:spcPct val="0"/>
              </a:spcBef>
            </a:pPr>
            <a:r>
              <a:rPr lang="en-US" sz="2199" b="1">
                <a:solidFill>
                  <a:srgbClr val="FFFFFF"/>
                </a:solidFill>
                <a:latin typeface="Canva Sans Bold"/>
                <a:ea typeface="Canva Sans Bold"/>
                <a:cs typeface="Canva Sans Bold"/>
                <a:sym typeface="Canva Sans Bold"/>
              </a:rPr>
              <a:t>We cannot solve the retention and burnout crisis in Welsh Primary education until we redesign the machinery that makes strategic leadership impossible.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TextBox 2"/>
          <p:cNvSpPr txBox="1"/>
          <p:nvPr/>
        </p:nvSpPr>
        <p:spPr>
          <a:xfrm>
            <a:off x="1768294" y="212557"/>
            <a:ext cx="14077489" cy="930823"/>
          </a:xfrm>
          <a:prstGeom prst="rect">
            <a:avLst/>
          </a:prstGeom>
        </p:spPr>
        <p:txBody>
          <a:bodyPr lIns="0" tIns="0" rIns="0" bIns="0" rtlCol="0" anchor="t">
            <a:spAutoFit/>
          </a:bodyPr>
          <a:lstStyle/>
          <a:p>
            <a:pPr algn="ctr">
              <a:lnSpc>
                <a:spcPts val="7654"/>
              </a:lnSpc>
              <a:spcBef>
                <a:spcPct val="0"/>
              </a:spcBef>
            </a:pPr>
            <a:r>
              <a:rPr lang="en-US" sz="5467">
                <a:solidFill>
                  <a:srgbClr val="000000"/>
                </a:solidFill>
                <a:latin typeface="Fredoka"/>
                <a:ea typeface="Fredoka"/>
                <a:cs typeface="Fredoka"/>
                <a:sym typeface="Fredoka"/>
              </a:rPr>
              <a:t>References </a:t>
            </a:r>
          </a:p>
        </p:txBody>
      </p:sp>
      <p:sp>
        <p:nvSpPr>
          <p:cNvPr id="3" name="TextBox 3"/>
          <p:cNvSpPr txBox="1"/>
          <p:nvPr/>
        </p:nvSpPr>
        <p:spPr>
          <a:xfrm>
            <a:off x="727260" y="1086230"/>
            <a:ext cx="16833480" cy="9331277"/>
          </a:xfrm>
          <a:prstGeom prst="rect">
            <a:avLst/>
          </a:prstGeom>
        </p:spPr>
        <p:txBody>
          <a:bodyPr lIns="0" tIns="0" rIns="0" bIns="0" rtlCol="0" anchor="t">
            <a:spAutoFit/>
          </a:bodyPr>
          <a:lstStyle/>
          <a:p>
            <a:pPr algn="l">
              <a:lnSpc>
                <a:spcPts val="2420"/>
              </a:lnSpc>
              <a:spcBef>
                <a:spcPct val="0"/>
              </a:spcBef>
            </a:pPr>
            <a:r>
              <a:rPr lang="en-US" sz="1728">
                <a:solidFill>
                  <a:srgbClr val="000000"/>
                </a:solidFill>
                <a:latin typeface="Arial"/>
                <a:ea typeface="Arial"/>
                <a:cs typeface="Arial"/>
                <a:sym typeface="Arial"/>
              </a:rPr>
              <a:t>Ball, S. J., Maguire, M., &amp; Braun, A. (2012). How schools do policy: Policy enactments in secondary schools. Routledge. </a:t>
            </a:r>
            <a:r>
              <a:rPr lang="en-US" sz="1728" u="sng">
                <a:solidFill>
                  <a:srgbClr val="000000"/>
                </a:solidFill>
                <a:latin typeface="Arial"/>
                <a:ea typeface="Arial"/>
                <a:cs typeface="Arial"/>
                <a:sym typeface="Arial"/>
              </a:rPr>
              <a:t>https://www.scribd.com/document/656663089/Stephen-J-Ball-Meg-Maguire-Annette-Braun-How-Schools-Do-Policy-Policy-Enactments-in-Secondary-Schools-Routledge-2012</a:t>
            </a:r>
          </a:p>
          <a:p>
            <a:pPr algn="l">
              <a:lnSpc>
                <a:spcPts val="2420"/>
              </a:lnSpc>
              <a:spcBef>
                <a:spcPct val="0"/>
              </a:spcBef>
            </a:pPr>
            <a:endParaRPr lang="en-US" sz="1728" u="sng">
              <a:solidFill>
                <a:srgbClr val="000000"/>
              </a:solidFill>
              <a:latin typeface="Arial"/>
              <a:ea typeface="Arial"/>
              <a:cs typeface="Arial"/>
              <a:sym typeface="Arial"/>
            </a:endParaRPr>
          </a:p>
          <a:p>
            <a:pPr algn="l">
              <a:lnSpc>
                <a:spcPts val="2420"/>
              </a:lnSpc>
              <a:spcBef>
                <a:spcPct val="0"/>
              </a:spcBef>
            </a:pPr>
            <a:r>
              <a:rPr lang="en-US" sz="1728" u="sng">
                <a:solidFill>
                  <a:srgbClr val="000000"/>
                </a:solidFill>
                <a:latin typeface="Arial"/>
                <a:ea typeface="Arial"/>
                <a:cs typeface="Arial"/>
                <a:sym typeface="Arial"/>
              </a:rPr>
              <a:t>Bolden, R. (2011). Distributed leadership in organizations: A review of theory and research. International Journal of Management Reviews, 13(3), 251–269. </a:t>
            </a:r>
            <a:r>
              <a:rPr lang="en-US" sz="1728" u="sng">
                <a:solidFill>
                  <a:srgbClr val="000000"/>
                </a:solidFill>
                <a:latin typeface="Arial"/>
                <a:ea typeface="Arial"/>
                <a:cs typeface="Arial"/>
                <a:sym typeface="Arial"/>
                <a:hlinkClick r:id="rId2" tooltip="https://www.researchgate.net/publication/228118715_Distributed_Leadership_in_Organizations_A_Review_of_Theory_and_Research"/>
              </a:rPr>
              <a:t>https://www.researchgate.net/publication/228118715_Distributed_Leadership_in_Organizations_A_Review_of_Theory_and_Research</a:t>
            </a:r>
          </a:p>
          <a:p>
            <a:pPr algn="l">
              <a:lnSpc>
                <a:spcPts val="2420"/>
              </a:lnSpc>
              <a:spcBef>
                <a:spcPct val="0"/>
              </a:spcBef>
            </a:pPr>
            <a:endParaRPr lang="en-US" sz="1728" u="sng">
              <a:solidFill>
                <a:srgbClr val="000000"/>
              </a:solidFill>
              <a:latin typeface="Arial"/>
              <a:ea typeface="Arial"/>
              <a:cs typeface="Arial"/>
              <a:sym typeface="Arial"/>
              <a:hlinkClick r:id="rId2" tooltip="https://www.researchgate.net/publication/228118715_Distributed_Leadership_in_Organizations_A_Review_of_Theory_and_Research"/>
            </a:endParaRPr>
          </a:p>
          <a:p>
            <a:pPr algn="l">
              <a:lnSpc>
                <a:spcPts val="2420"/>
              </a:lnSpc>
              <a:spcBef>
                <a:spcPct val="0"/>
              </a:spcBef>
            </a:pPr>
            <a:r>
              <a:rPr lang="en-US" sz="1728" u="sng">
                <a:solidFill>
                  <a:srgbClr val="000000"/>
                </a:solidFill>
                <a:latin typeface="Arial"/>
                <a:ea typeface="Arial"/>
                <a:cs typeface="Arial"/>
                <a:sym typeface="Arial"/>
              </a:rPr>
              <a:t>Braun, V., &amp; Clarke, V. (2006). Using thematic analysis in psychology. </a:t>
            </a:r>
            <a:r>
              <a:rPr lang="en-US" sz="1728" i="1" u="sng">
                <a:solidFill>
                  <a:srgbClr val="000000"/>
                </a:solidFill>
                <a:latin typeface="Arial Italics"/>
                <a:ea typeface="Arial Italics"/>
                <a:cs typeface="Arial Italics"/>
                <a:sym typeface="Arial Italics"/>
              </a:rPr>
              <a:t>Qualitative Research in Psychology, 3</a:t>
            </a:r>
            <a:r>
              <a:rPr lang="en-US" sz="1728" u="sng">
                <a:solidFill>
                  <a:srgbClr val="000000"/>
                </a:solidFill>
                <a:latin typeface="Arial"/>
                <a:ea typeface="Arial"/>
                <a:cs typeface="Arial"/>
                <a:sym typeface="Arial"/>
              </a:rPr>
              <a:t>(2), 77–101. https://doi.org/10.1191/1478088706qp063oa</a:t>
            </a:r>
          </a:p>
          <a:p>
            <a:pPr algn="l">
              <a:lnSpc>
                <a:spcPts val="2420"/>
              </a:lnSpc>
              <a:spcBef>
                <a:spcPct val="0"/>
              </a:spcBef>
            </a:pPr>
            <a:endParaRPr lang="en-US" sz="1728" u="sng">
              <a:solidFill>
                <a:srgbClr val="000000"/>
              </a:solidFill>
              <a:latin typeface="Arial"/>
              <a:ea typeface="Arial"/>
              <a:cs typeface="Arial"/>
              <a:sym typeface="Arial"/>
            </a:endParaRPr>
          </a:p>
          <a:p>
            <a:pPr algn="l">
              <a:lnSpc>
                <a:spcPts val="2420"/>
              </a:lnSpc>
              <a:spcBef>
                <a:spcPct val="0"/>
              </a:spcBef>
            </a:pPr>
            <a:r>
              <a:rPr lang="en-US" sz="1728">
                <a:solidFill>
                  <a:srgbClr val="000000"/>
                </a:solidFill>
                <a:latin typeface="Arial"/>
                <a:ea typeface="Arial"/>
                <a:cs typeface="Arial"/>
                <a:sym typeface="Arial"/>
              </a:rPr>
              <a:t>Day, C., &amp; Gu, Q. (2013). Resilient Teachers, Resilient Schools: Building and sustaining quality in testing times (1st ed.). Routledge. </a:t>
            </a:r>
            <a:r>
              <a:rPr lang="en-US" sz="1728" u="sng">
                <a:solidFill>
                  <a:srgbClr val="000000"/>
                </a:solidFill>
                <a:latin typeface="Arial"/>
                <a:ea typeface="Arial"/>
                <a:cs typeface="Arial"/>
                <a:sym typeface="Arial"/>
                <a:hlinkClick r:id="rId3" tooltip="https://doi.org/10.4324/9780203578490"/>
              </a:rPr>
              <a:t>https://doi.org/10.4324/9780203578490</a:t>
            </a:r>
          </a:p>
          <a:p>
            <a:pPr algn="l">
              <a:lnSpc>
                <a:spcPts val="2420"/>
              </a:lnSpc>
              <a:spcBef>
                <a:spcPct val="0"/>
              </a:spcBef>
            </a:pPr>
            <a:endParaRPr lang="en-US" sz="1728" u="sng">
              <a:solidFill>
                <a:srgbClr val="000000"/>
              </a:solidFill>
              <a:latin typeface="Arial"/>
              <a:ea typeface="Arial"/>
              <a:cs typeface="Arial"/>
              <a:sym typeface="Arial"/>
              <a:hlinkClick r:id="rId3" tooltip="https://doi.org/10.4324/9780203578490"/>
            </a:endParaRPr>
          </a:p>
          <a:p>
            <a:pPr algn="l">
              <a:lnSpc>
                <a:spcPts val="2420"/>
              </a:lnSpc>
              <a:spcBef>
                <a:spcPct val="0"/>
              </a:spcBef>
            </a:pPr>
            <a:r>
              <a:rPr lang="en-US" sz="1728" u="sng">
                <a:solidFill>
                  <a:srgbClr val="000000"/>
                </a:solidFill>
                <a:latin typeface="Arial"/>
                <a:ea typeface="Arial"/>
                <a:cs typeface="Arial"/>
                <a:sym typeface="Arial"/>
              </a:rPr>
              <a:t>Finlay, L. (2002). Negotiating the swamp: The opportunity and challenge of reflexivity in research practice. *Qualitative Research*, 2(2), 209–230. </a:t>
            </a:r>
            <a:r>
              <a:rPr lang="en-US" sz="1728" u="sng">
                <a:solidFill>
                  <a:srgbClr val="000000"/>
                </a:solidFill>
                <a:latin typeface="Arial"/>
                <a:ea typeface="Arial"/>
                <a:cs typeface="Arial"/>
                <a:sym typeface="Arial"/>
                <a:hlinkClick r:id="rId4" tooltip="https://doi.org/10.1177/146879410200200205"/>
              </a:rPr>
              <a:t>https://doi.org/10.1177/146879410200200205</a:t>
            </a:r>
          </a:p>
          <a:p>
            <a:pPr algn="l">
              <a:lnSpc>
                <a:spcPts val="2420"/>
              </a:lnSpc>
              <a:spcBef>
                <a:spcPct val="0"/>
              </a:spcBef>
            </a:pPr>
            <a:endParaRPr lang="en-US" sz="1728" u="sng">
              <a:solidFill>
                <a:srgbClr val="000000"/>
              </a:solidFill>
              <a:latin typeface="Arial"/>
              <a:ea typeface="Arial"/>
              <a:cs typeface="Arial"/>
              <a:sym typeface="Arial"/>
              <a:hlinkClick r:id="rId4" tooltip="https://doi.org/10.1177/146879410200200205"/>
            </a:endParaRPr>
          </a:p>
          <a:p>
            <a:pPr algn="l">
              <a:lnSpc>
                <a:spcPts val="2420"/>
              </a:lnSpc>
              <a:spcBef>
                <a:spcPct val="0"/>
              </a:spcBef>
            </a:pPr>
            <a:r>
              <a:rPr lang="en-US" sz="1728" u="sng">
                <a:solidFill>
                  <a:srgbClr val="000000"/>
                </a:solidFill>
                <a:latin typeface="Arial"/>
                <a:ea typeface="Arial"/>
                <a:cs typeface="Arial"/>
                <a:sym typeface="Arial"/>
              </a:rPr>
              <a:t>Hochschild, A. R. (1983). The managed heart: Commercialization of human feeling. University of California Press. </a:t>
            </a:r>
            <a:r>
              <a:rPr lang="en-US" sz="1728" u="sng">
                <a:solidFill>
                  <a:srgbClr val="000000"/>
                </a:solidFill>
                <a:latin typeface="Arial"/>
                <a:ea typeface="Arial"/>
                <a:cs typeface="Arial"/>
                <a:sym typeface="Arial"/>
                <a:hlinkClick r:id="rId5" tooltip="https://www.scribd.com/document/555363654/Arlie-Russell-Hochschild-The-Managed-Heart-Commercialization-of-Human-Feeling-University-of-California-Press-1985"/>
              </a:rPr>
              <a:t>https://www.scribd.com/document/555363654/Arlie-Russell-Hochschild-The-Managed-Heart-Commercialization-of-Human-Feeling-University-of-California-Press-1985</a:t>
            </a:r>
          </a:p>
          <a:p>
            <a:pPr algn="l">
              <a:lnSpc>
                <a:spcPts val="2420"/>
              </a:lnSpc>
              <a:spcBef>
                <a:spcPct val="0"/>
              </a:spcBef>
            </a:pPr>
            <a:endParaRPr lang="en-US" sz="1728" u="sng">
              <a:solidFill>
                <a:srgbClr val="000000"/>
              </a:solidFill>
              <a:latin typeface="Arial"/>
              <a:ea typeface="Arial"/>
              <a:cs typeface="Arial"/>
              <a:sym typeface="Arial"/>
              <a:hlinkClick r:id="rId5" tooltip="https://www.scribd.com/document/555363654/Arlie-Russell-Hochschild-The-Managed-Heart-Commercialization-of-Human-Feeling-University-of-California-Press-1985"/>
            </a:endParaRPr>
          </a:p>
          <a:p>
            <a:pPr algn="l">
              <a:lnSpc>
                <a:spcPts val="2420"/>
              </a:lnSpc>
              <a:spcBef>
                <a:spcPct val="0"/>
              </a:spcBef>
            </a:pPr>
            <a:r>
              <a:rPr lang="en-US" sz="1728" u="sng">
                <a:solidFill>
                  <a:srgbClr val="000000"/>
                </a:solidFill>
                <a:latin typeface="Arial"/>
                <a:ea typeface="Arial"/>
                <a:cs typeface="Arial"/>
                <a:sym typeface="Arial"/>
              </a:rPr>
              <a:t>Kahn, R. L., Wolfe, D. M., Quinn, R. P., Snoek, J. D., &amp; Rosenthal, R. A. (1964). Organizational stress: Studies in role conflict and ambiguity. Wiley. </a:t>
            </a:r>
            <a:r>
              <a:rPr lang="en-US" sz="1728" u="sng">
                <a:solidFill>
                  <a:srgbClr val="000000"/>
                </a:solidFill>
                <a:latin typeface="Arial"/>
                <a:ea typeface="Arial"/>
                <a:cs typeface="Arial"/>
                <a:sym typeface="Arial"/>
                <a:hlinkClick r:id="rId6" tooltip="https://www.scribd.com/document/895088603/Organizational-Stress-Studies-in-Role-Conflict-and-Ambiguity-1964"/>
              </a:rPr>
              <a:t>https://www.scribd.com/document/895088603/Organizational-Stress-Studies-in-Role-Conflict-and-Ambiguity-1964</a:t>
            </a:r>
          </a:p>
          <a:p>
            <a:pPr algn="l">
              <a:lnSpc>
                <a:spcPts val="2420"/>
              </a:lnSpc>
              <a:spcBef>
                <a:spcPct val="0"/>
              </a:spcBef>
            </a:pPr>
            <a:endParaRPr lang="en-US" sz="1728" u="sng">
              <a:solidFill>
                <a:srgbClr val="000000"/>
              </a:solidFill>
              <a:latin typeface="Arial"/>
              <a:ea typeface="Arial"/>
              <a:cs typeface="Arial"/>
              <a:sym typeface="Arial"/>
              <a:hlinkClick r:id="rId6" tooltip="https://www.scribd.com/document/895088603/Organizational-Stress-Studies-in-Role-Conflict-and-Ambiguity-1964"/>
            </a:endParaRPr>
          </a:p>
          <a:p>
            <a:pPr algn="l">
              <a:lnSpc>
                <a:spcPts val="2420"/>
              </a:lnSpc>
              <a:spcBef>
                <a:spcPct val="0"/>
              </a:spcBef>
            </a:pPr>
            <a:r>
              <a:rPr lang="en-US" sz="1728" u="sng">
                <a:solidFill>
                  <a:srgbClr val="000000"/>
                </a:solidFill>
                <a:latin typeface="Arial"/>
                <a:ea typeface="Arial"/>
                <a:cs typeface="Arial"/>
                <a:sym typeface="Arial"/>
              </a:rPr>
              <a:t>Lipsky, M. (1980). Street‑level bureaucracy. Russell Sage. </a:t>
            </a:r>
            <a:r>
              <a:rPr lang="en-US" sz="1728" u="sng">
                <a:solidFill>
                  <a:srgbClr val="000000"/>
                </a:solidFill>
                <a:latin typeface="Arial"/>
                <a:ea typeface="Arial"/>
                <a:cs typeface="Arial"/>
                <a:sym typeface="Arial"/>
                <a:hlinkClick r:id="rId7" tooltip="https://books.google.co.uk/books?hl=en&amp;lr=&amp;id=cs_djgS5v-UC&amp;oi=fnd&amp;pg=PR3&amp;dq=Lipsky,+M.+(1980).+Street+level+bureaucracy.+Russell+Sage.&amp;ots=mMp-ymzI72&amp;sig=I7gJh490kMO1P786-SUsA8I7mIc#v=onepage&amp;q&amp;f=false"/>
              </a:rPr>
              <a:t>https://books.google.co.uk/books?hl=en&amp;lr=&amp;id=cs_djgS5v-UC&amp;oi=fnd&amp;pg=PR3&amp;dq=Lipsky,+M.+(1980).+Street+level+bureaucracy.+Russell+Sage.&amp;ots=mMp-ymzI72&amp;sig=I7gJh490kMO1P786-SUsA8I7mIc#v=onepage&amp;q&amp;f=false</a:t>
            </a:r>
          </a:p>
          <a:p>
            <a:pPr algn="l">
              <a:lnSpc>
                <a:spcPts val="2420"/>
              </a:lnSpc>
              <a:spcBef>
                <a:spcPct val="0"/>
              </a:spcBef>
            </a:pPr>
            <a:endParaRPr lang="en-US" sz="1728" u="sng">
              <a:solidFill>
                <a:srgbClr val="000000"/>
              </a:solidFill>
              <a:latin typeface="Arial"/>
              <a:ea typeface="Arial"/>
              <a:cs typeface="Arial"/>
              <a:sym typeface="Arial"/>
              <a:hlinkClick r:id="rId7" tooltip="https://books.google.co.uk/books?hl=en&amp;lr=&amp;id=cs_djgS5v-UC&amp;oi=fnd&amp;pg=PR3&amp;dq=Lipsky,+M.+(1980).+Street+level+bureaucracy.+Russell+Sage.&amp;ots=mMp-ymzI72&amp;sig=I7gJh490kMO1P786-SUsA8I7mIc#v=onepage&amp;q&amp;f=false"/>
            </a:endParaRPr>
          </a:p>
          <a:p>
            <a:pPr algn="l">
              <a:lnSpc>
                <a:spcPts val="2420"/>
              </a:lnSpc>
              <a:spcBef>
                <a:spcPct val="0"/>
              </a:spcBef>
            </a:pPr>
            <a:r>
              <a:rPr lang="en-US" sz="1728" u="sng">
                <a:solidFill>
                  <a:srgbClr val="000000"/>
                </a:solidFill>
                <a:latin typeface="Arial"/>
                <a:ea typeface="Arial"/>
                <a:cs typeface="Arial"/>
                <a:sym typeface="Arial"/>
              </a:rPr>
              <a:t>Robinson, V. M. J. (2011). Student-centered leadership. Jossey-Bass. </a:t>
            </a:r>
            <a:r>
              <a:rPr lang="en-US" sz="1728" u="sng">
                <a:solidFill>
                  <a:srgbClr val="000000"/>
                </a:solidFill>
                <a:latin typeface="Arial"/>
                <a:ea typeface="Arial"/>
                <a:cs typeface="Arial"/>
                <a:sym typeface="Arial"/>
                <a:hlinkClick r:id="rId8" tooltip="https://archive.org/details/studentcenteredl0000robi"/>
              </a:rPr>
              <a:t>https://archive.org/details/studentcenteredl0000robi</a:t>
            </a:r>
          </a:p>
          <a:p>
            <a:pPr algn="l">
              <a:lnSpc>
                <a:spcPts val="2420"/>
              </a:lnSpc>
              <a:spcBef>
                <a:spcPct val="0"/>
              </a:spcBef>
            </a:pPr>
            <a:endParaRPr lang="en-US" sz="1728" u="sng">
              <a:solidFill>
                <a:srgbClr val="000000"/>
              </a:solidFill>
              <a:latin typeface="Arial"/>
              <a:ea typeface="Arial"/>
              <a:cs typeface="Arial"/>
              <a:sym typeface="Arial"/>
              <a:hlinkClick r:id="rId8" tooltip="https://archive.org/details/studentcenteredl0000robi"/>
            </a:endParaRPr>
          </a:p>
          <a:p>
            <a:pPr algn="l">
              <a:lnSpc>
                <a:spcPts val="2420"/>
              </a:lnSpc>
              <a:spcBef>
                <a:spcPct val="0"/>
              </a:spcBef>
            </a:pPr>
            <a:r>
              <a:rPr lang="en-US" sz="1728" u="sng">
                <a:solidFill>
                  <a:srgbClr val="000000"/>
                </a:solidFill>
                <a:latin typeface="Arial"/>
                <a:ea typeface="Arial"/>
                <a:cs typeface="Arial"/>
                <a:sym typeface="Arial"/>
              </a:rPr>
              <a:t>University of Wales Trinity Saint David. (2022). Research Ethics &amp; Integrity Code of Practice. UWTSD. </a:t>
            </a:r>
            <a:r>
              <a:rPr lang="en-US" sz="1728" u="sng">
                <a:solidFill>
                  <a:srgbClr val="000000"/>
                </a:solidFill>
                <a:latin typeface="Arial"/>
                <a:ea typeface="Arial"/>
                <a:cs typeface="Arial"/>
                <a:sym typeface="Arial"/>
                <a:hlinkClick r:id="rId9" tooltip="https://www.uwtsd.ac.uk/sites/default/files/2024-02/REICoP-July-2022.pdf"/>
              </a:rPr>
              <a:t>https://www.uwtsd.ac.uk/sites/default/files/2024-02/REICoP-July-2022.pdf</a:t>
            </a:r>
          </a:p>
          <a:p>
            <a:pPr algn="l">
              <a:lnSpc>
                <a:spcPts val="2420"/>
              </a:lnSpc>
              <a:spcBef>
                <a:spcPct val="0"/>
              </a:spcBef>
            </a:pPr>
            <a:r>
              <a:rPr lang="en-US" sz="1728" u="sng">
                <a:solidFill>
                  <a:srgbClr val="000000"/>
                </a:solidFill>
                <a:latin typeface="Arial"/>
                <a:ea typeface="Arial"/>
                <a:cs typeface="Arial"/>
                <a:sym typeface="Arial"/>
              </a:rPr>
              <a:t>University of Wales Trinity Saint David. (n.d.). Research integrity and ethics. </a:t>
            </a:r>
            <a:r>
              <a:rPr lang="en-US" sz="1728" u="sng">
                <a:solidFill>
                  <a:srgbClr val="000000"/>
                </a:solidFill>
                <a:latin typeface="Arial"/>
                <a:ea typeface="Arial"/>
                <a:cs typeface="Arial"/>
                <a:sym typeface="Arial"/>
                <a:hlinkClick r:id="rId10" tooltip="https://www.uwtsd.ac.uk/research/research-integrity-and-ethics"/>
              </a:rPr>
              <a:t>https://www.uwtsd.ac.uk/research/research-integrity-and-ethics</a:t>
            </a:r>
          </a:p>
          <a:p>
            <a:pPr algn="l">
              <a:lnSpc>
                <a:spcPts val="2000"/>
              </a:lnSpc>
              <a:spcBef>
                <a:spcPct val="0"/>
              </a:spcBef>
            </a:pPr>
            <a:endParaRPr lang="en-US" sz="1728" u="sng">
              <a:solidFill>
                <a:srgbClr val="000000"/>
              </a:solidFill>
              <a:latin typeface="Arial"/>
              <a:ea typeface="Arial"/>
              <a:cs typeface="Arial"/>
              <a:sym typeface="Arial"/>
              <a:hlinkClick r:id="rId10" tooltip="https://www.uwtsd.ac.uk/research/research-integrity-and-ethics"/>
            </a:endParaRPr>
          </a:p>
          <a:p>
            <a:pPr algn="l">
              <a:lnSpc>
                <a:spcPts val="2134"/>
              </a:lnSpc>
              <a:spcBef>
                <a:spcPct val="0"/>
              </a:spcBef>
            </a:pPr>
            <a:endParaRPr lang="en-US" sz="1728" u="sng">
              <a:solidFill>
                <a:srgbClr val="000000"/>
              </a:solidFill>
              <a:latin typeface="Arial"/>
              <a:ea typeface="Arial"/>
              <a:cs typeface="Arial"/>
              <a:sym typeface="Arial"/>
              <a:hlinkClick r:id="rId10" tooltip="https://www.uwtsd.ac.uk/research/research-integrity-and-ethics"/>
            </a:endParaRPr>
          </a:p>
          <a:p>
            <a:pPr algn="l">
              <a:lnSpc>
                <a:spcPts val="2134"/>
              </a:lnSpc>
              <a:spcBef>
                <a:spcPct val="0"/>
              </a:spcBef>
            </a:pPr>
            <a:endParaRPr lang="en-US" sz="1728" u="sng">
              <a:solidFill>
                <a:srgbClr val="000000"/>
              </a:solidFill>
              <a:latin typeface="Arial"/>
              <a:ea typeface="Arial"/>
              <a:cs typeface="Arial"/>
              <a:sym typeface="Arial"/>
              <a:hlinkClick r:id="rId10" tooltip="https://www.uwtsd.ac.uk/research/research-integrity-and-ethics"/>
            </a:endParaRPr>
          </a:p>
        </p:txBody>
      </p:sp>
      <p:sp>
        <p:nvSpPr>
          <p:cNvPr id="4" name="Freeform 4"/>
          <p:cNvSpPr/>
          <p:nvPr/>
        </p:nvSpPr>
        <p:spPr>
          <a:xfrm>
            <a:off x="16698641" y="468933"/>
            <a:ext cx="1121318" cy="1119534"/>
          </a:xfrm>
          <a:custGeom>
            <a:avLst/>
            <a:gdLst/>
            <a:ahLst/>
            <a:cxnLst/>
            <a:rect l="l" t="t" r="r" b="b"/>
            <a:pathLst>
              <a:path w="1121318" h="1119534">
                <a:moveTo>
                  <a:pt x="0" y="0"/>
                </a:moveTo>
                <a:lnTo>
                  <a:pt x="1121318" y="0"/>
                </a:lnTo>
                <a:lnTo>
                  <a:pt x="1121318" y="1119534"/>
                </a:lnTo>
                <a:lnTo>
                  <a:pt x="0" y="1119534"/>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US"/>
          </a:p>
        </p:txBody>
      </p:sp>
      <p:sp>
        <p:nvSpPr>
          <p:cNvPr id="5" name="TextBox 5"/>
          <p:cNvSpPr txBox="1"/>
          <p:nvPr/>
        </p:nvSpPr>
        <p:spPr>
          <a:xfrm>
            <a:off x="16871216" y="504265"/>
            <a:ext cx="776168" cy="937459"/>
          </a:xfrm>
          <a:prstGeom prst="rect">
            <a:avLst/>
          </a:prstGeom>
        </p:spPr>
        <p:txBody>
          <a:bodyPr lIns="0" tIns="0" rIns="0" bIns="0" rtlCol="0" anchor="t">
            <a:spAutoFit/>
          </a:bodyPr>
          <a:lstStyle/>
          <a:p>
            <a:pPr algn="ctr">
              <a:lnSpc>
                <a:spcPts val="7654"/>
              </a:lnSpc>
              <a:spcBef>
                <a:spcPct val="0"/>
              </a:spcBef>
            </a:pPr>
            <a:r>
              <a:rPr lang="en-US" sz="5467">
                <a:solidFill>
                  <a:srgbClr val="FFFFFF"/>
                </a:solidFill>
                <a:latin typeface="Fredoka"/>
                <a:ea typeface="Fredoka"/>
                <a:cs typeface="Fredoka"/>
                <a:sym typeface="Fredoka"/>
              </a:rPr>
              <a:t>16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8F8F8"/>
        </a:solidFill>
        <a:effectLst/>
      </p:bgPr>
    </p:bg>
    <p:spTree>
      <p:nvGrpSpPr>
        <p:cNvPr id="1" name=""/>
        <p:cNvGrpSpPr/>
        <p:nvPr/>
      </p:nvGrpSpPr>
      <p:grpSpPr>
        <a:xfrm>
          <a:off x="0" y="0"/>
          <a:ext cx="0" cy="0"/>
          <a:chOff x="0" y="0"/>
          <a:chExt cx="0" cy="0"/>
        </a:xfrm>
      </p:grpSpPr>
      <p:sp>
        <p:nvSpPr>
          <p:cNvPr id="2" name="Freeform 2"/>
          <p:cNvSpPr/>
          <p:nvPr/>
        </p:nvSpPr>
        <p:spPr>
          <a:xfrm>
            <a:off x="12080409" y="5900972"/>
            <a:ext cx="5413058" cy="5068591"/>
          </a:xfrm>
          <a:custGeom>
            <a:avLst/>
            <a:gdLst/>
            <a:ahLst/>
            <a:cxnLst/>
            <a:rect l="l" t="t" r="r" b="b"/>
            <a:pathLst>
              <a:path w="5413058" h="5068591">
                <a:moveTo>
                  <a:pt x="0" y="0"/>
                </a:moveTo>
                <a:lnTo>
                  <a:pt x="5413059" y="0"/>
                </a:lnTo>
                <a:lnTo>
                  <a:pt x="5413059" y="5068591"/>
                </a:lnTo>
                <a:lnTo>
                  <a:pt x="0" y="506859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1028700" y="6175811"/>
            <a:ext cx="5237774" cy="5218727"/>
          </a:xfrm>
          <a:custGeom>
            <a:avLst/>
            <a:gdLst/>
            <a:ahLst/>
            <a:cxnLst/>
            <a:rect l="l" t="t" r="r" b="b"/>
            <a:pathLst>
              <a:path w="5237774" h="5218727">
                <a:moveTo>
                  <a:pt x="0" y="0"/>
                </a:moveTo>
                <a:lnTo>
                  <a:pt x="5237774" y="0"/>
                </a:lnTo>
                <a:lnTo>
                  <a:pt x="5237774" y="5218727"/>
                </a:lnTo>
                <a:lnTo>
                  <a:pt x="0" y="521872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Freeform 4"/>
          <p:cNvSpPr/>
          <p:nvPr/>
        </p:nvSpPr>
        <p:spPr>
          <a:xfrm>
            <a:off x="5229812" y="5143500"/>
            <a:ext cx="8108658" cy="6251038"/>
          </a:xfrm>
          <a:custGeom>
            <a:avLst/>
            <a:gdLst/>
            <a:ahLst/>
            <a:cxnLst/>
            <a:rect l="l" t="t" r="r" b="b"/>
            <a:pathLst>
              <a:path w="8108658" h="6251038">
                <a:moveTo>
                  <a:pt x="0" y="0"/>
                </a:moveTo>
                <a:lnTo>
                  <a:pt x="8108658" y="0"/>
                </a:lnTo>
                <a:lnTo>
                  <a:pt x="8108658" y="6251038"/>
                </a:lnTo>
                <a:lnTo>
                  <a:pt x="0" y="6251038"/>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 name="Freeform 5"/>
          <p:cNvSpPr/>
          <p:nvPr/>
        </p:nvSpPr>
        <p:spPr>
          <a:xfrm rot="280898">
            <a:off x="1048013" y="7418978"/>
            <a:ext cx="696867" cy="501744"/>
          </a:xfrm>
          <a:custGeom>
            <a:avLst/>
            <a:gdLst/>
            <a:ahLst/>
            <a:cxnLst/>
            <a:rect l="l" t="t" r="r" b="b"/>
            <a:pathLst>
              <a:path w="696867" h="501744">
                <a:moveTo>
                  <a:pt x="0" y="0"/>
                </a:moveTo>
                <a:lnTo>
                  <a:pt x="696867" y="0"/>
                </a:lnTo>
                <a:lnTo>
                  <a:pt x="696867" y="501744"/>
                </a:lnTo>
                <a:lnTo>
                  <a:pt x="0" y="501744"/>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6" name="Freeform 6"/>
          <p:cNvSpPr/>
          <p:nvPr/>
        </p:nvSpPr>
        <p:spPr>
          <a:xfrm rot="280898" flipH="1">
            <a:off x="16954196" y="6292486"/>
            <a:ext cx="696867" cy="501744"/>
          </a:xfrm>
          <a:custGeom>
            <a:avLst/>
            <a:gdLst/>
            <a:ahLst/>
            <a:cxnLst/>
            <a:rect l="l" t="t" r="r" b="b"/>
            <a:pathLst>
              <a:path w="696867" h="501744">
                <a:moveTo>
                  <a:pt x="696867" y="0"/>
                </a:moveTo>
                <a:lnTo>
                  <a:pt x="0" y="0"/>
                </a:lnTo>
                <a:lnTo>
                  <a:pt x="0" y="501745"/>
                </a:lnTo>
                <a:lnTo>
                  <a:pt x="696867" y="501745"/>
                </a:lnTo>
                <a:lnTo>
                  <a:pt x="696867"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7" name="Freeform 7"/>
          <p:cNvSpPr/>
          <p:nvPr/>
        </p:nvSpPr>
        <p:spPr>
          <a:xfrm>
            <a:off x="12417330" y="5247972"/>
            <a:ext cx="718564" cy="862904"/>
          </a:xfrm>
          <a:custGeom>
            <a:avLst/>
            <a:gdLst/>
            <a:ahLst/>
            <a:cxnLst/>
            <a:rect l="l" t="t" r="r" b="b"/>
            <a:pathLst>
              <a:path w="718564" h="862904">
                <a:moveTo>
                  <a:pt x="0" y="0"/>
                </a:moveTo>
                <a:lnTo>
                  <a:pt x="718564" y="0"/>
                </a:lnTo>
                <a:lnTo>
                  <a:pt x="718564" y="862904"/>
                </a:lnTo>
                <a:lnTo>
                  <a:pt x="0" y="862904"/>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8" name="Freeform 8"/>
          <p:cNvSpPr/>
          <p:nvPr/>
        </p:nvSpPr>
        <p:spPr>
          <a:xfrm rot="-6719607">
            <a:off x="5238024" y="5338717"/>
            <a:ext cx="718564" cy="862904"/>
          </a:xfrm>
          <a:custGeom>
            <a:avLst/>
            <a:gdLst/>
            <a:ahLst/>
            <a:cxnLst/>
            <a:rect l="l" t="t" r="r" b="b"/>
            <a:pathLst>
              <a:path w="718564" h="862904">
                <a:moveTo>
                  <a:pt x="0" y="0"/>
                </a:moveTo>
                <a:lnTo>
                  <a:pt x="718564" y="0"/>
                </a:lnTo>
                <a:lnTo>
                  <a:pt x="718564" y="862905"/>
                </a:lnTo>
                <a:lnTo>
                  <a:pt x="0" y="862905"/>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grpSp>
        <p:nvGrpSpPr>
          <p:cNvPr id="9" name="Group 9"/>
          <p:cNvGrpSpPr/>
          <p:nvPr/>
        </p:nvGrpSpPr>
        <p:grpSpPr>
          <a:xfrm>
            <a:off x="3545325" y="1397560"/>
            <a:ext cx="11197349" cy="2558012"/>
            <a:chOff x="0" y="0"/>
            <a:chExt cx="3215159" cy="734497"/>
          </a:xfrm>
        </p:grpSpPr>
        <p:sp>
          <p:nvSpPr>
            <p:cNvPr id="10" name="Freeform 10"/>
            <p:cNvSpPr/>
            <p:nvPr/>
          </p:nvSpPr>
          <p:spPr>
            <a:xfrm>
              <a:off x="0" y="0"/>
              <a:ext cx="3215159" cy="734497"/>
            </a:xfrm>
            <a:custGeom>
              <a:avLst/>
              <a:gdLst/>
              <a:ahLst/>
              <a:cxnLst/>
              <a:rect l="l" t="t" r="r" b="b"/>
              <a:pathLst>
                <a:path w="3215159" h="734497">
                  <a:moveTo>
                    <a:pt x="69141" y="0"/>
                  </a:moveTo>
                  <a:lnTo>
                    <a:pt x="3146018" y="0"/>
                  </a:lnTo>
                  <a:cubicBezTo>
                    <a:pt x="3164355" y="0"/>
                    <a:pt x="3181942" y="7284"/>
                    <a:pt x="3194908" y="20251"/>
                  </a:cubicBezTo>
                  <a:cubicBezTo>
                    <a:pt x="3207874" y="33217"/>
                    <a:pt x="3215159" y="50803"/>
                    <a:pt x="3215159" y="69141"/>
                  </a:cubicBezTo>
                  <a:lnTo>
                    <a:pt x="3215159" y="665356"/>
                  </a:lnTo>
                  <a:cubicBezTo>
                    <a:pt x="3215159" y="703541"/>
                    <a:pt x="3184204" y="734497"/>
                    <a:pt x="3146018" y="734497"/>
                  </a:cubicBezTo>
                  <a:lnTo>
                    <a:pt x="69141" y="734497"/>
                  </a:lnTo>
                  <a:cubicBezTo>
                    <a:pt x="30955" y="734497"/>
                    <a:pt x="0" y="703541"/>
                    <a:pt x="0" y="665356"/>
                  </a:cubicBezTo>
                  <a:lnTo>
                    <a:pt x="0" y="69141"/>
                  </a:lnTo>
                  <a:cubicBezTo>
                    <a:pt x="0" y="30955"/>
                    <a:pt x="30955" y="0"/>
                    <a:pt x="69141" y="0"/>
                  </a:cubicBezTo>
                  <a:close/>
                </a:path>
              </a:pathLst>
            </a:custGeom>
            <a:solidFill>
              <a:srgbClr val="000000"/>
            </a:solidFill>
          </p:spPr>
          <p:txBody>
            <a:bodyPr/>
            <a:lstStyle/>
            <a:p>
              <a:endParaRPr lang="en-US"/>
            </a:p>
          </p:txBody>
        </p:sp>
        <p:sp>
          <p:nvSpPr>
            <p:cNvPr id="11" name="TextBox 11"/>
            <p:cNvSpPr txBox="1"/>
            <p:nvPr/>
          </p:nvSpPr>
          <p:spPr>
            <a:xfrm>
              <a:off x="0" y="-38100"/>
              <a:ext cx="3215159" cy="772597"/>
            </a:xfrm>
            <a:prstGeom prst="rect">
              <a:avLst/>
            </a:prstGeom>
          </p:spPr>
          <p:txBody>
            <a:bodyPr lIns="50800" tIns="50800" rIns="50800" bIns="50800" rtlCol="0" anchor="ctr"/>
            <a:lstStyle/>
            <a:p>
              <a:pPr algn="ctr">
                <a:lnSpc>
                  <a:spcPts val="2659"/>
                </a:lnSpc>
                <a:spcBef>
                  <a:spcPct val="0"/>
                </a:spcBef>
              </a:pPr>
              <a:endParaRPr/>
            </a:p>
          </p:txBody>
        </p:sp>
      </p:grpSp>
      <p:sp>
        <p:nvSpPr>
          <p:cNvPr id="12" name="TextBox 12"/>
          <p:cNvSpPr txBox="1"/>
          <p:nvPr/>
        </p:nvSpPr>
        <p:spPr>
          <a:xfrm>
            <a:off x="3012787" y="1542374"/>
            <a:ext cx="12262426" cy="2048547"/>
          </a:xfrm>
          <a:prstGeom prst="rect">
            <a:avLst/>
          </a:prstGeom>
        </p:spPr>
        <p:txBody>
          <a:bodyPr lIns="0" tIns="0" rIns="0" bIns="0" rtlCol="0" anchor="t">
            <a:spAutoFit/>
          </a:bodyPr>
          <a:lstStyle/>
          <a:p>
            <a:pPr algn="ctr">
              <a:lnSpc>
                <a:spcPts val="16762"/>
              </a:lnSpc>
              <a:spcBef>
                <a:spcPct val="0"/>
              </a:spcBef>
            </a:pPr>
            <a:r>
              <a:rPr lang="en-US" sz="11973">
                <a:solidFill>
                  <a:srgbClr val="FFFFFF"/>
                </a:solidFill>
                <a:latin typeface="Fredoka"/>
                <a:ea typeface="Fredoka"/>
                <a:cs typeface="Fredoka"/>
                <a:sym typeface="Fredoka"/>
              </a:rPr>
              <a:t>QUESTIONS</a:t>
            </a:r>
          </a:p>
        </p:txBody>
      </p:sp>
      <p:sp>
        <p:nvSpPr>
          <p:cNvPr id="13" name="Freeform 13"/>
          <p:cNvSpPr/>
          <p:nvPr/>
        </p:nvSpPr>
        <p:spPr>
          <a:xfrm rot="1713403">
            <a:off x="305062" y="2455360"/>
            <a:ext cx="2328788" cy="3638731"/>
          </a:xfrm>
          <a:custGeom>
            <a:avLst/>
            <a:gdLst/>
            <a:ahLst/>
            <a:cxnLst/>
            <a:rect l="l" t="t" r="r" b="b"/>
            <a:pathLst>
              <a:path w="2328788" h="3638731">
                <a:moveTo>
                  <a:pt x="0" y="0"/>
                </a:moveTo>
                <a:lnTo>
                  <a:pt x="2328788" y="0"/>
                </a:lnTo>
                <a:lnTo>
                  <a:pt x="2328788" y="3638731"/>
                </a:lnTo>
                <a:lnTo>
                  <a:pt x="0" y="3638731"/>
                </a:lnTo>
                <a:lnTo>
                  <a:pt x="0" y="0"/>
                </a:lnTo>
                <a:close/>
              </a:path>
            </a:pathLst>
          </a:custGeom>
          <a:blipFill>
            <a:blip r:embed="rId8"/>
            <a:stretch>
              <a:fillRect/>
            </a:stretch>
          </a:blipFill>
        </p:spPr>
        <p:txBody>
          <a:bodyPr/>
          <a:lstStyle/>
          <a:p>
            <a:endParaRPr lang="en-US"/>
          </a:p>
        </p:txBody>
      </p:sp>
      <p:sp>
        <p:nvSpPr>
          <p:cNvPr id="14" name="Freeform 14"/>
          <p:cNvSpPr/>
          <p:nvPr/>
        </p:nvSpPr>
        <p:spPr>
          <a:xfrm rot="-1787719">
            <a:off x="15492797" y="2566545"/>
            <a:ext cx="2328788" cy="3638731"/>
          </a:xfrm>
          <a:custGeom>
            <a:avLst/>
            <a:gdLst/>
            <a:ahLst/>
            <a:cxnLst/>
            <a:rect l="l" t="t" r="r" b="b"/>
            <a:pathLst>
              <a:path w="2328788" h="3638731">
                <a:moveTo>
                  <a:pt x="0" y="0"/>
                </a:moveTo>
                <a:lnTo>
                  <a:pt x="2328788" y="0"/>
                </a:lnTo>
                <a:lnTo>
                  <a:pt x="2328788" y="3638732"/>
                </a:lnTo>
                <a:lnTo>
                  <a:pt x="0" y="3638732"/>
                </a:lnTo>
                <a:lnTo>
                  <a:pt x="0" y="0"/>
                </a:lnTo>
                <a:close/>
              </a:path>
            </a:pathLst>
          </a:custGeom>
          <a:blipFill>
            <a:blip r:embed="rId8"/>
            <a:stretch>
              <a:fillRect/>
            </a:stretch>
          </a:blipFill>
        </p:spPr>
        <p:txBody>
          <a:bodyPr/>
          <a:lstStyle/>
          <a:p>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3710</Words>
  <Application>Microsoft Macintosh PowerPoint</Application>
  <PresentationFormat>Custom</PresentationFormat>
  <Paragraphs>254</Paragraphs>
  <Slides>17</Slides>
  <Notes>16</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17</vt:i4>
      </vt:variant>
    </vt:vector>
  </HeadingPairs>
  <TitlesOfParts>
    <vt:vector size="29" baseType="lpstr">
      <vt:lpstr>Poppins</vt:lpstr>
      <vt:lpstr>Calibri</vt:lpstr>
      <vt:lpstr>Canva Sans Bold Italics</vt:lpstr>
      <vt:lpstr>Fredoka</vt:lpstr>
      <vt:lpstr>Canva Sans Bold</vt:lpstr>
      <vt:lpstr>Knewave</vt:lpstr>
      <vt:lpstr>Handelson Three</vt:lpstr>
      <vt:lpstr>Canva Sans Italics</vt:lpstr>
      <vt:lpstr>Canva Sans</vt:lpstr>
      <vt:lpstr>Arial Italics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Sarah Haggett 1713295</dc:title>
  <cp:lastModifiedBy>S Haggett (Craig Yr Hesg Primary School)</cp:lastModifiedBy>
  <cp:revision>2</cp:revision>
  <dcterms:created xsi:type="dcterms:W3CDTF">2006-08-16T00:00:00Z</dcterms:created>
  <dcterms:modified xsi:type="dcterms:W3CDTF">2026-05-10T11:48:12Z</dcterms:modified>
  <dc:identifier>DAHI0XODTm4</dc:identifier>
</cp:coreProperties>
</file>