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749" r:id="rId2"/>
    <p:sldId id="257" r:id="rId3"/>
    <p:sldId id="745" r:id="rId4"/>
    <p:sldId id="744" r:id="rId5"/>
    <p:sldId id="258" r:id="rId6"/>
    <p:sldId id="746" r:id="rId7"/>
    <p:sldId id="263" r:id="rId8"/>
    <p:sldId id="747" r:id="rId9"/>
    <p:sldId id="260" r:id="rId10"/>
    <p:sldId id="748" r:id="rId11"/>
    <p:sldId id="262" r:id="rId12"/>
    <p:sldId id="740" r:id="rId13"/>
    <p:sldId id="743" r:id="rId14"/>
    <p:sldId id="750" r:id="rId15"/>
    <p:sldId id="74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AC80839-B4EC-44B8-944C-82064CBE27D5}">
          <p14:sldIdLst>
            <p14:sldId id="749"/>
            <p14:sldId id="257"/>
            <p14:sldId id="745"/>
            <p14:sldId id="744"/>
            <p14:sldId id="258"/>
            <p14:sldId id="746"/>
            <p14:sldId id="263"/>
            <p14:sldId id="747"/>
            <p14:sldId id="260"/>
            <p14:sldId id="748"/>
            <p14:sldId id="262"/>
            <p14:sldId id="740"/>
            <p14:sldId id="743"/>
            <p14:sldId id="750"/>
            <p14:sldId id="74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029" autoAdjust="0"/>
    <p:restoredTop sz="94660"/>
  </p:normalViewPr>
  <p:slideViewPr>
    <p:cSldViewPr snapToGrid="0">
      <p:cViewPr varScale="1">
        <p:scale>
          <a:sx n="114" d="100"/>
          <a:sy n="114" d="100"/>
        </p:scale>
        <p:origin x="702" y="1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BREAK EVEN CHART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Sheet2!$A$35</c:f>
              <c:strCache>
                <c:ptCount val="1"/>
                <c:pt idx="0">
                  <c:v>Sales</c:v>
                </c:pt>
              </c:strCache>
            </c:strRef>
          </c:tx>
          <c:spPr>
            <a:ln w="28575" cap="rnd">
              <a:solidFill>
                <a:schemeClr val="accent1"/>
              </a:solidFill>
              <a:round/>
            </a:ln>
            <a:effectLst/>
          </c:spPr>
          <c:marker>
            <c:symbol val="none"/>
          </c:marker>
          <c:val>
            <c:numRef>
              <c:f>Sheet2!$B$35:$J$35</c:f>
              <c:numCache>
                <c:formatCode>General</c:formatCode>
                <c:ptCount val="9"/>
                <c:pt idx="2" formatCode="#,##0">
                  <c:v>20000</c:v>
                </c:pt>
                <c:pt idx="3" formatCode="#,##0">
                  <c:v>22000</c:v>
                </c:pt>
                <c:pt idx="4" formatCode="#,##0">
                  <c:v>32000</c:v>
                </c:pt>
                <c:pt idx="5" formatCode="#,##0">
                  <c:v>74000</c:v>
                </c:pt>
                <c:pt idx="6" formatCode="#,##0">
                  <c:v>200000</c:v>
                </c:pt>
                <c:pt idx="7" formatCode="#,##0">
                  <c:v>284000</c:v>
                </c:pt>
                <c:pt idx="8" formatCode="#,##0">
                  <c:v>460000</c:v>
                </c:pt>
              </c:numCache>
            </c:numRef>
          </c:val>
          <c:smooth val="0"/>
          <c:extLst>
            <c:ext xmlns:c16="http://schemas.microsoft.com/office/drawing/2014/chart" uri="{C3380CC4-5D6E-409C-BE32-E72D297353CC}">
              <c16:uniqueId val="{00000000-988E-4765-A193-AD9ED9F4EC01}"/>
            </c:ext>
          </c:extLst>
        </c:ser>
        <c:ser>
          <c:idx val="1"/>
          <c:order val="1"/>
          <c:tx>
            <c:strRef>
              <c:f>Sheet2!$A$36</c:f>
              <c:strCache>
                <c:ptCount val="1"/>
                <c:pt idx="0">
                  <c:v>Variable cost</c:v>
                </c:pt>
              </c:strCache>
            </c:strRef>
          </c:tx>
          <c:spPr>
            <a:ln w="28575" cap="rnd">
              <a:solidFill>
                <a:schemeClr val="accent2"/>
              </a:solidFill>
              <a:round/>
            </a:ln>
            <a:effectLst/>
          </c:spPr>
          <c:marker>
            <c:symbol val="none"/>
          </c:marker>
          <c:val>
            <c:numRef>
              <c:f>Sheet2!$B$36:$J$36</c:f>
              <c:numCache>
                <c:formatCode>General</c:formatCode>
                <c:ptCount val="9"/>
                <c:pt idx="2" formatCode="#,##0">
                  <c:v>4500</c:v>
                </c:pt>
                <c:pt idx="3" formatCode="#,##0">
                  <c:v>4950</c:v>
                </c:pt>
                <c:pt idx="4" formatCode="#,##0">
                  <c:v>7200</c:v>
                </c:pt>
                <c:pt idx="5" formatCode="#,##0">
                  <c:v>16650</c:v>
                </c:pt>
                <c:pt idx="6" formatCode="#,##0">
                  <c:v>45000</c:v>
                </c:pt>
                <c:pt idx="7" formatCode="#,##0">
                  <c:v>63900</c:v>
                </c:pt>
                <c:pt idx="8" formatCode="#,##0">
                  <c:v>103500</c:v>
                </c:pt>
              </c:numCache>
            </c:numRef>
          </c:val>
          <c:smooth val="0"/>
          <c:extLst>
            <c:ext xmlns:c16="http://schemas.microsoft.com/office/drawing/2014/chart" uri="{C3380CC4-5D6E-409C-BE32-E72D297353CC}">
              <c16:uniqueId val="{00000001-988E-4765-A193-AD9ED9F4EC01}"/>
            </c:ext>
          </c:extLst>
        </c:ser>
        <c:ser>
          <c:idx val="2"/>
          <c:order val="2"/>
          <c:tx>
            <c:strRef>
              <c:f>Sheet2!$A$37</c:f>
              <c:strCache>
                <c:ptCount val="1"/>
                <c:pt idx="0">
                  <c:v>Contribution</c:v>
                </c:pt>
              </c:strCache>
            </c:strRef>
          </c:tx>
          <c:spPr>
            <a:ln w="28575" cap="rnd">
              <a:solidFill>
                <a:schemeClr val="accent3"/>
              </a:solidFill>
              <a:round/>
            </a:ln>
            <a:effectLst/>
          </c:spPr>
          <c:marker>
            <c:symbol val="none"/>
          </c:marker>
          <c:val>
            <c:numRef>
              <c:f>Sheet2!$B$37:$J$37</c:f>
              <c:numCache>
                <c:formatCode>General</c:formatCode>
                <c:ptCount val="9"/>
                <c:pt idx="2" formatCode="#,##0">
                  <c:v>15500</c:v>
                </c:pt>
                <c:pt idx="3" formatCode="#,##0">
                  <c:v>17050</c:v>
                </c:pt>
                <c:pt idx="4" formatCode="#,##0">
                  <c:v>24800</c:v>
                </c:pt>
                <c:pt idx="5" formatCode="#,##0">
                  <c:v>57350</c:v>
                </c:pt>
                <c:pt idx="6" formatCode="#,##0">
                  <c:v>155000</c:v>
                </c:pt>
                <c:pt idx="7" formatCode="#,##0">
                  <c:v>220100</c:v>
                </c:pt>
                <c:pt idx="8" formatCode="#,##0">
                  <c:v>356500</c:v>
                </c:pt>
              </c:numCache>
            </c:numRef>
          </c:val>
          <c:smooth val="0"/>
          <c:extLst>
            <c:ext xmlns:c16="http://schemas.microsoft.com/office/drawing/2014/chart" uri="{C3380CC4-5D6E-409C-BE32-E72D297353CC}">
              <c16:uniqueId val="{00000002-988E-4765-A193-AD9ED9F4EC01}"/>
            </c:ext>
          </c:extLst>
        </c:ser>
        <c:ser>
          <c:idx val="3"/>
          <c:order val="3"/>
          <c:tx>
            <c:strRef>
              <c:f>Sheet2!$A$38</c:f>
              <c:strCache>
                <c:ptCount val="1"/>
                <c:pt idx="0">
                  <c:v>Fixed Cost</c:v>
                </c:pt>
              </c:strCache>
            </c:strRef>
          </c:tx>
          <c:spPr>
            <a:ln w="28575" cap="rnd">
              <a:solidFill>
                <a:schemeClr val="accent4"/>
              </a:solidFill>
              <a:round/>
            </a:ln>
            <a:effectLst/>
          </c:spPr>
          <c:marker>
            <c:symbol val="none"/>
          </c:marker>
          <c:trendline>
            <c:spPr>
              <a:ln w="19050" cap="rnd">
                <a:solidFill>
                  <a:schemeClr val="accent4"/>
                </a:solidFill>
                <a:prstDash val="sysDot"/>
              </a:ln>
              <a:effectLst/>
            </c:spPr>
            <c:trendlineType val="linear"/>
            <c:dispRSqr val="0"/>
            <c:dispEq val="0"/>
          </c:trendline>
          <c:val>
            <c:numRef>
              <c:f>Sheet2!$B$38:$J$38</c:f>
              <c:numCache>
                <c:formatCode>General</c:formatCode>
                <c:ptCount val="9"/>
                <c:pt idx="2" formatCode="#,##0">
                  <c:v>830</c:v>
                </c:pt>
                <c:pt idx="3" formatCode="#,##0">
                  <c:v>830</c:v>
                </c:pt>
                <c:pt idx="4" formatCode="#,##0">
                  <c:v>830</c:v>
                </c:pt>
                <c:pt idx="5" formatCode="#,##0">
                  <c:v>2490</c:v>
                </c:pt>
                <c:pt idx="6" formatCode="#,##0">
                  <c:v>2490</c:v>
                </c:pt>
                <c:pt idx="7" formatCode="#,##0">
                  <c:v>4980</c:v>
                </c:pt>
                <c:pt idx="8" formatCode="#,##0">
                  <c:v>4980</c:v>
                </c:pt>
              </c:numCache>
            </c:numRef>
          </c:val>
          <c:smooth val="0"/>
          <c:extLst>
            <c:ext xmlns:c16="http://schemas.microsoft.com/office/drawing/2014/chart" uri="{C3380CC4-5D6E-409C-BE32-E72D297353CC}">
              <c16:uniqueId val="{00000004-988E-4765-A193-AD9ED9F4EC01}"/>
            </c:ext>
          </c:extLst>
        </c:ser>
        <c:dLbls>
          <c:showLegendKey val="0"/>
          <c:showVal val="0"/>
          <c:showCatName val="0"/>
          <c:showSerName val="0"/>
          <c:showPercent val="0"/>
          <c:showBubbleSize val="0"/>
        </c:dLbls>
        <c:smooth val="0"/>
        <c:axId val="525335496"/>
        <c:axId val="525337464"/>
      </c:lineChart>
      <c:catAx>
        <c:axId val="525335496"/>
        <c:scaling>
          <c:orientation val="minMax"/>
        </c:scaling>
        <c:delete val="0"/>
        <c:axPos val="b"/>
        <c:title>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5337464"/>
        <c:crosses val="autoZero"/>
        <c:auto val="1"/>
        <c:lblAlgn val="ctr"/>
        <c:lblOffset val="100"/>
        <c:noMultiLvlLbl val="0"/>
      </c:catAx>
      <c:valAx>
        <c:axId val="525337464"/>
        <c:scaling>
          <c:orientation val="minMax"/>
        </c:scaling>
        <c:delete val="0"/>
        <c:axPos val="l"/>
        <c:majorGridlines>
          <c:spPr>
            <a:ln w="9525" cap="flat" cmpd="sng" algn="ctr">
              <a:solidFill>
                <a:schemeClr val="tx1">
                  <a:lumMod val="15000"/>
                  <a:lumOff val="85000"/>
                </a:schemeClr>
              </a:solidFill>
              <a:round/>
            </a:ln>
            <a:effectLst/>
          </c:spPr>
        </c:majorGridlines>
        <c:title>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533549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055C44-E934-415F-85C3-40ABDEF38DDC}" type="doc">
      <dgm:prSet loTypeId="urn:microsoft.com/office/officeart/2018/layout/CircleProcess" loCatId="simpleprocesssa" qsTypeId="urn:microsoft.com/office/officeart/2005/8/quickstyle/simple4" qsCatId="simple" csTypeId="urn:microsoft.com/office/officeart/2005/8/colors/accent5_2" csCatId="accent5" phldr="1"/>
      <dgm:spPr/>
      <dgm:t>
        <a:bodyPr/>
        <a:lstStyle/>
        <a:p>
          <a:endParaRPr lang="en-US"/>
        </a:p>
      </dgm:t>
    </dgm:pt>
    <dgm:pt modelId="{22D3E382-C1D1-4D46-8337-11C111A6940C}">
      <dgm:prSet/>
      <dgm:spPr/>
      <dgm:t>
        <a:bodyPr/>
        <a:lstStyle/>
        <a:p>
          <a:r>
            <a:rPr lang="en-GB"/>
            <a:t>UNIVERSITY OF WALES TRINITY ST DAVID (LONDON CAMPUS) </a:t>
          </a:r>
          <a:endParaRPr lang="en-US"/>
        </a:p>
      </dgm:t>
    </dgm:pt>
    <dgm:pt modelId="{C684C420-87D7-4078-AA80-D0D444CDA484}" type="parTrans" cxnId="{05763DD3-F1DC-4995-85E2-314BABD7FD69}">
      <dgm:prSet/>
      <dgm:spPr/>
      <dgm:t>
        <a:bodyPr/>
        <a:lstStyle/>
        <a:p>
          <a:endParaRPr lang="en-US"/>
        </a:p>
      </dgm:t>
    </dgm:pt>
    <dgm:pt modelId="{9A9D33E1-D0B3-4A2E-9CDB-FE45BE4A45EF}" type="sibTrans" cxnId="{05763DD3-F1DC-4995-85E2-314BABD7FD69}">
      <dgm:prSet/>
      <dgm:spPr/>
      <dgm:t>
        <a:bodyPr/>
        <a:lstStyle/>
        <a:p>
          <a:endParaRPr lang="en-US"/>
        </a:p>
      </dgm:t>
    </dgm:pt>
    <dgm:pt modelId="{B7FB67E6-6CEC-4D00-ADA3-9C69DA524BF1}">
      <dgm:prSet/>
      <dgm:spPr/>
      <dgm:t>
        <a:bodyPr/>
        <a:lstStyle/>
        <a:p>
          <a:r>
            <a:rPr lang="en-GB"/>
            <a:t>LECTURER: MR RICHARD SMALL </a:t>
          </a:r>
          <a:endParaRPr lang="en-US"/>
        </a:p>
      </dgm:t>
    </dgm:pt>
    <dgm:pt modelId="{59D3D75F-8F4B-40CD-B085-6ADC7B2EE703}" type="parTrans" cxnId="{D0B9DB20-6F53-4138-8D64-1BCF693D52A2}">
      <dgm:prSet/>
      <dgm:spPr/>
      <dgm:t>
        <a:bodyPr/>
        <a:lstStyle/>
        <a:p>
          <a:endParaRPr lang="en-US"/>
        </a:p>
      </dgm:t>
    </dgm:pt>
    <dgm:pt modelId="{75695691-1BF4-4DF6-8F4D-575360BB88AE}" type="sibTrans" cxnId="{D0B9DB20-6F53-4138-8D64-1BCF693D52A2}">
      <dgm:prSet/>
      <dgm:spPr/>
      <dgm:t>
        <a:bodyPr/>
        <a:lstStyle/>
        <a:p>
          <a:endParaRPr lang="en-US"/>
        </a:p>
      </dgm:t>
    </dgm:pt>
    <dgm:pt modelId="{190FAC4A-82FB-41C8-B20F-A45ADFC436A2}">
      <dgm:prSet/>
      <dgm:spPr/>
      <dgm:t>
        <a:bodyPr/>
        <a:lstStyle/>
        <a:p>
          <a:r>
            <a:rPr lang="en-GB"/>
            <a:t>STUDENT: MARGARET KYAKUNDA</a:t>
          </a:r>
          <a:endParaRPr lang="en-US"/>
        </a:p>
      </dgm:t>
    </dgm:pt>
    <dgm:pt modelId="{333FA848-5A07-4E57-B1DB-5CCD589A11F4}" type="parTrans" cxnId="{4DAEE9A9-006B-4EF0-8276-0CE1922DDABD}">
      <dgm:prSet/>
      <dgm:spPr/>
      <dgm:t>
        <a:bodyPr/>
        <a:lstStyle/>
        <a:p>
          <a:endParaRPr lang="en-US"/>
        </a:p>
      </dgm:t>
    </dgm:pt>
    <dgm:pt modelId="{2092E074-A3ED-48F2-8EC6-A409B4C2F862}" type="sibTrans" cxnId="{4DAEE9A9-006B-4EF0-8276-0CE1922DDABD}">
      <dgm:prSet/>
      <dgm:spPr/>
      <dgm:t>
        <a:bodyPr/>
        <a:lstStyle/>
        <a:p>
          <a:endParaRPr lang="en-US"/>
        </a:p>
      </dgm:t>
    </dgm:pt>
    <dgm:pt modelId="{09C89FE5-2C1B-473C-B041-7896DC95A0D9}">
      <dgm:prSet/>
      <dgm:spPr/>
      <dgm:t>
        <a:bodyPr/>
        <a:lstStyle/>
        <a:p>
          <a:r>
            <a:rPr lang="en-GB"/>
            <a:t>STUDENT NUMBER: 1712816</a:t>
          </a:r>
          <a:endParaRPr lang="en-US"/>
        </a:p>
      </dgm:t>
    </dgm:pt>
    <dgm:pt modelId="{3BA250A5-38F3-4B4E-87FA-47D68F4BF5B2}" type="parTrans" cxnId="{87663210-7AFF-4B37-8DCD-D10CA574C699}">
      <dgm:prSet/>
      <dgm:spPr/>
      <dgm:t>
        <a:bodyPr/>
        <a:lstStyle/>
        <a:p>
          <a:endParaRPr lang="en-US"/>
        </a:p>
      </dgm:t>
    </dgm:pt>
    <dgm:pt modelId="{CB4B07D3-F9FE-49D2-A156-48B49C80E80A}" type="sibTrans" cxnId="{87663210-7AFF-4B37-8DCD-D10CA574C699}">
      <dgm:prSet/>
      <dgm:spPr/>
      <dgm:t>
        <a:bodyPr/>
        <a:lstStyle/>
        <a:p>
          <a:endParaRPr lang="en-US"/>
        </a:p>
      </dgm:t>
    </dgm:pt>
    <dgm:pt modelId="{9085850D-DFE2-4CA1-9D01-FB4155988A03}">
      <dgm:prSet/>
      <dgm:spPr/>
      <dgm:t>
        <a:bodyPr/>
        <a:lstStyle/>
        <a:p>
          <a:r>
            <a:rPr lang="en-GB" dirty="0"/>
            <a:t>ASSISGNMENT ENTREPRENEURSHIP –ASSESSMENT 2</a:t>
          </a:r>
          <a:endParaRPr lang="en-US" dirty="0"/>
        </a:p>
      </dgm:t>
    </dgm:pt>
    <dgm:pt modelId="{D244CBF5-C3BB-4E11-9FB5-4BDFBD931F14}" type="parTrans" cxnId="{27D9B0BC-E199-4DC6-8671-C830DB7A92CC}">
      <dgm:prSet/>
      <dgm:spPr/>
      <dgm:t>
        <a:bodyPr/>
        <a:lstStyle/>
        <a:p>
          <a:endParaRPr lang="en-US"/>
        </a:p>
      </dgm:t>
    </dgm:pt>
    <dgm:pt modelId="{861374F5-929B-4E43-BF4F-DC000288A34A}" type="sibTrans" cxnId="{27D9B0BC-E199-4DC6-8671-C830DB7A92CC}">
      <dgm:prSet/>
      <dgm:spPr/>
      <dgm:t>
        <a:bodyPr/>
        <a:lstStyle/>
        <a:p>
          <a:endParaRPr lang="en-US"/>
        </a:p>
      </dgm:t>
    </dgm:pt>
    <dgm:pt modelId="{E134BEC2-2BEE-4F29-B66D-1DA69ED75E8D}">
      <dgm:prSet/>
      <dgm:spPr/>
      <dgm:t>
        <a:bodyPr/>
        <a:lstStyle/>
        <a:p>
          <a:r>
            <a:rPr lang="en-GB" dirty="0"/>
            <a:t>PRESENTATION FOR BUSINESS PLAN: DELICE DU PAIN </a:t>
          </a:r>
          <a:endParaRPr lang="en-US" dirty="0"/>
        </a:p>
      </dgm:t>
    </dgm:pt>
    <dgm:pt modelId="{C7C08446-FCCD-4F03-A792-B2F7AC0324B7}" type="parTrans" cxnId="{ABAE43CB-36C6-4D70-B588-566FCE75E2DA}">
      <dgm:prSet/>
      <dgm:spPr/>
      <dgm:t>
        <a:bodyPr/>
        <a:lstStyle/>
        <a:p>
          <a:endParaRPr lang="en-US"/>
        </a:p>
      </dgm:t>
    </dgm:pt>
    <dgm:pt modelId="{087A05E4-F2B2-40B5-AC2F-BB65A7706236}" type="sibTrans" cxnId="{ABAE43CB-36C6-4D70-B588-566FCE75E2DA}">
      <dgm:prSet/>
      <dgm:spPr/>
      <dgm:t>
        <a:bodyPr/>
        <a:lstStyle/>
        <a:p>
          <a:endParaRPr lang="en-US"/>
        </a:p>
      </dgm:t>
    </dgm:pt>
    <dgm:pt modelId="{F8690913-0C50-42AA-9BA9-A0A7C98B4165}" type="pres">
      <dgm:prSet presAssocID="{94055C44-E934-415F-85C3-40ABDEF38DDC}" presName="Name0" presStyleCnt="0">
        <dgm:presLayoutVars>
          <dgm:chMax val="11"/>
          <dgm:chPref val="11"/>
          <dgm:dir/>
          <dgm:resizeHandles/>
        </dgm:presLayoutVars>
      </dgm:prSet>
      <dgm:spPr/>
    </dgm:pt>
    <dgm:pt modelId="{12DD96CC-D76E-4800-9718-75212C9B9C01}" type="pres">
      <dgm:prSet presAssocID="{E134BEC2-2BEE-4F29-B66D-1DA69ED75E8D}" presName="Accent6" presStyleCnt="0"/>
      <dgm:spPr/>
    </dgm:pt>
    <dgm:pt modelId="{0DB2B56C-411B-4144-A435-112CE791835B}" type="pres">
      <dgm:prSet presAssocID="{E134BEC2-2BEE-4F29-B66D-1DA69ED75E8D}" presName="Accent" presStyleLbl="node1" presStyleIdx="0" presStyleCnt="12"/>
      <dgm:spPr/>
    </dgm:pt>
    <dgm:pt modelId="{D8205B45-7261-444E-95EA-D9906B8CD304}" type="pres">
      <dgm:prSet presAssocID="{E134BEC2-2BEE-4F29-B66D-1DA69ED75E8D}" presName="ParentBackground6" presStyleCnt="0"/>
      <dgm:spPr/>
    </dgm:pt>
    <dgm:pt modelId="{F0D8471E-FD88-44A0-999A-75D8542BE01D}" type="pres">
      <dgm:prSet presAssocID="{E134BEC2-2BEE-4F29-B66D-1DA69ED75E8D}" presName="ParentBackground" presStyleLbl="node1" presStyleIdx="1" presStyleCnt="12"/>
      <dgm:spPr/>
    </dgm:pt>
    <dgm:pt modelId="{5022031F-4D21-4749-81AF-52C7186D27DE}" type="pres">
      <dgm:prSet presAssocID="{E134BEC2-2BEE-4F29-B66D-1DA69ED75E8D}" presName="Parent6" presStyleLbl="fgAcc0" presStyleIdx="0" presStyleCnt="0">
        <dgm:presLayoutVars>
          <dgm:chMax val="1"/>
          <dgm:chPref val="1"/>
          <dgm:bulletEnabled val="1"/>
        </dgm:presLayoutVars>
      </dgm:prSet>
      <dgm:spPr/>
    </dgm:pt>
    <dgm:pt modelId="{13CA0B8B-9820-4B24-9EE4-50C7A5EC0FAB}" type="pres">
      <dgm:prSet presAssocID="{9085850D-DFE2-4CA1-9D01-FB4155988A03}" presName="Accent5" presStyleCnt="0"/>
      <dgm:spPr/>
    </dgm:pt>
    <dgm:pt modelId="{939CAD8F-C53E-4F91-9982-4263B9391B4D}" type="pres">
      <dgm:prSet presAssocID="{9085850D-DFE2-4CA1-9D01-FB4155988A03}" presName="Accent" presStyleLbl="node1" presStyleIdx="2" presStyleCnt="12"/>
      <dgm:spPr/>
    </dgm:pt>
    <dgm:pt modelId="{494CF97F-9C98-4A00-9025-C67907467F80}" type="pres">
      <dgm:prSet presAssocID="{9085850D-DFE2-4CA1-9D01-FB4155988A03}" presName="ParentBackground5" presStyleCnt="0"/>
      <dgm:spPr/>
    </dgm:pt>
    <dgm:pt modelId="{2A96CA3B-4E8B-4682-808D-15A012D58B49}" type="pres">
      <dgm:prSet presAssocID="{9085850D-DFE2-4CA1-9D01-FB4155988A03}" presName="ParentBackground" presStyleLbl="node1" presStyleIdx="3" presStyleCnt="12"/>
      <dgm:spPr/>
    </dgm:pt>
    <dgm:pt modelId="{3844A590-0FEA-477D-AE66-B9ACFC0E72EB}" type="pres">
      <dgm:prSet presAssocID="{9085850D-DFE2-4CA1-9D01-FB4155988A03}" presName="Parent5" presStyleLbl="fgAcc0" presStyleIdx="0" presStyleCnt="0">
        <dgm:presLayoutVars>
          <dgm:chMax val="1"/>
          <dgm:chPref val="1"/>
          <dgm:bulletEnabled val="1"/>
        </dgm:presLayoutVars>
      </dgm:prSet>
      <dgm:spPr/>
    </dgm:pt>
    <dgm:pt modelId="{5C5C172F-8446-4DE9-B96F-D7EA45F57D3C}" type="pres">
      <dgm:prSet presAssocID="{09C89FE5-2C1B-473C-B041-7896DC95A0D9}" presName="Accent4" presStyleCnt="0"/>
      <dgm:spPr/>
    </dgm:pt>
    <dgm:pt modelId="{45F08C81-8BDA-4B13-AE0E-310A36965E48}" type="pres">
      <dgm:prSet presAssocID="{09C89FE5-2C1B-473C-B041-7896DC95A0D9}" presName="Accent" presStyleLbl="node1" presStyleIdx="4" presStyleCnt="12"/>
      <dgm:spPr/>
    </dgm:pt>
    <dgm:pt modelId="{D7A52511-1988-426B-AC90-516BAD5F7A35}" type="pres">
      <dgm:prSet presAssocID="{09C89FE5-2C1B-473C-B041-7896DC95A0D9}" presName="ParentBackground4" presStyleCnt="0"/>
      <dgm:spPr/>
    </dgm:pt>
    <dgm:pt modelId="{BF33982C-664B-4A3A-ADC5-7E15AA6140B5}" type="pres">
      <dgm:prSet presAssocID="{09C89FE5-2C1B-473C-B041-7896DC95A0D9}" presName="ParentBackground" presStyleLbl="node1" presStyleIdx="5" presStyleCnt="12"/>
      <dgm:spPr/>
    </dgm:pt>
    <dgm:pt modelId="{563FF022-714A-41F0-B9AB-A906DB46852E}" type="pres">
      <dgm:prSet presAssocID="{09C89FE5-2C1B-473C-B041-7896DC95A0D9}" presName="Parent4" presStyleLbl="fgAcc0" presStyleIdx="0" presStyleCnt="0">
        <dgm:presLayoutVars>
          <dgm:chMax val="1"/>
          <dgm:chPref val="1"/>
          <dgm:bulletEnabled val="1"/>
        </dgm:presLayoutVars>
      </dgm:prSet>
      <dgm:spPr/>
    </dgm:pt>
    <dgm:pt modelId="{4EF912F7-2264-449B-82AA-169515B25E19}" type="pres">
      <dgm:prSet presAssocID="{190FAC4A-82FB-41C8-B20F-A45ADFC436A2}" presName="Accent3" presStyleCnt="0"/>
      <dgm:spPr/>
    </dgm:pt>
    <dgm:pt modelId="{FA81AB54-BF6C-4C06-BC7C-15AF3478FB71}" type="pres">
      <dgm:prSet presAssocID="{190FAC4A-82FB-41C8-B20F-A45ADFC436A2}" presName="Accent" presStyleLbl="node1" presStyleIdx="6" presStyleCnt="12"/>
      <dgm:spPr/>
    </dgm:pt>
    <dgm:pt modelId="{6ADF43F7-A9A8-45D6-8C04-F4AC9C0CAAA3}" type="pres">
      <dgm:prSet presAssocID="{190FAC4A-82FB-41C8-B20F-A45ADFC436A2}" presName="ParentBackground3" presStyleCnt="0"/>
      <dgm:spPr/>
    </dgm:pt>
    <dgm:pt modelId="{C57A3700-7336-4ACA-BF58-7CA101C18F8C}" type="pres">
      <dgm:prSet presAssocID="{190FAC4A-82FB-41C8-B20F-A45ADFC436A2}" presName="ParentBackground" presStyleLbl="node1" presStyleIdx="7" presStyleCnt="12"/>
      <dgm:spPr/>
    </dgm:pt>
    <dgm:pt modelId="{F9EA3404-2031-4D25-BCB9-EA3E862D0469}" type="pres">
      <dgm:prSet presAssocID="{190FAC4A-82FB-41C8-B20F-A45ADFC436A2}" presName="Parent3" presStyleLbl="fgAcc0" presStyleIdx="0" presStyleCnt="0">
        <dgm:presLayoutVars>
          <dgm:chMax val="1"/>
          <dgm:chPref val="1"/>
          <dgm:bulletEnabled val="1"/>
        </dgm:presLayoutVars>
      </dgm:prSet>
      <dgm:spPr/>
    </dgm:pt>
    <dgm:pt modelId="{08BA9B51-76C4-435C-B645-A8266073069E}" type="pres">
      <dgm:prSet presAssocID="{B7FB67E6-6CEC-4D00-ADA3-9C69DA524BF1}" presName="Accent2" presStyleCnt="0"/>
      <dgm:spPr/>
    </dgm:pt>
    <dgm:pt modelId="{7408221C-A05B-4527-9308-2B05EB3C80DA}" type="pres">
      <dgm:prSet presAssocID="{B7FB67E6-6CEC-4D00-ADA3-9C69DA524BF1}" presName="Accent" presStyleLbl="node1" presStyleIdx="8" presStyleCnt="12"/>
      <dgm:spPr/>
    </dgm:pt>
    <dgm:pt modelId="{16132491-D606-4BFA-BF08-A9B572B378B8}" type="pres">
      <dgm:prSet presAssocID="{B7FB67E6-6CEC-4D00-ADA3-9C69DA524BF1}" presName="ParentBackground2" presStyleCnt="0"/>
      <dgm:spPr/>
    </dgm:pt>
    <dgm:pt modelId="{6695BBB9-B55B-43A7-87B8-C66FE287E714}" type="pres">
      <dgm:prSet presAssocID="{B7FB67E6-6CEC-4D00-ADA3-9C69DA524BF1}" presName="ParentBackground" presStyleLbl="node1" presStyleIdx="9" presStyleCnt="12"/>
      <dgm:spPr/>
    </dgm:pt>
    <dgm:pt modelId="{80C3B14C-F39E-41A2-8660-2B9B6EB59E8F}" type="pres">
      <dgm:prSet presAssocID="{B7FB67E6-6CEC-4D00-ADA3-9C69DA524BF1}" presName="Parent2" presStyleLbl="fgAcc0" presStyleIdx="0" presStyleCnt="0">
        <dgm:presLayoutVars>
          <dgm:chMax val="1"/>
          <dgm:chPref val="1"/>
          <dgm:bulletEnabled val="1"/>
        </dgm:presLayoutVars>
      </dgm:prSet>
      <dgm:spPr/>
    </dgm:pt>
    <dgm:pt modelId="{37645F94-7214-437C-A162-617FC6C92908}" type="pres">
      <dgm:prSet presAssocID="{22D3E382-C1D1-4D46-8337-11C111A6940C}" presName="Accent1" presStyleCnt="0"/>
      <dgm:spPr/>
    </dgm:pt>
    <dgm:pt modelId="{893E52E1-C985-48C9-97D8-552C72E91322}" type="pres">
      <dgm:prSet presAssocID="{22D3E382-C1D1-4D46-8337-11C111A6940C}" presName="Accent" presStyleLbl="node1" presStyleIdx="10" presStyleCnt="12"/>
      <dgm:spPr/>
    </dgm:pt>
    <dgm:pt modelId="{F358FA88-FF92-410E-A82F-4E4BC71F8F4E}" type="pres">
      <dgm:prSet presAssocID="{22D3E382-C1D1-4D46-8337-11C111A6940C}" presName="ParentBackground1" presStyleCnt="0"/>
      <dgm:spPr/>
    </dgm:pt>
    <dgm:pt modelId="{45F00430-B888-4840-830C-4734CF046AD9}" type="pres">
      <dgm:prSet presAssocID="{22D3E382-C1D1-4D46-8337-11C111A6940C}" presName="ParentBackground" presStyleLbl="node1" presStyleIdx="11" presStyleCnt="12"/>
      <dgm:spPr/>
    </dgm:pt>
    <dgm:pt modelId="{280DA87A-5CFE-4455-8D34-E5E8C4A985F1}" type="pres">
      <dgm:prSet presAssocID="{22D3E382-C1D1-4D46-8337-11C111A6940C}" presName="Parent1" presStyleLbl="fgAcc0" presStyleIdx="0" presStyleCnt="0">
        <dgm:presLayoutVars>
          <dgm:chMax val="1"/>
          <dgm:chPref val="1"/>
          <dgm:bulletEnabled val="1"/>
        </dgm:presLayoutVars>
      </dgm:prSet>
      <dgm:spPr/>
    </dgm:pt>
  </dgm:ptLst>
  <dgm:cxnLst>
    <dgm:cxn modelId="{87663210-7AFF-4B37-8DCD-D10CA574C699}" srcId="{94055C44-E934-415F-85C3-40ABDEF38DDC}" destId="{09C89FE5-2C1B-473C-B041-7896DC95A0D9}" srcOrd="3" destOrd="0" parTransId="{3BA250A5-38F3-4B4E-87FA-47D68F4BF5B2}" sibTransId="{CB4B07D3-F9FE-49D2-A156-48B49C80E80A}"/>
    <dgm:cxn modelId="{36715317-752D-432C-9EA3-5EE4C239CE67}" type="presOf" srcId="{E134BEC2-2BEE-4F29-B66D-1DA69ED75E8D}" destId="{F0D8471E-FD88-44A0-999A-75D8542BE01D}" srcOrd="0" destOrd="0" presId="urn:microsoft.com/office/officeart/2018/layout/CircleProcess"/>
    <dgm:cxn modelId="{D0B9DB20-6F53-4138-8D64-1BCF693D52A2}" srcId="{94055C44-E934-415F-85C3-40ABDEF38DDC}" destId="{B7FB67E6-6CEC-4D00-ADA3-9C69DA524BF1}" srcOrd="1" destOrd="0" parTransId="{59D3D75F-8F4B-40CD-B085-6ADC7B2EE703}" sibTransId="{75695691-1BF4-4DF6-8F4D-575360BB88AE}"/>
    <dgm:cxn modelId="{9F12AF33-CF3C-494E-BCDA-0A77197420ED}" type="presOf" srcId="{E134BEC2-2BEE-4F29-B66D-1DA69ED75E8D}" destId="{5022031F-4D21-4749-81AF-52C7186D27DE}" srcOrd="1" destOrd="0" presId="urn:microsoft.com/office/officeart/2018/layout/CircleProcess"/>
    <dgm:cxn modelId="{2D714144-7221-4188-806A-7827A96348CB}" type="presOf" srcId="{9085850D-DFE2-4CA1-9D01-FB4155988A03}" destId="{3844A590-0FEA-477D-AE66-B9ACFC0E72EB}" srcOrd="1" destOrd="0" presId="urn:microsoft.com/office/officeart/2018/layout/CircleProcess"/>
    <dgm:cxn modelId="{D527F477-2DC3-45DB-B1BE-7E0700BA0498}" type="presOf" srcId="{9085850D-DFE2-4CA1-9D01-FB4155988A03}" destId="{2A96CA3B-4E8B-4682-808D-15A012D58B49}" srcOrd="0" destOrd="0" presId="urn:microsoft.com/office/officeart/2018/layout/CircleProcess"/>
    <dgm:cxn modelId="{A4419578-D9D5-48EA-B6DC-65E1C3584262}" type="presOf" srcId="{22D3E382-C1D1-4D46-8337-11C111A6940C}" destId="{45F00430-B888-4840-830C-4734CF046AD9}" srcOrd="0" destOrd="0" presId="urn:microsoft.com/office/officeart/2018/layout/CircleProcess"/>
    <dgm:cxn modelId="{D3FBE88D-7F26-4220-A73A-221A435DDFD1}" type="presOf" srcId="{B7FB67E6-6CEC-4D00-ADA3-9C69DA524BF1}" destId="{6695BBB9-B55B-43A7-87B8-C66FE287E714}" srcOrd="0" destOrd="0" presId="urn:microsoft.com/office/officeart/2018/layout/CircleProcess"/>
    <dgm:cxn modelId="{48E582A5-DD3F-4FE1-B6F8-DCC9086309AA}" type="presOf" srcId="{09C89FE5-2C1B-473C-B041-7896DC95A0D9}" destId="{BF33982C-664B-4A3A-ADC5-7E15AA6140B5}" srcOrd="0" destOrd="0" presId="urn:microsoft.com/office/officeart/2018/layout/CircleProcess"/>
    <dgm:cxn modelId="{4DAEE9A9-006B-4EF0-8276-0CE1922DDABD}" srcId="{94055C44-E934-415F-85C3-40ABDEF38DDC}" destId="{190FAC4A-82FB-41C8-B20F-A45ADFC436A2}" srcOrd="2" destOrd="0" parTransId="{333FA848-5A07-4E57-B1DB-5CCD589A11F4}" sibTransId="{2092E074-A3ED-48F2-8EC6-A409B4C2F862}"/>
    <dgm:cxn modelId="{56B78CB4-9CDE-4389-BDC8-E9BF781BF6CE}" type="presOf" srcId="{B7FB67E6-6CEC-4D00-ADA3-9C69DA524BF1}" destId="{80C3B14C-F39E-41A2-8660-2B9B6EB59E8F}" srcOrd="1" destOrd="0" presId="urn:microsoft.com/office/officeart/2018/layout/CircleProcess"/>
    <dgm:cxn modelId="{27D9B0BC-E199-4DC6-8671-C830DB7A92CC}" srcId="{94055C44-E934-415F-85C3-40ABDEF38DDC}" destId="{9085850D-DFE2-4CA1-9D01-FB4155988A03}" srcOrd="4" destOrd="0" parTransId="{D244CBF5-C3BB-4E11-9FB5-4BDFBD931F14}" sibTransId="{861374F5-929B-4E43-BF4F-DC000288A34A}"/>
    <dgm:cxn modelId="{2FAF78C6-CE93-4ADF-9B0C-7FAE4E8444BF}" type="presOf" srcId="{22D3E382-C1D1-4D46-8337-11C111A6940C}" destId="{280DA87A-5CFE-4455-8D34-E5E8C4A985F1}" srcOrd="1" destOrd="0" presId="urn:microsoft.com/office/officeart/2018/layout/CircleProcess"/>
    <dgm:cxn modelId="{ABAE43CB-36C6-4D70-B588-566FCE75E2DA}" srcId="{94055C44-E934-415F-85C3-40ABDEF38DDC}" destId="{E134BEC2-2BEE-4F29-B66D-1DA69ED75E8D}" srcOrd="5" destOrd="0" parTransId="{C7C08446-FCCD-4F03-A792-B2F7AC0324B7}" sibTransId="{087A05E4-F2B2-40B5-AC2F-BB65A7706236}"/>
    <dgm:cxn modelId="{05763DD3-F1DC-4995-85E2-314BABD7FD69}" srcId="{94055C44-E934-415F-85C3-40ABDEF38DDC}" destId="{22D3E382-C1D1-4D46-8337-11C111A6940C}" srcOrd="0" destOrd="0" parTransId="{C684C420-87D7-4078-AA80-D0D444CDA484}" sibTransId="{9A9D33E1-D0B3-4A2E-9CDB-FE45BE4A45EF}"/>
    <dgm:cxn modelId="{244442EE-DB04-4E0B-BD3E-32C100C7D27E}" type="presOf" srcId="{190FAC4A-82FB-41C8-B20F-A45ADFC436A2}" destId="{C57A3700-7336-4ACA-BF58-7CA101C18F8C}" srcOrd="0" destOrd="0" presId="urn:microsoft.com/office/officeart/2018/layout/CircleProcess"/>
    <dgm:cxn modelId="{166578F2-7CF7-4549-92B9-CB985A0C2080}" type="presOf" srcId="{190FAC4A-82FB-41C8-B20F-A45ADFC436A2}" destId="{F9EA3404-2031-4D25-BCB9-EA3E862D0469}" srcOrd="1" destOrd="0" presId="urn:microsoft.com/office/officeart/2018/layout/CircleProcess"/>
    <dgm:cxn modelId="{95E4F2F4-25B8-45F0-A23E-3907D75A2FAE}" type="presOf" srcId="{09C89FE5-2C1B-473C-B041-7896DC95A0D9}" destId="{563FF022-714A-41F0-B9AB-A906DB46852E}" srcOrd="1" destOrd="0" presId="urn:microsoft.com/office/officeart/2018/layout/CircleProcess"/>
    <dgm:cxn modelId="{068817F7-A53C-4F81-945B-9AC4A59711FD}" type="presOf" srcId="{94055C44-E934-415F-85C3-40ABDEF38DDC}" destId="{F8690913-0C50-42AA-9BA9-A0A7C98B4165}" srcOrd="0" destOrd="0" presId="urn:microsoft.com/office/officeart/2018/layout/CircleProcess"/>
    <dgm:cxn modelId="{989A80C0-624F-4BF7-9312-6CA601374AC6}" type="presParOf" srcId="{F8690913-0C50-42AA-9BA9-A0A7C98B4165}" destId="{12DD96CC-D76E-4800-9718-75212C9B9C01}" srcOrd="0" destOrd="0" presId="urn:microsoft.com/office/officeart/2018/layout/CircleProcess"/>
    <dgm:cxn modelId="{64441506-1534-4B0E-B7B4-8DF567437068}" type="presParOf" srcId="{12DD96CC-D76E-4800-9718-75212C9B9C01}" destId="{0DB2B56C-411B-4144-A435-112CE791835B}" srcOrd="0" destOrd="0" presId="urn:microsoft.com/office/officeart/2018/layout/CircleProcess"/>
    <dgm:cxn modelId="{E957DFE8-F0FF-4BE5-8A2B-7F547DC190FD}" type="presParOf" srcId="{F8690913-0C50-42AA-9BA9-A0A7C98B4165}" destId="{D8205B45-7261-444E-95EA-D9906B8CD304}" srcOrd="1" destOrd="0" presId="urn:microsoft.com/office/officeart/2018/layout/CircleProcess"/>
    <dgm:cxn modelId="{738D2895-DAD7-4733-A2AF-5F54BBA39D09}" type="presParOf" srcId="{D8205B45-7261-444E-95EA-D9906B8CD304}" destId="{F0D8471E-FD88-44A0-999A-75D8542BE01D}" srcOrd="0" destOrd="0" presId="urn:microsoft.com/office/officeart/2018/layout/CircleProcess"/>
    <dgm:cxn modelId="{EFB13D1D-99DE-4676-80C3-5ACDC065E52B}" type="presParOf" srcId="{F8690913-0C50-42AA-9BA9-A0A7C98B4165}" destId="{5022031F-4D21-4749-81AF-52C7186D27DE}" srcOrd="2" destOrd="0" presId="urn:microsoft.com/office/officeart/2018/layout/CircleProcess"/>
    <dgm:cxn modelId="{9CA19ABF-5D5F-4554-91E1-1D2459C073D6}" type="presParOf" srcId="{F8690913-0C50-42AA-9BA9-A0A7C98B4165}" destId="{13CA0B8B-9820-4B24-9EE4-50C7A5EC0FAB}" srcOrd="3" destOrd="0" presId="urn:microsoft.com/office/officeart/2018/layout/CircleProcess"/>
    <dgm:cxn modelId="{DD8AC924-64FC-4741-8230-62D5A844E8C6}" type="presParOf" srcId="{13CA0B8B-9820-4B24-9EE4-50C7A5EC0FAB}" destId="{939CAD8F-C53E-4F91-9982-4263B9391B4D}" srcOrd="0" destOrd="0" presId="urn:microsoft.com/office/officeart/2018/layout/CircleProcess"/>
    <dgm:cxn modelId="{E50495FC-C0A3-4FAF-AF8D-AA1F91A07287}" type="presParOf" srcId="{F8690913-0C50-42AA-9BA9-A0A7C98B4165}" destId="{494CF97F-9C98-4A00-9025-C67907467F80}" srcOrd="4" destOrd="0" presId="urn:microsoft.com/office/officeart/2018/layout/CircleProcess"/>
    <dgm:cxn modelId="{563D95CB-183F-42BE-881F-7DA6326913D5}" type="presParOf" srcId="{494CF97F-9C98-4A00-9025-C67907467F80}" destId="{2A96CA3B-4E8B-4682-808D-15A012D58B49}" srcOrd="0" destOrd="0" presId="urn:microsoft.com/office/officeart/2018/layout/CircleProcess"/>
    <dgm:cxn modelId="{B269B1D1-4E1A-48E3-98AC-1CE5F9AD639A}" type="presParOf" srcId="{F8690913-0C50-42AA-9BA9-A0A7C98B4165}" destId="{3844A590-0FEA-477D-AE66-B9ACFC0E72EB}" srcOrd="5" destOrd="0" presId="urn:microsoft.com/office/officeart/2018/layout/CircleProcess"/>
    <dgm:cxn modelId="{43EBF92D-53E2-4176-A5C4-DE7707769A2F}" type="presParOf" srcId="{F8690913-0C50-42AA-9BA9-A0A7C98B4165}" destId="{5C5C172F-8446-4DE9-B96F-D7EA45F57D3C}" srcOrd="6" destOrd="0" presId="urn:microsoft.com/office/officeart/2018/layout/CircleProcess"/>
    <dgm:cxn modelId="{D01E70B8-E07E-4D19-9A7B-8963F9DB32C2}" type="presParOf" srcId="{5C5C172F-8446-4DE9-B96F-D7EA45F57D3C}" destId="{45F08C81-8BDA-4B13-AE0E-310A36965E48}" srcOrd="0" destOrd="0" presId="urn:microsoft.com/office/officeart/2018/layout/CircleProcess"/>
    <dgm:cxn modelId="{E167A540-B585-4CCE-BAD2-7614EDE3E8D2}" type="presParOf" srcId="{F8690913-0C50-42AA-9BA9-A0A7C98B4165}" destId="{D7A52511-1988-426B-AC90-516BAD5F7A35}" srcOrd="7" destOrd="0" presId="urn:microsoft.com/office/officeart/2018/layout/CircleProcess"/>
    <dgm:cxn modelId="{E46E27CD-B653-4F13-B3B9-BAC7E4F5DCEC}" type="presParOf" srcId="{D7A52511-1988-426B-AC90-516BAD5F7A35}" destId="{BF33982C-664B-4A3A-ADC5-7E15AA6140B5}" srcOrd="0" destOrd="0" presId="urn:microsoft.com/office/officeart/2018/layout/CircleProcess"/>
    <dgm:cxn modelId="{280CDC03-474D-4C16-B28F-1C02BCE76A42}" type="presParOf" srcId="{F8690913-0C50-42AA-9BA9-A0A7C98B4165}" destId="{563FF022-714A-41F0-B9AB-A906DB46852E}" srcOrd="8" destOrd="0" presId="urn:microsoft.com/office/officeart/2018/layout/CircleProcess"/>
    <dgm:cxn modelId="{69FA2112-CF36-45E9-961C-5C5A56695F14}" type="presParOf" srcId="{F8690913-0C50-42AA-9BA9-A0A7C98B4165}" destId="{4EF912F7-2264-449B-82AA-169515B25E19}" srcOrd="9" destOrd="0" presId="urn:microsoft.com/office/officeart/2018/layout/CircleProcess"/>
    <dgm:cxn modelId="{D996A924-F15E-4741-8CA9-AF06E1129A80}" type="presParOf" srcId="{4EF912F7-2264-449B-82AA-169515B25E19}" destId="{FA81AB54-BF6C-4C06-BC7C-15AF3478FB71}" srcOrd="0" destOrd="0" presId="urn:microsoft.com/office/officeart/2018/layout/CircleProcess"/>
    <dgm:cxn modelId="{AD0A3E4B-A4BF-49DA-80D7-6276572EF545}" type="presParOf" srcId="{F8690913-0C50-42AA-9BA9-A0A7C98B4165}" destId="{6ADF43F7-A9A8-45D6-8C04-F4AC9C0CAAA3}" srcOrd="10" destOrd="0" presId="urn:microsoft.com/office/officeart/2018/layout/CircleProcess"/>
    <dgm:cxn modelId="{B416CE02-7303-4B57-B49D-65315909A6FA}" type="presParOf" srcId="{6ADF43F7-A9A8-45D6-8C04-F4AC9C0CAAA3}" destId="{C57A3700-7336-4ACA-BF58-7CA101C18F8C}" srcOrd="0" destOrd="0" presId="urn:microsoft.com/office/officeart/2018/layout/CircleProcess"/>
    <dgm:cxn modelId="{4D1819C5-D35D-414E-BC03-3F6AF825D1DB}" type="presParOf" srcId="{F8690913-0C50-42AA-9BA9-A0A7C98B4165}" destId="{F9EA3404-2031-4D25-BCB9-EA3E862D0469}" srcOrd="11" destOrd="0" presId="urn:microsoft.com/office/officeart/2018/layout/CircleProcess"/>
    <dgm:cxn modelId="{201D01CA-8CDE-4B3E-93C9-2FEF8D7498E5}" type="presParOf" srcId="{F8690913-0C50-42AA-9BA9-A0A7C98B4165}" destId="{08BA9B51-76C4-435C-B645-A8266073069E}" srcOrd="12" destOrd="0" presId="urn:microsoft.com/office/officeart/2018/layout/CircleProcess"/>
    <dgm:cxn modelId="{244ABE0A-03B8-4086-AB3F-4A43235D1AD6}" type="presParOf" srcId="{08BA9B51-76C4-435C-B645-A8266073069E}" destId="{7408221C-A05B-4527-9308-2B05EB3C80DA}" srcOrd="0" destOrd="0" presId="urn:microsoft.com/office/officeart/2018/layout/CircleProcess"/>
    <dgm:cxn modelId="{F1A307EC-716A-421F-B121-B8119236C3C7}" type="presParOf" srcId="{F8690913-0C50-42AA-9BA9-A0A7C98B4165}" destId="{16132491-D606-4BFA-BF08-A9B572B378B8}" srcOrd="13" destOrd="0" presId="urn:microsoft.com/office/officeart/2018/layout/CircleProcess"/>
    <dgm:cxn modelId="{96D8B3B2-5024-47AF-AA3C-FFC87659B2BD}" type="presParOf" srcId="{16132491-D606-4BFA-BF08-A9B572B378B8}" destId="{6695BBB9-B55B-43A7-87B8-C66FE287E714}" srcOrd="0" destOrd="0" presId="urn:microsoft.com/office/officeart/2018/layout/CircleProcess"/>
    <dgm:cxn modelId="{B93D78D1-C4B4-4762-A131-AD8263483789}" type="presParOf" srcId="{F8690913-0C50-42AA-9BA9-A0A7C98B4165}" destId="{80C3B14C-F39E-41A2-8660-2B9B6EB59E8F}" srcOrd="14" destOrd="0" presId="urn:microsoft.com/office/officeart/2018/layout/CircleProcess"/>
    <dgm:cxn modelId="{A8420A3E-7B53-4D33-B01B-F6B21D5BB5C0}" type="presParOf" srcId="{F8690913-0C50-42AA-9BA9-A0A7C98B4165}" destId="{37645F94-7214-437C-A162-617FC6C92908}" srcOrd="15" destOrd="0" presId="urn:microsoft.com/office/officeart/2018/layout/CircleProcess"/>
    <dgm:cxn modelId="{DF90EFEF-CAD5-40BC-AD8E-807B55537D0E}" type="presParOf" srcId="{37645F94-7214-437C-A162-617FC6C92908}" destId="{893E52E1-C985-48C9-97D8-552C72E91322}" srcOrd="0" destOrd="0" presId="urn:microsoft.com/office/officeart/2018/layout/CircleProcess"/>
    <dgm:cxn modelId="{64AB4A34-9BFB-4B03-9B26-153A955FCE00}" type="presParOf" srcId="{F8690913-0C50-42AA-9BA9-A0A7C98B4165}" destId="{F358FA88-FF92-410E-A82F-4E4BC71F8F4E}" srcOrd="16" destOrd="0" presId="urn:microsoft.com/office/officeart/2018/layout/CircleProcess"/>
    <dgm:cxn modelId="{66D90C0D-D9A1-40A1-8C3F-ABA668CD1B3C}" type="presParOf" srcId="{F358FA88-FF92-410E-A82F-4E4BC71F8F4E}" destId="{45F00430-B888-4840-830C-4734CF046AD9}" srcOrd="0" destOrd="0" presId="urn:microsoft.com/office/officeart/2018/layout/CircleProcess"/>
    <dgm:cxn modelId="{B31C072E-BB81-4B6D-958F-2D6416524E49}" type="presParOf" srcId="{F8690913-0C50-42AA-9BA9-A0A7C98B4165}" destId="{280DA87A-5CFE-4455-8D34-E5E8C4A985F1}" srcOrd="17"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2B56C-411B-4144-A435-112CE791835B}">
      <dsp:nvSpPr>
        <dsp:cNvPr id="0" name=""/>
        <dsp:cNvSpPr/>
      </dsp:nvSpPr>
      <dsp:spPr>
        <a:xfrm>
          <a:off x="8806954" y="1265804"/>
          <a:ext cx="1623472" cy="1623163"/>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0D8471E-FD88-44A0-999A-75D8542BE01D}">
      <dsp:nvSpPr>
        <dsp:cNvPr id="0" name=""/>
        <dsp:cNvSpPr/>
      </dsp:nvSpPr>
      <dsp:spPr>
        <a:xfrm>
          <a:off x="8861619" y="1319919"/>
          <a:ext cx="1515172" cy="1514933"/>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PRESENTATION FOR BUSINESS PLAN: DELICE DU PAIN </a:t>
          </a:r>
          <a:endParaRPr lang="en-US" sz="900" kern="1200" dirty="0"/>
        </a:p>
      </dsp:txBody>
      <dsp:txXfrm>
        <a:off x="9078220" y="1536379"/>
        <a:ext cx="1081971" cy="1082014"/>
      </dsp:txXfrm>
    </dsp:sp>
    <dsp:sp modelId="{939CAD8F-C53E-4F91-9982-4263B9391B4D}">
      <dsp:nvSpPr>
        <dsp:cNvPr id="0" name=""/>
        <dsp:cNvSpPr/>
      </dsp:nvSpPr>
      <dsp:spPr>
        <a:xfrm rot="2700000">
          <a:off x="7129961" y="1265622"/>
          <a:ext cx="1623243" cy="1623243"/>
        </a:xfrm>
        <a:prstGeom prst="teardrop">
          <a:avLst>
            <a:gd name="adj" fmla="val 10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A96CA3B-4E8B-4682-808D-15A012D58B49}">
      <dsp:nvSpPr>
        <dsp:cNvPr id="0" name=""/>
        <dsp:cNvSpPr/>
      </dsp:nvSpPr>
      <dsp:spPr>
        <a:xfrm>
          <a:off x="7184513" y="1319919"/>
          <a:ext cx="1515172" cy="1514933"/>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ASSISGNMENT ENTREPRENEURSHIP –ASSESSMENT 2</a:t>
          </a:r>
          <a:endParaRPr lang="en-US" sz="900" kern="1200" dirty="0"/>
        </a:p>
      </dsp:txBody>
      <dsp:txXfrm>
        <a:off x="7401113" y="1536379"/>
        <a:ext cx="1081971" cy="1082014"/>
      </dsp:txXfrm>
    </dsp:sp>
    <dsp:sp modelId="{45F08C81-8BDA-4B13-AE0E-310A36965E48}">
      <dsp:nvSpPr>
        <dsp:cNvPr id="0" name=""/>
        <dsp:cNvSpPr/>
      </dsp:nvSpPr>
      <dsp:spPr>
        <a:xfrm rot="2700000">
          <a:off x="5452854" y="1265622"/>
          <a:ext cx="1623243" cy="1623243"/>
        </a:xfrm>
        <a:prstGeom prst="teardrop">
          <a:avLst>
            <a:gd name="adj" fmla="val 10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F33982C-664B-4A3A-ADC5-7E15AA6140B5}">
      <dsp:nvSpPr>
        <dsp:cNvPr id="0" name=""/>
        <dsp:cNvSpPr/>
      </dsp:nvSpPr>
      <dsp:spPr>
        <a:xfrm>
          <a:off x="5507406" y="1319919"/>
          <a:ext cx="1515172" cy="1514933"/>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STUDENT NUMBER: 1712816</a:t>
          </a:r>
          <a:endParaRPr lang="en-US" sz="900" kern="1200"/>
        </a:p>
      </dsp:txBody>
      <dsp:txXfrm>
        <a:off x="5724006" y="1536379"/>
        <a:ext cx="1081971" cy="1082014"/>
      </dsp:txXfrm>
    </dsp:sp>
    <dsp:sp modelId="{FA81AB54-BF6C-4C06-BC7C-15AF3478FB71}">
      <dsp:nvSpPr>
        <dsp:cNvPr id="0" name=""/>
        <dsp:cNvSpPr/>
      </dsp:nvSpPr>
      <dsp:spPr>
        <a:xfrm rot="2700000">
          <a:off x="3775748" y="1265622"/>
          <a:ext cx="1623243" cy="1623243"/>
        </a:xfrm>
        <a:prstGeom prst="teardrop">
          <a:avLst>
            <a:gd name="adj" fmla="val 10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7A3700-7336-4ACA-BF58-7CA101C18F8C}">
      <dsp:nvSpPr>
        <dsp:cNvPr id="0" name=""/>
        <dsp:cNvSpPr/>
      </dsp:nvSpPr>
      <dsp:spPr>
        <a:xfrm>
          <a:off x="3830299" y="1319919"/>
          <a:ext cx="1515172" cy="1514933"/>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STUDENT: MARGARET KYAKUNDA</a:t>
          </a:r>
          <a:endParaRPr lang="en-US" sz="900" kern="1200"/>
        </a:p>
      </dsp:txBody>
      <dsp:txXfrm>
        <a:off x="4045868" y="1536379"/>
        <a:ext cx="1081971" cy="1082014"/>
      </dsp:txXfrm>
    </dsp:sp>
    <dsp:sp modelId="{7408221C-A05B-4527-9308-2B05EB3C80DA}">
      <dsp:nvSpPr>
        <dsp:cNvPr id="0" name=""/>
        <dsp:cNvSpPr/>
      </dsp:nvSpPr>
      <dsp:spPr>
        <a:xfrm rot="2700000">
          <a:off x="2098641" y="1265622"/>
          <a:ext cx="1623243" cy="1623243"/>
        </a:xfrm>
        <a:prstGeom prst="teardrop">
          <a:avLst>
            <a:gd name="adj" fmla="val 10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695BBB9-B55B-43A7-87B8-C66FE287E714}">
      <dsp:nvSpPr>
        <dsp:cNvPr id="0" name=""/>
        <dsp:cNvSpPr/>
      </dsp:nvSpPr>
      <dsp:spPr>
        <a:xfrm>
          <a:off x="2153192" y="1319919"/>
          <a:ext cx="1515172" cy="1514933"/>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LECTURER: MR RICHARD SMALL </a:t>
          </a:r>
          <a:endParaRPr lang="en-US" sz="900" kern="1200"/>
        </a:p>
      </dsp:txBody>
      <dsp:txXfrm>
        <a:off x="2368761" y="1536379"/>
        <a:ext cx="1081971" cy="1082014"/>
      </dsp:txXfrm>
    </dsp:sp>
    <dsp:sp modelId="{893E52E1-C985-48C9-97D8-552C72E91322}">
      <dsp:nvSpPr>
        <dsp:cNvPr id="0" name=""/>
        <dsp:cNvSpPr/>
      </dsp:nvSpPr>
      <dsp:spPr>
        <a:xfrm rot="2700000">
          <a:off x="421534" y="1265622"/>
          <a:ext cx="1623243" cy="1623243"/>
        </a:xfrm>
        <a:prstGeom prst="teardrop">
          <a:avLst>
            <a:gd name="adj" fmla="val 10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5F00430-B888-4840-830C-4734CF046AD9}">
      <dsp:nvSpPr>
        <dsp:cNvPr id="0" name=""/>
        <dsp:cNvSpPr/>
      </dsp:nvSpPr>
      <dsp:spPr>
        <a:xfrm>
          <a:off x="475054" y="1319919"/>
          <a:ext cx="1515172" cy="1514933"/>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UNIVERSITY OF WALES TRINITY ST DAVID (LONDON CAMPUS) </a:t>
          </a:r>
          <a:endParaRPr lang="en-US" sz="900" kern="1200"/>
        </a:p>
      </dsp:txBody>
      <dsp:txXfrm>
        <a:off x="691655" y="1536379"/>
        <a:ext cx="1081971" cy="1082014"/>
      </dsp:txXfrm>
    </dsp:sp>
  </dsp:spTree>
</dsp:drawing>
</file>

<file path=ppt/diagrams/layout1.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012DC-7BBE-438B-8446-11BBECE9C2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49DF7C-6284-4020-84D4-C7078B70E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18EB14-0FF3-4F0B-96EC-5EF89341A424}"/>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5" name="Footer Placeholder 4">
            <a:extLst>
              <a:ext uri="{FF2B5EF4-FFF2-40B4-BE49-F238E27FC236}">
                <a16:creationId xmlns:a16="http://schemas.microsoft.com/office/drawing/2014/main" id="{68EB1B13-0C46-41D4-A5E2-A2B0DA139D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344CB7-8A90-46E0-BA2C-48C17EAB9D8C}"/>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558207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1E1E8-483D-43DF-8747-7AAF8BBCBA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5F9A67-128F-41BD-8B45-70B78C3E8A2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552145-281C-4FF8-8F83-8FA873B7F37B}"/>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5" name="Footer Placeholder 4">
            <a:extLst>
              <a:ext uri="{FF2B5EF4-FFF2-40B4-BE49-F238E27FC236}">
                <a16:creationId xmlns:a16="http://schemas.microsoft.com/office/drawing/2014/main" id="{E7FFFCA5-9526-4CF7-AD41-EABD7B7D8F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16A274-0158-4C84-A277-B19F4BDBB4DC}"/>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1816102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FB57F-5F21-4193-A861-2C281F57B2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E1D4E3-ABE8-4BC4-9650-D48BC43522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B4CA9CA-DB83-4247-9FB7-094495AAF8D2}"/>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5" name="Footer Placeholder 4">
            <a:extLst>
              <a:ext uri="{FF2B5EF4-FFF2-40B4-BE49-F238E27FC236}">
                <a16:creationId xmlns:a16="http://schemas.microsoft.com/office/drawing/2014/main" id="{57BEB906-4F60-4117-806C-8E30FD4E38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2BC799-1B1C-401D-8213-5DDDD48AF8A1}"/>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2575692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30660-7791-42E6-AC55-085ED274CB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0517D4-CC9D-4372-8775-198D8FD4CD3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2A19CA5-3DCC-45ED-AAC7-E7E7900798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DA0CB4-5BAA-41BF-837E-117F84565D12}"/>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6" name="Footer Placeholder 5">
            <a:extLst>
              <a:ext uri="{FF2B5EF4-FFF2-40B4-BE49-F238E27FC236}">
                <a16:creationId xmlns:a16="http://schemas.microsoft.com/office/drawing/2014/main" id="{4A06E8A5-69AE-4EC3-AE77-A2B83BEEE7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0FDBA4-5992-45A0-9703-6682868F4E92}"/>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3037369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9E97-5EA9-46B4-89F2-FCEEC4FECD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3C3B7B-167C-48E4-BF65-5837EC5EB9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2C6F2B8-98F4-48C3-BD1D-C54F7DB79C7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3179F4-D0B4-427E-96BF-E64F8DED76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B5FCB62-28C7-45E8-BD8A-C5459EA3AF1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3DEE4B-FBC2-41A9-950A-CE3FB670B1FC}"/>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8" name="Footer Placeholder 7">
            <a:extLst>
              <a:ext uri="{FF2B5EF4-FFF2-40B4-BE49-F238E27FC236}">
                <a16:creationId xmlns:a16="http://schemas.microsoft.com/office/drawing/2014/main" id="{620AE544-1983-49D9-BC60-332DE55D65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DAE225-4B50-44BB-A4AF-7B37F8AD511D}"/>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2548533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33D79-0C3E-4679-B19D-25F1D83BF0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861FC39-822F-4717-90F4-720241890238}"/>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4" name="Footer Placeholder 3">
            <a:extLst>
              <a:ext uri="{FF2B5EF4-FFF2-40B4-BE49-F238E27FC236}">
                <a16:creationId xmlns:a16="http://schemas.microsoft.com/office/drawing/2014/main" id="{67782380-C219-478C-904C-66B3ABCA7F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31E959-7C91-4D3C-BE88-B911A8E7E6CD}"/>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283417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E7A9C9-6BD0-497A-A3DE-7CFEC19BA095}"/>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3" name="Footer Placeholder 2">
            <a:extLst>
              <a:ext uri="{FF2B5EF4-FFF2-40B4-BE49-F238E27FC236}">
                <a16:creationId xmlns:a16="http://schemas.microsoft.com/office/drawing/2014/main" id="{39F7F5F0-9938-4A3F-B97E-4C2E1D668E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63A614-E5FE-4F94-99FB-B2E6FD083925}"/>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1918716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A3979-CF33-4DB6-AC26-6198C2E90B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35F729-9F3F-4EA5-8BB9-E1C8B2B447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219778-AB8F-4078-88C1-F3069AFCC8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7959F2F-3658-400D-9E5B-858AF70CF13D}"/>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6" name="Footer Placeholder 5">
            <a:extLst>
              <a:ext uri="{FF2B5EF4-FFF2-40B4-BE49-F238E27FC236}">
                <a16:creationId xmlns:a16="http://schemas.microsoft.com/office/drawing/2014/main" id="{443B9F06-CB3E-4DDE-A7E1-FFE00236B2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8B22B-6755-4F8B-BC30-18452C4E38E1}"/>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3712517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5FB1A-485A-4E4D-A86F-43DC18A2F7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C784E3-3EE0-41CF-B3E1-6F86EB50D2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D4A6B3-2846-4C55-BF88-4A856AF62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FB595FC-1F11-424B-A06A-E93B0A26F2C8}"/>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6" name="Footer Placeholder 5">
            <a:extLst>
              <a:ext uri="{FF2B5EF4-FFF2-40B4-BE49-F238E27FC236}">
                <a16:creationId xmlns:a16="http://schemas.microsoft.com/office/drawing/2014/main" id="{EDA043F5-2CA1-46B7-94DA-2363E2F7EE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F01144-D30D-4E73-8953-AC2A1BA262DC}"/>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3686465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024BD-C6A6-4921-8A4B-AFE7217B65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C2B4C2-561B-41EB-BB42-79469363F57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D6137-3361-4E35-A535-BFB49826E4E0}"/>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5" name="Footer Placeholder 4">
            <a:extLst>
              <a:ext uri="{FF2B5EF4-FFF2-40B4-BE49-F238E27FC236}">
                <a16:creationId xmlns:a16="http://schemas.microsoft.com/office/drawing/2014/main" id="{EF66FE04-0E16-4C23-9008-1E9AADA8EA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6E9928-11D1-445A-894B-002237984AF5}"/>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556643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F792A-D5DF-4DB2-8673-47CC6CD9BB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42E3BC-5EF0-4C43-A811-B2CD7B5B466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B0653C-1D0B-4A35-AF4A-169DBC0B5095}"/>
              </a:ext>
            </a:extLst>
          </p:cNvPr>
          <p:cNvSpPr>
            <a:spLocks noGrp="1"/>
          </p:cNvSpPr>
          <p:nvPr>
            <p:ph type="dt" sz="half" idx="10"/>
          </p:nvPr>
        </p:nvSpPr>
        <p:spPr/>
        <p:txBody>
          <a:bodyPr/>
          <a:lstStyle/>
          <a:p>
            <a:fld id="{D7E294A7-49D0-4747-8DEE-A57ADA802350}" type="datetimeFigureOut">
              <a:rPr lang="en-GB" smtClean="0"/>
              <a:t>23/12/2018</a:t>
            </a:fld>
            <a:endParaRPr lang="en-GB"/>
          </a:p>
        </p:txBody>
      </p:sp>
      <p:sp>
        <p:nvSpPr>
          <p:cNvPr id="5" name="Footer Placeholder 4">
            <a:extLst>
              <a:ext uri="{FF2B5EF4-FFF2-40B4-BE49-F238E27FC236}">
                <a16:creationId xmlns:a16="http://schemas.microsoft.com/office/drawing/2014/main" id="{E30D4F40-738F-47EC-97EE-AEE9F08DC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9E0F88-4EF6-4051-AC75-546909066062}"/>
              </a:ext>
            </a:extLst>
          </p:cNvPr>
          <p:cNvSpPr>
            <a:spLocks noGrp="1"/>
          </p:cNvSpPr>
          <p:nvPr>
            <p:ph type="sldNum" sz="quarter" idx="12"/>
          </p:nvPr>
        </p:nvSpPr>
        <p:spPr/>
        <p:txBody>
          <a:bodyPr/>
          <a:lstStyle/>
          <a:p>
            <a:fld id="{6F103C4D-CD9E-4727-9290-75151A9D4D64}" type="slidenum">
              <a:rPr lang="en-GB" smtClean="0"/>
              <a:t>‹#›</a:t>
            </a:fld>
            <a:endParaRPr lang="en-GB"/>
          </a:p>
        </p:txBody>
      </p:sp>
    </p:spTree>
    <p:extLst>
      <p:ext uri="{BB962C8B-B14F-4D97-AF65-F5344CB8AC3E}">
        <p14:creationId xmlns:p14="http://schemas.microsoft.com/office/powerpoint/2010/main" val="2212070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C1A1BD-421B-4571-BC9A-83A5C5A7B3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E4E256-E4F0-4490-A1DE-F53115B99B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90D6D0-E59F-42DB-884A-C62B277032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E294A7-49D0-4747-8DEE-A57ADA802350}" type="datetimeFigureOut">
              <a:rPr lang="en-GB" smtClean="0"/>
              <a:t>23/12/2018</a:t>
            </a:fld>
            <a:endParaRPr lang="en-GB"/>
          </a:p>
        </p:txBody>
      </p:sp>
      <p:sp>
        <p:nvSpPr>
          <p:cNvPr id="5" name="Footer Placeholder 4">
            <a:extLst>
              <a:ext uri="{FF2B5EF4-FFF2-40B4-BE49-F238E27FC236}">
                <a16:creationId xmlns:a16="http://schemas.microsoft.com/office/drawing/2014/main" id="{430E458E-1A45-45BC-852C-5E80284079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6209D0F-AC1B-4539-B490-F9A95D00C4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103C4D-CD9E-4727-9290-75151A9D4D64}" type="slidenum">
              <a:rPr lang="en-GB" smtClean="0"/>
              <a:t>‹#›</a:t>
            </a:fld>
            <a:endParaRPr lang="en-GB"/>
          </a:p>
        </p:txBody>
      </p:sp>
    </p:spTree>
    <p:extLst>
      <p:ext uri="{BB962C8B-B14F-4D97-AF65-F5344CB8AC3E}">
        <p14:creationId xmlns:p14="http://schemas.microsoft.com/office/powerpoint/2010/main" val="402106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8.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5.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5.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18.jpg"/><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4.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randviewresearch.com/industry-analysis/bakery-products-market-" TargetMode="External"/><Relationship Id="rId2" Type="http://schemas.openxmlformats.org/officeDocument/2006/relationships/hyperlink" Target="https://www.poilane.com/en/maison-poilane" TargetMode="External"/><Relationship Id="rId1" Type="http://schemas.openxmlformats.org/officeDocument/2006/relationships/slideLayout" Target="../slideLayouts/slideLayout2.xml"/><Relationship Id="rId5" Type="http://schemas.openxmlformats.org/officeDocument/2006/relationships/hyperlink" Target="https://smallbusiness.chron.com/bakery-industry-analysis-64831.html" TargetMode="External"/><Relationship Id="rId4" Type="http://schemas.openxmlformats.org/officeDocument/2006/relationships/hyperlink" Target="https://www.fob.uk.com/about-the-bread-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21D928-D7D7-48E9-9D7B-CACE227304BE}"/>
              </a:ext>
            </a:extLst>
          </p:cNvPr>
          <p:cNvSpPr>
            <a:spLocks noGrp="1"/>
          </p:cNvSpPr>
          <p:nvPr>
            <p:ph type="title"/>
          </p:nvPr>
        </p:nvSpPr>
        <p:spPr>
          <a:xfrm>
            <a:off x="833002" y="365125"/>
            <a:ext cx="10520702" cy="1325563"/>
          </a:xfrm>
        </p:spPr>
        <p:txBody>
          <a:bodyPr>
            <a:normAutofit/>
          </a:bodyPr>
          <a:lstStyle/>
          <a:p>
            <a:pPr algn="ctr"/>
            <a:r>
              <a:rPr lang="en-GB" dirty="0"/>
              <a:t>MBA -LEVEL 7- </a:t>
            </a:r>
            <a:br>
              <a:rPr lang="en-GB" dirty="0"/>
            </a:br>
            <a:r>
              <a:rPr lang="en-GB" dirty="0"/>
              <a:t>ENTREPRENEURSHIP -LCMB7004 </a:t>
            </a:r>
          </a:p>
        </p:txBody>
      </p:sp>
      <p:graphicFrame>
        <p:nvGraphicFramePr>
          <p:cNvPr id="5" name="Content Placeholder 2">
            <a:extLst>
              <a:ext uri="{FF2B5EF4-FFF2-40B4-BE49-F238E27FC236}">
                <a16:creationId xmlns:a16="http://schemas.microsoft.com/office/drawing/2014/main" id="{8CAE32AD-2D8B-44F2-8CB7-84EF82179AC2}"/>
              </a:ext>
            </a:extLst>
          </p:cNvPr>
          <p:cNvGraphicFramePr>
            <a:graphicFrameLocks noGrp="1"/>
          </p:cNvGraphicFramePr>
          <p:nvPr>
            <p:ph idx="1"/>
            <p:extLst>
              <p:ext uri="{D42A27DB-BD31-4B8C-83A1-F6EECF244321}">
                <p14:modId xmlns:p14="http://schemas.microsoft.com/office/powerpoint/2010/main" val="3926454472"/>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91612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close up of some grass&#10;&#10;Description generated with high confidence">
            <a:extLst>
              <a:ext uri="{FF2B5EF4-FFF2-40B4-BE49-F238E27FC236}">
                <a16:creationId xmlns:a16="http://schemas.microsoft.com/office/drawing/2014/main" id="{E1E5DAE2-91AF-45BD-B18A-88E325B54BEB}"/>
              </a:ext>
            </a:extLst>
          </p:cNvPr>
          <p:cNvPicPr>
            <a:picLocks noChangeAspect="1"/>
          </p:cNvPicPr>
          <p:nvPr/>
        </p:nvPicPr>
        <p:blipFill rotWithShape="1">
          <a:blip r:embed="rId2">
            <a:extLst>
              <a:ext uri="{28A0092B-C50C-407E-A947-70E740481C1C}">
                <a14:useLocalDpi xmlns:a14="http://schemas.microsoft.com/office/drawing/2010/main" val="0"/>
              </a:ext>
            </a:extLst>
          </a:blip>
          <a:srcRect t="28231" r="4" b="4"/>
          <a:stretch/>
        </p:blipFill>
        <p:spPr>
          <a:xfrm>
            <a:off x="0" y="9296"/>
            <a:ext cx="3255403" cy="2505456"/>
          </a:xfrm>
          <a:custGeom>
            <a:avLst/>
            <a:gdLst>
              <a:gd name="connsiteX0" fmla="*/ 0 w 3255403"/>
              <a:gd name="connsiteY0" fmla="*/ 0 h 2505456"/>
              <a:gd name="connsiteX1" fmla="*/ 3255403 w 3255403"/>
              <a:gd name="connsiteY1" fmla="*/ 0 h 2505456"/>
              <a:gd name="connsiteX2" fmla="*/ 2094477 w 3255403"/>
              <a:gd name="connsiteY2" fmla="*/ 2505456 h 2505456"/>
              <a:gd name="connsiteX3" fmla="*/ 0 w 3255403"/>
              <a:gd name="connsiteY3" fmla="*/ 2505456 h 2505456"/>
            </a:gdLst>
            <a:ahLst/>
            <a:cxnLst>
              <a:cxn ang="0">
                <a:pos x="connsiteX0" y="connsiteY0"/>
              </a:cxn>
              <a:cxn ang="0">
                <a:pos x="connsiteX1" y="connsiteY1"/>
              </a:cxn>
              <a:cxn ang="0">
                <a:pos x="connsiteX2" y="connsiteY2"/>
              </a:cxn>
              <a:cxn ang="0">
                <a:pos x="connsiteX3" y="connsiteY3"/>
              </a:cxn>
            </a:cxnLst>
            <a:rect l="l" t="t" r="r" b="b"/>
            <a:pathLst>
              <a:path w="3255403" h="2505456">
                <a:moveTo>
                  <a:pt x="0" y="0"/>
                </a:moveTo>
                <a:lnTo>
                  <a:pt x="3255403" y="0"/>
                </a:lnTo>
                <a:lnTo>
                  <a:pt x="2094477" y="2505456"/>
                </a:lnTo>
                <a:lnTo>
                  <a:pt x="0" y="2505456"/>
                </a:lnTo>
                <a:close/>
              </a:path>
            </a:pathLst>
          </a:custGeom>
        </p:spPr>
      </p:pic>
      <p:pic>
        <p:nvPicPr>
          <p:cNvPr id="5" name="Content Placeholder 4" descr="https://www.poilane.com/wp-content/uploads/2018/07/cuisson-four-a-bois-2.jpg">
            <a:extLst>
              <a:ext uri="{FF2B5EF4-FFF2-40B4-BE49-F238E27FC236}">
                <a16:creationId xmlns:a16="http://schemas.microsoft.com/office/drawing/2014/main" id="{206E0A7C-BFEA-4378-8BA3-BFA88765D5D7}"/>
              </a:ext>
            </a:extLst>
          </p:cNvPr>
          <p:cNvPicPr>
            <a:picLocks noGrp="1"/>
          </p:cNvPicPr>
          <p:nvPr>
            <p:ph idx="1"/>
          </p:nvPr>
        </p:nvPicPr>
        <p:blipFill rotWithShape="1">
          <a:blip r:embed="rId3">
            <a:extLst>
              <a:ext uri="{28A0092B-C50C-407E-A947-70E740481C1C}">
                <a14:useLocalDpi xmlns:a14="http://schemas.microsoft.com/office/drawing/2010/main" val="0"/>
              </a:ext>
            </a:extLst>
          </a:blip>
          <a:srcRect t="54338" b="8084"/>
          <a:stretch/>
        </p:blipFill>
        <p:spPr bwMode="auto">
          <a:xfrm>
            <a:off x="7381876" y="10"/>
            <a:ext cx="4810125" cy="2501827"/>
          </a:xfrm>
          <a:custGeom>
            <a:avLst/>
            <a:gdLst>
              <a:gd name="connsiteX0" fmla="*/ 1159248 w 4810125"/>
              <a:gd name="connsiteY0" fmla="*/ 0 h 2501837"/>
              <a:gd name="connsiteX1" fmla="*/ 4810125 w 4810125"/>
              <a:gd name="connsiteY1" fmla="*/ 0 h 2501837"/>
              <a:gd name="connsiteX2" fmla="*/ 4810125 w 4810125"/>
              <a:gd name="connsiteY2" fmla="*/ 2501837 h 2501837"/>
              <a:gd name="connsiteX3" fmla="*/ 0 w 4810125"/>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4810125" h="2501837">
                <a:moveTo>
                  <a:pt x="1159248" y="0"/>
                </a:moveTo>
                <a:lnTo>
                  <a:pt x="4810125" y="0"/>
                </a:lnTo>
                <a:lnTo>
                  <a:pt x="4810125" y="2501837"/>
                </a:lnTo>
                <a:lnTo>
                  <a:pt x="0" y="2501837"/>
                </a:lnTo>
                <a:close/>
              </a:path>
            </a:pathLst>
          </a:custGeom>
          <a:noFill/>
        </p:spPr>
      </p:pic>
      <p:pic>
        <p:nvPicPr>
          <p:cNvPr id="7" name="Picture 6" descr="https://www.poilane.com/wp-content/uploads/2018/02/2-Farine-Poilane-Phillipe-Vaures.jpg">
            <a:extLst>
              <a:ext uri="{FF2B5EF4-FFF2-40B4-BE49-F238E27FC236}">
                <a16:creationId xmlns:a16="http://schemas.microsoft.com/office/drawing/2014/main" id="{D3BF313C-1EB6-471A-97ED-1C9E9E4B354E}"/>
              </a:ext>
            </a:extLst>
          </p:cNvPr>
          <p:cNvPicPr/>
          <p:nvPr/>
        </p:nvPicPr>
        <p:blipFill rotWithShape="1">
          <a:blip r:embed="rId4">
            <a:extLst>
              <a:ext uri="{28A0092B-C50C-407E-A947-70E740481C1C}">
                <a14:useLocalDpi xmlns:a14="http://schemas.microsoft.com/office/drawing/2010/main" val="0"/>
              </a:ext>
            </a:extLst>
          </a:blip>
          <a:srcRect t="25424" r="-1" b="11050"/>
          <a:stretch/>
        </p:blipFill>
        <p:spPr bwMode="auto">
          <a:xfrm>
            <a:off x="2055437" y="-6235"/>
            <a:ext cx="3677817" cy="2505456"/>
          </a:xfrm>
          <a:custGeom>
            <a:avLst/>
            <a:gdLst>
              <a:gd name="connsiteX0" fmla="*/ 1160926 w 3677817"/>
              <a:gd name="connsiteY0" fmla="*/ 0 h 2505456"/>
              <a:gd name="connsiteX1" fmla="*/ 3677817 w 3677817"/>
              <a:gd name="connsiteY1" fmla="*/ 0 h 2505456"/>
              <a:gd name="connsiteX2" fmla="*/ 2516891 w 3677817"/>
              <a:gd name="connsiteY2" fmla="*/ 2505456 h 2505456"/>
              <a:gd name="connsiteX3" fmla="*/ 0 w 3677817"/>
              <a:gd name="connsiteY3" fmla="*/ 2505456 h 2505456"/>
            </a:gdLst>
            <a:ahLst/>
            <a:cxnLst>
              <a:cxn ang="0">
                <a:pos x="connsiteX0" y="connsiteY0"/>
              </a:cxn>
              <a:cxn ang="0">
                <a:pos x="connsiteX1" y="connsiteY1"/>
              </a:cxn>
              <a:cxn ang="0">
                <a:pos x="connsiteX2" y="connsiteY2"/>
              </a:cxn>
              <a:cxn ang="0">
                <a:pos x="connsiteX3" y="connsiteY3"/>
              </a:cxn>
            </a:cxnLst>
            <a:rect l="l" t="t" r="r" b="b"/>
            <a:pathLst>
              <a:path w="3677817" h="2505456">
                <a:moveTo>
                  <a:pt x="1160926" y="0"/>
                </a:moveTo>
                <a:lnTo>
                  <a:pt x="3677817" y="0"/>
                </a:lnTo>
                <a:lnTo>
                  <a:pt x="2516891" y="2505456"/>
                </a:lnTo>
                <a:lnTo>
                  <a:pt x="0" y="2505456"/>
                </a:lnTo>
                <a:close/>
              </a:path>
            </a:pathLst>
          </a:custGeom>
          <a:noFill/>
        </p:spPr>
      </p:pic>
      <p:pic>
        <p:nvPicPr>
          <p:cNvPr id="8" name="Picture 7" descr="https://www.poilane.com/wp-content/uploads/2018/02/3-Boulanger-Poilane-Grigne-Phillipe-Vaures.jpg">
            <a:extLst>
              <a:ext uri="{FF2B5EF4-FFF2-40B4-BE49-F238E27FC236}">
                <a16:creationId xmlns:a16="http://schemas.microsoft.com/office/drawing/2014/main" id="{85B3C283-076D-4090-9A8D-1F7F9294A584}"/>
              </a:ext>
            </a:extLst>
          </p:cNvPr>
          <p:cNvPicPr/>
          <p:nvPr/>
        </p:nvPicPr>
        <p:blipFill rotWithShape="1">
          <a:blip r:embed="rId5">
            <a:extLst>
              <a:ext uri="{28A0092B-C50C-407E-A947-70E740481C1C}">
                <a14:useLocalDpi xmlns:a14="http://schemas.microsoft.com/office/drawing/2010/main" val="0"/>
              </a:ext>
            </a:extLst>
          </a:blip>
          <a:srcRect t="27785" r="-1" b="17254"/>
          <a:stretch/>
        </p:blipFill>
        <p:spPr bwMode="auto">
          <a:xfrm>
            <a:off x="1" y="2660089"/>
            <a:ext cx="7122523" cy="4197911"/>
          </a:xfrm>
          <a:custGeom>
            <a:avLst/>
            <a:gdLst>
              <a:gd name="connsiteX0" fmla="*/ 0 w 7122523"/>
              <a:gd name="connsiteY0" fmla="*/ 0 h 4197911"/>
              <a:gd name="connsiteX1" fmla="*/ 7122523 w 7122523"/>
              <a:gd name="connsiteY1" fmla="*/ 0 h 4197911"/>
              <a:gd name="connsiteX2" fmla="*/ 5177382 w 7122523"/>
              <a:gd name="connsiteY2" fmla="*/ 4197911 h 4197911"/>
              <a:gd name="connsiteX3" fmla="*/ 5171159 w 7122523"/>
              <a:gd name="connsiteY3" fmla="*/ 4197911 h 4197911"/>
              <a:gd name="connsiteX4" fmla="*/ 3981368 w 7122523"/>
              <a:gd name="connsiteY4" fmla="*/ 4197911 h 4197911"/>
              <a:gd name="connsiteX5" fmla="*/ 2331323 w 7122523"/>
              <a:gd name="connsiteY5" fmla="*/ 4197911 h 4197911"/>
              <a:gd name="connsiteX6" fmla="*/ 0 w 7122523"/>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a:noFill/>
        </p:spPr>
      </p:pic>
      <p:sp>
        <p:nvSpPr>
          <p:cNvPr id="17"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0" y="2660089"/>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5C534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941A19-ABC3-4140-87CF-FB69C5737813}"/>
              </a:ext>
            </a:extLst>
          </p:cNvPr>
          <p:cNvSpPr>
            <a:spLocks noGrp="1"/>
          </p:cNvSpPr>
          <p:nvPr>
            <p:ph type="title"/>
          </p:nvPr>
        </p:nvSpPr>
        <p:spPr>
          <a:xfrm>
            <a:off x="6619164" y="4189864"/>
            <a:ext cx="4997354" cy="2163872"/>
          </a:xfrm>
        </p:spPr>
        <p:txBody>
          <a:bodyPr vert="horz" lIns="91440" tIns="45720" rIns="91440" bIns="45720" rtlCol="0" anchor="t">
            <a:normAutofit fontScale="90000"/>
          </a:bodyPr>
          <a:lstStyle/>
          <a:p>
            <a:pPr algn="ctr"/>
            <a:br>
              <a:rPr lang="en-US" sz="3300" kern="1200" dirty="0">
                <a:solidFill>
                  <a:srgbClr val="FFFFFF"/>
                </a:solidFill>
                <a:latin typeface="+mj-lt"/>
                <a:ea typeface="+mj-ea"/>
                <a:cs typeface="+mj-cs"/>
              </a:rPr>
            </a:br>
            <a:r>
              <a:rPr lang="en-US" sz="3300" kern="1200" cap="all" dirty="0">
                <a:solidFill>
                  <a:srgbClr val="FFFFFF"/>
                </a:solidFill>
                <a:latin typeface="+mj-lt"/>
                <a:ea typeface="+mj-ea"/>
                <a:cs typeface="+mj-cs"/>
              </a:rPr>
              <a:t>grains to </a:t>
            </a:r>
            <a:r>
              <a:rPr lang="en-US" sz="3300" cap="all" dirty="0">
                <a:solidFill>
                  <a:srgbClr val="FFFFFF"/>
                </a:solidFill>
              </a:rPr>
              <a:t>CHEWY JUICY </a:t>
            </a:r>
            <a:r>
              <a:rPr lang="en-US" sz="3300" kern="1200" cap="all" dirty="0">
                <a:solidFill>
                  <a:srgbClr val="FFFFFF"/>
                </a:solidFill>
                <a:latin typeface="+mj-lt"/>
                <a:ea typeface="+mj-ea"/>
                <a:cs typeface="+mj-cs"/>
              </a:rPr>
              <a:t> freshly baked BREAD</a:t>
            </a:r>
            <a:br>
              <a:rPr lang="en-US" sz="3300" kern="1200" cap="all" dirty="0">
                <a:solidFill>
                  <a:srgbClr val="FFFFFF"/>
                </a:solidFill>
                <a:latin typeface="+mj-lt"/>
                <a:ea typeface="+mj-ea"/>
                <a:cs typeface="+mj-cs"/>
              </a:rPr>
            </a:br>
            <a:r>
              <a:rPr lang="en-US" sz="3300" kern="1200" cap="all" dirty="0">
                <a:solidFill>
                  <a:srgbClr val="FFFFFF"/>
                </a:solidFill>
                <a:latin typeface="+mj-lt"/>
                <a:ea typeface="+mj-ea"/>
                <a:cs typeface="+mj-cs"/>
              </a:rPr>
              <a:t>  a passion high quality bread</a:t>
            </a:r>
            <a:endParaRPr lang="en-US" sz="33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E23EBE59-A4E1-4B5E-AAAC-6E07C1C66A4A}"/>
              </a:ext>
            </a:extLst>
          </p:cNvPr>
          <p:cNvSpPr>
            <a:spLocks noGrp="1"/>
          </p:cNvSpPr>
          <p:nvPr>
            <p:ph type="body" sz="half" idx="2"/>
          </p:nvPr>
        </p:nvSpPr>
        <p:spPr>
          <a:xfrm>
            <a:off x="7381876" y="3304307"/>
            <a:ext cx="4234642" cy="826661"/>
          </a:xfrm>
        </p:spPr>
        <p:txBody>
          <a:bodyPr vert="horz" lIns="91440" tIns="45720" rIns="91440" bIns="45720" rtlCol="0" anchor="b">
            <a:noAutofit/>
          </a:bodyPr>
          <a:lstStyle/>
          <a:p>
            <a:pPr algn="ctr"/>
            <a:r>
              <a:rPr lang="en-US" sz="4400" dirty="0">
                <a:solidFill>
                  <a:srgbClr val="FFFFFF"/>
                </a:solidFill>
              </a:rPr>
              <a:t>DELICE DU PAIN</a:t>
            </a:r>
            <a:endParaRPr lang="en-US" sz="4400" kern="1200" dirty="0">
              <a:solidFill>
                <a:srgbClr val="FFFFFF"/>
              </a:solidFill>
            </a:endParaRPr>
          </a:p>
        </p:txBody>
      </p:sp>
      <p:pic>
        <p:nvPicPr>
          <p:cNvPr id="12" name="Picture 11" descr="GOOD NEWS">
            <a:extLst>
              <a:ext uri="{FF2B5EF4-FFF2-40B4-BE49-F238E27FC236}">
                <a16:creationId xmlns:a16="http://schemas.microsoft.com/office/drawing/2014/main" id="{16067794-FBA8-4687-8301-03604C7D5C7B}"/>
              </a:ext>
            </a:extLst>
          </p:cNvPr>
          <p:cNvPicPr/>
          <p:nvPr/>
        </p:nvPicPr>
        <p:blipFill rotWithShape="1">
          <a:blip r:embed="rId6" cstate="print">
            <a:extLst>
              <a:ext uri="{28A0092B-C50C-407E-A947-70E740481C1C}">
                <a14:useLocalDpi xmlns:a14="http://schemas.microsoft.com/office/drawing/2010/main" val="0"/>
              </a:ext>
            </a:extLst>
          </a:blip>
          <a:srcRect t="21992" r="-1" b="5370"/>
          <a:stretch/>
        </p:blipFill>
        <p:spPr bwMode="auto">
          <a:xfrm>
            <a:off x="4860594" y="27449"/>
            <a:ext cx="3393943" cy="2502833"/>
          </a:xfrm>
          <a:custGeom>
            <a:avLst/>
            <a:gdLst>
              <a:gd name="connsiteX0" fmla="*/ 1159715 w 3393943"/>
              <a:gd name="connsiteY0" fmla="*/ 0 h 2502843"/>
              <a:gd name="connsiteX1" fmla="*/ 3393943 w 3393943"/>
              <a:gd name="connsiteY1" fmla="*/ 0 h 2502843"/>
              <a:gd name="connsiteX2" fmla="*/ 2234228 w 3393943"/>
              <a:gd name="connsiteY2" fmla="*/ 2502843 h 2502843"/>
              <a:gd name="connsiteX3" fmla="*/ 0 w 3393943"/>
              <a:gd name="connsiteY3" fmla="*/ 2502843 h 2502843"/>
            </a:gdLst>
            <a:ahLst/>
            <a:cxnLst>
              <a:cxn ang="0">
                <a:pos x="connsiteX0" y="connsiteY0"/>
              </a:cxn>
              <a:cxn ang="0">
                <a:pos x="connsiteX1" y="connsiteY1"/>
              </a:cxn>
              <a:cxn ang="0">
                <a:pos x="connsiteX2" y="connsiteY2"/>
              </a:cxn>
              <a:cxn ang="0">
                <a:pos x="connsiteX3" y="connsiteY3"/>
              </a:cxn>
            </a:cxnLst>
            <a:rect l="l" t="t" r="r" b="b"/>
            <a:pathLst>
              <a:path w="3393943" h="2502843">
                <a:moveTo>
                  <a:pt x="1159715" y="0"/>
                </a:moveTo>
                <a:lnTo>
                  <a:pt x="3393943" y="0"/>
                </a:lnTo>
                <a:lnTo>
                  <a:pt x="2234228" y="2502843"/>
                </a:lnTo>
                <a:lnTo>
                  <a:pt x="0" y="2502843"/>
                </a:lnTo>
                <a:close/>
              </a:path>
            </a:pathLst>
          </a:custGeom>
          <a:noFill/>
        </p:spPr>
      </p:pic>
    </p:spTree>
    <p:extLst>
      <p:ext uri="{BB962C8B-B14F-4D97-AF65-F5344CB8AC3E}">
        <p14:creationId xmlns:p14="http://schemas.microsoft.com/office/powerpoint/2010/main" val="2567922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C97BF9-9CE2-4702-98A6-172F4F794EEC}"/>
              </a:ext>
            </a:extLst>
          </p:cNvPr>
          <p:cNvSpPr>
            <a:spLocks noGrp="1"/>
          </p:cNvSpPr>
          <p:nvPr>
            <p:ph type="title"/>
          </p:nvPr>
        </p:nvSpPr>
        <p:spPr>
          <a:xfrm>
            <a:off x="798257" y="637523"/>
            <a:ext cx="3608896" cy="1690993"/>
          </a:xfrm>
        </p:spPr>
        <p:txBody>
          <a:bodyPr vert="horz" lIns="91440" tIns="45720" rIns="91440" bIns="45720" rtlCol="0" anchor="b">
            <a:normAutofit/>
          </a:bodyPr>
          <a:lstStyle/>
          <a:p>
            <a:pPr algn="ctr"/>
            <a:r>
              <a:rPr lang="en-US" sz="3600" dirty="0">
                <a:solidFill>
                  <a:srgbClr val="FFFFFF"/>
                </a:solidFill>
              </a:rPr>
              <a:t>DELICE DU PAIN</a:t>
            </a:r>
            <a:endParaRPr lang="en-US" sz="3600" kern="1200" dirty="0">
              <a:solidFill>
                <a:srgbClr val="FFFFFF"/>
              </a:solidFill>
              <a:latin typeface="+mj-lt"/>
              <a:ea typeface="+mj-ea"/>
              <a:cs typeface="+mj-cs"/>
            </a:endParaRPr>
          </a:p>
        </p:txBody>
      </p:sp>
      <p:pic>
        <p:nvPicPr>
          <p:cNvPr id="5" name="Picture 2" descr="Map">
            <a:extLst>
              <a:ext uri="{FF2B5EF4-FFF2-40B4-BE49-F238E27FC236}">
                <a16:creationId xmlns:a16="http://schemas.microsoft.com/office/drawing/2014/main" id="{A5020D94-47B3-4E13-98E4-D9C3F74000C0}"/>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35865" r="11062" b="2"/>
          <a:stretch/>
        </p:blipFill>
        <p:spPr bwMode="auto">
          <a:xfrm>
            <a:off x="4968250" y="325905"/>
            <a:ext cx="2249424" cy="200261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05E6443-F348-407B-8B4A-770D002B2F7F}"/>
              </a:ext>
            </a:extLst>
          </p:cNvPr>
          <p:cNvSpPr>
            <a:spLocks noGrp="1"/>
          </p:cNvSpPr>
          <p:nvPr>
            <p:ph sz="half" idx="2"/>
          </p:nvPr>
        </p:nvSpPr>
        <p:spPr>
          <a:xfrm>
            <a:off x="798256" y="2474260"/>
            <a:ext cx="3607930" cy="3677158"/>
          </a:xfrm>
        </p:spPr>
        <p:txBody>
          <a:bodyPr vert="horz" lIns="91440" tIns="45720" rIns="91440" bIns="45720" rtlCol="0" anchor="t">
            <a:normAutofit lnSpcReduction="10000"/>
          </a:bodyPr>
          <a:lstStyle/>
          <a:p>
            <a:r>
              <a:rPr lang="en-US" sz="800" dirty="0">
                <a:solidFill>
                  <a:srgbClr val="FFFFFF"/>
                </a:solidFill>
                <a:latin typeface="Arial" panose="020B0604020202020204" pitchFamily="34" charset="0"/>
                <a:cs typeface="Arial" panose="020B0604020202020204" pitchFamily="34" charset="0"/>
              </a:rPr>
              <a:t>DELICE DU PAIN will trade as a sole trader; the idea is to open a bakery/café </a:t>
            </a:r>
          </a:p>
          <a:p>
            <a:r>
              <a:rPr lang="en-US" sz="800" dirty="0">
                <a:solidFill>
                  <a:srgbClr val="FFFFFF"/>
                </a:solidFill>
                <a:latin typeface="Arial" panose="020B0604020202020204" pitchFamily="34" charset="0"/>
                <a:cs typeface="Arial" panose="020B0604020202020204" pitchFamily="34" charset="0"/>
              </a:rPr>
              <a:t>Best Bakery Café in Belgravia, offering a unique taste by reviving old traditions of bread making and baking using wood oven.  The bakery shop will be locating in stylish village ambience of Belgravia in an affluent area in London on Elizabeth, SW1 post code</a:t>
            </a:r>
          </a:p>
          <a:p>
            <a:r>
              <a:rPr lang="en-US" sz="800" dirty="0">
                <a:solidFill>
                  <a:srgbClr val="FFFFFF"/>
                </a:solidFill>
                <a:latin typeface="Arial" panose="020B0604020202020204" pitchFamily="34" charset="0"/>
                <a:cs typeface="Arial" panose="020B0604020202020204" pitchFamily="34" charset="0"/>
              </a:rPr>
              <a:t>OPENING HOURS</a:t>
            </a:r>
          </a:p>
          <a:p>
            <a:pPr lvl="0"/>
            <a:r>
              <a:rPr lang="en-US" sz="800" dirty="0">
                <a:solidFill>
                  <a:srgbClr val="FFFFFF"/>
                </a:solidFill>
                <a:latin typeface="Arial" panose="020B0604020202020204" pitchFamily="34" charset="0"/>
                <a:cs typeface="Arial" panose="020B0604020202020204" pitchFamily="34" charset="0"/>
              </a:rPr>
              <a:t>Mon – Fri 7 am -19.00pm, Saturday 7am – 17PM, Sunday 7am -17pm</a:t>
            </a:r>
          </a:p>
          <a:p>
            <a:r>
              <a:rPr lang="en-US" sz="800" dirty="0">
                <a:solidFill>
                  <a:srgbClr val="FFFFFF"/>
                </a:solidFill>
                <a:latin typeface="Arial" panose="020B0604020202020204" pitchFamily="34" charset="0"/>
                <a:cs typeface="Arial" panose="020B0604020202020204" pitchFamily="34" charset="0"/>
              </a:rPr>
              <a:t>Capacity of 45 seats inside &amp; patios 20 seats- calming environment tasty bread</a:t>
            </a:r>
          </a:p>
          <a:p>
            <a:r>
              <a:rPr lang="en-US" sz="800" dirty="0">
                <a:solidFill>
                  <a:srgbClr val="FFFFFF"/>
                </a:solidFill>
                <a:latin typeface="Arial" panose="020B0604020202020204" pitchFamily="34" charset="0"/>
                <a:cs typeface="Arial" panose="020B0604020202020204" pitchFamily="34" charset="0"/>
              </a:rPr>
              <a:t>Great opportunity offering unique taste in re-inventing traditional bread.</a:t>
            </a:r>
          </a:p>
          <a:p>
            <a:r>
              <a:rPr lang="en-US" sz="800" dirty="0">
                <a:solidFill>
                  <a:srgbClr val="FFFFFF"/>
                </a:solidFill>
                <a:latin typeface="Arial" panose="020B0604020202020204" pitchFamily="34" charset="0"/>
                <a:cs typeface="Arial" panose="020B0604020202020204" pitchFamily="34" charset="0"/>
              </a:rPr>
              <a:t>Projected revenue after 3 years will be -£9,886,250</a:t>
            </a:r>
          </a:p>
          <a:p>
            <a:r>
              <a:rPr lang="en-US" sz="800" dirty="0">
                <a:solidFill>
                  <a:srgbClr val="FFFFFF"/>
                </a:solidFill>
                <a:latin typeface="Arial" panose="020B0604020202020204" pitchFamily="34" charset="0"/>
                <a:cs typeface="Arial" panose="020B0604020202020204" pitchFamily="34" charset="0"/>
              </a:rPr>
              <a:t>Projected profit for 3yrs- £7,899,800</a:t>
            </a:r>
          </a:p>
          <a:p>
            <a:r>
              <a:rPr lang="en-US" sz="800" dirty="0">
                <a:solidFill>
                  <a:srgbClr val="FFFFFF"/>
                </a:solidFill>
                <a:latin typeface="Arial" panose="020B0604020202020204" pitchFamily="34" charset="0"/>
                <a:cs typeface="Arial" panose="020B0604020202020204" pitchFamily="34" charset="0"/>
              </a:rPr>
              <a:t>Yearly per shop Rent: £6000- locked for 3years</a:t>
            </a:r>
          </a:p>
          <a:p>
            <a:r>
              <a:rPr lang="en-US" sz="800" dirty="0">
                <a:solidFill>
                  <a:srgbClr val="FFFFFF"/>
                </a:solidFill>
                <a:latin typeface="Arial" panose="020B0604020202020204" pitchFamily="34" charset="0"/>
                <a:cs typeface="Arial" panose="020B0604020202020204" pitchFamily="34" charset="0"/>
              </a:rPr>
              <a:t>Contact: Margaret Kyakunda (owner): 0203 4444 3333, DDPain@gmail.co.uk</a:t>
            </a:r>
          </a:p>
          <a:p>
            <a:r>
              <a:rPr lang="en-US" sz="800" dirty="0">
                <a:solidFill>
                  <a:srgbClr val="FFFFFF"/>
                </a:solidFill>
                <a:latin typeface="Arial" panose="020B0604020202020204" pitchFamily="34" charset="0"/>
                <a:cs typeface="Arial" panose="020B0604020202020204" pitchFamily="34" charset="0"/>
              </a:rPr>
              <a:t>Mission Statement: </a:t>
            </a:r>
            <a:r>
              <a:rPr lang="en-GB" sz="800" dirty="0">
                <a:latin typeface="Arial" panose="020B0604020202020204" pitchFamily="34" charset="0"/>
                <a:cs typeface="Arial" panose="020B0604020202020204" pitchFamily="34" charset="0"/>
              </a:rPr>
              <a:t>transforming bread into a fashionable  which is a dietary taboo among the stylish  into an object of desire.</a:t>
            </a:r>
            <a:endParaRPr lang="en-US" sz="800" dirty="0">
              <a:solidFill>
                <a:srgbClr val="FFFFFF"/>
              </a:solidFill>
              <a:latin typeface="Arial" panose="020B0604020202020204" pitchFamily="34" charset="0"/>
              <a:cs typeface="Arial" panose="020B0604020202020204" pitchFamily="34" charset="0"/>
            </a:endParaRPr>
          </a:p>
          <a:p>
            <a:pPr lvl="0"/>
            <a:r>
              <a:rPr lang="en-US" sz="800" dirty="0">
                <a:solidFill>
                  <a:srgbClr val="FFFFFF"/>
                </a:solidFill>
                <a:latin typeface="Arial" panose="020B0604020202020204" pitchFamily="34" charset="0"/>
                <a:cs typeface="Arial" panose="020B0604020202020204" pitchFamily="34" charset="0"/>
              </a:rPr>
              <a:t>Distribution method: bakery café shop and online boutique,  Sourdough bread, pastry, sandwiches, Cakes and hots/cold drinks on site and online catering system</a:t>
            </a:r>
          </a:p>
          <a:p>
            <a:pPr marL="0"/>
            <a:endParaRPr lang="en-US" sz="700" dirty="0">
              <a:solidFill>
                <a:srgbClr val="FFFFFF"/>
              </a:solidFill>
            </a:endParaRPr>
          </a:p>
          <a:p>
            <a:pPr marL="0"/>
            <a:endParaRPr lang="en-US" sz="700" dirty="0">
              <a:solidFill>
                <a:srgbClr val="FFFFFF"/>
              </a:solidFill>
            </a:endParaRPr>
          </a:p>
          <a:p>
            <a:endParaRPr lang="en-US" sz="700" dirty="0">
              <a:solidFill>
                <a:srgbClr val="FFFFFF"/>
              </a:solidFill>
            </a:endParaRPr>
          </a:p>
        </p:txBody>
      </p:sp>
      <p:pic>
        <p:nvPicPr>
          <p:cNvPr id="7" name="Picture 12" descr="http://eatlovesavor.com/wp-content/uploads/2013/07/Screen-shot-2013-07-02-at-11.48.22-AM.png">
            <a:extLst>
              <a:ext uri="{FF2B5EF4-FFF2-40B4-BE49-F238E27FC236}">
                <a16:creationId xmlns:a16="http://schemas.microsoft.com/office/drawing/2014/main" id="{ED130CDA-FABB-4CA1-BA6A-DFF5DB1DC7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876" r="5" b="22369"/>
          <a:stretch/>
        </p:blipFill>
        <p:spPr bwMode="auto">
          <a:xfrm>
            <a:off x="4968251" y="2419956"/>
            <a:ext cx="2249424" cy="20026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http://annmah.net/wp-content/uploads/2009/04/window.jpg">
            <a:extLst>
              <a:ext uri="{FF2B5EF4-FFF2-40B4-BE49-F238E27FC236}">
                <a16:creationId xmlns:a16="http://schemas.microsoft.com/office/drawing/2014/main" id="{03D0BB6D-213F-451D-8348-D5BE14BA013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313" r="3" b="3262"/>
          <a:stretch/>
        </p:blipFill>
        <p:spPr bwMode="auto">
          <a:xfrm>
            <a:off x="7295203" y="325904"/>
            <a:ext cx="4570677" cy="306556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media.gettyimages.com/photos/the-baker-lionel-poilane-in-paris-france-in-february-1997-worker-in-picture-id110135280?s=612x612">
            <a:extLst>
              <a:ext uri="{FF2B5EF4-FFF2-40B4-BE49-F238E27FC236}">
                <a16:creationId xmlns:a16="http://schemas.microsoft.com/office/drawing/2014/main" id="{AA368CED-D900-40F1-9FBF-5941D020992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15" r="23927" b="-3"/>
          <a:stretch/>
        </p:blipFill>
        <p:spPr bwMode="auto">
          <a:xfrm>
            <a:off x="4976655" y="4511800"/>
            <a:ext cx="2241019" cy="200253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s://1.bp.blogspot.com/-OzcAHGcn8G0/V0V3cd2r3LI/AAAAAAAAYVg/h6umZzW5SJo_F8oPsYl7x4rxrL8KfpoLgCLcB/s1600/Poila%25CC%2582ne-French-Bakery-Antwerp-Wijnegem-Kanaal-36.JPG">
            <a:extLst>
              <a:ext uri="{FF2B5EF4-FFF2-40B4-BE49-F238E27FC236}">
                <a16:creationId xmlns:a16="http://schemas.microsoft.com/office/drawing/2014/main" id="{CBBB3917-69CC-4FBB-9CE1-15BA57CEA4D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84" r="-2" b="-2"/>
          <a:stretch/>
        </p:blipFill>
        <p:spPr bwMode="auto">
          <a:xfrm>
            <a:off x="7290033" y="3474720"/>
            <a:ext cx="4575847" cy="3053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53243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3E0BE-EEBF-468D-9A48-C4A12953B900}"/>
              </a:ext>
            </a:extLst>
          </p:cNvPr>
          <p:cNvSpPr>
            <a:spLocks noGrp="1"/>
          </p:cNvSpPr>
          <p:nvPr>
            <p:ph type="title"/>
          </p:nvPr>
        </p:nvSpPr>
        <p:spPr/>
        <p:txBody>
          <a:bodyPr/>
          <a:lstStyle/>
          <a:p>
            <a:pPr algn="ctr"/>
            <a:r>
              <a:rPr lang="en-GB" b="1" dirty="0"/>
              <a:t>DELICE DU PAIN</a:t>
            </a:r>
          </a:p>
        </p:txBody>
      </p:sp>
      <p:sp>
        <p:nvSpPr>
          <p:cNvPr id="3" name="Text Placeholder 2">
            <a:extLst>
              <a:ext uri="{FF2B5EF4-FFF2-40B4-BE49-F238E27FC236}">
                <a16:creationId xmlns:a16="http://schemas.microsoft.com/office/drawing/2014/main" id="{1566F8F6-E119-4C8D-8393-0DA3ABA5F9B4}"/>
              </a:ext>
            </a:extLst>
          </p:cNvPr>
          <p:cNvSpPr>
            <a:spLocks noGrp="1"/>
          </p:cNvSpPr>
          <p:nvPr>
            <p:ph type="body" idx="1"/>
          </p:nvPr>
        </p:nvSpPr>
        <p:spPr/>
        <p:txBody>
          <a:bodyPr/>
          <a:lstStyle/>
          <a:p>
            <a:r>
              <a:rPr lang="en-GB" dirty="0"/>
              <a:t>Key to success</a:t>
            </a:r>
          </a:p>
        </p:txBody>
      </p:sp>
      <p:sp>
        <p:nvSpPr>
          <p:cNvPr id="4" name="Content Placeholder 3">
            <a:extLst>
              <a:ext uri="{FF2B5EF4-FFF2-40B4-BE49-F238E27FC236}">
                <a16:creationId xmlns:a16="http://schemas.microsoft.com/office/drawing/2014/main" id="{3C2FA73C-32CB-4A24-8A71-B72DEB00648C}"/>
              </a:ext>
            </a:extLst>
          </p:cNvPr>
          <p:cNvSpPr>
            <a:spLocks noGrp="1"/>
          </p:cNvSpPr>
          <p:nvPr>
            <p:ph sz="half" idx="2"/>
          </p:nvPr>
        </p:nvSpPr>
        <p:spPr/>
        <p:txBody>
          <a:bodyPr>
            <a:normAutofit fontScale="62500" lnSpcReduction="20000"/>
          </a:bodyPr>
          <a:lstStyle/>
          <a:p>
            <a:pPr marL="285750" indent="-285750"/>
            <a:r>
              <a:rPr lang="en-GB" b="1" dirty="0"/>
              <a:t>Pricing</a:t>
            </a:r>
            <a:r>
              <a:rPr lang="en-GB" dirty="0"/>
              <a:t> </a:t>
            </a:r>
          </a:p>
          <a:p>
            <a:pPr marL="742950" lvl="1" indent="-285750"/>
            <a:r>
              <a:rPr lang="en-GB" dirty="0"/>
              <a:t>Price will be competitive</a:t>
            </a:r>
          </a:p>
          <a:p>
            <a:pPr marL="285750" indent="-285750"/>
            <a:r>
              <a:rPr lang="en-GB" b="1" dirty="0"/>
              <a:t>Small venture </a:t>
            </a:r>
            <a:r>
              <a:rPr lang="en-GB" dirty="0"/>
              <a:t>– below the thresh hold </a:t>
            </a:r>
          </a:p>
          <a:p>
            <a:pPr marL="285750" indent="-285750"/>
            <a:r>
              <a:rPr lang="en-GB" dirty="0"/>
              <a:t>Competition – Be different</a:t>
            </a:r>
          </a:p>
          <a:p>
            <a:pPr marL="285750" indent="-285750"/>
            <a:r>
              <a:rPr lang="en-GB" b="1" dirty="0"/>
              <a:t>Customers </a:t>
            </a:r>
            <a:r>
              <a:rPr lang="en-GB" dirty="0"/>
              <a:t>– have to be at the right place, right time –satisfy customer needs (ego)</a:t>
            </a:r>
          </a:p>
          <a:p>
            <a:pPr marL="285750" indent="-285750"/>
            <a:r>
              <a:rPr lang="en-GB" b="1" dirty="0"/>
              <a:t>Quality control –</a:t>
            </a:r>
            <a:r>
              <a:rPr lang="en-GB" dirty="0"/>
              <a:t>samples taken for every finished product – keep for 3months in case aftersales- complaints</a:t>
            </a:r>
          </a:p>
          <a:p>
            <a:pPr marL="285750" indent="-285750"/>
            <a:r>
              <a:rPr lang="en-GB" b="1" dirty="0"/>
              <a:t>Development of new products -Diversify</a:t>
            </a:r>
          </a:p>
          <a:p>
            <a:pPr marL="285750" indent="-285750"/>
            <a:r>
              <a:rPr lang="en-GB" b="1" dirty="0"/>
              <a:t>Customer satisfaction </a:t>
            </a:r>
            <a:r>
              <a:rPr lang="en-GB" dirty="0"/>
              <a:t>– give them what they want, especially the health conscious</a:t>
            </a:r>
          </a:p>
          <a:p>
            <a:endParaRPr lang="en-GB" dirty="0"/>
          </a:p>
        </p:txBody>
      </p:sp>
      <p:sp>
        <p:nvSpPr>
          <p:cNvPr id="5" name="Text Placeholder 4">
            <a:extLst>
              <a:ext uri="{FF2B5EF4-FFF2-40B4-BE49-F238E27FC236}">
                <a16:creationId xmlns:a16="http://schemas.microsoft.com/office/drawing/2014/main" id="{9E02F464-5865-49C7-B18F-FF1B5E1C2820}"/>
              </a:ext>
            </a:extLst>
          </p:cNvPr>
          <p:cNvSpPr>
            <a:spLocks noGrp="1"/>
          </p:cNvSpPr>
          <p:nvPr>
            <p:ph type="body" sz="quarter" idx="3"/>
          </p:nvPr>
        </p:nvSpPr>
        <p:spPr/>
        <p:txBody>
          <a:bodyPr/>
          <a:lstStyle/>
          <a:p>
            <a:r>
              <a:rPr lang="en-GB" dirty="0"/>
              <a:t>Products</a:t>
            </a:r>
          </a:p>
        </p:txBody>
      </p:sp>
      <p:sp>
        <p:nvSpPr>
          <p:cNvPr id="6" name="Content Placeholder 5">
            <a:extLst>
              <a:ext uri="{FF2B5EF4-FFF2-40B4-BE49-F238E27FC236}">
                <a16:creationId xmlns:a16="http://schemas.microsoft.com/office/drawing/2014/main" id="{6059C030-601A-4C0E-B24D-5412B306165C}"/>
              </a:ext>
            </a:extLst>
          </p:cNvPr>
          <p:cNvSpPr>
            <a:spLocks noGrp="1"/>
          </p:cNvSpPr>
          <p:nvPr>
            <p:ph sz="quarter" idx="4"/>
          </p:nvPr>
        </p:nvSpPr>
        <p:spPr/>
        <p:txBody>
          <a:bodyPr>
            <a:normAutofit fontScale="62500" lnSpcReduction="20000"/>
          </a:bodyPr>
          <a:lstStyle/>
          <a:p>
            <a:pPr marL="0" indent="0">
              <a:buNone/>
            </a:pPr>
            <a:r>
              <a:rPr lang="en-US" dirty="0"/>
              <a:t>Our promise meet your expectation of living and eating well – transform bread into a fashionable item.</a:t>
            </a:r>
          </a:p>
          <a:p>
            <a:r>
              <a:rPr lang="en-US" dirty="0"/>
              <a:t>Serves a selection of freshly baked bread, Sourdough, </a:t>
            </a:r>
          </a:p>
          <a:p>
            <a:r>
              <a:rPr lang="en-US" dirty="0"/>
              <a:t>Rye bread, </a:t>
            </a:r>
          </a:p>
          <a:p>
            <a:r>
              <a:rPr lang="en-US" dirty="0"/>
              <a:t>Gluten free/bread.</a:t>
            </a:r>
          </a:p>
          <a:p>
            <a:r>
              <a:rPr lang="en-US" dirty="0"/>
              <a:t>Biscuits, Pies, pastries – to generate income. </a:t>
            </a:r>
          </a:p>
          <a:p>
            <a:r>
              <a:rPr lang="en-US" dirty="0"/>
              <a:t>Take away and outdoor seating</a:t>
            </a:r>
          </a:p>
          <a:p>
            <a:r>
              <a:rPr lang="en-US" dirty="0"/>
              <a:t>Deliver to high end food retailers restaurants, Departmental stores Harvey Nicholls, Harrods, Selfridges, Waitrose.</a:t>
            </a:r>
          </a:p>
          <a:p>
            <a:r>
              <a:rPr lang="en-US" dirty="0"/>
              <a:t>Location:  </a:t>
            </a:r>
            <a:r>
              <a:rPr lang="en-US"/>
              <a:t>sold in affluent </a:t>
            </a:r>
            <a:r>
              <a:rPr lang="en-US" dirty="0"/>
              <a:t>areas in London </a:t>
            </a:r>
          </a:p>
          <a:p>
            <a:endParaRPr lang="en-GB" dirty="0"/>
          </a:p>
        </p:txBody>
      </p:sp>
      <p:pic>
        <p:nvPicPr>
          <p:cNvPr id="2050" name="Picture 2" descr="https://www.poilane.com/wp-content/uploads/2018/02/2-Petites-Cuilleres-Poilane.jpg">
            <a:extLst>
              <a:ext uri="{FF2B5EF4-FFF2-40B4-BE49-F238E27FC236}">
                <a16:creationId xmlns:a16="http://schemas.microsoft.com/office/drawing/2014/main" id="{6397A1D8-6671-4B55-9640-BDFB23DDCE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794" y="57150"/>
            <a:ext cx="3409950" cy="24479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www.poilane.com/wp-content/uploads/2018/02/3-Fourchettes-Poilane.jpg">
            <a:extLst>
              <a:ext uri="{FF2B5EF4-FFF2-40B4-BE49-F238E27FC236}">
                <a16:creationId xmlns:a16="http://schemas.microsoft.com/office/drawing/2014/main" id="{FF63ED1A-917C-439E-807C-441E12834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249009"/>
            <a:ext cx="940777" cy="156014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www.poilane.com/wp-content/uploads/2018/02/2-tarte-aux-pommes-poilane.jpg">
            <a:extLst>
              <a:ext uri="{FF2B5EF4-FFF2-40B4-BE49-F238E27FC236}">
                <a16:creationId xmlns:a16="http://schemas.microsoft.com/office/drawing/2014/main" id="{CAB39064-4E6E-4B4C-98C3-A5BE91CF93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6862" y="57150"/>
            <a:ext cx="2681654" cy="2088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617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picture containing sky, ground, mollusk, animal&#10;&#10;Description generated with high confidence">
            <a:extLst>
              <a:ext uri="{FF2B5EF4-FFF2-40B4-BE49-F238E27FC236}">
                <a16:creationId xmlns:a16="http://schemas.microsoft.com/office/drawing/2014/main" id="{79F576F6-FBB5-48CC-AFCA-D0693CC82DE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730"/>
          <a:stretch/>
        </p:blipFill>
        <p:spPr>
          <a:xfrm>
            <a:off x="-1" y="10"/>
            <a:ext cx="12192000" cy="6857990"/>
          </a:xfrm>
          <a:prstGeom prst="rect">
            <a:avLst/>
          </a:prstGeom>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39A98B2-6D55-4265-BBDB-7DEC018E4BAB}"/>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3600" b="1" dirty="0"/>
              <a:t>The Project</a:t>
            </a:r>
            <a:br>
              <a:rPr lang="en-US" sz="3600" b="1" dirty="0"/>
            </a:br>
            <a:r>
              <a:rPr lang="en-US" sz="3600" b="1" dirty="0"/>
              <a:t>DELICE DU PAIN</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8A8F7403-04F1-492A-822D-587C76AA9529}"/>
              </a:ext>
            </a:extLst>
          </p:cNvPr>
          <p:cNvSpPr>
            <a:spLocks noGrp="1"/>
          </p:cNvSpPr>
          <p:nvPr>
            <p:ph type="body" sz="half" idx="2"/>
          </p:nvPr>
        </p:nvSpPr>
        <p:spPr>
          <a:xfrm>
            <a:off x="525516" y="3417573"/>
            <a:ext cx="4593021" cy="2619839"/>
          </a:xfrm>
        </p:spPr>
        <p:txBody>
          <a:bodyPr vert="horz" lIns="91440" tIns="45720" rIns="91440" bIns="45720" rtlCol="0" anchor="ctr">
            <a:normAutofit lnSpcReduction="10000"/>
          </a:bodyPr>
          <a:lstStyle/>
          <a:p>
            <a:pPr marL="285750" indent="-228600">
              <a:buFont typeface="Arial" panose="020B0604020202020204" pitchFamily="34" charset="0"/>
              <a:buChar char="•"/>
            </a:pPr>
            <a:r>
              <a:rPr lang="en-US" sz="1800" dirty="0"/>
              <a:t>Transforming rich grains to create new taste in sourdough bread- chewy and soft.</a:t>
            </a:r>
          </a:p>
          <a:p>
            <a:pPr marL="285750" indent="-228600">
              <a:buFont typeface="Arial" panose="020B0604020202020204" pitchFamily="34" charset="0"/>
              <a:buChar char="•"/>
            </a:pPr>
            <a:r>
              <a:rPr lang="en-US" sz="1800" dirty="0"/>
              <a:t>open shops based on sales, demand and customer needs- in Chelsea, Cadogan Place, Sloane square total of 5 shops in 3 years</a:t>
            </a:r>
          </a:p>
          <a:p>
            <a:pPr marL="285750" indent="-228600">
              <a:buFont typeface="Arial" panose="020B0604020202020204" pitchFamily="34" charset="0"/>
              <a:buChar char="•"/>
            </a:pPr>
            <a:r>
              <a:rPr lang="en-US" sz="1800" dirty="0"/>
              <a:t>Pay off investor funds in first year then self invest using profits.</a:t>
            </a:r>
          </a:p>
          <a:p>
            <a:pPr marL="285750" indent="-228600">
              <a:buFont typeface="Arial" panose="020B0604020202020204" pitchFamily="34" charset="0"/>
              <a:buChar char="•"/>
            </a:pPr>
            <a:r>
              <a:rPr lang="en-US" sz="1800" dirty="0"/>
              <a:t> Sell off bakery to either  investor or exiting market leader  in the market, or franchise. </a:t>
            </a:r>
          </a:p>
        </p:txBody>
      </p:sp>
    </p:spTree>
    <p:extLst>
      <p:ext uri="{BB962C8B-B14F-4D97-AF65-F5344CB8AC3E}">
        <p14:creationId xmlns:p14="http://schemas.microsoft.com/office/powerpoint/2010/main" val="351517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F3447-F8BE-4BBE-B8D3-8713A2194F39}"/>
              </a:ext>
            </a:extLst>
          </p:cNvPr>
          <p:cNvSpPr>
            <a:spLocks noGrp="1"/>
          </p:cNvSpPr>
          <p:nvPr>
            <p:ph type="title"/>
          </p:nvPr>
        </p:nvSpPr>
        <p:spPr/>
        <p:txBody>
          <a:bodyPr/>
          <a:lstStyle/>
          <a:p>
            <a:pPr algn="ctr"/>
            <a:r>
              <a:rPr lang="en-GB" dirty="0"/>
              <a:t>MARKET /INDUSTRY ANALYSIS </a:t>
            </a:r>
          </a:p>
        </p:txBody>
      </p:sp>
      <p:sp>
        <p:nvSpPr>
          <p:cNvPr id="3" name="Text Placeholder 2">
            <a:extLst>
              <a:ext uri="{FF2B5EF4-FFF2-40B4-BE49-F238E27FC236}">
                <a16:creationId xmlns:a16="http://schemas.microsoft.com/office/drawing/2014/main" id="{A60C4FF4-8465-489F-98FA-74097DDEB912}"/>
              </a:ext>
            </a:extLst>
          </p:cNvPr>
          <p:cNvSpPr>
            <a:spLocks noGrp="1"/>
          </p:cNvSpPr>
          <p:nvPr>
            <p:ph type="body" idx="1"/>
          </p:nvPr>
        </p:nvSpPr>
        <p:spPr/>
        <p:txBody>
          <a:bodyPr>
            <a:normAutofit fontScale="55000" lnSpcReduction="20000"/>
          </a:bodyPr>
          <a:lstStyle/>
          <a:p>
            <a:pPr algn="ctr"/>
            <a:r>
              <a:rPr lang="en-GB" dirty="0"/>
              <a:t>KEY TRENDS</a:t>
            </a:r>
          </a:p>
        </p:txBody>
      </p:sp>
      <p:sp>
        <p:nvSpPr>
          <p:cNvPr id="4" name="Content Placeholder 3">
            <a:extLst>
              <a:ext uri="{FF2B5EF4-FFF2-40B4-BE49-F238E27FC236}">
                <a16:creationId xmlns:a16="http://schemas.microsoft.com/office/drawing/2014/main" id="{FBF2333A-2BB2-4228-A549-9886815785B5}"/>
              </a:ext>
            </a:extLst>
          </p:cNvPr>
          <p:cNvSpPr>
            <a:spLocks noGrp="1"/>
          </p:cNvSpPr>
          <p:nvPr>
            <p:ph sz="half" idx="2"/>
          </p:nvPr>
        </p:nvSpPr>
        <p:spPr>
          <a:xfrm>
            <a:off x="839788" y="2505075"/>
            <a:ext cx="5157787" cy="3684588"/>
          </a:xfrm>
        </p:spPr>
        <p:txBody>
          <a:bodyPr>
            <a:normAutofit fontScale="85000" lnSpcReduction="20000"/>
          </a:bodyPr>
          <a:lstStyle/>
          <a:p>
            <a:pPr marL="457200" indent="-457200">
              <a:buFont typeface="+mj-lt"/>
              <a:buAutoNum type="arabicPeriod"/>
            </a:pPr>
            <a:r>
              <a:rPr lang="en-GB" sz="2000" b="1" dirty="0"/>
              <a:t>Healthy eating </a:t>
            </a:r>
            <a:r>
              <a:rPr lang="en-GB" sz="2000" dirty="0"/>
              <a:t>–(speciality breads)</a:t>
            </a:r>
          </a:p>
          <a:p>
            <a:pPr marL="1200150" lvl="2" indent="-285750"/>
            <a:r>
              <a:rPr lang="en-GB" dirty="0"/>
              <a:t>Gluten free bread</a:t>
            </a:r>
          </a:p>
          <a:p>
            <a:pPr marL="1200150" lvl="2" indent="-285750"/>
            <a:r>
              <a:rPr lang="en-GB" dirty="0"/>
              <a:t>Vegan diets </a:t>
            </a:r>
          </a:p>
          <a:p>
            <a:pPr marL="1200150" lvl="2" indent="-285750"/>
            <a:r>
              <a:rPr lang="en-GB" dirty="0"/>
              <a:t>wheat intolerance </a:t>
            </a:r>
          </a:p>
          <a:p>
            <a:pPr marL="1200150" lvl="2" indent="-285750"/>
            <a:r>
              <a:rPr lang="en-GB" dirty="0"/>
              <a:t>Low carbohydrates bread</a:t>
            </a:r>
          </a:p>
          <a:p>
            <a:pPr lvl="2"/>
            <a:r>
              <a:rPr lang="en-GB" dirty="0"/>
              <a:t>Re invent bread</a:t>
            </a:r>
          </a:p>
          <a:p>
            <a:pPr marL="1200150" lvl="2" indent="-285750"/>
            <a:r>
              <a:rPr lang="en-GB" dirty="0"/>
              <a:t>Mix grains to gather to make something unique.</a:t>
            </a:r>
          </a:p>
          <a:p>
            <a:pPr marL="914400" lvl="2" indent="0">
              <a:buNone/>
            </a:pPr>
            <a:endParaRPr lang="en-GB" dirty="0"/>
          </a:p>
          <a:p>
            <a:pPr marL="457200" indent="-457200">
              <a:buFont typeface="+mj-lt"/>
              <a:buAutoNum type="arabicPeriod"/>
            </a:pPr>
            <a:r>
              <a:rPr lang="en-GB" sz="2000" b="1" dirty="0"/>
              <a:t>Re-invent bread</a:t>
            </a:r>
          </a:p>
          <a:p>
            <a:r>
              <a:rPr lang="en-GB" sz="2000" dirty="0"/>
              <a:t>	Mix different grains make something new different taste, using traditional methods </a:t>
            </a:r>
          </a:p>
          <a:p>
            <a:endParaRPr lang="en-GB" dirty="0"/>
          </a:p>
        </p:txBody>
      </p:sp>
      <p:sp>
        <p:nvSpPr>
          <p:cNvPr id="5" name="Text Placeholder 4">
            <a:extLst>
              <a:ext uri="{FF2B5EF4-FFF2-40B4-BE49-F238E27FC236}">
                <a16:creationId xmlns:a16="http://schemas.microsoft.com/office/drawing/2014/main" id="{460CABE3-53B6-405C-BC7A-1E3A4C6A8FDB}"/>
              </a:ext>
            </a:extLst>
          </p:cNvPr>
          <p:cNvSpPr>
            <a:spLocks noGrp="1"/>
          </p:cNvSpPr>
          <p:nvPr>
            <p:ph type="body" sz="quarter" idx="3"/>
          </p:nvPr>
        </p:nvSpPr>
        <p:spPr/>
        <p:txBody>
          <a:bodyPr>
            <a:normAutofit fontScale="55000" lnSpcReduction="20000"/>
          </a:bodyPr>
          <a:lstStyle/>
          <a:p>
            <a:endParaRPr lang="en-GB" dirty="0"/>
          </a:p>
          <a:p>
            <a:pPr algn="ctr"/>
            <a:r>
              <a:rPr lang="en-GB" dirty="0"/>
              <a:t>MARKET &amp; INDUSTRY </a:t>
            </a:r>
          </a:p>
          <a:p>
            <a:pPr algn="ctr"/>
            <a:r>
              <a:rPr lang="en-GB" dirty="0"/>
              <a:t> BEHAVIOUR </a:t>
            </a:r>
          </a:p>
          <a:p>
            <a:endParaRPr lang="en-GB" dirty="0"/>
          </a:p>
        </p:txBody>
      </p:sp>
      <p:sp>
        <p:nvSpPr>
          <p:cNvPr id="6" name="Content Placeholder 5">
            <a:extLst>
              <a:ext uri="{FF2B5EF4-FFF2-40B4-BE49-F238E27FC236}">
                <a16:creationId xmlns:a16="http://schemas.microsoft.com/office/drawing/2014/main" id="{601EF40F-2C04-4DAA-BA27-734D61EEE915}"/>
              </a:ext>
            </a:extLst>
          </p:cNvPr>
          <p:cNvSpPr>
            <a:spLocks noGrp="1"/>
          </p:cNvSpPr>
          <p:nvPr>
            <p:ph sz="quarter" idx="4"/>
          </p:nvPr>
        </p:nvSpPr>
        <p:spPr/>
        <p:txBody>
          <a:bodyPr>
            <a:normAutofit fontScale="85000" lnSpcReduction="20000"/>
          </a:bodyPr>
          <a:lstStyle/>
          <a:p>
            <a:pPr marL="514350" indent="-514350">
              <a:buFont typeface="+mj-lt"/>
              <a:buAutoNum type="arabicPeriod"/>
            </a:pPr>
            <a:r>
              <a:rPr lang="en-GB" sz="2100" b="1" dirty="0"/>
              <a:t>Segment </a:t>
            </a:r>
          </a:p>
          <a:p>
            <a:pPr marL="742950" lvl="1" indent="-285750"/>
            <a:r>
              <a:rPr lang="en-GB" sz="2100" dirty="0"/>
              <a:t>Niche  Market.</a:t>
            </a:r>
          </a:p>
          <a:p>
            <a:pPr marL="514350" indent="-514350">
              <a:buFont typeface="+mj-lt"/>
              <a:buAutoNum type="arabicPeriod"/>
            </a:pPr>
            <a:r>
              <a:rPr lang="en-GB" sz="2100" b="1" dirty="0"/>
              <a:t>Target </a:t>
            </a:r>
          </a:p>
          <a:p>
            <a:pPr marL="742950" lvl="1" indent="-285750"/>
            <a:r>
              <a:rPr lang="en-GB" sz="2100" dirty="0"/>
              <a:t> upper class local residents, rich international, Tourists</a:t>
            </a:r>
          </a:p>
          <a:p>
            <a:pPr marL="742950" lvl="1" indent="-285750"/>
            <a:r>
              <a:rPr lang="en-GB" sz="2100" dirty="0"/>
              <a:t>Allergy/special diet groups </a:t>
            </a:r>
          </a:p>
          <a:p>
            <a:pPr marL="514350" indent="-514350">
              <a:buFont typeface="+mj-lt"/>
              <a:buAutoNum type="arabicPeriod"/>
            </a:pPr>
            <a:r>
              <a:rPr lang="en-GB" sz="2100" b="1" dirty="0"/>
              <a:t>Position </a:t>
            </a:r>
          </a:p>
          <a:p>
            <a:pPr marL="742950" lvl="1" indent="-285750"/>
            <a:r>
              <a:rPr lang="en-GB" sz="2100" dirty="0"/>
              <a:t>Be number 1 the  market. Speciality breads market is 5%</a:t>
            </a:r>
          </a:p>
          <a:p>
            <a:r>
              <a:rPr lang="en-GB" sz="2100" b="1" dirty="0"/>
              <a:t>Industry Behaviour </a:t>
            </a:r>
          </a:p>
          <a:p>
            <a:pPr lvl="1"/>
            <a:r>
              <a:rPr lang="en-GB" sz="2100" dirty="0"/>
              <a:t>Consumer behaviour and taste demand more they need something new</a:t>
            </a:r>
          </a:p>
          <a:p>
            <a:pPr lvl="1"/>
            <a:r>
              <a:rPr lang="en-GB" sz="2100" dirty="0"/>
              <a:t>low  entry small business and its stable</a:t>
            </a:r>
          </a:p>
          <a:p>
            <a:endParaRPr lang="en-GB" dirty="0"/>
          </a:p>
        </p:txBody>
      </p:sp>
      <p:pic>
        <p:nvPicPr>
          <p:cNvPr id="3074" name="Picture 2" descr="https://www.poilane.com/wp-content/uploads/2018/07/7-Maison-Poilane-Un-savoir-faire.jpg">
            <a:extLst>
              <a:ext uri="{FF2B5EF4-FFF2-40B4-BE49-F238E27FC236}">
                <a16:creationId xmlns:a16="http://schemas.microsoft.com/office/drawing/2014/main" id="{E77A13FA-81D5-41D7-84A5-E12407EDF5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97914" y="4763"/>
            <a:ext cx="2494085" cy="250031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s://www.poilane.com/wp-content/uploads/2018/02/4-Pave-de-seigle-aux-raisins.jpg">
            <a:extLst>
              <a:ext uri="{FF2B5EF4-FFF2-40B4-BE49-F238E27FC236}">
                <a16:creationId xmlns:a16="http://schemas.microsoft.com/office/drawing/2014/main" id="{943BC323-630B-4576-BFE7-C680FDBBB0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62" y="10868"/>
            <a:ext cx="2212669" cy="233875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ttps://www.poilane.com/wp-content/uploads/2018/02/3-Pain-au-noix-poilane.jpg">
            <a:extLst>
              <a:ext uri="{FF2B5EF4-FFF2-40B4-BE49-F238E27FC236}">
                <a16:creationId xmlns:a16="http://schemas.microsoft.com/office/drawing/2014/main" id="{4059C909-9797-4E6F-B240-C1A789CB0F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57799" y="5312629"/>
            <a:ext cx="1626577"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6204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close up of food&#10;&#10;Description automatically generated">
            <a:extLst>
              <a:ext uri="{FF2B5EF4-FFF2-40B4-BE49-F238E27FC236}">
                <a16:creationId xmlns:a16="http://schemas.microsoft.com/office/drawing/2014/main" id="{BAFA3B30-C41B-4E7F-92E7-DF3AC0351D1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3172" r="9091" b="2998"/>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AD6B94-FE2D-4600-B2B7-4F0F80A55D79}"/>
              </a:ext>
            </a:extLst>
          </p:cNvPr>
          <p:cNvSpPr>
            <a:spLocks noGrp="1"/>
          </p:cNvSpPr>
          <p:nvPr>
            <p:ph type="title"/>
          </p:nvPr>
        </p:nvSpPr>
        <p:spPr>
          <a:xfrm>
            <a:off x="750242" y="632990"/>
            <a:ext cx="4062643" cy="1043409"/>
          </a:xfrm>
        </p:spPr>
        <p:txBody>
          <a:bodyPr vert="horz" lIns="91440" tIns="45720" rIns="91440" bIns="45720" rtlCol="0" anchor="ctr">
            <a:normAutofit/>
          </a:bodyPr>
          <a:lstStyle/>
          <a:p>
            <a:r>
              <a:rPr lang="en-US" sz="3600" b="1" dirty="0"/>
              <a:t>Business model</a:t>
            </a:r>
          </a:p>
        </p:txBody>
      </p:sp>
      <p:sp>
        <p:nvSpPr>
          <p:cNvPr id="4" name="Text Placeholder 3">
            <a:extLst>
              <a:ext uri="{FF2B5EF4-FFF2-40B4-BE49-F238E27FC236}">
                <a16:creationId xmlns:a16="http://schemas.microsoft.com/office/drawing/2014/main" id="{10BD08D1-EC99-47A4-B85B-19DC9530DB38}"/>
              </a:ext>
            </a:extLst>
          </p:cNvPr>
          <p:cNvSpPr>
            <a:spLocks noGrp="1"/>
          </p:cNvSpPr>
          <p:nvPr>
            <p:ph type="body" sz="half" idx="2"/>
          </p:nvPr>
        </p:nvSpPr>
        <p:spPr>
          <a:xfrm>
            <a:off x="520242" y="1774372"/>
            <a:ext cx="4062642" cy="2754086"/>
          </a:xfrm>
        </p:spPr>
        <p:txBody>
          <a:bodyPr vert="horz" lIns="91440" tIns="45720" rIns="91440" bIns="45720" rtlCol="0" anchor="t">
            <a:normAutofit/>
          </a:bodyPr>
          <a:lstStyle/>
          <a:p>
            <a:pPr indent="-228600">
              <a:buFont typeface="Arial" panose="020B0604020202020204" pitchFamily="34" charset="0"/>
              <a:buChar char="•"/>
            </a:pPr>
            <a:r>
              <a:rPr lang="en-US" sz="1300" dirty="0"/>
              <a:t>My concept will be “retro – innovation “combining traditional together with modern developments  - and create a luxury brand - bread</a:t>
            </a:r>
          </a:p>
          <a:p>
            <a:pPr indent="-228600">
              <a:buFont typeface="Arial" panose="020B0604020202020204" pitchFamily="34" charset="0"/>
              <a:buChar char="•"/>
            </a:pPr>
            <a:r>
              <a:rPr lang="en-US" sz="1300" dirty="0"/>
              <a:t>High cost Advertising strategy : Tatler &amp; Life style magazine, Instagram, twitter, FB, networking, word by mouth.</a:t>
            </a:r>
          </a:p>
          <a:p>
            <a:pPr indent="-228600">
              <a:buFont typeface="Arial" panose="020B0604020202020204" pitchFamily="34" charset="0"/>
              <a:buChar char="•"/>
            </a:pPr>
            <a:r>
              <a:rPr lang="en-US" sz="1300" dirty="0"/>
              <a:t> Strategy preserving traditional values in a loaf where people are prepared to pay a price</a:t>
            </a:r>
          </a:p>
          <a:p>
            <a:pPr indent="-228600">
              <a:buFont typeface="Arial" panose="020B0604020202020204" pitchFamily="34" charset="0"/>
              <a:buChar char="•"/>
            </a:pPr>
            <a:r>
              <a:rPr lang="en-US" sz="1300" dirty="0"/>
              <a:t>Customization of products – Bread, biscuits, pies, </a:t>
            </a:r>
          </a:p>
          <a:p>
            <a:endParaRPr lang="en-US" sz="1300" dirty="0"/>
          </a:p>
          <a:p>
            <a:pPr indent="-228600">
              <a:buFont typeface="Arial" panose="020B0604020202020204" pitchFamily="34" charset="0"/>
              <a:buChar char="•"/>
            </a:pPr>
            <a:endParaRPr lang="en-US" sz="1300" dirty="0"/>
          </a:p>
        </p:txBody>
      </p:sp>
    </p:spTree>
    <p:extLst>
      <p:ext uri="{BB962C8B-B14F-4D97-AF65-F5344CB8AC3E}">
        <p14:creationId xmlns:p14="http://schemas.microsoft.com/office/powerpoint/2010/main" val="473232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6FA22-1651-4F68-A2A0-BB3E83118086}"/>
              </a:ext>
            </a:extLst>
          </p:cNvPr>
          <p:cNvSpPr>
            <a:spLocks noGrp="1"/>
          </p:cNvSpPr>
          <p:nvPr>
            <p:ph type="title"/>
          </p:nvPr>
        </p:nvSpPr>
        <p:spPr/>
        <p:txBody>
          <a:bodyPr/>
          <a:lstStyle/>
          <a:p>
            <a:pPr algn="ctr"/>
            <a:r>
              <a:rPr lang="en-GB" dirty="0"/>
              <a:t>Business model cont./d</a:t>
            </a:r>
          </a:p>
        </p:txBody>
      </p:sp>
      <p:sp>
        <p:nvSpPr>
          <p:cNvPr id="3" name="Content Placeholder 2">
            <a:extLst>
              <a:ext uri="{FF2B5EF4-FFF2-40B4-BE49-F238E27FC236}">
                <a16:creationId xmlns:a16="http://schemas.microsoft.com/office/drawing/2014/main" id="{F9428926-4EAC-41AA-BF2A-39D6510D6512}"/>
              </a:ext>
            </a:extLst>
          </p:cNvPr>
          <p:cNvSpPr>
            <a:spLocks noGrp="1"/>
          </p:cNvSpPr>
          <p:nvPr>
            <p:ph sz="half" idx="1"/>
          </p:nvPr>
        </p:nvSpPr>
        <p:spPr/>
        <p:txBody>
          <a:bodyPr>
            <a:normAutofit fontScale="70000" lnSpcReduction="20000"/>
          </a:bodyPr>
          <a:lstStyle/>
          <a:p>
            <a:r>
              <a:rPr lang="en-GB" b="1" dirty="0"/>
              <a:t>Quality</a:t>
            </a:r>
            <a:r>
              <a:rPr lang="en-GB" dirty="0"/>
              <a:t> : Using only high quality or speciality ingredients/flour to generate high monthly revenue and run bakery effectively</a:t>
            </a:r>
          </a:p>
          <a:p>
            <a:r>
              <a:rPr lang="en-GB" b="1" dirty="0"/>
              <a:t>Price:</a:t>
            </a:r>
            <a:r>
              <a:rPr lang="en-GB" dirty="0"/>
              <a:t> Price high to cover added cost of the ingredients </a:t>
            </a:r>
          </a:p>
          <a:p>
            <a:r>
              <a:rPr lang="en-GB" b="1" dirty="0"/>
              <a:t>Expenses: </a:t>
            </a:r>
            <a:r>
              <a:rPr lang="en-GB" dirty="0"/>
              <a:t>Purchase ingredients at lower price to increase profit margin  -direct from farmers</a:t>
            </a:r>
          </a:p>
          <a:p>
            <a:r>
              <a:rPr lang="en-GB" b="1" dirty="0"/>
              <a:t>Cost effective </a:t>
            </a:r>
            <a:r>
              <a:rPr lang="en-GB" dirty="0"/>
              <a:t>– spend less and earn more for each unit produced </a:t>
            </a:r>
          </a:p>
          <a:p>
            <a:r>
              <a:rPr lang="en-GB" b="1" dirty="0"/>
              <a:t>Expansion</a:t>
            </a:r>
            <a:r>
              <a:rPr lang="en-GB" dirty="0"/>
              <a:t>: open shop every  three months – high growth in sales. 5shops in 3 years.</a:t>
            </a:r>
          </a:p>
          <a:p>
            <a:r>
              <a:rPr lang="en-GB" b="1" dirty="0"/>
              <a:t>Market Penetration  </a:t>
            </a:r>
            <a:r>
              <a:rPr lang="en-GB" dirty="0"/>
              <a:t>Strategy- Advertising and promotion – Networking, word of mouth, High society magazine-Tatler Magazine, Lifestyle magazines, </a:t>
            </a:r>
          </a:p>
          <a:p>
            <a:endParaRPr lang="en-GB" dirty="0"/>
          </a:p>
        </p:txBody>
      </p:sp>
      <p:sp>
        <p:nvSpPr>
          <p:cNvPr id="4" name="Content Placeholder 3">
            <a:extLst>
              <a:ext uri="{FF2B5EF4-FFF2-40B4-BE49-F238E27FC236}">
                <a16:creationId xmlns:a16="http://schemas.microsoft.com/office/drawing/2014/main" id="{A2CC9EAB-094A-4ABE-A80D-B286974B2039}"/>
              </a:ext>
            </a:extLst>
          </p:cNvPr>
          <p:cNvSpPr>
            <a:spLocks noGrp="1"/>
          </p:cNvSpPr>
          <p:nvPr>
            <p:ph sz="half" idx="2"/>
          </p:nvPr>
        </p:nvSpPr>
        <p:spPr/>
        <p:txBody>
          <a:bodyPr>
            <a:normAutofit fontScale="70000" lnSpcReduction="20000"/>
          </a:bodyPr>
          <a:lstStyle/>
          <a:p>
            <a:pPr marL="0" indent="0">
              <a:buNone/>
            </a:pPr>
            <a:r>
              <a:rPr lang="en-GB" b="1" dirty="0"/>
              <a:t>Speciality bread- </a:t>
            </a:r>
            <a:r>
              <a:rPr lang="en-GB" dirty="0"/>
              <a:t>customisation</a:t>
            </a:r>
          </a:p>
          <a:p>
            <a:pPr marL="342900" indent="-342900">
              <a:buFontTx/>
              <a:buChar char="-"/>
            </a:pPr>
            <a:r>
              <a:rPr lang="en-GB" dirty="0"/>
              <a:t>Sourdough bread makes more money highest price  from-£40-</a:t>
            </a:r>
            <a:r>
              <a:rPr lang="en-US" dirty="0">
                <a:solidFill>
                  <a:srgbClr val="000000"/>
                </a:solidFill>
              </a:rPr>
              <a:t>Guarantee deliver fresh  hot bread straight from wooden oven.</a:t>
            </a:r>
          </a:p>
          <a:p>
            <a:pPr marL="342900" indent="-342900">
              <a:buFontTx/>
              <a:buChar char="-"/>
            </a:pPr>
            <a:r>
              <a:rPr lang="en-US" dirty="0">
                <a:solidFill>
                  <a:srgbClr val="000000"/>
                </a:solidFill>
              </a:rPr>
              <a:t>Different shape biscuits, </a:t>
            </a:r>
          </a:p>
          <a:p>
            <a:pPr marL="342900" indent="-342900">
              <a:buFontTx/>
              <a:buChar char="-"/>
            </a:pPr>
            <a:r>
              <a:rPr lang="en-US" b="1" dirty="0">
                <a:solidFill>
                  <a:srgbClr val="000000"/>
                </a:solidFill>
              </a:rPr>
              <a:t>Accessories</a:t>
            </a:r>
            <a:r>
              <a:rPr lang="en-US" dirty="0">
                <a:solidFill>
                  <a:srgbClr val="000000"/>
                </a:solidFill>
              </a:rPr>
              <a:t>  designed to accompany and enhance your dining experience</a:t>
            </a:r>
            <a:r>
              <a:rPr lang="en-GB" dirty="0"/>
              <a:t>Create an environment for food lovers – relax and enjoy your bread, and show you how to eat the sourdough bread</a:t>
            </a:r>
          </a:p>
          <a:p>
            <a:pPr marL="0" indent="0">
              <a:buNone/>
            </a:pPr>
            <a:r>
              <a:rPr lang="en-GB" dirty="0"/>
              <a:t>Allergy groups – special bread ( Supply hospitals and clinics)</a:t>
            </a:r>
          </a:p>
          <a:p>
            <a:pPr marL="0" indent="0">
              <a:buNone/>
            </a:pPr>
            <a:r>
              <a:rPr lang="en-GB" dirty="0"/>
              <a:t>Partnerships – High end restaurants, OXO departmental stores- Harvey Nicholls, Selfridges , Harrods, supermarkets - Waitrose</a:t>
            </a:r>
          </a:p>
        </p:txBody>
      </p:sp>
      <p:pic>
        <p:nvPicPr>
          <p:cNvPr id="5" name="Picture 2" descr="https://tse2.mm.bing.net/th?id=OIP.Akcuu9WSkdn7ahb_qWeUtgHaFH&amp;pid=15.1&amp;P=0&amp;w=251&amp;h=174">
            <a:extLst>
              <a:ext uri="{FF2B5EF4-FFF2-40B4-BE49-F238E27FC236}">
                <a16:creationId xmlns:a16="http://schemas.microsoft.com/office/drawing/2014/main" id="{A29D5513-7F26-4C6A-B0AA-60CE83F0D1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118" y="100807"/>
            <a:ext cx="2390775" cy="16573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https://tse2.mm.bing.net/th?id=OIP.Ze21oaZxKd9rBLSxgejWYAHaEa&amp;pid=15.1&amp;P=0&amp;w=283&amp;h=169">
            <a:extLst>
              <a:ext uri="{FF2B5EF4-FFF2-40B4-BE49-F238E27FC236}">
                <a16:creationId xmlns:a16="http://schemas.microsoft.com/office/drawing/2014/main" id="{3FF2ADAC-8A2B-44B6-8525-96C648A694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7572" y="215900"/>
            <a:ext cx="2695575" cy="1609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189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close up of food&#10;&#10;Description generated with very high confidence">
            <a:extLst>
              <a:ext uri="{FF2B5EF4-FFF2-40B4-BE49-F238E27FC236}">
                <a16:creationId xmlns:a16="http://schemas.microsoft.com/office/drawing/2014/main" id="{23930C6D-4260-4AA5-B076-335F3A3EB106}"/>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2871"/>
          <a:stretch/>
        </p:blipFill>
        <p:spPr>
          <a:xfrm>
            <a:off x="6083786" y="-168318"/>
            <a:ext cx="6261330" cy="3932313"/>
          </a:xfrm>
          <a:prstGeom prst="rect">
            <a:avLst/>
          </a:prstGeom>
          <a:effectLst>
            <a:softEdge rad="533400"/>
          </a:effectLst>
        </p:spPr>
      </p:pic>
      <p:pic>
        <p:nvPicPr>
          <p:cNvPr id="6" name="Content Placeholder 5" descr="A picture containing indoor, object&#10;&#10;Description generated with high confidence">
            <a:extLst>
              <a:ext uri="{FF2B5EF4-FFF2-40B4-BE49-F238E27FC236}">
                <a16:creationId xmlns:a16="http://schemas.microsoft.com/office/drawing/2014/main" id="{32C97343-1C9C-4002-BF77-B350127038C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29338" r="-1" b="3362"/>
          <a:stretch/>
        </p:blipFill>
        <p:spPr>
          <a:xfrm>
            <a:off x="6089904" y="2487168"/>
            <a:ext cx="6263640" cy="4215384"/>
          </a:xfrm>
          <a:prstGeom prst="rect">
            <a:avLst/>
          </a:prstGeom>
          <a:effectLst>
            <a:softEdge rad="533400"/>
          </a:effectLst>
        </p:spPr>
      </p:pic>
      <p:pic>
        <p:nvPicPr>
          <p:cNvPr id="49" name="Picture 48">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276A74-D494-413D-9022-E98CF6A1208A}"/>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OPERATIONS </a:t>
            </a:r>
          </a:p>
        </p:txBody>
      </p:sp>
      <p:sp>
        <p:nvSpPr>
          <p:cNvPr id="4" name="Text Placeholder 3">
            <a:extLst>
              <a:ext uri="{FF2B5EF4-FFF2-40B4-BE49-F238E27FC236}">
                <a16:creationId xmlns:a16="http://schemas.microsoft.com/office/drawing/2014/main" id="{5FB9DF8A-C8DA-42FC-81F0-2E9093552ABA}"/>
              </a:ext>
            </a:extLst>
          </p:cNvPr>
          <p:cNvSpPr>
            <a:spLocks noGrp="1"/>
          </p:cNvSpPr>
          <p:nvPr>
            <p:ph type="body" sz="half" idx="2"/>
          </p:nvPr>
        </p:nvSpPr>
        <p:spPr>
          <a:xfrm>
            <a:off x="804997" y="2272143"/>
            <a:ext cx="4803637" cy="3788830"/>
          </a:xfrm>
        </p:spPr>
        <p:txBody>
          <a:bodyPr vert="horz" lIns="91440" tIns="45720" rIns="91440" bIns="45720" rtlCol="0" anchor="ctr">
            <a:normAutofit/>
          </a:bodyPr>
          <a:lstStyle/>
          <a:p>
            <a:pPr indent="-228600">
              <a:buFont typeface="Arial" panose="020B0604020202020204" pitchFamily="34" charset="0"/>
              <a:buChar char="•"/>
            </a:pPr>
            <a:r>
              <a:rPr lang="en-US" sz="1700" dirty="0">
                <a:solidFill>
                  <a:srgbClr val="000000"/>
                </a:solidFill>
              </a:rPr>
              <a:t>I</a:t>
            </a:r>
            <a:r>
              <a:rPr lang="en-US" sz="1700" b="1" dirty="0">
                <a:solidFill>
                  <a:srgbClr val="000000"/>
                </a:solidFill>
              </a:rPr>
              <a:t>nnovation</a:t>
            </a:r>
            <a:r>
              <a:rPr lang="en-US" sz="1700" dirty="0">
                <a:solidFill>
                  <a:srgbClr val="000000"/>
                </a:solidFill>
              </a:rPr>
              <a:t>- </a:t>
            </a:r>
          </a:p>
          <a:p>
            <a:r>
              <a:rPr lang="en-US" sz="1700" dirty="0">
                <a:solidFill>
                  <a:srgbClr val="000000"/>
                </a:solidFill>
              </a:rPr>
              <a:t>Team working to come up with new recipes due to customer demand and develop new flours by a unique combination of diverse grains as we create today to nourish tomorrow end product unique to each special day and order.</a:t>
            </a:r>
          </a:p>
          <a:p>
            <a:pPr indent="-228600">
              <a:buFont typeface="Arial" panose="020B0604020202020204" pitchFamily="34" charset="0"/>
              <a:buChar char="•"/>
            </a:pPr>
            <a:r>
              <a:rPr lang="en-US" sz="1700" b="1" dirty="0">
                <a:solidFill>
                  <a:srgbClr val="000000"/>
                </a:solidFill>
              </a:rPr>
              <a:t>Distribution </a:t>
            </a:r>
            <a:r>
              <a:rPr lang="en-US" sz="1700" dirty="0">
                <a:solidFill>
                  <a:srgbClr val="000000"/>
                </a:solidFill>
              </a:rPr>
              <a:t>: </a:t>
            </a:r>
          </a:p>
          <a:p>
            <a:r>
              <a:rPr lang="en-US" sz="1700" dirty="0">
                <a:solidFill>
                  <a:srgbClr val="000000"/>
                </a:solidFill>
              </a:rPr>
              <a:t>Ship and share our skills and expertise – you don’t have to be in London to enjoy our fresh baked bread- online boutique , over shipping delivered to you, distributing form own bakery am cutting cost – to store bread</a:t>
            </a:r>
          </a:p>
          <a:p>
            <a:pPr marL="342900" indent="-228600">
              <a:buFont typeface="Arial" panose="020B0604020202020204" pitchFamily="34" charset="0"/>
              <a:buChar char="•"/>
            </a:pPr>
            <a:endParaRPr lang="en-US" sz="1700" dirty="0">
              <a:solidFill>
                <a:srgbClr val="000000"/>
              </a:solidFill>
            </a:endParaRPr>
          </a:p>
          <a:p>
            <a:pPr indent="-228600">
              <a:buFont typeface="Arial" panose="020B0604020202020204" pitchFamily="34" charset="0"/>
              <a:buChar char="•"/>
            </a:pPr>
            <a:endParaRPr lang="en-US" sz="1700" dirty="0">
              <a:solidFill>
                <a:srgbClr val="000000"/>
              </a:solidFill>
            </a:endParaRPr>
          </a:p>
        </p:txBody>
      </p:sp>
    </p:spTree>
    <p:extLst>
      <p:ext uri="{BB962C8B-B14F-4D97-AF65-F5344CB8AC3E}">
        <p14:creationId xmlns:p14="http://schemas.microsoft.com/office/powerpoint/2010/main" val="1676290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0DB6-B683-4033-81D8-3CA82F536704}"/>
              </a:ext>
            </a:extLst>
          </p:cNvPr>
          <p:cNvSpPr>
            <a:spLocks noGrp="1"/>
          </p:cNvSpPr>
          <p:nvPr>
            <p:ph type="title"/>
          </p:nvPr>
        </p:nvSpPr>
        <p:spPr/>
        <p:txBody>
          <a:bodyPr/>
          <a:lstStyle/>
          <a:p>
            <a:r>
              <a:rPr lang="en-GB" dirty="0"/>
              <a:t>	OPERATIONS CONT./D</a:t>
            </a:r>
          </a:p>
        </p:txBody>
      </p:sp>
      <p:sp>
        <p:nvSpPr>
          <p:cNvPr id="3" name="Text Placeholder 2">
            <a:extLst>
              <a:ext uri="{FF2B5EF4-FFF2-40B4-BE49-F238E27FC236}">
                <a16:creationId xmlns:a16="http://schemas.microsoft.com/office/drawing/2014/main" id="{CEF52AA4-891C-45DF-A96E-C3E52DF4D7A8}"/>
              </a:ext>
            </a:extLst>
          </p:cNvPr>
          <p:cNvSpPr>
            <a:spLocks noGrp="1"/>
          </p:cNvSpPr>
          <p:nvPr>
            <p:ph type="body" idx="1"/>
          </p:nvPr>
        </p:nvSpPr>
        <p:spPr/>
        <p:txBody>
          <a:bodyPr>
            <a:normAutofit fontScale="55000" lnSpcReduction="20000"/>
          </a:bodyPr>
          <a:lstStyle/>
          <a:p>
            <a:r>
              <a:rPr lang="en-GB" dirty="0"/>
              <a:t>OPERATIONS </a:t>
            </a:r>
          </a:p>
        </p:txBody>
      </p:sp>
      <p:sp>
        <p:nvSpPr>
          <p:cNvPr id="4" name="Content Placeholder 3">
            <a:extLst>
              <a:ext uri="{FF2B5EF4-FFF2-40B4-BE49-F238E27FC236}">
                <a16:creationId xmlns:a16="http://schemas.microsoft.com/office/drawing/2014/main" id="{C24BCCE7-6E4A-43EC-BF89-29A85FDBA774}"/>
              </a:ext>
            </a:extLst>
          </p:cNvPr>
          <p:cNvSpPr>
            <a:spLocks noGrp="1"/>
          </p:cNvSpPr>
          <p:nvPr>
            <p:ph sz="half" idx="2"/>
          </p:nvPr>
        </p:nvSpPr>
        <p:spPr/>
        <p:txBody>
          <a:bodyPr>
            <a:normAutofit fontScale="70000" lnSpcReduction="20000"/>
          </a:bodyPr>
          <a:lstStyle/>
          <a:p>
            <a:r>
              <a:rPr lang="en-GB" dirty="0"/>
              <a:t>Low Inventory: distributing form own bakery am cutting cost – to store bread</a:t>
            </a:r>
            <a:r>
              <a:rPr lang="en-US" dirty="0">
                <a:solidFill>
                  <a:srgbClr val="000000"/>
                </a:solidFill>
              </a:rPr>
              <a:t>, guarantee deliver fresh products.</a:t>
            </a:r>
          </a:p>
          <a:p>
            <a:r>
              <a:rPr lang="en-US" b="1" dirty="0">
                <a:solidFill>
                  <a:srgbClr val="000000"/>
                </a:solidFill>
              </a:rPr>
              <a:t>Accessories</a:t>
            </a:r>
            <a:r>
              <a:rPr lang="en-US" dirty="0">
                <a:solidFill>
                  <a:srgbClr val="000000"/>
                </a:solidFill>
              </a:rPr>
              <a:t>  designed to accompany and enhance your dining experience</a:t>
            </a:r>
            <a:endParaRPr lang="en-GB" b="1" dirty="0"/>
          </a:p>
          <a:p>
            <a:r>
              <a:rPr lang="en-GB" b="1" dirty="0"/>
              <a:t>Sourcing raw materials: </a:t>
            </a:r>
            <a:r>
              <a:rPr lang="en-GB" dirty="0"/>
              <a:t>Partner with local farmers.</a:t>
            </a:r>
          </a:p>
          <a:p>
            <a:r>
              <a:rPr lang="en-GB" b="1" dirty="0"/>
              <a:t>Payment: </a:t>
            </a:r>
            <a:r>
              <a:rPr lang="en-GB" dirty="0"/>
              <a:t>contactless, Debit cards, Online boutique, catering – order  online</a:t>
            </a:r>
          </a:p>
          <a:p>
            <a:r>
              <a:rPr lang="en-GB" b="1" dirty="0"/>
              <a:t>Key customers; </a:t>
            </a:r>
            <a:r>
              <a:rPr lang="en-GB" dirty="0"/>
              <a:t>celebrities, politicians, - customer account pay monthly fee.</a:t>
            </a:r>
          </a:p>
          <a:p>
            <a:r>
              <a:rPr lang="en-GB" b="1" dirty="0"/>
              <a:t>Facilities: </a:t>
            </a:r>
            <a:r>
              <a:rPr lang="en-GB" dirty="0"/>
              <a:t>fitted with wood oven to bake bread, </a:t>
            </a:r>
          </a:p>
          <a:p>
            <a:endParaRPr lang="en-GB" dirty="0"/>
          </a:p>
        </p:txBody>
      </p:sp>
      <p:sp>
        <p:nvSpPr>
          <p:cNvPr id="5" name="Text Placeholder 4">
            <a:extLst>
              <a:ext uri="{FF2B5EF4-FFF2-40B4-BE49-F238E27FC236}">
                <a16:creationId xmlns:a16="http://schemas.microsoft.com/office/drawing/2014/main" id="{36C4786B-734B-43F1-820F-45A7E386FCD8}"/>
              </a:ext>
            </a:extLst>
          </p:cNvPr>
          <p:cNvSpPr>
            <a:spLocks noGrp="1"/>
          </p:cNvSpPr>
          <p:nvPr>
            <p:ph type="body" sz="quarter" idx="3"/>
          </p:nvPr>
        </p:nvSpPr>
        <p:spPr/>
        <p:txBody>
          <a:bodyPr>
            <a:normAutofit fontScale="55000" lnSpcReduction="20000"/>
          </a:bodyPr>
          <a:lstStyle/>
          <a:p>
            <a:endParaRPr lang="en-GB" dirty="0"/>
          </a:p>
          <a:p>
            <a:endParaRPr lang="en-GB" dirty="0"/>
          </a:p>
          <a:p>
            <a:r>
              <a:rPr lang="en-GB" dirty="0"/>
              <a:t>KEY EMPLOYEES</a:t>
            </a:r>
          </a:p>
          <a:p>
            <a:endParaRPr lang="en-GB" dirty="0"/>
          </a:p>
        </p:txBody>
      </p:sp>
      <p:sp>
        <p:nvSpPr>
          <p:cNvPr id="6" name="Content Placeholder 5">
            <a:extLst>
              <a:ext uri="{FF2B5EF4-FFF2-40B4-BE49-F238E27FC236}">
                <a16:creationId xmlns:a16="http://schemas.microsoft.com/office/drawing/2014/main" id="{C2267326-2817-44B3-A685-A3E369C093A5}"/>
              </a:ext>
            </a:extLst>
          </p:cNvPr>
          <p:cNvSpPr>
            <a:spLocks noGrp="1"/>
          </p:cNvSpPr>
          <p:nvPr>
            <p:ph sz="quarter" idx="4"/>
          </p:nvPr>
        </p:nvSpPr>
        <p:spPr/>
        <p:txBody>
          <a:bodyPr>
            <a:normAutofit fontScale="70000" lnSpcReduction="20000"/>
          </a:bodyPr>
          <a:lstStyle/>
          <a:p>
            <a:r>
              <a:rPr lang="en-GB" dirty="0"/>
              <a:t>Margaret Kyakunda: Owner and Operations Manager-MBA Entrepreneurship and BA Hons Operations Management</a:t>
            </a:r>
          </a:p>
          <a:p>
            <a:r>
              <a:rPr lang="en-GB" dirty="0"/>
              <a:t>Peace Lule: Head Baker –BSc Food Technology</a:t>
            </a:r>
            <a:endParaRPr lang="en-GB" b="1" dirty="0"/>
          </a:p>
          <a:p>
            <a:r>
              <a:rPr lang="en-GB" dirty="0"/>
              <a:t>Team Members – Each with specialised skills – contribute to the baking process ,exceed competition – quick service, different taste, JIT production.</a:t>
            </a:r>
          </a:p>
          <a:p>
            <a:endParaRPr lang="en-GB" dirty="0"/>
          </a:p>
        </p:txBody>
      </p:sp>
      <p:pic>
        <p:nvPicPr>
          <p:cNvPr id="1026" name="Picture 2" descr="https://www.poilane.com/wp-content/uploads/2018/07/4-Maison-Poilane-Un-savoir-faire.jpg">
            <a:extLst>
              <a:ext uri="{FF2B5EF4-FFF2-40B4-BE49-F238E27FC236}">
                <a16:creationId xmlns:a16="http://schemas.microsoft.com/office/drawing/2014/main" id="{9EEB5104-959A-4BB1-B8B3-3A686358D2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2838" y="4501663"/>
            <a:ext cx="3549162" cy="233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688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indoor, table, food&#10;&#10;Description generated with very high confidence">
            <a:extLst>
              <a:ext uri="{FF2B5EF4-FFF2-40B4-BE49-F238E27FC236}">
                <a16:creationId xmlns:a16="http://schemas.microsoft.com/office/drawing/2014/main" id="{BB8A4C6B-6316-4813-A680-C7DAB0950C8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397" r="17399" b="2"/>
          <a:stretch/>
        </p:blipFill>
        <p:spPr>
          <a:xfrm>
            <a:off x="4296867" y="5"/>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p:spPr>
      </p:pic>
      <p:pic>
        <p:nvPicPr>
          <p:cNvPr id="8" name="Picture 7" descr="A stone oven next to a fireplace&#10;&#10;Description generated with very high confidence">
            <a:extLst>
              <a:ext uri="{FF2B5EF4-FFF2-40B4-BE49-F238E27FC236}">
                <a16:creationId xmlns:a16="http://schemas.microsoft.com/office/drawing/2014/main" id="{6E46F0E2-D116-450B-ABE3-0658CC76CFF1}"/>
              </a:ext>
            </a:extLst>
          </p:cNvPr>
          <p:cNvPicPr>
            <a:picLocks noChangeAspect="1"/>
          </p:cNvPicPr>
          <p:nvPr/>
        </p:nvPicPr>
        <p:blipFill rotWithShape="1">
          <a:blip r:embed="rId3">
            <a:extLst>
              <a:ext uri="{28A0092B-C50C-407E-A947-70E740481C1C}">
                <a14:useLocalDpi xmlns:a14="http://schemas.microsoft.com/office/drawing/2010/main" val="0"/>
              </a:ext>
            </a:extLst>
          </a:blip>
          <a:srcRect t="39124"/>
          <a:stretch/>
        </p:blipFill>
        <p:spPr>
          <a:xfrm>
            <a:off x="4041994"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p:spPr>
      </p:pic>
      <p:sp>
        <p:nvSpPr>
          <p:cNvPr id="2" name="Title 1">
            <a:extLst>
              <a:ext uri="{FF2B5EF4-FFF2-40B4-BE49-F238E27FC236}">
                <a16:creationId xmlns:a16="http://schemas.microsoft.com/office/drawing/2014/main" id="{1E3FDD23-60C8-426D-9ABA-73EDD5EC3860}"/>
              </a:ext>
            </a:extLst>
          </p:cNvPr>
          <p:cNvSpPr>
            <a:spLocks noGrp="1"/>
          </p:cNvSpPr>
          <p:nvPr>
            <p:ph type="title"/>
          </p:nvPr>
        </p:nvSpPr>
        <p:spPr>
          <a:xfrm>
            <a:off x="677334" y="1176489"/>
            <a:ext cx="3749061" cy="1508469"/>
          </a:xfrm>
        </p:spPr>
        <p:txBody>
          <a:bodyPr vert="horz" lIns="91440" tIns="45720" rIns="91440" bIns="45720" rtlCol="0" anchor="ctr">
            <a:normAutofit/>
          </a:bodyPr>
          <a:lstStyle/>
          <a:p>
            <a:r>
              <a:rPr lang="en-US" kern="1200">
                <a:solidFill>
                  <a:srgbClr val="703A2D"/>
                </a:solidFill>
                <a:latin typeface="+mj-lt"/>
                <a:ea typeface="+mj-ea"/>
                <a:cs typeface="+mj-cs"/>
              </a:rPr>
              <a:t>COMPETITIVE ADVANTANGE</a:t>
            </a:r>
          </a:p>
        </p:txBody>
      </p:sp>
      <p:sp>
        <p:nvSpPr>
          <p:cNvPr id="4" name="Text Placeholder 3">
            <a:extLst>
              <a:ext uri="{FF2B5EF4-FFF2-40B4-BE49-F238E27FC236}">
                <a16:creationId xmlns:a16="http://schemas.microsoft.com/office/drawing/2014/main" id="{710BADAF-DC73-4AF9-BA0D-54E04A3E8F2D}"/>
              </a:ext>
            </a:extLst>
          </p:cNvPr>
          <p:cNvSpPr>
            <a:spLocks noGrp="1"/>
          </p:cNvSpPr>
          <p:nvPr>
            <p:ph type="body" sz="half" idx="2"/>
          </p:nvPr>
        </p:nvSpPr>
        <p:spPr>
          <a:xfrm>
            <a:off x="677334" y="2795618"/>
            <a:ext cx="4104528" cy="3005289"/>
          </a:xfrm>
        </p:spPr>
        <p:txBody>
          <a:bodyPr vert="horz" lIns="91440" tIns="45720" rIns="91440" bIns="45720" rtlCol="0">
            <a:normAutofit lnSpcReduction="10000"/>
          </a:bodyPr>
          <a:lstStyle/>
          <a:p>
            <a:pPr indent="-228600">
              <a:buFont typeface="Arial" panose="020B0604020202020204" pitchFamily="34" charset="0"/>
              <a:buChar char="•"/>
            </a:pPr>
            <a:r>
              <a:rPr lang="en-US" sz="1800" b="1" dirty="0"/>
              <a:t>Taste: </a:t>
            </a:r>
            <a:r>
              <a:rPr lang="en-US" sz="1800" dirty="0"/>
              <a:t>chewy juicy taste</a:t>
            </a:r>
          </a:p>
          <a:p>
            <a:pPr indent="-228600">
              <a:buFont typeface="Arial" panose="020B0604020202020204" pitchFamily="34" charset="0"/>
              <a:buChar char="•"/>
            </a:pPr>
            <a:r>
              <a:rPr lang="en-US" sz="1800" dirty="0"/>
              <a:t> </a:t>
            </a:r>
            <a:r>
              <a:rPr lang="en-US" sz="1800" b="1" dirty="0"/>
              <a:t>Baking</a:t>
            </a:r>
            <a:r>
              <a:rPr lang="en-US" sz="1800" dirty="0"/>
              <a:t> using a wood fired brick ovens use recycled wood non treated</a:t>
            </a:r>
          </a:p>
          <a:p>
            <a:pPr indent="-228600">
              <a:buFont typeface="Arial" panose="020B0604020202020204" pitchFamily="34" charset="0"/>
              <a:buChar char="•"/>
            </a:pPr>
            <a:r>
              <a:rPr lang="en-GB" b="1" dirty="0"/>
              <a:t>Crafting quality bread -</a:t>
            </a:r>
            <a:r>
              <a:rPr lang="en-US" dirty="0"/>
              <a:t>Gesture done by hand consistent quality in the creations is a result  of true artisan craftsmanship</a:t>
            </a:r>
            <a:endParaRPr lang="en-GB" b="1" dirty="0"/>
          </a:p>
          <a:p>
            <a:pPr indent="-228600">
              <a:buFont typeface="Arial" panose="020B0604020202020204" pitchFamily="34" charset="0"/>
              <a:buChar char="•"/>
            </a:pPr>
            <a:r>
              <a:rPr lang="en-GB" dirty="0"/>
              <a:t>N</a:t>
            </a:r>
            <a:r>
              <a:rPr lang="en-GB" b="1" dirty="0"/>
              <a:t>iche</a:t>
            </a:r>
            <a:r>
              <a:rPr lang="en-GB" dirty="0"/>
              <a:t> -selling to a chic circle of the country – want to make the loaf fashionable in chic circles – celebrities, politicians and upper class</a:t>
            </a:r>
            <a:endParaRPr lang="en-US" sz="1800" dirty="0"/>
          </a:p>
          <a:p>
            <a:pPr indent="-228600">
              <a:buFont typeface="Arial" panose="020B0604020202020204" pitchFamily="34" charset="0"/>
              <a:buChar char="•"/>
            </a:pPr>
            <a:r>
              <a:rPr lang="en-US" sz="1800" b="1" dirty="0"/>
              <a:t>Ingredients</a:t>
            </a:r>
            <a:r>
              <a:rPr lang="en-US" sz="1800" dirty="0"/>
              <a:t> sourced from selected local farmers - organic</a:t>
            </a:r>
          </a:p>
        </p:txBody>
      </p:sp>
    </p:spTree>
    <p:extLst>
      <p:ext uri="{BB962C8B-B14F-4D97-AF65-F5344CB8AC3E}">
        <p14:creationId xmlns:p14="http://schemas.microsoft.com/office/powerpoint/2010/main" val="641531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4841EA57-DEA6-4BE9-B11E-1FBCC76B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http://ipreferparis.typepad.com/.a/6a00d83451b0bd69e20120a789b3c1970b-800wi">
            <a:extLst>
              <a:ext uri="{FF2B5EF4-FFF2-40B4-BE49-F238E27FC236}">
                <a16:creationId xmlns:a16="http://schemas.microsoft.com/office/drawing/2014/main" id="{4E97FCC7-86E7-4BD7-8332-7699873C75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528" r="-3" b="26826"/>
          <a:stretch/>
        </p:blipFill>
        <p:spPr bwMode="auto">
          <a:xfrm>
            <a:off x="5926240" y="10"/>
            <a:ext cx="6265758" cy="2285990"/>
          </a:xfrm>
          <a:custGeom>
            <a:avLst/>
            <a:gdLst>
              <a:gd name="connsiteX0" fmla="*/ 0 w 6265758"/>
              <a:gd name="connsiteY0" fmla="*/ 0 h 2286000"/>
              <a:gd name="connsiteX1" fmla="*/ 6265758 w 6265758"/>
              <a:gd name="connsiteY1" fmla="*/ 0 h 2286000"/>
              <a:gd name="connsiteX2" fmla="*/ 6265758 w 6265758"/>
              <a:gd name="connsiteY2" fmla="*/ 2286000 h 2286000"/>
              <a:gd name="connsiteX3" fmla="*/ 1062168 w 6265758"/>
              <a:gd name="connsiteY3" fmla="*/ 2286000 h 2286000"/>
              <a:gd name="connsiteX4" fmla="*/ 790683 w 6265758"/>
              <a:gd name="connsiteY4" fmla="*/ 1700078 h 2286000"/>
              <a:gd name="connsiteX5" fmla="*/ 787725 w 6265758"/>
              <a:gd name="connsiteY5" fmla="*/ 1700078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ttp://abonjour.com/wp-content/uploads/2015/04/poilane3.jpg">
            <a:extLst>
              <a:ext uri="{FF2B5EF4-FFF2-40B4-BE49-F238E27FC236}">
                <a16:creationId xmlns:a16="http://schemas.microsoft.com/office/drawing/2014/main" id="{DE55347E-8962-47E4-A9B6-1BDB912A71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16" b="22615"/>
          <a:stretch/>
        </p:blipFill>
        <p:spPr bwMode="auto">
          <a:xfrm>
            <a:off x="6988408" y="2286000"/>
            <a:ext cx="5203590" cy="2286000"/>
          </a:xfrm>
          <a:custGeom>
            <a:avLst/>
            <a:gdLst>
              <a:gd name="connsiteX0" fmla="*/ 0 w 5203590"/>
              <a:gd name="connsiteY0" fmla="*/ 0 h 2286000"/>
              <a:gd name="connsiteX1" fmla="*/ 5203590 w 5203590"/>
              <a:gd name="connsiteY1" fmla="*/ 0 h 2286000"/>
              <a:gd name="connsiteX2" fmla="*/ 5203590 w 5203590"/>
              <a:gd name="connsiteY2" fmla="*/ 2286000 h 2286000"/>
              <a:gd name="connsiteX3" fmla="*/ 1059212 w 5203590"/>
              <a:gd name="connsiteY3" fmla="*/ 2286000 h 2286000"/>
              <a:gd name="connsiteX4" fmla="*/ 925708 w 5203590"/>
              <a:gd name="connsiteY4" fmla="*/ 1997870 h 2286000"/>
              <a:gd name="connsiteX5" fmla="*/ 925707 w 5203590"/>
              <a:gd name="connsiteY5" fmla="*/ 199787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https://tse3.mm.bing.net/th?id=OIP.AKkiMSYBqV92iQC8dRPzxAAAAA&amp;pid=15.1&amp;P=0&amp;w=300&amp;h=300">
            <a:extLst>
              <a:ext uri="{FF2B5EF4-FFF2-40B4-BE49-F238E27FC236}">
                <a16:creationId xmlns:a16="http://schemas.microsoft.com/office/drawing/2014/main" id="{7BF73E28-02C6-4866-94C2-240C91CA79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6105" b="37122"/>
          <a:stretch/>
        </p:blipFill>
        <p:spPr bwMode="auto">
          <a:xfrm>
            <a:off x="8047618" y="4572000"/>
            <a:ext cx="4144382" cy="2286000"/>
          </a:xfrm>
          <a:custGeom>
            <a:avLst/>
            <a:gdLst>
              <a:gd name="connsiteX0" fmla="*/ 0 w 4144382"/>
              <a:gd name="connsiteY0" fmla="*/ 0 h 2286000"/>
              <a:gd name="connsiteX1" fmla="*/ 4144382 w 4144382"/>
              <a:gd name="connsiteY1" fmla="*/ 0 h 2286000"/>
              <a:gd name="connsiteX2" fmla="*/ 4144382 w 4144382"/>
              <a:gd name="connsiteY2" fmla="*/ 2286000 h 2286000"/>
              <a:gd name="connsiteX3" fmla="*/ 1054581 w 4144382"/>
              <a:gd name="connsiteY3" fmla="*/ 2286000 h 2286000"/>
              <a:gd name="connsiteX4" fmla="*/ 1054581 w 4144382"/>
              <a:gd name="connsiteY4" fmla="*/ 2285999 h 2286000"/>
              <a:gd name="connsiteX5" fmla="*/ 1059211 w 4144382"/>
              <a:gd name="connsiteY5" fmla="*/ 2285999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a:noFill/>
          <a:extLst>
            <a:ext uri="{909E8E84-426E-40DD-AFC4-6F175D3DCCD1}">
              <a14:hiddenFill xmlns:a14="http://schemas.microsoft.com/office/drawing/2010/main">
                <a:solidFill>
                  <a:srgbClr val="FFFFFF"/>
                </a:solidFill>
              </a14:hiddenFill>
            </a:ext>
          </a:extLst>
        </p:spPr>
      </p:pic>
      <p:sp>
        <p:nvSpPr>
          <p:cNvPr id="79" name="Freeform 15">
            <a:extLst>
              <a:ext uri="{FF2B5EF4-FFF2-40B4-BE49-F238E27FC236}">
                <a16:creationId xmlns:a16="http://schemas.microsoft.com/office/drawing/2014/main" id="{A26922E4-CEB0-4BFE-BAD1-403E6A417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0F1D7D-5D5B-4A0D-BC0D-9BC87D112C41}"/>
              </a:ext>
            </a:extLst>
          </p:cNvPr>
          <p:cNvSpPr>
            <a:spLocks noGrp="1"/>
          </p:cNvSpPr>
          <p:nvPr>
            <p:ph type="title"/>
          </p:nvPr>
        </p:nvSpPr>
        <p:spPr>
          <a:xfrm>
            <a:off x="838200" y="365125"/>
            <a:ext cx="5088040" cy="1325563"/>
          </a:xfrm>
        </p:spPr>
        <p:txBody>
          <a:bodyPr>
            <a:normAutofit/>
          </a:bodyPr>
          <a:lstStyle/>
          <a:p>
            <a:r>
              <a:rPr lang="en-GB" sz="4000">
                <a:solidFill>
                  <a:srgbClr val="000000"/>
                </a:solidFill>
              </a:rPr>
              <a:t>FINANCE CONSIDERATIONS</a:t>
            </a:r>
          </a:p>
        </p:txBody>
      </p:sp>
      <p:sp>
        <p:nvSpPr>
          <p:cNvPr id="3" name="Content Placeholder 2">
            <a:extLst>
              <a:ext uri="{FF2B5EF4-FFF2-40B4-BE49-F238E27FC236}">
                <a16:creationId xmlns:a16="http://schemas.microsoft.com/office/drawing/2014/main" id="{E98A8140-66D5-4F24-8DD8-88290D4B5F61}"/>
              </a:ext>
            </a:extLst>
          </p:cNvPr>
          <p:cNvSpPr>
            <a:spLocks noGrp="1"/>
          </p:cNvSpPr>
          <p:nvPr>
            <p:ph idx="1"/>
          </p:nvPr>
        </p:nvSpPr>
        <p:spPr>
          <a:xfrm>
            <a:off x="838200" y="2021249"/>
            <a:ext cx="5707565" cy="4155713"/>
          </a:xfrm>
        </p:spPr>
        <p:txBody>
          <a:bodyPr>
            <a:normAutofit/>
          </a:bodyPr>
          <a:lstStyle/>
          <a:p>
            <a:r>
              <a:rPr lang="en-GB" sz="2000" dirty="0">
                <a:solidFill>
                  <a:srgbClr val="000000"/>
                </a:solidFill>
              </a:rPr>
              <a:t>DELICE DU PAIN will raise £500,000</a:t>
            </a:r>
          </a:p>
          <a:p>
            <a:r>
              <a:rPr lang="en-GB" sz="2000" dirty="0">
                <a:solidFill>
                  <a:srgbClr val="000000"/>
                </a:solidFill>
              </a:rPr>
              <a:t>Look for investment £200,000 –pay back in 3years.</a:t>
            </a:r>
          </a:p>
          <a:p>
            <a:r>
              <a:rPr lang="en-GB" sz="2000" dirty="0">
                <a:solidFill>
                  <a:srgbClr val="000000"/>
                </a:solidFill>
              </a:rPr>
              <a:t>DELICE DU PAIN  expects sale of £1,018,000 in the first year </a:t>
            </a:r>
          </a:p>
          <a:p>
            <a:r>
              <a:rPr lang="en-GB" sz="2000" dirty="0">
                <a:solidFill>
                  <a:srgbClr val="000000"/>
                </a:solidFill>
              </a:rPr>
              <a:t>Break Even in the year 1 of its first operations – steadily increase in sales.</a:t>
            </a:r>
          </a:p>
          <a:p>
            <a:pPr marL="0" indent="0">
              <a:buNone/>
            </a:pPr>
            <a:endParaRPr lang="en-GB" sz="2000" dirty="0">
              <a:solidFill>
                <a:srgbClr val="000000"/>
              </a:solidFill>
            </a:endParaRPr>
          </a:p>
          <a:p>
            <a:endParaRPr lang="en-GB" sz="2000" dirty="0">
              <a:solidFill>
                <a:srgbClr val="000000"/>
              </a:solidFill>
            </a:endParaRPr>
          </a:p>
          <a:p>
            <a:endParaRPr lang="en-GB" sz="2000" dirty="0">
              <a:solidFill>
                <a:srgbClr val="000000"/>
              </a:solidFill>
            </a:endParaRPr>
          </a:p>
        </p:txBody>
      </p:sp>
    </p:spTree>
    <p:extLst>
      <p:ext uri="{BB962C8B-B14F-4D97-AF65-F5344CB8AC3E}">
        <p14:creationId xmlns:p14="http://schemas.microsoft.com/office/powerpoint/2010/main" val="2176371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2004"/>
          </a:xfrm>
        </p:spPr>
        <p:txBody>
          <a:bodyPr>
            <a:normAutofit/>
          </a:bodyPr>
          <a:lstStyle/>
          <a:p>
            <a:pPr algn="ctr"/>
            <a:r>
              <a:rPr lang="en-GB" sz="3200" b="1" dirty="0"/>
              <a:t>DELICE DU PAIN – PROJECTED PROFIT AND LOSS FOR 3 YEARS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898736336"/>
              </p:ext>
            </p:extLst>
          </p:nvPr>
        </p:nvGraphicFramePr>
        <p:xfrm>
          <a:off x="1435691" y="957113"/>
          <a:ext cx="9562753" cy="5900874"/>
        </p:xfrm>
        <a:graphic>
          <a:graphicData uri="http://schemas.openxmlformats.org/drawingml/2006/table">
            <a:tbl>
              <a:tblPr>
                <a:tableStyleId>{5C22544A-7EE6-4342-B048-85BDC9FD1C3A}</a:tableStyleId>
              </a:tblPr>
              <a:tblGrid>
                <a:gridCol w="860298">
                  <a:extLst>
                    <a:ext uri="{9D8B030D-6E8A-4147-A177-3AD203B41FA5}">
                      <a16:colId xmlns:a16="http://schemas.microsoft.com/office/drawing/2014/main" val="371275115"/>
                    </a:ext>
                  </a:extLst>
                </a:gridCol>
                <a:gridCol w="443591">
                  <a:extLst>
                    <a:ext uri="{9D8B030D-6E8A-4147-A177-3AD203B41FA5}">
                      <a16:colId xmlns:a16="http://schemas.microsoft.com/office/drawing/2014/main" val="2147353439"/>
                    </a:ext>
                  </a:extLst>
                </a:gridCol>
                <a:gridCol w="516179">
                  <a:extLst>
                    <a:ext uri="{9D8B030D-6E8A-4147-A177-3AD203B41FA5}">
                      <a16:colId xmlns:a16="http://schemas.microsoft.com/office/drawing/2014/main" val="976833248"/>
                    </a:ext>
                  </a:extLst>
                </a:gridCol>
                <a:gridCol w="516179">
                  <a:extLst>
                    <a:ext uri="{9D8B030D-6E8A-4147-A177-3AD203B41FA5}">
                      <a16:colId xmlns:a16="http://schemas.microsoft.com/office/drawing/2014/main" val="1795910649"/>
                    </a:ext>
                  </a:extLst>
                </a:gridCol>
                <a:gridCol w="516179">
                  <a:extLst>
                    <a:ext uri="{9D8B030D-6E8A-4147-A177-3AD203B41FA5}">
                      <a16:colId xmlns:a16="http://schemas.microsoft.com/office/drawing/2014/main" val="1208149474"/>
                    </a:ext>
                  </a:extLst>
                </a:gridCol>
                <a:gridCol w="516179">
                  <a:extLst>
                    <a:ext uri="{9D8B030D-6E8A-4147-A177-3AD203B41FA5}">
                      <a16:colId xmlns:a16="http://schemas.microsoft.com/office/drawing/2014/main" val="44452351"/>
                    </a:ext>
                  </a:extLst>
                </a:gridCol>
                <a:gridCol w="516179">
                  <a:extLst>
                    <a:ext uri="{9D8B030D-6E8A-4147-A177-3AD203B41FA5}">
                      <a16:colId xmlns:a16="http://schemas.microsoft.com/office/drawing/2014/main" val="4216801255"/>
                    </a:ext>
                  </a:extLst>
                </a:gridCol>
                <a:gridCol w="516179">
                  <a:extLst>
                    <a:ext uri="{9D8B030D-6E8A-4147-A177-3AD203B41FA5}">
                      <a16:colId xmlns:a16="http://schemas.microsoft.com/office/drawing/2014/main" val="4249821210"/>
                    </a:ext>
                  </a:extLst>
                </a:gridCol>
                <a:gridCol w="516179">
                  <a:extLst>
                    <a:ext uri="{9D8B030D-6E8A-4147-A177-3AD203B41FA5}">
                      <a16:colId xmlns:a16="http://schemas.microsoft.com/office/drawing/2014/main" val="797016376"/>
                    </a:ext>
                  </a:extLst>
                </a:gridCol>
                <a:gridCol w="516179">
                  <a:extLst>
                    <a:ext uri="{9D8B030D-6E8A-4147-A177-3AD203B41FA5}">
                      <a16:colId xmlns:a16="http://schemas.microsoft.com/office/drawing/2014/main" val="3473209847"/>
                    </a:ext>
                  </a:extLst>
                </a:gridCol>
                <a:gridCol w="516179">
                  <a:extLst>
                    <a:ext uri="{9D8B030D-6E8A-4147-A177-3AD203B41FA5}">
                      <a16:colId xmlns:a16="http://schemas.microsoft.com/office/drawing/2014/main" val="1948410391"/>
                    </a:ext>
                  </a:extLst>
                </a:gridCol>
                <a:gridCol w="516179">
                  <a:extLst>
                    <a:ext uri="{9D8B030D-6E8A-4147-A177-3AD203B41FA5}">
                      <a16:colId xmlns:a16="http://schemas.microsoft.com/office/drawing/2014/main" val="519880221"/>
                    </a:ext>
                  </a:extLst>
                </a:gridCol>
                <a:gridCol w="516179">
                  <a:extLst>
                    <a:ext uri="{9D8B030D-6E8A-4147-A177-3AD203B41FA5}">
                      <a16:colId xmlns:a16="http://schemas.microsoft.com/office/drawing/2014/main" val="1196108457"/>
                    </a:ext>
                  </a:extLst>
                </a:gridCol>
                <a:gridCol w="516179">
                  <a:extLst>
                    <a:ext uri="{9D8B030D-6E8A-4147-A177-3AD203B41FA5}">
                      <a16:colId xmlns:a16="http://schemas.microsoft.com/office/drawing/2014/main" val="1207727264"/>
                    </a:ext>
                  </a:extLst>
                </a:gridCol>
                <a:gridCol w="516179">
                  <a:extLst>
                    <a:ext uri="{9D8B030D-6E8A-4147-A177-3AD203B41FA5}">
                      <a16:colId xmlns:a16="http://schemas.microsoft.com/office/drawing/2014/main" val="4220310131"/>
                    </a:ext>
                  </a:extLst>
                </a:gridCol>
                <a:gridCol w="516179">
                  <a:extLst>
                    <a:ext uri="{9D8B030D-6E8A-4147-A177-3AD203B41FA5}">
                      <a16:colId xmlns:a16="http://schemas.microsoft.com/office/drawing/2014/main" val="3034722684"/>
                    </a:ext>
                  </a:extLst>
                </a:gridCol>
                <a:gridCol w="516179">
                  <a:extLst>
                    <a:ext uri="{9D8B030D-6E8A-4147-A177-3AD203B41FA5}">
                      <a16:colId xmlns:a16="http://schemas.microsoft.com/office/drawing/2014/main" val="3755885144"/>
                    </a:ext>
                  </a:extLst>
                </a:gridCol>
                <a:gridCol w="516179">
                  <a:extLst>
                    <a:ext uri="{9D8B030D-6E8A-4147-A177-3AD203B41FA5}">
                      <a16:colId xmlns:a16="http://schemas.microsoft.com/office/drawing/2014/main" val="1209130875"/>
                    </a:ext>
                  </a:extLst>
                </a:gridCol>
              </a:tblGrid>
              <a:tr h="140497">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M1</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M2</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M3</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1</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2</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3</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4</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1</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2</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3</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4</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1</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2</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3</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QTR 4</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983196603"/>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gridSpan="4">
                  <a:txBody>
                    <a:bodyPr/>
                    <a:lstStyle/>
                    <a:p>
                      <a:pPr algn="ctr" fontAlgn="b"/>
                      <a:r>
                        <a:rPr lang="en-GB" sz="600" u="none" strike="noStrike">
                          <a:effectLst/>
                        </a:rPr>
                        <a:t>YEAR 1</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600" u="none" strike="noStrike">
                          <a:effectLst/>
                        </a:rPr>
                        <a:t>YEAR 2</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600" u="none" strike="noStrike">
                          <a:effectLst/>
                        </a:rPr>
                        <a:t>YEAR 3</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530623"/>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jan</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feb</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mar</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jan-mar</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apr-jun</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jul-sep</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oct-dec</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jan-mar</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apr-jun</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jul-sep</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oct-dec</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jan-mar</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apr-jun</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jul-sep</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oct-dec</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810788903"/>
                  </a:ext>
                </a:extLst>
              </a:tr>
              <a:tr h="140497">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gridSpan="2">
                  <a:txBody>
                    <a:bodyPr/>
                    <a:lstStyle/>
                    <a:p>
                      <a:pPr algn="l" fontAlgn="b"/>
                      <a:r>
                        <a:rPr lang="en-GB" sz="600" u="none" strike="noStrike">
                          <a:effectLst/>
                        </a:rPr>
                        <a:t>Selling Price</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£40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gridSpan="2">
                  <a:txBody>
                    <a:bodyPr/>
                    <a:lstStyle/>
                    <a:p>
                      <a:pPr algn="l" fontAlgn="b"/>
                      <a:r>
                        <a:rPr lang="en-GB" sz="600" u="none" strike="noStrike">
                          <a:effectLst/>
                        </a:rPr>
                        <a:t>Selling Price</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£45</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gridSpan="2">
                  <a:txBody>
                    <a:bodyPr/>
                    <a:lstStyle/>
                    <a:p>
                      <a:pPr algn="l" fontAlgn="b"/>
                      <a:r>
                        <a:rPr lang="en-GB" sz="600" u="none" strike="noStrike">
                          <a:effectLst/>
                        </a:rPr>
                        <a:t>Selling Price</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697557468"/>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787188154"/>
                  </a:ext>
                </a:extLst>
              </a:tr>
              <a:tr h="140497">
                <a:tc>
                  <a:txBody>
                    <a:bodyPr/>
                    <a:lstStyle/>
                    <a:p>
                      <a:pPr algn="l" fontAlgn="b"/>
                      <a:r>
                        <a:rPr lang="en-GB" sz="600" u="none" strike="noStrike">
                          <a:effectLst/>
                        </a:rPr>
                        <a:t>Number of shop</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2shops</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3shops</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4 shops</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5 shops</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4056952878"/>
                  </a:ext>
                </a:extLst>
              </a:tr>
              <a:tr h="140497">
                <a:tc>
                  <a:txBody>
                    <a:bodyPr/>
                    <a:lstStyle/>
                    <a:p>
                      <a:pPr algn="l" fontAlgn="b"/>
                      <a:r>
                        <a:rPr lang="en-GB" sz="600" u="none" strike="noStrike">
                          <a:effectLst/>
                        </a:rPr>
                        <a:t>Sales Qty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550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1850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7,100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11500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12,850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18,500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28,500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29,850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32,500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262596045"/>
                  </a:ext>
                </a:extLst>
              </a:tr>
              <a:tr h="140497">
                <a:tc>
                  <a:txBody>
                    <a:bodyPr/>
                    <a:lstStyle/>
                    <a:p>
                      <a:pPr algn="l" fontAlgn="b"/>
                      <a:r>
                        <a:rPr lang="en-GB" sz="600" u="none" strike="noStrike">
                          <a:effectLst/>
                        </a:rPr>
                        <a:t>Sales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20,000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22,000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32,000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74,000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200,000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284,000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460,000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578,250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675,000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832,500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990,000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1,250,000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1,425,000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1,492,500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1,625,000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25007344"/>
                  </a:ext>
                </a:extLst>
              </a:tr>
              <a:tr h="140497">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947414717"/>
                  </a:ext>
                </a:extLst>
              </a:tr>
              <a:tr h="140497">
                <a:tc gridSpan="2">
                  <a:txBody>
                    <a:bodyPr/>
                    <a:lstStyle/>
                    <a:p>
                      <a:pPr algn="l" fontAlgn="b"/>
                      <a:r>
                        <a:rPr lang="en-GB" sz="600" u="none" strike="noStrike">
                          <a:effectLst/>
                        </a:rPr>
                        <a:t>Sales per year (£)</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1,018,000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3,075,750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5,792,500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915560530"/>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886604839"/>
                  </a:ext>
                </a:extLst>
              </a:tr>
              <a:tr h="140497">
                <a:tc gridSpan="2">
                  <a:txBody>
                    <a:bodyPr/>
                    <a:lstStyle/>
                    <a:p>
                      <a:pPr algn="l" fontAlgn="b"/>
                      <a:r>
                        <a:rPr lang="en-GB" sz="600" u="none" strike="noStrike">
                          <a:effectLst/>
                        </a:rPr>
                        <a:t>Per Customer unit</a:t>
                      </a:r>
                      <a:endParaRPr lang="en-GB" sz="600" b="0"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681146228"/>
                  </a:ext>
                </a:extLst>
              </a:tr>
              <a:tr h="140497">
                <a:tc>
                  <a:txBody>
                    <a:bodyPr/>
                    <a:lstStyle/>
                    <a:p>
                      <a:pPr algn="l" fontAlgn="b"/>
                      <a:r>
                        <a:rPr lang="en-GB" sz="600" u="none" strike="noStrike">
                          <a:effectLst/>
                        </a:rPr>
                        <a:t>Consultant Pay</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2,500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2,750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4,000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9,250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35,500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57,500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64,250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92,500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110,000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142,500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149,250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162,500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898041809"/>
                  </a:ext>
                </a:extLst>
              </a:tr>
              <a:tr h="140497">
                <a:tc>
                  <a:txBody>
                    <a:bodyPr/>
                    <a:lstStyle/>
                    <a:p>
                      <a:pPr algn="l" fontAlgn="b"/>
                      <a:r>
                        <a:rPr lang="en-GB" sz="600" u="none" strike="noStrike">
                          <a:effectLst/>
                        </a:rPr>
                        <a:t>Materials</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£2,000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£3,200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7,400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28,400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46,000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51,400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74,000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88,000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114,000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119,400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130,000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358900980"/>
                  </a:ext>
                </a:extLst>
              </a:tr>
              <a:tr h="140497">
                <a:tc gridSpan="2">
                  <a:txBody>
                    <a:bodyPr/>
                    <a:lstStyle/>
                    <a:p>
                      <a:pPr algn="l" fontAlgn="b"/>
                      <a:r>
                        <a:rPr lang="en-GB" sz="600" u="none" strike="noStrike">
                          <a:effectLst/>
                        </a:rPr>
                        <a:t>Variable Cost (£)</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4,500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4,950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7,200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16,650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45,000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63,900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103,500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115,650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135,000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166,500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198,000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225,000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256,500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268,650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292,500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547592012"/>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075806454"/>
                  </a:ext>
                </a:extLst>
              </a:tr>
              <a:tr h="140497">
                <a:tc gridSpan="2">
                  <a:txBody>
                    <a:bodyPr/>
                    <a:lstStyle/>
                    <a:p>
                      <a:pPr algn="l" fontAlgn="b"/>
                      <a:r>
                        <a:rPr lang="en-GB" sz="600" u="none" strike="noStrike">
                          <a:effectLst/>
                        </a:rPr>
                        <a:t>Variable Cost per year (£)</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229,050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615,150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1,042,650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755374456"/>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122425735"/>
                  </a:ext>
                </a:extLst>
              </a:tr>
              <a:tr h="140497">
                <a:tc gridSpan="3">
                  <a:txBody>
                    <a:bodyPr/>
                    <a:lstStyle/>
                    <a:p>
                      <a:pPr algn="l" fontAlgn="b"/>
                      <a:r>
                        <a:rPr lang="en-GB" sz="600" u="none" strike="noStrike">
                          <a:effectLst/>
                        </a:rPr>
                        <a:t>Contribution to Fixed Costs (£)</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hMerge="1">
                  <a:txBody>
                    <a:bodyPr/>
                    <a:lstStyle/>
                    <a:p>
                      <a:endParaRPr lang="en-GB"/>
                    </a:p>
                  </a:txBody>
                  <a:tcPr/>
                </a:tc>
                <a:tc>
                  <a:txBody>
                    <a:bodyPr/>
                    <a:lstStyle/>
                    <a:p>
                      <a:pPr algn="r" fontAlgn="b"/>
                      <a:r>
                        <a:rPr lang="en-GB" sz="600" u="none" strike="noStrike">
                          <a:effectLst/>
                        </a:rPr>
                        <a:t>15,500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17,050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24,800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57,350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155,000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220,100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356,500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462,600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540,000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666,000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792,000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1,025,000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1,168,500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1,223,850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1,332,500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076875146"/>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r>
                        <a:rPr lang="en-GB" sz="600" u="none" strike="noStrike">
                          <a:effectLst/>
                        </a:rPr>
                        <a:t> </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291441752"/>
                  </a:ext>
                </a:extLst>
              </a:tr>
              <a:tr h="140497">
                <a:tc gridSpan="2">
                  <a:txBody>
                    <a:bodyPr/>
                    <a:lstStyle/>
                    <a:p>
                      <a:pPr algn="l" fontAlgn="b"/>
                      <a:r>
                        <a:rPr lang="en-GB" sz="600" u="none" strike="noStrike">
                          <a:effectLst/>
                        </a:rPr>
                        <a:t>Rent per shop p.a</a:t>
                      </a:r>
                      <a:endParaRPr lang="en-GB" sz="600" b="0"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500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737388200"/>
                  </a:ext>
                </a:extLst>
              </a:tr>
              <a:tr h="140497">
                <a:tc gridSpan="2">
                  <a:txBody>
                    <a:bodyPr/>
                    <a:lstStyle/>
                    <a:p>
                      <a:pPr algn="l" fontAlgn="b"/>
                      <a:r>
                        <a:rPr lang="en-GB" sz="600" u="none" strike="noStrike">
                          <a:effectLst/>
                        </a:rPr>
                        <a:t>Décor per shop p.a</a:t>
                      </a:r>
                      <a:endParaRPr lang="en-GB" sz="600" b="0"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480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409493539"/>
                  </a:ext>
                </a:extLst>
              </a:tr>
              <a:tr h="140497">
                <a:tc gridSpan="2">
                  <a:txBody>
                    <a:bodyPr/>
                    <a:lstStyle/>
                    <a:p>
                      <a:pPr algn="l" fontAlgn="b"/>
                      <a:r>
                        <a:rPr lang="en-GB" sz="600" u="none" strike="noStrike">
                          <a:effectLst/>
                        </a:rPr>
                        <a:t>Equipment per shop p.a</a:t>
                      </a:r>
                      <a:endParaRPr lang="en-GB" sz="600" b="0"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1920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1440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1440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1920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1920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102706442"/>
                  </a:ext>
                </a:extLst>
              </a:tr>
              <a:tr h="140497">
                <a:tc gridSpan="2">
                  <a:txBody>
                    <a:bodyPr/>
                    <a:lstStyle/>
                    <a:p>
                      <a:pPr algn="l" fontAlgn="b"/>
                      <a:r>
                        <a:rPr lang="en-GB" sz="600" u="none" strike="noStrike">
                          <a:effectLst/>
                        </a:rPr>
                        <a:t>Telephone per shop p.a</a:t>
                      </a:r>
                      <a:endParaRPr lang="en-GB" sz="600" b="0"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960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720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720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420908986"/>
                  </a:ext>
                </a:extLst>
              </a:tr>
              <a:tr h="140497">
                <a:tc gridSpan="2">
                  <a:txBody>
                    <a:bodyPr/>
                    <a:lstStyle/>
                    <a:p>
                      <a:pPr algn="l" fontAlgn="b"/>
                      <a:r>
                        <a:rPr lang="en-GB" sz="600" u="none" strike="noStrike">
                          <a:effectLst/>
                        </a:rPr>
                        <a:t>Computer per shop p.a</a:t>
                      </a:r>
                      <a:endParaRPr lang="en-GB" sz="600" b="0"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600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50</a:t>
                      </a:r>
                      <a:endParaRPr lang="en-GB" sz="600" b="0"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750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605905823"/>
                  </a:ext>
                </a:extLst>
              </a:tr>
              <a:tr h="140497">
                <a:tc>
                  <a:txBody>
                    <a:bodyPr/>
                    <a:lstStyle/>
                    <a:p>
                      <a:pPr algn="l" fontAlgn="b"/>
                      <a:r>
                        <a:rPr lang="en-GB" sz="600" u="none" strike="noStrike">
                          <a:effectLst/>
                        </a:rPr>
                        <a:t>Fixed Cost</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830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830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830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2,490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2,490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4,980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4,980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7,470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7,470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9,960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9,960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12,450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12,450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12,450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12,450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567223906"/>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289739890"/>
                  </a:ext>
                </a:extLst>
              </a:tr>
              <a:tr h="140497">
                <a:tc gridSpan="2">
                  <a:txBody>
                    <a:bodyPr/>
                    <a:lstStyle/>
                    <a:p>
                      <a:pPr algn="l" fontAlgn="b"/>
                      <a:r>
                        <a:rPr lang="en-GB" sz="600" u="none" strike="noStrike">
                          <a:effectLst/>
                        </a:rPr>
                        <a:t>Fixed Cost per year (£)</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14,940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34,860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49,800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64810234"/>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19037949"/>
                  </a:ext>
                </a:extLst>
              </a:tr>
              <a:tr h="140497">
                <a:tc>
                  <a:txBody>
                    <a:bodyPr/>
                    <a:lstStyle/>
                    <a:p>
                      <a:pPr algn="l" fontAlgn="b"/>
                      <a:r>
                        <a:rPr lang="en-GB" sz="600" u="none" strike="noStrike">
                          <a:effectLst/>
                        </a:rPr>
                        <a:t>Profit (£)</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14,670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16,220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23,970</a:t>
                      </a:r>
                      <a:endParaRPr lang="en-GB" sz="600" b="1" i="0" u="none" strike="noStrike">
                        <a:solidFill>
                          <a:srgbClr val="7030A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54,860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152,510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215,120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351,520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455,130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532,530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656,040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782,040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1,012,550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1,156,050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1,211,400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1,320,050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278467271"/>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467593139"/>
                  </a:ext>
                </a:extLst>
              </a:tr>
              <a:tr h="140497">
                <a:tc gridSpan="2">
                  <a:txBody>
                    <a:bodyPr/>
                    <a:lstStyle/>
                    <a:p>
                      <a:pPr algn="l" fontAlgn="b"/>
                      <a:r>
                        <a:rPr lang="en-GB" sz="600" u="none" strike="noStrike">
                          <a:effectLst/>
                        </a:rPr>
                        <a:t>Profit  per year (£)</a:t>
                      </a:r>
                      <a:endParaRPr lang="en-GB" sz="600" b="1"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774,010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2,425,740</a:t>
                      </a:r>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1"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4,700,050</a:t>
                      </a:r>
                      <a:endParaRPr lang="en-GB" sz="600" b="1"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122342956"/>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652191394"/>
                  </a:ext>
                </a:extLst>
              </a:tr>
              <a:tr h="140497">
                <a:tc>
                  <a:txBody>
                    <a:bodyPr/>
                    <a:lstStyle/>
                    <a:p>
                      <a:pPr algn="l" fontAlgn="b"/>
                      <a:r>
                        <a:rPr lang="en-GB" sz="600" u="none" strike="noStrike">
                          <a:effectLst/>
                        </a:rPr>
                        <a:t>Sales</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32,000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74,000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284,000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460,000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578,250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675,000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832,500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990,000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1,250,000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1,425,000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1,492,500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1,625,000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643467003"/>
                  </a:ext>
                </a:extLst>
              </a:tr>
              <a:tr h="140497">
                <a:tc>
                  <a:txBody>
                    <a:bodyPr/>
                    <a:lstStyle/>
                    <a:p>
                      <a:pPr algn="l" fontAlgn="b"/>
                      <a:r>
                        <a:rPr lang="en-GB" sz="600" u="none" strike="noStrike">
                          <a:effectLst/>
                        </a:rPr>
                        <a:t>Variable cost</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4,500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4,950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7,200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16,650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45,000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63,900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103,500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115,650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135,000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166,500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198,000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225,000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256,500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268,650</a:t>
                      </a:r>
                      <a:endParaRPr lang="en-GB" sz="600" b="0" i="0" u="sng"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sng" strike="noStrike">
                          <a:effectLst/>
                        </a:rPr>
                        <a:t>292,500</a:t>
                      </a:r>
                      <a:endParaRPr lang="en-GB" sz="600" b="0" i="0" u="sng"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269306219"/>
                  </a:ext>
                </a:extLst>
              </a:tr>
              <a:tr h="140497">
                <a:tc>
                  <a:txBody>
                    <a:bodyPr/>
                    <a:lstStyle/>
                    <a:p>
                      <a:pPr algn="l" fontAlgn="b"/>
                      <a:r>
                        <a:rPr lang="en-GB" sz="600" u="none" strike="noStrike">
                          <a:effectLst/>
                        </a:rPr>
                        <a:t>Contribution</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17,050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24,800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57,350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220,100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356,500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462,600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540,000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666,000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792,000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1,025,000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1,168,500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1,223,850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1,332,500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556445719"/>
                  </a:ext>
                </a:extLst>
              </a:tr>
              <a:tr h="140497">
                <a:tc>
                  <a:txBody>
                    <a:bodyPr/>
                    <a:lstStyle/>
                    <a:p>
                      <a:pPr algn="l" fontAlgn="b"/>
                      <a:r>
                        <a:rPr lang="en-GB" sz="600" u="none" strike="noStrike">
                          <a:effectLst/>
                        </a:rPr>
                        <a:t>Fixed Cost</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830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830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830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2,490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2,490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4,980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4,980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7,470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7,470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9,960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9,960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12,450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12,450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12,450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12,450</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736254398"/>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408206799"/>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794232563"/>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1419846956"/>
                  </a:ext>
                </a:extLst>
              </a:tr>
              <a:tr h="140497">
                <a:tc>
                  <a:txBody>
                    <a:bodyPr/>
                    <a:lstStyle/>
                    <a:p>
                      <a:pPr algn="l" fontAlgn="b"/>
                      <a:r>
                        <a:rPr lang="en-GB" sz="600" u="none" strike="noStrike">
                          <a:effectLst/>
                        </a:rPr>
                        <a:t>Break Even</a:t>
                      </a:r>
                      <a:endParaRPr lang="en-GB" sz="600" b="0" i="0" u="none" strike="noStrike">
                        <a:solidFill>
                          <a:srgbClr val="000000"/>
                        </a:solidFill>
                        <a:effectLst/>
                        <a:latin typeface="Calibri" panose="020F0502020204030204" pitchFamily="34" charset="0"/>
                      </a:endParaRPr>
                    </a:p>
                  </a:txBody>
                  <a:tcPr marL="5180" marR="5180" marT="5180" marB="0" anchor="b"/>
                </a:tc>
                <a:tc gridSpan="2">
                  <a:txBody>
                    <a:bodyPr/>
                    <a:lstStyle/>
                    <a:p>
                      <a:pPr algn="l" fontAlgn="b"/>
                      <a:r>
                        <a:rPr lang="en-GB" sz="600" u="sng" strike="noStrike">
                          <a:effectLst/>
                        </a:rPr>
                        <a:t>Fixed Cost</a:t>
                      </a:r>
                      <a:endParaRPr lang="en-GB" sz="600" b="0" i="0" u="sng"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r" fontAlgn="b"/>
                      <a:r>
                        <a:rPr lang="en-GB" sz="600" u="none" strike="noStrike">
                          <a:effectLst/>
                        </a:rPr>
                        <a:t>5.35%</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4.87%</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3.35%</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4.34%</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1.61%</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2.26%</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1.40%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1.61%</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1.38%</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1.50%</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1.26%</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1.21%</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1.07%</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1.02%</a:t>
                      </a:r>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r" fontAlgn="b"/>
                      <a:r>
                        <a:rPr lang="en-GB" sz="600" u="none" strike="noStrike">
                          <a:effectLst/>
                        </a:rPr>
                        <a:t>0.93%</a:t>
                      </a:r>
                      <a:endParaRPr lang="en-GB" sz="600" b="0" i="0" u="none" strike="noStrike">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3678563875"/>
                  </a:ext>
                </a:extLst>
              </a:tr>
              <a:tr h="140497">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gridSpan="2">
                  <a:txBody>
                    <a:bodyPr/>
                    <a:lstStyle/>
                    <a:p>
                      <a:pPr algn="l" fontAlgn="b"/>
                      <a:r>
                        <a:rPr lang="en-GB" sz="600" u="none" strike="noStrike">
                          <a:effectLst/>
                        </a:rPr>
                        <a:t>Contribution</a:t>
                      </a:r>
                      <a:endParaRPr lang="en-GB" sz="600" b="0" i="0" u="none" strike="noStrike">
                        <a:solidFill>
                          <a:srgbClr val="000000"/>
                        </a:solidFill>
                        <a:effectLst/>
                        <a:latin typeface="Calibri" panose="020F0502020204030204" pitchFamily="34" charset="0"/>
                      </a:endParaRPr>
                    </a:p>
                  </a:txBody>
                  <a:tcPr marL="5180" marR="5180" marT="5180" marB="0" anchor="b"/>
                </a:tc>
                <a:tc hMerge="1">
                  <a:txBody>
                    <a:bodyPr/>
                    <a:lstStyle/>
                    <a:p>
                      <a:endParaRPr lang="en-GB"/>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80" marR="5180" marT="5180" marB="0" anchor="b"/>
                </a:tc>
                <a:tc>
                  <a:txBody>
                    <a:bodyPr/>
                    <a:lstStyle/>
                    <a:p>
                      <a:pPr algn="l" fontAlgn="b"/>
                      <a:endParaRPr lang="en-GB" sz="600" b="0" i="0" u="none" strike="noStrike" dirty="0">
                        <a:solidFill>
                          <a:srgbClr val="000000"/>
                        </a:solidFill>
                        <a:effectLst/>
                        <a:latin typeface="Calibri" panose="020F0502020204030204" pitchFamily="34" charset="0"/>
                      </a:endParaRPr>
                    </a:p>
                  </a:txBody>
                  <a:tcPr marL="5180" marR="5180" marT="5180" marB="0" anchor="b"/>
                </a:tc>
                <a:extLst>
                  <a:ext uri="{0D108BD9-81ED-4DB2-BD59-A6C34878D82A}">
                    <a16:rowId xmlns:a16="http://schemas.microsoft.com/office/drawing/2014/main" val="2170780075"/>
                  </a:ext>
                </a:extLst>
              </a:tr>
            </a:tbl>
          </a:graphicData>
        </a:graphic>
      </p:graphicFrame>
    </p:spTree>
    <p:extLst>
      <p:ext uri="{BB962C8B-B14F-4D97-AF65-F5344CB8AC3E}">
        <p14:creationId xmlns:p14="http://schemas.microsoft.com/office/powerpoint/2010/main" val="2796545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F7089-324F-4198-8BC0-9D39B0FDF8C5}"/>
              </a:ext>
            </a:extLst>
          </p:cNvPr>
          <p:cNvSpPr>
            <a:spLocks noGrp="1"/>
          </p:cNvSpPr>
          <p:nvPr>
            <p:ph type="title"/>
          </p:nvPr>
        </p:nvSpPr>
        <p:spPr/>
        <p:txBody>
          <a:bodyPr/>
          <a:lstStyle/>
          <a:p>
            <a:r>
              <a:rPr lang="en-GB" dirty="0"/>
              <a:t>FINANCIALS CONT/D</a:t>
            </a:r>
          </a:p>
        </p:txBody>
      </p:sp>
      <p:graphicFrame>
        <p:nvGraphicFramePr>
          <p:cNvPr id="4" name="Content Placeholder 3">
            <a:extLst>
              <a:ext uri="{FF2B5EF4-FFF2-40B4-BE49-F238E27FC236}">
                <a16:creationId xmlns:a16="http://schemas.microsoft.com/office/drawing/2014/main" id="{313C941D-EA74-48B1-BA61-89450760D467}"/>
              </a:ext>
            </a:extLst>
          </p:cNvPr>
          <p:cNvGraphicFramePr>
            <a:graphicFrameLocks noGrp="1"/>
          </p:cNvGraphicFramePr>
          <p:nvPr>
            <p:ph idx="1"/>
          </p:nvPr>
        </p:nvGraphicFramePr>
        <p:xfrm>
          <a:off x="838200" y="1825625"/>
          <a:ext cx="10515600"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38756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993A8-EE3F-4564-A5E7-16A80745760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A706573-0ECD-4740-BB44-1CF477D9FBBC}"/>
              </a:ext>
            </a:extLst>
          </p:cNvPr>
          <p:cNvSpPr>
            <a:spLocks noGrp="1"/>
          </p:cNvSpPr>
          <p:nvPr>
            <p:ph idx="1"/>
          </p:nvPr>
        </p:nvSpPr>
        <p:spPr/>
        <p:txBody>
          <a:bodyPr>
            <a:normAutofit fontScale="62500" lnSpcReduction="20000"/>
          </a:bodyPr>
          <a:lstStyle/>
          <a:p>
            <a:pPr lvl="0"/>
            <a:r>
              <a:rPr lang="en-GB" u="sng" dirty="0">
                <a:latin typeface="Arial" panose="020B0604020202020204" pitchFamily="34" charset="0"/>
                <a:cs typeface="Arial" panose="020B0604020202020204" pitchFamily="34" charset="0"/>
                <a:hlinkClick r:id="rId2"/>
              </a:rPr>
              <a:t>https://www.poilane.com/en/maison-poilane</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Bakery Products Market Analysis, Market Size, Application Analysis, Regional Outlook, Competitive Strategies And Forecasts, 2016 To 2024’ </a:t>
            </a:r>
            <a:r>
              <a:rPr lang="en-GB" dirty="0" err="1">
                <a:latin typeface="Arial" panose="020B0604020202020204" pitchFamily="34" charset="0"/>
                <a:cs typeface="Arial" panose="020B0604020202020204" pitchFamily="34" charset="0"/>
              </a:rPr>
              <a:t>Avaible:</a:t>
            </a:r>
            <a:r>
              <a:rPr lang="en-GB" u="sng" dirty="0" err="1">
                <a:latin typeface="Arial" panose="020B0604020202020204" pitchFamily="34" charset="0"/>
                <a:cs typeface="Arial" panose="020B0604020202020204" pitchFamily="34" charset="0"/>
                <a:hlinkClick r:id="rId3"/>
              </a:rPr>
              <a:t>https</a:t>
            </a:r>
            <a:r>
              <a:rPr lang="en-GB" u="sng" dirty="0">
                <a:latin typeface="Arial" panose="020B0604020202020204" pitchFamily="34" charset="0"/>
                <a:cs typeface="Arial" panose="020B0604020202020204" pitchFamily="34" charset="0"/>
                <a:hlinkClick r:id="rId3"/>
              </a:rPr>
              <a:t>://www.grandviewresearch.com/industry-analysis/bakery-products-market-</a:t>
            </a:r>
            <a:r>
              <a:rPr lang="en-GB" dirty="0">
                <a:latin typeface="Arial" panose="020B0604020202020204" pitchFamily="34" charset="0"/>
                <a:cs typeface="Arial" panose="020B0604020202020204" pitchFamily="34" charset="0"/>
              </a:rPr>
              <a:t>( Report ID: 897) (Accessed 19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December 2018)</a:t>
            </a:r>
          </a:p>
          <a:p>
            <a:pPr marL="0" indent="0">
              <a:buNone/>
            </a:pPr>
            <a:r>
              <a:rPr lang="en-GB" dirty="0">
                <a:latin typeface="Arial" panose="020B0604020202020204" pitchFamily="34" charset="0"/>
                <a:cs typeface="Arial" panose="020B0604020202020204" pitchFamily="34" charset="0"/>
              </a:rPr>
              <a:t> </a:t>
            </a:r>
          </a:p>
          <a:p>
            <a:pPr lvl="0"/>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Bread &amp; Bakery Goods Production-UK Market Research </a:t>
            </a:r>
            <a:r>
              <a:rPr lang="en-GB" dirty="0" err="1">
                <a:latin typeface="Arial" panose="020B0604020202020204" pitchFamily="34" charset="0"/>
                <a:cs typeface="Arial" panose="020B0604020202020204" pitchFamily="34" charset="0"/>
              </a:rPr>
              <a:t>Report’</a:t>
            </a:r>
            <a:r>
              <a:rPr lang="en-GB" baseline="-25000" dirty="0" err="1">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published</a:t>
            </a:r>
            <a:r>
              <a:rPr lang="en-GB" dirty="0">
                <a:latin typeface="Arial" panose="020B0604020202020204" pitchFamily="34" charset="0"/>
                <a:cs typeface="Arial" panose="020B0604020202020204" pitchFamily="34" charset="0"/>
              </a:rPr>
              <a:t> August 2018. Available at</a:t>
            </a:r>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https://www.ibisworld.co.uk/industry-trends/marketresearch-reports/manufacturing/manufacture-of-food-products/bread-bakery-goods-production.html</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22/11/2018)</a:t>
            </a:r>
          </a:p>
          <a:p>
            <a:pPr lvl="0"/>
            <a:r>
              <a:rPr lang="en-GB" sz="4500" u="sng" baseline="-25000" dirty="0">
                <a:latin typeface="Arial" panose="020B0604020202020204" pitchFamily="34" charset="0"/>
                <a:cs typeface="Arial" panose="020B0604020202020204" pitchFamily="34" charset="0"/>
                <a:hlinkClick r:id="rId4"/>
              </a:rPr>
              <a:t>https://www.fob.uk.com/about-the-bread-industry/</a:t>
            </a:r>
            <a:endParaRPr lang="en-GB" sz="4500" dirty="0">
              <a:latin typeface="Arial" panose="020B0604020202020204" pitchFamily="34" charset="0"/>
              <a:cs typeface="Arial" panose="020B0604020202020204" pitchFamily="34" charset="0"/>
            </a:endParaRPr>
          </a:p>
          <a:p>
            <a:pPr marL="0" indent="0">
              <a:buNone/>
            </a:pPr>
            <a:r>
              <a:rPr lang="en-GB" baseline="-2500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(Woodruff.J2018) Bakery Industry Analysis.</a:t>
            </a:r>
            <a:r>
              <a:rPr lang="en-GB" i="1" dirty="0">
                <a:latin typeface="Arial" panose="020B0604020202020204" pitchFamily="34" charset="0"/>
                <a:cs typeface="Arial" panose="020B0604020202020204" pitchFamily="34" charset="0"/>
              </a:rPr>
              <a:t> Updated June 26, 2018</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5"/>
              </a:rPr>
              <a:t>https://smallbusiness.chron.com/bakery-industry-analysis-64831.html</a:t>
            </a:r>
            <a:endParaRPr lang="en-GB" dirty="0">
              <a:latin typeface="Arial" panose="020B0604020202020204" pitchFamily="34" charset="0"/>
              <a:cs typeface="Arial" panose="020B0604020202020204" pitchFamily="34" charset="0"/>
            </a:endParaRPr>
          </a:p>
          <a:p>
            <a:pPr marL="0" indent="0">
              <a:buNone/>
            </a:pPr>
            <a:endParaRPr lang="en-GB" dirty="0"/>
          </a:p>
          <a:p>
            <a:pPr marL="0" indent="0" fontAlgn="base">
              <a:buNone/>
            </a:pPr>
            <a:r>
              <a:rPr lang="en-GB" dirty="0"/>
              <a:t>  </a:t>
            </a:r>
          </a:p>
        </p:txBody>
      </p:sp>
    </p:spTree>
    <p:extLst>
      <p:ext uri="{BB962C8B-B14F-4D97-AF65-F5344CB8AC3E}">
        <p14:creationId xmlns:p14="http://schemas.microsoft.com/office/powerpoint/2010/main" val="3343997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1710</Words>
  <Application>Microsoft Office PowerPoint</Application>
  <PresentationFormat>Widescreen</PresentationFormat>
  <Paragraphs>559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MBA -LEVEL 7-  ENTREPRENEURSHIP -LCMB7004 </vt:lpstr>
      <vt:lpstr> grains to CHEWY JUICY  freshly baked BREAD   a passion high quality bread</vt:lpstr>
      <vt:lpstr>DELICE DU PAIN</vt:lpstr>
      <vt:lpstr>DELICE DU PAIN</vt:lpstr>
      <vt:lpstr>The Project DELICE DU PAIN</vt:lpstr>
      <vt:lpstr>MARKET /INDUSTRY ANALYSIS </vt:lpstr>
      <vt:lpstr>Business model</vt:lpstr>
      <vt:lpstr>Business model cont./d</vt:lpstr>
      <vt:lpstr>OPERATIONS </vt:lpstr>
      <vt:lpstr> OPERATIONS CONT./D</vt:lpstr>
      <vt:lpstr>COMPETITIVE ADVANTANGE</vt:lpstr>
      <vt:lpstr>FINANCE CONSIDERATIONS</vt:lpstr>
      <vt:lpstr>DELICE DU PAIN – PROJECTED PROFIT AND LOSS FOR 3 YEARS</vt:lpstr>
      <vt:lpstr>FINANCIALS CONT/D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dc:title>
  <dc:creator>Margaret Kyakunda</dc:creator>
  <cp:lastModifiedBy>Margaret Kyakunda</cp:lastModifiedBy>
  <cp:revision>7</cp:revision>
  <dcterms:created xsi:type="dcterms:W3CDTF">2018-12-23T19:17:07Z</dcterms:created>
  <dcterms:modified xsi:type="dcterms:W3CDTF">2018-12-23T20:19:13Z</dcterms:modified>
</cp:coreProperties>
</file>