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8"/>
  </p:notesMasterIdLst>
  <p:handoutMasterIdLst>
    <p:handoutMasterId r:id="rId49"/>
  </p:handoutMasterIdLst>
  <p:sldIdLst>
    <p:sldId id="256" r:id="rId2"/>
    <p:sldId id="257" r:id="rId3"/>
    <p:sldId id="258" r:id="rId4"/>
    <p:sldId id="295" r:id="rId5"/>
    <p:sldId id="259" r:id="rId6"/>
    <p:sldId id="260" r:id="rId7"/>
    <p:sldId id="261" r:id="rId8"/>
    <p:sldId id="287" r:id="rId9"/>
    <p:sldId id="293" r:id="rId10"/>
    <p:sldId id="292" r:id="rId11"/>
    <p:sldId id="263" r:id="rId12"/>
    <p:sldId id="298" r:id="rId13"/>
    <p:sldId id="265" r:id="rId14"/>
    <p:sldId id="303" r:id="rId15"/>
    <p:sldId id="304" r:id="rId16"/>
    <p:sldId id="264" r:id="rId17"/>
    <p:sldId id="268" r:id="rId18"/>
    <p:sldId id="271" r:id="rId19"/>
    <p:sldId id="285" r:id="rId20"/>
    <p:sldId id="301" r:id="rId21"/>
    <p:sldId id="307" r:id="rId22"/>
    <p:sldId id="290" r:id="rId23"/>
    <p:sldId id="297" r:id="rId24"/>
    <p:sldId id="296" r:id="rId25"/>
    <p:sldId id="305" r:id="rId26"/>
    <p:sldId id="306" r:id="rId27"/>
    <p:sldId id="270" r:id="rId28"/>
    <p:sldId id="272" r:id="rId29"/>
    <p:sldId id="274" r:id="rId30"/>
    <p:sldId id="273" r:id="rId31"/>
    <p:sldId id="275" r:id="rId32"/>
    <p:sldId id="289" r:id="rId33"/>
    <p:sldId id="276" r:id="rId34"/>
    <p:sldId id="277" r:id="rId35"/>
    <p:sldId id="278" r:id="rId36"/>
    <p:sldId id="294" r:id="rId37"/>
    <p:sldId id="280" r:id="rId38"/>
    <p:sldId id="282" r:id="rId39"/>
    <p:sldId id="283" r:id="rId40"/>
    <p:sldId id="284" r:id="rId41"/>
    <p:sldId id="299" r:id="rId42"/>
    <p:sldId id="286" r:id="rId43"/>
    <p:sldId id="288" r:id="rId44"/>
    <p:sldId id="300" r:id="rId45"/>
    <p:sldId id="281" r:id="rId46"/>
    <p:sldId id="309" r:id="rId47"/>
  </p:sldIdLst>
  <p:sldSz cx="9144000" cy="6858000" type="screen4x3"/>
  <p:notesSz cx="68580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1506"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26"/>
    </mc:Choice>
    <mc:Fallback>
      <c:style val="26"/>
    </mc:Fallback>
  </mc:AlternateContent>
  <c:chart>
    <c:autoTitleDeleted val="1"/>
    <c:plotArea>
      <c:layout/>
      <c:pieChart>
        <c:varyColors val="1"/>
        <c:ser>
          <c:idx val="0"/>
          <c:order val="0"/>
          <c:tx>
            <c:strRef>
              <c:f>Sheet1!$B$1</c:f>
              <c:strCache>
                <c:ptCount val="1"/>
                <c:pt idx="0">
                  <c:v>Sales</c:v>
                </c:pt>
              </c:strCache>
            </c:strRef>
          </c:tx>
          <c:explosion val="25"/>
          <c:dPt>
            <c:idx val="1"/>
            <c:bubble3D val="0"/>
            <c:spPr>
              <a:solidFill>
                <a:srgbClr val="7030A0"/>
              </a:solidFill>
            </c:spPr>
          </c:dPt>
          <c:dPt>
            <c:idx val="2"/>
            <c:bubble3D val="0"/>
            <c:spPr>
              <a:solidFill>
                <a:srgbClr val="00B0F0"/>
              </a:solidFill>
            </c:spPr>
          </c:dPt>
          <c:dPt>
            <c:idx val="3"/>
            <c:bubble3D val="0"/>
            <c:spPr>
              <a:solidFill>
                <a:srgbClr val="92D050"/>
              </a:solidFill>
            </c:spPr>
          </c:dPt>
          <c:dLbls>
            <c:spPr>
              <a:noFill/>
              <a:ln>
                <a:noFill/>
              </a:ln>
              <a:effectLst/>
            </c:spPr>
            <c:showLegendKey val="0"/>
            <c:showVal val="0"/>
            <c:showCatName val="0"/>
            <c:showSerName val="0"/>
            <c:showPercent val="1"/>
            <c:showBubbleSize val="0"/>
            <c:showLeaderLines val="1"/>
            <c:extLst>
              <c:ext xmlns:c15="http://schemas.microsoft.com/office/drawing/2012/chart" uri="{CE6537A1-D6FC-4f65-9D91-7224C49458BB}">
                <c15:layout/>
              </c:ext>
            </c:extLst>
          </c:dLbls>
          <c:cat>
            <c:strRef>
              <c:f>Sheet1!$A$2:$A$5</c:f>
              <c:strCache>
                <c:ptCount val="4"/>
                <c:pt idx="0">
                  <c:v>U.S</c:v>
                </c:pt>
                <c:pt idx="1">
                  <c:v>Europe</c:v>
                </c:pt>
                <c:pt idx="2">
                  <c:v>Western Hemispher</c:v>
                </c:pt>
                <c:pt idx="3">
                  <c:v>Asia Pacific, Africa</c:v>
                </c:pt>
              </c:strCache>
            </c:strRef>
          </c:cat>
          <c:val>
            <c:numRef>
              <c:f>Sheet1!$B$2:$B$5</c:f>
              <c:numCache>
                <c:formatCode>0%</c:formatCode>
                <c:ptCount val="4"/>
                <c:pt idx="0">
                  <c:v>0.5</c:v>
                </c:pt>
                <c:pt idx="1">
                  <c:v>0.26</c:v>
                </c:pt>
                <c:pt idx="2">
                  <c:v>8.0000000000000016E-2</c:v>
                </c:pt>
                <c:pt idx="3">
                  <c:v>0.16</c:v>
                </c:pt>
              </c:numCache>
            </c:numRef>
          </c:val>
        </c:ser>
        <c:dLbls>
          <c:showLegendKey val="0"/>
          <c:showVal val="0"/>
          <c:showCatName val="0"/>
          <c:showSerName val="0"/>
          <c:showPercent val="1"/>
          <c:showBubbleSize val="0"/>
          <c:showLeaderLines val="1"/>
        </c:dLbls>
        <c:firstSliceAng val="0"/>
      </c:pieChart>
    </c:plotArea>
    <c:legend>
      <c:legendPos val="r"/>
      <c:layout/>
      <c:overlay val="0"/>
    </c:legend>
    <c:plotVisOnly val="1"/>
    <c:dispBlanksAs val="zero"/>
    <c:showDLblsOverMax val="0"/>
  </c:chart>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0"/>
    </mc:Choice>
    <mc:Fallback>
      <c:style val="10"/>
    </mc:Fallback>
  </mc:AlternateContent>
  <c:chart>
    <c:autoTitleDeleted val="1"/>
    <c:view3D>
      <c:rotX val="15"/>
      <c:rotY val="20"/>
      <c:rAngAx val="1"/>
    </c:view3D>
    <c:floor>
      <c:thickness val="0"/>
    </c:floor>
    <c:sideWall>
      <c:thickness val="0"/>
    </c:sideWall>
    <c:backWall>
      <c:thickness val="0"/>
    </c:backWall>
    <c:plotArea>
      <c:layout/>
      <c:bar3DChart>
        <c:barDir val="col"/>
        <c:grouping val="clustered"/>
        <c:varyColors val="0"/>
        <c:ser>
          <c:idx val="0"/>
          <c:order val="0"/>
          <c:tx>
            <c:strRef>
              <c:f>Sheet1!$B$1</c:f>
              <c:strCache>
                <c:ptCount val="1"/>
                <c:pt idx="0">
                  <c:v>2009</c:v>
                </c:pt>
              </c:strCache>
            </c:strRef>
          </c:tx>
          <c:spPr>
            <a:solidFill>
              <a:schemeClr val="accent1">
                <a:lumMod val="20000"/>
                <a:lumOff val="80000"/>
              </a:schemeClr>
            </a:solidFill>
          </c:spPr>
          <c:invertIfNegative val="0"/>
          <c:cat>
            <c:strRef>
              <c:f>Sheet1!$A$2:$A$7</c:f>
              <c:strCache>
                <c:ptCount val="6"/>
                <c:pt idx="0">
                  <c:v>OTC Pharmaceuticals</c:v>
                </c:pt>
                <c:pt idx="1">
                  <c:v>Skin Care</c:v>
                </c:pt>
                <c:pt idx="2">
                  <c:v>Baby Care</c:v>
                </c:pt>
                <c:pt idx="3">
                  <c:v>Women's Health</c:v>
                </c:pt>
                <c:pt idx="4">
                  <c:v>Oral Care</c:v>
                </c:pt>
                <c:pt idx="5">
                  <c:v>Wound Care/Other</c:v>
                </c:pt>
              </c:strCache>
            </c:strRef>
          </c:cat>
          <c:val>
            <c:numRef>
              <c:f>Sheet1!$B$2:$B$7</c:f>
              <c:numCache>
                <c:formatCode>General</c:formatCode>
                <c:ptCount val="6"/>
                <c:pt idx="0">
                  <c:v>5630</c:v>
                </c:pt>
                <c:pt idx="1">
                  <c:v>3467</c:v>
                </c:pt>
                <c:pt idx="2">
                  <c:v>2115</c:v>
                </c:pt>
                <c:pt idx="3">
                  <c:v>1895</c:v>
                </c:pt>
                <c:pt idx="4">
                  <c:v>1569</c:v>
                </c:pt>
                <c:pt idx="5">
                  <c:v>1127</c:v>
                </c:pt>
              </c:numCache>
            </c:numRef>
          </c:val>
        </c:ser>
        <c:ser>
          <c:idx val="1"/>
          <c:order val="1"/>
          <c:tx>
            <c:strRef>
              <c:f>Sheet1!$C$1</c:f>
              <c:strCache>
                <c:ptCount val="1"/>
                <c:pt idx="0">
                  <c:v>2008</c:v>
                </c:pt>
              </c:strCache>
            </c:strRef>
          </c:tx>
          <c:invertIfNegative val="0"/>
          <c:cat>
            <c:strRef>
              <c:f>Sheet1!$A$2:$A$7</c:f>
              <c:strCache>
                <c:ptCount val="6"/>
                <c:pt idx="0">
                  <c:v>OTC Pharmaceuticals</c:v>
                </c:pt>
                <c:pt idx="1">
                  <c:v>Skin Care</c:v>
                </c:pt>
                <c:pt idx="2">
                  <c:v>Baby Care</c:v>
                </c:pt>
                <c:pt idx="3">
                  <c:v>Women's Health</c:v>
                </c:pt>
                <c:pt idx="4">
                  <c:v>Oral Care</c:v>
                </c:pt>
                <c:pt idx="5">
                  <c:v>Wound Care/Other</c:v>
                </c:pt>
              </c:strCache>
            </c:strRef>
          </c:cat>
          <c:val>
            <c:numRef>
              <c:f>Sheet1!$C$2:$C$7</c:f>
              <c:numCache>
                <c:formatCode>General</c:formatCode>
                <c:ptCount val="6"/>
                <c:pt idx="0">
                  <c:v>5894</c:v>
                </c:pt>
                <c:pt idx="1">
                  <c:v>3381</c:v>
                </c:pt>
                <c:pt idx="2">
                  <c:v>2214</c:v>
                </c:pt>
                <c:pt idx="3">
                  <c:v>1911</c:v>
                </c:pt>
                <c:pt idx="4">
                  <c:v>1624</c:v>
                </c:pt>
                <c:pt idx="5">
                  <c:v>1030</c:v>
                </c:pt>
              </c:numCache>
            </c:numRef>
          </c:val>
        </c:ser>
        <c:dLbls>
          <c:showLegendKey val="0"/>
          <c:showVal val="0"/>
          <c:showCatName val="0"/>
          <c:showSerName val="0"/>
          <c:showPercent val="0"/>
          <c:showBubbleSize val="0"/>
        </c:dLbls>
        <c:gapWidth val="150"/>
        <c:shape val="cylinder"/>
        <c:axId val="135341280"/>
        <c:axId val="135340720"/>
        <c:axId val="0"/>
      </c:bar3DChart>
      <c:catAx>
        <c:axId val="135341280"/>
        <c:scaling>
          <c:orientation val="minMax"/>
        </c:scaling>
        <c:delete val="0"/>
        <c:axPos val="b"/>
        <c:numFmt formatCode="General" sourceLinked="0"/>
        <c:majorTickMark val="none"/>
        <c:minorTickMark val="none"/>
        <c:tickLblPos val="nextTo"/>
        <c:crossAx val="135340720"/>
        <c:crosses val="autoZero"/>
        <c:auto val="1"/>
        <c:lblAlgn val="ctr"/>
        <c:lblOffset val="100"/>
        <c:noMultiLvlLbl val="0"/>
      </c:catAx>
      <c:valAx>
        <c:axId val="135340720"/>
        <c:scaling>
          <c:orientation val="minMax"/>
        </c:scaling>
        <c:delete val="0"/>
        <c:axPos val="l"/>
        <c:majorGridlines/>
        <c:numFmt formatCode="General" sourceLinked="1"/>
        <c:majorTickMark val="none"/>
        <c:minorTickMark val="none"/>
        <c:tickLblPos val="nextTo"/>
        <c:crossAx val="135341280"/>
        <c:crosses val="autoZero"/>
        <c:crossBetween val="between"/>
      </c:valAx>
    </c:plotArea>
    <c:legend>
      <c:legendPos val="r"/>
      <c:layout/>
      <c:overlay val="0"/>
    </c:legend>
    <c:plotVisOnly val="1"/>
    <c:dispBlanksAs val="gap"/>
    <c:showDLblsOverMax val="0"/>
  </c:chart>
  <c:txPr>
    <a:bodyPr/>
    <a:lstStyle/>
    <a:p>
      <a:pPr>
        <a:defRPr sz="1800"/>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651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65138"/>
          </a:xfrm>
          <a:prstGeom prst="rect">
            <a:avLst/>
          </a:prstGeom>
        </p:spPr>
        <p:txBody>
          <a:bodyPr vert="horz" lIns="91440" tIns="45720" rIns="91440" bIns="45720" rtlCol="0"/>
          <a:lstStyle>
            <a:lvl1pPr algn="r">
              <a:defRPr sz="1200"/>
            </a:lvl1pPr>
          </a:lstStyle>
          <a:p>
            <a:fld id="{766CC6E3-DE5A-4981-9C9F-E0A2824A9A43}" type="datetimeFigureOut">
              <a:rPr lang="en-US" smtClean="0"/>
              <a:t>2/14/2017</a:t>
            </a:fld>
            <a:endParaRPr lang="en-US"/>
          </a:p>
        </p:txBody>
      </p:sp>
      <p:sp>
        <p:nvSpPr>
          <p:cNvPr id="4" name="Footer Placeholder 3"/>
          <p:cNvSpPr>
            <a:spLocks noGrp="1"/>
          </p:cNvSpPr>
          <p:nvPr>
            <p:ph type="ftr" sz="quarter" idx="2"/>
          </p:nvPr>
        </p:nvSpPr>
        <p:spPr>
          <a:xfrm>
            <a:off x="0" y="8829675"/>
            <a:ext cx="2971800" cy="46513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829675"/>
            <a:ext cx="2971800" cy="465138"/>
          </a:xfrm>
          <a:prstGeom prst="rect">
            <a:avLst/>
          </a:prstGeom>
        </p:spPr>
        <p:txBody>
          <a:bodyPr vert="horz" lIns="91440" tIns="45720" rIns="91440" bIns="45720" rtlCol="0" anchor="b"/>
          <a:lstStyle>
            <a:lvl1pPr algn="r">
              <a:defRPr sz="1200"/>
            </a:lvl1pPr>
          </a:lstStyle>
          <a:p>
            <a:fld id="{40C00EFE-4F4E-4993-AA12-652D65523C06}" type="slidenum">
              <a:rPr lang="en-US" smtClean="0"/>
              <a:t>‹#›</a:t>
            </a:fld>
            <a:endParaRPr lang="en-US"/>
          </a:p>
        </p:txBody>
      </p:sp>
    </p:spTree>
    <p:extLst>
      <p:ext uri="{BB962C8B-B14F-4D97-AF65-F5344CB8AC3E}">
        <p14:creationId xmlns:p14="http://schemas.microsoft.com/office/powerpoint/2010/main" val="3587990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6482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64820"/>
          </a:xfrm>
          <a:prstGeom prst="rect">
            <a:avLst/>
          </a:prstGeom>
        </p:spPr>
        <p:txBody>
          <a:bodyPr vert="horz" lIns="91440" tIns="45720" rIns="91440" bIns="45720" rtlCol="0"/>
          <a:lstStyle>
            <a:lvl1pPr algn="r">
              <a:defRPr sz="1200"/>
            </a:lvl1pPr>
          </a:lstStyle>
          <a:p>
            <a:fld id="{101265DE-DDB2-4FC4-9B24-8FAF5933EC74}" type="datetimeFigureOut">
              <a:rPr lang="en-US" smtClean="0"/>
              <a:pPr/>
              <a:t>2/14/2017</a:t>
            </a:fld>
            <a:endParaRPr lang="en-US"/>
          </a:p>
        </p:txBody>
      </p:sp>
      <p:sp>
        <p:nvSpPr>
          <p:cNvPr id="4" name="Slide Image Placeholder 3"/>
          <p:cNvSpPr>
            <a:spLocks noGrp="1" noRot="1" noChangeAspect="1"/>
          </p:cNvSpPr>
          <p:nvPr>
            <p:ph type="sldImg" idx="2"/>
          </p:nvPr>
        </p:nvSpPr>
        <p:spPr>
          <a:xfrm>
            <a:off x="1104900" y="696913"/>
            <a:ext cx="4648200" cy="34861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15790"/>
            <a:ext cx="5486400" cy="41833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829967"/>
            <a:ext cx="2971800" cy="46482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829967"/>
            <a:ext cx="2971800" cy="464820"/>
          </a:xfrm>
          <a:prstGeom prst="rect">
            <a:avLst/>
          </a:prstGeom>
        </p:spPr>
        <p:txBody>
          <a:bodyPr vert="horz" lIns="91440" tIns="45720" rIns="91440" bIns="45720" rtlCol="0" anchor="b"/>
          <a:lstStyle>
            <a:lvl1pPr algn="r">
              <a:defRPr sz="1200"/>
            </a:lvl1pPr>
          </a:lstStyle>
          <a:p>
            <a:fld id="{BA5A50F6-0188-4044-83E9-17D787BD1BB0}" type="slidenum">
              <a:rPr lang="en-US" smtClean="0"/>
              <a:pPr/>
              <a:t>‹#›</a:t>
            </a:fld>
            <a:endParaRPr lang="en-US"/>
          </a:p>
        </p:txBody>
      </p:sp>
    </p:spTree>
    <p:extLst>
      <p:ext uri="{BB962C8B-B14F-4D97-AF65-F5344CB8AC3E}">
        <p14:creationId xmlns:p14="http://schemas.microsoft.com/office/powerpoint/2010/main" val="1956097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BE44433-39AE-4834-8AE1-676FA5C614F2}" type="datetime1">
              <a:rPr lang="en-US" smtClean="0"/>
              <a:pPr/>
              <a:t>2/14/2017</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62D8A386-A866-48AD-A383-44AB9A45250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C2451C8-789A-4D7F-ADD8-786D0A5432FD}" type="datetime1">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D8A386-A866-48AD-A383-44AB9A45250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B0B02FE-3BA5-4037-B1F7-61D5596A94D3}" type="datetime1">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D8A386-A866-48AD-A383-44AB9A45250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F770599-0593-48A3-8276-9D69E4F24BA8}" type="datetime1">
              <a:rPr lang="en-US" smtClean="0"/>
              <a:pPr/>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D8A386-A866-48AD-A383-44AB9A45250F}"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225F01F-4980-4F87-886B-9B78039B8143}" type="datetime1">
              <a:rPr lang="en-US" smtClean="0"/>
              <a:pPr/>
              <a:t>2/14/2017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2D8A386-A866-48AD-A383-44AB9A45250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3FDD87C-8EDB-4184-AE8C-DB06C6D0A6A7}" type="datetime1">
              <a:rPr lang="en-US" smtClean="0"/>
              <a:pPr/>
              <a:t>2/14/2017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2D8A386-A866-48AD-A383-44AB9A45250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148087-9A7A-4A96-BA6A-DD10C9AE9AB9}" type="datetime1">
              <a:rPr lang="en-US" smtClean="0"/>
              <a:pPr/>
              <a:t>2/14/2017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2D8A386-A866-48AD-A383-44AB9A45250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67D9A7D-D222-45F4-A25B-20ED374D170F}" type="datetime1">
              <a:rPr lang="en-US" smtClean="0"/>
              <a:pPr/>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D8A386-A866-48AD-A383-44AB9A45250F}"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E8F8A22-76CE-4065-BF83-464FE80D4195}" type="datetime1">
              <a:rPr lang="en-US" smtClean="0"/>
              <a:pPr/>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62D8A386-A866-48AD-A383-44AB9A45250F}"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4C32F3F-E48D-4DFA-95FF-12966973CBAA}" type="datetime1">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D8A386-A866-48AD-A383-44AB9A45250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AFDB6D9-053D-40D8-BEB2-3B480BDB00E9}" type="datetime1">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D8A386-A866-48AD-A383-44AB9A45250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FF96DCB7-043E-4B91-B39D-22A4B46D2649}" type="datetime1">
              <a:rPr lang="en-US" smtClean="0"/>
              <a:pPr/>
              <a:t>2/14/2017</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2D8A386-A866-48AD-A383-44AB9A45250F}"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5.png"/><Relationship Id="rId7"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9.png"/><Relationship Id="rId1" Type="http://schemas.openxmlformats.org/officeDocument/2006/relationships/slideLayout" Target="../slideLayouts/slideLayout1.xml"/><Relationship Id="rId5" Type="http://schemas.openxmlformats.org/officeDocument/2006/relationships/image" Target="../media/image34.png"/><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37.png"/></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8.png"/><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3.png"/><Relationship Id="rId1" Type="http://schemas.openxmlformats.org/officeDocument/2006/relationships/slideLayout" Target="../slideLayouts/slideLayout1.xml"/><Relationship Id="rId4" Type="http://schemas.openxmlformats.org/officeDocument/2006/relationships/image" Target="../media/image44.png"/></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image" Target="../media/image46.png"/></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image" Target="../media/image50.png"/></Relationships>
</file>

<file path=ppt/slides/_rels/slide4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2.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hyperlink" Target="http://www.nasdaq.com/symbol/jnj/competitors" TargetMode="External"/><Relationship Id="rId3" Type="http://schemas.openxmlformats.org/officeDocument/2006/relationships/hyperlink" Target="http://files.shareholder.com/downloads/JNJ/1782599548x0x359541/6EAF4E16-08B2-4AD4-86AC-5BDB928E5320/JNJ_2009AR.PDF" TargetMode="External"/><Relationship Id="rId7" Type="http://schemas.openxmlformats.org/officeDocument/2006/relationships/hyperlink" Target="http://finance.yahoo.com/q/hp?s=JNJ&amp;a=11&amp;b=31&amp;c=2009&amp;d=11&amp;e=31&amp;f=2009&amp;g=d" TargetMode="Externa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www.cbsnews.com/8301-505123_162-42843383/j038j-layoffs-the-jobs-that-are-safest-and-those-that-arent/" TargetMode="External"/><Relationship Id="rId5" Type="http://schemas.openxmlformats.org/officeDocument/2006/relationships/hyperlink" Target="http://www.thestreet.com/story/11077452/1/10-companies-paying-the-least-in-taxes.html" TargetMode="External"/><Relationship Id="rId4" Type="http://schemas.openxmlformats.org/officeDocument/2006/relationships/hyperlink" Target="http://www.jnj.com/connect/" TargetMode="External"/><Relationship Id="rId9" Type="http://schemas.openxmlformats.org/officeDocument/2006/relationships/hyperlink" Target="https://business.missouri.edu/ifmprogram/reports/2010SP/J&amp;J%20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60273" y="3197311"/>
            <a:ext cx="3664233" cy="3664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Screen Clipping"/>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232559" y="949036"/>
            <a:ext cx="8647216" cy="2248275"/>
          </a:xfrm>
          <a:prstGeom prst="rect">
            <a:avLst/>
          </a:prstGeom>
          <a:scene3d>
            <a:camera prst="orthographicFront"/>
            <a:lightRig rig="threePt" dir="t"/>
          </a:scene3d>
          <a:sp3d>
            <a:bevelT w="139700" h="139700" prst="divot"/>
          </a:sp3d>
        </p:spPr>
      </p:pic>
      <p:sp>
        <p:nvSpPr>
          <p:cNvPr id="6" name="TextBox 5"/>
          <p:cNvSpPr txBox="1"/>
          <p:nvPr/>
        </p:nvSpPr>
        <p:spPr>
          <a:xfrm>
            <a:off x="0" y="5165229"/>
            <a:ext cx="5316187" cy="584775"/>
          </a:xfrm>
          <a:prstGeom prst="rect">
            <a:avLst/>
          </a:prstGeom>
          <a:solidFill>
            <a:schemeClr val="bg2">
              <a:lumMod val="50000"/>
            </a:schemeClr>
          </a:solidFill>
          <a:effectLst>
            <a:softEdge rad="635000"/>
          </a:effectLst>
        </p:spPr>
        <p:txBody>
          <a:bodyPr wrap="square" rtlCol="0">
            <a:spAutoFit/>
          </a:bodyPr>
          <a:lstStyle/>
          <a:p>
            <a:r>
              <a:rPr lang="en-US" sz="3200" dirty="0" smtClean="0"/>
              <a:t>Strategic </a:t>
            </a:r>
            <a:r>
              <a:rPr lang="en-US" sz="3200" dirty="0" smtClean="0"/>
              <a:t>Analysis</a:t>
            </a:r>
            <a:endParaRPr lang="en-US" sz="2000" dirty="0"/>
          </a:p>
        </p:txBody>
      </p:sp>
      <p:sp>
        <p:nvSpPr>
          <p:cNvPr id="2" name="Slide Number Placeholder 1"/>
          <p:cNvSpPr>
            <a:spLocks noGrp="1"/>
          </p:cNvSpPr>
          <p:nvPr>
            <p:ph type="sldNum" sz="quarter" idx="12"/>
          </p:nvPr>
        </p:nvSpPr>
        <p:spPr/>
        <p:txBody>
          <a:bodyPr/>
          <a:lstStyle/>
          <a:p>
            <a:fld id="{62D8A386-A866-48AD-A383-44AB9A45250F}" type="slidenum">
              <a:rPr lang="en-US" sz="1800" smtClean="0">
                <a:solidFill>
                  <a:schemeClr val="bg1">
                    <a:lumMod val="65000"/>
                  </a:schemeClr>
                </a:solidFill>
              </a:rPr>
              <a:pPr/>
              <a:t>1</a:t>
            </a:fld>
            <a:endParaRPr lang="en-US" sz="1800" dirty="0">
              <a:solidFill>
                <a:schemeClr val="bg1">
                  <a:lumMod val="65000"/>
                </a:schemeClr>
              </a:solidFill>
            </a:endParaRPr>
          </a:p>
        </p:txBody>
      </p:sp>
    </p:spTree>
    <p:extLst>
      <p:ext uri="{BB962C8B-B14F-4D97-AF65-F5344CB8AC3E}">
        <p14:creationId xmlns:p14="http://schemas.microsoft.com/office/powerpoint/2010/main" val="40981632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10325"/>
            <a:ext cx="2057400" cy="447675"/>
          </a:xfrm>
          <a:prstGeom prst="rect">
            <a:avLst/>
          </a:prstGeom>
        </p:spPr>
      </p:pic>
      <p:pic>
        <p:nvPicPr>
          <p:cNvPr id="7" name="Picture 6"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32000" y="6410325"/>
            <a:ext cx="7112000" cy="447675"/>
          </a:xfrm>
          <a:prstGeom prst="rect">
            <a:avLst/>
          </a:prstGeom>
        </p:spPr>
      </p:pic>
      <p:sp>
        <p:nvSpPr>
          <p:cNvPr id="4" name="Title 3"/>
          <p:cNvSpPr>
            <a:spLocks noGrp="1"/>
          </p:cNvSpPr>
          <p:nvPr>
            <p:ph type="title"/>
          </p:nvPr>
        </p:nvSpPr>
        <p:spPr>
          <a:xfrm>
            <a:off x="762000" y="457200"/>
            <a:ext cx="6781800" cy="914400"/>
          </a:xfrm>
        </p:spPr>
        <p:txBody>
          <a:bodyPr/>
          <a:lstStyle/>
          <a:p>
            <a:r>
              <a:rPr lang="en-US" dirty="0" smtClean="0"/>
              <a:t>Overview</a:t>
            </a:r>
            <a:endParaRPr lang="en-US" dirty="0"/>
          </a:p>
        </p:txBody>
      </p:sp>
      <p:sp>
        <p:nvSpPr>
          <p:cNvPr id="5" name="Content Placeholder 4"/>
          <p:cNvSpPr>
            <a:spLocks noGrp="1"/>
          </p:cNvSpPr>
          <p:nvPr>
            <p:ph idx="1"/>
          </p:nvPr>
        </p:nvSpPr>
        <p:spPr>
          <a:xfrm>
            <a:off x="762000" y="1447800"/>
            <a:ext cx="3200400" cy="4343400"/>
          </a:xfrm>
        </p:spPr>
        <p:txBody>
          <a:bodyPr anchor="t">
            <a:noAutofit/>
          </a:bodyPr>
          <a:lstStyle/>
          <a:p>
            <a:pPr marL="0" indent="0">
              <a:buNone/>
            </a:pPr>
            <a:r>
              <a:rPr lang="en-US" sz="1400" b="1" dirty="0" smtClean="0"/>
              <a:t>Company Overview</a:t>
            </a:r>
          </a:p>
          <a:p>
            <a:pPr marL="0" indent="0">
              <a:buNone/>
            </a:pPr>
            <a:r>
              <a:rPr lang="en-US" sz="1400" dirty="0" smtClean="0"/>
              <a:t>History</a:t>
            </a:r>
          </a:p>
          <a:p>
            <a:pPr marL="0" indent="0">
              <a:buNone/>
            </a:pPr>
            <a:r>
              <a:rPr lang="en-US" sz="1400" dirty="0" smtClean="0"/>
              <a:t>Current Vision Statement &amp; Credo</a:t>
            </a:r>
          </a:p>
          <a:p>
            <a:pPr marL="0" indent="0">
              <a:buNone/>
            </a:pPr>
            <a:r>
              <a:rPr lang="en-US" sz="1400" dirty="0" smtClean="0"/>
              <a:t>Proposed Vision &amp; Mission Statements</a:t>
            </a:r>
          </a:p>
          <a:p>
            <a:pPr marL="0" indent="0">
              <a:buNone/>
            </a:pPr>
            <a:r>
              <a:rPr lang="en-US" sz="1400" b="1" dirty="0" smtClean="0"/>
              <a:t>External Assessment</a:t>
            </a:r>
            <a:endParaRPr lang="en-US" sz="1400" dirty="0" smtClean="0"/>
          </a:p>
          <a:p>
            <a:pPr marL="0" indent="0">
              <a:buNone/>
            </a:pPr>
            <a:r>
              <a:rPr lang="en-US" sz="1400" dirty="0" smtClean="0"/>
              <a:t>Positioning Map</a:t>
            </a:r>
          </a:p>
          <a:p>
            <a:pPr marL="0" indent="0">
              <a:buNone/>
            </a:pPr>
            <a:r>
              <a:rPr lang="en-US" sz="1400" dirty="0" smtClean="0"/>
              <a:t>CPM Matrix</a:t>
            </a:r>
          </a:p>
          <a:p>
            <a:pPr marL="0" indent="0">
              <a:buNone/>
            </a:pPr>
            <a:r>
              <a:rPr lang="en-US" sz="1400" dirty="0" smtClean="0"/>
              <a:t>Opportunities &amp; Threats</a:t>
            </a:r>
          </a:p>
          <a:p>
            <a:pPr marL="45720" indent="0">
              <a:buNone/>
            </a:pPr>
            <a:r>
              <a:rPr lang="en-US" sz="1400" dirty="0" smtClean="0"/>
              <a:t>EFE Matrix</a:t>
            </a:r>
          </a:p>
          <a:p>
            <a:pPr marL="45720" indent="0">
              <a:buNone/>
            </a:pPr>
            <a:r>
              <a:rPr lang="en-US" sz="1400" b="1" dirty="0" smtClean="0"/>
              <a:t>Internal Assessment</a:t>
            </a:r>
          </a:p>
          <a:p>
            <a:pPr marL="45720" indent="0">
              <a:buNone/>
            </a:pPr>
            <a:r>
              <a:rPr lang="en-US" sz="1400" dirty="0"/>
              <a:t>Organizational </a:t>
            </a:r>
            <a:r>
              <a:rPr lang="en-US" sz="1400" dirty="0" smtClean="0"/>
              <a:t>Chart</a:t>
            </a:r>
          </a:p>
          <a:p>
            <a:pPr marL="45720" indent="0">
              <a:buNone/>
            </a:pPr>
            <a:r>
              <a:rPr lang="en-US" sz="1400" dirty="0" smtClean="0"/>
              <a:t>Financial Ratios</a:t>
            </a:r>
          </a:p>
          <a:p>
            <a:pPr marL="45720" indent="0">
              <a:buNone/>
            </a:pPr>
            <a:r>
              <a:rPr lang="en-US" sz="1400" dirty="0" smtClean="0"/>
              <a:t>Trends</a:t>
            </a:r>
          </a:p>
          <a:p>
            <a:pPr marL="45720" indent="0">
              <a:buNone/>
            </a:pPr>
            <a:r>
              <a:rPr lang="en-US" sz="1400" dirty="0" smtClean="0"/>
              <a:t>Strength &amp; Weaknesses</a:t>
            </a:r>
          </a:p>
          <a:p>
            <a:pPr marL="45720" indent="0">
              <a:buNone/>
            </a:pPr>
            <a:r>
              <a:rPr lang="en-US" sz="1400" dirty="0" smtClean="0"/>
              <a:t>IFE Matrix</a:t>
            </a:r>
          </a:p>
        </p:txBody>
      </p:sp>
      <p:sp>
        <p:nvSpPr>
          <p:cNvPr id="8" name="TextBox 7"/>
          <p:cNvSpPr txBox="1"/>
          <p:nvPr/>
        </p:nvSpPr>
        <p:spPr>
          <a:xfrm>
            <a:off x="4648200" y="1600200"/>
            <a:ext cx="3276600" cy="5047536"/>
          </a:xfrm>
          <a:prstGeom prst="rect">
            <a:avLst/>
          </a:prstGeom>
          <a:noFill/>
        </p:spPr>
        <p:txBody>
          <a:bodyPr wrap="square" rtlCol="0">
            <a:spAutoFit/>
          </a:bodyPr>
          <a:lstStyle/>
          <a:p>
            <a:r>
              <a:rPr lang="en-US" sz="1400" b="1" dirty="0" smtClean="0"/>
              <a:t>Strategic Assessment</a:t>
            </a:r>
          </a:p>
          <a:p>
            <a:r>
              <a:rPr lang="en-US" sz="1400" dirty="0" smtClean="0"/>
              <a:t>SWOT Matrix</a:t>
            </a:r>
          </a:p>
          <a:p>
            <a:r>
              <a:rPr lang="en-US" sz="1400" dirty="0" smtClean="0"/>
              <a:t>Space Matrix</a:t>
            </a:r>
          </a:p>
          <a:p>
            <a:r>
              <a:rPr lang="en-US" sz="1400" dirty="0" smtClean="0"/>
              <a:t>Grand Strategy Matrix</a:t>
            </a:r>
          </a:p>
          <a:p>
            <a:r>
              <a:rPr lang="en-US" sz="1400" dirty="0" smtClean="0"/>
              <a:t>BCG Matrix</a:t>
            </a:r>
          </a:p>
          <a:p>
            <a:r>
              <a:rPr lang="en-US" sz="1400" dirty="0" smtClean="0"/>
              <a:t>IE Matrix</a:t>
            </a:r>
          </a:p>
          <a:p>
            <a:r>
              <a:rPr lang="en-US" sz="1400" dirty="0" smtClean="0"/>
              <a:t>Matrix Analysis</a:t>
            </a:r>
          </a:p>
          <a:p>
            <a:r>
              <a:rPr lang="en-US" sz="1400" dirty="0" smtClean="0"/>
              <a:t>QSPM</a:t>
            </a:r>
          </a:p>
          <a:p>
            <a:r>
              <a:rPr lang="en-US" sz="1400" dirty="0" smtClean="0"/>
              <a:t>Recommendations</a:t>
            </a:r>
          </a:p>
          <a:p>
            <a:r>
              <a:rPr lang="en-US" sz="1400" dirty="0" smtClean="0"/>
              <a:t>Objectives</a:t>
            </a:r>
          </a:p>
          <a:p>
            <a:r>
              <a:rPr lang="en-US" sz="1400" b="1" dirty="0" smtClean="0"/>
              <a:t>Strategic Implementation</a:t>
            </a:r>
          </a:p>
          <a:p>
            <a:r>
              <a:rPr lang="en-US" sz="1400" dirty="0" smtClean="0"/>
              <a:t>EPS/EBIT</a:t>
            </a:r>
          </a:p>
          <a:p>
            <a:r>
              <a:rPr lang="en-US" sz="1400" dirty="0" smtClean="0"/>
              <a:t>Projected Balance Sheet</a:t>
            </a:r>
          </a:p>
          <a:p>
            <a:r>
              <a:rPr lang="en-US" sz="1400" dirty="0" smtClean="0"/>
              <a:t>Projected Income Statement</a:t>
            </a:r>
          </a:p>
          <a:p>
            <a:r>
              <a:rPr lang="en-US" sz="1400" b="1" dirty="0" smtClean="0"/>
              <a:t>Evaluation</a:t>
            </a:r>
          </a:p>
          <a:p>
            <a:r>
              <a:rPr lang="en-US" sz="1400" dirty="0" smtClean="0"/>
              <a:t>Balanced Scorecard</a:t>
            </a:r>
          </a:p>
          <a:p>
            <a:r>
              <a:rPr lang="en-US" sz="1400" dirty="0" smtClean="0"/>
              <a:t>Possible Issues</a:t>
            </a:r>
          </a:p>
          <a:p>
            <a:r>
              <a:rPr lang="en-US" sz="1400" b="1" dirty="0" smtClean="0"/>
              <a:t>Sources</a:t>
            </a:r>
          </a:p>
          <a:p>
            <a:r>
              <a:rPr lang="en-US" sz="1400" b="1" dirty="0" smtClean="0"/>
              <a:t>Questions</a:t>
            </a:r>
          </a:p>
          <a:p>
            <a:endParaRPr lang="en-US" sz="1400" b="1" dirty="0" smtClean="0"/>
          </a:p>
          <a:p>
            <a:endParaRPr lang="en-US" sz="1400" dirty="0" smtClean="0"/>
          </a:p>
          <a:p>
            <a:endParaRPr lang="en-US" sz="1400" dirty="0" smtClean="0"/>
          </a:p>
          <a:p>
            <a:endParaRPr lang="en-US" sz="1400" dirty="0"/>
          </a:p>
        </p:txBody>
      </p:sp>
      <p:sp>
        <p:nvSpPr>
          <p:cNvPr id="2" name="Slide Number Placeholder 1"/>
          <p:cNvSpPr>
            <a:spLocks noGrp="1"/>
          </p:cNvSpPr>
          <p:nvPr>
            <p:ph type="sldNum" sz="quarter" idx="12"/>
          </p:nvPr>
        </p:nvSpPr>
        <p:spPr>
          <a:xfrm>
            <a:off x="8077200" y="6410325"/>
            <a:ext cx="762000" cy="365125"/>
          </a:xfrm>
        </p:spPr>
        <p:txBody>
          <a:bodyPr/>
          <a:lstStyle/>
          <a:p>
            <a:fld id="{62D8A386-A866-48AD-A383-44AB9A45250F}" type="slidenum">
              <a:rPr lang="en-US" sz="2000" smtClean="0">
                <a:solidFill>
                  <a:schemeClr val="bg1"/>
                </a:solidFill>
              </a:rPr>
              <a:pPr/>
              <a:t>2</a:t>
            </a:fld>
            <a:endParaRPr lang="en-US" sz="2000" dirty="0">
              <a:solidFill>
                <a:schemeClr val="bg1"/>
              </a:solidFill>
            </a:endParaRPr>
          </a:p>
        </p:txBody>
      </p:sp>
    </p:spTree>
    <p:extLst>
      <p:ext uri="{BB962C8B-B14F-4D97-AF65-F5344CB8AC3E}">
        <p14:creationId xmlns:p14="http://schemas.microsoft.com/office/powerpoint/2010/main" val="2360357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98919" y="793668"/>
            <a:ext cx="2743200" cy="3768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3367964" y="457200"/>
            <a:ext cx="2209800" cy="838200"/>
          </a:xfrm>
        </p:spPr>
        <p:txBody>
          <a:bodyPr>
            <a:normAutofit/>
          </a:bodyPr>
          <a:lstStyle/>
          <a:p>
            <a:r>
              <a:rPr lang="en-US" dirty="0" smtClean="0"/>
              <a:t>History</a:t>
            </a:r>
            <a:endParaRPr lang="en-US" dirty="0"/>
          </a:p>
        </p:txBody>
      </p:sp>
      <p:pic>
        <p:nvPicPr>
          <p:cNvPr id="3" name="Picture 2"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32000" y="6410325"/>
            <a:ext cx="7112000" cy="447675"/>
          </a:xfrm>
          <a:prstGeom prst="rect">
            <a:avLst/>
          </a:prstGeom>
        </p:spPr>
      </p:pic>
      <p:pic>
        <p:nvPicPr>
          <p:cNvPr id="4" name="Picture 3" descr="Screen Clippi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6410325"/>
            <a:ext cx="2057400" cy="447675"/>
          </a:xfrm>
          <a:prstGeom prst="rect">
            <a:avLst/>
          </a:prstGeom>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2400" y="3505200"/>
            <a:ext cx="4267199" cy="2824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45789" r="1"/>
          <a:stretch/>
        </p:blipFill>
        <p:spPr bwMode="auto">
          <a:xfrm>
            <a:off x="3962109" y="2350172"/>
            <a:ext cx="2438691" cy="27713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3</a:t>
            </a:fld>
            <a:endParaRPr lang="en-US" sz="1800" dirty="0">
              <a:solidFill>
                <a:schemeClr val="bg1"/>
              </a:solidFill>
            </a:endParaRPr>
          </a:p>
        </p:txBody>
      </p:sp>
    </p:spTree>
    <p:extLst>
      <p:ext uri="{BB962C8B-B14F-4D97-AF65-F5344CB8AC3E}">
        <p14:creationId xmlns:p14="http://schemas.microsoft.com/office/powerpoint/2010/main" val="18779085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971800" y="304800"/>
            <a:ext cx="2819400" cy="914400"/>
          </a:xfrm>
        </p:spPr>
        <p:txBody>
          <a:bodyPr/>
          <a:lstStyle/>
          <a:p>
            <a:r>
              <a:rPr lang="en-US" dirty="0" smtClean="0"/>
              <a:t>Timeline</a:t>
            </a:r>
            <a:endParaRPr lang="en-US" dirty="0"/>
          </a:p>
        </p:txBody>
      </p:sp>
      <p:sp>
        <p:nvSpPr>
          <p:cNvPr id="4" name="Content Placeholder 3"/>
          <p:cNvSpPr>
            <a:spLocks noGrp="1"/>
          </p:cNvSpPr>
          <p:nvPr>
            <p:ph idx="1"/>
          </p:nvPr>
        </p:nvSpPr>
        <p:spPr>
          <a:xfrm>
            <a:off x="609600" y="1447800"/>
            <a:ext cx="7696200" cy="4267200"/>
          </a:xfrm>
        </p:spPr>
        <p:txBody>
          <a:bodyPr anchor="t">
            <a:noAutofit/>
          </a:bodyPr>
          <a:lstStyle/>
          <a:p>
            <a:r>
              <a:rPr lang="en-US" sz="1800" dirty="0"/>
              <a:t>1886- 3 brothers founded Johnson &amp; Johnson in Brunswick, New Jersey.</a:t>
            </a:r>
          </a:p>
          <a:p>
            <a:r>
              <a:rPr lang="en-US" sz="1800" dirty="0"/>
              <a:t>1888- Pioneered the first commercial First Aid Kit.</a:t>
            </a:r>
          </a:p>
          <a:p>
            <a:r>
              <a:rPr lang="en-US" sz="1800" dirty="0"/>
              <a:t>1894- Launches first maternity kit to make child birth safer</a:t>
            </a:r>
          </a:p>
          <a:p>
            <a:r>
              <a:rPr lang="en-US" sz="1800" dirty="0"/>
              <a:t>1898- First to mass produce dental floss.</a:t>
            </a:r>
          </a:p>
          <a:p>
            <a:r>
              <a:rPr lang="en-US" sz="1800" dirty="0"/>
              <a:t>1921- An employee invents the first BAND-AID</a:t>
            </a:r>
          </a:p>
          <a:p>
            <a:r>
              <a:rPr lang="en-US" sz="1800" dirty="0"/>
              <a:t>1937- Began international expansion with companies in Argentina &amp; Brazil</a:t>
            </a:r>
          </a:p>
          <a:p>
            <a:r>
              <a:rPr lang="en-US" sz="1800" dirty="0"/>
              <a:t>1954- Baby shampoo enter the market</a:t>
            </a:r>
          </a:p>
          <a:p>
            <a:r>
              <a:rPr lang="en-US" sz="1800" dirty="0"/>
              <a:t>1978- The Company begins construction on their new World Headquarters in New Jersey.</a:t>
            </a:r>
          </a:p>
          <a:p>
            <a:r>
              <a:rPr lang="en-US" sz="1800" dirty="0"/>
              <a:t>1990’s- Ethicon Endo-Surgery pioneers minimally invasive </a:t>
            </a:r>
            <a:r>
              <a:rPr lang="en-US" sz="1800" dirty="0" smtClean="0"/>
              <a:t>surgery.</a:t>
            </a:r>
            <a:endParaRPr lang="en-US" sz="1800" dirty="0"/>
          </a:p>
          <a:p>
            <a:r>
              <a:rPr lang="en-US" sz="1800" dirty="0"/>
              <a:t>2002- Johnson &amp; Johnson acquires Tibotec-Virco BVBA</a:t>
            </a:r>
          </a:p>
          <a:p>
            <a:r>
              <a:rPr lang="en-US" sz="1800" dirty="0"/>
              <a:t>2006- Johnson &amp; Johnson acquires Pfizer Consumer Healthcare</a:t>
            </a:r>
          </a:p>
          <a:p>
            <a:r>
              <a:rPr lang="en-US" sz="1800" dirty="0"/>
              <a:t>2009- Acquisition of Mentor </a:t>
            </a:r>
            <a:r>
              <a:rPr lang="en-US" sz="1800" dirty="0" smtClean="0"/>
              <a:t>Corporation</a:t>
            </a:r>
            <a:endParaRPr lang="en-US" sz="1800" dirty="0"/>
          </a:p>
        </p:txBody>
      </p:sp>
      <p:pic>
        <p:nvPicPr>
          <p:cNvPr id="5" name="Picture 4"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2" name="Slide Number Placeholder 1"/>
          <p:cNvSpPr>
            <a:spLocks noGrp="1"/>
          </p:cNvSpPr>
          <p:nvPr>
            <p:ph type="sldNum" sz="quarter" idx="12"/>
          </p:nvPr>
        </p:nvSpPr>
        <p:spPr/>
        <p:txBody>
          <a:bodyPr/>
          <a:lstStyle/>
          <a:p>
            <a:fld id="{62D8A386-A866-48AD-A383-44AB9A45250F}" type="slidenum">
              <a:rPr lang="en-US" sz="1800" smtClean="0">
                <a:solidFill>
                  <a:schemeClr val="bg1"/>
                </a:solidFill>
              </a:rPr>
              <a:pPr/>
              <a:t>4</a:t>
            </a:fld>
            <a:endParaRPr lang="en-US" sz="1800" dirty="0">
              <a:solidFill>
                <a:schemeClr val="bg1"/>
              </a:solidFill>
            </a:endParaRPr>
          </a:p>
        </p:txBody>
      </p:sp>
    </p:spTree>
    <p:extLst>
      <p:ext uri="{BB962C8B-B14F-4D97-AF65-F5344CB8AC3E}">
        <p14:creationId xmlns:p14="http://schemas.microsoft.com/office/powerpoint/2010/main" val="14860461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81000"/>
            <a:ext cx="4724400" cy="990600"/>
          </a:xfrm>
        </p:spPr>
        <p:txBody>
          <a:bodyPr>
            <a:normAutofit/>
          </a:bodyPr>
          <a:lstStyle/>
          <a:p>
            <a:r>
              <a:rPr lang="en-US" dirty="0" smtClean="0"/>
              <a:t>2009 Highlights</a:t>
            </a:r>
            <a:endParaRPr lang="en-US" dirty="0"/>
          </a:p>
        </p:txBody>
      </p:sp>
      <p:sp>
        <p:nvSpPr>
          <p:cNvPr id="3" name="Content Placeholder 2"/>
          <p:cNvSpPr>
            <a:spLocks noGrp="1"/>
          </p:cNvSpPr>
          <p:nvPr>
            <p:ph idx="1"/>
          </p:nvPr>
        </p:nvSpPr>
        <p:spPr>
          <a:xfrm>
            <a:off x="838200" y="2133600"/>
            <a:ext cx="7543800" cy="3886200"/>
          </a:xfrm>
        </p:spPr>
        <p:txBody>
          <a:bodyPr anchor="t"/>
          <a:lstStyle/>
          <a:p>
            <a:r>
              <a:rPr lang="en-US" dirty="0" smtClean="0"/>
              <a:t>Strengthened core business and invested in new launches</a:t>
            </a:r>
          </a:p>
          <a:p>
            <a:r>
              <a:rPr lang="en-US" dirty="0" smtClean="0"/>
              <a:t>Acquired Cougar Biotechnology in July</a:t>
            </a:r>
          </a:p>
          <a:p>
            <a:r>
              <a:rPr lang="en-US" dirty="0" smtClean="0"/>
              <a:t>Continued to expand globally</a:t>
            </a:r>
          </a:p>
          <a:p>
            <a:endParaRPr lang="en-US"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5</a:t>
            </a:fld>
            <a:endParaRPr lang="en-US" sz="1800" dirty="0">
              <a:solidFill>
                <a:schemeClr val="bg1"/>
              </a:solidFill>
            </a:endParaRPr>
          </a:p>
        </p:txBody>
      </p:sp>
    </p:spTree>
    <p:extLst>
      <p:ext uri="{BB962C8B-B14F-4D97-AF65-F5344CB8AC3E}">
        <p14:creationId xmlns:p14="http://schemas.microsoft.com/office/powerpoint/2010/main" val="13700395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457200"/>
            <a:ext cx="4267200" cy="838200"/>
          </a:xfrm>
        </p:spPr>
        <p:txBody>
          <a:bodyPr>
            <a:normAutofit/>
          </a:bodyPr>
          <a:lstStyle/>
          <a:p>
            <a:r>
              <a:rPr lang="en-US" sz="4800" dirty="0" smtClean="0"/>
              <a:t>Current Vision</a:t>
            </a:r>
            <a:endParaRPr lang="en-US" sz="4800" dirty="0"/>
          </a:p>
        </p:txBody>
      </p:sp>
      <p:sp>
        <p:nvSpPr>
          <p:cNvPr id="3" name="Content Placeholder 2"/>
          <p:cNvSpPr>
            <a:spLocks noGrp="1"/>
          </p:cNvSpPr>
          <p:nvPr>
            <p:ph idx="1"/>
          </p:nvPr>
        </p:nvSpPr>
        <p:spPr>
          <a:xfrm>
            <a:off x="838200" y="2286000"/>
            <a:ext cx="7543800" cy="1447800"/>
          </a:xfrm>
        </p:spPr>
        <p:txBody>
          <a:bodyPr anchor="t"/>
          <a:lstStyle/>
          <a:p>
            <a:pPr marL="0" indent="0">
              <a:buNone/>
            </a:pPr>
            <a:r>
              <a:rPr lang="en-US" dirty="0" smtClean="0"/>
              <a:t>“To </a:t>
            </a:r>
            <a:r>
              <a:rPr lang="en-US" dirty="0"/>
              <a:t>maximize the global power of diversity and inclusion to drive superior business results and sustainable competitive advantage</a:t>
            </a:r>
            <a:r>
              <a:rPr lang="en-US" dirty="0" smtClean="0"/>
              <a:t>.”</a:t>
            </a:r>
            <a:endParaRPr lang="en-US"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a:xfrm>
            <a:off x="7924800" y="6439491"/>
            <a:ext cx="762000" cy="365125"/>
          </a:xfrm>
        </p:spPr>
        <p:txBody>
          <a:bodyPr/>
          <a:lstStyle/>
          <a:p>
            <a:fld id="{62D8A386-A866-48AD-A383-44AB9A45250F}" type="slidenum">
              <a:rPr lang="en-US" sz="1800" smtClean="0">
                <a:solidFill>
                  <a:schemeClr val="bg1"/>
                </a:solidFill>
              </a:rPr>
              <a:pPr/>
              <a:t>6</a:t>
            </a:fld>
            <a:endParaRPr lang="en-US" sz="1800" dirty="0">
              <a:solidFill>
                <a:schemeClr val="bg1"/>
              </a:solidFill>
            </a:endParaRPr>
          </a:p>
        </p:txBody>
      </p:sp>
    </p:spTree>
    <p:extLst>
      <p:ext uri="{BB962C8B-B14F-4D97-AF65-F5344CB8AC3E}">
        <p14:creationId xmlns:p14="http://schemas.microsoft.com/office/powerpoint/2010/main" val="8080327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91096" y="3581400"/>
            <a:ext cx="4644352" cy="3412177"/>
          </a:xfrm>
          <a:prstGeom prst="rect">
            <a:avLst/>
          </a:prstGeom>
          <a:noFill/>
          <a:ln>
            <a:noFill/>
          </a:ln>
          <a:effectLst>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981200" y="457200"/>
            <a:ext cx="5410200" cy="914400"/>
          </a:xfrm>
        </p:spPr>
        <p:txBody>
          <a:bodyPr>
            <a:noAutofit/>
          </a:bodyPr>
          <a:lstStyle/>
          <a:p>
            <a:r>
              <a:rPr lang="en-US" sz="3600" dirty="0" smtClean="0"/>
              <a:t>Johnson &amp; Johnson Credo</a:t>
            </a:r>
            <a:endParaRPr lang="en-US" sz="3600" dirty="0"/>
          </a:p>
        </p:txBody>
      </p:sp>
      <p:sp>
        <p:nvSpPr>
          <p:cNvPr id="3" name="Content Placeholder 2"/>
          <p:cNvSpPr>
            <a:spLocks noGrp="1"/>
          </p:cNvSpPr>
          <p:nvPr>
            <p:ph idx="1"/>
          </p:nvPr>
        </p:nvSpPr>
        <p:spPr>
          <a:xfrm>
            <a:off x="228600" y="1600200"/>
            <a:ext cx="7543800" cy="3886200"/>
          </a:xfrm>
        </p:spPr>
        <p:txBody>
          <a:bodyPr anchor="t"/>
          <a:lstStyle/>
          <a:p>
            <a:pPr marL="0" indent="0">
              <a:buNone/>
            </a:pPr>
            <a:r>
              <a:rPr lang="en-US" dirty="0" smtClean="0"/>
              <a:t>This is a </a:t>
            </a:r>
            <a:r>
              <a:rPr lang="en-US" dirty="0"/>
              <a:t>statement of our values and responsibilities that was written more than 60 years ago. It articulates our responsibilities to customers, employees, communities and shareholders. It sets the tone </a:t>
            </a:r>
            <a:r>
              <a:rPr lang="en-US" dirty="0" smtClean="0"/>
              <a:t>for what is expected at J&amp;J. </a:t>
            </a:r>
            <a:endParaRPr lang="en-US" dirty="0"/>
          </a:p>
        </p:txBody>
      </p:sp>
      <p:pic>
        <p:nvPicPr>
          <p:cNvPr id="4" name="Picture 3"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7</a:t>
            </a:fld>
            <a:endParaRPr lang="en-US" sz="1800" dirty="0">
              <a:solidFill>
                <a:schemeClr val="bg1"/>
              </a:solidFill>
            </a:endParaRPr>
          </a:p>
        </p:txBody>
      </p:sp>
    </p:spTree>
    <p:extLst>
      <p:ext uri="{BB962C8B-B14F-4D97-AF65-F5344CB8AC3E}">
        <p14:creationId xmlns:p14="http://schemas.microsoft.com/office/powerpoint/2010/main" val="25469420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6781800" cy="762000"/>
          </a:xfrm>
        </p:spPr>
        <p:txBody>
          <a:bodyPr>
            <a:normAutofit/>
          </a:bodyPr>
          <a:lstStyle/>
          <a:p>
            <a:r>
              <a:rPr lang="en-US" sz="3600" dirty="0" smtClean="0"/>
              <a:t>Proposed Mission Statement</a:t>
            </a:r>
            <a:endParaRPr lang="en-US" sz="3600" dirty="0"/>
          </a:p>
        </p:txBody>
      </p:sp>
      <p:sp>
        <p:nvSpPr>
          <p:cNvPr id="3" name="TextBox 2"/>
          <p:cNvSpPr txBox="1"/>
          <p:nvPr/>
        </p:nvSpPr>
        <p:spPr>
          <a:xfrm>
            <a:off x="533400" y="1446810"/>
            <a:ext cx="6934200" cy="2585323"/>
          </a:xfrm>
          <a:prstGeom prst="rect">
            <a:avLst/>
          </a:prstGeom>
          <a:noFill/>
        </p:spPr>
        <p:txBody>
          <a:bodyPr wrap="square" rtlCol="0">
            <a:spAutoFit/>
          </a:bodyPr>
          <a:lstStyle/>
          <a:p>
            <a:r>
              <a:rPr lang="en-US" dirty="0" smtClean="0"/>
              <a:t>Our </a:t>
            </a:r>
            <a:r>
              <a:rPr lang="en-US" dirty="0"/>
              <a:t>philosophy and core values are centered on our desire to provide the safest and most reliable products and services to our customers, employees, medical professionals, and stockholders (1, 2, 6, and 9).  Our consistent market growth and competitive advantage within the world market will ensure profitability and is a tribute to our trained employees, innovation, technology, and market research (3, 4, and 5).  In regards to local and domestic communities, it is our goal to ensure that Johnson and Johnson adhere to policies and procedures to be socially responsible and for the betterment of all members of our value chain (7, 8).</a:t>
            </a:r>
          </a:p>
        </p:txBody>
      </p:sp>
      <p:sp>
        <p:nvSpPr>
          <p:cNvPr id="5" name="TextBox 4"/>
          <p:cNvSpPr txBox="1"/>
          <p:nvPr/>
        </p:nvSpPr>
        <p:spPr>
          <a:xfrm>
            <a:off x="6498771" y="4191000"/>
            <a:ext cx="2514600" cy="2123658"/>
          </a:xfrm>
          <a:prstGeom prst="rect">
            <a:avLst/>
          </a:prstGeom>
          <a:noFill/>
          <a:ln>
            <a:solidFill>
              <a:srgbClr val="C00000"/>
            </a:solidFill>
          </a:ln>
          <a:effectLst>
            <a:innerShdw blurRad="63500" dist="50800" dir="13500000">
              <a:prstClr val="black">
                <a:alpha val="50000"/>
              </a:prstClr>
            </a:innerShdw>
          </a:effectLst>
        </p:spPr>
        <p:txBody>
          <a:bodyPr wrap="square" rtlCol="0">
            <a:spAutoFit/>
          </a:bodyPr>
          <a:lstStyle/>
          <a:p>
            <a:r>
              <a:rPr lang="en-US" sz="1200" dirty="0"/>
              <a:t>1.  Customers</a:t>
            </a:r>
          </a:p>
          <a:p>
            <a:r>
              <a:rPr lang="en-US" sz="1200" dirty="0"/>
              <a:t>2.  Products or services</a:t>
            </a:r>
          </a:p>
          <a:p>
            <a:r>
              <a:rPr lang="en-US" sz="1200" dirty="0"/>
              <a:t>3.  Markets</a:t>
            </a:r>
          </a:p>
          <a:p>
            <a:r>
              <a:rPr lang="en-US" sz="1200" dirty="0"/>
              <a:t>4.  Technology.  </a:t>
            </a:r>
          </a:p>
          <a:p>
            <a:r>
              <a:rPr lang="en-US" sz="1200" dirty="0"/>
              <a:t>5.  Concern for survival, growth</a:t>
            </a:r>
            <a:r>
              <a:rPr lang="en-US" sz="1200" dirty="0" smtClean="0"/>
              <a:t>,     and </a:t>
            </a:r>
            <a:r>
              <a:rPr lang="en-US" sz="1200" dirty="0"/>
              <a:t>profitability</a:t>
            </a:r>
          </a:p>
          <a:p>
            <a:r>
              <a:rPr lang="en-US" sz="1200" dirty="0"/>
              <a:t>6.  Philosophy</a:t>
            </a:r>
          </a:p>
          <a:p>
            <a:r>
              <a:rPr lang="en-US" sz="1200" dirty="0"/>
              <a:t>7.  Self-concept</a:t>
            </a:r>
          </a:p>
          <a:p>
            <a:r>
              <a:rPr lang="en-US" sz="1200" dirty="0"/>
              <a:t>8.  Concern for public image  </a:t>
            </a:r>
          </a:p>
          <a:p>
            <a:r>
              <a:rPr lang="en-US" sz="1200" dirty="0"/>
              <a:t>9.  Concern for employees</a:t>
            </a:r>
          </a:p>
          <a:p>
            <a:endParaRPr lang="en-US" sz="1200" dirty="0"/>
          </a:p>
        </p:txBody>
      </p:sp>
      <p:pic>
        <p:nvPicPr>
          <p:cNvPr id="6" name="Picture 5"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4" name="Slide Number Placeholder 3"/>
          <p:cNvSpPr>
            <a:spLocks noGrp="1"/>
          </p:cNvSpPr>
          <p:nvPr>
            <p:ph type="sldNum" sz="quarter" idx="12"/>
          </p:nvPr>
        </p:nvSpPr>
        <p:spPr>
          <a:xfrm>
            <a:off x="7924800" y="6431812"/>
            <a:ext cx="762000" cy="365125"/>
          </a:xfrm>
        </p:spPr>
        <p:txBody>
          <a:bodyPr/>
          <a:lstStyle/>
          <a:p>
            <a:fld id="{62D8A386-A866-48AD-A383-44AB9A45250F}" type="slidenum">
              <a:rPr lang="en-US" sz="1600" smtClean="0">
                <a:solidFill>
                  <a:schemeClr val="bg1"/>
                </a:solidFill>
              </a:rPr>
              <a:pPr/>
              <a:t>8</a:t>
            </a:fld>
            <a:endParaRPr lang="en-US" sz="1600" dirty="0">
              <a:solidFill>
                <a:schemeClr val="bg1"/>
              </a:solidFill>
            </a:endParaRPr>
          </a:p>
        </p:txBody>
      </p:sp>
    </p:spTree>
    <p:extLst>
      <p:ext uri="{BB962C8B-B14F-4D97-AF65-F5344CB8AC3E}">
        <p14:creationId xmlns:p14="http://schemas.microsoft.com/office/powerpoint/2010/main" val="27306985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a:xfrm>
            <a:off x="1295400" y="457200"/>
            <a:ext cx="6781800" cy="838200"/>
          </a:xfrm>
        </p:spPr>
        <p:txBody>
          <a:bodyPr>
            <a:noAutofit/>
          </a:bodyPr>
          <a:lstStyle/>
          <a:p>
            <a:r>
              <a:rPr lang="en-US" sz="4400" dirty="0" smtClean="0"/>
              <a:t>Proposed Vision Statement</a:t>
            </a:r>
            <a:endParaRPr lang="en-US" sz="4400" dirty="0"/>
          </a:p>
        </p:txBody>
      </p:sp>
      <p:sp>
        <p:nvSpPr>
          <p:cNvPr id="4" name="TextBox 3"/>
          <p:cNvSpPr txBox="1"/>
          <p:nvPr/>
        </p:nvSpPr>
        <p:spPr>
          <a:xfrm>
            <a:off x="762000" y="1819472"/>
            <a:ext cx="7162800" cy="2923877"/>
          </a:xfrm>
          <a:prstGeom prst="rect">
            <a:avLst/>
          </a:prstGeom>
          <a:noFill/>
        </p:spPr>
        <p:txBody>
          <a:bodyPr wrap="square" rtlCol="0">
            <a:spAutoFit/>
          </a:bodyPr>
          <a:lstStyle/>
          <a:p>
            <a:r>
              <a:rPr lang="en-US" sz="2000" dirty="0"/>
              <a:t>Johnson and Johnson’s vision is to be the most recognized, innovative, and socially responsible name in pharmaceutical, consumer health, medical device, and prescription products in the world.  Through this, we will earn our customer’s respect and enthusiasm with continuous improvement that is driven by innovation, integrity, teamwork, and the desire to provide value for the investment.  As a result, J&amp;J will gain market share to increase sales and generate dividends for our shareholders.    </a:t>
            </a:r>
          </a:p>
          <a:p>
            <a:endParaRPr lang="en-US" sz="2400" dirty="0"/>
          </a:p>
        </p:txBody>
      </p:sp>
      <p:pic>
        <p:nvPicPr>
          <p:cNvPr id="5" name="Picture 4"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2" name="Slide Number Placeholder 1"/>
          <p:cNvSpPr>
            <a:spLocks noGrp="1"/>
          </p:cNvSpPr>
          <p:nvPr>
            <p:ph type="sldNum" sz="quarter" idx="12"/>
          </p:nvPr>
        </p:nvSpPr>
        <p:spPr/>
        <p:txBody>
          <a:bodyPr/>
          <a:lstStyle/>
          <a:p>
            <a:fld id="{62D8A386-A866-48AD-A383-44AB9A45250F}" type="slidenum">
              <a:rPr lang="en-US" sz="1800" smtClean="0">
                <a:solidFill>
                  <a:schemeClr val="bg1"/>
                </a:solidFill>
              </a:rPr>
              <a:pPr/>
              <a:t>9</a:t>
            </a:fld>
            <a:endParaRPr lang="en-US" sz="1800" dirty="0">
              <a:solidFill>
                <a:schemeClr val="bg1"/>
              </a:solidFill>
            </a:endParaRPr>
          </a:p>
        </p:txBody>
      </p:sp>
    </p:spTree>
    <p:extLst>
      <p:ext uri="{BB962C8B-B14F-4D97-AF65-F5344CB8AC3E}">
        <p14:creationId xmlns:p14="http://schemas.microsoft.com/office/powerpoint/2010/main" val="38338887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381000"/>
            <a:ext cx="4267200" cy="838200"/>
          </a:xfrm>
        </p:spPr>
        <p:txBody>
          <a:bodyPr>
            <a:noAutofit/>
          </a:bodyPr>
          <a:lstStyle/>
          <a:p>
            <a:r>
              <a:rPr lang="en-US" sz="4400" dirty="0" smtClean="0"/>
              <a:t>Proposed Slogan</a:t>
            </a:r>
            <a:endParaRPr lang="en-US" sz="4400" dirty="0"/>
          </a:p>
        </p:txBody>
      </p:sp>
      <p:sp>
        <p:nvSpPr>
          <p:cNvPr id="3" name="TextBox 2"/>
          <p:cNvSpPr txBox="1"/>
          <p:nvPr/>
        </p:nvSpPr>
        <p:spPr>
          <a:xfrm>
            <a:off x="609600" y="1828800"/>
            <a:ext cx="6400800" cy="1569660"/>
          </a:xfrm>
          <a:prstGeom prst="rect">
            <a:avLst/>
          </a:prstGeom>
          <a:noFill/>
        </p:spPr>
        <p:txBody>
          <a:bodyPr wrap="square" rtlCol="0">
            <a:spAutoFit/>
          </a:bodyPr>
          <a:lstStyle/>
          <a:p>
            <a:r>
              <a:rPr lang="en-US" sz="3200" dirty="0"/>
              <a:t>“Caring for you from the </a:t>
            </a:r>
            <a:r>
              <a:rPr lang="en-US" sz="3200" dirty="0" smtClean="0"/>
              <a:t>beginning, </a:t>
            </a:r>
            <a:r>
              <a:rPr lang="en-US" sz="3200" dirty="0"/>
              <a:t>to the very end!”</a:t>
            </a:r>
          </a:p>
          <a:p>
            <a:endParaRPr lang="en-US" sz="3200"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38600" y="3048000"/>
            <a:ext cx="4810125" cy="288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4" name="Slide Number Placeholder 3"/>
          <p:cNvSpPr>
            <a:spLocks noGrp="1"/>
          </p:cNvSpPr>
          <p:nvPr>
            <p:ph type="sldNum" sz="quarter" idx="12"/>
          </p:nvPr>
        </p:nvSpPr>
        <p:spPr/>
        <p:txBody>
          <a:bodyPr/>
          <a:lstStyle/>
          <a:p>
            <a:fld id="{62D8A386-A866-48AD-A383-44AB9A45250F}" type="slidenum">
              <a:rPr lang="en-US" sz="1800" smtClean="0">
                <a:solidFill>
                  <a:schemeClr val="bg1"/>
                </a:solidFill>
              </a:rPr>
              <a:pPr/>
              <a:t>10</a:t>
            </a:fld>
            <a:endParaRPr lang="en-US" sz="1800" dirty="0">
              <a:solidFill>
                <a:schemeClr val="bg1"/>
              </a:solidFill>
            </a:endParaRPr>
          </a:p>
        </p:txBody>
      </p:sp>
    </p:spTree>
    <p:extLst>
      <p:ext uri="{BB962C8B-B14F-4D97-AF65-F5344CB8AC3E}">
        <p14:creationId xmlns:p14="http://schemas.microsoft.com/office/powerpoint/2010/main" val="1295442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25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0" y="1066800"/>
            <a:ext cx="9144000" cy="1524000"/>
          </a:xfrm>
          <a:solidFill>
            <a:srgbClr val="C00000"/>
          </a:solidFill>
        </p:spPr>
        <p:txBody>
          <a:bodyPr anchor="ctr">
            <a:normAutofit/>
          </a:bodyPr>
          <a:lstStyle/>
          <a:p>
            <a:pPr algn="ctr"/>
            <a:r>
              <a:rPr lang="en-US" sz="6600" dirty="0" smtClean="0">
                <a:solidFill>
                  <a:schemeClr val="bg1"/>
                </a:solidFill>
              </a:rPr>
              <a:t>External Assessment</a:t>
            </a:r>
            <a:endParaRPr lang="en-US" sz="6600" dirty="0">
              <a:solidFill>
                <a:schemeClr val="bg1"/>
              </a:solidFill>
            </a:endParaRPr>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05197" y="2743685"/>
            <a:ext cx="5638801" cy="3752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2590800"/>
            <a:ext cx="3505200" cy="24331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p:cNvSpPr>
            <a:spLocks noGrp="1"/>
          </p:cNvSpPr>
          <p:nvPr>
            <p:ph type="sldNum" sz="quarter" idx="12"/>
          </p:nvPr>
        </p:nvSpPr>
        <p:spPr/>
        <p:txBody>
          <a:bodyPr/>
          <a:lstStyle/>
          <a:p>
            <a:fld id="{62D8A386-A866-48AD-A383-44AB9A45250F}" type="slidenum">
              <a:rPr lang="en-US" sz="1800" smtClean="0">
                <a:solidFill>
                  <a:schemeClr val="bg1"/>
                </a:solidFill>
              </a:rPr>
              <a:pPr/>
              <a:t>11</a:t>
            </a:fld>
            <a:endParaRPr lang="en-US" sz="1800" dirty="0">
              <a:solidFill>
                <a:schemeClr val="bg1"/>
              </a:solidFill>
            </a:endParaRPr>
          </a:p>
        </p:txBody>
      </p:sp>
    </p:spTree>
    <p:extLst>
      <p:ext uri="{BB962C8B-B14F-4D97-AF65-F5344CB8AC3E}">
        <p14:creationId xmlns:p14="http://schemas.microsoft.com/office/powerpoint/2010/main" val="14319979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1585" t="14675" r="13679" b="12146"/>
          <a:stretch/>
        </p:blipFill>
        <p:spPr bwMode="auto">
          <a:xfrm>
            <a:off x="5107730" y="2368556"/>
            <a:ext cx="612713" cy="599948"/>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Connector 4"/>
          <p:cNvCxnSpPr/>
          <p:nvPr/>
        </p:nvCxnSpPr>
        <p:spPr>
          <a:xfrm>
            <a:off x="4538354" y="1861457"/>
            <a:ext cx="0" cy="373380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1033154" y="3810000"/>
            <a:ext cx="70104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28800" y="1653367"/>
            <a:ext cx="1600200" cy="10610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90009" y="2334638"/>
            <a:ext cx="1209397" cy="968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062351" y="1391042"/>
            <a:ext cx="914400" cy="415498"/>
          </a:xfrm>
          <a:prstGeom prst="rect">
            <a:avLst/>
          </a:prstGeom>
          <a:noFill/>
        </p:spPr>
        <p:txBody>
          <a:bodyPr wrap="square" rtlCol="0">
            <a:spAutoFit/>
          </a:bodyPr>
          <a:lstStyle/>
          <a:p>
            <a:r>
              <a:rPr lang="en-US" sz="1000" dirty="0" smtClean="0"/>
              <a:t>Number of Stores (High)</a:t>
            </a:r>
            <a:endParaRPr lang="en-US" sz="1000" dirty="0"/>
          </a:p>
        </p:txBody>
      </p:sp>
      <p:sp>
        <p:nvSpPr>
          <p:cNvPr id="12" name="TextBox 11"/>
          <p:cNvSpPr txBox="1"/>
          <p:nvPr/>
        </p:nvSpPr>
        <p:spPr>
          <a:xfrm>
            <a:off x="4062351" y="5595257"/>
            <a:ext cx="914400" cy="415498"/>
          </a:xfrm>
          <a:prstGeom prst="rect">
            <a:avLst/>
          </a:prstGeom>
          <a:noFill/>
        </p:spPr>
        <p:txBody>
          <a:bodyPr wrap="square" rtlCol="0">
            <a:spAutoFit/>
          </a:bodyPr>
          <a:lstStyle/>
          <a:p>
            <a:r>
              <a:rPr lang="en-US" sz="1000" dirty="0" smtClean="0"/>
              <a:t>Number of Stores (Low)</a:t>
            </a:r>
            <a:endParaRPr lang="en-US" sz="1000" dirty="0"/>
          </a:p>
        </p:txBody>
      </p:sp>
      <p:sp>
        <p:nvSpPr>
          <p:cNvPr id="10" name="TextBox 9"/>
          <p:cNvSpPr txBox="1"/>
          <p:nvPr/>
        </p:nvSpPr>
        <p:spPr>
          <a:xfrm>
            <a:off x="8110847" y="3593068"/>
            <a:ext cx="1033153" cy="369332"/>
          </a:xfrm>
          <a:prstGeom prst="rect">
            <a:avLst/>
          </a:prstGeom>
          <a:noFill/>
        </p:spPr>
        <p:txBody>
          <a:bodyPr wrap="square" rtlCol="0">
            <a:spAutoFit/>
          </a:bodyPr>
          <a:lstStyle/>
          <a:p>
            <a:r>
              <a:rPr lang="en-US" sz="900" dirty="0" smtClean="0"/>
              <a:t>Wide Price Competitiveness</a:t>
            </a:r>
            <a:endParaRPr lang="en-US" sz="900" dirty="0"/>
          </a:p>
        </p:txBody>
      </p:sp>
      <p:sp>
        <p:nvSpPr>
          <p:cNvPr id="14" name="TextBox 13"/>
          <p:cNvSpPr txBox="1"/>
          <p:nvPr/>
        </p:nvSpPr>
        <p:spPr>
          <a:xfrm>
            <a:off x="12866" y="3593068"/>
            <a:ext cx="1020288" cy="369332"/>
          </a:xfrm>
          <a:prstGeom prst="rect">
            <a:avLst/>
          </a:prstGeom>
          <a:noFill/>
        </p:spPr>
        <p:txBody>
          <a:bodyPr wrap="square" rtlCol="0">
            <a:spAutoFit/>
          </a:bodyPr>
          <a:lstStyle/>
          <a:p>
            <a:r>
              <a:rPr lang="en-US" sz="900" dirty="0" smtClean="0"/>
              <a:t>Narrow Price Competitiveness</a:t>
            </a:r>
            <a:endParaRPr lang="en-US" sz="900" dirty="0"/>
          </a:p>
        </p:txBody>
      </p:sp>
      <p:sp>
        <p:nvSpPr>
          <p:cNvPr id="17" name="Title 1"/>
          <p:cNvSpPr>
            <a:spLocks noGrp="1"/>
          </p:cNvSpPr>
          <p:nvPr>
            <p:ph type="title"/>
          </p:nvPr>
        </p:nvSpPr>
        <p:spPr>
          <a:xfrm>
            <a:off x="152400" y="993149"/>
            <a:ext cx="2643249" cy="605642"/>
          </a:xfrm>
        </p:spPr>
        <p:txBody>
          <a:bodyPr>
            <a:normAutofit/>
          </a:bodyPr>
          <a:lstStyle/>
          <a:p>
            <a:r>
              <a:rPr lang="en-US" sz="3600" dirty="0" smtClean="0"/>
              <a:t>Position Map</a:t>
            </a:r>
            <a:endParaRPr lang="en-US" sz="3600" dirty="0"/>
          </a:p>
        </p:txBody>
      </p:sp>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38701" y="2847196"/>
            <a:ext cx="723900" cy="723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048000" y="3208377"/>
            <a:ext cx="1212656" cy="5693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14" descr="Screen Clipping"/>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1029" name="Picture 5"/>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30845" t="20665" r="32525" b="15957"/>
          <a:stretch/>
        </p:blipFill>
        <p:spPr bwMode="auto">
          <a:xfrm>
            <a:off x="5700651" y="2273094"/>
            <a:ext cx="1294412" cy="82098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p:cNvSpPr>
            <a:spLocks noGrp="1"/>
          </p:cNvSpPr>
          <p:nvPr>
            <p:ph type="sldNum" sz="quarter" idx="12"/>
          </p:nvPr>
        </p:nvSpPr>
        <p:spPr/>
        <p:txBody>
          <a:bodyPr/>
          <a:lstStyle/>
          <a:p>
            <a:fld id="{62D8A386-A866-48AD-A383-44AB9A45250F}" type="slidenum">
              <a:rPr lang="en-US" sz="1800" smtClean="0">
                <a:solidFill>
                  <a:schemeClr val="bg1"/>
                </a:solidFill>
              </a:rPr>
              <a:pPr/>
              <a:t>12</a:t>
            </a:fld>
            <a:endParaRPr lang="en-US" sz="1800" dirty="0">
              <a:solidFill>
                <a:schemeClr val="bg1"/>
              </a:solidFill>
            </a:endParaRPr>
          </a:p>
        </p:txBody>
      </p:sp>
    </p:spTree>
    <p:extLst>
      <p:ext uri="{BB962C8B-B14F-4D97-AF65-F5344CB8AC3E}">
        <p14:creationId xmlns:p14="http://schemas.microsoft.com/office/powerpoint/2010/main" val="252843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7"/>
                                        </p:tgtEl>
                                        <p:attrNameLst>
                                          <p:attrName>style.visibility</p:attrName>
                                        </p:attrNameLst>
                                      </p:cBhvr>
                                      <p:to>
                                        <p:strVal val="visible"/>
                                      </p:to>
                                    </p:set>
                                    <p:animEffect transition="in" filter="fade">
                                      <p:cBhvr>
                                        <p:cTn id="14" dur="1000"/>
                                        <p:tgtEl>
                                          <p:spTgt spid="1027"/>
                                        </p:tgtEl>
                                      </p:cBhvr>
                                    </p:animEffect>
                                    <p:anim calcmode="lin" valueType="num">
                                      <p:cBhvr>
                                        <p:cTn id="15" dur="1000" fill="hold"/>
                                        <p:tgtEl>
                                          <p:spTgt spid="1027"/>
                                        </p:tgtEl>
                                        <p:attrNameLst>
                                          <p:attrName>ppt_x</p:attrName>
                                        </p:attrNameLst>
                                      </p:cBhvr>
                                      <p:tavLst>
                                        <p:tav tm="0">
                                          <p:val>
                                            <p:strVal val="#ppt_x"/>
                                          </p:val>
                                        </p:tav>
                                        <p:tav tm="100000">
                                          <p:val>
                                            <p:strVal val="#ppt_x"/>
                                          </p:val>
                                        </p:tav>
                                      </p:tavLst>
                                    </p:anim>
                                    <p:anim calcmode="lin" valueType="num">
                                      <p:cBhvr>
                                        <p:cTn id="16" dur="1000" fill="hold"/>
                                        <p:tgtEl>
                                          <p:spTgt spid="102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29"/>
                                        </p:tgtEl>
                                        <p:attrNameLst>
                                          <p:attrName>style.visibility</p:attrName>
                                        </p:attrNameLst>
                                      </p:cBhvr>
                                      <p:to>
                                        <p:strVal val="visible"/>
                                      </p:to>
                                    </p:set>
                                    <p:animEffect transition="in" filter="fade">
                                      <p:cBhvr>
                                        <p:cTn id="28" dur="1000"/>
                                        <p:tgtEl>
                                          <p:spTgt spid="1029"/>
                                        </p:tgtEl>
                                      </p:cBhvr>
                                    </p:animEffect>
                                    <p:anim calcmode="lin" valueType="num">
                                      <p:cBhvr>
                                        <p:cTn id="29" dur="1000" fill="hold"/>
                                        <p:tgtEl>
                                          <p:spTgt spid="1029"/>
                                        </p:tgtEl>
                                        <p:attrNameLst>
                                          <p:attrName>ppt_x</p:attrName>
                                        </p:attrNameLst>
                                      </p:cBhvr>
                                      <p:tavLst>
                                        <p:tav tm="0">
                                          <p:val>
                                            <p:strVal val="#ppt_x"/>
                                          </p:val>
                                        </p:tav>
                                        <p:tav tm="100000">
                                          <p:val>
                                            <p:strVal val="#ppt_x"/>
                                          </p:val>
                                        </p:tav>
                                      </p:tavLst>
                                    </p:anim>
                                    <p:anim calcmode="lin" valueType="num">
                                      <p:cBhvr>
                                        <p:cTn id="30" dur="1000" fill="hold"/>
                                        <p:tgtEl>
                                          <p:spTgt spid="102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028"/>
                                        </p:tgtEl>
                                        <p:attrNameLst>
                                          <p:attrName>style.visibility</p:attrName>
                                        </p:attrNameLst>
                                      </p:cBhvr>
                                      <p:to>
                                        <p:strVal val="visible"/>
                                      </p:to>
                                    </p:set>
                                    <p:animEffect transition="in" filter="fade">
                                      <p:cBhvr>
                                        <p:cTn id="35" dur="1000"/>
                                        <p:tgtEl>
                                          <p:spTgt spid="1028"/>
                                        </p:tgtEl>
                                      </p:cBhvr>
                                    </p:animEffect>
                                    <p:anim calcmode="lin" valueType="num">
                                      <p:cBhvr>
                                        <p:cTn id="36" dur="1000" fill="hold"/>
                                        <p:tgtEl>
                                          <p:spTgt spid="1028"/>
                                        </p:tgtEl>
                                        <p:attrNameLst>
                                          <p:attrName>ppt_x</p:attrName>
                                        </p:attrNameLst>
                                      </p:cBhvr>
                                      <p:tavLst>
                                        <p:tav tm="0">
                                          <p:val>
                                            <p:strVal val="#ppt_x"/>
                                          </p:val>
                                        </p:tav>
                                        <p:tav tm="100000">
                                          <p:val>
                                            <p:strVal val="#ppt_x"/>
                                          </p:val>
                                        </p:tav>
                                      </p:tavLst>
                                    </p:anim>
                                    <p:anim calcmode="lin" valueType="num">
                                      <p:cBhvr>
                                        <p:cTn id="37"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030"/>
                                        </p:tgtEl>
                                        <p:attrNameLst>
                                          <p:attrName>style.visibility</p:attrName>
                                        </p:attrNameLst>
                                      </p:cBhvr>
                                      <p:to>
                                        <p:strVal val="visible"/>
                                      </p:to>
                                    </p:set>
                                    <p:animEffect transition="in" filter="fade">
                                      <p:cBhvr>
                                        <p:cTn id="42" dur="1000"/>
                                        <p:tgtEl>
                                          <p:spTgt spid="1030"/>
                                        </p:tgtEl>
                                      </p:cBhvr>
                                    </p:animEffect>
                                    <p:anim calcmode="lin" valueType="num">
                                      <p:cBhvr>
                                        <p:cTn id="43" dur="1000" fill="hold"/>
                                        <p:tgtEl>
                                          <p:spTgt spid="1030"/>
                                        </p:tgtEl>
                                        <p:attrNameLst>
                                          <p:attrName>ppt_x</p:attrName>
                                        </p:attrNameLst>
                                      </p:cBhvr>
                                      <p:tavLst>
                                        <p:tav tm="0">
                                          <p:val>
                                            <p:strVal val="#ppt_x"/>
                                          </p:val>
                                        </p:tav>
                                        <p:tav tm="100000">
                                          <p:val>
                                            <p:strVal val="#ppt_x"/>
                                          </p:val>
                                        </p:tav>
                                      </p:tavLst>
                                    </p:anim>
                                    <p:anim calcmode="lin" valueType="num">
                                      <p:cBhvr>
                                        <p:cTn id="44" dur="1000" fill="hold"/>
                                        <p:tgtEl>
                                          <p:spTgt spid="10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9400" y="533400"/>
            <a:ext cx="3505200" cy="990600"/>
          </a:xfrm>
        </p:spPr>
        <p:txBody>
          <a:bodyPr/>
          <a:lstStyle/>
          <a:p>
            <a:r>
              <a:rPr lang="en-US" dirty="0" smtClean="0"/>
              <a:t>CPM Matrix</a:t>
            </a:r>
            <a:endParaRPr lang="en-US"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9098" y="2057400"/>
            <a:ext cx="7991475" cy="3162300"/>
          </a:xfrm>
          <a:prstGeom prst="rect">
            <a:avLst/>
          </a:prstGeom>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13</a:t>
            </a:fld>
            <a:endParaRPr lang="en-US" sz="1800" dirty="0">
              <a:solidFill>
                <a:schemeClr val="bg1"/>
              </a:solidFill>
            </a:endParaRPr>
          </a:p>
        </p:txBody>
      </p:sp>
    </p:spTree>
    <p:extLst>
      <p:ext uri="{BB962C8B-B14F-4D97-AF65-F5344CB8AC3E}">
        <p14:creationId xmlns:p14="http://schemas.microsoft.com/office/powerpoint/2010/main" val="14696755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9400" y="838200"/>
            <a:ext cx="3962400" cy="856488"/>
          </a:xfrm>
        </p:spPr>
        <p:txBody>
          <a:bodyPr/>
          <a:lstStyle/>
          <a:p>
            <a:r>
              <a:rPr lang="en-US" dirty="0" smtClean="0"/>
              <a:t>Opportunities</a:t>
            </a:r>
            <a:endParaRPr lang="en-US" dirty="0"/>
          </a:p>
        </p:txBody>
      </p:sp>
      <p:sp>
        <p:nvSpPr>
          <p:cNvPr id="3" name="Content Placeholder 2"/>
          <p:cNvSpPr>
            <a:spLocks noGrp="1"/>
          </p:cNvSpPr>
          <p:nvPr>
            <p:ph idx="1"/>
          </p:nvPr>
        </p:nvSpPr>
        <p:spPr/>
        <p:txBody>
          <a:bodyPr>
            <a:normAutofit/>
          </a:bodyPr>
          <a:lstStyle/>
          <a:p>
            <a:pPr marL="171450" lvl="0" indent="-171450">
              <a:buFont typeface="Arial" pitchFamily="34" charset="0"/>
              <a:buChar char="•"/>
            </a:pPr>
            <a:r>
              <a:rPr lang="en-US" sz="1800" dirty="0"/>
              <a:t>Acquisition of </a:t>
            </a:r>
            <a:r>
              <a:rPr lang="en-US" sz="1800" dirty="0" err="1"/>
              <a:t>Synthes</a:t>
            </a:r>
            <a:r>
              <a:rPr lang="en-US" sz="1800" dirty="0"/>
              <a:t> could enhance J&amp;J’s Failure of prospective products to deliver leadership position in global orthopedics market</a:t>
            </a:r>
          </a:p>
          <a:p>
            <a:pPr marL="171450" lvl="0" indent="-171450">
              <a:buFont typeface="Arial" pitchFamily="34" charset="0"/>
              <a:buChar char="•"/>
            </a:pPr>
            <a:r>
              <a:rPr lang="en-US" sz="1800" dirty="0"/>
              <a:t>Leveraging therapeutic coverage of non-prescription pharmaceutical segments could provide cross-selling opportunities</a:t>
            </a:r>
          </a:p>
          <a:p>
            <a:pPr marL="171450" lvl="0" indent="-171450">
              <a:buFont typeface="Arial" pitchFamily="34" charset="0"/>
              <a:buChar char="•"/>
            </a:pPr>
            <a:r>
              <a:rPr lang="en-US" sz="1800" dirty="0"/>
              <a:t>Addition of </a:t>
            </a:r>
            <a:r>
              <a:rPr lang="en-US" sz="1800" dirty="0" err="1"/>
              <a:t>Crucell</a:t>
            </a:r>
            <a:r>
              <a:rPr lang="en-US" sz="1800" dirty="0"/>
              <a:t> to broaden J&amp;J’s position in biologics and vaccines market</a:t>
            </a:r>
          </a:p>
          <a:p>
            <a:pPr marL="171450" lvl="0" indent="-171450">
              <a:buFont typeface="Arial" pitchFamily="34" charset="0"/>
              <a:buChar char="•"/>
            </a:pPr>
            <a:r>
              <a:rPr lang="en-US" sz="1800" dirty="0"/>
              <a:t>R&amp;D investment will add to the potential growth rate of the company in surrounding markets.</a:t>
            </a:r>
          </a:p>
          <a:p>
            <a:pPr marL="171450" lvl="0" indent="-171450">
              <a:buFont typeface="Arial" pitchFamily="34" charset="0"/>
              <a:buChar char="•"/>
            </a:pPr>
            <a:r>
              <a:rPr lang="en-US" sz="1800" dirty="0"/>
              <a:t>Economic recovery will be a boost in income thus company revenue will increase.</a:t>
            </a:r>
          </a:p>
          <a:p>
            <a:pPr marL="171450" lvl="0" indent="-171450">
              <a:buFont typeface="Arial" pitchFamily="34" charset="0"/>
              <a:buChar char="•"/>
            </a:pPr>
            <a:r>
              <a:rPr lang="en-US" sz="1800" dirty="0"/>
              <a:t>Global expansion</a:t>
            </a:r>
          </a:p>
          <a:p>
            <a:pPr marL="0" indent="0">
              <a:buNone/>
            </a:pPr>
            <a:endParaRPr lang="en-US" sz="1800"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14</a:t>
            </a:fld>
            <a:endParaRPr lang="en-US" sz="1800" dirty="0">
              <a:solidFill>
                <a:schemeClr val="bg1"/>
              </a:solidFill>
            </a:endParaRPr>
          </a:p>
        </p:txBody>
      </p:sp>
    </p:spTree>
    <p:extLst>
      <p:ext uri="{BB962C8B-B14F-4D97-AF65-F5344CB8AC3E}">
        <p14:creationId xmlns:p14="http://schemas.microsoft.com/office/powerpoint/2010/main" val="27594196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0" y="762000"/>
            <a:ext cx="2286000" cy="856488"/>
          </a:xfrm>
        </p:spPr>
        <p:txBody>
          <a:bodyPr/>
          <a:lstStyle/>
          <a:p>
            <a:r>
              <a:rPr lang="en-US" dirty="0" smtClean="0"/>
              <a:t>Threats</a:t>
            </a:r>
            <a:endParaRPr lang="en-US" dirty="0"/>
          </a:p>
        </p:txBody>
      </p:sp>
      <p:sp>
        <p:nvSpPr>
          <p:cNvPr id="3" name="Content Placeholder 2"/>
          <p:cNvSpPr>
            <a:spLocks noGrp="1"/>
          </p:cNvSpPr>
          <p:nvPr>
            <p:ph idx="1"/>
          </p:nvPr>
        </p:nvSpPr>
        <p:spPr/>
        <p:txBody>
          <a:bodyPr>
            <a:normAutofit/>
          </a:bodyPr>
          <a:lstStyle/>
          <a:p>
            <a:pPr marL="171450" lvl="0" indent="-171450">
              <a:buFont typeface="Arial" pitchFamily="34" charset="0"/>
              <a:buChar char="•"/>
            </a:pPr>
            <a:r>
              <a:rPr lang="en-US" sz="2000" dirty="0"/>
              <a:t>Negative Impact of Recent Product Recalls</a:t>
            </a:r>
          </a:p>
          <a:p>
            <a:pPr marL="171450" lvl="0" indent="-171450">
              <a:buFont typeface="Arial" pitchFamily="34" charset="0"/>
              <a:buChar char="•"/>
            </a:pPr>
            <a:r>
              <a:rPr lang="en-US" sz="2000" dirty="0"/>
              <a:t>Healthcare regulations</a:t>
            </a:r>
          </a:p>
          <a:p>
            <a:pPr marL="171450" lvl="0" indent="-171450">
              <a:buFont typeface="Arial" pitchFamily="34" charset="0"/>
              <a:buChar char="•"/>
            </a:pPr>
            <a:r>
              <a:rPr lang="en-US" sz="2000" dirty="0"/>
              <a:t>Better research and development of competitors</a:t>
            </a:r>
          </a:p>
          <a:p>
            <a:pPr marL="171450" lvl="0" indent="-171450">
              <a:buFont typeface="Arial" pitchFamily="34" charset="0"/>
              <a:buChar char="•"/>
            </a:pPr>
            <a:r>
              <a:rPr lang="en-US" sz="2000" dirty="0"/>
              <a:t>Low market growth rate.</a:t>
            </a:r>
          </a:p>
          <a:p>
            <a:pPr marL="171450" lvl="0" indent="-171450">
              <a:buFont typeface="Arial" pitchFamily="34" charset="0"/>
              <a:buChar char="•"/>
            </a:pPr>
            <a:r>
              <a:rPr lang="en-US" sz="2000" dirty="0"/>
              <a:t>Strong competition from the generic market.</a:t>
            </a:r>
          </a:p>
          <a:p>
            <a:pPr marL="171450" lvl="0" indent="-171450">
              <a:buFont typeface="Arial" pitchFamily="34" charset="0"/>
              <a:buChar char="•"/>
            </a:pPr>
            <a:r>
              <a:rPr lang="en-US" sz="2000" dirty="0"/>
              <a:t>Launch success in that newly launch products are uncertain because of regulatory review, thus making the launch a potential threat if it fails.</a:t>
            </a:r>
          </a:p>
          <a:p>
            <a:pPr marL="0" indent="0">
              <a:buNone/>
            </a:pPr>
            <a:endParaRPr lang="en-US" sz="2000"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15</a:t>
            </a:fld>
            <a:endParaRPr lang="en-US" sz="1800" dirty="0">
              <a:solidFill>
                <a:schemeClr val="bg1"/>
              </a:solidFill>
            </a:endParaRPr>
          </a:p>
        </p:txBody>
      </p:sp>
    </p:spTree>
    <p:extLst>
      <p:ext uri="{BB962C8B-B14F-4D97-AF65-F5344CB8AC3E}">
        <p14:creationId xmlns:p14="http://schemas.microsoft.com/office/powerpoint/2010/main" val="335124256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599" y="457200"/>
            <a:ext cx="3352800" cy="914400"/>
          </a:xfrm>
        </p:spPr>
        <p:txBody>
          <a:bodyPr/>
          <a:lstStyle/>
          <a:p>
            <a:r>
              <a:rPr lang="en-US" dirty="0" smtClean="0"/>
              <a:t>EFE Matrix</a:t>
            </a:r>
            <a:endParaRPr lang="en-US"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2621" y="1447800"/>
            <a:ext cx="7753350" cy="4514850"/>
          </a:xfrm>
          <a:prstGeom prst="rect">
            <a:avLst/>
          </a:prstGeom>
        </p:spPr>
      </p:pic>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3" name="Slide Number Placeholder 2"/>
          <p:cNvSpPr>
            <a:spLocks noGrp="1"/>
          </p:cNvSpPr>
          <p:nvPr>
            <p:ph type="sldNum" sz="quarter" idx="12"/>
          </p:nvPr>
        </p:nvSpPr>
        <p:spPr>
          <a:xfrm>
            <a:off x="7924800" y="6460756"/>
            <a:ext cx="762000" cy="365125"/>
          </a:xfrm>
        </p:spPr>
        <p:txBody>
          <a:bodyPr/>
          <a:lstStyle/>
          <a:p>
            <a:fld id="{62D8A386-A866-48AD-A383-44AB9A45250F}" type="slidenum">
              <a:rPr lang="en-US" sz="1800" smtClean="0">
                <a:solidFill>
                  <a:schemeClr val="bg1"/>
                </a:solidFill>
              </a:rPr>
              <a:pPr/>
              <a:t>16</a:t>
            </a:fld>
            <a:endParaRPr lang="en-US" sz="1800" dirty="0">
              <a:solidFill>
                <a:schemeClr val="bg1"/>
              </a:solidFill>
            </a:endParaRPr>
          </a:p>
        </p:txBody>
      </p:sp>
    </p:spTree>
    <p:extLst>
      <p:ext uri="{BB962C8B-B14F-4D97-AF65-F5344CB8AC3E}">
        <p14:creationId xmlns:p14="http://schemas.microsoft.com/office/powerpoint/2010/main" val="39607990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0" y="1066800"/>
            <a:ext cx="9144000" cy="1524000"/>
          </a:xfrm>
          <a:solidFill>
            <a:srgbClr val="C00000"/>
          </a:solidFill>
        </p:spPr>
        <p:txBody>
          <a:bodyPr anchor="ctr">
            <a:normAutofit/>
          </a:bodyPr>
          <a:lstStyle/>
          <a:p>
            <a:pPr algn="ctr"/>
            <a:r>
              <a:rPr lang="en-US" sz="6600" dirty="0" smtClean="0">
                <a:solidFill>
                  <a:schemeClr val="bg1"/>
                </a:solidFill>
              </a:rPr>
              <a:t>Internal Assessment</a:t>
            </a:r>
            <a:endParaRPr lang="en-US" sz="6600" dirty="0">
              <a:solidFill>
                <a:schemeClr val="bg1"/>
              </a:solidFill>
            </a:endParaRPr>
          </a:p>
        </p:txBody>
      </p:sp>
      <p:pic>
        <p:nvPicPr>
          <p:cNvPr id="5" name="Picture 4"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 y="2674088"/>
            <a:ext cx="3886200" cy="2183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18837" y="4118610"/>
            <a:ext cx="3962400" cy="2377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p:cNvSpPr>
            <a:spLocks noGrp="1"/>
          </p:cNvSpPr>
          <p:nvPr>
            <p:ph type="sldNum" sz="quarter" idx="12"/>
          </p:nvPr>
        </p:nvSpPr>
        <p:spPr/>
        <p:txBody>
          <a:bodyPr/>
          <a:lstStyle/>
          <a:p>
            <a:fld id="{62D8A386-A866-48AD-A383-44AB9A45250F}" type="slidenum">
              <a:rPr lang="en-US" sz="1800" smtClean="0">
                <a:solidFill>
                  <a:schemeClr val="bg1"/>
                </a:solidFill>
              </a:rPr>
              <a:pPr/>
              <a:t>17</a:t>
            </a:fld>
            <a:endParaRPr lang="en-US" sz="1800" dirty="0">
              <a:solidFill>
                <a:schemeClr val="bg1"/>
              </a:solidFill>
            </a:endParaRPr>
          </a:p>
        </p:txBody>
      </p:sp>
    </p:spTree>
    <p:extLst>
      <p:ext uri="{BB962C8B-B14F-4D97-AF65-F5344CB8AC3E}">
        <p14:creationId xmlns:p14="http://schemas.microsoft.com/office/powerpoint/2010/main" val="5642538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23408" y="1143000"/>
            <a:ext cx="4160401" cy="5534025"/>
          </a:xfrm>
          <a:prstGeom prst="rect">
            <a:avLst/>
          </a:prstGeom>
        </p:spPr>
      </p:pic>
      <p:pic>
        <p:nvPicPr>
          <p:cNvPr id="3" name="Picture 2"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2" name="Title 1"/>
          <p:cNvSpPr>
            <a:spLocks noGrp="1"/>
          </p:cNvSpPr>
          <p:nvPr>
            <p:ph type="title"/>
          </p:nvPr>
        </p:nvSpPr>
        <p:spPr>
          <a:xfrm>
            <a:off x="2209800" y="638937"/>
            <a:ext cx="5334000" cy="704088"/>
          </a:xfrm>
        </p:spPr>
        <p:txBody>
          <a:bodyPr>
            <a:normAutofit fontScale="90000"/>
          </a:bodyPr>
          <a:lstStyle/>
          <a:p>
            <a:r>
              <a:rPr lang="en-US" dirty="0" smtClean="0"/>
              <a:t>Organizational Chart</a:t>
            </a:r>
            <a:endParaRPr lang="en-US" dirty="0"/>
          </a:p>
        </p:txBody>
      </p:sp>
      <p:sp>
        <p:nvSpPr>
          <p:cNvPr id="4" name="Slide Number Placeholder 3"/>
          <p:cNvSpPr>
            <a:spLocks noGrp="1"/>
          </p:cNvSpPr>
          <p:nvPr>
            <p:ph type="sldNum" sz="quarter" idx="12"/>
          </p:nvPr>
        </p:nvSpPr>
        <p:spPr/>
        <p:txBody>
          <a:bodyPr/>
          <a:lstStyle/>
          <a:p>
            <a:fld id="{62D8A386-A866-48AD-A383-44AB9A45250F}" type="slidenum">
              <a:rPr lang="en-US" sz="1800" smtClean="0">
                <a:solidFill>
                  <a:schemeClr val="bg1"/>
                </a:solidFill>
              </a:rPr>
              <a:pPr/>
              <a:t>18</a:t>
            </a:fld>
            <a:endParaRPr lang="en-US" sz="1800" dirty="0">
              <a:solidFill>
                <a:schemeClr val="bg1"/>
              </a:solidFill>
            </a:endParaRPr>
          </a:p>
        </p:txBody>
      </p:sp>
    </p:spTree>
    <p:extLst>
      <p:ext uri="{BB962C8B-B14F-4D97-AF65-F5344CB8AC3E}">
        <p14:creationId xmlns:p14="http://schemas.microsoft.com/office/powerpoint/2010/main" val="303929684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67200" y="738112"/>
            <a:ext cx="4572000" cy="5736167"/>
          </a:xfrm>
          <a:prstGeom prst="rect">
            <a:avLst/>
          </a:prstGeom>
        </p:spPr>
      </p:pic>
      <p:sp>
        <p:nvSpPr>
          <p:cNvPr id="2" name="Title 1"/>
          <p:cNvSpPr>
            <a:spLocks noGrp="1"/>
          </p:cNvSpPr>
          <p:nvPr>
            <p:ph type="title"/>
          </p:nvPr>
        </p:nvSpPr>
        <p:spPr>
          <a:xfrm>
            <a:off x="76200" y="914400"/>
            <a:ext cx="5334000" cy="838200"/>
          </a:xfrm>
        </p:spPr>
        <p:txBody>
          <a:bodyPr>
            <a:normAutofit/>
          </a:bodyPr>
          <a:lstStyle/>
          <a:p>
            <a:r>
              <a:rPr lang="en-US" sz="4400" dirty="0" smtClean="0"/>
              <a:t>Financial Ratios</a:t>
            </a:r>
            <a:endParaRPr lang="en-US" sz="4400" dirty="0"/>
          </a:p>
        </p:txBody>
      </p:sp>
      <p:pic>
        <p:nvPicPr>
          <p:cNvPr id="4" name="Picture 3"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19</a:t>
            </a:fld>
            <a:endParaRPr lang="en-US" sz="1800" dirty="0">
              <a:solidFill>
                <a:schemeClr val="bg1"/>
              </a:solidFill>
            </a:endParaRPr>
          </a:p>
        </p:txBody>
      </p:sp>
    </p:spTree>
    <p:extLst>
      <p:ext uri="{BB962C8B-B14F-4D97-AF65-F5344CB8AC3E}">
        <p14:creationId xmlns:p14="http://schemas.microsoft.com/office/powerpoint/2010/main" val="420592130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609600"/>
            <a:ext cx="3810000" cy="780288"/>
          </a:xfrm>
        </p:spPr>
        <p:txBody>
          <a:bodyPr>
            <a:normAutofit fontScale="90000"/>
          </a:bodyPr>
          <a:lstStyle/>
          <a:p>
            <a:r>
              <a:rPr lang="en-US" dirty="0" smtClean="0"/>
              <a:t>Financial Trends</a:t>
            </a:r>
            <a:endParaRPr lang="en-US"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74743" y="1981200"/>
            <a:ext cx="6394514" cy="3181350"/>
          </a:xfrm>
          <a:prstGeom prst="rect">
            <a:avLst/>
          </a:prstGeom>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20</a:t>
            </a:fld>
            <a:endParaRPr lang="en-US" sz="1800" dirty="0">
              <a:solidFill>
                <a:schemeClr val="bg1"/>
              </a:solidFill>
            </a:endParaRPr>
          </a:p>
        </p:txBody>
      </p:sp>
    </p:spTree>
    <p:extLst>
      <p:ext uri="{BB962C8B-B14F-4D97-AF65-F5344CB8AC3E}">
        <p14:creationId xmlns:p14="http://schemas.microsoft.com/office/powerpoint/2010/main" val="312966484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617" y="838200"/>
            <a:ext cx="3886200" cy="533400"/>
          </a:xfrm>
        </p:spPr>
        <p:txBody>
          <a:bodyPr>
            <a:normAutofit fontScale="90000"/>
          </a:bodyPr>
          <a:lstStyle/>
          <a:p>
            <a:r>
              <a:rPr lang="en-US" dirty="0" smtClean="0"/>
              <a:t>Trends</a:t>
            </a:r>
            <a:endParaRPr lang="en-US" dirty="0"/>
          </a:p>
        </p:txBody>
      </p:sp>
      <p:pic>
        <p:nvPicPr>
          <p:cNvPr id="6" name="Picture 5"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4400" y="1981200"/>
            <a:ext cx="3370634" cy="1600200"/>
          </a:xfrm>
          <a:prstGeom prst="rect">
            <a:avLst/>
          </a:prstGeom>
        </p:spPr>
      </p:pic>
      <p:pic>
        <p:nvPicPr>
          <p:cNvPr id="7" name="Picture 6"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33999" y="1981200"/>
            <a:ext cx="3313091" cy="1600200"/>
          </a:xfrm>
          <a:prstGeom prst="rect">
            <a:avLst/>
          </a:prstGeom>
        </p:spPr>
      </p:pic>
      <p:pic>
        <p:nvPicPr>
          <p:cNvPr id="8" name="Picture 7" descr="Screen Clippi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24200" y="4343400"/>
            <a:ext cx="3276600" cy="1599687"/>
          </a:xfrm>
          <a:prstGeom prst="rect">
            <a:avLst/>
          </a:prstGeom>
        </p:spPr>
      </p:pic>
      <p:pic>
        <p:nvPicPr>
          <p:cNvPr id="9" name="Picture 8" descr="Screen Clippin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21</a:t>
            </a:fld>
            <a:endParaRPr lang="en-US" sz="1800" dirty="0">
              <a:solidFill>
                <a:schemeClr val="bg1"/>
              </a:solidFill>
            </a:endParaRPr>
          </a:p>
        </p:txBody>
      </p:sp>
    </p:spTree>
    <p:extLst>
      <p:ext uri="{BB962C8B-B14F-4D97-AF65-F5344CB8AC3E}">
        <p14:creationId xmlns:p14="http://schemas.microsoft.com/office/powerpoint/2010/main" val="14694925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09600"/>
            <a:ext cx="6400800" cy="685800"/>
          </a:xfrm>
        </p:spPr>
        <p:txBody>
          <a:bodyPr>
            <a:normAutofit fontScale="90000"/>
          </a:bodyPr>
          <a:lstStyle/>
          <a:p>
            <a:r>
              <a:rPr lang="en-US" sz="4400" dirty="0" smtClean="0"/>
              <a:t>Sales by Geographic Region</a:t>
            </a:r>
            <a:endParaRPr lang="en-US"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44607800"/>
              </p:ext>
            </p:extLst>
          </p:nvPr>
        </p:nvGraphicFramePr>
        <p:xfrm>
          <a:off x="685800" y="1600200"/>
          <a:ext cx="7543800" cy="4191000"/>
        </p:xfrm>
        <a:graphic>
          <a:graphicData uri="http://schemas.openxmlformats.org/drawingml/2006/chart">
            <c:chart xmlns:c="http://schemas.openxmlformats.org/drawingml/2006/chart" xmlns:r="http://schemas.openxmlformats.org/officeDocument/2006/relationships" r:id="rId2"/>
          </a:graphicData>
        </a:graphic>
      </p:graphicFrame>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22</a:t>
            </a:fld>
            <a:endParaRPr lang="en-US" sz="1800" dirty="0">
              <a:solidFill>
                <a:schemeClr val="bg1"/>
              </a:solidFill>
            </a:endParaRPr>
          </a:p>
        </p:txBody>
      </p:sp>
    </p:spTree>
    <p:extLst>
      <p:ext uri="{BB962C8B-B14F-4D97-AF65-F5344CB8AC3E}">
        <p14:creationId xmlns:p14="http://schemas.microsoft.com/office/powerpoint/2010/main" val="37983729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152400"/>
            <a:ext cx="3886200" cy="1066800"/>
          </a:xfrm>
        </p:spPr>
        <p:txBody>
          <a:bodyPr>
            <a:normAutofit/>
          </a:bodyPr>
          <a:lstStyle/>
          <a:p>
            <a:r>
              <a:rPr lang="en-US" sz="3600" dirty="0" smtClean="0"/>
              <a:t>Sales by Segment</a:t>
            </a:r>
            <a:endParaRPr lang="en-US"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89293505"/>
              </p:ext>
            </p:extLst>
          </p:nvPr>
        </p:nvGraphicFramePr>
        <p:xfrm>
          <a:off x="609600" y="1447800"/>
          <a:ext cx="8229600" cy="4648200"/>
        </p:xfrm>
        <a:graphic>
          <a:graphicData uri="http://schemas.openxmlformats.org/drawingml/2006/chart">
            <c:chart xmlns:c="http://schemas.openxmlformats.org/drawingml/2006/chart" xmlns:r="http://schemas.openxmlformats.org/officeDocument/2006/relationships" r:id="rId2"/>
          </a:graphicData>
        </a:graphic>
      </p:graphicFrame>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23</a:t>
            </a:fld>
            <a:endParaRPr lang="en-US" sz="1800" dirty="0">
              <a:solidFill>
                <a:schemeClr val="bg1"/>
              </a:solidFill>
            </a:endParaRPr>
          </a:p>
        </p:txBody>
      </p:sp>
    </p:spTree>
    <p:extLst>
      <p:ext uri="{BB962C8B-B14F-4D97-AF65-F5344CB8AC3E}">
        <p14:creationId xmlns:p14="http://schemas.microsoft.com/office/powerpoint/2010/main" val="187803849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2" name="Slide Number Placeholder 1"/>
          <p:cNvSpPr>
            <a:spLocks noGrp="1"/>
          </p:cNvSpPr>
          <p:nvPr>
            <p:ph type="sldNum" sz="quarter" idx="12"/>
          </p:nvPr>
        </p:nvSpPr>
        <p:spPr/>
        <p:txBody>
          <a:bodyPr/>
          <a:lstStyle/>
          <a:p>
            <a:fld id="{62D8A386-A866-48AD-A383-44AB9A45250F}" type="slidenum">
              <a:rPr lang="en-US" sz="1800" smtClean="0">
                <a:solidFill>
                  <a:schemeClr val="bg1"/>
                </a:solidFill>
              </a:rPr>
              <a:pPr/>
              <a:t>24</a:t>
            </a:fld>
            <a:endParaRPr lang="en-US" sz="1800" dirty="0">
              <a:solidFill>
                <a:schemeClr val="bg1"/>
              </a:solidFill>
            </a:endParaRPr>
          </a:p>
        </p:txBody>
      </p:sp>
      <p:pic>
        <p:nvPicPr>
          <p:cNvPr id="5" name="Content Placeholder 4" descr="Screen Clipping"/>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09600" y="990600"/>
            <a:ext cx="8077200" cy="5351520"/>
          </a:xfrm>
        </p:spPr>
      </p:pic>
    </p:spTree>
    <p:extLst>
      <p:ext uri="{BB962C8B-B14F-4D97-AF65-F5344CB8AC3E}">
        <p14:creationId xmlns:p14="http://schemas.microsoft.com/office/powerpoint/2010/main" val="16909344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0400" y="914400"/>
            <a:ext cx="2971800" cy="780288"/>
          </a:xfrm>
        </p:spPr>
        <p:txBody>
          <a:bodyPr>
            <a:normAutofit fontScale="90000"/>
          </a:bodyPr>
          <a:lstStyle/>
          <a:p>
            <a:r>
              <a:rPr lang="en-US" dirty="0" smtClean="0"/>
              <a:t>Strengths</a:t>
            </a:r>
            <a:endParaRPr lang="en-US" dirty="0"/>
          </a:p>
        </p:txBody>
      </p:sp>
      <p:sp>
        <p:nvSpPr>
          <p:cNvPr id="3" name="Content Placeholder 2"/>
          <p:cNvSpPr>
            <a:spLocks noGrp="1"/>
          </p:cNvSpPr>
          <p:nvPr>
            <p:ph idx="1"/>
          </p:nvPr>
        </p:nvSpPr>
        <p:spPr/>
        <p:txBody>
          <a:bodyPr>
            <a:normAutofit/>
          </a:bodyPr>
          <a:lstStyle/>
          <a:p>
            <a:pPr marL="285750" lvl="0" indent="-285750">
              <a:buFont typeface="Arial" pitchFamily="34" charset="0"/>
              <a:buChar char="•"/>
            </a:pPr>
            <a:r>
              <a:rPr lang="en-US" sz="2000" dirty="0"/>
              <a:t>Diverse business offering </a:t>
            </a:r>
          </a:p>
          <a:p>
            <a:pPr marL="285750" lvl="0" indent="-285750">
              <a:buFont typeface="Arial" pitchFamily="34" charset="0"/>
              <a:buChar char="•"/>
            </a:pPr>
            <a:r>
              <a:rPr lang="en-US" sz="2000" dirty="0"/>
              <a:t>Forecast growth despite challenges </a:t>
            </a:r>
          </a:p>
          <a:p>
            <a:pPr marL="285750" lvl="0" indent="-285750">
              <a:buFont typeface="Arial" pitchFamily="34" charset="0"/>
              <a:buChar char="•"/>
            </a:pPr>
            <a:r>
              <a:rPr lang="en-US" sz="2000" dirty="0"/>
              <a:t>Significant sales and marketing capabilities</a:t>
            </a:r>
          </a:p>
          <a:p>
            <a:pPr marL="285750" lvl="0" indent="-285750">
              <a:buFont typeface="Arial" pitchFamily="34" charset="0"/>
              <a:buChar char="•"/>
            </a:pPr>
            <a:r>
              <a:rPr lang="en-US" sz="2000" dirty="0"/>
              <a:t>Robust financial position</a:t>
            </a:r>
          </a:p>
          <a:p>
            <a:pPr marL="285750" lvl="0" indent="-285750">
              <a:buFont typeface="Arial" pitchFamily="34" charset="0"/>
              <a:buChar char="•"/>
            </a:pPr>
            <a:r>
              <a:rPr lang="en-US" sz="2000" dirty="0"/>
              <a:t>They have strong global presence operating in more than 57 countries with 250 subsidiary companies</a:t>
            </a:r>
          </a:p>
          <a:p>
            <a:pPr marL="285750" lvl="0" indent="-285750">
              <a:buFont typeface="Arial" pitchFamily="34" charset="0"/>
              <a:buChar char="•"/>
            </a:pPr>
            <a:r>
              <a:rPr lang="en-US" sz="2000" dirty="0"/>
              <a:t>They have successfully employed strategies to differentiation that helps it distinguish itself from its competitors.</a:t>
            </a:r>
          </a:p>
          <a:p>
            <a:pPr marL="0" indent="0">
              <a:buNone/>
            </a:pPr>
            <a:endParaRPr lang="en-US" sz="2000"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25</a:t>
            </a:fld>
            <a:endParaRPr lang="en-US" sz="1800" dirty="0">
              <a:solidFill>
                <a:schemeClr val="bg1"/>
              </a:solidFill>
            </a:endParaRPr>
          </a:p>
        </p:txBody>
      </p:sp>
    </p:spTree>
    <p:extLst>
      <p:ext uri="{BB962C8B-B14F-4D97-AF65-F5344CB8AC3E}">
        <p14:creationId xmlns:p14="http://schemas.microsoft.com/office/powerpoint/2010/main" val="356259615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200" y="762000"/>
            <a:ext cx="3733800" cy="932688"/>
          </a:xfrm>
        </p:spPr>
        <p:txBody>
          <a:bodyPr/>
          <a:lstStyle/>
          <a:p>
            <a:r>
              <a:rPr lang="en-US" dirty="0" smtClean="0"/>
              <a:t>Weaknesses</a:t>
            </a:r>
            <a:endParaRPr lang="en-US" dirty="0"/>
          </a:p>
        </p:txBody>
      </p:sp>
      <p:sp>
        <p:nvSpPr>
          <p:cNvPr id="3" name="Content Placeholder 2"/>
          <p:cNvSpPr>
            <a:spLocks noGrp="1"/>
          </p:cNvSpPr>
          <p:nvPr>
            <p:ph idx="1"/>
          </p:nvPr>
        </p:nvSpPr>
        <p:spPr/>
        <p:txBody>
          <a:bodyPr>
            <a:normAutofit/>
          </a:bodyPr>
          <a:lstStyle/>
          <a:p>
            <a:pPr marL="285750" lvl="0" indent="-285750">
              <a:buFont typeface="Arial" pitchFamily="34" charset="0"/>
              <a:buChar char="•"/>
            </a:pPr>
            <a:r>
              <a:rPr lang="en-US" sz="2000" dirty="0"/>
              <a:t>Generic drug's exposure</a:t>
            </a:r>
          </a:p>
          <a:p>
            <a:pPr marL="285750" lvl="0" indent="-285750">
              <a:buFont typeface="Arial" pitchFamily="34" charset="0"/>
              <a:buChar char="•"/>
            </a:pPr>
            <a:r>
              <a:rPr lang="en-US" sz="2000" dirty="0"/>
              <a:t>Private label exposure</a:t>
            </a:r>
          </a:p>
          <a:p>
            <a:pPr marL="285750" lvl="0" indent="-285750">
              <a:buFont typeface="Arial" pitchFamily="34" charset="0"/>
              <a:buChar char="•"/>
            </a:pPr>
            <a:r>
              <a:rPr lang="en-US" sz="2000" dirty="0"/>
              <a:t>Quality issues in OTC products affecting consumer healthcare product sales</a:t>
            </a:r>
          </a:p>
          <a:p>
            <a:pPr marL="285750" lvl="0" indent="-285750">
              <a:buFont typeface="Arial" pitchFamily="34" charset="0"/>
              <a:buChar char="•"/>
            </a:pPr>
            <a:r>
              <a:rPr lang="en-US" sz="2000" dirty="0"/>
              <a:t>Key product demand is shrinking.</a:t>
            </a:r>
          </a:p>
          <a:p>
            <a:pPr marL="285750" lvl="0" indent="-285750">
              <a:buFont typeface="Arial" pitchFamily="34" charset="0"/>
              <a:buChar char="•"/>
            </a:pPr>
            <a:r>
              <a:rPr lang="en-US" sz="2000" dirty="0"/>
              <a:t>Theft and counterfeiting of drugs from internal staff as much as this is not isolated to J&amp;J.</a:t>
            </a:r>
          </a:p>
          <a:p>
            <a:pPr marL="285750" lvl="0" indent="-285750">
              <a:buFont typeface="Arial" pitchFamily="34" charset="0"/>
              <a:buChar char="•"/>
            </a:pPr>
            <a:r>
              <a:rPr lang="en-US" sz="2000" dirty="0"/>
              <a:t>Pressure to reduce prices in accordance with medical budgets and maintain patent expirations to help generic programs.</a:t>
            </a:r>
          </a:p>
          <a:p>
            <a:endParaRPr lang="en-US" sz="2000"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26</a:t>
            </a:fld>
            <a:endParaRPr lang="en-US" sz="1800" dirty="0">
              <a:solidFill>
                <a:schemeClr val="bg1"/>
              </a:solidFill>
            </a:endParaRPr>
          </a:p>
        </p:txBody>
      </p:sp>
    </p:spTree>
    <p:extLst>
      <p:ext uri="{BB962C8B-B14F-4D97-AF65-F5344CB8AC3E}">
        <p14:creationId xmlns:p14="http://schemas.microsoft.com/office/powerpoint/2010/main" val="389274154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228600"/>
            <a:ext cx="2971800" cy="1066800"/>
          </a:xfrm>
        </p:spPr>
        <p:txBody>
          <a:bodyPr/>
          <a:lstStyle/>
          <a:p>
            <a:r>
              <a:rPr lang="en-US" dirty="0" smtClean="0"/>
              <a:t>IFE Matrix</a:t>
            </a:r>
            <a:endParaRPr lang="en-US"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38400" y="1371600"/>
            <a:ext cx="4105275" cy="4791075"/>
          </a:xfrm>
          <a:prstGeom prst="rect">
            <a:avLst/>
          </a:prstGeom>
        </p:spPr>
      </p:pic>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27</a:t>
            </a:fld>
            <a:endParaRPr lang="en-US" sz="1800" dirty="0">
              <a:solidFill>
                <a:schemeClr val="bg1"/>
              </a:solidFill>
            </a:endParaRPr>
          </a:p>
        </p:txBody>
      </p:sp>
    </p:spTree>
    <p:extLst>
      <p:ext uri="{BB962C8B-B14F-4D97-AF65-F5344CB8AC3E}">
        <p14:creationId xmlns:p14="http://schemas.microsoft.com/office/powerpoint/2010/main" val="315608149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0" y="1066800"/>
            <a:ext cx="9144000" cy="1447800"/>
          </a:xfrm>
          <a:solidFill>
            <a:srgbClr val="C00000"/>
          </a:solidFill>
        </p:spPr>
        <p:txBody>
          <a:bodyPr anchor="ctr"/>
          <a:lstStyle/>
          <a:p>
            <a:pPr algn="ctr"/>
            <a:r>
              <a:rPr lang="en-US" sz="6000" dirty="0" smtClean="0">
                <a:solidFill>
                  <a:schemeClr val="bg1"/>
                </a:solidFill>
              </a:rPr>
              <a:t>Strategic Formulation</a:t>
            </a:r>
            <a:endParaRPr lang="en-US" sz="6000" dirty="0">
              <a:solidFill>
                <a:schemeClr val="bg1"/>
              </a:solidFill>
            </a:endParaRPr>
          </a:p>
        </p:txBody>
      </p:sp>
      <p:pic>
        <p:nvPicPr>
          <p:cNvPr id="5" name="Picture 4"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3800" y="4800600"/>
            <a:ext cx="2721181" cy="16959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19200" y="2642863"/>
            <a:ext cx="2286000" cy="3847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54981" y="2814306"/>
            <a:ext cx="2651805" cy="1986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Slide Number Placeholder 1"/>
          <p:cNvSpPr>
            <a:spLocks noGrp="1"/>
          </p:cNvSpPr>
          <p:nvPr>
            <p:ph type="sldNum" sz="quarter" idx="12"/>
          </p:nvPr>
        </p:nvSpPr>
        <p:spPr/>
        <p:txBody>
          <a:bodyPr/>
          <a:lstStyle/>
          <a:p>
            <a:fld id="{62D8A386-A866-48AD-A383-44AB9A45250F}" type="slidenum">
              <a:rPr lang="en-US" sz="1800" smtClean="0">
                <a:solidFill>
                  <a:schemeClr val="bg1"/>
                </a:solidFill>
              </a:rPr>
              <a:pPr/>
              <a:t>28</a:t>
            </a:fld>
            <a:endParaRPr lang="en-US" sz="1800" dirty="0">
              <a:solidFill>
                <a:schemeClr val="bg1"/>
              </a:solidFill>
            </a:endParaRPr>
          </a:p>
        </p:txBody>
      </p:sp>
    </p:spTree>
    <p:extLst>
      <p:ext uri="{BB962C8B-B14F-4D97-AF65-F5344CB8AC3E}">
        <p14:creationId xmlns:p14="http://schemas.microsoft.com/office/powerpoint/2010/main" val="34225625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2961" y="533400"/>
            <a:ext cx="4038600" cy="838200"/>
          </a:xfrm>
        </p:spPr>
        <p:txBody>
          <a:bodyPr>
            <a:normAutofit/>
          </a:bodyPr>
          <a:lstStyle/>
          <a:p>
            <a:r>
              <a:rPr lang="en-US" dirty="0" smtClean="0"/>
              <a:t>SWOT Matrix</a:t>
            </a:r>
            <a:endParaRPr lang="en-US" dirty="0"/>
          </a:p>
        </p:txBody>
      </p:sp>
      <p:sp>
        <p:nvSpPr>
          <p:cNvPr id="5" name="TextBox 4"/>
          <p:cNvSpPr txBox="1"/>
          <p:nvPr/>
        </p:nvSpPr>
        <p:spPr>
          <a:xfrm>
            <a:off x="824552" y="1459468"/>
            <a:ext cx="3581400" cy="2062103"/>
          </a:xfrm>
          <a:prstGeom prst="rect">
            <a:avLst/>
          </a:prstGeom>
          <a:noFill/>
          <a:ln>
            <a:noFill/>
          </a:ln>
        </p:spPr>
        <p:txBody>
          <a:bodyPr wrap="square" rtlCol="0">
            <a:spAutoFit/>
          </a:bodyPr>
          <a:lstStyle/>
          <a:p>
            <a:pPr algn="ctr"/>
            <a:r>
              <a:rPr lang="en-US" sz="1600" b="1" dirty="0"/>
              <a:t>SO </a:t>
            </a:r>
            <a:r>
              <a:rPr lang="en-US" sz="1600" b="1" dirty="0" smtClean="0"/>
              <a:t>Strategies</a:t>
            </a:r>
          </a:p>
          <a:p>
            <a:pPr marL="285750" indent="-285750">
              <a:buFont typeface="Arial" pitchFamily="34" charset="0"/>
              <a:buChar char="•"/>
            </a:pPr>
            <a:r>
              <a:rPr lang="en-US" sz="1600" dirty="0"/>
              <a:t>S1, O1: JNJ Should aim to be an industry leader in all its diverse business offerings</a:t>
            </a:r>
            <a:r>
              <a:rPr lang="en-US" sz="1600" dirty="0" smtClean="0"/>
              <a:t>.</a:t>
            </a:r>
          </a:p>
          <a:p>
            <a:pPr marL="285750" indent="-285750">
              <a:buFont typeface="Arial" pitchFamily="34" charset="0"/>
              <a:buChar char="•"/>
            </a:pPr>
            <a:r>
              <a:rPr lang="en-US" sz="1600" dirty="0"/>
              <a:t>S2, O2: With the addition of new products in various departments, JNJ could potentially still predict growth in challenging times.</a:t>
            </a:r>
          </a:p>
        </p:txBody>
      </p:sp>
      <p:sp>
        <p:nvSpPr>
          <p:cNvPr id="6" name="TextBox 5"/>
          <p:cNvSpPr txBox="1"/>
          <p:nvPr/>
        </p:nvSpPr>
        <p:spPr>
          <a:xfrm>
            <a:off x="4594849" y="1522013"/>
            <a:ext cx="3794078" cy="2246769"/>
          </a:xfrm>
          <a:prstGeom prst="rect">
            <a:avLst/>
          </a:prstGeom>
          <a:noFill/>
          <a:ln>
            <a:solidFill>
              <a:srgbClr val="C00000"/>
            </a:solidFill>
          </a:ln>
        </p:spPr>
        <p:txBody>
          <a:bodyPr wrap="square" rtlCol="0">
            <a:spAutoFit/>
          </a:bodyPr>
          <a:lstStyle/>
          <a:p>
            <a:pPr algn="ctr"/>
            <a:r>
              <a:rPr lang="en-US" sz="1400" b="1" dirty="0"/>
              <a:t>WO </a:t>
            </a:r>
            <a:r>
              <a:rPr lang="en-US" sz="1400" b="1" dirty="0" smtClean="0"/>
              <a:t>Strategies</a:t>
            </a:r>
          </a:p>
          <a:p>
            <a:pPr marL="285750" indent="-285750">
              <a:buFont typeface="Arial" pitchFamily="34" charset="0"/>
              <a:buChar char="•"/>
            </a:pPr>
            <a:r>
              <a:rPr lang="en-US" sz="1400" dirty="0"/>
              <a:t>W1, O1: Although there is a wide variety of generic drugs</a:t>
            </a:r>
            <a:r>
              <a:rPr lang="en-US" sz="1400" dirty="0" smtClean="0"/>
              <a:t>, </a:t>
            </a:r>
            <a:r>
              <a:rPr lang="en-US" sz="1400" dirty="0"/>
              <a:t>JNJ should use this as an opportunity to highlight the value and quality of their </a:t>
            </a:r>
            <a:r>
              <a:rPr lang="en-US" sz="1400" dirty="0" smtClean="0"/>
              <a:t>products and increase R&amp;D in specific segments to increase market share in surrounding markets.</a:t>
            </a:r>
          </a:p>
          <a:p>
            <a:pPr marL="285750" indent="-285750">
              <a:buFont typeface="Arial" pitchFamily="34" charset="0"/>
              <a:buChar char="•"/>
            </a:pPr>
            <a:r>
              <a:rPr lang="en-US" sz="1400" dirty="0"/>
              <a:t>W2, O2: OTC sales should be used as a prime opportunity to highlight the value and worth of JNJ`s products.</a:t>
            </a:r>
          </a:p>
        </p:txBody>
      </p:sp>
      <p:sp>
        <p:nvSpPr>
          <p:cNvPr id="7" name="TextBox 6"/>
          <p:cNvSpPr txBox="1"/>
          <p:nvPr/>
        </p:nvSpPr>
        <p:spPr>
          <a:xfrm>
            <a:off x="824552" y="3767792"/>
            <a:ext cx="3762233" cy="2308324"/>
          </a:xfrm>
          <a:prstGeom prst="rect">
            <a:avLst/>
          </a:prstGeom>
          <a:noFill/>
          <a:ln>
            <a:solidFill>
              <a:srgbClr val="C00000"/>
            </a:solidFill>
          </a:ln>
        </p:spPr>
        <p:txBody>
          <a:bodyPr wrap="square" rtlCol="0">
            <a:spAutoFit/>
          </a:bodyPr>
          <a:lstStyle/>
          <a:p>
            <a:pPr algn="ctr"/>
            <a:r>
              <a:rPr lang="en-US" sz="1600" b="1" dirty="0"/>
              <a:t>ST </a:t>
            </a:r>
            <a:r>
              <a:rPr lang="en-US" sz="1600" b="1" dirty="0" smtClean="0"/>
              <a:t>Strategies</a:t>
            </a:r>
          </a:p>
          <a:p>
            <a:pPr marL="285750" indent="-285750">
              <a:buFont typeface="Arial" pitchFamily="34" charset="0"/>
              <a:buChar char="•"/>
            </a:pPr>
            <a:r>
              <a:rPr lang="en-US" sz="1600" dirty="0"/>
              <a:t>S1, T1: JNJ`s diversity should not be a means for its products to be valued as "average", its diversified range should be known for the high quality</a:t>
            </a:r>
            <a:r>
              <a:rPr lang="en-US" sz="1600" dirty="0" smtClean="0"/>
              <a:t>.</a:t>
            </a:r>
          </a:p>
          <a:p>
            <a:pPr marL="285750" indent="-285750">
              <a:buFont typeface="Arial" pitchFamily="34" charset="0"/>
              <a:buChar char="•"/>
            </a:pPr>
            <a:r>
              <a:rPr lang="en-US" sz="1600" dirty="0"/>
              <a:t>S2, T2: The prediction of increased sales in challenging times should be a testament to JNJ`s value and quality of products.</a:t>
            </a:r>
          </a:p>
        </p:txBody>
      </p:sp>
      <p:sp>
        <p:nvSpPr>
          <p:cNvPr id="8" name="TextBox 7"/>
          <p:cNvSpPr txBox="1"/>
          <p:nvPr/>
        </p:nvSpPr>
        <p:spPr>
          <a:xfrm>
            <a:off x="4594849" y="4002291"/>
            <a:ext cx="3787151" cy="1815882"/>
          </a:xfrm>
          <a:prstGeom prst="rect">
            <a:avLst/>
          </a:prstGeom>
          <a:noFill/>
          <a:ln>
            <a:noFill/>
          </a:ln>
        </p:spPr>
        <p:txBody>
          <a:bodyPr wrap="square" rtlCol="0">
            <a:spAutoFit/>
          </a:bodyPr>
          <a:lstStyle/>
          <a:p>
            <a:pPr algn="ctr"/>
            <a:r>
              <a:rPr lang="en-US" sz="1600" b="1" dirty="0"/>
              <a:t>WT </a:t>
            </a:r>
            <a:r>
              <a:rPr lang="en-US" sz="1600" b="1" dirty="0" smtClean="0"/>
              <a:t>Strategies</a:t>
            </a:r>
          </a:p>
          <a:p>
            <a:pPr marL="285750" indent="-285750">
              <a:buFont typeface="Arial" pitchFamily="34" charset="0"/>
              <a:buChar char="•"/>
            </a:pPr>
            <a:r>
              <a:rPr lang="en-US" sz="1600" dirty="0"/>
              <a:t>W1, T1: Product recalls can seriously hinder the perceived value and quality of JNJ</a:t>
            </a:r>
            <a:r>
              <a:rPr lang="en-US" sz="1600" dirty="0" smtClean="0"/>
              <a:t>.</a:t>
            </a:r>
          </a:p>
          <a:p>
            <a:pPr marL="285750" indent="-285750">
              <a:buFont typeface="Arial" pitchFamily="34" charset="0"/>
              <a:buChar char="•"/>
            </a:pPr>
            <a:r>
              <a:rPr lang="en-US" sz="1600" dirty="0"/>
              <a:t>W2, T2: Healthcare regulations along with challenging economic times can prove costly to JNJ as a whole.</a:t>
            </a:r>
          </a:p>
        </p:txBody>
      </p:sp>
      <p:pic>
        <p:nvPicPr>
          <p:cNvPr id="9" name="Picture 8"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29</a:t>
            </a:fld>
            <a:endParaRPr lang="en-US" sz="1800" dirty="0">
              <a:solidFill>
                <a:schemeClr val="bg1"/>
              </a:solidFill>
            </a:endParaRPr>
          </a:p>
        </p:txBody>
      </p:sp>
    </p:spTree>
    <p:extLst>
      <p:ext uri="{BB962C8B-B14F-4D97-AF65-F5344CB8AC3E}">
        <p14:creationId xmlns:p14="http://schemas.microsoft.com/office/powerpoint/2010/main" val="16874469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47800" y="1447800"/>
            <a:ext cx="2371725" cy="1325127"/>
          </a:xfrm>
          <a:prstGeom prst="rect">
            <a:avLst/>
          </a:prstGeom>
        </p:spPr>
      </p:pic>
      <p:sp>
        <p:nvSpPr>
          <p:cNvPr id="4" name="Title 3"/>
          <p:cNvSpPr>
            <a:spLocks noGrp="1"/>
          </p:cNvSpPr>
          <p:nvPr>
            <p:ph type="title"/>
          </p:nvPr>
        </p:nvSpPr>
        <p:spPr>
          <a:xfrm>
            <a:off x="2448455" y="381000"/>
            <a:ext cx="3886200" cy="914400"/>
          </a:xfrm>
        </p:spPr>
        <p:txBody>
          <a:bodyPr/>
          <a:lstStyle/>
          <a:p>
            <a:r>
              <a:rPr lang="en-US" dirty="0" smtClean="0"/>
              <a:t>Space Matrix</a:t>
            </a:r>
            <a:endParaRPr lang="en-US" dirty="0"/>
          </a:p>
        </p:txBody>
      </p:sp>
      <p:pic>
        <p:nvPicPr>
          <p:cNvPr id="7" name="Picture 6"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81600" y="1447800"/>
            <a:ext cx="3557242" cy="4866903"/>
          </a:xfrm>
          <a:prstGeom prst="rect">
            <a:avLst/>
          </a:prstGeom>
        </p:spPr>
      </p:pic>
      <p:pic>
        <p:nvPicPr>
          <p:cNvPr id="8" name="Picture 7" descr="Screen Clippi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90600" y="3352800"/>
            <a:ext cx="3400955" cy="2515775"/>
          </a:xfrm>
          <a:prstGeom prst="rect">
            <a:avLst/>
          </a:prstGeom>
        </p:spPr>
      </p:pic>
      <p:pic>
        <p:nvPicPr>
          <p:cNvPr id="6" name="Picture 5" descr="Screen Clippin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2" name="Slide Number Placeholder 1"/>
          <p:cNvSpPr>
            <a:spLocks noGrp="1"/>
          </p:cNvSpPr>
          <p:nvPr>
            <p:ph type="sldNum" sz="quarter" idx="12"/>
          </p:nvPr>
        </p:nvSpPr>
        <p:spPr/>
        <p:txBody>
          <a:bodyPr/>
          <a:lstStyle/>
          <a:p>
            <a:fld id="{62D8A386-A866-48AD-A383-44AB9A45250F}" type="slidenum">
              <a:rPr lang="en-US" sz="1800" smtClean="0">
                <a:solidFill>
                  <a:schemeClr val="bg1"/>
                </a:solidFill>
              </a:rPr>
              <a:pPr/>
              <a:t>30</a:t>
            </a:fld>
            <a:endParaRPr lang="en-US" sz="1800" dirty="0">
              <a:solidFill>
                <a:schemeClr val="bg1"/>
              </a:solidFill>
            </a:endParaRPr>
          </a:p>
        </p:txBody>
      </p:sp>
    </p:spTree>
    <p:extLst>
      <p:ext uri="{BB962C8B-B14F-4D97-AF65-F5344CB8AC3E}">
        <p14:creationId xmlns:p14="http://schemas.microsoft.com/office/powerpoint/2010/main" val="407217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100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3000" fill="hold"/>
                                        <p:tgtEl>
                                          <p:spTgt spid="8"/>
                                        </p:tgtEl>
                                        <p:attrNameLst>
                                          <p:attrName>ppt_x</p:attrName>
                                        </p:attrNameLst>
                                      </p:cBhvr>
                                      <p:tavLst>
                                        <p:tav tm="0">
                                          <p:val>
                                            <p:strVal val="#ppt_x"/>
                                          </p:val>
                                        </p:tav>
                                        <p:tav tm="100000">
                                          <p:val>
                                            <p:strVal val="#ppt_x"/>
                                          </p:val>
                                        </p:tav>
                                      </p:tavLst>
                                    </p:anim>
                                    <p:anim calcmode="lin" valueType="num">
                                      <p:cBhvr additive="base">
                                        <p:cTn id="8" dur="3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71600" y="1352740"/>
            <a:ext cx="6534150" cy="5143310"/>
          </a:xfrm>
          <a:prstGeom prst="rect">
            <a:avLst/>
          </a:prstGeom>
        </p:spPr>
      </p:pic>
      <p:sp>
        <p:nvSpPr>
          <p:cNvPr id="2" name="Title 1"/>
          <p:cNvSpPr>
            <a:spLocks noGrp="1"/>
          </p:cNvSpPr>
          <p:nvPr>
            <p:ph type="title"/>
          </p:nvPr>
        </p:nvSpPr>
        <p:spPr>
          <a:xfrm>
            <a:off x="1609060" y="533400"/>
            <a:ext cx="6324600" cy="838200"/>
          </a:xfrm>
        </p:spPr>
        <p:txBody>
          <a:bodyPr>
            <a:normAutofit/>
          </a:bodyPr>
          <a:lstStyle/>
          <a:p>
            <a:r>
              <a:rPr lang="en-US" sz="4800" dirty="0" smtClean="0"/>
              <a:t>Grand Strategy Matrix</a:t>
            </a:r>
            <a:endParaRPr lang="en-US" sz="4800" dirty="0"/>
          </a:p>
        </p:txBody>
      </p:sp>
      <p:pic>
        <p:nvPicPr>
          <p:cNvPr id="4" name="Picture 3"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31</a:t>
            </a:fld>
            <a:endParaRPr lang="en-US" sz="1800" dirty="0">
              <a:solidFill>
                <a:schemeClr val="bg1"/>
              </a:solidFill>
            </a:endParaRPr>
          </a:p>
        </p:txBody>
      </p:sp>
      <p:pic>
        <p:nvPicPr>
          <p:cNvPr id="6" name="Picture 4"/>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1585" t="14675" r="13679" b="12146"/>
          <a:stretch/>
        </p:blipFill>
        <p:spPr bwMode="auto">
          <a:xfrm>
            <a:off x="3352800" y="2731532"/>
            <a:ext cx="685800" cy="599948"/>
          </a:xfrm>
          <a:prstGeom prst="rect">
            <a:avLst/>
          </a:prstGeom>
          <a:noFill/>
          <a:ln w="9525">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2209800" y="2362200"/>
            <a:ext cx="228600"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2330923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62125" y="1295400"/>
            <a:ext cx="5505450" cy="4766463"/>
          </a:xfrm>
          <a:prstGeom prst="rect">
            <a:avLst/>
          </a:prstGeom>
        </p:spPr>
      </p:pic>
      <p:sp>
        <p:nvSpPr>
          <p:cNvPr id="2" name="Title 1"/>
          <p:cNvSpPr>
            <a:spLocks noGrp="1"/>
          </p:cNvSpPr>
          <p:nvPr>
            <p:ph type="title"/>
          </p:nvPr>
        </p:nvSpPr>
        <p:spPr>
          <a:xfrm>
            <a:off x="3048000" y="457200"/>
            <a:ext cx="3276600" cy="838200"/>
          </a:xfrm>
        </p:spPr>
        <p:txBody>
          <a:bodyPr>
            <a:normAutofit/>
          </a:bodyPr>
          <a:lstStyle/>
          <a:p>
            <a:r>
              <a:rPr lang="en-US" sz="4800" dirty="0" smtClean="0"/>
              <a:t>BCG Matrix</a:t>
            </a:r>
            <a:endParaRPr lang="en-US" sz="4800" dirty="0"/>
          </a:p>
        </p:txBody>
      </p:sp>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3" name="TextBox 2"/>
          <p:cNvSpPr txBox="1"/>
          <p:nvPr/>
        </p:nvSpPr>
        <p:spPr>
          <a:xfrm>
            <a:off x="2071577" y="1690299"/>
            <a:ext cx="457200" cy="276999"/>
          </a:xfrm>
          <a:prstGeom prst="rect">
            <a:avLst/>
          </a:prstGeom>
          <a:noFill/>
        </p:spPr>
        <p:txBody>
          <a:bodyPr wrap="square" rtlCol="0">
            <a:spAutoFit/>
          </a:bodyPr>
          <a:lstStyle/>
          <a:p>
            <a:r>
              <a:rPr lang="en-US" sz="1200" dirty="0" smtClean="0"/>
              <a:t>+15</a:t>
            </a:r>
            <a:endParaRPr lang="en-US" sz="1200" dirty="0"/>
          </a:p>
        </p:txBody>
      </p:sp>
      <p:sp>
        <p:nvSpPr>
          <p:cNvPr id="7" name="TextBox 6"/>
          <p:cNvSpPr txBox="1"/>
          <p:nvPr/>
        </p:nvSpPr>
        <p:spPr>
          <a:xfrm>
            <a:off x="2053856" y="5562600"/>
            <a:ext cx="457200" cy="276999"/>
          </a:xfrm>
          <a:prstGeom prst="rect">
            <a:avLst/>
          </a:prstGeom>
          <a:noFill/>
        </p:spPr>
        <p:txBody>
          <a:bodyPr wrap="square" rtlCol="0">
            <a:spAutoFit/>
          </a:bodyPr>
          <a:lstStyle/>
          <a:p>
            <a:r>
              <a:rPr lang="en-US" sz="1200" dirty="0"/>
              <a:t>-</a:t>
            </a:r>
            <a:r>
              <a:rPr lang="en-US" sz="1200" dirty="0" smtClean="0"/>
              <a:t>15</a:t>
            </a:r>
            <a:endParaRPr lang="en-US" sz="1200" dirty="0"/>
          </a:p>
        </p:txBody>
      </p:sp>
      <p:sp>
        <p:nvSpPr>
          <p:cNvPr id="8" name="TextBox 7"/>
          <p:cNvSpPr txBox="1"/>
          <p:nvPr/>
        </p:nvSpPr>
        <p:spPr>
          <a:xfrm>
            <a:off x="2438400" y="1434287"/>
            <a:ext cx="838200" cy="307777"/>
          </a:xfrm>
          <a:prstGeom prst="rect">
            <a:avLst/>
          </a:prstGeom>
          <a:noFill/>
        </p:spPr>
        <p:txBody>
          <a:bodyPr wrap="square" rtlCol="0">
            <a:spAutoFit/>
          </a:bodyPr>
          <a:lstStyle/>
          <a:p>
            <a:r>
              <a:rPr lang="en-US" sz="1400" dirty="0" smtClean="0"/>
              <a:t>1</a:t>
            </a:r>
            <a:endParaRPr lang="en-US" sz="1400" dirty="0"/>
          </a:p>
        </p:txBody>
      </p:sp>
      <p:sp>
        <p:nvSpPr>
          <p:cNvPr id="9" name="TextBox 8"/>
          <p:cNvSpPr txBox="1"/>
          <p:nvPr/>
        </p:nvSpPr>
        <p:spPr>
          <a:xfrm>
            <a:off x="4486164" y="1472706"/>
            <a:ext cx="381000" cy="276999"/>
          </a:xfrm>
          <a:prstGeom prst="rect">
            <a:avLst/>
          </a:prstGeom>
          <a:noFill/>
        </p:spPr>
        <p:txBody>
          <a:bodyPr wrap="square" rtlCol="0">
            <a:spAutoFit/>
          </a:bodyPr>
          <a:lstStyle/>
          <a:p>
            <a:r>
              <a:rPr lang="en-US" sz="1200" dirty="0" smtClean="0"/>
              <a:t>0.5</a:t>
            </a:r>
            <a:endParaRPr lang="en-US" sz="1200" dirty="0"/>
          </a:p>
        </p:txBody>
      </p:sp>
      <p:sp>
        <p:nvSpPr>
          <p:cNvPr id="10" name="TextBox 9"/>
          <p:cNvSpPr txBox="1"/>
          <p:nvPr/>
        </p:nvSpPr>
        <p:spPr>
          <a:xfrm>
            <a:off x="6848475" y="1498912"/>
            <a:ext cx="419100" cy="276999"/>
          </a:xfrm>
          <a:prstGeom prst="rect">
            <a:avLst/>
          </a:prstGeom>
          <a:noFill/>
        </p:spPr>
        <p:txBody>
          <a:bodyPr wrap="square" rtlCol="0">
            <a:spAutoFit/>
          </a:bodyPr>
          <a:lstStyle/>
          <a:p>
            <a:r>
              <a:rPr lang="en-US" sz="1200" dirty="0" smtClean="0"/>
              <a:t>0.0</a:t>
            </a:r>
            <a:endParaRPr lang="en-US" sz="1200" dirty="0"/>
          </a:p>
        </p:txBody>
      </p:sp>
      <p:sp>
        <p:nvSpPr>
          <p:cNvPr id="11" name="TextBox 10"/>
          <p:cNvSpPr txBox="1"/>
          <p:nvPr/>
        </p:nvSpPr>
        <p:spPr>
          <a:xfrm>
            <a:off x="2053856" y="3771618"/>
            <a:ext cx="304800" cy="307777"/>
          </a:xfrm>
          <a:prstGeom prst="rect">
            <a:avLst/>
          </a:prstGeom>
          <a:noFill/>
        </p:spPr>
        <p:txBody>
          <a:bodyPr wrap="square" rtlCol="0">
            <a:spAutoFit/>
          </a:bodyPr>
          <a:lstStyle/>
          <a:p>
            <a:r>
              <a:rPr lang="en-US" sz="1400" dirty="0"/>
              <a:t>0</a:t>
            </a:r>
          </a:p>
        </p:txBody>
      </p:sp>
      <p:sp>
        <p:nvSpPr>
          <p:cNvPr id="12" name="Slide Number Placeholder 11"/>
          <p:cNvSpPr>
            <a:spLocks noGrp="1"/>
          </p:cNvSpPr>
          <p:nvPr>
            <p:ph type="sldNum" sz="quarter" idx="12"/>
          </p:nvPr>
        </p:nvSpPr>
        <p:spPr/>
        <p:txBody>
          <a:bodyPr/>
          <a:lstStyle/>
          <a:p>
            <a:fld id="{62D8A386-A866-48AD-A383-44AB9A45250F}" type="slidenum">
              <a:rPr lang="en-US" sz="1800" smtClean="0">
                <a:solidFill>
                  <a:schemeClr val="bg1"/>
                </a:solidFill>
              </a:rPr>
              <a:pPr/>
              <a:t>32</a:t>
            </a:fld>
            <a:endParaRPr lang="en-US" sz="1800" dirty="0">
              <a:solidFill>
                <a:schemeClr val="bg1"/>
              </a:solidFill>
            </a:endParaRPr>
          </a:p>
        </p:txBody>
      </p:sp>
    </p:spTree>
    <p:extLst>
      <p:ext uri="{BB962C8B-B14F-4D97-AF65-F5344CB8AC3E}">
        <p14:creationId xmlns:p14="http://schemas.microsoft.com/office/powerpoint/2010/main" val="333465685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6600" y="381000"/>
            <a:ext cx="2743200" cy="914400"/>
          </a:xfrm>
        </p:spPr>
        <p:txBody>
          <a:bodyPr/>
          <a:lstStyle/>
          <a:p>
            <a:r>
              <a:rPr lang="en-US" dirty="0" smtClean="0"/>
              <a:t>IE Matrix</a:t>
            </a:r>
            <a:endParaRPr lang="en-US" dirty="0"/>
          </a:p>
        </p:txBody>
      </p:sp>
      <p:pic>
        <p:nvPicPr>
          <p:cNvPr id="3" name="Picture 2"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28800" y="1371600"/>
            <a:ext cx="5220194" cy="4911611"/>
          </a:xfrm>
          <a:prstGeom prst="rect">
            <a:avLst/>
          </a:prstGeom>
        </p:spPr>
      </p:pic>
      <p:pic>
        <p:nvPicPr>
          <p:cNvPr id="4" name="Picture 3"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33</a:t>
            </a:fld>
            <a:endParaRPr lang="en-US" sz="1800" dirty="0">
              <a:solidFill>
                <a:schemeClr val="bg1"/>
              </a:solidFill>
            </a:endParaRPr>
          </a:p>
        </p:txBody>
      </p:sp>
    </p:spTree>
    <p:extLst>
      <p:ext uri="{BB962C8B-B14F-4D97-AF65-F5344CB8AC3E}">
        <p14:creationId xmlns:p14="http://schemas.microsoft.com/office/powerpoint/2010/main" val="267475776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1800" y="685800"/>
            <a:ext cx="4038600" cy="704088"/>
          </a:xfrm>
        </p:spPr>
        <p:txBody>
          <a:bodyPr>
            <a:normAutofit fontScale="90000"/>
          </a:bodyPr>
          <a:lstStyle/>
          <a:p>
            <a:r>
              <a:rPr lang="en-US" dirty="0" smtClean="0"/>
              <a:t>Matrix Analysis</a:t>
            </a:r>
            <a:endParaRPr lang="en-US" dirty="0"/>
          </a:p>
        </p:txBody>
      </p:sp>
      <p:pic>
        <p:nvPicPr>
          <p:cNvPr id="3" name="Picture 2"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4" name="Slide Number Placeholder 3"/>
          <p:cNvSpPr>
            <a:spLocks noGrp="1"/>
          </p:cNvSpPr>
          <p:nvPr>
            <p:ph type="sldNum" sz="quarter" idx="12"/>
          </p:nvPr>
        </p:nvSpPr>
        <p:spPr/>
        <p:txBody>
          <a:bodyPr/>
          <a:lstStyle/>
          <a:p>
            <a:fld id="{62D8A386-A866-48AD-A383-44AB9A45250F}" type="slidenum">
              <a:rPr lang="en-US" sz="1800" smtClean="0">
                <a:solidFill>
                  <a:schemeClr val="bg1"/>
                </a:solidFill>
              </a:rPr>
              <a:pPr/>
              <a:t>34</a:t>
            </a:fld>
            <a:endParaRPr lang="en-US" sz="1800" dirty="0">
              <a:solidFill>
                <a:schemeClr val="bg1"/>
              </a:solidFill>
            </a:endParaRPr>
          </a:p>
        </p:txBody>
      </p:sp>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6807" y="2286000"/>
            <a:ext cx="7170386" cy="3090863"/>
          </a:xfrm>
          <a:prstGeom prst="rect">
            <a:avLst/>
          </a:prstGeom>
          <a:gradFill>
            <a:gsLst>
              <a:gs pos="0">
                <a:schemeClr val="accent2">
                  <a:lumMod val="60000"/>
                  <a:lumOff val="40000"/>
                </a:schemeClr>
              </a:gs>
              <a:gs pos="13000">
                <a:schemeClr val="accent1">
                  <a:tint val="44500"/>
                  <a:satMod val="160000"/>
                </a:schemeClr>
              </a:gs>
              <a:gs pos="13000">
                <a:schemeClr val="accent1">
                  <a:tint val="23500"/>
                  <a:satMod val="160000"/>
                </a:schemeClr>
              </a:gs>
            </a:gsLst>
            <a:lin ang="5400000" scaled="0"/>
          </a:gradFill>
        </p:spPr>
      </p:pic>
    </p:spTree>
    <p:extLst>
      <p:ext uri="{BB962C8B-B14F-4D97-AF65-F5344CB8AC3E}">
        <p14:creationId xmlns:p14="http://schemas.microsoft.com/office/powerpoint/2010/main" val="24777793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673836" y="381000"/>
            <a:ext cx="1981200" cy="914400"/>
          </a:xfrm>
        </p:spPr>
        <p:txBody>
          <a:bodyPr>
            <a:normAutofit/>
          </a:bodyPr>
          <a:lstStyle/>
          <a:p>
            <a:r>
              <a:rPr lang="en-US" sz="4800" dirty="0" smtClean="0"/>
              <a:t>QSPM </a:t>
            </a:r>
            <a:endParaRPr lang="en-US" sz="4800" dirty="0"/>
          </a:p>
        </p:txBody>
      </p:sp>
      <p:pic>
        <p:nvPicPr>
          <p:cNvPr id="5" name="Picture 4"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3" name="Picture 2"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8162" y="1268154"/>
            <a:ext cx="8067675" cy="5210175"/>
          </a:xfrm>
          <a:prstGeom prst="rect">
            <a:avLst/>
          </a:prstGeom>
        </p:spPr>
      </p:pic>
      <p:sp>
        <p:nvSpPr>
          <p:cNvPr id="2" name="Slide Number Placeholder 1"/>
          <p:cNvSpPr>
            <a:spLocks noGrp="1"/>
          </p:cNvSpPr>
          <p:nvPr>
            <p:ph type="sldNum" sz="quarter" idx="12"/>
          </p:nvPr>
        </p:nvSpPr>
        <p:spPr/>
        <p:txBody>
          <a:bodyPr/>
          <a:lstStyle/>
          <a:p>
            <a:fld id="{62D8A386-A866-48AD-A383-44AB9A45250F}" type="slidenum">
              <a:rPr lang="en-US" sz="1800" smtClean="0">
                <a:solidFill>
                  <a:schemeClr val="bg1"/>
                </a:solidFill>
              </a:rPr>
              <a:pPr/>
              <a:t>35</a:t>
            </a:fld>
            <a:endParaRPr lang="en-US" sz="1800" dirty="0">
              <a:solidFill>
                <a:schemeClr val="bg1"/>
              </a:solidFill>
            </a:endParaRPr>
          </a:p>
        </p:txBody>
      </p:sp>
    </p:spTree>
    <p:extLst>
      <p:ext uri="{BB962C8B-B14F-4D97-AF65-F5344CB8AC3E}">
        <p14:creationId xmlns:p14="http://schemas.microsoft.com/office/powerpoint/2010/main" val="190439065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700" y="457200"/>
            <a:ext cx="5562600" cy="914400"/>
          </a:xfrm>
        </p:spPr>
        <p:txBody>
          <a:bodyPr>
            <a:normAutofit/>
          </a:bodyPr>
          <a:lstStyle/>
          <a:p>
            <a:r>
              <a:rPr lang="en-US" dirty="0" smtClean="0"/>
              <a:t>Recommendations</a:t>
            </a:r>
            <a:endParaRPr lang="en-US" dirty="0"/>
          </a:p>
        </p:txBody>
      </p:sp>
      <p:sp>
        <p:nvSpPr>
          <p:cNvPr id="3" name="Content Placeholder 2"/>
          <p:cNvSpPr>
            <a:spLocks noGrp="1"/>
          </p:cNvSpPr>
          <p:nvPr>
            <p:ph idx="1"/>
          </p:nvPr>
        </p:nvSpPr>
        <p:spPr>
          <a:xfrm>
            <a:off x="838200" y="1600200"/>
            <a:ext cx="7543800" cy="3810000"/>
          </a:xfrm>
        </p:spPr>
        <p:txBody>
          <a:bodyPr anchor="t">
            <a:normAutofit fontScale="92500"/>
          </a:bodyPr>
          <a:lstStyle/>
          <a:p>
            <a:pPr marL="0" indent="0">
              <a:buNone/>
            </a:pPr>
            <a:endParaRPr lang="en-US" dirty="0"/>
          </a:p>
          <a:p>
            <a:pPr lvl="0"/>
            <a:r>
              <a:rPr lang="en-US" dirty="0"/>
              <a:t>Increase R&amp;D in the pharmaceutical segment by $75 million; will result in 8% projected sales increase</a:t>
            </a:r>
          </a:p>
          <a:p>
            <a:pPr lvl="0"/>
            <a:r>
              <a:rPr lang="en-US" dirty="0"/>
              <a:t>Continue to improve on product recalls; this will give a better quality perception to consumers and medical personal  </a:t>
            </a:r>
          </a:p>
          <a:p>
            <a:pPr lvl="0"/>
            <a:r>
              <a:rPr lang="en-US" dirty="0"/>
              <a:t> Improve cross-sell techniques of diversified products</a:t>
            </a:r>
          </a:p>
          <a:p>
            <a:pPr lvl="0"/>
            <a:r>
              <a:rPr lang="en-US" b="1" dirty="0"/>
              <a:t>Total cost = $75,000,000</a:t>
            </a:r>
            <a:endParaRPr lang="en-US" dirty="0"/>
          </a:p>
          <a:p>
            <a:endParaRPr lang="en-US"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36</a:t>
            </a:fld>
            <a:endParaRPr lang="en-US" sz="1800" dirty="0">
              <a:solidFill>
                <a:schemeClr val="bg1"/>
              </a:solidFill>
            </a:endParaRPr>
          </a:p>
        </p:txBody>
      </p:sp>
    </p:spTree>
    <p:extLst>
      <p:ext uri="{BB962C8B-B14F-4D97-AF65-F5344CB8AC3E}">
        <p14:creationId xmlns:p14="http://schemas.microsoft.com/office/powerpoint/2010/main" val="32969004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0" y="457200"/>
            <a:ext cx="3733800" cy="914400"/>
          </a:xfrm>
        </p:spPr>
        <p:txBody>
          <a:bodyPr/>
          <a:lstStyle/>
          <a:p>
            <a:r>
              <a:rPr lang="en-US" dirty="0" smtClean="0"/>
              <a:t>Objectives</a:t>
            </a:r>
            <a:endParaRPr lang="en-US" dirty="0"/>
          </a:p>
        </p:txBody>
      </p:sp>
      <p:sp>
        <p:nvSpPr>
          <p:cNvPr id="3" name="TextBox 2"/>
          <p:cNvSpPr txBox="1"/>
          <p:nvPr/>
        </p:nvSpPr>
        <p:spPr>
          <a:xfrm>
            <a:off x="457200" y="1752600"/>
            <a:ext cx="8458200" cy="2862322"/>
          </a:xfrm>
          <a:prstGeom prst="rect">
            <a:avLst/>
          </a:prstGeom>
          <a:noFill/>
        </p:spPr>
        <p:txBody>
          <a:bodyPr wrap="square" rtlCol="0">
            <a:spAutoFit/>
          </a:bodyPr>
          <a:lstStyle/>
          <a:p>
            <a:r>
              <a:rPr lang="en-US" dirty="0"/>
              <a:t>We are proud of our 2009 accomplishments, but we recognize there is a great deal more to do. In the near future, we continue to assess what more we can do across our business segments, our supply chain and together with partners, including governments, other companies and social and environmental non-governmental organizations. </a:t>
            </a:r>
            <a:endParaRPr lang="en-US" dirty="0" smtClean="0"/>
          </a:p>
          <a:p>
            <a:endParaRPr lang="en-US" dirty="0"/>
          </a:p>
          <a:p>
            <a:r>
              <a:rPr lang="en-US" dirty="0"/>
              <a:t>The people of Johnson &amp; Johnson remain committed to living up to the responsibilities laid out in Our Credo. As our Company approaches our 125-year milestone, improving human health and well-being is still our crucial mission and the ultimate measure of upholding our responsibility now and for generations to come. </a:t>
            </a:r>
          </a:p>
          <a:p>
            <a:endParaRPr lang="en-US"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37</a:t>
            </a:fld>
            <a:endParaRPr lang="en-US" sz="1800" dirty="0">
              <a:solidFill>
                <a:schemeClr val="bg1"/>
              </a:solidFill>
            </a:endParaRPr>
          </a:p>
        </p:txBody>
      </p:sp>
    </p:spTree>
    <p:extLst>
      <p:ext uri="{BB962C8B-B14F-4D97-AF65-F5344CB8AC3E}">
        <p14:creationId xmlns:p14="http://schemas.microsoft.com/office/powerpoint/2010/main" val="173452292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58000" y="2514600"/>
            <a:ext cx="2162175" cy="3819525"/>
          </a:xfrm>
          <a:prstGeom prst="rect">
            <a:avLst/>
          </a:prstGeom>
        </p:spPr>
      </p:pic>
      <p:sp>
        <p:nvSpPr>
          <p:cNvPr id="3" name="Title 2"/>
          <p:cNvSpPr>
            <a:spLocks noGrp="1"/>
          </p:cNvSpPr>
          <p:nvPr>
            <p:ph type="ctrTitle"/>
          </p:nvPr>
        </p:nvSpPr>
        <p:spPr>
          <a:xfrm>
            <a:off x="3544" y="1066800"/>
            <a:ext cx="9144000" cy="1447800"/>
          </a:xfrm>
          <a:solidFill>
            <a:srgbClr val="C00000"/>
          </a:solidFill>
        </p:spPr>
        <p:txBody>
          <a:bodyPr anchor="ctr">
            <a:normAutofit/>
          </a:bodyPr>
          <a:lstStyle/>
          <a:p>
            <a:pPr algn="ctr"/>
            <a:r>
              <a:rPr lang="en-US" sz="5400" dirty="0" smtClean="0">
                <a:solidFill>
                  <a:schemeClr val="bg1"/>
                </a:solidFill>
              </a:rPr>
              <a:t>Strategic Implementation</a:t>
            </a:r>
            <a:endParaRPr lang="en-US" sz="5400" dirty="0">
              <a:solidFill>
                <a:schemeClr val="bg1"/>
              </a:solidFill>
            </a:endParaRPr>
          </a:p>
        </p:txBody>
      </p:sp>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2" name="Picture 1" descr="Screen Clippi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24200" y="3594008"/>
            <a:ext cx="3707219" cy="2740118"/>
          </a:xfrm>
          <a:prstGeom prst="rect">
            <a:avLst/>
          </a:prstGeom>
        </p:spPr>
      </p:pic>
      <p:sp>
        <p:nvSpPr>
          <p:cNvPr id="4" name="Slide Number Placeholder 3"/>
          <p:cNvSpPr>
            <a:spLocks noGrp="1"/>
          </p:cNvSpPr>
          <p:nvPr>
            <p:ph type="sldNum" sz="quarter" idx="12"/>
          </p:nvPr>
        </p:nvSpPr>
        <p:spPr>
          <a:xfrm>
            <a:off x="7924800" y="6356350"/>
            <a:ext cx="838200" cy="425450"/>
          </a:xfrm>
        </p:spPr>
        <p:txBody>
          <a:bodyPr/>
          <a:lstStyle/>
          <a:p>
            <a:fld id="{62D8A386-A866-48AD-A383-44AB9A45250F}" type="slidenum">
              <a:rPr lang="en-US" sz="1800" smtClean="0">
                <a:solidFill>
                  <a:schemeClr val="bg1"/>
                </a:solidFill>
              </a:rPr>
              <a:pPr/>
              <a:t>38</a:t>
            </a:fld>
            <a:endParaRPr lang="en-US" sz="1800" dirty="0">
              <a:solidFill>
                <a:schemeClr val="bg1"/>
              </a:solidFill>
            </a:endParaRPr>
          </a:p>
        </p:txBody>
      </p:sp>
    </p:spTree>
    <p:extLst>
      <p:ext uri="{BB962C8B-B14F-4D97-AF65-F5344CB8AC3E}">
        <p14:creationId xmlns:p14="http://schemas.microsoft.com/office/powerpoint/2010/main" val="342334200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29000" y="533400"/>
            <a:ext cx="2667000" cy="838200"/>
          </a:xfrm>
        </p:spPr>
        <p:txBody>
          <a:bodyPr>
            <a:normAutofit/>
          </a:bodyPr>
          <a:lstStyle/>
          <a:p>
            <a:r>
              <a:rPr lang="en-US" dirty="0" smtClean="0"/>
              <a:t>EPS/EBIT</a:t>
            </a:r>
            <a:endParaRPr lang="en-US" dirty="0"/>
          </a:p>
        </p:txBody>
      </p:sp>
      <p:pic>
        <p:nvPicPr>
          <p:cNvPr id="6" name="Picture 5"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2" name="Picture 1"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4300" y="1676400"/>
            <a:ext cx="8915400" cy="2057400"/>
          </a:xfrm>
          <a:prstGeom prst="rect">
            <a:avLst/>
          </a:prstGeom>
        </p:spPr>
      </p:pic>
      <p:pic>
        <p:nvPicPr>
          <p:cNvPr id="7" name="Picture 6" descr="Screen Clippi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57925" y="4800600"/>
            <a:ext cx="2771775" cy="1247775"/>
          </a:xfrm>
          <a:prstGeom prst="rect">
            <a:avLst/>
          </a:prstGeom>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39</a:t>
            </a:fld>
            <a:endParaRPr lang="en-US" sz="1800" dirty="0">
              <a:solidFill>
                <a:schemeClr val="bg1"/>
              </a:solidFill>
            </a:endParaRPr>
          </a:p>
        </p:txBody>
      </p:sp>
    </p:spTree>
    <p:extLst>
      <p:ext uri="{BB962C8B-B14F-4D97-AF65-F5344CB8AC3E}">
        <p14:creationId xmlns:p14="http://schemas.microsoft.com/office/powerpoint/2010/main" val="223008501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0"/>
            <a:ext cx="5181600" cy="627888"/>
          </a:xfrm>
        </p:spPr>
        <p:txBody>
          <a:bodyPr>
            <a:noAutofit/>
          </a:bodyPr>
          <a:lstStyle/>
          <a:p>
            <a:r>
              <a:rPr lang="en-US" sz="4000" dirty="0" smtClean="0"/>
              <a:t>Projected Balance </a:t>
            </a:r>
            <a:br>
              <a:rPr lang="en-US" sz="4000" dirty="0" smtClean="0"/>
            </a:br>
            <a:r>
              <a:rPr lang="en-US" sz="4000" dirty="0" smtClean="0"/>
              <a:t>Sheet</a:t>
            </a:r>
            <a:endParaRPr lang="en-US" sz="4000"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8" name="Picture 7"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14800" y="938274"/>
            <a:ext cx="4524375" cy="5534025"/>
          </a:xfrm>
          <a:prstGeom prst="rect">
            <a:avLst/>
          </a:prstGeom>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40</a:t>
            </a:fld>
            <a:endParaRPr lang="en-US" sz="1800" dirty="0">
              <a:solidFill>
                <a:schemeClr val="bg1"/>
              </a:solidFill>
            </a:endParaRPr>
          </a:p>
        </p:txBody>
      </p:sp>
    </p:spTree>
    <p:extLst>
      <p:ext uri="{BB962C8B-B14F-4D97-AF65-F5344CB8AC3E}">
        <p14:creationId xmlns:p14="http://schemas.microsoft.com/office/powerpoint/2010/main" val="206672062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533400"/>
            <a:ext cx="6781800" cy="685800"/>
          </a:xfrm>
        </p:spPr>
        <p:txBody>
          <a:bodyPr>
            <a:normAutofit fontScale="90000"/>
          </a:bodyPr>
          <a:lstStyle/>
          <a:p>
            <a:r>
              <a:rPr lang="en-US" sz="4400" dirty="0" smtClean="0"/>
              <a:t>Projected Income Statement</a:t>
            </a:r>
            <a:endParaRPr lang="en-US" sz="4400" dirty="0"/>
          </a:p>
        </p:txBody>
      </p:sp>
      <p:pic>
        <p:nvPicPr>
          <p:cNvPr id="3" name="Picture 2"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9460" y="1466850"/>
            <a:ext cx="6905079" cy="5029200"/>
          </a:xfrm>
          <a:prstGeom prst="rect">
            <a:avLst/>
          </a:prstGeom>
        </p:spPr>
      </p:pic>
      <p:pic>
        <p:nvPicPr>
          <p:cNvPr id="4" name="Picture 3"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5" name="Slide Number Placeholder 4"/>
          <p:cNvSpPr>
            <a:spLocks noGrp="1"/>
          </p:cNvSpPr>
          <p:nvPr>
            <p:ph type="sldNum" sz="quarter" idx="12"/>
          </p:nvPr>
        </p:nvSpPr>
        <p:spPr/>
        <p:txBody>
          <a:bodyPr/>
          <a:lstStyle/>
          <a:p>
            <a:fld id="{62D8A386-A866-48AD-A383-44AB9A45250F}" type="slidenum">
              <a:rPr lang="en-US" sz="1800" smtClean="0">
                <a:solidFill>
                  <a:schemeClr val="bg1"/>
                </a:solidFill>
              </a:rPr>
              <a:pPr/>
              <a:t>41</a:t>
            </a:fld>
            <a:endParaRPr lang="en-US" sz="1800" dirty="0">
              <a:solidFill>
                <a:schemeClr val="bg1"/>
              </a:solidFill>
            </a:endParaRPr>
          </a:p>
        </p:txBody>
      </p:sp>
    </p:spTree>
    <p:extLst>
      <p:ext uri="{BB962C8B-B14F-4D97-AF65-F5344CB8AC3E}">
        <p14:creationId xmlns:p14="http://schemas.microsoft.com/office/powerpoint/2010/main" val="402312134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66800"/>
            <a:ext cx="9144000" cy="1371600"/>
          </a:xfrm>
          <a:solidFill>
            <a:srgbClr val="C00000"/>
          </a:solidFill>
          <a:ln>
            <a:solidFill>
              <a:schemeClr val="accent1"/>
            </a:solidFill>
          </a:ln>
        </p:spPr>
        <p:txBody>
          <a:bodyPr anchor="ctr">
            <a:normAutofit/>
          </a:bodyPr>
          <a:lstStyle/>
          <a:p>
            <a:pPr algn="ctr"/>
            <a:r>
              <a:rPr lang="en-US" sz="6600" b="1" dirty="0" smtClean="0">
                <a:solidFill>
                  <a:schemeClr val="bg1"/>
                </a:solidFill>
                <a:effectLst>
                  <a:outerShdw blurRad="38100" dist="38100" dir="2700000" algn="tl">
                    <a:srgbClr val="000000">
                      <a:alpha val="43137"/>
                    </a:srgbClr>
                  </a:outerShdw>
                </a:effectLst>
              </a:rPr>
              <a:t>Evaluation</a:t>
            </a:r>
            <a:endParaRPr lang="en-US" sz="6600" b="1" dirty="0">
              <a:solidFill>
                <a:schemeClr val="bg1"/>
              </a:solidFill>
              <a:effectLst>
                <a:outerShdw blurRad="38100" dist="38100" dir="2700000" algn="tl">
                  <a:srgbClr val="000000">
                    <a:alpha val="43137"/>
                  </a:srgbClr>
                </a:outerShdw>
              </a:effectLst>
            </a:endParaRPr>
          </a:p>
        </p:txBody>
      </p:sp>
      <p:pic>
        <p:nvPicPr>
          <p:cNvPr id="5" name="Picture 4"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4968" y="2438400"/>
            <a:ext cx="2989032" cy="4057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07168" y="5048250"/>
            <a:ext cx="1447800" cy="144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42</a:t>
            </a:fld>
            <a:endParaRPr lang="en-US" sz="1800" dirty="0">
              <a:solidFill>
                <a:schemeClr val="bg1"/>
              </a:solidFill>
            </a:endParaRPr>
          </a:p>
        </p:txBody>
      </p:sp>
    </p:spTree>
    <p:extLst>
      <p:ext uri="{BB962C8B-B14F-4D97-AF65-F5344CB8AC3E}">
        <p14:creationId xmlns:p14="http://schemas.microsoft.com/office/powerpoint/2010/main" val="184118721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914400"/>
            <a:ext cx="4800600" cy="551688"/>
          </a:xfrm>
        </p:spPr>
        <p:txBody>
          <a:bodyPr>
            <a:normAutofit fontScale="90000"/>
          </a:bodyPr>
          <a:lstStyle/>
          <a:p>
            <a:r>
              <a:rPr lang="en-US" dirty="0" smtClean="0"/>
              <a:t>Balanced Scorecard</a:t>
            </a:r>
            <a:endParaRPr lang="en-US" dirty="0"/>
          </a:p>
        </p:txBody>
      </p:sp>
      <p:pic>
        <p:nvPicPr>
          <p:cNvPr id="3" name="Picture 2"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47800" y="1752600"/>
            <a:ext cx="6553200" cy="4596707"/>
          </a:xfrm>
          <a:prstGeom prst="rect">
            <a:avLst/>
          </a:prstGeom>
        </p:spPr>
      </p:pic>
      <p:sp>
        <p:nvSpPr>
          <p:cNvPr id="4" name="Slide Number Placeholder 3"/>
          <p:cNvSpPr>
            <a:spLocks noGrp="1"/>
          </p:cNvSpPr>
          <p:nvPr>
            <p:ph type="sldNum" sz="quarter" idx="12"/>
          </p:nvPr>
        </p:nvSpPr>
        <p:spPr/>
        <p:txBody>
          <a:bodyPr/>
          <a:lstStyle/>
          <a:p>
            <a:fld id="{62D8A386-A866-48AD-A383-44AB9A45250F}" type="slidenum">
              <a:rPr lang="en-US" sz="1800" smtClean="0">
                <a:solidFill>
                  <a:schemeClr val="bg1"/>
                </a:solidFill>
              </a:rPr>
              <a:pPr/>
              <a:t>43</a:t>
            </a:fld>
            <a:endParaRPr lang="en-US" sz="1800" dirty="0">
              <a:solidFill>
                <a:schemeClr val="bg1"/>
              </a:solidFill>
            </a:endParaRPr>
          </a:p>
        </p:txBody>
      </p:sp>
    </p:spTree>
    <p:extLst>
      <p:ext uri="{BB962C8B-B14F-4D97-AF65-F5344CB8AC3E}">
        <p14:creationId xmlns:p14="http://schemas.microsoft.com/office/powerpoint/2010/main" val="256103670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6553200" cy="780288"/>
          </a:xfrm>
        </p:spPr>
        <p:txBody>
          <a:bodyPr>
            <a:normAutofit fontScale="90000"/>
          </a:bodyPr>
          <a:lstStyle/>
          <a:p>
            <a:r>
              <a:rPr lang="en-US" dirty="0" smtClean="0"/>
              <a:t>Balanced Scorecard cont.</a:t>
            </a:r>
            <a:endParaRPr lang="en-US" dirty="0"/>
          </a:p>
        </p:txBody>
      </p:sp>
      <p:pic>
        <p:nvPicPr>
          <p:cNvPr id="4" name="Picture 3"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8200" y="1905000"/>
            <a:ext cx="7391400" cy="4542135"/>
          </a:xfrm>
          <a:prstGeom prst="rect">
            <a:avLst/>
          </a:prstGeom>
        </p:spPr>
      </p:pic>
      <p:pic>
        <p:nvPicPr>
          <p:cNvPr id="5" name="Picture 4" descr="Screen Clipp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44</a:t>
            </a:fld>
            <a:endParaRPr lang="en-US" sz="1800" dirty="0">
              <a:solidFill>
                <a:schemeClr val="bg1"/>
              </a:solidFill>
            </a:endParaRPr>
          </a:p>
        </p:txBody>
      </p:sp>
    </p:spTree>
    <p:extLst>
      <p:ext uri="{BB962C8B-B14F-4D97-AF65-F5344CB8AC3E}">
        <p14:creationId xmlns:p14="http://schemas.microsoft.com/office/powerpoint/2010/main" val="299957291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381000"/>
            <a:ext cx="4648200" cy="914400"/>
          </a:xfrm>
        </p:spPr>
        <p:txBody>
          <a:bodyPr>
            <a:normAutofit/>
          </a:bodyPr>
          <a:lstStyle/>
          <a:p>
            <a:r>
              <a:rPr lang="en-US" sz="4800" dirty="0" smtClean="0"/>
              <a:t>Possible Issues</a:t>
            </a:r>
            <a:endParaRPr lang="en-US" sz="4800" dirty="0"/>
          </a:p>
        </p:txBody>
      </p:sp>
      <p:sp>
        <p:nvSpPr>
          <p:cNvPr id="4" name="Content Placeholder 3"/>
          <p:cNvSpPr>
            <a:spLocks noGrp="1"/>
          </p:cNvSpPr>
          <p:nvPr>
            <p:ph idx="1"/>
          </p:nvPr>
        </p:nvSpPr>
        <p:spPr>
          <a:xfrm>
            <a:off x="685800" y="1752600"/>
            <a:ext cx="7543800" cy="3886200"/>
          </a:xfrm>
        </p:spPr>
        <p:txBody>
          <a:bodyPr anchor="t">
            <a:normAutofit/>
          </a:bodyPr>
          <a:lstStyle/>
          <a:p>
            <a:pPr lvl="0"/>
            <a:r>
              <a:rPr lang="en-US" sz="2000" dirty="0"/>
              <a:t>Additional product recalls/ lawsuits</a:t>
            </a:r>
          </a:p>
          <a:p>
            <a:pPr lvl="0"/>
            <a:r>
              <a:rPr lang="en-US" sz="2000" dirty="0"/>
              <a:t>Another economic downturn</a:t>
            </a:r>
          </a:p>
          <a:p>
            <a:pPr lvl="0"/>
            <a:r>
              <a:rPr lang="en-US" sz="2000" dirty="0"/>
              <a:t>Competitor’s gaining market share</a:t>
            </a:r>
          </a:p>
          <a:p>
            <a:pPr lvl="0"/>
            <a:r>
              <a:rPr lang="en-US" sz="2000" dirty="0"/>
              <a:t>Federal regulations that affect potential new products and existing processes</a:t>
            </a:r>
          </a:p>
          <a:p>
            <a:pPr lvl="0"/>
            <a:r>
              <a:rPr lang="en-US" sz="2000" dirty="0"/>
              <a:t>Litigation from people being hurt through defective products</a:t>
            </a:r>
          </a:p>
          <a:p>
            <a:pPr lvl="0"/>
            <a:r>
              <a:rPr lang="en-US" sz="2000" dirty="0"/>
              <a:t>International regulations that limit foreign </a:t>
            </a:r>
            <a:r>
              <a:rPr lang="en-US" sz="2000" dirty="0" smtClean="0"/>
              <a:t>expansion</a:t>
            </a:r>
            <a:endParaRPr lang="en-US" sz="2000" dirty="0"/>
          </a:p>
        </p:txBody>
      </p:sp>
      <p:pic>
        <p:nvPicPr>
          <p:cNvPr id="5" name="Picture 4"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3" name="Slide Number Placeholder 2"/>
          <p:cNvSpPr>
            <a:spLocks noGrp="1"/>
          </p:cNvSpPr>
          <p:nvPr>
            <p:ph type="sldNum" sz="quarter" idx="12"/>
          </p:nvPr>
        </p:nvSpPr>
        <p:spPr/>
        <p:txBody>
          <a:bodyPr/>
          <a:lstStyle/>
          <a:p>
            <a:fld id="{62D8A386-A866-48AD-A383-44AB9A45250F}" type="slidenum">
              <a:rPr lang="en-US" sz="1800" smtClean="0">
                <a:solidFill>
                  <a:schemeClr val="bg1"/>
                </a:solidFill>
              </a:rPr>
              <a:pPr/>
              <a:t>45</a:t>
            </a:fld>
            <a:endParaRPr lang="en-US" sz="1800" dirty="0">
              <a:solidFill>
                <a:schemeClr val="bg1"/>
              </a:solidFill>
            </a:endParaRPr>
          </a:p>
        </p:txBody>
      </p:sp>
    </p:spTree>
    <p:extLst>
      <p:ext uri="{BB962C8B-B14F-4D97-AF65-F5344CB8AC3E}">
        <p14:creationId xmlns:p14="http://schemas.microsoft.com/office/powerpoint/2010/main" val="50225263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Clipp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96050"/>
            <a:ext cx="9144000" cy="361950"/>
          </a:xfrm>
          <a:prstGeom prst="rect">
            <a:avLst/>
          </a:prstGeom>
        </p:spPr>
      </p:pic>
      <p:sp>
        <p:nvSpPr>
          <p:cNvPr id="2" name="Title 1"/>
          <p:cNvSpPr>
            <a:spLocks noGrp="1"/>
          </p:cNvSpPr>
          <p:nvPr>
            <p:ph type="title"/>
          </p:nvPr>
        </p:nvSpPr>
        <p:spPr>
          <a:xfrm>
            <a:off x="3124200" y="838200"/>
            <a:ext cx="2286000" cy="704088"/>
          </a:xfrm>
        </p:spPr>
        <p:txBody>
          <a:bodyPr>
            <a:normAutofit fontScale="90000"/>
          </a:bodyPr>
          <a:lstStyle/>
          <a:p>
            <a:r>
              <a:rPr lang="en-US" dirty="0" smtClean="0"/>
              <a:t>Sources</a:t>
            </a:r>
            <a:endParaRPr lang="en-US" dirty="0"/>
          </a:p>
        </p:txBody>
      </p:sp>
      <p:sp>
        <p:nvSpPr>
          <p:cNvPr id="3" name="Content Placeholder 2"/>
          <p:cNvSpPr>
            <a:spLocks noGrp="1"/>
          </p:cNvSpPr>
          <p:nvPr>
            <p:ph idx="1"/>
          </p:nvPr>
        </p:nvSpPr>
        <p:spPr/>
        <p:txBody>
          <a:bodyPr>
            <a:normAutofit/>
          </a:bodyPr>
          <a:lstStyle/>
          <a:p>
            <a:r>
              <a:rPr lang="en-US" sz="1200" dirty="0"/>
              <a:t>Johnson &amp; Johnson Annual Report. </a:t>
            </a:r>
            <a:r>
              <a:rPr lang="en-US" sz="1200" dirty="0">
                <a:hlinkClick r:id="rId3"/>
              </a:rPr>
              <a:t>http://</a:t>
            </a:r>
            <a:r>
              <a:rPr lang="en-US" sz="1200" dirty="0" smtClean="0">
                <a:hlinkClick r:id="rId3"/>
              </a:rPr>
              <a:t>files.shareholder.com/downloads/JNJ/1782599548x0x359541/6EAF4E16-08B2-4AD4-86AC-5BDB928E5320/JNJ_2009AR.PDF</a:t>
            </a:r>
            <a:endParaRPr lang="en-US" sz="1200" dirty="0"/>
          </a:p>
          <a:p>
            <a:r>
              <a:rPr lang="en-US" sz="1200" dirty="0" smtClean="0"/>
              <a:t>Johnson </a:t>
            </a:r>
            <a:r>
              <a:rPr lang="en-US" sz="1200" dirty="0"/>
              <a:t>&amp; Johnson. </a:t>
            </a:r>
            <a:r>
              <a:rPr lang="en-US" sz="1200" dirty="0">
                <a:hlinkClick r:id="rId4"/>
              </a:rPr>
              <a:t>http://www.jnj.com/connect</a:t>
            </a:r>
            <a:r>
              <a:rPr lang="en-US" sz="1200" dirty="0" smtClean="0">
                <a:hlinkClick r:id="rId4"/>
              </a:rPr>
              <a:t>/</a:t>
            </a:r>
            <a:r>
              <a:rPr lang="en-US" sz="1200" dirty="0" smtClean="0"/>
              <a:t> </a:t>
            </a:r>
          </a:p>
          <a:p>
            <a:r>
              <a:rPr lang="en-US" sz="1200" dirty="0" smtClean="0"/>
              <a:t>The Street. 10 Companies that paid the least in </a:t>
            </a:r>
            <a:r>
              <a:rPr lang="en-US" sz="1200" dirty="0"/>
              <a:t>taxes. </a:t>
            </a:r>
            <a:r>
              <a:rPr lang="en-US" sz="1200" dirty="0">
                <a:hlinkClick r:id="rId5"/>
              </a:rPr>
              <a:t>http://</a:t>
            </a:r>
            <a:r>
              <a:rPr lang="en-US" sz="1200" dirty="0" smtClean="0">
                <a:hlinkClick r:id="rId5"/>
              </a:rPr>
              <a:t>www.thestreet.com/story/11077452/1/10-companies-paying-the-least-in-taxes.html</a:t>
            </a:r>
            <a:r>
              <a:rPr lang="en-US" sz="1200" dirty="0" smtClean="0"/>
              <a:t> </a:t>
            </a:r>
          </a:p>
          <a:p>
            <a:r>
              <a:rPr lang="en-US" sz="1200" dirty="0" smtClean="0"/>
              <a:t>CBS News. J&amp;J layoffs: the jobs that are the safest and those </a:t>
            </a:r>
            <a:r>
              <a:rPr lang="en-US" sz="1200" dirty="0"/>
              <a:t>that aren’t. </a:t>
            </a:r>
            <a:r>
              <a:rPr lang="en-US" sz="1200" dirty="0">
                <a:hlinkClick r:id="rId6"/>
              </a:rPr>
              <a:t>http://www.cbsnews.com/8301-505123_162-42843383/j038j-layoffs-the-jobs-that-are-safest-and-those-that-arent</a:t>
            </a:r>
            <a:r>
              <a:rPr lang="en-US" sz="1200" dirty="0" smtClean="0">
                <a:hlinkClick r:id="rId6"/>
              </a:rPr>
              <a:t>/</a:t>
            </a:r>
            <a:r>
              <a:rPr lang="en-US" sz="1200" dirty="0" smtClean="0"/>
              <a:t> </a:t>
            </a:r>
          </a:p>
          <a:p>
            <a:r>
              <a:rPr lang="en-US" sz="1200" dirty="0" smtClean="0"/>
              <a:t>Historical Stock Prices. </a:t>
            </a:r>
            <a:r>
              <a:rPr lang="en-US" sz="1200" u="sng" dirty="0">
                <a:hlinkClick r:id="rId7"/>
              </a:rPr>
              <a:t>http://finance.yahoo.com/q/hp?s=JNJ&amp;a=11&amp;b=31&amp;c=2009&amp;d=11&amp;e=31&amp;f=2009&amp;g=d</a:t>
            </a:r>
            <a:endParaRPr lang="en-US" sz="1200" dirty="0"/>
          </a:p>
          <a:p>
            <a:r>
              <a:rPr lang="en-US" sz="1200" dirty="0" smtClean="0"/>
              <a:t>Competitor Comparisons. </a:t>
            </a:r>
            <a:r>
              <a:rPr lang="en-US" sz="1200" u="sng" dirty="0">
                <a:hlinkClick r:id="rId8"/>
              </a:rPr>
              <a:t>http://www.nasdaq.com/symbol/jnj/competitors</a:t>
            </a:r>
            <a:endParaRPr lang="en-US" sz="1200" dirty="0"/>
          </a:p>
          <a:p>
            <a:r>
              <a:rPr lang="en-US" sz="1200" dirty="0" smtClean="0"/>
              <a:t>Competitive Profile. </a:t>
            </a:r>
            <a:r>
              <a:rPr lang="en-US" sz="1200" dirty="0">
                <a:hlinkClick r:id="rId9"/>
              </a:rPr>
              <a:t>https://</a:t>
            </a:r>
            <a:r>
              <a:rPr lang="en-US" sz="1200" dirty="0" smtClean="0">
                <a:hlinkClick r:id="rId9"/>
              </a:rPr>
              <a:t>business.missouri.edu/ifmprogram/reports/2010SP/J%26J%20Report.pdf</a:t>
            </a:r>
            <a:r>
              <a:rPr lang="en-US" sz="1200" dirty="0" smtClean="0"/>
              <a:t> </a:t>
            </a:r>
            <a:endParaRPr lang="en-US" sz="1200" dirty="0"/>
          </a:p>
        </p:txBody>
      </p:sp>
      <p:sp>
        <p:nvSpPr>
          <p:cNvPr id="4" name="Slide Number Placeholder 3"/>
          <p:cNvSpPr>
            <a:spLocks noGrp="1"/>
          </p:cNvSpPr>
          <p:nvPr>
            <p:ph type="sldNum" sz="quarter" idx="12"/>
          </p:nvPr>
        </p:nvSpPr>
        <p:spPr/>
        <p:txBody>
          <a:bodyPr/>
          <a:lstStyle/>
          <a:p>
            <a:fld id="{62D8A386-A866-48AD-A383-44AB9A45250F}" type="slidenum">
              <a:rPr lang="en-US" sz="1800" smtClean="0">
                <a:solidFill>
                  <a:schemeClr val="bg1"/>
                </a:solidFill>
              </a:rPr>
              <a:pPr/>
              <a:t>46</a:t>
            </a:fld>
            <a:endParaRPr lang="en-US" sz="1800" dirty="0">
              <a:solidFill>
                <a:schemeClr val="bg1"/>
              </a:solidFill>
            </a:endParaRPr>
          </a:p>
        </p:txBody>
      </p:sp>
    </p:spTree>
    <p:extLst>
      <p:ext uri="{BB962C8B-B14F-4D97-AF65-F5344CB8AC3E}">
        <p14:creationId xmlns:p14="http://schemas.microsoft.com/office/powerpoint/2010/main" val="256806330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1016</TotalTime>
  <Words>1385</Words>
  <Application>Microsoft Office PowerPoint</Application>
  <PresentationFormat>On-screen Show (4:3)</PresentationFormat>
  <Paragraphs>223</Paragraphs>
  <Slides>46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Constantia</vt:lpstr>
      <vt:lpstr>Wingdings 2</vt:lpstr>
      <vt:lpstr>Flow</vt:lpstr>
      <vt:lpstr>PowerPoint Presentation</vt:lpstr>
      <vt:lpstr>Overview</vt:lpstr>
      <vt:lpstr>History</vt:lpstr>
      <vt:lpstr>Timeline</vt:lpstr>
      <vt:lpstr>2009 Highlights</vt:lpstr>
      <vt:lpstr>Current Vision</vt:lpstr>
      <vt:lpstr>Johnson &amp; Johnson Credo</vt:lpstr>
      <vt:lpstr>Proposed Mission Statement</vt:lpstr>
      <vt:lpstr>Proposed Vision Statement</vt:lpstr>
      <vt:lpstr>Proposed Slogan</vt:lpstr>
      <vt:lpstr>External Assessment</vt:lpstr>
      <vt:lpstr>Position Map</vt:lpstr>
      <vt:lpstr>CPM Matrix</vt:lpstr>
      <vt:lpstr>Opportunities</vt:lpstr>
      <vt:lpstr>Threats</vt:lpstr>
      <vt:lpstr>EFE Matrix</vt:lpstr>
      <vt:lpstr>Internal Assessment</vt:lpstr>
      <vt:lpstr>Organizational Chart</vt:lpstr>
      <vt:lpstr>Financial Ratios</vt:lpstr>
      <vt:lpstr>Financial Trends</vt:lpstr>
      <vt:lpstr>Trends</vt:lpstr>
      <vt:lpstr>Sales by Geographic Region</vt:lpstr>
      <vt:lpstr>Sales by Segment</vt:lpstr>
      <vt:lpstr>PowerPoint Presentation</vt:lpstr>
      <vt:lpstr>Strengths</vt:lpstr>
      <vt:lpstr>Weaknesses</vt:lpstr>
      <vt:lpstr>IFE Matrix</vt:lpstr>
      <vt:lpstr>Strategic Formulation</vt:lpstr>
      <vt:lpstr>SWOT Matrix</vt:lpstr>
      <vt:lpstr>Space Matrix</vt:lpstr>
      <vt:lpstr>Grand Strategy Matrix</vt:lpstr>
      <vt:lpstr>BCG Matrix</vt:lpstr>
      <vt:lpstr>IE Matrix</vt:lpstr>
      <vt:lpstr>Matrix Analysis</vt:lpstr>
      <vt:lpstr>QSPM </vt:lpstr>
      <vt:lpstr>Recommendations</vt:lpstr>
      <vt:lpstr>Objectives</vt:lpstr>
      <vt:lpstr>Strategic Implementation</vt:lpstr>
      <vt:lpstr>EPS/EBIT</vt:lpstr>
      <vt:lpstr>Projected Balance  Sheet</vt:lpstr>
      <vt:lpstr>Projected Income Statement</vt:lpstr>
      <vt:lpstr>Evaluation</vt:lpstr>
      <vt:lpstr>Balanced Scorecard</vt:lpstr>
      <vt:lpstr>Balanced Scorecard cont.</vt:lpstr>
      <vt:lpstr>Possible Issues</vt:lpstr>
      <vt:lpstr>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Master Bruce</dc:creator>
  <cp:lastModifiedBy>L0237_User</cp:lastModifiedBy>
  <cp:revision>83</cp:revision>
  <dcterms:created xsi:type="dcterms:W3CDTF">2012-04-10T14:21:43Z</dcterms:created>
  <dcterms:modified xsi:type="dcterms:W3CDTF">2017-02-14T16:30:29Z</dcterms:modified>
</cp:coreProperties>
</file>