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5"/>
  </p:notesMasterIdLst>
  <p:sldIdLst>
    <p:sldId id="257" r:id="rId2"/>
    <p:sldId id="256"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6" autoAdjust="0"/>
    <p:restoredTop sz="94255" autoAdjust="0"/>
  </p:normalViewPr>
  <p:slideViewPr>
    <p:cSldViewPr snapToGrid="0">
      <p:cViewPr varScale="1">
        <p:scale>
          <a:sx n="105" d="100"/>
          <a:sy n="105" d="100"/>
        </p:scale>
        <p:origin x="776" y="176"/>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E25336-170A-4F48-84D3-CB2E68C43DC5}" type="datetimeFigureOut">
              <a:rPr lang="en-US" smtClean="0"/>
              <a:t>3/27/2026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27E610-4A15-4DF6-8B60-63950ED61D85}" type="slidenum">
              <a:rPr lang="en-US" smtClean="0"/>
              <a:t>‹#›</a:t>
            </a:fld>
            <a:endParaRPr lang="en-US"/>
          </a:p>
        </p:txBody>
      </p:sp>
    </p:spTree>
    <p:extLst>
      <p:ext uri="{BB962C8B-B14F-4D97-AF65-F5344CB8AC3E}">
        <p14:creationId xmlns:p14="http://schemas.microsoft.com/office/powerpoint/2010/main" val="42627365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DE27E610-4A15-4DF6-8B60-63950ED61D85}" type="slidenum">
              <a:rPr lang="en-US" smtClean="0"/>
              <a:t>1</a:t>
            </a:fld>
            <a:endParaRPr lang="en-US"/>
          </a:p>
        </p:txBody>
      </p:sp>
    </p:spTree>
    <p:extLst>
      <p:ext uri="{BB962C8B-B14F-4D97-AF65-F5344CB8AC3E}">
        <p14:creationId xmlns:p14="http://schemas.microsoft.com/office/powerpoint/2010/main" val="3032829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Future strategies should priorities early screening and diagnosis to enable timely interventions. Governments and policymakers must power the implementation of inclusive education policies and disability rights frameworks to ensure equitable access to care.</a:t>
            </a:r>
          </a:p>
          <a:p>
            <a:pPr marL="0" indent="0">
              <a:buNone/>
            </a:pPr>
            <a:r>
              <a:rPr lang="en-US" b="1" dirty="0"/>
              <a:t>Conclusion</a:t>
            </a:r>
            <a:br>
              <a:rPr lang="en-US" b="1" dirty="0"/>
            </a:br>
            <a:r>
              <a:rPr lang="en-US" dirty="0"/>
              <a:t>ASD care has evolved from misunderstanding and institutionalisation to evidence-based, inclusive, and person-</a:t>
            </a:r>
            <a:r>
              <a:rPr lang="en-US" dirty="0" err="1"/>
              <a:t>centred</a:t>
            </a:r>
            <a:r>
              <a:rPr lang="en-US" dirty="0"/>
              <a:t> approaches. Biological and technological advancements have improved diagnosis and interventions. However, persistent social stigma, cultural barriers, and unequal policy implementation continue to create disparities in care.</a:t>
            </a:r>
            <a:br>
              <a:rPr lang="en-US" dirty="0"/>
            </a:br>
            <a:r>
              <a:rPr lang="en-US" dirty="0"/>
              <a:t>Able maintained at curtained rate or level  improvement in outcomes requires an integrated approach combining scientific research, policy implementation, and social change. Ensuring equitable access, fostering inclusive education, and reducing stigma are essential to support individuals with ASD throughout their lifespan (Tafolla et al., 2025; Issac et al., 2025</a:t>
            </a:r>
          </a:p>
          <a:p>
            <a:pPr marL="0" indent="0">
              <a:buNone/>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Future strategies should priorities early screening and diagnosis to enable timely interventions. Governments and policymakers must power the implementation of inclusive education policies and disability rights frameworks to ensure equitable access to care.</a:t>
            </a:r>
            <a:br>
              <a:rPr lang="en-US" dirty="0"/>
            </a:br>
            <a:r>
              <a:rPr lang="en-US" dirty="0"/>
              <a:t>Investment in research is needed to advance personalised and biologically informed treatments, including interventions targeting mitochondrial function, oxidative stress, and gut–brain health.</a:t>
            </a:r>
            <a:br>
              <a:rPr lang="en-US" dirty="0"/>
            </a:br>
            <a:r>
              <a:rPr lang="en-US" dirty="0"/>
              <a:t>Public awareness campaigns are essential to reduce discrimination , educate communities, and foster social inclusion for individuals with ASD. Collaboration between healthcare providers, educators, families, and policymakers is critical to achieving effective,  care systems (</a:t>
            </a:r>
            <a:r>
              <a:rPr lang="en-US" dirty="0" err="1"/>
              <a:t>Khaliulin</a:t>
            </a:r>
            <a:r>
              <a:rPr lang="en-US" dirty="0"/>
              <a:t> et al., 2025; Takyi et al., 2025). </a:t>
            </a:r>
            <a:br>
              <a:rPr lang="en-US" dirty="0"/>
            </a:br>
            <a:r>
              <a:rPr lang="en-US" dirty="0"/>
              <a:t>Investment in research is needed to advance personalised and biologically informed treatments, including interventions targeting mitochondrial function, oxidative stress, and gut–brain health.</a:t>
            </a:r>
            <a:br>
              <a:rPr lang="en-US" dirty="0"/>
            </a:br>
            <a:r>
              <a:rPr lang="en-US" dirty="0"/>
              <a:t>Public awareness campaigns are essential to reduce discrimination , educate communities, and foster social inclusion for individuals with ASD. Collaboration between healthcare providers, educators, families, and policymakers is critical to achieving effective,  care systems (</a:t>
            </a:r>
            <a:r>
              <a:rPr lang="en-US" dirty="0" err="1"/>
              <a:t>Khaliulin</a:t>
            </a:r>
            <a:r>
              <a:rPr lang="en-US" dirty="0"/>
              <a:t> et al., 2025; Takyi et al., 2025).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b="0" dirty="0"/>
          </a:p>
        </p:txBody>
      </p:sp>
      <p:sp>
        <p:nvSpPr>
          <p:cNvPr id="4" name="Slide Number Placeholder 3"/>
          <p:cNvSpPr>
            <a:spLocks noGrp="1"/>
          </p:cNvSpPr>
          <p:nvPr>
            <p:ph type="sldNum" sz="quarter" idx="5"/>
          </p:nvPr>
        </p:nvSpPr>
        <p:spPr/>
        <p:txBody>
          <a:bodyPr/>
          <a:lstStyle/>
          <a:p>
            <a:fld id="{DE27E610-4A15-4DF6-8B60-63950ED61D85}" type="slidenum">
              <a:rPr lang="en-US" smtClean="0"/>
              <a:t>2</a:t>
            </a:fld>
            <a:endParaRPr lang="en-US"/>
          </a:p>
        </p:txBody>
      </p:sp>
    </p:spTree>
    <p:extLst>
      <p:ext uri="{BB962C8B-B14F-4D97-AF65-F5344CB8AC3E}">
        <p14:creationId xmlns:p14="http://schemas.microsoft.com/office/powerpoint/2010/main" val="871853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27E610-4A15-4DF6-8B60-63950ED61D85}" type="slidenum">
              <a:rPr lang="en-US" smtClean="0"/>
              <a:t>3</a:t>
            </a:fld>
            <a:endParaRPr lang="en-US"/>
          </a:p>
        </p:txBody>
      </p:sp>
    </p:spTree>
    <p:extLst>
      <p:ext uri="{BB962C8B-B14F-4D97-AF65-F5344CB8AC3E}">
        <p14:creationId xmlns:p14="http://schemas.microsoft.com/office/powerpoint/2010/main" val="2520659031"/>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3.png"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9.xml.rels><?xml version="1.0" encoding="UTF-8" standalone="yes"?>
<Relationships xmlns="http://schemas.openxmlformats.org/package/2006/relationships"><Relationship Id="rId3" Type="http://schemas.microsoft.com/office/2007/relationships/hdphoto" Target="../media/hdphoto2.wdp" /><Relationship Id="rId2" Type="http://schemas.openxmlformats.org/officeDocument/2006/relationships/image" Target="../media/image4.png" /><Relationship Id="rId1" Type="http://schemas.openxmlformats.org/officeDocument/2006/relationships/slideMaster" Target="../slideMasters/slideMaster1.xml" /><Relationship Id="rId5" Type="http://schemas.microsoft.com/office/2007/relationships/hdphoto" Target="../media/hdphoto1.wdp" /><Relationship Id="rId4" Type="http://schemas.openxmlformats.org/officeDocument/2006/relationships/image" Target="../media/image2.png"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1E0724F-630D-4195-8EF8-B028D04820B5}"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1DA17D54-59B3-4777-85B2-E8648C2A8E2F}" type="slidenum">
              <a:rPr lang="en-US" smtClean="0"/>
              <a:t>‹#›</a:t>
            </a:fld>
            <a:endParaRPr lang="en-US"/>
          </a:p>
        </p:txBody>
      </p:sp>
    </p:spTree>
    <p:extLst>
      <p:ext uri="{BB962C8B-B14F-4D97-AF65-F5344CB8AC3E}">
        <p14:creationId xmlns:p14="http://schemas.microsoft.com/office/powerpoint/2010/main" val="1576698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E0724F-630D-4195-8EF8-B028D04820B5}"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A17D54-59B3-4777-85B2-E8648C2A8E2F}" type="slidenum">
              <a:rPr lang="en-US" smtClean="0"/>
              <a:t>‹#›</a:t>
            </a:fld>
            <a:endParaRPr lang="en-US"/>
          </a:p>
        </p:txBody>
      </p:sp>
    </p:spTree>
    <p:extLst>
      <p:ext uri="{BB962C8B-B14F-4D97-AF65-F5344CB8AC3E}">
        <p14:creationId xmlns:p14="http://schemas.microsoft.com/office/powerpoint/2010/main" val="956890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B1E0724F-630D-4195-8EF8-B028D04820B5}" type="datetimeFigureOut">
              <a:rPr lang="en-US" smtClean="0"/>
              <a:t>3/27/2026</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1DA17D54-59B3-4777-85B2-E8648C2A8E2F}" type="slidenum">
              <a:rPr lang="en-US" smtClean="0"/>
              <a:t>‹#›</a:t>
            </a:fld>
            <a:endParaRPr lang="en-US"/>
          </a:p>
        </p:txBody>
      </p:sp>
    </p:spTree>
    <p:extLst>
      <p:ext uri="{BB962C8B-B14F-4D97-AF65-F5344CB8AC3E}">
        <p14:creationId xmlns:p14="http://schemas.microsoft.com/office/powerpoint/2010/main" val="1013842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1E0724F-630D-4195-8EF8-B028D04820B5}"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7D54-59B3-4777-85B2-E8648C2A8E2F}" type="slidenum">
              <a:rPr lang="en-US" smtClean="0"/>
              <a:t>‹#›</a:t>
            </a:fld>
            <a:endParaRPr lang="en-US"/>
          </a:p>
        </p:txBody>
      </p:sp>
    </p:spTree>
    <p:extLst>
      <p:ext uri="{BB962C8B-B14F-4D97-AF65-F5344CB8AC3E}">
        <p14:creationId xmlns:p14="http://schemas.microsoft.com/office/powerpoint/2010/main" val="2974137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1E0724F-630D-4195-8EF8-B028D04820B5}" type="datetimeFigureOut">
              <a:rPr lang="en-US" smtClean="0"/>
              <a:t>3/27/2026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DA17D54-59B3-4777-85B2-E8648C2A8E2F}"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3461261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1E0724F-630D-4195-8EF8-B028D04820B5}" type="datetimeFigureOut">
              <a:rPr lang="en-US" smtClean="0"/>
              <a:t>3/27/2026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DA17D54-59B3-4777-85B2-E8648C2A8E2F}"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4183490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1E0724F-630D-4195-8EF8-B028D04820B5}" type="datetimeFigureOut">
              <a:rPr lang="en-US" smtClean="0"/>
              <a:t>3/27/2026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DA17D54-59B3-4777-85B2-E8648C2A8E2F}" type="slidenum">
              <a:rPr lang="en-US" smtClean="0"/>
              <a:t>‹#›</a:t>
            </a:fld>
            <a:endParaRPr lang="en-US"/>
          </a:p>
        </p:txBody>
      </p:sp>
    </p:spTree>
    <p:extLst>
      <p:ext uri="{BB962C8B-B14F-4D97-AF65-F5344CB8AC3E}">
        <p14:creationId xmlns:p14="http://schemas.microsoft.com/office/powerpoint/2010/main" val="2197421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1E0724F-630D-4195-8EF8-B028D04820B5}" type="datetimeFigureOut">
              <a:rPr lang="en-US" smtClean="0"/>
              <a:t>3/27/2026</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1DA17D54-59B3-4777-85B2-E8648C2A8E2F}" type="slidenum">
              <a:rPr lang="en-US" smtClean="0"/>
              <a:t>‹#›</a:t>
            </a:fld>
            <a:endParaRPr lang="en-US"/>
          </a:p>
        </p:txBody>
      </p:sp>
    </p:spTree>
    <p:extLst>
      <p:ext uri="{BB962C8B-B14F-4D97-AF65-F5344CB8AC3E}">
        <p14:creationId xmlns:p14="http://schemas.microsoft.com/office/powerpoint/2010/main" val="3452599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1E0724F-630D-4195-8EF8-B028D04820B5}" type="datetimeFigureOut">
              <a:rPr lang="en-US" smtClean="0"/>
              <a:t>3/27/2026</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1DA17D54-59B3-4777-85B2-E8648C2A8E2F}" type="slidenum">
              <a:rPr lang="en-US" smtClean="0"/>
              <a:t>‹#›</a:t>
            </a:fld>
            <a:endParaRPr lang="en-US"/>
          </a:p>
        </p:txBody>
      </p:sp>
    </p:spTree>
    <p:extLst>
      <p:ext uri="{BB962C8B-B14F-4D97-AF65-F5344CB8AC3E}">
        <p14:creationId xmlns:p14="http://schemas.microsoft.com/office/powerpoint/2010/main" val="4111616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1E0724F-630D-4195-8EF8-B028D04820B5}"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A17D54-59B3-4777-85B2-E8648C2A8E2F}" type="slidenum">
              <a:rPr lang="en-US" smtClean="0"/>
              <a:t>‹#›</a:t>
            </a:fld>
            <a:endParaRPr lang="en-US"/>
          </a:p>
        </p:txBody>
      </p:sp>
    </p:spTree>
    <p:extLst>
      <p:ext uri="{BB962C8B-B14F-4D97-AF65-F5344CB8AC3E}">
        <p14:creationId xmlns:p14="http://schemas.microsoft.com/office/powerpoint/2010/main" val="811603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1E0724F-630D-4195-8EF8-B028D04820B5}" type="datetimeFigureOut">
              <a:rPr lang="en-US" smtClean="0"/>
              <a:t>3/27/2026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DA17D54-59B3-4777-85B2-E8648C2A8E2F}" type="slidenum">
              <a:rPr lang="en-US" smtClean="0"/>
              <a:t>‹#›</a:t>
            </a:fld>
            <a:endParaRPr lang="en-US"/>
          </a:p>
        </p:txBody>
      </p:sp>
    </p:spTree>
    <p:extLst>
      <p:ext uri="{BB962C8B-B14F-4D97-AF65-F5344CB8AC3E}">
        <p14:creationId xmlns:p14="http://schemas.microsoft.com/office/powerpoint/2010/main" val="3161700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image" Target="../media/image3.png"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microsoft.com/office/2007/relationships/hdphoto" Target="../media/hdphoto1.wdp"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B1E0724F-630D-4195-8EF8-B028D04820B5}" type="datetimeFigureOut">
              <a:rPr lang="en-US" smtClean="0"/>
              <a:t>3/27/2026</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1DA17D54-59B3-4777-85B2-E8648C2A8E2F}" type="slidenum">
              <a:rPr lang="en-US" smtClean="0"/>
              <a:t>‹#›</a:t>
            </a:fld>
            <a:endParaRPr lang="en-US"/>
          </a:p>
        </p:txBody>
      </p:sp>
    </p:spTree>
    <p:extLst>
      <p:ext uri="{BB962C8B-B14F-4D97-AF65-F5344CB8AC3E}">
        <p14:creationId xmlns:p14="http://schemas.microsoft.com/office/powerpoint/2010/main" val="74601521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1.xml" /><Relationship Id="rId1" Type="http://schemas.openxmlformats.org/officeDocument/2006/relationships/slideLayout" Target="../slideLayouts/slideLayout7.xml" /><Relationship Id="rId4" Type="http://schemas.openxmlformats.org/officeDocument/2006/relationships/image" Target="../media/image6.png" /></Relationships>
</file>

<file path=ppt/slides/_rels/slide2.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2.xml" /><Relationship Id="rId1" Type="http://schemas.openxmlformats.org/officeDocument/2006/relationships/slideLayout" Target="../slideLayouts/slideLayout1.xml" /><Relationship Id="rId4" Type="http://schemas.openxmlformats.org/officeDocument/2006/relationships/image" Target="../media/image7.png" /></Relationships>
</file>

<file path=ppt/slides/_rels/slide3.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5EDE3094-9D3D-4E64-A1E3-61C5B8110D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37" y="-39948"/>
            <a:ext cx="12275237" cy="6897948"/>
          </a:xfrm>
          <a:prstGeom prst="rect">
            <a:avLst/>
          </a:prstGeom>
        </p:spPr>
      </p:pic>
      <p:sp>
        <p:nvSpPr>
          <p:cNvPr id="5" name="TextBox 4">
            <a:extLst>
              <a:ext uri="{FF2B5EF4-FFF2-40B4-BE49-F238E27FC236}">
                <a16:creationId xmlns:a16="http://schemas.microsoft.com/office/drawing/2014/main" id="{EF4BBDA7-A982-4F1E-983A-B5F9D2F0A24D}"/>
              </a:ext>
            </a:extLst>
          </p:cNvPr>
          <p:cNvSpPr txBox="1"/>
          <p:nvPr/>
        </p:nvSpPr>
        <p:spPr>
          <a:xfrm>
            <a:off x="260712" y="2"/>
            <a:ext cx="5701059" cy="5262979"/>
          </a:xfrm>
          <a:prstGeom prst="rect">
            <a:avLst/>
          </a:prstGeom>
          <a:noFill/>
        </p:spPr>
        <p:txBody>
          <a:bodyPr wrap="square">
            <a:spAutoFit/>
          </a:bodyPr>
          <a:lstStyle/>
          <a:p>
            <a:r>
              <a:rPr lang="en-US" sz="4800" b="1" dirty="0">
                <a:solidFill>
                  <a:schemeClr val="tx1">
                    <a:lumMod val="50000"/>
                    <a:lumOff val="50000"/>
                  </a:schemeClr>
                </a:solidFill>
              </a:rPr>
              <a:t>Autism Spectrum Disorder (ASD): </a:t>
            </a:r>
            <a:r>
              <a:rPr lang="en-US" sz="4800" b="1" dirty="0">
                <a:solidFill>
                  <a:srgbClr val="7030A0"/>
                </a:solidFill>
              </a:rPr>
              <a:t>Psychopathological classification and Provisions component </a:t>
            </a:r>
          </a:p>
          <a:p>
            <a:endParaRPr lang="en-US" sz="4800" b="1" dirty="0">
              <a:solidFill>
                <a:srgbClr val="7030A0"/>
              </a:solidFill>
            </a:endParaRPr>
          </a:p>
        </p:txBody>
      </p:sp>
      <p:pic>
        <p:nvPicPr>
          <p:cNvPr id="9" name="Picture 8">
            <a:extLst>
              <a:ext uri="{FF2B5EF4-FFF2-40B4-BE49-F238E27FC236}">
                <a16:creationId xmlns:a16="http://schemas.microsoft.com/office/drawing/2014/main" id="{F8995E77-9E7E-47FA-975A-3D781B6B1A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74737" y="303224"/>
            <a:ext cx="5655665" cy="5767666"/>
          </a:xfrm>
          <a:prstGeom prst="rect">
            <a:avLst/>
          </a:prstGeom>
        </p:spPr>
      </p:pic>
      <p:sp>
        <p:nvSpPr>
          <p:cNvPr id="17" name="TextBox 16">
            <a:extLst>
              <a:ext uri="{FF2B5EF4-FFF2-40B4-BE49-F238E27FC236}">
                <a16:creationId xmlns:a16="http://schemas.microsoft.com/office/drawing/2014/main" id="{4FEC6CFA-09D3-43C0-9298-63C54C3053D2}"/>
              </a:ext>
            </a:extLst>
          </p:cNvPr>
          <p:cNvSpPr txBox="1"/>
          <p:nvPr/>
        </p:nvSpPr>
        <p:spPr>
          <a:xfrm>
            <a:off x="183906" y="4255008"/>
            <a:ext cx="6267449" cy="1815882"/>
          </a:xfrm>
          <a:prstGeom prst="rect">
            <a:avLst/>
          </a:prstGeom>
          <a:noFill/>
        </p:spPr>
        <p:txBody>
          <a:bodyPr wrap="square">
            <a:spAutoFit/>
          </a:bodyPr>
          <a:lstStyle/>
          <a:p>
            <a:r>
              <a:rPr lang="en-US" sz="2800" dirty="0">
                <a:latin typeface="Abadi" panose="020B0604020104020204" pitchFamily="34" charset="0"/>
              </a:rPr>
              <a:t>Student Name: Belinda Matembe </a:t>
            </a:r>
            <a:br>
              <a:rPr lang="en-US" sz="2800" dirty="0">
                <a:latin typeface="Abadi" panose="020B0604020104020204" pitchFamily="34" charset="0"/>
              </a:rPr>
            </a:br>
            <a:r>
              <a:rPr lang="en-US" sz="2800" dirty="0">
                <a:latin typeface="Abadi" panose="020B0604020104020204" pitchFamily="34" charset="0"/>
              </a:rPr>
              <a:t>Student Number:2313066</a:t>
            </a:r>
          </a:p>
          <a:p>
            <a:r>
              <a:rPr lang="en-US" sz="2800" dirty="0">
                <a:latin typeface="Abadi" panose="020B0604020104020204" pitchFamily="34" charset="0"/>
              </a:rPr>
              <a:t>BMHP6029</a:t>
            </a:r>
          </a:p>
          <a:p>
            <a:r>
              <a:rPr lang="en-US" sz="2800" dirty="0">
                <a:latin typeface="Abadi" panose="020B0604020104020204" pitchFamily="34" charset="0"/>
              </a:rPr>
              <a:t>Lecturer Bianca Sanfilippo</a:t>
            </a:r>
          </a:p>
        </p:txBody>
      </p:sp>
      <p:sp>
        <p:nvSpPr>
          <p:cNvPr id="19" name="TextBox 18">
            <a:extLst>
              <a:ext uri="{FF2B5EF4-FFF2-40B4-BE49-F238E27FC236}">
                <a16:creationId xmlns:a16="http://schemas.microsoft.com/office/drawing/2014/main" id="{7369D9D5-2DE1-45A9-B179-6EC9F851B81A}"/>
              </a:ext>
            </a:extLst>
          </p:cNvPr>
          <p:cNvSpPr txBox="1"/>
          <p:nvPr/>
        </p:nvSpPr>
        <p:spPr>
          <a:xfrm>
            <a:off x="4303776" y="5852160"/>
            <a:ext cx="4706112" cy="938719"/>
          </a:xfrm>
          <a:prstGeom prst="rect">
            <a:avLst/>
          </a:prstGeom>
          <a:noFill/>
        </p:spPr>
        <p:txBody>
          <a:bodyPr wrap="square">
            <a:spAutoFit/>
          </a:bodyPr>
          <a:lstStyle/>
          <a:p>
            <a:pPr algn="just"/>
            <a:r>
              <a:rPr lang="en-GB" sz="1100" b="1" dirty="0">
                <a:latin typeface="Arial" panose="020B0604020202020204" pitchFamily="34" charset="0"/>
                <a:cs typeface="Arial" panose="020B0604020202020204" pitchFamily="34" charset="0"/>
              </a:rPr>
              <a:t>Acknowledgement of the use of AI tools</a:t>
            </a:r>
          </a:p>
          <a:p>
            <a:pPr algn="just"/>
            <a:r>
              <a:rPr lang="en-GB" sz="11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
        <p:nvSpPr>
          <p:cNvPr id="21" name="Rectangle 20">
            <a:extLst>
              <a:ext uri="{FF2B5EF4-FFF2-40B4-BE49-F238E27FC236}">
                <a16:creationId xmlns:a16="http://schemas.microsoft.com/office/drawing/2014/main" id="{2B5499C1-FB96-4AB8-8251-E82FF04E11E4}"/>
              </a:ext>
            </a:extLst>
          </p:cNvPr>
          <p:cNvSpPr/>
          <p:nvPr/>
        </p:nvSpPr>
        <p:spPr>
          <a:xfrm>
            <a:off x="10733" y="0"/>
            <a:ext cx="12104462" cy="6899357"/>
          </a:xfrm>
          <a:prstGeom prst="rect">
            <a:avLst/>
          </a:prstGeom>
          <a:noFill/>
          <a:ln w="57150"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Tree>
    <p:extLst>
      <p:ext uri="{BB962C8B-B14F-4D97-AF65-F5344CB8AC3E}">
        <p14:creationId xmlns:p14="http://schemas.microsoft.com/office/powerpoint/2010/main" val="309142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9D7BFD05-3A52-4B2C-B5C5-1EF2EFE6540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70" y="-37642"/>
            <a:ext cx="12258069" cy="6983813"/>
          </a:xfrm>
          <a:prstGeom prst="rect">
            <a:avLst/>
          </a:prstGeom>
        </p:spPr>
      </p:pic>
      <p:sp>
        <p:nvSpPr>
          <p:cNvPr id="5" name="TextBox 4">
            <a:extLst>
              <a:ext uri="{FF2B5EF4-FFF2-40B4-BE49-F238E27FC236}">
                <a16:creationId xmlns:a16="http://schemas.microsoft.com/office/drawing/2014/main" id="{5AC07874-EDF2-4299-A500-7D7E6A6B4AC9}"/>
              </a:ext>
            </a:extLst>
          </p:cNvPr>
          <p:cNvSpPr txBox="1"/>
          <p:nvPr/>
        </p:nvSpPr>
        <p:spPr>
          <a:xfrm>
            <a:off x="87538" y="182542"/>
            <a:ext cx="11901715" cy="584775"/>
          </a:xfrm>
          <a:prstGeom prst="rect">
            <a:avLst/>
          </a:prstGeom>
          <a:noFill/>
          <a:ln w="38100">
            <a:solidFill>
              <a:srgbClr val="00B0F0"/>
            </a:solidFill>
          </a:ln>
        </p:spPr>
        <p:txBody>
          <a:bodyPr wrap="square">
            <a:spAutoFit/>
          </a:bodyPr>
          <a:lstStyle/>
          <a:p>
            <a:pPr algn="ctr"/>
            <a:r>
              <a:rPr lang="en-US" sz="3200" b="1" dirty="0">
                <a:solidFill>
                  <a:schemeClr val="tx1">
                    <a:lumMod val="50000"/>
                    <a:lumOff val="50000"/>
                  </a:schemeClr>
                </a:solidFill>
              </a:rPr>
              <a:t>Autism Spectrum Disorder (ASD): </a:t>
            </a:r>
            <a:r>
              <a:rPr lang="en-US" sz="3200" b="1" dirty="0">
                <a:solidFill>
                  <a:srgbClr val="7030A0"/>
                </a:solidFill>
              </a:rPr>
              <a:t>Historical and Contemporary Care</a:t>
            </a:r>
          </a:p>
        </p:txBody>
      </p:sp>
      <p:sp>
        <p:nvSpPr>
          <p:cNvPr id="7" name="TextBox 6">
            <a:extLst>
              <a:ext uri="{FF2B5EF4-FFF2-40B4-BE49-F238E27FC236}">
                <a16:creationId xmlns:a16="http://schemas.microsoft.com/office/drawing/2014/main" id="{03A14B11-901B-4094-9644-6DFAFBAAA543}"/>
              </a:ext>
            </a:extLst>
          </p:cNvPr>
          <p:cNvSpPr txBox="1"/>
          <p:nvPr/>
        </p:nvSpPr>
        <p:spPr>
          <a:xfrm>
            <a:off x="87538" y="963431"/>
            <a:ext cx="2574383" cy="2677656"/>
          </a:xfrm>
          <a:prstGeom prst="rect">
            <a:avLst/>
          </a:prstGeom>
          <a:noFill/>
          <a:ln>
            <a:solidFill>
              <a:srgbClr val="7030A0"/>
            </a:solidFill>
          </a:ln>
        </p:spPr>
        <p:txBody>
          <a:bodyPr wrap="square">
            <a:spAutoFit/>
          </a:bodyPr>
          <a:lstStyle/>
          <a:p>
            <a:pPr algn="ctr"/>
            <a:r>
              <a:rPr lang="en-US" sz="1200" b="1" u="sng" dirty="0">
                <a:solidFill>
                  <a:srgbClr val="7030A0"/>
                </a:solidFill>
              </a:rPr>
              <a:t>INTRODUCTION</a:t>
            </a:r>
          </a:p>
          <a:p>
            <a:pPr algn="just"/>
            <a:r>
              <a:rPr lang="en-US" sz="1200" dirty="0"/>
              <a:t>Autism Spectrum Disorder (ASD), classified in ICD-11 Chapter 6, is a neurodevelopmental condition affecting communication, </a:t>
            </a:r>
            <a:r>
              <a:rPr lang="en-US" sz="1200" dirty="0" err="1"/>
              <a:t>behaviour</a:t>
            </a:r>
            <a:r>
              <a:rPr lang="en-US" sz="1200" dirty="0"/>
              <a:t>, and social interaction. ICD-11 </a:t>
            </a:r>
            <a:r>
              <a:rPr lang="en-US" sz="1200" dirty="0" err="1"/>
              <a:t>recognises</a:t>
            </a:r>
            <a:r>
              <a:rPr lang="en-US" sz="1200" dirty="0"/>
              <a:t> ASD as a spectrum, improving diagnostic accuracy and inclusivity. Global prevalence has increased due to better awareness and early identification (</a:t>
            </a:r>
            <a:r>
              <a:rPr lang="en-US" sz="1200" dirty="0" err="1"/>
              <a:t>Issac</a:t>
            </a:r>
            <a:r>
              <a:rPr lang="en-US" sz="1200" dirty="0"/>
              <a:t> et al., 2025; Shaw, 2025). ASD requires lifelong, </a:t>
            </a:r>
            <a:r>
              <a:rPr lang="en-US" sz="1200" dirty="0" err="1"/>
              <a:t>individualised</a:t>
            </a:r>
            <a:r>
              <a:rPr lang="en-US" sz="1200" dirty="0"/>
              <a:t> support (</a:t>
            </a:r>
            <a:r>
              <a:rPr lang="en-US" sz="1200" dirty="0" err="1"/>
              <a:t>Tafolla</a:t>
            </a:r>
            <a:r>
              <a:rPr lang="en-US" sz="1200" dirty="0"/>
              <a:t> et al., 2025).</a:t>
            </a:r>
          </a:p>
        </p:txBody>
      </p:sp>
      <p:sp>
        <p:nvSpPr>
          <p:cNvPr id="9" name="TextBox 8">
            <a:extLst>
              <a:ext uri="{FF2B5EF4-FFF2-40B4-BE49-F238E27FC236}">
                <a16:creationId xmlns:a16="http://schemas.microsoft.com/office/drawing/2014/main" id="{909B3165-C5A8-47EA-B6E4-25FDE9E8A966}"/>
              </a:ext>
            </a:extLst>
          </p:cNvPr>
          <p:cNvSpPr txBox="1"/>
          <p:nvPr/>
        </p:nvSpPr>
        <p:spPr>
          <a:xfrm>
            <a:off x="105391" y="3770135"/>
            <a:ext cx="2568465" cy="2912336"/>
          </a:xfrm>
          <a:prstGeom prst="rect">
            <a:avLst/>
          </a:prstGeom>
          <a:noFill/>
          <a:ln>
            <a:solidFill>
              <a:srgbClr val="7030A0"/>
            </a:solidFill>
          </a:ln>
        </p:spPr>
        <p:txBody>
          <a:bodyPr wrap="square">
            <a:spAutoFit/>
          </a:bodyPr>
          <a:lstStyle/>
          <a:p>
            <a:pPr algn="ctr"/>
            <a:r>
              <a:rPr lang="en-US" sz="1200" b="1" u="sng" dirty="0">
                <a:solidFill>
                  <a:srgbClr val="7030A0"/>
                </a:solidFill>
              </a:rPr>
              <a:t>HISTORICAL UNDERSTANDING AND TREATMENT</a:t>
            </a:r>
          </a:p>
          <a:p>
            <a:pPr algn="just"/>
            <a:r>
              <a:rPr lang="en-US" sz="1225" dirty="0"/>
              <a:t>Historically, ASD was misunderstood and linked to incorrect psychological theories. Parents, especially mothers, were blamed, leading to stigma and discrimination. Institutional care was common but ineffective. These approaches were based on social beliefs rather than evidence. Over time, research redefined ASD as a neurodevelopmental condition, marking a shift towards more ethical and evidence-based care (</a:t>
            </a:r>
            <a:r>
              <a:rPr lang="en-US" sz="1225" dirty="0" err="1"/>
              <a:t>Tafolla</a:t>
            </a:r>
            <a:r>
              <a:rPr lang="en-US" sz="1225" dirty="0"/>
              <a:t> et al., 2025; </a:t>
            </a:r>
            <a:r>
              <a:rPr lang="en-US" sz="1225" dirty="0" err="1"/>
              <a:t>Issac</a:t>
            </a:r>
            <a:r>
              <a:rPr lang="en-US" sz="1225" dirty="0"/>
              <a:t> et al., 2025).</a:t>
            </a:r>
          </a:p>
        </p:txBody>
      </p:sp>
      <p:sp>
        <p:nvSpPr>
          <p:cNvPr id="11" name="TextBox 10">
            <a:extLst>
              <a:ext uri="{FF2B5EF4-FFF2-40B4-BE49-F238E27FC236}">
                <a16:creationId xmlns:a16="http://schemas.microsoft.com/office/drawing/2014/main" id="{6BFA1438-8245-426C-BE6C-1CBF01CD20B0}"/>
              </a:ext>
            </a:extLst>
          </p:cNvPr>
          <p:cNvSpPr txBox="1"/>
          <p:nvPr/>
        </p:nvSpPr>
        <p:spPr>
          <a:xfrm>
            <a:off x="2773774" y="975948"/>
            <a:ext cx="3441700" cy="3323987"/>
          </a:xfrm>
          <a:prstGeom prst="rect">
            <a:avLst/>
          </a:prstGeom>
          <a:noFill/>
          <a:ln>
            <a:solidFill>
              <a:srgbClr val="7030A0"/>
            </a:solidFill>
          </a:ln>
        </p:spPr>
        <p:txBody>
          <a:bodyPr wrap="square">
            <a:spAutoFit/>
          </a:bodyPr>
          <a:lstStyle/>
          <a:p>
            <a:pPr algn="ctr"/>
            <a:r>
              <a:rPr lang="en-US" sz="1400" b="1" u="sng" dirty="0">
                <a:solidFill>
                  <a:srgbClr val="7030A0"/>
                </a:solidFill>
              </a:rPr>
              <a:t>CONTEMPORARY UNDERSTANDING AND CARE</a:t>
            </a:r>
          </a:p>
          <a:p>
            <a:pPr algn="just"/>
            <a:r>
              <a:rPr lang="en-US" sz="1400" dirty="0"/>
              <a:t>Modern care is multidisciplinary and evidence-based. Biological research highlights mitochondrial dysfunction and oxidative stress as contributing factors (</a:t>
            </a:r>
            <a:r>
              <a:rPr lang="en-US" sz="1400" dirty="0" err="1"/>
              <a:t>Khaliulin</a:t>
            </a:r>
            <a:r>
              <a:rPr lang="en-US" sz="1400" dirty="0"/>
              <a:t> et al., 2025; </a:t>
            </a:r>
            <a:r>
              <a:rPr lang="en-US" sz="1400" dirty="0" err="1"/>
              <a:t>Davinelli</a:t>
            </a:r>
            <a:r>
              <a:rPr lang="en-US" sz="1400" dirty="0"/>
              <a:t> et al., 2025). The gut–brain connection shows links between microbiota and </a:t>
            </a:r>
            <a:r>
              <a:rPr lang="en-US" sz="1400" dirty="0" err="1"/>
              <a:t>behavioural</a:t>
            </a:r>
            <a:r>
              <a:rPr lang="en-US" sz="1400" dirty="0"/>
              <a:t> symptoms (</a:t>
            </a:r>
            <a:r>
              <a:rPr lang="en-US" sz="1400" dirty="0" err="1"/>
              <a:t>Młynarska</a:t>
            </a:r>
            <a:r>
              <a:rPr lang="en-US" sz="1400" dirty="0"/>
              <a:t> et al., 2025; </a:t>
            </a:r>
            <a:r>
              <a:rPr lang="en-US" sz="1400" dirty="0" err="1"/>
              <a:t>Takyi</a:t>
            </a:r>
            <a:r>
              <a:rPr lang="en-US" sz="1400" dirty="0"/>
              <a:t> et al., 2025). AI-based tools support early diagnosis and personalised interventions (Khan and </a:t>
            </a:r>
            <a:r>
              <a:rPr lang="en-US" sz="1400" dirty="0" err="1"/>
              <a:t>Katarya</a:t>
            </a:r>
            <a:r>
              <a:rPr lang="en-US" sz="1400" dirty="0"/>
              <a:t>, 2025; Tafolla et al., 2025). However, access to these advancements remains unequal.</a:t>
            </a:r>
          </a:p>
        </p:txBody>
      </p:sp>
      <p:sp>
        <p:nvSpPr>
          <p:cNvPr id="13" name="TextBox 12">
            <a:extLst>
              <a:ext uri="{FF2B5EF4-FFF2-40B4-BE49-F238E27FC236}">
                <a16:creationId xmlns:a16="http://schemas.microsoft.com/office/drawing/2014/main" id="{9A7A2980-FBD2-4ED7-A31A-590F55F96844}"/>
              </a:ext>
            </a:extLst>
          </p:cNvPr>
          <p:cNvSpPr txBox="1"/>
          <p:nvPr/>
        </p:nvSpPr>
        <p:spPr>
          <a:xfrm>
            <a:off x="6303011" y="3906156"/>
            <a:ext cx="3290932" cy="2893100"/>
          </a:xfrm>
          <a:prstGeom prst="rect">
            <a:avLst/>
          </a:prstGeom>
          <a:noFill/>
          <a:ln>
            <a:solidFill>
              <a:srgbClr val="7030A0"/>
            </a:solidFill>
          </a:ln>
        </p:spPr>
        <p:txBody>
          <a:bodyPr wrap="square">
            <a:spAutoFit/>
          </a:bodyPr>
          <a:lstStyle/>
          <a:p>
            <a:pPr algn="ctr"/>
            <a:r>
              <a:rPr lang="en-US" sz="1400" b="1" u="sng" dirty="0">
                <a:solidFill>
                  <a:srgbClr val="7030A0"/>
                </a:solidFill>
              </a:rPr>
              <a:t>SOCIAL, CULTURAL AND POLITICAL CONTEXTS</a:t>
            </a:r>
          </a:p>
          <a:p>
            <a:pPr algn="just"/>
            <a:r>
              <a:rPr lang="en-US" sz="1400" dirty="0"/>
              <a:t>Social and cultural factors continue to shape ASD care. Stigma and discrimination persist, especially in low-resource settings. Cultural beliefs may delay diagnosis and reduce inclusion. Politically, disability rights and inclusive education policies aim to improve access, but inconsistent implementation creates inequality. This highlights a gap between policy and practice (</a:t>
            </a:r>
            <a:r>
              <a:rPr lang="en-US" sz="1400" dirty="0" err="1"/>
              <a:t>Tafolla</a:t>
            </a:r>
            <a:r>
              <a:rPr lang="en-US" sz="1400" dirty="0"/>
              <a:t> et al., 2025; </a:t>
            </a:r>
            <a:r>
              <a:rPr lang="en-US" sz="1400" dirty="0" err="1"/>
              <a:t>Issac</a:t>
            </a:r>
            <a:r>
              <a:rPr lang="en-US" sz="1400" dirty="0"/>
              <a:t> et al., 2025).</a:t>
            </a:r>
          </a:p>
        </p:txBody>
      </p:sp>
      <p:sp>
        <p:nvSpPr>
          <p:cNvPr id="15" name="TextBox 14">
            <a:extLst>
              <a:ext uri="{FF2B5EF4-FFF2-40B4-BE49-F238E27FC236}">
                <a16:creationId xmlns:a16="http://schemas.microsoft.com/office/drawing/2014/main" id="{B6E76BBB-C6CF-4C43-9C61-A2001BFAACEF}"/>
              </a:ext>
            </a:extLst>
          </p:cNvPr>
          <p:cNvSpPr txBox="1"/>
          <p:nvPr/>
        </p:nvSpPr>
        <p:spPr>
          <a:xfrm>
            <a:off x="6315392" y="1015979"/>
            <a:ext cx="3308037" cy="2762295"/>
          </a:xfrm>
          <a:prstGeom prst="rect">
            <a:avLst/>
          </a:prstGeom>
          <a:noFill/>
          <a:ln>
            <a:solidFill>
              <a:srgbClr val="7030A0"/>
            </a:solidFill>
          </a:ln>
        </p:spPr>
        <p:txBody>
          <a:bodyPr wrap="square">
            <a:spAutoFit/>
          </a:bodyPr>
          <a:lstStyle/>
          <a:p>
            <a:pPr algn="ctr"/>
            <a:r>
              <a:rPr lang="en-US" sz="1600" b="1" u="sng" dirty="0">
                <a:solidFill>
                  <a:srgbClr val="7030A0"/>
                </a:solidFill>
              </a:rPr>
              <a:t>CRITICAL ANALYSIS</a:t>
            </a:r>
          </a:p>
          <a:p>
            <a:pPr algn="just"/>
            <a:r>
              <a:rPr lang="en-US" sz="1575" dirty="0"/>
              <a:t>There has been a clear shift from institutional and blame-based care to inclusive, person-</a:t>
            </a:r>
            <a:r>
              <a:rPr lang="en-US" sz="1575" dirty="0" err="1"/>
              <a:t>centred</a:t>
            </a:r>
            <a:r>
              <a:rPr lang="en-US" sz="1575" dirty="0"/>
              <a:t> approaches. While scientific understanding has advanced significantly, social attitudes and access to services have not improved equally. This creates ongoing inequalities, showing that medical progress alone is insufficient (</a:t>
            </a:r>
            <a:r>
              <a:rPr lang="en-US" sz="1575" dirty="0" err="1"/>
              <a:t>Tafolla</a:t>
            </a:r>
            <a:r>
              <a:rPr lang="en-US" sz="1575" dirty="0"/>
              <a:t> et al., 2025; Shaw, 2025).</a:t>
            </a:r>
          </a:p>
        </p:txBody>
      </p:sp>
      <p:sp>
        <p:nvSpPr>
          <p:cNvPr id="17" name="TextBox 16">
            <a:extLst>
              <a:ext uri="{FF2B5EF4-FFF2-40B4-BE49-F238E27FC236}">
                <a16:creationId xmlns:a16="http://schemas.microsoft.com/office/drawing/2014/main" id="{6122C9CB-75AE-443C-BF83-360742E97EB2}"/>
              </a:ext>
            </a:extLst>
          </p:cNvPr>
          <p:cNvSpPr txBox="1"/>
          <p:nvPr/>
        </p:nvSpPr>
        <p:spPr>
          <a:xfrm>
            <a:off x="9710966" y="1000722"/>
            <a:ext cx="2278287" cy="3323987"/>
          </a:xfrm>
          <a:prstGeom prst="rect">
            <a:avLst/>
          </a:prstGeom>
          <a:noFill/>
          <a:ln>
            <a:solidFill>
              <a:srgbClr val="7030A0"/>
            </a:solidFill>
          </a:ln>
        </p:spPr>
        <p:txBody>
          <a:bodyPr wrap="square">
            <a:spAutoFit/>
          </a:bodyPr>
          <a:lstStyle/>
          <a:p>
            <a:pPr algn="ctr"/>
            <a:r>
              <a:rPr lang="en-US" sz="1400" b="1" u="sng" dirty="0">
                <a:solidFill>
                  <a:srgbClr val="7030A0"/>
                </a:solidFill>
              </a:rPr>
              <a:t>RECOMMENDATIONS FOR FUTURE PRACTICE</a:t>
            </a:r>
          </a:p>
          <a:p>
            <a:pPr algn="just"/>
            <a:r>
              <a:rPr lang="en-US" sz="1375" dirty="0"/>
              <a:t>Future practice should </a:t>
            </a:r>
            <a:r>
              <a:rPr lang="en-US" sz="1375" dirty="0" err="1"/>
              <a:t>prioritise</a:t>
            </a:r>
            <a:r>
              <a:rPr lang="en-US" sz="1375" dirty="0"/>
              <a:t> early screening, equitable access to services, and inclusive education. Governments must strengthen policy implementation and invest in personalised treatments. Public awareness campaigns are essential to reduce stigma and improve social inclusion (</a:t>
            </a:r>
            <a:r>
              <a:rPr lang="en-US" sz="1375" dirty="0" err="1"/>
              <a:t>Khaliulin</a:t>
            </a:r>
            <a:r>
              <a:rPr lang="en-US" sz="1375" dirty="0"/>
              <a:t> et al., 2025; </a:t>
            </a:r>
            <a:r>
              <a:rPr lang="en-US" sz="1375" dirty="0" err="1"/>
              <a:t>Takyi</a:t>
            </a:r>
            <a:r>
              <a:rPr lang="en-US" sz="1375" dirty="0"/>
              <a:t> et al., 2025).</a:t>
            </a:r>
          </a:p>
        </p:txBody>
      </p:sp>
      <p:sp>
        <p:nvSpPr>
          <p:cNvPr id="19" name="TextBox 18">
            <a:extLst>
              <a:ext uri="{FF2B5EF4-FFF2-40B4-BE49-F238E27FC236}">
                <a16:creationId xmlns:a16="http://schemas.microsoft.com/office/drawing/2014/main" id="{90F47714-CBED-487E-86FD-DCE13EA4DA39}"/>
              </a:ext>
            </a:extLst>
          </p:cNvPr>
          <p:cNvSpPr txBox="1"/>
          <p:nvPr/>
        </p:nvSpPr>
        <p:spPr>
          <a:xfrm>
            <a:off x="9703826" y="4514224"/>
            <a:ext cx="2285428" cy="2292935"/>
          </a:xfrm>
          <a:prstGeom prst="rect">
            <a:avLst/>
          </a:prstGeom>
          <a:noFill/>
          <a:ln>
            <a:solidFill>
              <a:srgbClr val="7030A0"/>
            </a:solidFill>
          </a:ln>
        </p:spPr>
        <p:txBody>
          <a:bodyPr wrap="square">
            <a:spAutoFit/>
          </a:bodyPr>
          <a:lstStyle/>
          <a:p>
            <a:pPr algn="ctr"/>
            <a:r>
              <a:rPr lang="en-US" sz="1300" b="1" u="sng" dirty="0">
                <a:solidFill>
                  <a:srgbClr val="7030A0"/>
                </a:solidFill>
              </a:rPr>
              <a:t>CONCLUSION</a:t>
            </a:r>
          </a:p>
          <a:p>
            <a:pPr algn="just"/>
            <a:r>
              <a:rPr lang="en-US" sz="1300" dirty="0"/>
              <a:t>ASD care has evolved from misunderstanding to evidence-based and inclusive approaches. However, inequality and stigma remain key challenges. A combined focus on research, policy implementation, and social change is essential for improving outcomes.</a:t>
            </a:r>
          </a:p>
        </p:txBody>
      </p:sp>
      <p:pic>
        <p:nvPicPr>
          <p:cNvPr id="23" name="Picture 22">
            <a:extLst>
              <a:ext uri="{FF2B5EF4-FFF2-40B4-BE49-F238E27FC236}">
                <a16:creationId xmlns:a16="http://schemas.microsoft.com/office/drawing/2014/main" id="{D9E069F5-9771-453A-AA7E-E9F8E70CC5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72965" y="4299935"/>
            <a:ext cx="3003643" cy="2368257"/>
          </a:xfrm>
          <a:prstGeom prst="rect">
            <a:avLst/>
          </a:prstGeom>
        </p:spPr>
      </p:pic>
      <p:sp>
        <p:nvSpPr>
          <p:cNvPr id="24" name="Rectangle 23">
            <a:extLst>
              <a:ext uri="{FF2B5EF4-FFF2-40B4-BE49-F238E27FC236}">
                <a16:creationId xmlns:a16="http://schemas.microsoft.com/office/drawing/2014/main" id="{B08C1BB4-6849-4C98-8C74-59FA664A7DDF}"/>
              </a:ext>
            </a:extLst>
          </p:cNvPr>
          <p:cNvSpPr/>
          <p:nvPr/>
        </p:nvSpPr>
        <p:spPr>
          <a:xfrm>
            <a:off x="10733" y="0"/>
            <a:ext cx="12104462" cy="6899357"/>
          </a:xfrm>
          <a:prstGeom prst="rect">
            <a:avLst/>
          </a:prstGeom>
          <a:noFill/>
          <a:ln w="57150"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25" name="TextBox 24">
            <a:extLst>
              <a:ext uri="{FF2B5EF4-FFF2-40B4-BE49-F238E27FC236}">
                <a16:creationId xmlns:a16="http://schemas.microsoft.com/office/drawing/2014/main" id="{BB7737B9-7AA9-4DC8-8ABA-05F5B8A9DCF1}"/>
              </a:ext>
            </a:extLst>
          </p:cNvPr>
          <p:cNvSpPr txBox="1"/>
          <p:nvPr/>
        </p:nvSpPr>
        <p:spPr>
          <a:xfrm>
            <a:off x="2822714" y="6614590"/>
            <a:ext cx="3173076" cy="184666"/>
          </a:xfrm>
          <a:prstGeom prst="rect">
            <a:avLst/>
          </a:prstGeom>
          <a:noFill/>
        </p:spPr>
        <p:txBody>
          <a:bodyPr wrap="square" rtlCol="0">
            <a:spAutoFit/>
          </a:bodyPr>
          <a:lstStyle/>
          <a:p>
            <a:pPr algn="ctr"/>
            <a:r>
              <a:rPr lang="en-US" sz="600" i="1" dirty="0"/>
              <a:t>Figure: The Synergy of Modern Care Approaches; Source: (Khan and </a:t>
            </a:r>
            <a:r>
              <a:rPr lang="en-US" sz="600" i="1" dirty="0" err="1"/>
              <a:t>Katarya</a:t>
            </a:r>
            <a:r>
              <a:rPr lang="en-US" sz="600" i="1" dirty="0"/>
              <a:t>, 2025)</a:t>
            </a:r>
          </a:p>
        </p:txBody>
      </p:sp>
    </p:spTree>
    <p:extLst>
      <p:ext uri="{BB962C8B-B14F-4D97-AF65-F5344CB8AC3E}">
        <p14:creationId xmlns:p14="http://schemas.microsoft.com/office/powerpoint/2010/main" val="12473878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3334527-B5FC-41E5-B410-278923DEDEB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327546"/>
            <a:ext cx="12192000" cy="6858000"/>
          </a:xfrm>
        </p:spPr>
      </p:pic>
      <p:sp>
        <p:nvSpPr>
          <p:cNvPr id="6" name="TextBox 5">
            <a:extLst>
              <a:ext uri="{FF2B5EF4-FFF2-40B4-BE49-F238E27FC236}">
                <a16:creationId xmlns:a16="http://schemas.microsoft.com/office/drawing/2014/main" id="{9E22365D-7B7A-4A90-82AE-C74C0D6BF322}"/>
              </a:ext>
            </a:extLst>
          </p:cNvPr>
          <p:cNvSpPr txBox="1"/>
          <p:nvPr/>
        </p:nvSpPr>
        <p:spPr>
          <a:xfrm>
            <a:off x="186038" y="1434452"/>
            <a:ext cx="11753850" cy="4749890"/>
          </a:xfrm>
          <a:prstGeom prst="rect">
            <a:avLst/>
          </a:prstGeom>
          <a:noFill/>
          <a:ln>
            <a:solidFill>
              <a:srgbClr val="7030A0"/>
            </a:solidFill>
          </a:ln>
        </p:spPr>
        <p:txBody>
          <a:bodyPr wrap="square" rtlCol="0">
            <a:spAutoFit/>
          </a:bodyPr>
          <a:lstStyle/>
          <a:p>
            <a:pPr marL="285750" marR="0" indent="-285750" algn="just">
              <a:lnSpc>
                <a:spcPct val="107000"/>
              </a:lnSpc>
              <a:spcBef>
                <a:spcPts val="0"/>
              </a:spcBef>
              <a:spcAft>
                <a:spcPts val="800"/>
              </a:spcAft>
              <a:buFont typeface="Arial" panose="020B0604020202020204" pitchFamily="34" charset="0"/>
              <a:buChar char="•"/>
            </a:pP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Khaliulin</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Hamoudi</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W. and Amal, H., 2025. The multifaceted role of mitochondria in autism spectrum disorder.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Molecular psychiatry</a:t>
            </a:r>
            <a:r>
              <a:rPr lang="en-US" sz="1500" dirty="0">
                <a:effectLst/>
                <a:latin typeface="Calibri" panose="020F0502020204030204" pitchFamily="34" charset="0"/>
                <a:ea typeface="Calibri" panose="020F0502020204030204" pitchFamily="34" charset="0"/>
                <a:cs typeface="Times New Roman" panose="02020603050405020304" pitchFamily="18" charset="0"/>
              </a:rPr>
              <a:t>,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30</a:t>
            </a:r>
            <a:r>
              <a:rPr lang="en-US" sz="1500" dirty="0">
                <a:effectLst/>
                <a:latin typeface="Calibri" panose="020F0502020204030204" pitchFamily="34" charset="0"/>
                <a:ea typeface="Calibri" panose="020F0502020204030204" pitchFamily="34" charset="0"/>
                <a:cs typeface="Times New Roman" panose="02020603050405020304" pitchFamily="18" charset="0"/>
              </a:rPr>
              <a:t>(2), pp.629-650.</a:t>
            </a:r>
          </a:p>
          <a:p>
            <a:pPr marL="285750" marR="0" indent="-285750" algn="just">
              <a:lnSpc>
                <a:spcPct val="107000"/>
              </a:lnSpc>
              <a:spcBef>
                <a:spcPts val="0"/>
              </a:spcBef>
              <a:spcAft>
                <a:spcPts val="800"/>
              </a:spcAft>
              <a:buFont typeface="Arial" panose="020B0604020202020204" pitchFamily="34" charset="0"/>
              <a:buChar char="•"/>
            </a:pP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Tafolla</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Singer, H. and Lord, C., 2025. Autism spectrum disorder across the lifespan.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Annual Review of Clinical Psychology</a:t>
            </a:r>
            <a:r>
              <a:rPr lang="en-US" sz="1500" dirty="0">
                <a:effectLst/>
                <a:latin typeface="Calibri" panose="020F0502020204030204" pitchFamily="34" charset="0"/>
                <a:ea typeface="Calibri" panose="020F0502020204030204" pitchFamily="34" charset="0"/>
                <a:cs typeface="Times New Roman" panose="02020603050405020304" pitchFamily="18" charset="0"/>
              </a:rPr>
              <a:t>,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21</a:t>
            </a:r>
            <a:r>
              <a:rPr lang="en-US" sz="1500" dirty="0">
                <a:effectLst/>
                <a:latin typeface="Calibri" panose="020F0502020204030204" pitchFamily="34" charset="0"/>
                <a:ea typeface="Calibri" panose="020F0502020204030204" pitchFamily="34" charset="0"/>
                <a:cs typeface="Times New Roman" panose="02020603050405020304" pitchFamily="18" charset="0"/>
              </a:rPr>
              <a:t>(1), pp.193-220.</a:t>
            </a:r>
          </a:p>
          <a:p>
            <a:pPr marL="285750" marR="0" indent="-285750" algn="just">
              <a:lnSpc>
                <a:spcPct val="107000"/>
              </a:lnSpc>
              <a:spcBef>
                <a:spcPts val="0"/>
              </a:spcBef>
              <a:spcAft>
                <a:spcPts val="800"/>
              </a:spcAft>
              <a:buFont typeface="Arial" panose="020B0604020202020204" pitchFamily="34" charset="0"/>
              <a:buChar char="•"/>
            </a:pP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Issac</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Halemani</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Shetty, A.,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Thimmappa</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 Vijay, V.R.,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Koni</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Mishra, P. and Kapoor, V., 2025. The global prevalence of autism spectrum disorder in children: a systematic review and meta-analysis. </a:t>
            </a:r>
            <a:r>
              <a:rPr lang="en-US" sz="1500" i="1" dirty="0" err="1">
                <a:effectLst/>
                <a:latin typeface="Calibri" panose="020F0502020204030204" pitchFamily="34" charset="0"/>
                <a:ea typeface="Calibri" panose="020F0502020204030204" pitchFamily="34" charset="0"/>
                <a:cs typeface="Times New Roman" panose="02020603050405020304" pitchFamily="18" charset="0"/>
              </a:rPr>
              <a:t>Osong</a:t>
            </a:r>
            <a:r>
              <a:rPr lang="en-US" sz="1500" i="1" dirty="0">
                <a:effectLst/>
                <a:latin typeface="Calibri" panose="020F0502020204030204" pitchFamily="34" charset="0"/>
                <a:ea typeface="Calibri" panose="020F0502020204030204" pitchFamily="34" charset="0"/>
                <a:cs typeface="Times New Roman" panose="02020603050405020304" pitchFamily="18" charset="0"/>
              </a:rPr>
              <a:t> Public Health and Research Perspectives</a:t>
            </a:r>
            <a:r>
              <a:rPr lang="en-US" sz="1500" dirty="0">
                <a:effectLst/>
                <a:latin typeface="Calibri" panose="020F0502020204030204" pitchFamily="34" charset="0"/>
                <a:ea typeface="Calibri" panose="020F0502020204030204" pitchFamily="34" charset="0"/>
                <a:cs typeface="Times New Roman" panose="02020603050405020304" pitchFamily="18" charset="0"/>
              </a:rPr>
              <a:t>,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16</a:t>
            </a:r>
            <a:r>
              <a:rPr lang="en-US" sz="1500" dirty="0">
                <a:effectLst/>
                <a:latin typeface="Calibri" panose="020F0502020204030204" pitchFamily="34" charset="0"/>
                <a:ea typeface="Calibri" panose="020F0502020204030204" pitchFamily="34" charset="0"/>
                <a:cs typeface="Times New Roman" panose="02020603050405020304" pitchFamily="18" charset="0"/>
              </a:rPr>
              <a:t>(1), p.3.</a:t>
            </a:r>
          </a:p>
          <a:p>
            <a:pPr marL="285750" marR="0" indent="-285750" algn="just">
              <a:lnSpc>
                <a:spcPct val="107000"/>
              </a:lnSpc>
              <a:spcBef>
                <a:spcPts val="0"/>
              </a:spcBef>
              <a:spcAft>
                <a:spcPts val="800"/>
              </a:spcAft>
              <a:buFont typeface="Arial" panose="020B0604020202020204" pitchFamily="34" charset="0"/>
              <a:buChar char="•"/>
            </a:pP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Shaw, K.A., 2025. Prevalence and early identification of autism spectrum disorder among children aged 4 and 8 years—Autism and Developmental Disabilities Monitoring Network, 16 Sites, United States, 2022.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MMWR. Surveillance Summaries</a:t>
            </a:r>
            <a:r>
              <a:rPr lang="en-US" sz="1500" dirty="0">
                <a:effectLst/>
                <a:latin typeface="Calibri" panose="020F0502020204030204" pitchFamily="34" charset="0"/>
                <a:ea typeface="Calibri" panose="020F0502020204030204" pitchFamily="34" charset="0"/>
                <a:cs typeface="Times New Roman" panose="02020603050405020304" pitchFamily="18" charset="0"/>
              </a:rPr>
              <a:t>,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74</a:t>
            </a:r>
            <a:r>
              <a:rPr lang="en-US" sz="1500" dirty="0">
                <a:effectLst/>
                <a:latin typeface="Calibri" panose="020F0502020204030204" pitchFamily="34" charset="0"/>
                <a:ea typeface="Calibri" panose="020F0502020204030204" pitchFamily="34" charset="0"/>
                <a:cs typeface="Times New Roman" panose="02020603050405020304" pitchFamily="18" charset="0"/>
              </a:rPr>
              <a:t>.</a:t>
            </a:r>
          </a:p>
          <a:p>
            <a:pPr marL="285750" marR="0" indent="-285750" algn="just">
              <a:lnSpc>
                <a:spcPct val="107000"/>
              </a:lnSpc>
              <a:spcBef>
                <a:spcPts val="0"/>
              </a:spcBef>
              <a:spcAft>
                <a:spcPts val="800"/>
              </a:spcAft>
              <a:buFont typeface="Arial" panose="020B0604020202020204" pitchFamily="34" charset="0"/>
              <a:buChar char="•"/>
            </a:pP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Khan, K. and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Katarya</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 2025. MCBERT: A multi-modal framework for the diagnosis of autism spectrum disorder.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Biological Psychology</a:t>
            </a:r>
            <a:r>
              <a:rPr lang="en-US" sz="1500" dirty="0">
                <a:effectLst/>
                <a:latin typeface="Calibri" panose="020F0502020204030204" pitchFamily="34" charset="0"/>
                <a:ea typeface="Calibri" panose="020F0502020204030204" pitchFamily="34" charset="0"/>
                <a:cs typeface="Times New Roman" panose="02020603050405020304" pitchFamily="18" charset="0"/>
              </a:rPr>
              <a:t>,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194</a:t>
            </a:r>
            <a:r>
              <a:rPr lang="en-US" sz="1500" dirty="0">
                <a:effectLst/>
                <a:latin typeface="Calibri" panose="020F0502020204030204" pitchFamily="34" charset="0"/>
                <a:ea typeface="Calibri" panose="020F0502020204030204" pitchFamily="34" charset="0"/>
                <a:cs typeface="Times New Roman" panose="02020603050405020304" pitchFamily="18" charset="0"/>
              </a:rPr>
              <a:t>, p.108976.</a:t>
            </a:r>
          </a:p>
          <a:p>
            <a:pPr marL="285750" marR="0" indent="-285750" algn="just">
              <a:lnSpc>
                <a:spcPct val="107000"/>
              </a:lnSpc>
              <a:spcBef>
                <a:spcPts val="0"/>
              </a:spcBef>
              <a:spcAft>
                <a:spcPts val="800"/>
              </a:spcAft>
              <a:buFont typeface="Arial" panose="020B0604020202020204" pitchFamily="34" charset="0"/>
              <a:buChar char="•"/>
            </a:pP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Davinelli</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S.,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Medoro</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Siracusano</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Savino, R.,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Saso</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Scapagnini</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G. and Mazzone, L., 2025. Oxidative stress response and NRF2 signaling pathway in autism spectrum disorder.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Redox Biology</a:t>
            </a:r>
            <a:r>
              <a:rPr lang="en-US" sz="1500" dirty="0">
                <a:effectLst/>
                <a:latin typeface="Calibri" panose="020F0502020204030204" pitchFamily="34" charset="0"/>
                <a:ea typeface="Calibri" panose="020F0502020204030204" pitchFamily="34" charset="0"/>
                <a:cs typeface="Times New Roman" panose="02020603050405020304" pitchFamily="18" charset="0"/>
              </a:rPr>
              <a:t>,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83</a:t>
            </a:r>
            <a:r>
              <a:rPr lang="en-US" sz="1500" dirty="0">
                <a:effectLst/>
                <a:latin typeface="Calibri" panose="020F0502020204030204" pitchFamily="34" charset="0"/>
                <a:ea typeface="Calibri" panose="020F0502020204030204" pitchFamily="34" charset="0"/>
                <a:cs typeface="Times New Roman" panose="02020603050405020304" pitchFamily="18" charset="0"/>
              </a:rPr>
              <a:t>, p.103661.</a:t>
            </a:r>
          </a:p>
          <a:p>
            <a:pPr marL="285750" marR="0" indent="-285750" algn="just">
              <a:lnSpc>
                <a:spcPct val="107000"/>
              </a:lnSpc>
              <a:spcBef>
                <a:spcPts val="0"/>
              </a:spcBef>
              <a:spcAft>
                <a:spcPts val="800"/>
              </a:spcAft>
              <a:buFont typeface="Arial" panose="020B0604020202020204" pitchFamily="34" charset="0"/>
              <a:buChar char="•"/>
            </a:pP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Takyi</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Nirmalkar</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Adams, J. and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Krajmalnik</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-Brown, R., 2025. Interventions targeting the gut microbiota and their possible effect on gastrointestinal and neurobehavioral symptoms in autism spectrum disorder.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Gut Microbes</a:t>
            </a:r>
            <a:r>
              <a:rPr lang="en-US" sz="1500" dirty="0">
                <a:effectLst/>
                <a:latin typeface="Calibri" panose="020F0502020204030204" pitchFamily="34" charset="0"/>
                <a:ea typeface="Calibri" panose="020F0502020204030204" pitchFamily="34" charset="0"/>
                <a:cs typeface="Times New Roman" panose="02020603050405020304" pitchFamily="18" charset="0"/>
              </a:rPr>
              <a:t>,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17</a:t>
            </a:r>
            <a:r>
              <a:rPr lang="en-US" sz="1500" dirty="0">
                <a:effectLst/>
                <a:latin typeface="Calibri" panose="020F0502020204030204" pitchFamily="34" charset="0"/>
                <a:ea typeface="Calibri" panose="020F0502020204030204" pitchFamily="34" charset="0"/>
                <a:cs typeface="Times New Roman" panose="02020603050405020304" pitchFamily="18" charset="0"/>
              </a:rPr>
              <a:t>(1), p.2499580.</a:t>
            </a:r>
          </a:p>
          <a:p>
            <a:pPr marL="285750" marR="0" indent="-285750" algn="just">
              <a:lnSpc>
                <a:spcPct val="107000"/>
              </a:lnSpc>
              <a:spcBef>
                <a:spcPts val="0"/>
              </a:spcBef>
              <a:spcAft>
                <a:spcPts val="800"/>
              </a:spcAft>
              <a:buFont typeface="Arial" panose="020B0604020202020204" pitchFamily="34" charset="0"/>
              <a:buChar char="•"/>
            </a:pP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Młynarska</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Barszcz</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Budny</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E.,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Gajewska</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Kopeć</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Wasiak, J.,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Rysz</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and </a:t>
            </a:r>
            <a:r>
              <a:rPr lang="en-US" sz="15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Franczyk</a:t>
            </a:r>
            <a:r>
              <a:rPr lang="en-US" sz="15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B., 2025. The gut–brain–microbiota connection and its role in autism spectrum disorders.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Nutrients</a:t>
            </a:r>
            <a:r>
              <a:rPr lang="en-US" sz="1500" dirty="0">
                <a:effectLst/>
                <a:latin typeface="Calibri" panose="020F0502020204030204" pitchFamily="34" charset="0"/>
                <a:ea typeface="Calibri" panose="020F0502020204030204" pitchFamily="34" charset="0"/>
                <a:cs typeface="Times New Roman" panose="02020603050405020304" pitchFamily="18" charset="0"/>
              </a:rPr>
              <a:t>, </a:t>
            </a:r>
            <a:r>
              <a:rPr lang="en-US" sz="1500" i="1" dirty="0">
                <a:effectLst/>
                <a:latin typeface="Calibri" panose="020F0502020204030204" pitchFamily="34" charset="0"/>
                <a:ea typeface="Calibri" panose="020F0502020204030204" pitchFamily="34" charset="0"/>
                <a:cs typeface="Times New Roman" panose="02020603050405020304" pitchFamily="18" charset="0"/>
              </a:rPr>
              <a:t>17</a:t>
            </a:r>
            <a:r>
              <a:rPr lang="en-US" sz="1500" dirty="0">
                <a:effectLst/>
                <a:latin typeface="Calibri" panose="020F0502020204030204" pitchFamily="34" charset="0"/>
                <a:ea typeface="Calibri" panose="020F0502020204030204" pitchFamily="34" charset="0"/>
                <a:cs typeface="Times New Roman" panose="02020603050405020304" pitchFamily="18" charset="0"/>
              </a:rPr>
              <a:t>(7), p.1135.</a:t>
            </a:r>
          </a:p>
        </p:txBody>
      </p:sp>
      <p:sp>
        <p:nvSpPr>
          <p:cNvPr id="7" name="Rectangle 6">
            <a:extLst>
              <a:ext uri="{FF2B5EF4-FFF2-40B4-BE49-F238E27FC236}">
                <a16:creationId xmlns:a16="http://schemas.microsoft.com/office/drawing/2014/main" id="{5920CE6B-7AF9-4A76-B0DD-02121C1D7A7D}"/>
              </a:ext>
            </a:extLst>
          </p:cNvPr>
          <p:cNvSpPr/>
          <p:nvPr/>
        </p:nvSpPr>
        <p:spPr>
          <a:xfrm>
            <a:off x="10733" y="0"/>
            <a:ext cx="12104462" cy="6899357"/>
          </a:xfrm>
          <a:prstGeom prst="rect">
            <a:avLst/>
          </a:prstGeom>
          <a:noFill/>
          <a:ln w="57150" cap="flat" cmpd="sng" algn="ctr">
            <a:solidFill>
              <a:srgbClr val="00B0F0"/>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rtlCol="0" anchor="ctr"/>
          <a:lstStyle/>
          <a:p>
            <a:pPr algn="ctr"/>
            <a:endParaRPr lang="en-US"/>
          </a:p>
        </p:txBody>
      </p:sp>
      <p:sp>
        <p:nvSpPr>
          <p:cNvPr id="8" name="TextBox 7">
            <a:extLst>
              <a:ext uri="{FF2B5EF4-FFF2-40B4-BE49-F238E27FC236}">
                <a16:creationId xmlns:a16="http://schemas.microsoft.com/office/drawing/2014/main" id="{A838AE9E-25FF-4F30-90AF-27801D73DB0C}"/>
              </a:ext>
            </a:extLst>
          </p:cNvPr>
          <p:cNvSpPr txBox="1"/>
          <p:nvPr/>
        </p:nvSpPr>
        <p:spPr>
          <a:xfrm>
            <a:off x="112106" y="165010"/>
            <a:ext cx="11901715" cy="923330"/>
          </a:xfrm>
          <a:prstGeom prst="rect">
            <a:avLst/>
          </a:prstGeom>
          <a:noFill/>
          <a:ln w="38100">
            <a:solidFill>
              <a:srgbClr val="00B0F0"/>
            </a:solidFill>
          </a:ln>
        </p:spPr>
        <p:txBody>
          <a:bodyPr wrap="square">
            <a:spAutoFit/>
          </a:bodyPr>
          <a:lstStyle/>
          <a:p>
            <a:pPr algn="ctr"/>
            <a:r>
              <a:rPr lang="en-US" sz="5400" b="1" dirty="0">
                <a:solidFill>
                  <a:schemeClr val="tx1">
                    <a:lumMod val="50000"/>
                    <a:lumOff val="50000"/>
                  </a:schemeClr>
                </a:solidFill>
              </a:rPr>
              <a:t>References</a:t>
            </a:r>
            <a:endParaRPr lang="en-US" sz="3200" b="1" dirty="0">
              <a:solidFill>
                <a:srgbClr val="7030A0"/>
              </a:solidFill>
            </a:endParaRPr>
          </a:p>
        </p:txBody>
      </p:sp>
    </p:spTree>
    <p:extLst>
      <p:ext uri="{BB962C8B-B14F-4D97-AF65-F5344CB8AC3E}">
        <p14:creationId xmlns:p14="http://schemas.microsoft.com/office/powerpoint/2010/main" val="35406883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{DEAF3DC9-244A-F946-B96C-70166D603C12}tf10001070_mac</Template>
  <TotalTime>191</TotalTime>
  <Words>1315</Words>
  <Application>Microsoft Office PowerPoint</Application>
  <PresentationFormat>Widescreen</PresentationFormat>
  <Paragraphs>40</Paragraphs>
  <Slides>3</Slides>
  <Notes>3</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Wood Type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belinda matembe</cp:lastModifiedBy>
  <cp:revision>8</cp:revision>
  <dcterms:created xsi:type="dcterms:W3CDTF">2026-03-17T15:56:34Z</dcterms:created>
  <dcterms:modified xsi:type="dcterms:W3CDTF">2026-03-27T13:22:10Z</dcterms:modified>
</cp:coreProperties>
</file>