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4"/>
  </p:sldMasterIdLst>
  <p:notesMasterIdLst>
    <p:notesMasterId r:id="rId14"/>
  </p:notesMasterIdLst>
  <p:sldIdLst>
    <p:sldId id="265" r:id="rId5"/>
    <p:sldId id="271" r:id="rId6"/>
    <p:sldId id="260" r:id="rId7"/>
    <p:sldId id="270" r:id="rId8"/>
    <p:sldId id="267" r:id="rId9"/>
    <p:sldId id="277" r:id="rId10"/>
    <p:sldId id="274" r:id="rId11"/>
    <p:sldId id="275" r:id="rId12"/>
    <p:sldId id="27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5D952B9-5F97-49C4-994C-93F8DD2479C7}" v="9" dt="2025-10-19T21:55:32.4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7385" autoAdjust="0"/>
    <p:restoredTop sz="94660"/>
  </p:normalViewPr>
  <p:slideViewPr>
    <p:cSldViewPr snapToGrid="0">
      <p:cViewPr>
        <p:scale>
          <a:sx n="66" d="100"/>
          <a:sy n="66" d="100"/>
        </p:scale>
        <p:origin x="196" y="-4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diagrams/_rels/data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BF00F64-4A47-4498-B0AD-77DA64D9D38C}" type="doc">
      <dgm:prSet loTypeId="urn:microsoft.com/office/officeart/2005/8/layout/matrix3" loCatId="matrix" qsTypeId="urn:microsoft.com/office/officeart/2005/8/quickstyle/simple1" qsCatId="simple" csTypeId="urn:microsoft.com/office/officeart/2005/8/colors/colorful1" csCatId="colorful" phldr="1"/>
      <dgm:spPr/>
      <dgm:t>
        <a:bodyPr/>
        <a:lstStyle/>
        <a:p>
          <a:endParaRPr lang="en-US"/>
        </a:p>
      </dgm:t>
    </dgm:pt>
    <dgm:pt modelId="{6BEAB632-104A-46E8-91B7-716C540D1907}">
      <dgm:prSet/>
      <dgm:spPr/>
      <dgm:t>
        <a:bodyPr/>
        <a:lstStyle/>
        <a:p>
          <a:r>
            <a:rPr lang="en-GB" dirty="0"/>
            <a:t>As a nurse with over 3 decades of professional experience</a:t>
          </a:r>
          <a:endParaRPr lang="en-US" dirty="0"/>
        </a:p>
      </dgm:t>
    </dgm:pt>
    <dgm:pt modelId="{CFC99BDE-DB2F-4183-AD3C-1302B28D9A96}" type="parTrans" cxnId="{53FFFC74-5F45-4F0E-907F-9077EF307E05}">
      <dgm:prSet/>
      <dgm:spPr/>
      <dgm:t>
        <a:bodyPr/>
        <a:lstStyle/>
        <a:p>
          <a:endParaRPr lang="en-US"/>
        </a:p>
      </dgm:t>
    </dgm:pt>
    <dgm:pt modelId="{9542827D-1E01-4488-913D-EB9FE799CAFF}" type="sibTrans" cxnId="{53FFFC74-5F45-4F0E-907F-9077EF307E05}">
      <dgm:prSet/>
      <dgm:spPr/>
      <dgm:t>
        <a:bodyPr/>
        <a:lstStyle/>
        <a:p>
          <a:endParaRPr lang="en-US"/>
        </a:p>
      </dgm:t>
    </dgm:pt>
    <dgm:pt modelId="{021A7830-2029-466E-AF77-13A2F34807F4}">
      <dgm:prSet/>
      <dgm:spPr/>
      <dgm:t>
        <a:bodyPr/>
        <a:lstStyle/>
        <a:p>
          <a:r>
            <a:rPr lang="en-GB"/>
            <a:t>It is important to reflect on my personal and professional development  </a:t>
          </a:r>
          <a:endParaRPr lang="en-US"/>
        </a:p>
      </dgm:t>
    </dgm:pt>
    <dgm:pt modelId="{2FCCA7BD-AFDC-4CB3-A88C-B17EE9D7AAF0}" type="parTrans" cxnId="{BBAEE0C9-E01F-4ACB-A4BC-81F2FCD837C5}">
      <dgm:prSet/>
      <dgm:spPr/>
      <dgm:t>
        <a:bodyPr/>
        <a:lstStyle/>
        <a:p>
          <a:endParaRPr lang="en-US"/>
        </a:p>
      </dgm:t>
    </dgm:pt>
    <dgm:pt modelId="{41C8C6D1-C02B-4CA3-BF7E-DBF2F125E8BC}" type="sibTrans" cxnId="{BBAEE0C9-E01F-4ACB-A4BC-81F2FCD837C5}">
      <dgm:prSet/>
      <dgm:spPr/>
      <dgm:t>
        <a:bodyPr/>
        <a:lstStyle/>
        <a:p>
          <a:endParaRPr lang="en-US"/>
        </a:p>
      </dgm:t>
    </dgm:pt>
    <dgm:pt modelId="{0A51C470-DCC9-47A0-BCDA-35DA4094B32C}">
      <dgm:prSet/>
      <dgm:spPr/>
      <dgm:t>
        <a:bodyPr/>
        <a:lstStyle/>
        <a:p>
          <a:r>
            <a:rPr lang="en-GB" dirty="0"/>
            <a:t>Using the SWOT analysis  helps me to identify my internal strengths and weaknesses, alongside my external opportunities.</a:t>
          </a:r>
        </a:p>
        <a:p>
          <a:r>
            <a:rPr lang="en-US" dirty="0" err="1"/>
            <a:t>Wijngaarden,V,et</a:t>
          </a:r>
          <a:r>
            <a:rPr lang="en-US"/>
            <a:t>-al(2012)pp.36.</a:t>
          </a:r>
          <a:endParaRPr lang="en-US" dirty="0"/>
        </a:p>
      </dgm:t>
    </dgm:pt>
    <dgm:pt modelId="{E9F346E3-2409-42AE-A61C-CD4F73EF6A2E}" type="parTrans" cxnId="{0E8F7E3C-02D2-4A71-B7DA-4E7C643795B2}">
      <dgm:prSet/>
      <dgm:spPr/>
      <dgm:t>
        <a:bodyPr/>
        <a:lstStyle/>
        <a:p>
          <a:endParaRPr lang="en-US"/>
        </a:p>
      </dgm:t>
    </dgm:pt>
    <dgm:pt modelId="{3BD56F4D-C200-4808-A35B-2FDB9D577718}" type="sibTrans" cxnId="{0E8F7E3C-02D2-4A71-B7DA-4E7C643795B2}">
      <dgm:prSet/>
      <dgm:spPr/>
      <dgm:t>
        <a:bodyPr/>
        <a:lstStyle/>
        <a:p>
          <a:endParaRPr lang="en-US"/>
        </a:p>
      </dgm:t>
    </dgm:pt>
    <dgm:pt modelId="{0DDA6E45-9187-4B04-8698-54B5902133E7}">
      <dgm:prSet/>
      <dgm:spPr/>
      <dgm:t>
        <a:bodyPr/>
        <a:lstStyle/>
        <a:p>
          <a:r>
            <a:rPr lang="en-GB" dirty="0"/>
            <a:t>And threats that influence my career progression </a:t>
          </a:r>
          <a:endParaRPr lang="en-US" dirty="0"/>
        </a:p>
      </dgm:t>
    </dgm:pt>
    <dgm:pt modelId="{BAA70737-791D-474D-9130-FAF728B2FC29}" type="parTrans" cxnId="{887485D2-A44D-4120-BAB1-01E3FCE4A7FC}">
      <dgm:prSet/>
      <dgm:spPr/>
      <dgm:t>
        <a:bodyPr/>
        <a:lstStyle/>
        <a:p>
          <a:endParaRPr lang="en-US"/>
        </a:p>
      </dgm:t>
    </dgm:pt>
    <dgm:pt modelId="{5DE57DD7-1350-4095-88E6-B5BEC4F9FDD1}" type="sibTrans" cxnId="{887485D2-A44D-4120-BAB1-01E3FCE4A7FC}">
      <dgm:prSet/>
      <dgm:spPr/>
      <dgm:t>
        <a:bodyPr/>
        <a:lstStyle/>
        <a:p>
          <a:endParaRPr lang="en-US"/>
        </a:p>
      </dgm:t>
    </dgm:pt>
    <dgm:pt modelId="{677A0DF0-D07B-4DE0-A76A-BAE9050E2D31}" type="pres">
      <dgm:prSet presAssocID="{4BF00F64-4A47-4498-B0AD-77DA64D9D38C}" presName="matrix" presStyleCnt="0">
        <dgm:presLayoutVars>
          <dgm:chMax val="1"/>
          <dgm:dir/>
          <dgm:resizeHandles val="exact"/>
        </dgm:presLayoutVars>
      </dgm:prSet>
      <dgm:spPr/>
    </dgm:pt>
    <dgm:pt modelId="{6483A17B-A464-48EE-A0F1-66F35C9B1E30}" type="pres">
      <dgm:prSet presAssocID="{4BF00F64-4A47-4498-B0AD-77DA64D9D38C}" presName="diamond" presStyleLbl="bgShp" presStyleIdx="0" presStyleCnt="1"/>
      <dgm:spPr/>
    </dgm:pt>
    <dgm:pt modelId="{24C3DCA9-D0D8-405A-BFF7-2BAEDF544D30}" type="pres">
      <dgm:prSet presAssocID="{4BF00F64-4A47-4498-B0AD-77DA64D9D38C}" presName="quad1" presStyleLbl="node1" presStyleIdx="0" presStyleCnt="4">
        <dgm:presLayoutVars>
          <dgm:chMax val="0"/>
          <dgm:chPref val="0"/>
          <dgm:bulletEnabled val="1"/>
        </dgm:presLayoutVars>
      </dgm:prSet>
      <dgm:spPr/>
    </dgm:pt>
    <dgm:pt modelId="{DDAC2A17-0B01-4643-8F04-006673DC7B46}" type="pres">
      <dgm:prSet presAssocID="{4BF00F64-4A47-4498-B0AD-77DA64D9D38C}" presName="quad2" presStyleLbl="node1" presStyleIdx="1" presStyleCnt="4">
        <dgm:presLayoutVars>
          <dgm:chMax val="0"/>
          <dgm:chPref val="0"/>
          <dgm:bulletEnabled val="1"/>
        </dgm:presLayoutVars>
      </dgm:prSet>
      <dgm:spPr/>
    </dgm:pt>
    <dgm:pt modelId="{91132C0B-6E4A-4D07-A5EB-779707C3875A}" type="pres">
      <dgm:prSet presAssocID="{4BF00F64-4A47-4498-B0AD-77DA64D9D38C}" presName="quad3" presStyleLbl="node1" presStyleIdx="2" presStyleCnt="4">
        <dgm:presLayoutVars>
          <dgm:chMax val="0"/>
          <dgm:chPref val="0"/>
          <dgm:bulletEnabled val="1"/>
        </dgm:presLayoutVars>
      </dgm:prSet>
      <dgm:spPr/>
    </dgm:pt>
    <dgm:pt modelId="{88DB29A9-81BB-4B9B-922A-9DFA2D33AB04}" type="pres">
      <dgm:prSet presAssocID="{4BF00F64-4A47-4498-B0AD-77DA64D9D38C}" presName="quad4" presStyleLbl="node1" presStyleIdx="3" presStyleCnt="4">
        <dgm:presLayoutVars>
          <dgm:chMax val="0"/>
          <dgm:chPref val="0"/>
          <dgm:bulletEnabled val="1"/>
        </dgm:presLayoutVars>
      </dgm:prSet>
      <dgm:spPr/>
    </dgm:pt>
  </dgm:ptLst>
  <dgm:cxnLst>
    <dgm:cxn modelId="{71B09809-8C3D-4B29-9E69-A2278269E2F7}" type="presOf" srcId="{0A51C470-DCC9-47A0-BCDA-35DA4094B32C}" destId="{91132C0B-6E4A-4D07-A5EB-779707C3875A}" srcOrd="0" destOrd="0" presId="urn:microsoft.com/office/officeart/2005/8/layout/matrix3"/>
    <dgm:cxn modelId="{4B8C9A10-D562-4F5F-A1BF-A967742B6643}" type="presOf" srcId="{021A7830-2029-466E-AF77-13A2F34807F4}" destId="{DDAC2A17-0B01-4643-8F04-006673DC7B46}" srcOrd="0" destOrd="0" presId="urn:microsoft.com/office/officeart/2005/8/layout/matrix3"/>
    <dgm:cxn modelId="{9CFA0F12-2E05-4593-B753-4DE5163FA0CF}" type="presOf" srcId="{0DDA6E45-9187-4B04-8698-54B5902133E7}" destId="{88DB29A9-81BB-4B9B-922A-9DFA2D33AB04}" srcOrd="0" destOrd="0" presId="urn:microsoft.com/office/officeart/2005/8/layout/matrix3"/>
    <dgm:cxn modelId="{2460462A-D92F-4A79-83C5-F8FCC938B3F5}" type="presOf" srcId="{4BF00F64-4A47-4498-B0AD-77DA64D9D38C}" destId="{677A0DF0-D07B-4DE0-A76A-BAE9050E2D31}" srcOrd="0" destOrd="0" presId="urn:microsoft.com/office/officeart/2005/8/layout/matrix3"/>
    <dgm:cxn modelId="{3411DF2F-67D6-47F9-AE78-5541861C3296}" type="presOf" srcId="{6BEAB632-104A-46E8-91B7-716C540D1907}" destId="{24C3DCA9-D0D8-405A-BFF7-2BAEDF544D30}" srcOrd="0" destOrd="0" presId="urn:microsoft.com/office/officeart/2005/8/layout/matrix3"/>
    <dgm:cxn modelId="{0E8F7E3C-02D2-4A71-B7DA-4E7C643795B2}" srcId="{4BF00F64-4A47-4498-B0AD-77DA64D9D38C}" destId="{0A51C470-DCC9-47A0-BCDA-35DA4094B32C}" srcOrd="2" destOrd="0" parTransId="{E9F346E3-2409-42AE-A61C-CD4F73EF6A2E}" sibTransId="{3BD56F4D-C200-4808-A35B-2FDB9D577718}"/>
    <dgm:cxn modelId="{53FFFC74-5F45-4F0E-907F-9077EF307E05}" srcId="{4BF00F64-4A47-4498-B0AD-77DA64D9D38C}" destId="{6BEAB632-104A-46E8-91B7-716C540D1907}" srcOrd="0" destOrd="0" parTransId="{CFC99BDE-DB2F-4183-AD3C-1302B28D9A96}" sibTransId="{9542827D-1E01-4488-913D-EB9FE799CAFF}"/>
    <dgm:cxn modelId="{BBAEE0C9-E01F-4ACB-A4BC-81F2FCD837C5}" srcId="{4BF00F64-4A47-4498-B0AD-77DA64D9D38C}" destId="{021A7830-2029-466E-AF77-13A2F34807F4}" srcOrd="1" destOrd="0" parTransId="{2FCCA7BD-AFDC-4CB3-A88C-B17EE9D7AAF0}" sibTransId="{41C8C6D1-C02B-4CA3-BF7E-DBF2F125E8BC}"/>
    <dgm:cxn modelId="{887485D2-A44D-4120-BAB1-01E3FCE4A7FC}" srcId="{4BF00F64-4A47-4498-B0AD-77DA64D9D38C}" destId="{0DDA6E45-9187-4B04-8698-54B5902133E7}" srcOrd="3" destOrd="0" parTransId="{BAA70737-791D-474D-9130-FAF728B2FC29}" sibTransId="{5DE57DD7-1350-4095-88E6-B5BEC4F9FDD1}"/>
    <dgm:cxn modelId="{B076DAC9-74E3-4B53-9B15-BCF9DFF025DE}" type="presParOf" srcId="{677A0DF0-D07B-4DE0-A76A-BAE9050E2D31}" destId="{6483A17B-A464-48EE-A0F1-66F35C9B1E30}" srcOrd="0" destOrd="0" presId="urn:microsoft.com/office/officeart/2005/8/layout/matrix3"/>
    <dgm:cxn modelId="{234FD5D2-E654-44C6-9241-6EA652EB6178}" type="presParOf" srcId="{677A0DF0-D07B-4DE0-A76A-BAE9050E2D31}" destId="{24C3DCA9-D0D8-405A-BFF7-2BAEDF544D30}" srcOrd="1" destOrd="0" presId="urn:microsoft.com/office/officeart/2005/8/layout/matrix3"/>
    <dgm:cxn modelId="{A81596E8-ED89-4D57-89AF-8F97EB1635D4}" type="presParOf" srcId="{677A0DF0-D07B-4DE0-A76A-BAE9050E2D31}" destId="{DDAC2A17-0B01-4643-8F04-006673DC7B46}" srcOrd="2" destOrd="0" presId="urn:microsoft.com/office/officeart/2005/8/layout/matrix3"/>
    <dgm:cxn modelId="{A00C8291-7F3F-4EA7-9F96-CC1D57E2EE7B}" type="presParOf" srcId="{677A0DF0-D07B-4DE0-A76A-BAE9050E2D31}" destId="{91132C0B-6E4A-4D07-A5EB-779707C3875A}" srcOrd="3" destOrd="0" presId="urn:microsoft.com/office/officeart/2005/8/layout/matrix3"/>
    <dgm:cxn modelId="{30A0DBF9-AE63-47BA-A629-22423E658257}" type="presParOf" srcId="{677A0DF0-D07B-4DE0-A76A-BAE9050E2D31}" destId="{88DB29A9-81BB-4B9B-922A-9DFA2D33AB04}"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9A931F7-0BED-4C41-9065-821723A7ACAE}"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EDEFACBA-ACC3-4559-AC98-779FBABF8C1A}">
      <dgm:prSet/>
      <dgm:spPr/>
      <dgm:t>
        <a:bodyPr/>
        <a:lstStyle/>
        <a:p>
          <a:pPr>
            <a:lnSpc>
              <a:spcPct val="100000"/>
            </a:lnSpc>
          </a:pPr>
          <a:r>
            <a:rPr lang="en-GB" dirty="0"/>
            <a:t>My commitments to completing my master’s degree expand my knowledge, research and competence, and academic credibility for a future lecturer role.</a:t>
          </a:r>
          <a:endParaRPr lang="en-US" dirty="0"/>
        </a:p>
      </dgm:t>
    </dgm:pt>
    <dgm:pt modelId="{CAC90D81-994E-4012-8CDB-213B1652F767}" type="parTrans" cxnId="{1D0CA89B-B2E1-4902-887A-58AAD08CB786}">
      <dgm:prSet/>
      <dgm:spPr/>
      <dgm:t>
        <a:bodyPr/>
        <a:lstStyle/>
        <a:p>
          <a:endParaRPr lang="en-US"/>
        </a:p>
      </dgm:t>
    </dgm:pt>
    <dgm:pt modelId="{0A2213E8-7D30-4EA6-939A-917A13333B24}" type="sibTrans" cxnId="{1D0CA89B-B2E1-4902-887A-58AAD08CB786}">
      <dgm:prSet/>
      <dgm:spPr/>
      <dgm:t>
        <a:bodyPr/>
        <a:lstStyle/>
        <a:p>
          <a:endParaRPr lang="en-US"/>
        </a:p>
      </dgm:t>
    </dgm:pt>
    <dgm:pt modelId="{B9BD744C-6C03-47E2-8BAE-3537A7DB11E5}">
      <dgm:prSet/>
      <dgm:spPr/>
      <dgm:t>
        <a:bodyPr/>
        <a:lstStyle/>
        <a:p>
          <a:pPr>
            <a:lnSpc>
              <a:spcPct val="100000"/>
            </a:lnSpc>
          </a:pPr>
          <a:r>
            <a:rPr lang="en-GB" dirty="0"/>
            <a:t>Growing demand for experienced nurse educator – Increasing need to qualified nursing lecturer creates a strong career prospect.</a:t>
          </a:r>
          <a:endParaRPr lang="en-US" dirty="0"/>
        </a:p>
      </dgm:t>
    </dgm:pt>
    <dgm:pt modelId="{12F40CC7-B188-4818-BDD6-BC4C81B749EB}" type="parTrans" cxnId="{BC151C50-2AF1-4AB2-A455-ADA87F8A0A3E}">
      <dgm:prSet/>
      <dgm:spPr/>
      <dgm:t>
        <a:bodyPr/>
        <a:lstStyle/>
        <a:p>
          <a:endParaRPr lang="en-US"/>
        </a:p>
      </dgm:t>
    </dgm:pt>
    <dgm:pt modelId="{F1181B4F-5633-4D11-8200-3409B9A80FF3}" type="sibTrans" cxnId="{BC151C50-2AF1-4AB2-A455-ADA87F8A0A3E}">
      <dgm:prSet/>
      <dgm:spPr/>
      <dgm:t>
        <a:bodyPr/>
        <a:lstStyle/>
        <a:p>
          <a:endParaRPr lang="en-US"/>
        </a:p>
      </dgm:t>
    </dgm:pt>
    <dgm:pt modelId="{FC90B517-8265-4F2F-A5F5-958847F2456D}">
      <dgm:prSet/>
      <dgm:spPr/>
      <dgm:t>
        <a:bodyPr/>
        <a:lstStyle/>
        <a:p>
          <a:pPr>
            <a:lnSpc>
              <a:spcPct val="100000"/>
            </a:lnSpc>
          </a:pPr>
          <a:r>
            <a:rPr lang="en-GB" dirty="0"/>
            <a:t>Leadership and Policy Influencer</a:t>
          </a:r>
          <a:endParaRPr lang="en-US" dirty="0"/>
        </a:p>
      </dgm:t>
    </dgm:pt>
    <dgm:pt modelId="{FAA0ED9F-2DF6-4064-9DD8-ADB48C49601F}" type="parTrans" cxnId="{F07050DC-F65D-492C-A149-647849D33B5E}">
      <dgm:prSet/>
      <dgm:spPr/>
      <dgm:t>
        <a:bodyPr/>
        <a:lstStyle/>
        <a:p>
          <a:endParaRPr lang="en-US"/>
        </a:p>
      </dgm:t>
    </dgm:pt>
    <dgm:pt modelId="{12BA53A0-206F-43D5-87D1-AFE250C1AD94}" type="sibTrans" cxnId="{F07050DC-F65D-492C-A149-647849D33B5E}">
      <dgm:prSet/>
      <dgm:spPr/>
      <dgm:t>
        <a:bodyPr/>
        <a:lstStyle/>
        <a:p>
          <a:endParaRPr lang="en-US"/>
        </a:p>
      </dgm:t>
    </dgm:pt>
    <dgm:pt modelId="{4CC30305-E930-4F67-AFD4-37BBB5DF722F}" type="pres">
      <dgm:prSet presAssocID="{C9A931F7-0BED-4C41-9065-821723A7ACAE}" presName="root" presStyleCnt="0">
        <dgm:presLayoutVars>
          <dgm:dir/>
          <dgm:resizeHandles val="exact"/>
        </dgm:presLayoutVars>
      </dgm:prSet>
      <dgm:spPr/>
    </dgm:pt>
    <dgm:pt modelId="{0DA4B29B-C0E5-4105-B4FF-8775F545F14A}" type="pres">
      <dgm:prSet presAssocID="{EDEFACBA-ACC3-4559-AC98-779FBABF8C1A}" presName="compNode" presStyleCnt="0"/>
      <dgm:spPr/>
    </dgm:pt>
    <dgm:pt modelId="{32A9EC82-DD9E-4B62-882A-5789DDFB2BFB}" type="pres">
      <dgm:prSet presAssocID="{EDEFACBA-ACC3-4559-AC98-779FBABF8C1A}" presName="bgRect" presStyleLbl="bgShp" presStyleIdx="0" presStyleCnt="3"/>
      <dgm:spPr/>
    </dgm:pt>
    <dgm:pt modelId="{D02BE3B4-7A4C-45CD-B8B5-6F40065A711D}" type="pres">
      <dgm:prSet presAssocID="{EDEFACBA-ACC3-4559-AC98-779FBABF8C1A}"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iploma Roll"/>
        </a:ext>
      </dgm:extLst>
    </dgm:pt>
    <dgm:pt modelId="{7BF9921A-C0AB-4FA4-9AB5-1782B72A7C46}" type="pres">
      <dgm:prSet presAssocID="{EDEFACBA-ACC3-4559-AC98-779FBABF8C1A}" presName="spaceRect" presStyleCnt="0"/>
      <dgm:spPr/>
    </dgm:pt>
    <dgm:pt modelId="{927A6777-D281-4CC8-9101-2220AFE07EC8}" type="pres">
      <dgm:prSet presAssocID="{EDEFACBA-ACC3-4559-AC98-779FBABF8C1A}" presName="parTx" presStyleLbl="revTx" presStyleIdx="0" presStyleCnt="3">
        <dgm:presLayoutVars>
          <dgm:chMax val="0"/>
          <dgm:chPref val="0"/>
        </dgm:presLayoutVars>
      </dgm:prSet>
      <dgm:spPr/>
    </dgm:pt>
    <dgm:pt modelId="{D3E15E0E-B3CD-468F-ADF9-BC9CD5B5F3B5}" type="pres">
      <dgm:prSet presAssocID="{0A2213E8-7D30-4EA6-939A-917A13333B24}" presName="sibTrans" presStyleCnt="0"/>
      <dgm:spPr/>
    </dgm:pt>
    <dgm:pt modelId="{6FE75FD5-0D8D-4A56-A9B3-AB6D320F0B2A}" type="pres">
      <dgm:prSet presAssocID="{B9BD744C-6C03-47E2-8BAE-3537A7DB11E5}" presName="compNode" presStyleCnt="0"/>
      <dgm:spPr/>
    </dgm:pt>
    <dgm:pt modelId="{997386C7-174B-40B3-8F03-AD6943BB0624}" type="pres">
      <dgm:prSet presAssocID="{B9BD744C-6C03-47E2-8BAE-3537A7DB11E5}" presName="bgRect" presStyleLbl="bgShp" presStyleIdx="1" presStyleCnt="3"/>
      <dgm:spPr/>
    </dgm:pt>
    <dgm:pt modelId="{37A165D7-9D00-466D-A215-F7AA5576CA0B}" type="pres">
      <dgm:prSet presAssocID="{B9BD744C-6C03-47E2-8BAE-3537A7DB11E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octor"/>
        </a:ext>
      </dgm:extLst>
    </dgm:pt>
    <dgm:pt modelId="{2A2B1F4D-B94A-4D2C-863D-513AA0EFD4D5}" type="pres">
      <dgm:prSet presAssocID="{B9BD744C-6C03-47E2-8BAE-3537A7DB11E5}" presName="spaceRect" presStyleCnt="0"/>
      <dgm:spPr/>
    </dgm:pt>
    <dgm:pt modelId="{AF9B455A-D6C7-4197-B3AF-FC662200F961}" type="pres">
      <dgm:prSet presAssocID="{B9BD744C-6C03-47E2-8BAE-3537A7DB11E5}" presName="parTx" presStyleLbl="revTx" presStyleIdx="1" presStyleCnt="3">
        <dgm:presLayoutVars>
          <dgm:chMax val="0"/>
          <dgm:chPref val="0"/>
        </dgm:presLayoutVars>
      </dgm:prSet>
      <dgm:spPr/>
    </dgm:pt>
    <dgm:pt modelId="{9CDFC78C-A82C-4A24-94EE-148645500F9D}" type="pres">
      <dgm:prSet presAssocID="{F1181B4F-5633-4D11-8200-3409B9A80FF3}" presName="sibTrans" presStyleCnt="0"/>
      <dgm:spPr/>
    </dgm:pt>
    <dgm:pt modelId="{363438C1-450C-45F7-8FEA-1CF2179142FF}" type="pres">
      <dgm:prSet presAssocID="{FC90B517-8265-4F2F-A5F5-958847F2456D}" presName="compNode" presStyleCnt="0"/>
      <dgm:spPr/>
    </dgm:pt>
    <dgm:pt modelId="{9DD09718-CCD0-4349-AE6C-750CBFB74A13}" type="pres">
      <dgm:prSet presAssocID="{FC90B517-8265-4F2F-A5F5-958847F2456D}" presName="bgRect" presStyleLbl="bgShp" presStyleIdx="2" presStyleCnt="3"/>
      <dgm:spPr/>
    </dgm:pt>
    <dgm:pt modelId="{5382A0AC-670C-4828-9363-3EC2BE53586A}" type="pres">
      <dgm:prSet presAssocID="{FC90B517-8265-4F2F-A5F5-958847F2456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Lecturer"/>
        </a:ext>
      </dgm:extLst>
    </dgm:pt>
    <dgm:pt modelId="{0E7D137A-FAE0-4D8B-9F9A-52ABDAD4EF8A}" type="pres">
      <dgm:prSet presAssocID="{FC90B517-8265-4F2F-A5F5-958847F2456D}" presName="spaceRect" presStyleCnt="0"/>
      <dgm:spPr/>
    </dgm:pt>
    <dgm:pt modelId="{FCEFB1B8-D3F9-459F-A922-97857B57CFC2}" type="pres">
      <dgm:prSet presAssocID="{FC90B517-8265-4F2F-A5F5-958847F2456D}" presName="parTx" presStyleLbl="revTx" presStyleIdx="2" presStyleCnt="3">
        <dgm:presLayoutVars>
          <dgm:chMax val="0"/>
          <dgm:chPref val="0"/>
        </dgm:presLayoutVars>
      </dgm:prSet>
      <dgm:spPr/>
    </dgm:pt>
  </dgm:ptLst>
  <dgm:cxnLst>
    <dgm:cxn modelId="{971FC72B-C749-41D9-B9E8-BED28CD71126}" type="presOf" srcId="{EDEFACBA-ACC3-4559-AC98-779FBABF8C1A}" destId="{927A6777-D281-4CC8-9101-2220AFE07EC8}" srcOrd="0" destOrd="0" presId="urn:microsoft.com/office/officeart/2018/2/layout/IconVerticalSolidList"/>
    <dgm:cxn modelId="{D2491647-CA8D-42DA-962E-7078C4B0CFFB}" type="presOf" srcId="{C9A931F7-0BED-4C41-9065-821723A7ACAE}" destId="{4CC30305-E930-4F67-AFD4-37BBB5DF722F}" srcOrd="0" destOrd="0" presId="urn:microsoft.com/office/officeart/2018/2/layout/IconVerticalSolidList"/>
    <dgm:cxn modelId="{BC151C50-2AF1-4AB2-A455-ADA87F8A0A3E}" srcId="{C9A931F7-0BED-4C41-9065-821723A7ACAE}" destId="{B9BD744C-6C03-47E2-8BAE-3537A7DB11E5}" srcOrd="1" destOrd="0" parTransId="{12F40CC7-B188-4818-BDD6-BC4C81B749EB}" sibTransId="{F1181B4F-5633-4D11-8200-3409B9A80FF3}"/>
    <dgm:cxn modelId="{1D0CA89B-B2E1-4902-887A-58AAD08CB786}" srcId="{C9A931F7-0BED-4C41-9065-821723A7ACAE}" destId="{EDEFACBA-ACC3-4559-AC98-779FBABF8C1A}" srcOrd="0" destOrd="0" parTransId="{CAC90D81-994E-4012-8CDB-213B1652F767}" sibTransId="{0A2213E8-7D30-4EA6-939A-917A13333B24}"/>
    <dgm:cxn modelId="{BAA2FED0-654E-4BA2-A397-5FF62D4B6757}" type="presOf" srcId="{B9BD744C-6C03-47E2-8BAE-3537A7DB11E5}" destId="{AF9B455A-D6C7-4197-B3AF-FC662200F961}" srcOrd="0" destOrd="0" presId="urn:microsoft.com/office/officeart/2018/2/layout/IconVerticalSolidList"/>
    <dgm:cxn modelId="{F07050DC-F65D-492C-A149-647849D33B5E}" srcId="{C9A931F7-0BED-4C41-9065-821723A7ACAE}" destId="{FC90B517-8265-4F2F-A5F5-958847F2456D}" srcOrd="2" destOrd="0" parTransId="{FAA0ED9F-2DF6-4064-9DD8-ADB48C49601F}" sibTransId="{12BA53A0-206F-43D5-87D1-AFE250C1AD94}"/>
    <dgm:cxn modelId="{7DFF91DC-3035-43C5-B3FC-04D8BE84444C}" type="presOf" srcId="{FC90B517-8265-4F2F-A5F5-958847F2456D}" destId="{FCEFB1B8-D3F9-459F-A922-97857B57CFC2}" srcOrd="0" destOrd="0" presId="urn:microsoft.com/office/officeart/2018/2/layout/IconVerticalSolidList"/>
    <dgm:cxn modelId="{1F0EC85C-5195-4B83-9B62-89E72D4FA42A}" type="presParOf" srcId="{4CC30305-E930-4F67-AFD4-37BBB5DF722F}" destId="{0DA4B29B-C0E5-4105-B4FF-8775F545F14A}" srcOrd="0" destOrd="0" presId="urn:microsoft.com/office/officeart/2018/2/layout/IconVerticalSolidList"/>
    <dgm:cxn modelId="{64BAC800-82EA-47C6-BE27-323129240CAD}" type="presParOf" srcId="{0DA4B29B-C0E5-4105-B4FF-8775F545F14A}" destId="{32A9EC82-DD9E-4B62-882A-5789DDFB2BFB}" srcOrd="0" destOrd="0" presId="urn:microsoft.com/office/officeart/2018/2/layout/IconVerticalSolidList"/>
    <dgm:cxn modelId="{691D0C28-E9D3-427C-A7D1-B5F2E57E99C3}" type="presParOf" srcId="{0DA4B29B-C0E5-4105-B4FF-8775F545F14A}" destId="{D02BE3B4-7A4C-45CD-B8B5-6F40065A711D}" srcOrd="1" destOrd="0" presId="urn:microsoft.com/office/officeart/2018/2/layout/IconVerticalSolidList"/>
    <dgm:cxn modelId="{0D1616CC-1FF1-40EC-8A7D-D790D228D749}" type="presParOf" srcId="{0DA4B29B-C0E5-4105-B4FF-8775F545F14A}" destId="{7BF9921A-C0AB-4FA4-9AB5-1782B72A7C46}" srcOrd="2" destOrd="0" presId="urn:microsoft.com/office/officeart/2018/2/layout/IconVerticalSolidList"/>
    <dgm:cxn modelId="{5C64F400-0A61-4E48-9259-66D72E211F3C}" type="presParOf" srcId="{0DA4B29B-C0E5-4105-B4FF-8775F545F14A}" destId="{927A6777-D281-4CC8-9101-2220AFE07EC8}" srcOrd="3" destOrd="0" presId="urn:microsoft.com/office/officeart/2018/2/layout/IconVerticalSolidList"/>
    <dgm:cxn modelId="{037E1DCE-5851-470A-8399-321CE62A242B}" type="presParOf" srcId="{4CC30305-E930-4F67-AFD4-37BBB5DF722F}" destId="{D3E15E0E-B3CD-468F-ADF9-BC9CD5B5F3B5}" srcOrd="1" destOrd="0" presId="urn:microsoft.com/office/officeart/2018/2/layout/IconVerticalSolidList"/>
    <dgm:cxn modelId="{0C717394-432E-4F86-8362-1A44668D9DC8}" type="presParOf" srcId="{4CC30305-E930-4F67-AFD4-37BBB5DF722F}" destId="{6FE75FD5-0D8D-4A56-A9B3-AB6D320F0B2A}" srcOrd="2" destOrd="0" presId="urn:microsoft.com/office/officeart/2018/2/layout/IconVerticalSolidList"/>
    <dgm:cxn modelId="{41228448-FB6D-45DF-BE30-5C8D5BA3FFA7}" type="presParOf" srcId="{6FE75FD5-0D8D-4A56-A9B3-AB6D320F0B2A}" destId="{997386C7-174B-40B3-8F03-AD6943BB0624}" srcOrd="0" destOrd="0" presId="urn:microsoft.com/office/officeart/2018/2/layout/IconVerticalSolidList"/>
    <dgm:cxn modelId="{B54E2562-1D50-493D-B276-32C58A4BE79A}" type="presParOf" srcId="{6FE75FD5-0D8D-4A56-A9B3-AB6D320F0B2A}" destId="{37A165D7-9D00-466D-A215-F7AA5576CA0B}" srcOrd="1" destOrd="0" presId="urn:microsoft.com/office/officeart/2018/2/layout/IconVerticalSolidList"/>
    <dgm:cxn modelId="{44C6AA5E-093C-49CA-AE45-1A182811ABF4}" type="presParOf" srcId="{6FE75FD5-0D8D-4A56-A9B3-AB6D320F0B2A}" destId="{2A2B1F4D-B94A-4D2C-863D-513AA0EFD4D5}" srcOrd="2" destOrd="0" presId="urn:microsoft.com/office/officeart/2018/2/layout/IconVerticalSolidList"/>
    <dgm:cxn modelId="{4B18E208-8306-4871-88C9-B6534887F68D}" type="presParOf" srcId="{6FE75FD5-0D8D-4A56-A9B3-AB6D320F0B2A}" destId="{AF9B455A-D6C7-4197-B3AF-FC662200F961}" srcOrd="3" destOrd="0" presId="urn:microsoft.com/office/officeart/2018/2/layout/IconVerticalSolidList"/>
    <dgm:cxn modelId="{73BAC3E5-4196-44C9-8065-C63E467200B6}" type="presParOf" srcId="{4CC30305-E930-4F67-AFD4-37BBB5DF722F}" destId="{9CDFC78C-A82C-4A24-94EE-148645500F9D}" srcOrd="3" destOrd="0" presId="urn:microsoft.com/office/officeart/2018/2/layout/IconVerticalSolidList"/>
    <dgm:cxn modelId="{A900FF2F-1AEC-4C75-9828-19DDDE00D27D}" type="presParOf" srcId="{4CC30305-E930-4F67-AFD4-37BBB5DF722F}" destId="{363438C1-450C-45F7-8FEA-1CF2179142FF}" srcOrd="4" destOrd="0" presId="urn:microsoft.com/office/officeart/2018/2/layout/IconVerticalSolidList"/>
    <dgm:cxn modelId="{27BFA0D9-C8C9-45E1-B72A-FF94AC595A8C}" type="presParOf" srcId="{363438C1-450C-45F7-8FEA-1CF2179142FF}" destId="{9DD09718-CCD0-4349-AE6C-750CBFB74A13}" srcOrd="0" destOrd="0" presId="urn:microsoft.com/office/officeart/2018/2/layout/IconVerticalSolidList"/>
    <dgm:cxn modelId="{C340ED48-16F6-4DB2-873C-0542B1C66386}" type="presParOf" srcId="{363438C1-450C-45F7-8FEA-1CF2179142FF}" destId="{5382A0AC-670C-4828-9363-3EC2BE53586A}" srcOrd="1" destOrd="0" presId="urn:microsoft.com/office/officeart/2018/2/layout/IconVerticalSolidList"/>
    <dgm:cxn modelId="{241D0C9F-7222-4032-9B95-5046650E6AF2}" type="presParOf" srcId="{363438C1-450C-45F7-8FEA-1CF2179142FF}" destId="{0E7D137A-FAE0-4D8B-9F9A-52ABDAD4EF8A}" srcOrd="2" destOrd="0" presId="urn:microsoft.com/office/officeart/2018/2/layout/IconVerticalSolidList"/>
    <dgm:cxn modelId="{474C87CA-7783-431B-AD76-7FEEFFDA1239}" type="presParOf" srcId="{363438C1-450C-45F7-8FEA-1CF2179142FF}" destId="{FCEFB1B8-D3F9-459F-A922-97857B57CFC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760F44F-1C40-4C62-9AEC-7231844B7612}"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08FFC54C-5A32-453C-AE98-D13F387007B6}">
      <dgm:prSet/>
      <dgm:spPr/>
      <dgm:t>
        <a:bodyPr/>
        <a:lstStyle/>
        <a:p>
          <a:r>
            <a:rPr lang="en-GB" dirty="0"/>
            <a:t>My extensive clinical experience provides a strong foundation for teaching future health care professionals. I recognised the need to develop formal academic and teaching-related skills,  so I plan to pursue a teaching qualification, engage in mentorship from an experienced lecturer, and through continuous learning and reflection.</a:t>
          </a:r>
          <a:endParaRPr lang="en-US" dirty="0"/>
        </a:p>
      </dgm:t>
    </dgm:pt>
    <dgm:pt modelId="{02CD0133-8D70-4C9A-86AF-0FC8E8AFAED5}" type="parTrans" cxnId="{E1486E76-D99E-4341-A062-0157DF2BD250}">
      <dgm:prSet/>
      <dgm:spPr/>
      <dgm:t>
        <a:bodyPr/>
        <a:lstStyle/>
        <a:p>
          <a:endParaRPr lang="en-US"/>
        </a:p>
      </dgm:t>
    </dgm:pt>
    <dgm:pt modelId="{2B24D52B-0064-4E3A-9A3F-A688D14E59CF}" type="sibTrans" cxnId="{E1486E76-D99E-4341-A062-0157DF2BD250}">
      <dgm:prSet/>
      <dgm:spPr/>
      <dgm:t>
        <a:bodyPr/>
        <a:lstStyle/>
        <a:p>
          <a:endParaRPr lang="en-US"/>
        </a:p>
      </dgm:t>
    </dgm:pt>
    <dgm:pt modelId="{2BCF187A-B402-49D8-BC33-716E868CD5BD}">
      <dgm:prSet/>
      <dgm:spPr/>
      <dgm:t>
        <a:bodyPr/>
        <a:lstStyle/>
        <a:p>
          <a:r>
            <a:rPr lang="en-GB" dirty="0"/>
            <a:t>Studying Health and Social Care and pursuing a Master’s degree represents an opportunity to deepen my understanding of the health and social care system.</a:t>
          </a:r>
          <a:endParaRPr lang="en-US" dirty="0"/>
        </a:p>
      </dgm:t>
    </dgm:pt>
    <dgm:pt modelId="{7394FD9D-4D5E-42D7-9948-6729CBF51FE2}" type="parTrans" cxnId="{CE6427F6-25D4-49E5-A925-3728F0C530B5}">
      <dgm:prSet/>
      <dgm:spPr/>
      <dgm:t>
        <a:bodyPr/>
        <a:lstStyle/>
        <a:p>
          <a:endParaRPr lang="en-US"/>
        </a:p>
      </dgm:t>
    </dgm:pt>
    <dgm:pt modelId="{CAD883FE-C489-406D-878B-A186BB9E4B1B}" type="sibTrans" cxnId="{CE6427F6-25D4-49E5-A925-3728F0C530B5}">
      <dgm:prSet/>
      <dgm:spPr/>
      <dgm:t>
        <a:bodyPr/>
        <a:lstStyle/>
        <a:p>
          <a:endParaRPr lang="en-US"/>
        </a:p>
      </dgm:t>
    </dgm:pt>
    <dgm:pt modelId="{715ADCD7-E6EF-4B69-89CC-BA7F7C31F18F}" type="pres">
      <dgm:prSet presAssocID="{7760F44F-1C40-4C62-9AEC-7231844B7612}" presName="hierChild1" presStyleCnt="0">
        <dgm:presLayoutVars>
          <dgm:chPref val="1"/>
          <dgm:dir/>
          <dgm:animOne val="branch"/>
          <dgm:animLvl val="lvl"/>
          <dgm:resizeHandles/>
        </dgm:presLayoutVars>
      </dgm:prSet>
      <dgm:spPr/>
    </dgm:pt>
    <dgm:pt modelId="{CE4DB874-FA66-47AF-9AF7-636E06508568}" type="pres">
      <dgm:prSet presAssocID="{08FFC54C-5A32-453C-AE98-D13F387007B6}" presName="hierRoot1" presStyleCnt="0"/>
      <dgm:spPr/>
    </dgm:pt>
    <dgm:pt modelId="{CDB90C43-E1F6-40E1-93CC-CD98BE9DFBF9}" type="pres">
      <dgm:prSet presAssocID="{08FFC54C-5A32-453C-AE98-D13F387007B6}" presName="composite" presStyleCnt="0"/>
      <dgm:spPr/>
    </dgm:pt>
    <dgm:pt modelId="{7E5E0F3A-AF91-41D8-A6B6-D5555748DAA3}" type="pres">
      <dgm:prSet presAssocID="{08FFC54C-5A32-453C-AE98-D13F387007B6}" presName="background" presStyleLbl="node0" presStyleIdx="0" presStyleCnt="2"/>
      <dgm:spPr/>
    </dgm:pt>
    <dgm:pt modelId="{0B28BD0A-87E2-4042-A38A-64DD0D58B5AB}" type="pres">
      <dgm:prSet presAssocID="{08FFC54C-5A32-453C-AE98-D13F387007B6}" presName="text" presStyleLbl="fgAcc0" presStyleIdx="0" presStyleCnt="2">
        <dgm:presLayoutVars>
          <dgm:chPref val="3"/>
        </dgm:presLayoutVars>
      </dgm:prSet>
      <dgm:spPr/>
    </dgm:pt>
    <dgm:pt modelId="{DB3676D9-780E-49D9-A08F-B844D7D30C4E}" type="pres">
      <dgm:prSet presAssocID="{08FFC54C-5A32-453C-AE98-D13F387007B6}" presName="hierChild2" presStyleCnt="0"/>
      <dgm:spPr/>
    </dgm:pt>
    <dgm:pt modelId="{2F1C56E0-2718-4C71-AF11-D5A53A593B33}" type="pres">
      <dgm:prSet presAssocID="{2BCF187A-B402-49D8-BC33-716E868CD5BD}" presName="hierRoot1" presStyleCnt="0"/>
      <dgm:spPr/>
    </dgm:pt>
    <dgm:pt modelId="{88D8C4A2-6EA6-4122-8982-554A59162034}" type="pres">
      <dgm:prSet presAssocID="{2BCF187A-B402-49D8-BC33-716E868CD5BD}" presName="composite" presStyleCnt="0"/>
      <dgm:spPr/>
    </dgm:pt>
    <dgm:pt modelId="{EB31B608-8685-44B2-85D8-A5C49F8EBE0B}" type="pres">
      <dgm:prSet presAssocID="{2BCF187A-B402-49D8-BC33-716E868CD5BD}" presName="background" presStyleLbl="node0" presStyleIdx="1" presStyleCnt="2"/>
      <dgm:spPr/>
    </dgm:pt>
    <dgm:pt modelId="{783520AC-8889-4789-9DBB-0431FD6FCC67}" type="pres">
      <dgm:prSet presAssocID="{2BCF187A-B402-49D8-BC33-716E868CD5BD}" presName="text" presStyleLbl="fgAcc0" presStyleIdx="1" presStyleCnt="2">
        <dgm:presLayoutVars>
          <dgm:chPref val="3"/>
        </dgm:presLayoutVars>
      </dgm:prSet>
      <dgm:spPr/>
    </dgm:pt>
    <dgm:pt modelId="{278C04EB-2439-4F59-ACC7-D5030E9A2AAC}" type="pres">
      <dgm:prSet presAssocID="{2BCF187A-B402-49D8-BC33-716E868CD5BD}" presName="hierChild2" presStyleCnt="0"/>
      <dgm:spPr/>
    </dgm:pt>
  </dgm:ptLst>
  <dgm:cxnLst>
    <dgm:cxn modelId="{291B3D31-4A4B-4FBE-8F57-D7AAF7AC23AF}" type="presOf" srcId="{08FFC54C-5A32-453C-AE98-D13F387007B6}" destId="{0B28BD0A-87E2-4042-A38A-64DD0D58B5AB}" srcOrd="0" destOrd="0" presId="urn:microsoft.com/office/officeart/2005/8/layout/hierarchy1"/>
    <dgm:cxn modelId="{699DA737-1A95-475E-8F27-74ECC37C51DA}" type="presOf" srcId="{2BCF187A-B402-49D8-BC33-716E868CD5BD}" destId="{783520AC-8889-4789-9DBB-0431FD6FCC67}" srcOrd="0" destOrd="0" presId="urn:microsoft.com/office/officeart/2005/8/layout/hierarchy1"/>
    <dgm:cxn modelId="{BD355660-D0BF-4C79-8260-9FEEA5AFB840}" type="presOf" srcId="{7760F44F-1C40-4C62-9AEC-7231844B7612}" destId="{715ADCD7-E6EF-4B69-89CC-BA7F7C31F18F}" srcOrd="0" destOrd="0" presId="urn:microsoft.com/office/officeart/2005/8/layout/hierarchy1"/>
    <dgm:cxn modelId="{E1486E76-D99E-4341-A062-0157DF2BD250}" srcId="{7760F44F-1C40-4C62-9AEC-7231844B7612}" destId="{08FFC54C-5A32-453C-AE98-D13F387007B6}" srcOrd="0" destOrd="0" parTransId="{02CD0133-8D70-4C9A-86AF-0FC8E8AFAED5}" sibTransId="{2B24D52B-0064-4E3A-9A3F-A688D14E59CF}"/>
    <dgm:cxn modelId="{CE6427F6-25D4-49E5-A925-3728F0C530B5}" srcId="{7760F44F-1C40-4C62-9AEC-7231844B7612}" destId="{2BCF187A-B402-49D8-BC33-716E868CD5BD}" srcOrd="1" destOrd="0" parTransId="{7394FD9D-4D5E-42D7-9948-6729CBF51FE2}" sibTransId="{CAD883FE-C489-406D-878B-A186BB9E4B1B}"/>
    <dgm:cxn modelId="{3F3FCE0A-FC1A-4C94-A07E-A96EF6633044}" type="presParOf" srcId="{715ADCD7-E6EF-4B69-89CC-BA7F7C31F18F}" destId="{CE4DB874-FA66-47AF-9AF7-636E06508568}" srcOrd="0" destOrd="0" presId="urn:microsoft.com/office/officeart/2005/8/layout/hierarchy1"/>
    <dgm:cxn modelId="{39805616-DCFE-479C-AA04-AFCC8EBD613E}" type="presParOf" srcId="{CE4DB874-FA66-47AF-9AF7-636E06508568}" destId="{CDB90C43-E1F6-40E1-93CC-CD98BE9DFBF9}" srcOrd="0" destOrd="0" presId="urn:microsoft.com/office/officeart/2005/8/layout/hierarchy1"/>
    <dgm:cxn modelId="{46E8407C-7D23-4308-ABF1-0D691A26E8FD}" type="presParOf" srcId="{CDB90C43-E1F6-40E1-93CC-CD98BE9DFBF9}" destId="{7E5E0F3A-AF91-41D8-A6B6-D5555748DAA3}" srcOrd="0" destOrd="0" presId="urn:microsoft.com/office/officeart/2005/8/layout/hierarchy1"/>
    <dgm:cxn modelId="{1A9055E4-54DA-4D4A-AFD5-7BB66669AA96}" type="presParOf" srcId="{CDB90C43-E1F6-40E1-93CC-CD98BE9DFBF9}" destId="{0B28BD0A-87E2-4042-A38A-64DD0D58B5AB}" srcOrd="1" destOrd="0" presId="urn:microsoft.com/office/officeart/2005/8/layout/hierarchy1"/>
    <dgm:cxn modelId="{5C6E899C-6976-41C8-95DA-3FB753DA5B9E}" type="presParOf" srcId="{CE4DB874-FA66-47AF-9AF7-636E06508568}" destId="{DB3676D9-780E-49D9-A08F-B844D7D30C4E}" srcOrd="1" destOrd="0" presId="urn:microsoft.com/office/officeart/2005/8/layout/hierarchy1"/>
    <dgm:cxn modelId="{A19E791A-08B1-4E95-9846-DF23FC6AD9FA}" type="presParOf" srcId="{715ADCD7-E6EF-4B69-89CC-BA7F7C31F18F}" destId="{2F1C56E0-2718-4C71-AF11-D5A53A593B33}" srcOrd="1" destOrd="0" presId="urn:microsoft.com/office/officeart/2005/8/layout/hierarchy1"/>
    <dgm:cxn modelId="{8B8B01BC-A91C-45E5-AA9E-1576D65EAC63}" type="presParOf" srcId="{2F1C56E0-2718-4C71-AF11-D5A53A593B33}" destId="{88D8C4A2-6EA6-4122-8982-554A59162034}" srcOrd="0" destOrd="0" presId="urn:microsoft.com/office/officeart/2005/8/layout/hierarchy1"/>
    <dgm:cxn modelId="{19AD85F3-AC73-4912-AA35-687417E25288}" type="presParOf" srcId="{88D8C4A2-6EA6-4122-8982-554A59162034}" destId="{EB31B608-8685-44B2-85D8-A5C49F8EBE0B}" srcOrd="0" destOrd="0" presId="urn:microsoft.com/office/officeart/2005/8/layout/hierarchy1"/>
    <dgm:cxn modelId="{9FABC23C-4E21-48C3-AA83-6FA799B3BA2D}" type="presParOf" srcId="{88D8C4A2-6EA6-4122-8982-554A59162034}" destId="{783520AC-8889-4789-9DBB-0431FD6FCC67}" srcOrd="1" destOrd="0" presId="urn:microsoft.com/office/officeart/2005/8/layout/hierarchy1"/>
    <dgm:cxn modelId="{170C7A8C-06DC-49BF-84F9-01FB992E0F87}" type="presParOf" srcId="{2F1C56E0-2718-4C71-AF11-D5A53A593B33}" destId="{278C04EB-2439-4F59-ACC7-D5030E9A2AAC}"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38D49F0-617B-4AC6-AAA0-456C96652564}" type="doc">
      <dgm:prSet loTypeId="urn:microsoft.com/office/officeart/2005/8/layout/matrix3" loCatId="matrix" qsTypeId="urn:microsoft.com/office/officeart/2005/8/quickstyle/simple1" qsCatId="simple" csTypeId="urn:microsoft.com/office/officeart/2005/8/colors/colorful1" csCatId="colorful"/>
      <dgm:spPr/>
      <dgm:t>
        <a:bodyPr/>
        <a:lstStyle/>
        <a:p>
          <a:endParaRPr lang="en-US"/>
        </a:p>
      </dgm:t>
    </dgm:pt>
    <dgm:pt modelId="{C7EF408C-AC32-4A4C-AF9B-37A0D90F8F0B}">
      <dgm:prSet/>
      <dgm:spPr/>
      <dgm:t>
        <a:bodyPr/>
        <a:lstStyle/>
        <a:p>
          <a:r>
            <a:rPr lang="en-US"/>
            <a:t>As a healthcare practitioner in a healthcare setting, I have proven to perform under </a:t>
          </a:r>
          <a:r>
            <a:rPr lang="en-GB"/>
            <a:t>pressure</a:t>
          </a:r>
          <a:endParaRPr lang="en-US"/>
        </a:p>
      </dgm:t>
    </dgm:pt>
    <dgm:pt modelId="{20D275D9-CB2A-4D4F-B105-2AA62F2211AA}" type="parTrans" cxnId="{041D0172-6563-4FAD-A915-8FE713087924}">
      <dgm:prSet/>
      <dgm:spPr/>
      <dgm:t>
        <a:bodyPr/>
        <a:lstStyle/>
        <a:p>
          <a:endParaRPr lang="en-US"/>
        </a:p>
      </dgm:t>
    </dgm:pt>
    <dgm:pt modelId="{A3DDB87D-9342-4B84-A20A-F6144CCE7CE1}" type="sibTrans" cxnId="{041D0172-6563-4FAD-A915-8FE713087924}">
      <dgm:prSet/>
      <dgm:spPr/>
      <dgm:t>
        <a:bodyPr/>
        <a:lstStyle/>
        <a:p>
          <a:endParaRPr lang="en-US"/>
        </a:p>
      </dgm:t>
    </dgm:pt>
    <dgm:pt modelId="{AF11C860-F798-4552-BE58-63B6D416AB01}">
      <dgm:prSet/>
      <dgm:spPr/>
      <dgm:t>
        <a:bodyPr/>
        <a:lstStyle/>
        <a:p>
          <a:r>
            <a:rPr lang="en-GB"/>
            <a:t>There is a growing demand for experienced nurse practitioners who can inspire and guide the next generation of nurses.</a:t>
          </a:r>
          <a:endParaRPr lang="en-US"/>
        </a:p>
      </dgm:t>
    </dgm:pt>
    <dgm:pt modelId="{A7ADC502-6E68-455B-9519-B4D8D3912739}" type="parTrans" cxnId="{CB09A96E-0F9D-4AA4-8ED3-31E269D2106A}">
      <dgm:prSet/>
      <dgm:spPr/>
      <dgm:t>
        <a:bodyPr/>
        <a:lstStyle/>
        <a:p>
          <a:endParaRPr lang="en-US"/>
        </a:p>
      </dgm:t>
    </dgm:pt>
    <dgm:pt modelId="{B60CF8A9-41B9-48BA-AB1B-528751956DBE}" type="sibTrans" cxnId="{CB09A96E-0F9D-4AA4-8ED3-31E269D2106A}">
      <dgm:prSet/>
      <dgm:spPr/>
      <dgm:t>
        <a:bodyPr/>
        <a:lstStyle/>
        <a:p>
          <a:endParaRPr lang="en-US"/>
        </a:p>
      </dgm:t>
    </dgm:pt>
    <dgm:pt modelId="{CEB169CB-6B26-4F1A-8F12-385959FDD40B}">
      <dgm:prSet/>
      <dgm:spPr/>
      <dgm:t>
        <a:bodyPr/>
        <a:lstStyle/>
        <a:p>
          <a:r>
            <a:rPr lang="en-GB"/>
            <a:t>I will use my experience, dedication and passion for nursing to make a lasting impact in the academic field.</a:t>
          </a:r>
          <a:endParaRPr lang="en-US"/>
        </a:p>
      </dgm:t>
    </dgm:pt>
    <dgm:pt modelId="{67504C67-1E56-45C2-BCB0-D34EA761213F}" type="parTrans" cxnId="{D7AC11B2-097D-488F-8A26-ED15CF3D7621}">
      <dgm:prSet/>
      <dgm:spPr/>
      <dgm:t>
        <a:bodyPr/>
        <a:lstStyle/>
        <a:p>
          <a:endParaRPr lang="en-US"/>
        </a:p>
      </dgm:t>
    </dgm:pt>
    <dgm:pt modelId="{3AD6F292-FD9E-447D-884E-9176926624DC}" type="sibTrans" cxnId="{D7AC11B2-097D-488F-8A26-ED15CF3D7621}">
      <dgm:prSet/>
      <dgm:spPr/>
      <dgm:t>
        <a:bodyPr/>
        <a:lstStyle/>
        <a:p>
          <a:endParaRPr lang="en-US"/>
        </a:p>
      </dgm:t>
    </dgm:pt>
    <dgm:pt modelId="{484611AD-D6A8-453C-BCC8-20F6245197D7}">
      <dgm:prSet/>
      <dgm:spPr/>
      <dgm:t>
        <a:bodyPr/>
        <a:lstStyle/>
        <a:p>
          <a:r>
            <a:rPr lang="en-GB"/>
            <a:t>I am interested in exploring how clinical experience can be effectively translated into academic learning to bridge the gap between theory and practice.	 </a:t>
          </a:r>
          <a:endParaRPr lang="en-US"/>
        </a:p>
      </dgm:t>
    </dgm:pt>
    <dgm:pt modelId="{CCB63929-61EA-4046-B312-386D0580B1AF}" type="parTrans" cxnId="{91678AC7-5DF1-43C6-AC7E-2D5A598D5CC4}">
      <dgm:prSet/>
      <dgm:spPr/>
      <dgm:t>
        <a:bodyPr/>
        <a:lstStyle/>
        <a:p>
          <a:endParaRPr lang="en-US"/>
        </a:p>
      </dgm:t>
    </dgm:pt>
    <dgm:pt modelId="{68D8FA3A-F23C-4CAB-BB7A-8ACF81DA142C}" type="sibTrans" cxnId="{91678AC7-5DF1-43C6-AC7E-2D5A598D5CC4}">
      <dgm:prSet/>
      <dgm:spPr/>
      <dgm:t>
        <a:bodyPr/>
        <a:lstStyle/>
        <a:p>
          <a:endParaRPr lang="en-US"/>
        </a:p>
      </dgm:t>
    </dgm:pt>
    <dgm:pt modelId="{8E23D3D3-45D1-4CDF-B5F7-3E6D037C59FB}" type="pres">
      <dgm:prSet presAssocID="{938D49F0-617B-4AC6-AAA0-456C96652564}" presName="matrix" presStyleCnt="0">
        <dgm:presLayoutVars>
          <dgm:chMax val="1"/>
          <dgm:dir/>
          <dgm:resizeHandles val="exact"/>
        </dgm:presLayoutVars>
      </dgm:prSet>
      <dgm:spPr/>
    </dgm:pt>
    <dgm:pt modelId="{5470FC8B-98DD-42B7-B777-2BD9C8370F36}" type="pres">
      <dgm:prSet presAssocID="{938D49F0-617B-4AC6-AAA0-456C96652564}" presName="diamond" presStyleLbl="bgShp" presStyleIdx="0" presStyleCnt="1"/>
      <dgm:spPr/>
    </dgm:pt>
    <dgm:pt modelId="{4C547D18-B702-4FAF-80DD-CA457CE0B17E}" type="pres">
      <dgm:prSet presAssocID="{938D49F0-617B-4AC6-AAA0-456C96652564}" presName="quad1" presStyleLbl="node1" presStyleIdx="0" presStyleCnt="4">
        <dgm:presLayoutVars>
          <dgm:chMax val="0"/>
          <dgm:chPref val="0"/>
          <dgm:bulletEnabled val="1"/>
        </dgm:presLayoutVars>
      </dgm:prSet>
      <dgm:spPr/>
    </dgm:pt>
    <dgm:pt modelId="{FEFCE749-C8AA-4567-8663-B95D76690393}" type="pres">
      <dgm:prSet presAssocID="{938D49F0-617B-4AC6-AAA0-456C96652564}" presName="quad2" presStyleLbl="node1" presStyleIdx="1" presStyleCnt="4">
        <dgm:presLayoutVars>
          <dgm:chMax val="0"/>
          <dgm:chPref val="0"/>
          <dgm:bulletEnabled val="1"/>
        </dgm:presLayoutVars>
      </dgm:prSet>
      <dgm:spPr/>
    </dgm:pt>
    <dgm:pt modelId="{BEE1A542-35F0-4C84-866A-2D6FFF5EAD4F}" type="pres">
      <dgm:prSet presAssocID="{938D49F0-617B-4AC6-AAA0-456C96652564}" presName="quad3" presStyleLbl="node1" presStyleIdx="2" presStyleCnt="4">
        <dgm:presLayoutVars>
          <dgm:chMax val="0"/>
          <dgm:chPref val="0"/>
          <dgm:bulletEnabled val="1"/>
        </dgm:presLayoutVars>
      </dgm:prSet>
      <dgm:spPr/>
    </dgm:pt>
    <dgm:pt modelId="{F2DA117E-C94A-480B-A2AD-E7627CA34008}" type="pres">
      <dgm:prSet presAssocID="{938D49F0-617B-4AC6-AAA0-456C96652564}" presName="quad4" presStyleLbl="node1" presStyleIdx="3" presStyleCnt="4">
        <dgm:presLayoutVars>
          <dgm:chMax val="0"/>
          <dgm:chPref val="0"/>
          <dgm:bulletEnabled val="1"/>
        </dgm:presLayoutVars>
      </dgm:prSet>
      <dgm:spPr/>
    </dgm:pt>
  </dgm:ptLst>
  <dgm:cxnLst>
    <dgm:cxn modelId="{033A2A25-289F-4E23-A8E7-89E5C6A378D9}" type="presOf" srcId="{C7EF408C-AC32-4A4C-AF9B-37A0D90F8F0B}" destId="{4C547D18-B702-4FAF-80DD-CA457CE0B17E}" srcOrd="0" destOrd="0" presId="urn:microsoft.com/office/officeart/2005/8/layout/matrix3"/>
    <dgm:cxn modelId="{F3F9DF2C-37A7-4406-9E04-B2A6F76F4E76}" type="presOf" srcId="{AF11C860-F798-4552-BE58-63B6D416AB01}" destId="{FEFCE749-C8AA-4567-8663-B95D76690393}" srcOrd="0" destOrd="0" presId="urn:microsoft.com/office/officeart/2005/8/layout/matrix3"/>
    <dgm:cxn modelId="{ACCACF6D-A667-4F03-A4D1-74E85BB58CBB}" type="presOf" srcId="{484611AD-D6A8-453C-BCC8-20F6245197D7}" destId="{F2DA117E-C94A-480B-A2AD-E7627CA34008}" srcOrd="0" destOrd="0" presId="urn:microsoft.com/office/officeart/2005/8/layout/matrix3"/>
    <dgm:cxn modelId="{CB09A96E-0F9D-4AA4-8ED3-31E269D2106A}" srcId="{938D49F0-617B-4AC6-AAA0-456C96652564}" destId="{AF11C860-F798-4552-BE58-63B6D416AB01}" srcOrd="1" destOrd="0" parTransId="{A7ADC502-6E68-455B-9519-B4D8D3912739}" sibTransId="{B60CF8A9-41B9-48BA-AB1B-528751956DBE}"/>
    <dgm:cxn modelId="{041D0172-6563-4FAD-A915-8FE713087924}" srcId="{938D49F0-617B-4AC6-AAA0-456C96652564}" destId="{C7EF408C-AC32-4A4C-AF9B-37A0D90F8F0B}" srcOrd="0" destOrd="0" parTransId="{20D275D9-CB2A-4D4F-B105-2AA62F2211AA}" sibTransId="{A3DDB87D-9342-4B84-A20A-F6144CCE7CE1}"/>
    <dgm:cxn modelId="{893C107E-03DE-4984-BBE1-678C6D837E66}" type="presOf" srcId="{CEB169CB-6B26-4F1A-8F12-385959FDD40B}" destId="{BEE1A542-35F0-4C84-866A-2D6FFF5EAD4F}" srcOrd="0" destOrd="0" presId="urn:microsoft.com/office/officeart/2005/8/layout/matrix3"/>
    <dgm:cxn modelId="{EE3F39B1-D4DD-44E7-8605-05CE1625A175}" type="presOf" srcId="{938D49F0-617B-4AC6-AAA0-456C96652564}" destId="{8E23D3D3-45D1-4CDF-B5F7-3E6D037C59FB}" srcOrd="0" destOrd="0" presId="urn:microsoft.com/office/officeart/2005/8/layout/matrix3"/>
    <dgm:cxn modelId="{D7AC11B2-097D-488F-8A26-ED15CF3D7621}" srcId="{938D49F0-617B-4AC6-AAA0-456C96652564}" destId="{CEB169CB-6B26-4F1A-8F12-385959FDD40B}" srcOrd="2" destOrd="0" parTransId="{67504C67-1E56-45C2-BCB0-D34EA761213F}" sibTransId="{3AD6F292-FD9E-447D-884E-9176926624DC}"/>
    <dgm:cxn modelId="{91678AC7-5DF1-43C6-AC7E-2D5A598D5CC4}" srcId="{938D49F0-617B-4AC6-AAA0-456C96652564}" destId="{484611AD-D6A8-453C-BCC8-20F6245197D7}" srcOrd="3" destOrd="0" parTransId="{CCB63929-61EA-4046-B312-386D0580B1AF}" sibTransId="{68D8FA3A-F23C-4CAB-BB7A-8ACF81DA142C}"/>
    <dgm:cxn modelId="{9293D676-F4D6-4785-967C-2770B13EF311}" type="presParOf" srcId="{8E23D3D3-45D1-4CDF-B5F7-3E6D037C59FB}" destId="{5470FC8B-98DD-42B7-B777-2BD9C8370F36}" srcOrd="0" destOrd="0" presId="urn:microsoft.com/office/officeart/2005/8/layout/matrix3"/>
    <dgm:cxn modelId="{F7D696B8-2C6D-45C0-85AE-6226084FD62B}" type="presParOf" srcId="{8E23D3D3-45D1-4CDF-B5F7-3E6D037C59FB}" destId="{4C547D18-B702-4FAF-80DD-CA457CE0B17E}" srcOrd="1" destOrd="0" presId="urn:microsoft.com/office/officeart/2005/8/layout/matrix3"/>
    <dgm:cxn modelId="{97A2F0E8-09F7-4586-9883-949158505391}" type="presParOf" srcId="{8E23D3D3-45D1-4CDF-B5F7-3E6D037C59FB}" destId="{FEFCE749-C8AA-4567-8663-B95D76690393}" srcOrd="2" destOrd="0" presId="urn:microsoft.com/office/officeart/2005/8/layout/matrix3"/>
    <dgm:cxn modelId="{B98ED96E-1196-4C7A-A26A-18377B6D55BE}" type="presParOf" srcId="{8E23D3D3-45D1-4CDF-B5F7-3E6D037C59FB}" destId="{BEE1A542-35F0-4C84-866A-2D6FFF5EAD4F}" srcOrd="3" destOrd="0" presId="urn:microsoft.com/office/officeart/2005/8/layout/matrix3"/>
    <dgm:cxn modelId="{E9989C02-91BE-4DFA-9F8C-0E17F055FCF5}" type="presParOf" srcId="{8E23D3D3-45D1-4CDF-B5F7-3E6D037C59FB}" destId="{F2DA117E-C94A-480B-A2AD-E7627CA34008}"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83A17B-A464-48EE-A0F1-66F35C9B1E30}">
      <dsp:nvSpPr>
        <dsp:cNvPr id="0" name=""/>
        <dsp:cNvSpPr/>
      </dsp:nvSpPr>
      <dsp:spPr>
        <a:xfrm>
          <a:off x="682185" y="0"/>
          <a:ext cx="5536141" cy="5536141"/>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4C3DCA9-D0D8-405A-BFF7-2BAEDF544D30}">
      <dsp:nvSpPr>
        <dsp:cNvPr id="0" name=""/>
        <dsp:cNvSpPr/>
      </dsp:nvSpPr>
      <dsp:spPr>
        <a:xfrm>
          <a:off x="1208118" y="525933"/>
          <a:ext cx="2159094" cy="2159094"/>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As a nurse with over 3 decades of professional experience</a:t>
          </a:r>
          <a:endParaRPr lang="en-US" sz="1400" kern="1200" dirty="0"/>
        </a:p>
      </dsp:txBody>
      <dsp:txXfrm>
        <a:off x="1313516" y="631331"/>
        <a:ext cx="1948298" cy="1948298"/>
      </dsp:txXfrm>
    </dsp:sp>
    <dsp:sp modelId="{DDAC2A17-0B01-4643-8F04-006673DC7B46}">
      <dsp:nvSpPr>
        <dsp:cNvPr id="0" name=""/>
        <dsp:cNvSpPr/>
      </dsp:nvSpPr>
      <dsp:spPr>
        <a:xfrm>
          <a:off x="3533298" y="525933"/>
          <a:ext cx="2159094" cy="2159094"/>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It is important to reflect on my personal and professional development  </a:t>
          </a:r>
          <a:endParaRPr lang="en-US" sz="1400" kern="1200"/>
        </a:p>
      </dsp:txBody>
      <dsp:txXfrm>
        <a:off x="3638696" y="631331"/>
        <a:ext cx="1948298" cy="1948298"/>
      </dsp:txXfrm>
    </dsp:sp>
    <dsp:sp modelId="{91132C0B-6E4A-4D07-A5EB-779707C3875A}">
      <dsp:nvSpPr>
        <dsp:cNvPr id="0" name=""/>
        <dsp:cNvSpPr/>
      </dsp:nvSpPr>
      <dsp:spPr>
        <a:xfrm>
          <a:off x="1208118" y="2851112"/>
          <a:ext cx="2159094" cy="2159094"/>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Using the SWOT analysis  helps me to identify my internal strengths and weaknesses, alongside my external opportunities.</a:t>
          </a:r>
        </a:p>
        <a:p>
          <a:pPr marL="0" lvl="0" indent="0" algn="ctr" defTabSz="622300">
            <a:lnSpc>
              <a:spcPct val="90000"/>
            </a:lnSpc>
            <a:spcBef>
              <a:spcPct val="0"/>
            </a:spcBef>
            <a:spcAft>
              <a:spcPct val="35000"/>
            </a:spcAft>
            <a:buNone/>
          </a:pPr>
          <a:r>
            <a:rPr lang="en-US" sz="1400" kern="1200" dirty="0" err="1"/>
            <a:t>Wijngaarden,V,et</a:t>
          </a:r>
          <a:r>
            <a:rPr lang="en-US" sz="1400" kern="1200"/>
            <a:t>-al(2012)pp.36.</a:t>
          </a:r>
          <a:endParaRPr lang="en-US" sz="1400" kern="1200" dirty="0"/>
        </a:p>
      </dsp:txBody>
      <dsp:txXfrm>
        <a:off x="1313516" y="2956510"/>
        <a:ext cx="1948298" cy="1948298"/>
      </dsp:txXfrm>
    </dsp:sp>
    <dsp:sp modelId="{88DB29A9-81BB-4B9B-922A-9DFA2D33AB04}">
      <dsp:nvSpPr>
        <dsp:cNvPr id="0" name=""/>
        <dsp:cNvSpPr/>
      </dsp:nvSpPr>
      <dsp:spPr>
        <a:xfrm>
          <a:off x="3533298" y="2851112"/>
          <a:ext cx="2159094" cy="2159094"/>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And threats that influence my career progression </a:t>
          </a:r>
          <a:endParaRPr lang="en-US" sz="1400" kern="1200" dirty="0"/>
        </a:p>
      </dsp:txBody>
      <dsp:txXfrm>
        <a:off x="3638696" y="2956510"/>
        <a:ext cx="1948298" cy="19482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A9EC82-DD9E-4B62-882A-5789DDFB2BFB}">
      <dsp:nvSpPr>
        <dsp:cNvPr id="0" name=""/>
        <dsp:cNvSpPr/>
      </dsp:nvSpPr>
      <dsp:spPr>
        <a:xfrm>
          <a:off x="0" y="531"/>
          <a:ext cx="5181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02BE3B4-7A4C-45CD-B8B5-6F40065A711D}">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27A6777-D281-4CC8-9101-2220AFE07EC8}">
      <dsp:nvSpPr>
        <dsp:cNvPr id="0" name=""/>
        <dsp:cNvSpPr/>
      </dsp:nvSpPr>
      <dsp:spPr>
        <a:xfrm>
          <a:off x="1435590" y="531"/>
          <a:ext cx="3746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622300">
            <a:lnSpc>
              <a:spcPct val="100000"/>
            </a:lnSpc>
            <a:spcBef>
              <a:spcPct val="0"/>
            </a:spcBef>
            <a:spcAft>
              <a:spcPct val="35000"/>
            </a:spcAft>
            <a:buNone/>
          </a:pPr>
          <a:r>
            <a:rPr lang="en-GB" sz="1400" kern="1200" dirty="0"/>
            <a:t>My commitments to completing my master’s degree expand my knowledge, research and competence, and academic credibility for a future lecturer role.</a:t>
          </a:r>
          <a:endParaRPr lang="en-US" sz="1400" kern="1200" dirty="0"/>
        </a:p>
      </dsp:txBody>
      <dsp:txXfrm>
        <a:off x="1435590" y="531"/>
        <a:ext cx="3746009" cy="1242935"/>
      </dsp:txXfrm>
    </dsp:sp>
    <dsp:sp modelId="{997386C7-174B-40B3-8F03-AD6943BB0624}">
      <dsp:nvSpPr>
        <dsp:cNvPr id="0" name=""/>
        <dsp:cNvSpPr/>
      </dsp:nvSpPr>
      <dsp:spPr>
        <a:xfrm>
          <a:off x="0" y="1554201"/>
          <a:ext cx="5181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A165D7-9D00-466D-A215-F7AA5576CA0B}">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9B455A-D6C7-4197-B3AF-FC662200F961}">
      <dsp:nvSpPr>
        <dsp:cNvPr id="0" name=""/>
        <dsp:cNvSpPr/>
      </dsp:nvSpPr>
      <dsp:spPr>
        <a:xfrm>
          <a:off x="1435590" y="1554201"/>
          <a:ext cx="3746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622300">
            <a:lnSpc>
              <a:spcPct val="100000"/>
            </a:lnSpc>
            <a:spcBef>
              <a:spcPct val="0"/>
            </a:spcBef>
            <a:spcAft>
              <a:spcPct val="35000"/>
            </a:spcAft>
            <a:buNone/>
          </a:pPr>
          <a:r>
            <a:rPr lang="en-GB" sz="1400" kern="1200" dirty="0"/>
            <a:t>Growing demand for experienced nurse educator – Increasing need to qualified nursing lecturer creates a strong career prospect.</a:t>
          </a:r>
          <a:endParaRPr lang="en-US" sz="1400" kern="1200" dirty="0"/>
        </a:p>
      </dsp:txBody>
      <dsp:txXfrm>
        <a:off x="1435590" y="1554201"/>
        <a:ext cx="3746009" cy="1242935"/>
      </dsp:txXfrm>
    </dsp:sp>
    <dsp:sp modelId="{9DD09718-CCD0-4349-AE6C-750CBFB74A13}">
      <dsp:nvSpPr>
        <dsp:cNvPr id="0" name=""/>
        <dsp:cNvSpPr/>
      </dsp:nvSpPr>
      <dsp:spPr>
        <a:xfrm>
          <a:off x="0" y="3107870"/>
          <a:ext cx="5181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82A0AC-670C-4828-9363-3EC2BE53586A}">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EFB1B8-D3F9-459F-A922-97857B57CFC2}">
      <dsp:nvSpPr>
        <dsp:cNvPr id="0" name=""/>
        <dsp:cNvSpPr/>
      </dsp:nvSpPr>
      <dsp:spPr>
        <a:xfrm>
          <a:off x="1435590" y="3107870"/>
          <a:ext cx="3746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622300">
            <a:lnSpc>
              <a:spcPct val="100000"/>
            </a:lnSpc>
            <a:spcBef>
              <a:spcPct val="0"/>
            </a:spcBef>
            <a:spcAft>
              <a:spcPct val="35000"/>
            </a:spcAft>
            <a:buNone/>
          </a:pPr>
          <a:r>
            <a:rPr lang="en-GB" sz="1400" kern="1200" dirty="0"/>
            <a:t>Leadership and Policy Influencer</a:t>
          </a:r>
          <a:endParaRPr lang="en-US" sz="1400" kern="1200" dirty="0"/>
        </a:p>
      </dsp:txBody>
      <dsp:txXfrm>
        <a:off x="1435590" y="3107870"/>
        <a:ext cx="3746009" cy="12429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5E0F3A-AF91-41D8-A6B6-D5555748DAA3}">
      <dsp:nvSpPr>
        <dsp:cNvPr id="0" name=""/>
        <dsp:cNvSpPr/>
      </dsp:nvSpPr>
      <dsp:spPr>
        <a:xfrm>
          <a:off x="1333" y="110983"/>
          <a:ext cx="4682211" cy="297320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28BD0A-87E2-4042-A38A-64DD0D58B5AB}">
      <dsp:nvSpPr>
        <dsp:cNvPr id="0" name=""/>
        <dsp:cNvSpPr/>
      </dsp:nvSpPr>
      <dsp:spPr>
        <a:xfrm>
          <a:off x="521579" y="605216"/>
          <a:ext cx="4682211" cy="297320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My extensive clinical experience provides a strong foundation for teaching future health care professionals. I recognised the need to develop formal academic and teaching-related skills,  so I plan to pursue a teaching qualification, engage in mentorship from an experienced lecturer, and through continuous learning and reflection.</a:t>
          </a:r>
          <a:endParaRPr lang="en-US" sz="1900" kern="1200" dirty="0"/>
        </a:p>
      </dsp:txBody>
      <dsp:txXfrm>
        <a:off x="608661" y="692298"/>
        <a:ext cx="4508047" cy="2799040"/>
      </dsp:txXfrm>
    </dsp:sp>
    <dsp:sp modelId="{EB31B608-8685-44B2-85D8-A5C49F8EBE0B}">
      <dsp:nvSpPr>
        <dsp:cNvPr id="0" name=""/>
        <dsp:cNvSpPr/>
      </dsp:nvSpPr>
      <dsp:spPr>
        <a:xfrm>
          <a:off x="5724037" y="110983"/>
          <a:ext cx="4682211" cy="297320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83520AC-8889-4789-9DBB-0431FD6FCC67}">
      <dsp:nvSpPr>
        <dsp:cNvPr id="0" name=""/>
        <dsp:cNvSpPr/>
      </dsp:nvSpPr>
      <dsp:spPr>
        <a:xfrm>
          <a:off x="6244283" y="605216"/>
          <a:ext cx="4682211" cy="297320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Studying Health and Social Care and pursuing a Master’s degree represents an opportunity to deepen my understanding of the health and social care system.</a:t>
          </a:r>
          <a:endParaRPr lang="en-US" sz="1900" kern="1200" dirty="0"/>
        </a:p>
      </dsp:txBody>
      <dsp:txXfrm>
        <a:off x="6331365" y="692298"/>
        <a:ext cx="4508047" cy="279904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70FC8B-98DD-42B7-B777-2BD9C8370F36}">
      <dsp:nvSpPr>
        <dsp:cNvPr id="0" name=""/>
        <dsp:cNvSpPr/>
      </dsp:nvSpPr>
      <dsp:spPr>
        <a:xfrm>
          <a:off x="0" y="18850"/>
          <a:ext cx="6367912" cy="6367912"/>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547D18-B702-4FAF-80DD-CA457CE0B17E}">
      <dsp:nvSpPr>
        <dsp:cNvPr id="0" name=""/>
        <dsp:cNvSpPr/>
      </dsp:nvSpPr>
      <dsp:spPr>
        <a:xfrm>
          <a:off x="604951" y="623801"/>
          <a:ext cx="2483486" cy="2483486"/>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As a healthcare practitioner in a healthcare setting, I have proven to perform under </a:t>
          </a:r>
          <a:r>
            <a:rPr lang="en-GB" sz="1700" kern="1200"/>
            <a:t>pressure</a:t>
          </a:r>
          <a:endParaRPr lang="en-US" sz="1700" kern="1200"/>
        </a:p>
      </dsp:txBody>
      <dsp:txXfrm>
        <a:off x="726185" y="745035"/>
        <a:ext cx="2241018" cy="2241018"/>
      </dsp:txXfrm>
    </dsp:sp>
    <dsp:sp modelId="{FEFCE749-C8AA-4567-8663-B95D76690393}">
      <dsp:nvSpPr>
        <dsp:cNvPr id="0" name=""/>
        <dsp:cNvSpPr/>
      </dsp:nvSpPr>
      <dsp:spPr>
        <a:xfrm>
          <a:off x="3279475" y="623801"/>
          <a:ext cx="2483486" cy="2483486"/>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There is a growing demand for experienced nurse practitioners who can inspire and guide the next generation of nurses.</a:t>
          </a:r>
          <a:endParaRPr lang="en-US" sz="1700" kern="1200"/>
        </a:p>
      </dsp:txBody>
      <dsp:txXfrm>
        <a:off x="3400709" y="745035"/>
        <a:ext cx="2241018" cy="2241018"/>
      </dsp:txXfrm>
    </dsp:sp>
    <dsp:sp modelId="{BEE1A542-35F0-4C84-866A-2D6FFF5EAD4F}">
      <dsp:nvSpPr>
        <dsp:cNvPr id="0" name=""/>
        <dsp:cNvSpPr/>
      </dsp:nvSpPr>
      <dsp:spPr>
        <a:xfrm>
          <a:off x="604951" y="3298325"/>
          <a:ext cx="2483486" cy="2483486"/>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I will use my experience, dedication and passion for nursing to make a lasting impact in the academic field.</a:t>
          </a:r>
          <a:endParaRPr lang="en-US" sz="1700" kern="1200"/>
        </a:p>
      </dsp:txBody>
      <dsp:txXfrm>
        <a:off x="726185" y="3419559"/>
        <a:ext cx="2241018" cy="2241018"/>
      </dsp:txXfrm>
    </dsp:sp>
    <dsp:sp modelId="{F2DA117E-C94A-480B-A2AD-E7627CA34008}">
      <dsp:nvSpPr>
        <dsp:cNvPr id="0" name=""/>
        <dsp:cNvSpPr/>
      </dsp:nvSpPr>
      <dsp:spPr>
        <a:xfrm>
          <a:off x="3279475" y="3298325"/>
          <a:ext cx="2483486" cy="2483486"/>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I am interested in exploring how clinical experience can be effectively translated into academic learning to bridge the gap between theory and practice.	 </a:t>
          </a:r>
          <a:endParaRPr lang="en-US" sz="1700" kern="1200"/>
        </a:p>
      </dsp:txBody>
      <dsp:txXfrm>
        <a:off x="3400709" y="3419559"/>
        <a:ext cx="2241018" cy="2241018"/>
      </dsp:txXfrm>
    </dsp:sp>
  </dsp:spTree>
</dsp:drawing>
</file>

<file path=ppt/diagrams/layout1.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E614BF-345C-4801-BBE0-C46AA98E225A}" type="datetimeFigureOut">
              <a:rPr lang="en-GB" smtClean="0"/>
              <a:t>19/10/2025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CEF48D-ADE0-4AED-B8ED-55C2AC4DCAB6}" type="slidenum">
              <a:rPr lang="en-GB" smtClean="0"/>
              <a:t>‹#›</a:t>
            </a:fld>
            <a:endParaRPr lang="en-GB"/>
          </a:p>
        </p:txBody>
      </p:sp>
    </p:spTree>
    <p:extLst>
      <p:ext uri="{BB962C8B-B14F-4D97-AF65-F5344CB8AC3E}">
        <p14:creationId xmlns:p14="http://schemas.microsoft.com/office/powerpoint/2010/main" val="9855075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D01F09-E3B3-072F-911B-8DB2DA8D1BB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79E766B-497A-441F-2C77-2D3F7FA54BE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EA8B2935-D14E-B491-4202-EB8545CF5216}"/>
              </a:ext>
            </a:extLst>
          </p:cNvPr>
          <p:cNvSpPr>
            <a:spLocks noGrp="1"/>
          </p:cNvSpPr>
          <p:nvPr>
            <p:ph type="dt" sz="half" idx="10"/>
          </p:nvPr>
        </p:nvSpPr>
        <p:spPr/>
        <p:txBody>
          <a:bodyPr/>
          <a:lstStyle/>
          <a:p>
            <a:fld id="{A32FB790-7BB8-4E17-A7DA-BA79B98728CE}" type="datetimeFigureOut">
              <a:rPr lang="en-GB" smtClean="0"/>
              <a:t>19/10/2025</a:t>
            </a:fld>
            <a:endParaRPr lang="en-GB"/>
          </a:p>
        </p:txBody>
      </p:sp>
      <p:sp>
        <p:nvSpPr>
          <p:cNvPr id="5" name="Footer Placeholder 4">
            <a:extLst>
              <a:ext uri="{FF2B5EF4-FFF2-40B4-BE49-F238E27FC236}">
                <a16:creationId xmlns:a16="http://schemas.microsoft.com/office/drawing/2014/main" id="{101DEFAD-D040-C884-857E-6FB1C4CE20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6971D9-413A-6745-40FF-187DBDA2EE5F}"/>
              </a:ext>
            </a:extLst>
          </p:cNvPr>
          <p:cNvSpPr>
            <a:spLocks noGrp="1"/>
          </p:cNvSpPr>
          <p:nvPr>
            <p:ph type="sldNum" sz="quarter" idx="12"/>
          </p:nvPr>
        </p:nvSpPr>
        <p:spPr/>
        <p:txBody>
          <a:bodyPr/>
          <a:lstStyle/>
          <a:p>
            <a:fld id="{BA05674B-234B-496C-B0AF-4FA23D839EEC}" type="slidenum">
              <a:rPr lang="en-GB" smtClean="0"/>
              <a:t>‹#›</a:t>
            </a:fld>
            <a:endParaRPr lang="en-GB"/>
          </a:p>
        </p:txBody>
      </p:sp>
    </p:spTree>
    <p:extLst>
      <p:ext uri="{BB962C8B-B14F-4D97-AF65-F5344CB8AC3E}">
        <p14:creationId xmlns:p14="http://schemas.microsoft.com/office/powerpoint/2010/main" val="2897200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E3B6E-FCA2-652D-F8B7-2A6E8E1087B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DEBDE8B1-95AE-3B0E-5837-E335218C248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0DC3846-699B-0758-9B1A-09643CC434F3}"/>
              </a:ext>
            </a:extLst>
          </p:cNvPr>
          <p:cNvSpPr>
            <a:spLocks noGrp="1"/>
          </p:cNvSpPr>
          <p:nvPr>
            <p:ph type="dt" sz="half" idx="10"/>
          </p:nvPr>
        </p:nvSpPr>
        <p:spPr/>
        <p:txBody>
          <a:bodyPr/>
          <a:lstStyle/>
          <a:p>
            <a:fld id="{A32FB790-7BB8-4E17-A7DA-BA79B98728CE}" type="datetimeFigureOut">
              <a:rPr lang="en-GB" smtClean="0"/>
              <a:t>19/10/2025</a:t>
            </a:fld>
            <a:endParaRPr lang="en-GB"/>
          </a:p>
        </p:txBody>
      </p:sp>
      <p:sp>
        <p:nvSpPr>
          <p:cNvPr id="5" name="Footer Placeholder 4">
            <a:extLst>
              <a:ext uri="{FF2B5EF4-FFF2-40B4-BE49-F238E27FC236}">
                <a16:creationId xmlns:a16="http://schemas.microsoft.com/office/drawing/2014/main" id="{A1903B12-E732-8CB2-8EAC-C5B5558A58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3C9A1E-E02F-A6DF-0567-44B0BDE2E1C6}"/>
              </a:ext>
            </a:extLst>
          </p:cNvPr>
          <p:cNvSpPr>
            <a:spLocks noGrp="1"/>
          </p:cNvSpPr>
          <p:nvPr>
            <p:ph type="sldNum" sz="quarter" idx="12"/>
          </p:nvPr>
        </p:nvSpPr>
        <p:spPr/>
        <p:txBody>
          <a:bodyPr/>
          <a:lstStyle/>
          <a:p>
            <a:fld id="{BA05674B-234B-496C-B0AF-4FA23D839EEC}" type="slidenum">
              <a:rPr lang="en-GB" smtClean="0"/>
              <a:t>‹#›</a:t>
            </a:fld>
            <a:endParaRPr lang="en-GB"/>
          </a:p>
        </p:txBody>
      </p:sp>
    </p:spTree>
    <p:extLst>
      <p:ext uri="{BB962C8B-B14F-4D97-AF65-F5344CB8AC3E}">
        <p14:creationId xmlns:p14="http://schemas.microsoft.com/office/powerpoint/2010/main" val="39804747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05F85-A60E-FF43-DA74-6A41B73B1867}"/>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8041808B-D82C-AF4C-636F-1D73E91647E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933A7B7-BB0F-5E2C-49FA-6B9FF26E7942}"/>
              </a:ext>
            </a:extLst>
          </p:cNvPr>
          <p:cNvSpPr>
            <a:spLocks noGrp="1"/>
          </p:cNvSpPr>
          <p:nvPr>
            <p:ph type="dt" sz="half" idx="10"/>
          </p:nvPr>
        </p:nvSpPr>
        <p:spPr/>
        <p:txBody>
          <a:bodyPr/>
          <a:lstStyle/>
          <a:p>
            <a:fld id="{A32FB790-7BB8-4E17-A7DA-BA79B98728CE}" type="datetimeFigureOut">
              <a:rPr lang="en-GB" smtClean="0"/>
              <a:t>19/10/2025</a:t>
            </a:fld>
            <a:endParaRPr lang="en-GB"/>
          </a:p>
        </p:txBody>
      </p:sp>
      <p:sp>
        <p:nvSpPr>
          <p:cNvPr id="5" name="Footer Placeholder 4">
            <a:extLst>
              <a:ext uri="{FF2B5EF4-FFF2-40B4-BE49-F238E27FC236}">
                <a16:creationId xmlns:a16="http://schemas.microsoft.com/office/drawing/2014/main" id="{56C82337-C258-BC26-910A-51B560E42D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C73AB1-90BD-D22A-42EA-D1DBC2C07137}"/>
              </a:ext>
            </a:extLst>
          </p:cNvPr>
          <p:cNvSpPr>
            <a:spLocks noGrp="1"/>
          </p:cNvSpPr>
          <p:nvPr>
            <p:ph type="sldNum" sz="quarter" idx="12"/>
          </p:nvPr>
        </p:nvSpPr>
        <p:spPr/>
        <p:txBody>
          <a:bodyPr/>
          <a:lstStyle/>
          <a:p>
            <a:fld id="{BA05674B-234B-496C-B0AF-4FA23D839EEC}" type="slidenum">
              <a:rPr lang="en-GB" smtClean="0"/>
              <a:t>‹#›</a:t>
            </a:fld>
            <a:endParaRPr lang="en-GB"/>
          </a:p>
        </p:txBody>
      </p:sp>
    </p:spTree>
    <p:extLst>
      <p:ext uri="{BB962C8B-B14F-4D97-AF65-F5344CB8AC3E}">
        <p14:creationId xmlns:p14="http://schemas.microsoft.com/office/powerpoint/2010/main" val="10536259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89CB3-AF57-90E6-A9CD-AB5AC54C5AE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CC496F4-41D6-76E4-DB90-8292B96DEFF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644BCF9-0517-9510-26B4-1FC9A072128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20116045-253D-F89A-3C47-6BEA8DD467DD}"/>
              </a:ext>
            </a:extLst>
          </p:cNvPr>
          <p:cNvSpPr>
            <a:spLocks noGrp="1"/>
          </p:cNvSpPr>
          <p:nvPr>
            <p:ph type="dt" sz="half" idx="10"/>
          </p:nvPr>
        </p:nvSpPr>
        <p:spPr/>
        <p:txBody>
          <a:bodyPr/>
          <a:lstStyle/>
          <a:p>
            <a:fld id="{A32FB790-7BB8-4E17-A7DA-BA79B98728CE}" type="datetimeFigureOut">
              <a:rPr lang="en-GB" smtClean="0"/>
              <a:t>19/10/2025</a:t>
            </a:fld>
            <a:endParaRPr lang="en-GB"/>
          </a:p>
        </p:txBody>
      </p:sp>
      <p:sp>
        <p:nvSpPr>
          <p:cNvPr id="6" name="Footer Placeholder 5">
            <a:extLst>
              <a:ext uri="{FF2B5EF4-FFF2-40B4-BE49-F238E27FC236}">
                <a16:creationId xmlns:a16="http://schemas.microsoft.com/office/drawing/2014/main" id="{22CEF346-EC29-7656-AD7F-0E0ECC904E5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D72F47-89B3-9302-0910-835F1163B494}"/>
              </a:ext>
            </a:extLst>
          </p:cNvPr>
          <p:cNvSpPr>
            <a:spLocks noGrp="1"/>
          </p:cNvSpPr>
          <p:nvPr>
            <p:ph type="sldNum" sz="quarter" idx="12"/>
          </p:nvPr>
        </p:nvSpPr>
        <p:spPr/>
        <p:txBody>
          <a:bodyPr/>
          <a:lstStyle/>
          <a:p>
            <a:fld id="{BA05674B-234B-496C-B0AF-4FA23D839EEC}" type="slidenum">
              <a:rPr lang="en-GB" smtClean="0"/>
              <a:t>‹#›</a:t>
            </a:fld>
            <a:endParaRPr lang="en-GB"/>
          </a:p>
        </p:txBody>
      </p:sp>
    </p:spTree>
    <p:extLst>
      <p:ext uri="{BB962C8B-B14F-4D97-AF65-F5344CB8AC3E}">
        <p14:creationId xmlns:p14="http://schemas.microsoft.com/office/powerpoint/2010/main" val="6597742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2EB93-4A4D-2771-3D49-87AD44993574}"/>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8429C700-3794-7C35-B52E-F73D4DE5227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292AD61-C808-9B28-27EB-820E8BED31F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308E903-C3A3-FDFB-3D20-30D3443B7DF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627647E-CBF7-16C9-B213-08FC0F3E24D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A60CB01E-A120-F5E8-82C0-E67D66C952E3}"/>
              </a:ext>
            </a:extLst>
          </p:cNvPr>
          <p:cNvSpPr>
            <a:spLocks noGrp="1"/>
          </p:cNvSpPr>
          <p:nvPr>
            <p:ph type="dt" sz="half" idx="10"/>
          </p:nvPr>
        </p:nvSpPr>
        <p:spPr/>
        <p:txBody>
          <a:bodyPr/>
          <a:lstStyle/>
          <a:p>
            <a:fld id="{A32FB790-7BB8-4E17-A7DA-BA79B98728CE}" type="datetimeFigureOut">
              <a:rPr lang="en-GB" smtClean="0"/>
              <a:t>19/10/2025</a:t>
            </a:fld>
            <a:endParaRPr lang="en-GB"/>
          </a:p>
        </p:txBody>
      </p:sp>
      <p:sp>
        <p:nvSpPr>
          <p:cNvPr id="8" name="Footer Placeholder 7">
            <a:extLst>
              <a:ext uri="{FF2B5EF4-FFF2-40B4-BE49-F238E27FC236}">
                <a16:creationId xmlns:a16="http://schemas.microsoft.com/office/drawing/2014/main" id="{AB1108D7-DF76-3854-4DF6-9DD9DDE0D0A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F91B841-6725-9F2E-F95A-A9EEDB04E054}"/>
              </a:ext>
            </a:extLst>
          </p:cNvPr>
          <p:cNvSpPr>
            <a:spLocks noGrp="1"/>
          </p:cNvSpPr>
          <p:nvPr>
            <p:ph type="sldNum" sz="quarter" idx="12"/>
          </p:nvPr>
        </p:nvSpPr>
        <p:spPr/>
        <p:txBody>
          <a:bodyPr/>
          <a:lstStyle/>
          <a:p>
            <a:fld id="{BA05674B-234B-496C-B0AF-4FA23D839EEC}" type="slidenum">
              <a:rPr lang="en-GB" smtClean="0"/>
              <a:t>‹#›</a:t>
            </a:fld>
            <a:endParaRPr lang="en-GB"/>
          </a:p>
        </p:txBody>
      </p:sp>
    </p:spTree>
    <p:extLst>
      <p:ext uri="{BB962C8B-B14F-4D97-AF65-F5344CB8AC3E}">
        <p14:creationId xmlns:p14="http://schemas.microsoft.com/office/powerpoint/2010/main" val="6447966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0B4B86-9839-9FA9-5CA9-FDC533C06A54}"/>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49501907-DD19-A15D-963D-FBC311E68885}"/>
              </a:ext>
            </a:extLst>
          </p:cNvPr>
          <p:cNvSpPr>
            <a:spLocks noGrp="1"/>
          </p:cNvSpPr>
          <p:nvPr>
            <p:ph type="dt" sz="half" idx="10"/>
          </p:nvPr>
        </p:nvSpPr>
        <p:spPr/>
        <p:txBody>
          <a:bodyPr/>
          <a:lstStyle/>
          <a:p>
            <a:fld id="{A32FB790-7BB8-4E17-A7DA-BA79B98728CE}" type="datetimeFigureOut">
              <a:rPr lang="en-GB" smtClean="0"/>
              <a:t>19/10/2025</a:t>
            </a:fld>
            <a:endParaRPr lang="en-GB"/>
          </a:p>
        </p:txBody>
      </p:sp>
      <p:sp>
        <p:nvSpPr>
          <p:cNvPr id="4" name="Footer Placeholder 3">
            <a:extLst>
              <a:ext uri="{FF2B5EF4-FFF2-40B4-BE49-F238E27FC236}">
                <a16:creationId xmlns:a16="http://schemas.microsoft.com/office/drawing/2014/main" id="{5E7AB1DA-09F6-48E9-404A-BF3F036288F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1F0C92D-FC75-879D-864B-B1B90E70CA51}"/>
              </a:ext>
            </a:extLst>
          </p:cNvPr>
          <p:cNvSpPr>
            <a:spLocks noGrp="1"/>
          </p:cNvSpPr>
          <p:nvPr>
            <p:ph type="sldNum" sz="quarter" idx="12"/>
          </p:nvPr>
        </p:nvSpPr>
        <p:spPr/>
        <p:txBody>
          <a:bodyPr/>
          <a:lstStyle/>
          <a:p>
            <a:fld id="{BA05674B-234B-496C-B0AF-4FA23D839EEC}" type="slidenum">
              <a:rPr lang="en-GB" smtClean="0"/>
              <a:t>‹#›</a:t>
            </a:fld>
            <a:endParaRPr lang="en-GB"/>
          </a:p>
        </p:txBody>
      </p:sp>
    </p:spTree>
    <p:extLst>
      <p:ext uri="{BB962C8B-B14F-4D97-AF65-F5344CB8AC3E}">
        <p14:creationId xmlns:p14="http://schemas.microsoft.com/office/powerpoint/2010/main" val="2335031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0C91BC1-D7F6-FC58-99C9-30A1C9A9E2CF}"/>
              </a:ext>
            </a:extLst>
          </p:cNvPr>
          <p:cNvSpPr>
            <a:spLocks noGrp="1"/>
          </p:cNvSpPr>
          <p:nvPr>
            <p:ph type="dt" sz="half" idx="10"/>
          </p:nvPr>
        </p:nvSpPr>
        <p:spPr/>
        <p:txBody>
          <a:bodyPr/>
          <a:lstStyle/>
          <a:p>
            <a:fld id="{A32FB790-7BB8-4E17-A7DA-BA79B98728CE}" type="datetimeFigureOut">
              <a:rPr lang="en-GB" smtClean="0"/>
              <a:t>19/10/2025</a:t>
            </a:fld>
            <a:endParaRPr lang="en-GB"/>
          </a:p>
        </p:txBody>
      </p:sp>
      <p:sp>
        <p:nvSpPr>
          <p:cNvPr id="3" name="Footer Placeholder 2">
            <a:extLst>
              <a:ext uri="{FF2B5EF4-FFF2-40B4-BE49-F238E27FC236}">
                <a16:creationId xmlns:a16="http://schemas.microsoft.com/office/drawing/2014/main" id="{D3C3F5A3-7D8D-E520-8B0F-613C4D96700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D27EF53-916D-C096-CBA2-8BE75883E070}"/>
              </a:ext>
            </a:extLst>
          </p:cNvPr>
          <p:cNvSpPr>
            <a:spLocks noGrp="1"/>
          </p:cNvSpPr>
          <p:nvPr>
            <p:ph type="sldNum" sz="quarter" idx="12"/>
          </p:nvPr>
        </p:nvSpPr>
        <p:spPr/>
        <p:txBody>
          <a:bodyPr/>
          <a:lstStyle/>
          <a:p>
            <a:fld id="{BA05674B-234B-496C-B0AF-4FA23D839EEC}" type="slidenum">
              <a:rPr lang="en-GB" smtClean="0"/>
              <a:t>‹#›</a:t>
            </a:fld>
            <a:endParaRPr lang="en-GB"/>
          </a:p>
        </p:txBody>
      </p:sp>
    </p:spTree>
    <p:extLst>
      <p:ext uri="{BB962C8B-B14F-4D97-AF65-F5344CB8AC3E}">
        <p14:creationId xmlns:p14="http://schemas.microsoft.com/office/powerpoint/2010/main" val="24657541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925435-9384-29A5-F4F8-C28206237EF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546E430F-723E-24CA-3120-CCBF5AB23B5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50F28A33-A45E-1E55-1530-C9D5E8D1505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47CD8B3-2BBC-BE90-C729-5B9DA35B6608}"/>
              </a:ext>
            </a:extLst>
          </p:cNvPr>
          <p:cNvSpPr>
            <a:spLocks noGrp="1"/>
          </p:cNvSpPr>
          <p:nvPr>
            <p:ph type="dt" sz="half" idx="10"/>
          </p:nvPr>
        </p:nvSpPr>
        <p:spPr/>
        <p:txBody>
          <a:bodyPr/>
          <a:lstStyle/>
          <a:p>
            <a:fld id="{A32FB790-7BB8-4E17-A7DA-BA79B98728CE}" type="datetimeFigureOut">
              <a:rPr lang="en-GB" smtClean="0"/>
              <a:t>19/10/2025</a:t>
            </a:fld>
            <a:endParaRPr lang="en-GB"/>
          </a:p>
        </p:txBody>
      </p:sp>
      <p:sp>
        <p:nvSpPr>
          <p:cNvPr id="6" name="Footer Placeholder 5">
            <a:extLst>
              <a:ext uri="{FF2B5EF4-FFF2-40B4-BE49-F238E27FC236}">
                <a16:creationId xmlns:a16="http://schemas.microsoft.com/office/drawing/2014/main" id="{2DD4AA13-E345-6DFE-331E-054751AB19E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A97008-49C1-0A12-556B-B9D310FD75EA}"/>
              </a:ext>
            </a:extLst>
          </p:cNvPr>
          <p:cNvSpPr>
            <a:spLocks noGrp="1"/>
          </p:cNvSpPr>
          <p:nvPr>
            <p:ph type="sldNum" sz="quarter" idx="12"/>
          </p:nvPr>
        </p:nvSpPr>
        <p:spPr/>
        <p:txBody>
          <a:bodyPr/>
          <a:lstStyle/>
          <a:p>
            <a:fld id="{BA05674B-234B-496C-B0AF-4FA23D839EEC}" type="slidenum">
              <a:rPr lang="en-GB" smtClean="0"/>
              <a:t>‹#›</a:t>
            </a:fld>
            <a:endParaRPr lang="en-GB"/>
          </a:p>
        </p:txBody>
      </p:sp>
    </p:spTree>
    <p:extLst>
      <p:ext uri="{BB962C8B-B14F-4D97-AF65-F5344CB8AC3E}">
        <p14:creationId xmlns:p14="http://schemas.microsoft.com/office/powerpoint/2010/main" val="32715999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D2A8E1-D422-89B3-D3DD-DDFBA4DD3E4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2FBC1EA-2702-DBA6-F895-E1180615E1E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71A3DF4-45D6-F0C1-62FD-860C0298EE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5AEF431-589A-CE50-CFA0-541333C00ADA}"/>
              </a:ext>
            </a:extLst>
          </p:cNvPr>
          <p:cNvSpPr>
            <a:spLocks noGrp="1"/>
          </p:cNvSpPr>
          <p:nvPr>
            <p:ph type="dt" sz="half" idx="10"/>
          </p:nvPr>
        </p:nvSpPr>
        <p:spPr/>
        <p:txBody>
          <a:bodyPr/>
          <a:lstStyle/>
          <a:p>
            <a:fld id="{A32FB790-7BB8-4E17-A7DA-BA79B98728CE}" type="datetimeFigureOut">
              <a:rPr lang="en-GB" smtClean="0"/>
              <a:t>19/10/2025</a:t>
            </a:fld>
            <a:endParaRPr lang="en-GB"/>
          </a:p>
        </p:txBody>
      </p:sp>
      <p:sp>
        <p:nvSpPr>
          <p:cNvPr id="6" name="Footer Placeholder 5">
            <a:extLst>
              <a:ext uri="{FF2B5EF4-FFF2-40B4-BE49-F238E27FC236}">
                <a16:creationId xmlns:a16="http://schemas.microsoft.com/office/drawing/2014/main" id="{41E9BCF3-A992-B91C-8507-EC6526A7587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9DABD36-7B2D-96AC-6FEC-9E102DD80B99}"/>
              </a:ext>
            </a:extLst>
          </p:cNvPr>
          <p:cNvSpPr>
            <a:spLocks noGrp="1"/>
          </p:cNvSpPr>
          <p:nvPr>
            <p:ph type="sldNum" sz="quarter" idx="12"/>
          </p:nvPr>
        </p:nvSpPr>
        <p:spPr/>
        <p:txBody>
          <a:bodyPr/>
          <a:lstStyle/>
          <a:p>
            <a:fld id="{BA05674B-234B-496C-B0AF-4FA23D839EEC}" type="slidenum">
              <a:rPr lang="en-GB" smtClean="0"/>
              <a:t>‹#›</a:t>
            </a:fld>
            <a:endParaRPr lang="en-GB"/>
          </a:p>
        </p:txBody>
      </p:sp>
    </p:spTree>
    <p:extLst>
      <p:ext uri="{BB962C8B-B14F-4D97-AF65-F5344CB8AC3E}">
        <p14:creationId xmlns:p14="http://schemas.microsoft.com/office/powerpoint/2010/main" val="31992799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D1B36-C96D-83C1-7290-D7F2A6C1AD65}"/>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BB0A2161-E2F3-C4DE-BC40-4883C701311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86F5C7F-62F4-DADB-75E5-5719135E51D3}"/>
              </a:ext>
            </a:extLst>
          </p:cNvPr>
          <p:cNvSpPr>
            <a:spLocks noGrp="1"/>
          </p:cNvSpPr>
          <p:nvPr>
            <p:ph type="dt" sz="half" idx="10"/>
          </p:nvPr>
        </p:nvSpPr>
        <p:spPr/>
        <p:txBody>
          <a:bodyPr/>
          <a:lstStyle/>
          <a:p>
            <a:fld id="{A32FB790-7BB8-4E17-A7DA-BA79B98728CE}" type="datetimeFigureOut">
              <a:rPr lang="en-GB" smtClean="0"/>
              <a:t>19/10/2025</a:t>
            </a:fld>
            <a:endParaRPr lang="en-GB"/>
          </a:p>
        </p:txBody>
      </p:sp>
      <p:sp>
        <p:nvSpPr>
          <p:cNvPr id="5" name="Footer Placeholder 4">
            <a:extLst>
              <a:ext uri="{FF2B5EF4-FFF2-40B4-BE49-F238E27FC236}">
                <a16:creationId xmlns:a16="http://schemas.microsoft.com/office/drawing/2014/main" id="{E33356F9-7D8E-9D13-95E8-FDF9FA95BB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A5B860-C239-5EBE-1494-7546A2AB2813}"/>
              </a:ext>
            </a:extLst>
          </p:cNvPr>
          <p:cNvSpPr>
            <a:spLocks noGrp="1"/>
          </p:cNvSpPr>
          <p:nvPr>
            <p:ph type="sldNum" sz="quarter" idx="12"/>
          </p:nvPr>
        </p:nvSpPr>
        <p:spPr/>
        <p:txBody>
          <a:bodyPr/>
          <a:lstStyle/>
          <a:p>
            <a:fld id="{BA05674B-234B-496C-B0AF-4FA23D839EEC}" type="slidenum">
              <a:rPr lang="en-GB" smtClean="0"/>
              <a:t>‹#›</a:t>
            </a:fld>
            <a:endParaRPr lang="en-GB"/>
          </a:p>
        </p:txBody>
      </p:sp>
    </p:spTree>
    <p:extLst>
      <p:ext uri="{BB962C8B-B14F-4D97-AF65-F5344CB8AC3E}">
        <p14:creationId xmlns:p14="http://schemas.microsoft.com/office/powerpoint/2010/main" val="41805807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F6C35AF-F838-CFEC-745B-429A66E50394}"/>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A7239C9D-E3E1-AFE5-6E7C-5B27C0DDF9A8}"/>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07CE989-BD4B-6AF8-044D-ACDFBBFFBA9F}"/>
              </a:ext>
            </a:extLst>
          </p:cNvPr>
          <p:cNvSpPr>
            <a:spLocks noGrp="1"/>
          </p:cNvSpPr>
          <p:nvPr>
            <p:ph type="dt" sz="half" idx="10"/>
          </p:nvPr>
        </p:nvSpPr>
        <p:spPr/>
        <p:txBody>
          <a:bodyPr/>
          <a:lstStyle/>
          <a:p>
            <a:fld id="{A32FB790-7BB8-4E17-A7DA-BA79B98728CE}" type="datetimeFigureOut">
              <a:rPr lang="en-GB" smtClean="0"/>
              <a:t>19/10/2025</a:t>
            </a:fld>
            <a:endParaRPr lang="en-GB"/>
          </a:p>
        </p:txBody>
      </p:sp>
      <p:sp>
        <p:nvSpPr>
          <p:cNvPr id="5" name="Footer Placeholder 4">
            <a:extLst>
              <a:ext uri="{FF2B5EF4-FFF2-40B4-BE49-F238E27FC236}">
                <a16:creationId xmlns:a16="http://schemas.microsoft.com/office/drawing/2014/main" id="{CEF0DE71-AA47-0251-6F89-F14635F165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04C7A5E-66A4-7E96-F4DF-7B2BBF246B18}"/>
              </a:ext>
            </a:extLst>
          </p:cNvPr>
          <p:cNvSpPr>
            <a:spLocks noGrp="1"/>
          </p:cNvSpPr>
          <p:nvPr>
            <p:ph type="sldNum" sz="quarter" idx="12"/>
          </p:nvPr>
        </p:nvSpPr>
        <p:spPr/>
        <p:txBody>
          <a:bodyPr/>
          <a:lstStyle/>
          <a:p>
            <a:fld id="{BA05674B-234B-496C-B0AF-4FA23D839EEC}" type="slidenum">
              <a:rPr lang="en-GB" smtClean="0"/>
              <a:t>‹#›</a:t>
            </a:fld>
            <a:endParaRPr lang="en-GB"/>
          </a:p>
        </p:txBody>
      </p:sp>
    </p:spTree>
    <p:extLst>
      <p:ext uri="{BB962C8B-B14F-4D97-AF65-F5344CB8AC3E}">
        <p14:creationId xmlns:p14="http://schemas.microsoft.com/office/powerpoint/2010/main" val="1001835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3C9BC79-E2C0-2E27-2DDA-F4D9E0ABB6A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EB90020A-A04F-60FF-932F-30A112C0282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CA748B9-16B0-C9AA-D33F-3806AE59CE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32FB790-7BB8-4E17-A7DA-BA79B98728CE}" type="datetimeFigureOut">
              <a:rPr lang="en-GB" smtClean="0"/>
              <a:t>19/10/2025</a:t>
            </a:fld>
            <a:endParaRPr lang="en-GB"/>
          </a:p>
        </p:txBody>
      </p:sp>
      <p:sp>
        <p:nvSpPr>
          <p:cNvPr id="5" name="Footer Placeholder 4">
            <a:extLst>
              <a:ext uri="{FF2B5EF4-FFF2-40B4-BE49-F238E27FC236}">
                <a16:creationId xmlns:a16="http://schemas.microsoft.com/office/drawing/2014/main" id="{7A002D36-A1A9-4329-2560-6EED24ED80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1B4EF00C-755C-EC6A-A5E3-DF0A5315161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A05674B-234B-496C-B0AF-4FA23D839EEC}" type="slidenum">
              <a:rPr lang="en-GB" smtClean="0"/>
              <a:t>‹#›</a:t>
            </a:fld>
            <a:endParaRPr lang="en-GB"/>
          </a:p>
        </p:txBody>
      </p:sp>
    </p:spTree>
    <p:extLst>
      <p:ext uri="{BB962C8B-B14F-4D97-AF65-F5344CB8AC3E}">
        <p14:creationId xmlns:p14="http://schemas.microsoft.com/office/powerpoint/2010/main" val="2009429782"/>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78935-A4EF-5C16-E205-FB4148723368}"/>
              </a:ext>
            </a:extLst>
          </p:cNvPr>
          <p:cNvSpPr>
            <a:spLocks noGrp="1"/>
          </p:cNvSpPr>
          <p:nvPr>
            <p:ph type="title"/>
          </p:nvPr>
        </p:nvSpPr>
        <p:spPr>
          <a:xfrm>
            <a:off x="5894962" y="479493"/>
            <a:ext cx="5458838" cy="1325563"/>
          </a:xfrm>
        </p:spPr>
        <p:txBody>
          <a:bodyPr>
            <a:normAutofit/>
          </a:bodyPr>
          <a:lstStyle/>
          <a:p>
            <a:r>
              <a:rPr lang="en-GB" sz="2800" dirty="0"/>
              <a:t>ASSIGNMENT: TASK 1-PROFESSIONAL DEVELOPMENT IN HEALTH AND SOCIAL CARE</a:t>
            </a:r>
          </a:p>
        </p:txBody>
      </p:sp>
      <p:sp>
        <p:nvSpPr>
          <p:cNvPr id="3" name="Content Placeholder 2">
            <a:extLst>
              <a:ext uri="{FF2B5EF4-FFF2-40B4-BE49-F238E27FC236}">
                <a16:creationId xmlns:a16="http://schemas.microsoft.com/office/drawing/2014/main" id="{99269047-7892-8119-A815-9182D6D12D15}"/>
              </a:ext>
            </a:extLst>
          </p:cNvPr>
          <p:cNvSpPr>
            <a:spLocks noGrp="1"/>
          </p:cNvSpPr>
          <p:nvPr>
            <p:ph idx="1"/>
          </p:nvPr>
        </p:nvSpPr>
        <p:spPr>
          <a:xfrm>
            <a:off x="5894962" y="1984443"/>
            <a:ext cx="5458838" cy="4192520"/>
          </a:xfrm>
        </p:spPr>
        <p:txBody>
          <a:bodyPr>
            <a:normAutofit/>
          </a:bodyPr>
          <a:lstStyle/>
          <a:p>
            <a:r>
              <a:rPr lang="en-GB" dirty="0"/>
              <a:t>NAME: Everdina Cera</a:t>
            </a:r>
          </a:p>
          <a:p>
            <a:r>
              <a:rPr lang="en-GB" dirty="0"/>
              <a:t>STUDENT NO: 2425436</a:t>
            </a:r>
          </a:p>
          <a:p>
            <a:r>
              <a:rPr lang="en-GB" dirty="0"/>
              <a:t>LECTURER: Olubukola Adegbite</a:t>
            </a:r>
          </a:p>
          <a:p>
            <a:r>
              <a:rPr lang="en-GB" dirty="0"/>
              <a:t>MODULE CODE: LCHS4009</a:t>
            </a:r>
          </a:p>
          <a:p>
            <a:r>
              <a:rPr lang="en-GB" dirty="0"/>
              <a:t>SUBMISSION DATE: Monday 20</a:t>
            </a:r>
            <a:r>
              <a:rPr lang="en-GB" baseline="30000" dirty="0"/>
              <a:t>th</a:t>
            </a:r>
            <a:r>
              <a:rPr lang="en-GB" dirty="0"/>
              <a:t> October 2025</a:t>
            </a:r>
          </a:p>
          <a:p>
            <a:pPr marL="0" indent="0">
              <a:buNone/>
            </a:pPr>
            <a:endParaRPr lang="en-GB" dirty="0"/>
          </a:p>
        </p:txBody>
      </p:sp>
      <p:pic>
        <p:nvPicPr>
          <p:cNvPr id="5" name="Graphic 4" descr="A collection of circles in various sizes and patterns">
            <a:extLst>
              <a:ext uri="{FF2B5EF4-FFF2-40B4-BE49-F238E27FC236}">
                <a16:creationId xmlns:a16="http://schemas.microsoft.com/office/drawing/2014/main" id="{363EAABC-6503-A319-F468-5D105674229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03182" y="955437"/>
            <a:ext cx="4777381" cy="477738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Tree>
    <p:extLst>
      <p:ext uri="{BB962C8B-B14F-4D97-AF65-F5344CB8AC3E}">
        <p14:creationId xmlns:p14="http://schemas.microsoft.com/office/powerpoint/2010/main" val="24480927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484FC-AE6E-2507-8FB1-87CE0F5546DC}"/>
              </a:ext>
            </a:extLst>
          </p:cNvPr>
          <p:cNvSpPr>
            <a:spLocks noGrp="1"/>
          </p:cNvSpPr>
          <p:nvPr>
            <p:ph type="title"/>
          </p:nvPr>
        </p:nvSpPr>
        <p:spPr>
          <a:xfrm>
            <a:off x="761803" y="350196"/>
            <a:ext cx="4646904" cy="1624520"/>
          </a:xfrm>
        </p:spPr>
        <p:txBody>
          <a:bodyPr anchor="ctr">
            <a:normAutofit/>
          </a:bodyPr>
          <a:lstStyle/>
          <a:p>
            <a:r>
              <a:rPr lang="en-GB" sz="4000" dirty="0"/>
              <a:t>    SWOT ANALYSIS</a:t>
            </a:r>
          </a:p>
        </p:txBody>
      </p:sp>
      <p:sp>
        <p:nvSpPr>
          <p:cNvPr id="3" name="Content Placeholder 2">
            <a:extLst>
              <a:ext uri="{FF2B5EF4-FFF2-40B4-BE49-F238E27FC236}">
                <a16:creationId xmlns:a16="http://schemas.microsoft.com/office/drawing/2014/main" id="{3A95578B-29CA-AD53-43D5-399CEADEC98D}"/>
              </a:ext>
            </a:extLst>
          </p:cNvPr>
          <p:cNvSpPr>
            <a:spLocks noGrp="1"/>
          </p:cNvSpPr>
          <p:nvPr>
            <p:ph idx="1"/>
          </p:nvPr>
        </p:nvSpPr>
        <p:spPr>
          <a:xfrm>
            <a:off x="761802" y="1655546"/>
            <a:ext cx="4646905" cy="4700804"/>
          </a:xfrm>
        </p:spPr>
        <p:txBody>
          <a:bodyPr anchor="ctr">
            <a:normAutofit/>
          </a:bodyPr>
          <a:lstStyle/>
          <a:p>
            <a:r>
              <a:rPr lang="en-GB" sz="2000" dirty="0"/>
              <a:t>S – STRENGTH</a:t>
            </a:r>
          </a:p>
          <a:p>
            <a:r>
              <a:rPr lang="en-GB" sz="2000" dirty="0"/>
              <a:t>W – WEAKNESSE </a:t>
            </a:r>
          </a:p>
          <a:p>
            <a:r>
              <a:rPr lang="en-GB" sz="2000" dirty="0"/>
              <a:t>O – OPPORTUNITY</a:t>
            </a:r>
          </a:p>
          <a:p>
            <a:r>
              <a:rPr lang="en-GB" sz="2000" dirty="0"/>
              <a:t>T – THREAT</a:t>
            </a:r>
          </a:p>
          <a:p>
            <a:r>
              <a:rPr lang="en-GB" sz="2000" dirty="0"/>
              <a:t>The SWOT Analysis is one of the oldest and most used strategic planning tools to identify and evaluate the strengths, weaknesses,  opportunities, and threats related to an organisation’s project or an individual (Siddiqui, 2021) </a:t>
            </a:r>
          </a:p>
          <a:p>
            <a:endParaRPr lang="en-GB" sz="2000" dirty="0"/>
          </a:p>
          <a:p>
            <a:pPr marL="0" indent="0">
              <a:buNone/>
            </a:pPr>
            <a:endParaRPr lang="en-GB" sz="2000" dirty="0"/>
          </a:p>
        </p:txBody>
      </p:sp>
      <p:pic>
        <p:nvPicPr>
          <p:cNvPr id="5" name="Picture 4" descr="Magnifying glass and question mark">
            <a:extLst>
              <a:ext uri="{FF2B5EF4-FFF2-40B4-BE49-F238E27FC236}">
                <a16:creationId xmlns:a16="http://schemas.microsoft.com/office/drawing/2014/main" id="{2ADC3A20-E48A-3C4C-35DE-F9F7A4ACFD29}"/>
              </a:ext>
            </a:extLst>
          </p:cNvPr>
          <p:cNvPicPr>
            <a:picLocks noChangeAspect="1"/>
          </p:cNvPicPr>
          <p:nvPr/>
        </p:nvPicPr>
        <p:blipFill>
          <a:blip r:embed="rId2"/>
          <a:srcRect l="26796" r="23148"/>
          <a:stretch>
            <a:fillRect/>
          </a:stretch>
        </p:blipFill>
        <p:spPr>
          <a:xfrm>
            <a:off x="6096000" y="1"/>
            <a:ext cx="6102825" cy="6858000"/>
          </a:xfrm>
          <a:prstGeom prst="rect">
            <a:avLst/>
          </a:prstGeom>
        </p:spPr>
      </p:pic>
    </p:spTree>
    <p:extLst>
      <p:ext uri="{BB962C8B-B14F-4D97-AF65-F5344CB8AC3E}">
        <p14:creationId xmlns:p14="http://schemas.microsoft.com/office/powerpoint/2010/main" val="37764182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20753-536B-17F7-D60C-CBABC31B50F4}"/>
              </a:ext>
            </a:extLst>
          </p:cNvPr>
          <p:cNvSpPr>
            <a:spLocks noGrp="1"/>
          </p:cNvSpPr>
          <p:nvPr>
            <p:ph type="title"/>
          </p:nvPr>
        </p:nvSpPr>
        <p:spPr>
          <a:xfrm>
            <a:off x="635000" y="640823"/>
            <a:ext cx="3418659" cy="5583148"/>
          </a:xfrm>
        </p:spPr>
        <p:txBody>
          <a:bodyPr anchor="ctr">
            <a:normAutofit/>
          </a:bodyPr>
          <a:lstStyle/>
          <a:p>
            <a:r>
              <a:rPr lang="en-GB" sz="3400" dirty="0"/>
              <a:t>INTRODUCTION: MY SWOT ANALYSIS</a:t>
            </a:r>
          </a:p>
        </p:txBody>
      </p:sp>
      <p:graphicFrame>
        <p:nvGraphicFramePr>
          <p:cNvPr id="14" name="Content Placeholder 2">
            <a:extLst>
              <a:ext uri="{FF2B5EF4-FFF2-40B4-BE49-F238E27FC236}">
                <a16:creationId xmlns:a16="http://schemas.microsoft.com/office/drawing/2014/main" id="{25D74B5C-CA21-C2E9-0153-D02B98FC9295}"/>
              </a:ext>
            </a:extLst>
          </p:cNvPr>
          <p:cNvGraphicFramePr>
            <a:graphicFrameLocks noGrp="1"/>
          </p:cNvGraphicFramePr>
          <p:nvPr>
            <p:ph idx="1"/>
            <p:extLst>
              <p:ext uri="{D42A27DB-BD31-4B8C-83A1-F6EECF244321}">
                <p14:modId xmlns:p14="http://schemas.microsoft.com/office/powerpoint/2010/main" val="3298289457"/>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547118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7F0EC-98C3-7E4D-4DDC-05812AC7C79E}"/>
              </a:ext>
            </a:extLst>
          </p:cNvPr>
          <p:cNvSpPr>
            <a:spLocks noGrp="1"/>
          </p:cNvSpPr>
          <p:nvPr>
            <p:ph type="title"/>
          </p:nvPr>
        </p:nvSpPr>
        <p:spPr>
          <a:xfrm>
            <a:off x="6798013" y="777240"/>
            <a:ext cx="4580743" cy="3270946"/>
          </a:xfrm>
        </p:spPr>
        <p:txBody>
          <a:bodyPr vert="horz" lIns="91440" tIns="45720" rIns="91440" bIns="45720" rtlCol="0" anchor="t">
            <a:normAutofit fontScale="90000"/>
          </a:bodyPr>
          <a:lstStyle/>
          <a:p>
            <a:r>
              <a:rPr lang="en-US" sz="4800" dirty="0"/>
              <a:t>Personal SWOT Analysis –</a:t>
            </a:r>
            <a:br>
              <a:rPr lang="en-US" sz="4800" dirty="0"/>
            </a:br>
            <a:r>
              <a:rPr lang="en-US" sz="4800" dirty="0"/>
              <a:t>Theatre Nurse aspiring to be a Lecturer</a:t>
            </a:r>
          </a:p>
        </p:txBody>
      </p:sp>
      <p:pic>
        <p:nvPicPr>
          <p:cNvPr id="5" name="Content Placeholder 4" descr="Person wearing medical gear">
            <a:extLst>
              <a:ext uri="{FF2B5EF4-FFF2-40B4-BE49-F238E27FC236}">
                <a16:creationId xmlns:a16="http://schemas.microsoft.com/office/drawing/2014/main" id="{87D5C8C0-4FF3-8059-A1A3-F4E662B3CF41}"/>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l="32386" r="4018" b="5"/>
          <a:stretch>
            <a:fillRect/>
          </a:stretch>
        </p:blipFill>
        <p:spPr>
          <a:xfrm>
            <a:off x="3171639" y="3589867"/>
            <a:ext cx="2254475" cy="2171201"/>
          </a:xfrm>
          <a:prstGeom prst="rect">
            <a:avLst/>
          </a:prstGeom>
        </p:spPr>
      </p:pic>
      <p:pic>
        <p:nvPicPr>
          <p:cNvPr id="9" name="Picture 8" descr="Aerial view of empty auditorium">
            <a:extLst>
              <a:ext uri="{FF2B5EF4-FFF2-40B4-BE49-F238E27FC236}">
                <a16:creationId xmlns:a16="http://schemas.microsoft.com/office/drawing/2014/main" id="{71A46845-6FE9-79FD-2BC4-74D34C9ACE76}"/>
              </a:ext>
            </a:extLst>
          </p:cNvPr>
          <p:cNvPicPr>
            <a:picLocks noChangeAspect="1"/>
          </p:cNvPicPr>
          <p:nvPr/>
        </p:nvPicPr>
        <p:blipFill>
          <a:blip r:embed="rId3">
            <a:extLst>
              <a:ext uri="{28A0092B-C50C-407E-A947-70E740481C1C}">
                <a14:useLocalDpi xmlns:a14="http://schemas.microsoft.com/office/drawing/2010/main" val="0"/>
              </a:ext>
            </a:extLst>
          </a:blip>
          <a:srcRect l="15601" r="15581"/>
          <a:stretch>
            <a:fillRect/>
          </a:stretch>
        </p:blipFill>
        <p:spPr>
          <a:xfrm>
            <a:off x="610391" y="1081405"/>
            <a:ext cx="2254475" cy="2186727"/>
          </a:xfrm>
          <a:prstGeom prst="rect">
            <a:avLst/>
          </a:prstGeom>
        </p:spPr>
      </p:pic>
      <p:pic>
        <p:nvPicPr>
          <p:cNvPr id="11" name="Picture 10" descr="Multi-coloured plastic chairs">
            <a:extLst>
              <a:ext uri="{FF2B5EF4-FFF2-40B4-BE49-F238E27FC236}">
                <a16:creationId xmlns:a16="http://schemas.microsoft.com/office/drawing/2014/main" id="{CA35300C-3957-9714-B1A3-847A707ADEDB}"/>
              </a:ext>
            </a:extLst>
          </p:cNvPr>
          <p:cNvPicPr>
            <a:picLocks noChangeAspect="1"/>
          </p:cNvPicPr>
          <p:nvPr/>
        </p:nvPicPr>
        <p:blipFill>
          <a:blip r:embed="rId4">
            <a:extLst>
              <a:ext uri="{28A0092B-C50C-407E-A947-70E740481C1C}">
                <a14:useLocalDpi xmlns:a14="http://schemas.microsoft.com/office/drawing/2010/main" val="0"/>
              </a:ext>
            </a:extLst>
          </a:blip>
          <a:srcRect r="5" b="5"/>
          <a:stretch>
            <a:fillRect/>
          </a:stretch>
        </p:blipFill>
        <p:spPr>
          <a:xfrm>
            <a:off x="3171639" y="1013658"/>
            <a:ext cx="2254475" cy="2254475"/>
          </a:xfrm>
          <a:prstGeom prst="rect">
            <a:avLst/>
          </a:prstGeom>
        </p:spPr>
      </p:pic>
      <p:pic>
        <p:nvPicPr>
          <p:cNvPr id="7" name="Picture 6" descr="Smiling medical staff">
            <a:extLst>
              <a:ext uri="{FF2B5EF4-FFF2-40B4-BE49-F238E27FC236}">
                <a16:creationId xmlns:a16="http://schemas.microsoft.com/office/drawing/2014/main" id="{EE3A74DA-7264-68E8-EE12-A64A09434173}"/>
              </a:ext>
            </a:extLst>
          </p:cNvPr>
          <p:cNvPicPr>
            <a:picLocks noChangeAspect="1"/>
          </p:cNvPicPr>
          <p:nvPr/>
        </p:nvPicPr>
        <p:blipFill>
          <a:blip r:embed="rId5">
            <a:extLst>
              <a:ext uri="{28A0092B-C50C-407E-A947-70E740481C1C}">
                <a14:useLocalDpi xmlns:a14="http://schemas.microsoft.com/office/drawing/2010/main" val="0"/>
              </a:ext>
            </a:extLst>
          </a:blip>
          <a:srcRect l="24510" r="17641" b="-3"/>
          <a:stretch>
            <a:fillRect/>
          </a:stretch>
        </p:blipFill>
        <p:spPr>
          <a:xfrm>
            <a:off x="658159" y="3589867"/>
            <a:ext cx="2206706" cy="2546322"/>
          </a:xfrm>
          <a:prstGeom prst="rect">
            <a:avLst/>
          </a:prstGeom>
        </p:spPr>
      </p:pic>
    </p:spTree>
    <p:extLst>
      <p:ext uri="{BB962C8B-B14F-4D97-AF65-F5344CB8AC3E}">
        <p14:creationId xmlns:p14="http://schemas.microsoft.com/office/powerpoint/2010/main" val="13867584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596925-26A8-9187-1539-94705A610571}"/>
              </a:ext>
            </a:extLst>
          </p:cNvPr>
          <p:cNvSpPr>
            <a:spLocks noGrp="1"/>
          </p:cNvSpPr>
          <p:nvPr>
            <p:ph type="title"/>
          </p:nvPr>
        </p:nvSpPr>
        <p:spPr>
          <a:xfrm>
            <a:off x="838200" y="620742"/>
            <a:ext cx="10515600" cy="1325563"/>
          </a:xfrm>
        </p:spPr>
        <p:txBody>
          <a:bodyPr>
            <a:normAutofit/>
          </a:bodyPr>
          <a:lstStyle/>
          <a:p>
            <a:r>
              <a:rPr lang="en-GB" dirty="0">
                <a:solidFill>
                  <a:srgbClr val="FFFFFF"/>
                </a:solidFill>
              </a:rPr>
              <a:t>  STRENGTH                          WEAKNESSES</a:t>
            </a:r>
          </a:p>
        </p:txBody>
      </p:sp>
      <p:sp>
        <p:nvSpPr>
          <p:cNvPr id="10" name="Content Placeholder 2">
            <a:extLst>
              <a:ext uri="{FF2B5EF4-FFF2-40B4-BE49-F238E27FC236}">
                <a16:creationId xmlns:a16="http://schemas.microsoft.com/office/drawing/2014/main" id="{0DE69919-73EA-6233-B68B-2001A55F9337}"/>
              </a:ext>
            </a:extLst>
          </p:cNvPr>
          <p:cNvSpPr>
            <a:spLocks noGrp="1"/>
          </p:cNvSpPr>
          <p:nvPr>
            <p:ph sz="half" idx="1"/>
          </p:nvPr>
        </p:nvSpPr>
        <p:spPr>
          <a:xfrm>
            <a:off x="838200" y="2266345"/>
            <a:ext cx="5097780" cy="3910617"/>
          </a:xfrm>
        </p:spPr>
        <p:txBody>
          <a:bodyPr>
            <a:normAutofit/>
          </a:bodyPr>
          <a:lstStyle/>
          <a:p>
            <a:r>
              <a:rPr lang="en-GB" sz="2400" dirty="0">
                <a:solidFill>
                  <a:srgbClr val="FFFFFF"/>
                </a:solidFill>
              </a:rPr>
              <a:t>Clinical experience – I have 37 years of working experience as a theatre practitioner.</a:t>
            </a:r>
          </a:p>
          <a:p>
            <a:r>
              <a:rPr lang="en-GB" sz="2400" dirty="0">
                <a:solidFill>
                  <a:srgbClr val="FFFFFF"/>
                </a:solidFill>
              </a:rPr>
              <a:t>Professional credibility –</a:t>
            </a:r>
          </a:p>
          <a:p>
            <a:pPr marL="0" indent="0">
              <a:buNone/>
            </a:pPr>
            <a:r>
              <a:rPr lang="en-GB" sz="2400" dirty="0">
                <a:solidFill>
                  <a:srgbClr val="FFFFFF"/>
                </a:solidFill>
              </a:rPr>
              <a:t>       well respected by my work </a:t>
            </a:r>
          </a:p>
          <a:p>
            <a:pPr marL="0" indent="0">
              <a:buNone/>
            </a:pPr>
            <a:r>
              <a:rPr lang="en-GB" sz="2400" dirty="0">
                <a:solidFill>
                  <a:srgbClr val="FFFFFF"/>
                </a:solidFill>
              </a:rPr>
              <a:t>       colleagues.</a:t>
            </a:r>
          </a:p>
          <a:p>
            <a:r>
              <a:rPr lang="en-GB" sz="2400" dirty="0">
                <a:solidFill>
                  <a:srgbClr val="FFFFFF"/>
                </a:solidFill>
              </a:rPr>
              <a:t>Strong mentoring and teaching skills – experience in preceptorship, training newly qualified nurses and students in placement.</a:t>
            </a:r>
          </a:p>
          <a:p>
            <a:pPr marL="0" indent="0">
              <a:buNone/>
            </a:pPr>
            <a:endParaRPr lang="en-GB" sz="2400" dirty="0">
              <a:solidFill>
                <a:srgbClr val="FFFFFF"/>
              </a:solidFill>
            </a:endParaRPr>
          </a:p>
          <a:p>
            <a:pPr marL="0" indent="0">
              <a:buNone/>
            </a:pPr>
            <a:endParaRPr lang="en-GB" sz="2400" dirty="0">
              <a:solidFill>
                <a:srgbClr val="FFFFFF"/>
              </a:solidFill>
            </a:endParaRPr>
          </a:p>
        </p:txBody>
      </p:sp>
      <p:sp>
        <p:nvSpPr>
          <p:cNvPr id="4" name="Content Placeholder 3">
            <a:extLst>
              <a:ext uri="{FF2B5EF4-FFF2-40B4-BE49-F238E27FC236}">
                <a16:creationId xmlns:a16="http://schemas.microsoft.com/office/drawing/2014/main" id="{5539FC16-9680-7377-23C3-636A11C01032}"/>
              </a:ext>
            </a:extLst>
          </p:cNvPr>
          <p:cNvSpPr>
            <a:spLocks noGrp="1"/>
          </p:cNvSpPr>
          <p:nvPr>
            <p:ph sz="half" idx="2"/>
          </p:nvPr>
        </p:nvSpPr>
        <p:spPr>
          <a:xfrm>
            <a:off x="6256020" y="2266345"/>
            <a:ext cx="5097780" cy="3910618"/>
          </a:xfrm>
        </p:spPr>
        <p:txBody>
          <a:bodyPr>
            <a:normAutofit/>
          </a:bodyPr>
          <a:lstStyle/>
          <a:p>
            <a:r>
              <a:rPr lang="en-GB" sz="2400" dirty="0">
                <a:solidFill>
                  <a:srgbClr val="FFFFFF"/>
                </a:solidFill>
              </a:rPr>
              <a:t>I have limited formal academic teaching experience.</a:t>
            </a:r>
          </a:p>
          <a:p>
            <a:r>
              <a:rPr lang="en-GB" sz="2400" dirty="0">
                <a:solidFill>
                  <a:srgbClr val="FFFFFF"/>
                </a:solidFill>
              </a:rPr>
              <a:t>Adjustment to academic writing and research methods.</a:t>
            </a:r>
          </a:p>
          <a:p>
            <a:r>
              <a:rPr lang="en-GB" sz="2400" dirty="0">
                <a:solidFill>
                  <a:srgbClr val="FFFFFF"/>
                </a:solidFill>
              </a:rPr>
              <a:t>Technological gap – Educational technology, such as software simulation, may require training simulation/e-learning.</a:t>
            </a:r>
          </a:p>
        </p:txBody>
      </p:sp>
    </p:spTree>
    <p:extLst>
      <p:ext uri="{BB962C8B-B14F-4D97-AF65-F5344CB8AC3E}">
        <p14:creationId xmlns:p14="http://schemas.microsoft.com/office/powerpoint/2010/main" val="1817222187"/>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8B74F-7305-8929-ACEC-7574BDD6339D}"/>
              </a:ext>
            </a:extLst>
          </p:cNvPr>
          <p:cNvSpPr>
            <a:spLocks noGrp="1"/>
          </p:cNvSpPr>
          <p:nvPr>
            <p:ph type="title"/>
          </p:nvPr>
        </p:nvSpPr>
        <p:spPr/>
        <p:txBody>
          <a:bodyPr/>
          <a:lstStyle/>
          <a:p>
            <a:r>
              <a:rPr lang="en-GB" dirty="0"/>
              <a:t>OPPORTUNITIES               THREATS </a:t>
            </a:r>
          </a:p>
        </p:txBody>
      </p:sp>
      <p:graphicFrame>
        <p:nvGraphicFramePr>
          <p:cNvPr id="8" name="Content Placeholder 2">
            <a:extLst>
              <a:ext uri="{FF2B5EF4-FFF2-40B4-BE49-F238E27FC236}">
                <a16:creationId xmlns:a16="http://schemas.microsoft.com/office/drawing/2014/main" id="{62553356-645F-6869-0AEE-86E16F6E27BE}"/>
              </a:ext>
            </a:extLst>
          </p:cNvPr>
          <p:cNvGraphicFramePr>
            <a:graphicFrameLocks noGrp="1"/>
          </p:cNvGraphicFramePr>
          <p:nvPr>
            <p:ph sz="half" idx="1"/>
            <p:extLst>
              <p:ext uri="{D42A27DB-BD31-4B8C-83A1-F6EECF244321}">
                <p14:modId xmlns:p14="http://schemas.microsoft.com/office/powerpoint/2010/main" val="1363316354"/>
              </p:ext>
            </p:extLst>
          </p:nvPr>
        </p:nvGraphicFramePr>
        <p:xfrm>
          <a:off x="838200" y="1825625"/>
          <a:ext cx="5181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ontent Placeholder 3">
            <a:extLst>
              <a:ext uri="{FF2B5EF4-FFF2-40B4-BE49-F238E27FC236}">
                <a16:creationId xmlns:a16="http://schemas.microsoft.com/office/drawing/2014/main" id="{A5CB521A-282C-13B8-F886-FF33F520C765}"/>
              </a:ext>
            </a:extLst>
          </p:cNvPr>
          <p:cNvSpPr>
            <a:spLocks noGrp="1"/>
          </p:cNvSpPr>
          <p:nvPr>
            <p:ph sz="half" idx="2"/>
          </p:nvPr>
        </p:nvSpPr>
        <p:spPr/>
        <p:txBody>
          <a:bodyPr>
            <a:normAutofit/>
          </a:bodyPr>
          <a:lstStyle/>
          <a:p>
            <a:r>
              <a:rPr lang="en-GB" dirty="0"/>
              <a:t>Limited formal teaching experience.</a:t>
            </a:r>
          </a:p>
          <a:p>
            <a:r>
              <a:rPr lang="en-GB" dirty="0"/>
              <a:t>Technology and academic assessment skills.</a:t>
            </a:r>
          </a:p>
          <a:p>
            <a:r>
              <a:rPr lang="en-GB" dirty="0"/>
              <a:t>Balancing work and study</a:t>
            </a:r>
          </a:p>
          <a:p>
            <a:r>
              <a:rPr lang="en-GB" dirty="0"/>
              <a:t>Adapting to academic culture</a:t>
            </a:r>
          </a:p>
        </p:txBody>
      </p:sp>
    </p:spTree>
    <p:extLst>
      <p:ext uri="{BB962C8B-B14F-4D97-AF65-F5344CB8AC3E}">
        <p14:creationId xmlns:p14="http://schemas.microsoft.com/office/powerpoint/2010/main" val="25301999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4266F-CF0C-BD1E-05FE-65390F0BE04D}"/>
              </a:ext>
            </a:extLst>
          </p:cNvPr>
          <p:cNvSpPr>
            <a:spLocks noGrp="1"/>
          </p:cNvSpPr>
          <p:nvPr>
            <p:ph type="title"/>
          </p:nvPr>
        </p:nvSpPr>
        <p:spPr>
          <a:xfrm>
            <a:off x="1383564" y="348865"/>
            <a:ext cx="9718111" cy="1576446"/>
          </a:xfrm>
        </p:spPr>
        <p:txBody>
          <a:bodyPr anchor="ctr">
            <a:normAutofit/>
          </a:bodyPr>
          <a:lstStyle/>
          <a:p>
            <a:r>
              <a:rPr lang="en-GB" sz="4000" dirty="0">
                <a:solidFill>
                  <a:srgbClr val="FFFFFF"/>
                </a:solidFill>
              </a:rPr>
              <a:t>TO USE MY STRENGTH TO OVERCOME MY WEAKNESSES AND MINIMISE THREATS</a:t>
            </a:r>
          </a:p>
        </p:txBody>
      </p:sp>
      <p:graphicFrame>
        <p:nvGraphicFramePr>
          <p:cNvPr id="5" name="Content Placeholder 2">
            <a:extLst>
              <a:ext uri="{FF2B5EF4-FFF2-40B4-BE49-F238E27FC236}">
                <a16:creationId xmlns:a16="http://schemas.microsoft.com/office/drawing/2014/main" id="{7F37977E-3E7E-1E72-47C7-7599052477FC}"/>
              </a:ext>
            </a:extLst>
          </p:cNvPr>
          <p:cNvGraphicFramePr>
            <a:graphicFrameLocks noGrp="1"/>
          </p:cNvGraphicFramePr>
          <p:nvPr>
            <p:ph idx="1"/>
            <p:extLst>
              <p:ext uri="{D42A27DB-BD31-4B8C-83A1-F6EECF244321}">
                <p14:modId xmlns:p14="http://schemas.microsoft.com/office/powerpoint/2010/main" val="3267675278"/>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709534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Slide background fill">
            <a:extLst>
              <a:ext uri="{FF2B5EF4-FFF2-40B4-BE49-F238E27FC236}">
                <a16:creationId xmlns:a16="http://schemas.microsoft.com/office/drawing/2014/main" id="{1D63C574-BFD2-41A1-A567-B0C3CC7FD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Color 2">
            <a:extLst>
              <a:ext uri="{FF2B5EF4-FFF2-40B4-BE49-F238E27FC236}">
                <a16:creationId xmlns:a16="http://schemas.microsoft.com/office/drawing/2014/main" id="{E2A46BAB-8C31-42B2-90E8-B26DD3E8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6" name="Group 15">
            <a:extLst>
              <a:ext uri="{FF2B5EF4-FFF2-40B4-BE49-F238E27FC236}">
                <a16:creationId xmlns:a16="http://schemas.microsoft.com/office/drawing/2014/main" id="{B3F7A3C7-0737-4E57-B30E-8EEFE638B40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4707053" cy="6858000"/>
            <a:chOff x="651279" y="598259"/>
            <a:chExt cx="10889442" cy="5680742"/>
          </a:xfrm>
        </p:grpSpPr>
        <p:sp>
          <p:nvSpPr>
            <p:cNvPr id="17" name="Color">
              <a:extLst>
                <a:ext uri="{FF2B5EF4-FFF2-40B4-BE49-F238E27FC236}">
                  <a16:creationId xmlns:a16="http://schemas.microsoft.com/office/drawing/2014/main" id="{3BE6D516-DFC6-4698-B3F1-5F591C1130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Color">
              <a:extLst>
                <a:ext uri="{FF2B5EF4-FFF2-40B4-BE49-F238E27FC236}">
                  <a16:creationId xmlns:a16="http://schemas.microsoft.com/office/drawing/2014/main" id="{C2580FB0-D146-458C-AF1B-8E8BBF6BBA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0" name="Group 19">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1" name="Freeform: Shape 20">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7" name="Freeform: Shape 26">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F9E3FA9B-1E48-AC7A-3B3A-EA3A8F4B9F7F}"/>
              </a:ext>
            </a:extLst>
          </p:cNvPr>
          <p:cNvSpPr>
            <a:spLocks noGrp="1"/>
          </p:cNvSpPr>
          <p:nvPr>
            <p:ph type="title"/>
          </p:nvPr>
        </p:nvSpPr>
        <p:spPr>
          <a:xfrm>
            <a:off x="786385" y="841248"/>
            <a:ext cx="3515244" cy="5340097"/>
          </a:xfrm>
        </p:spPr>
        <p:txBody>
          <a:bodyPr vert="horz" lIns="91440" tIns="45720" rIns="91440" bIns="45720" rtlCol="0" anchor="ctr">
            <a:normAutofit/>
          </a:bodyPr>
          <a:lstStyle/>
          <a:p>
            <a:r>
              <a:rPr lang="en-US" sz="3700" kern="1200">
                <a:solidFill>
                  <a:schemeClr val="bg1"/>
                </a:solidFill>
                <a:latin typeface="+mj-lt"/>
                <a:ea typeface="+mj-ea"/>
                <a:cs typeface="+mj-cs"/>
              </a:rPr>
              <a:t>THESE AE THE OPPORTUNITIES AVAILABLE TO UTILISE MY STRENGTHS</a:t>
            </a:r>
          </a:p>
        </p:txBody>
      </p:sp>
      <p:graphicFrame>
        <p:nvGraphicFramePr>
          <p:cNvPr id="8" name="Title 1">
            <a:extLst>
              <a:ext uri="{FF2B5EF4-FFF2-40B4-BE49-F238E27FC236}">
                <a16:creationId xmlns:a16="http://schemas.microsoft.com/office/drawing/2014/main" id="{788AF4E7-B935-6C05-4C56-F380A8777461}"/>
              </a:ext>
            </a:extLst>
          </p:cNvPr>
          <p:cNvGraphicFramePr/>
          <p:nvPr>
            <p:extLst>
              <p:ext uri="{D42A27DB-BD31-4B8C-83A1-F6EECF244321}">
                <p14:modId xmlns:p14="http://schemas.microsoft.com/office/powerpoint/2010/main" val="2235953258"/>
              </p:ext>
            </p:extLst>
          </p:nvPr>
        </p:nvGraphicFramePr>
        <p:xfrm>
          <a:off x="4985886" y="231006"/>
          <a:ext cx="6367913" cy="6405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758288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EB9A2-402B-1677-3A72-D30D827C5A7B}"/>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C3D353E8-93A7-60C0-4D4F-4309FB262F25}"/>
              </a:ext>
            </a:extLst>
          </p:cNvPr>
          <p:cNvSpPr>
            <a:spLocks noGrp="1"/>
          </p:cNvSpPr>
          <p:nvPr>
            <p:ph idx="1"/>
          </p:nvPr>
        </p:nvSpPr>
        <p:spPr/>
        <p:txBody>
          <a:bodyPr>
            <a:normAutofit/>
          </a:bodyPr>
          <a:lstStyle/>
          <a:p>
            <a:pPr marL="514350" lvl="0" indent="-514350">
              <a:buFont typeface="+mj-lt"/>
              <a:buAutoNum type="arabicPeriod"/>
            </a:pPr>
            <a:r>
              <a:rPr lang="en-GB" sz="2000" dirty="0"/>
              <a:t>Gurel, E. and Tat, M. (2017). SWOT Analysis: A theoretical review ’ The Journal of International Social Research,10 (51),pp994-1006).</a:t>
            </a:r>
          </a:p>
          <a:p>
            <a:pPr marL="514350" lvl="0" indent="-514350">
              <a:buFont typeface="+mj-lt"/>
              <a:buAutoNum type="arabicPeriod"/>
            </a:pPr>
            <a:r>
              <a:rPr lang="en-GB" sz="2000" dirty="0" err="1"/>
              <a:t>Puyt</a:t>
            </a:r>
            <a:r>
              <a:rPr lang="en-GB" sz="2000" dirty="0"/>
              <a:t>, R.W., Lie, F.B. and </a:t>
            </a:r>
            <a:r>
              <a:rPr lang="en-GB" sz="2000" dirty="0" err="1"/>
              <a:t>Wilderom</a:t>
            </a:r>
            <a:r>
              <a:rPr lang="en-GB" sz="2000" dirty="0"/>
              <a:t>, C.P.M. (2023). The Origins of SWOT Analysis. </a:t>
            </a:r>
            <a:r>
              <a:rPr lang="en-GB" sz="2000" i="1" dirty="0"/>
              <a:t>Long Range Planning</a:t>
            </a:r>
            <a:r>
              <a:rPr lang="en-GB" sz="2000" dirty="0"/>
              <a:t>, 56(3), p.102304. </a:t>
            </a:r>
            <a:r>
              <a:rPr lang="en-GB" sz="2000" dirty="0" err="1"/>
              <a:t>doi:https</a:t>
            </a:r>
            <a:r>
              <a:rPr lang="en-GB" sz="2000" dirty="0"/>
              <a:t>://doi.org/10.1016/j.lrp.2023.102304.</a:t>
            </a:r>
          </a:p>
          <a:p>
            <a:pPr marL="514350" lvl="0" indent="-514350">
              <a:buFont typeface="+mj-lt"/>
              <a:buAutoNum type="arabicPeriod"/>
            </a:pPr>
            <a:r>
              <a:rPr lang="en-GB" sz="2000" dirty="0"/>
              <a:t>Siddiqui, A. (2021). ‘SWOT Analysis (or SWOT Matrix) Tool as a Strategic Planning and Management Technique in the Health Care Industry and Its Advantages’. </a:t>
            </a:r>
            <a:r>
              <a:rPr lang="en-GB" sz="2000" i="1" dirty="0"/>
              <a:t>Biomedical Journal of Scientific &amp; Technical Research</a:t>
            </a:r>
            <a:r>
              <a:rPr lang="en-GB" sz="2000" dirty="0"/>
              <a:t>, [online] 40(2). </a:t>
            </a:r>
            <a:r>
              <a:rPr lang="en-GB" sz="2000" dirty="0" err="1"/>
              <a:t>doi:https</a:t>
            </a:r>
            <a:r>
              <a:rPr lang="en-GB" sz="2000" dirty="0"/>
              <a:t>://doi.org/10.26717/bjstr.2021.40.006419.</a:t>
            </a:r>
          </a:p>
          <a:p>
            <a:pPr marL="514350" lvl="0" indent="-514350">
              <a:buFont typeface="+mj-lt"/>
              <a:buAutoNum type="arabicPeriod"/>
            </a:pPr>
            <a:r>
              <a:rPr lang="en-GB" sz="2000" dirty="0"/>
              <a:t>Van Wijngaarden, J.D.H., Scholten, G.R.M. and van Wijk, K.P. (2012). Strategic analysis for health care organisations: The suitability of the SWOT-analysis. </a:t>
            </a:r>
            <a:r>
              <a:rPr lang="en-GB" sz="2000" i="1" dirty="0"/>
              <a:t>The International Journal of Health Planning and Management</a:t>
            </a:r>
            <a:r>
              <a:rPr lang="en-GB" sz="2000" dirty="0"/>
              <a:t>, 27(1), pp.34–49. </a:t>
            </a:r>
            <a:r>
              <a:rPr lang="en-GB" sz="2000" dirty="0" err="1"/>
              <a:t>doi:https</a:t>
            </a:r>
            <a:r>
              <a:rPr lang="en-GB" sz="2000" dirty="0"/>
              <a:t>://doi.org/10.1002/hpm.1032.</a:t>
            </a:r>
          </a:p>
          <a:p>
            <a:pPr marL="514350" indent="-514350">
              <a:buFont typeface="+mj-lt"/>
              <a:buAutoNum type="arabicPeriod"/>
            </a:pPr>
            <a:endParaRPr lang="en-GB" sz="2000" dirty="0"/>
          </a:p>
        </p:txBody>
      </p:sp>
    </p:spTree>
    <p:extLst>
      <p:ext uri="{BB962C8B-B14F-4D97-AF65-F5344CB8AC3E}">
        <p14:creationId xmlns:p14="http://schemas.microsoft.com/office/powerpoint/2010/main" val="13797256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810DDF4EC27A54C9626255B384F637A" ma:contentTypeVersion="10" ma:contentTypeDescription="Create a new document." ma:contentTypeScope="" ma:versionID="ecbc1ff7d40870436517c909c5e68f0e">
  <xsd:schema xmlns:xsd="http://www.w3.org/2001/XMLSchema" xmlns:xs="http://www.w3.org/2001/XMLSchema" xmlns:p="http://schemas.microsoft.com/office/2006/metadata/properties" xmlns:ns3="ccfc14db-0f45-423b-b2f5-752f8f8a0ada" targetNamespace="http://schemas.microsoft.com/office/2006/metadata/properties" ma:root="true" ma:fieldsID="299d3f116967d4f818efcda93092093b" ns3:_="">
    <xsd:import namespace="ccfc14db-0f45-423b-b2f5-752f8f8a0ada"/>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SystemTags" minOccurs="0"/>
                <xsd:element ref="ns3:MediaServiceGenerationTime" minOccurs="0"/>
                <xsd:element ref="ns3:MediaServiceEventHashCode"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fc14db-0f45-423b-b2f5-752f8f8a0ada"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SystemTags" ma:index="14" nillable="true" ma:displayName="MediaServiceSystemTags" ma:hidden="true" ma:internalName="MediaServiceSystemTags" ma:readOnly="true">
      <xsd:simpleType>
        <xsd:restriction base="dms:Note"/>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ccfc14db-0f45-423b-b2f5-752f8f8a0ada" xsi:nil="true"/>
  </documentManagement>
</p:properties>
</file>

<file path=customXml/itemProps1.xml><?xml version="1.0" encoding="utf-8"?>
<ds:datastoreItem xmlns:ds="http://schemas.openxmlformats.org/officeDocument/2006/customXml" ds:itemID="{4D372A58-8628-4684-A0CB-62C69E9E6F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fc14db-0f45-423b-b2f5-752f8f8a0ad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31E8643-3C7F-49DD-91FE-B04F90F219A3}">
  <ds:schemaRefs>
    <ds:schemaRef ds:uri="http://schemas.microsoft.com/sharepoint/v3/contenttype/forms"/>
  </ds:schemaRefs>
</ds:datastoreItem>
</file>

<file path=customXml/itemProps3.xml><?xml version="1.0" encoding="utf-8"?>
<ds:datastoreItem xmlns:ds="http://schemas.openxmlformats.org/officeDocument/2006/customXml" ds:itemID="{F6F750BA-25B4-413F-A638-3EE2B47B6A01}">
  <ds:schemaRefs>
    <ds:schemaRef ds:uri="http://schemas.microsoft.com/office/2006/metadata/properties"/>
    <ds:schemaRef ds:uri="http://purl.org/dc/elements/1.1/"/>
    <ds:schemaRef ds:uri="http://purl.org/dc/dcmitype/"/>
    <ds:schemaRef ds:uri="http://purl.org/dc/terms/"/>
    <ds:schemaRef ds:uri="http://schemas.microsoft.com/office/2006/documentManagement/types"/>
    <ds:schemaRef ds:uri="http://www.w3.org/XML/1998/namespace"/>
    <ds:schemaRef ds:uri="http://schemas.openxmlformats.org/package/2006/metadata/core-properties"/>
    <ds:schemaRef ds:uri="http://schemas.microsoft.com/office/infopath/2007/PartnerControls"/>
    <ds:schemaRef ds:uri="ccfc14db-0f45-423b-b2f5-752f8f8a0ada"/>
  </ds:schemaRefs>
</ds:datastoreItem>
</file>

<file path=docProps/app.xml><?xml version="1.0" encoding="utf-8"?>
<Properties xmlns="http://schemas.openxmlformats.org/officeDocument/2006/extended-properties" xmlns:vt="http://schemas.openxmlformats.org/officeDocument/2006/docPropsVTypes">
  <Template/>
  <TotalTime>1103</TotalTime>
  <Words>712</Words>
  <Application>Microsoft Office PowerPoint</Application>
  <PresentationFormat>Widescreen</PresentationFormat>
  <Paragraphs>49</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Aptos</vt:lpstr>
      <vt:lpstr>Aptos Display</vt:lpstr>
      <vt:lpstr>Arial</vt:lpstr>
      <vt:lpstr>Office Theme</vt:lpstr>
      <vt:lpstr>ASSIGNMENT: TASK 1-PROFESSIONAL DEVELOPMENT IN HEALTH AND SOCIAL CARE</vt:lpstr>
      <vt:lpstr>    SWOT ANALYSIS</vt:lpstr>
      <vt:lpstr>INTRODUCTION: MY SWOT ANALYSIS</vt:lpstr>
      <vt:lpstr>Personal SWOT Analysis – Theatre Nurse aspiring to be a Lecturer</vt:lpstr>
      <vt:lpstr>  STRENGTH                          WEAKNESSES</vt:lpstr>
      <vt:lpstr>OPPORTUNITIES               THREATS </vt:lpstr>
      <vt:lpstr>TO USE MY STRENGTH TO OVERCOME MY WEAKNESSES AND MINIMISE THREATS</vt:lpstr>
      <vt:lpstr>THESE AE THE OPPORTUNITIES AVAILABLE TO UTILISE MY STRENGTHS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Everdina Cera (2425436)</dc:creator>
  <cp:lastModifiedBy>Everdina Cera (2425436)</cp:lastModifiedBy>
  <cp:revision>2</cp:revision>
  <dcterms:created xsi:type="dcterms:W3CDTF">2025-10-13T13:58:49Z</dcterms:created>
  <dcterms:modified xsi:type="dcterms:W3CDTF">2025-10-19T22:21:21Z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0x0101007810DDF4EC27A54C9626255B384F637A</vt:lpwstr>
  </property>
</Properties>
</file>