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83" r:id="rId3"/>
    <p:sldId id="257" r:id="rId4"/>
    <p:sldId id="258" r:id="rId5"/>
    <p:sldId id="259" r:id="rId6"/>
    <p:sldId id="260" r:id="rId7"/>
    <p:sldId id="261" r:id="rId8"/>
    <p:sldId id="262" r:id="rId9"/>
    <p:sldId id="263" r:id="rId10"/>
    <p:sldId id="285" r:id="rId11"/>
    <p:sldId id="286" r:id="rId12"/>
    <p:sldId id="264" r:id="rId13"/>
    <p:sldId id="265" r:id="rId14"/>
    <p:sldId id="266" r:id="rId15"/>
    <p:sldId id="267" r:id="rId16"/>
    <p:sldId id="268" r:id="rId17"/>
    <p:sldId id="269" r:id="rId18"/>
    <p:sldId id="270" r:id="rId19"/>
    <p:sldId id="271" r:id="rId20"/>
    <p:sldId id="288" r:id="rId21"/>
    <p:sldId id="272" r:id="rId22"/>
    <p:sldId id="273" r:id="rId23"/>
    <p:sldId id="274" r:id="rId24"/>
    <p:sldId id="275" r:id="rId25"/>
    <p:sldId id="276" r:id="rId26"/>
    <p:sldId id="277" r:id="rId27"/>
    <p:sldId id="278" r:id="rId28"/>
    <p:sldId id="279" r:id="rId29"/>
    <p:sldId id="280" r:id="rId30"/>
    <p:sldId id="289" r:id="rId31"/>
    <p:sldId id="281" r:id="rId32"/>
    <p:sldId id="282" r:id="rId33"/>
    <p:sldId id="287" r:id="rId34"/>
    <p:sldId id="290" r:id="rId35"/>
    <p:sldId id="284"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094" autoAdjust="0"/>
  </p:normalViewPr>
  <p:slideViewPr>
    <p:cSldViewPr>
      <p:cViewPr varScale="1">
        <p:scale>
          <a:sx n="50" d="100"/>
          <a:sy n="50" d="100"/>
        </p:scale>
        <p:origin x="-1956" y="-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B953E46-C553-433D-BB35-3917CB8DDEDF}" type="datetimeFigureOut">
              <a:rPr lang="en-US" smtClean="0"/>
              <a:t>12/7/2017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EE0C12-C9A9-4229-BAA0-16304CB95DF7}" type="slidenum">
              <a:rPr lang="en-US" smtClean="0"/>
              <a:t>‹#›</a:t>
            </a:fld>
            <a:endParaRPr lang="en-US"/>
          </a:p>
        </p:txBody>
      </p:sp>
    </p:spTree>
    <p:extLst>
      <p:ext uri="{BB962C8B-B14F-4D97-AF65-F5344CB8AC3E}">
        <p14:creationId xmlns:p14="http://schemas.microsoft.com/office/powerpoint/2010/main" val="356751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smtClean="0"/>
          </a:p>
        </p:txBody>
      </p:sp>
      <p:sp>
        <p:nvSpPr>
          <p:cNvPr id="4" name="Slide Number Placeholder 3"/>
          <p:cNvSpPr>
            <a:spLocks noGrp="1"/>
          </p:cNvSpPr>
          <p:nvPr>
            <p:ph type="sldNum" sz="quarter" idx="10"/>
          </p:nvPr>
        </p:nvSpPr>
        <p:spPr/>
        <p:txBody>
          <a:bodyPr/>
          <a:lstStyle/>
          <a:p>
            <a:fld id="{3CEE0C12-C9A9-4229-BAA0-16304CB95DF7}" type="slidenum">
              <a:rPr lang="en-US" smtClean="0"/>
              <a:t>3</a:t>
            </a:fld>
            <a:endParaRPr lang="en-US"/>
          </a:p>
        </p:txBody>
      </p:sp>
    </p:spTree>
    <p:extLst>
      <p:ext uri="{BB962C8B-B14F-4D97-AF65-F5344CB8AC3E}">
        <p14:creationId xmlns:p14="http://schemas.microsoft.com/office/powerpoint/2010/main" val="2137077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10"/>
          </p:nvPr>
        </p:nvSpPr>
        <p:spPr/>
        <p:txBody>
          <a:bodyPr/>
          <a:lstStyle/>
          <a:p>
            <a:fld id="{3CEE0C12-C9A9-4229-BAA0-16304CB95DF7}" type="slidenum">
              <a:rPr lang="en-US" smtClean="0"/>
              <a:t>4</a:t>
            </a:fld>
            <a:endParaRPr lang="en-US"/>
          </a:p>
        </p:txBody>
      </p:sp>
    </p:spTree>
    <p:extLst>
      <p:ext uri="{BB962C8B-B14F-4D97-AF65-F5344CB8AC3E}">
        <p14:creationId xmlns:p14="http://schemas.microsoft.com/office/powerpoint/2010/main" val="42249051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smtClean="0"/>
          </a:p>
        </p:txBody>
      </p:sp>
      <p:sp>
        <p:nvSpPr>
          <p:cNvPr id="4" name="Slide Number Placeholder 3"/>
          <p:cNvSpPr>
            <a:spLocks noGrp="1"/>
          </p:cNvSpPr>
          <p:nvPr>
            <p:ph type="sldNum" sz="quarter" idx="10"/>
          </p:nvPr>
        </p:nvSpPr>
        <p:spPr/>
        <p:txBody>
          <a:bodyPr/>
          <a:lstStyle/>
          <a:p>
            <a:fld id="{3CEE0C12-C9A9-4229-BAA0-16304CB95DF7}" type="slidenum">
              <a:rPr lang="en-US" smtClean="0"/>
              <a:t>5</a:t>
            </a:fld>
            <a:endParaRPr lang="en-US"/>
          </a:p>
        </p:txBody>
      </p:sp>
    </p:spTree>
    <p:extLst>
      <p:ext uri="{BB962C8B-B14F-4D97-AF65-F5344CB8AC3E}">
        <p14:creationId xmlns:p14="http://schemas.microsoft.com/office/powerpoint/2010/main" val="7141905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CEE0C12-C9A9-4229-BAA0-16304CB95DF7}" type="slidenum">
              <a:rPr lang="en-US" smtClean="0"/>
              <a:t>6</a:t>
            </a:fld>
            <a:endParaRPr lang="en-US"/>
          </a:p>
        </p:txBody>
      </p:sp>
    </p:spTree>
    <p:extLst>
      <p:ext uri="{BB962C8B-B14F-4D97-AF65-F5344CB8AC3E}">
        <p14:creationId xmlns:p14="http://schemas.microsoft.com/office/powerpoint/2010/main" val="3524798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CEE0C12-C9A9-4229-BAA0-16304CB95DF7}" type="slidenum">
              <a:rPr lang="en-US" smtClean="0"/>
              <a:t>7</a:t>
            </a:fld>
            <a:endParaRPr lang="en-US"/>
          </a:p>
        </p:txBody>
      </p:sp>
    </p:spTree>
    <p:extLst>
      <p:ext uri="{BB962C8B-B14F-4D97-AF65-F5344CB8AC3E}">
        <p14:creationId xmlns:p14="http://schemas.microsoft.com/office/powerpoint/2010/main" val="2460187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3CEE0C12-C9A9-4229-BAA0-16304CB95DF7}" type="slidenum">
              <a:rPr lang="en-US" smtClean="0"/>
              <a:t>8</a:t>
            </a:fld>
            <a:endParaRPr lang="en-US"/>
          </a:p>
        </p:txBody>
      </p:sp>
    </p:spTree>
    <p:extLst>
      <p:ext uri="{BB962C8B-B14F-4D97-AF65-F5344CB8AC3E}">
        <p14:creationId xmlns:p14="http://schemas.microsoft.com/office/powerpoint/2010/main" val="1851828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CEE0C12-C9A9-4229-BAA0-16304CB95DF7}" type="slidenum">
              <a:rPr lang="en-US" smtClean="0"/>
              <a:t>9</a:t>
            </a:fld>
            <a:endParaRPr lang="en-US"/>
          </a:p>
        </p:txBody>
      </p:sp>
    </p:spTree>
    <p:extLst>
      <p:ext uri="{BB962C8B-B14F-4D97-AF65-F5344CB8AC3E}">
        <p14:creationId xmlns:p14="http://schemas.microsoft.com/office/powerpoint/2010/main" val="17806966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EE0C12-C9A9-4229-BAA0-16304CB95DF7}" type="slidenum">
              <a:rPr lang="en-US" smtClean="0"/>
              <a:t>11</a:t>
            </a:fld>
            <a:endParaRPr lang="en-US"/>
          </a:p>
        </p:txBody>
      </p:sp>
    </p:spTree>
    <p:extLst>
      <p:ext uri="{BB962C8B-B14F-4D97-AF65-F5344CB8AC3E}">
        <p14:creationId xmlns:p14="http://schemas.microsoft.com/office/powerpoint/2010/main" val="1763434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CEE0C12-C9A9-4229-BAA0-16304CB95DF7}" type="slidenum">
              <a:rPr lang="en-US" smtClean="0"/>
              <a:t>12</a:t>
            </a:fld>
            <a:endParaRPr lang="en-US"/>
          </a:p>
        </p:txBody>
      </p:sp>
    </p:spTree>
    <p:extLst>
      <p:ext uri="{BB962C8B-B14F-4D97-AF65-F5344CB8AC3E}">
        <p14:creationId xmlns:p14="http://schemas.microsoft.com/office/powerpoint/2010/main" val="13418295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above methods do not require any special techniques, but in addition you must have knowledge</a:t>
            </a:r>
          </a:p>
          <a:p>
            <a:r>
              <a:rPr lang="en-US" dirty="0" smtClean="0"/>
              <a:t>of the following: Only the first two could have arithmetic involved and be worked out</a:t>
            </a:r>
          </a:p>
          <a:p>
            <a:r>
              <a:rPr lang="en-US" dirty="0" smtClean="0"/>
              <a:t>(a) forward contracts - Forward exchange contracts hedge against transaction exposure by allowing the importer or exporter to</a:t>
            </a:r>
            <a:r>
              <a:rPr lang="en-US" baseline="0" dirty="0" smtClean="0"/>
              <a:t> </a:t>
            </a:r>
            <a:r>
              <a:rPr lang="en-US" dirty="0" smtClean="0"/>
              <a:t>arrange for a bank to sell or buy a quantity of foreign currency at a future date, at a rate of exchange</a:t>
            </a:r>
          </a:p>
          <a:p>
            <a:r>
              <a:rPr lang="en-US" dirty="0" smtClean="0"/>
              <a:t>determined when the forward contract is made. The trader will know in advance either how much local</a:t>
            </a:r>
            <a:r>
              <a:rPr lang="en-US" baseline="0" dirty="0" smtClean="0"/>
              <a:t> </a:t>
            </a:r>
            <a:r>
              <a:rPr lang="en-US" dirty="0" smtClean="0"/>
              <a:t>currency he will receive (if he is selling foreign currency to the bank) or how much local currency he must</a:t>
            </a:r>
            <a:r>
              <a:rPr lang="en-US" baseline="0" dirty="0" smtClean="0"/>
              <a:t> </a:t>
            </a:r>
            <a:r>
              <a:rPr lang="en-US" dirty="0" smtClean="0"/>
              <a:t>pay (if he is buying foreign currency from the bank).</a:t>
            </a:r>
            <a:r>
              <a:rPr lang="en-US" baseline="0" dirty="0" smtClean="0"/>
              <a:t> </a:t>
            </a:r>
            <a:r>
              <a:rPr lang="en-US" dirty="0" smtClean="0"/>
              <a:t>Forward contracts are very popular with small companies. The current spot price is irrelevant to the</a:t>
            </a:r>
            <a:r>
              <a:rPr lang="en-US" baseline="0" dirty="0" smtClean="0"/>
              <a:t> </a:t>
            </a:r>
            <a:r>
              <a:rPr lang="en-US" dirty="0" smtClean="0"/>
              <a:t>outcome of a forward contract.</a:t>
            </a:r>
          </a:p>
          <a:p>
            <a:endParaRPr lang="en-GB" dirty="0" smtClean="0"/>
          </a:p>
          <a:p>
            <a:r>
              <a:rPr lang="en-GB" b="1" dirty="0" smtClean="0"/>
              <a:t>From </a:t>
            </a:r>
            <a:r>
              <a:rPr lang="en-GB" b="1" dirty="0" err="1" smtClean="0"/>
              <a:t>opentuition</a:t>
            </a:r>
            <a:r>
              <a:rPr lang="en-GB" b="1" baseline="0" dirty="0" smtClean="0"/>
              <a:t> lecture</a:t>
            </a:r>
          </a:p>
          <a:p>
            <a:r>
              <a:rPr lang="en-GB" b="0" baseline="0" dirty="0" smtClean="0"/>
              <a:t>I’m in the UK suppose I need $100,000 in a months time. If I don’t do anything at all there is exchange rate risk, as it might go up or down so I pay more or less and I want to avoid this risk. So you could ring your bank, tell them you need $100,000 in a months time, they will quote am exchange rate today to apply in one months time and if you choose to accept that rate, the rate is fixed whatever happens to the actual exchange rate. </a:t>
            </a:r>
          </a:p>
          <a:p>
            <a:r>
              <a:rPr lang="en-GB" b="0" baseline="0" dirty="0" smtClean="0"/>
              <a:t>A forward contract is a rate of exchange between two currencies quoted today but applied on a future date. </a:t>
            </a:r>
            <a:endParaRPr lang="en-GB" b="0" dirty="0" smtClean="0"/>
          </a:p>
          <a:p>
            <a:endParaRPr lang="en-US" dirty="0" smtClean="0"/>
          </a:p>
          <a:p>
            <a:r>
              <a:rPr lang="en-US" dirty="0" smtClean="0"/>
              <a:t>(b) money market hedges - A money market hedge helps a domestic company reduce its currency risk when doing business with a foreign company. It allows the domestic company to lock in the value of its partner’s currency (in the domestic company’s currency) in advance of an anticipated transaction. This creates certainty about how much a future transaction will cost and ensures the domestic company can lock in a price that it is willing and able to pay.</a:t>
            </a:r>
          </a:p>
          <a:p>
            <a:endParaRPr lang="en-GB" dirty="0" smtClean="0"/>
          </a:p>
          <a:p>
            <a:r>
              <a:rPr lang="en-US" dirty="0" smtClean="0"/>
              <a:t>Without a money market hedge, the domestic company would be subject to exchange-rate fluctuations that could dramatically alter the transaction’s price.  While exchange-rate fluctuations could cause the transaction to become less expensive, they could also make it more expensive and possibly cost-prohibitive.</a:t>
            </a:r>
          </a:p>
          <a:p>
            <a:r>
              <a:rPr lang="en-US" dirty="0" smtClean="0"/>
              <a:t> </a:t>
            </a:r>
          </a:p>
          <a:p>
            <a:r>
              <a:rPr lang="en-US" dirty="0" smtClean="0"/>
              <a:t>For example, if an American company knows that it will need to purchase supplies from a Spanish company in six months, for which it will have to pay in euros rather than dollars, it could use a money market hedge to lock in the value of the euro relative to the dollar today so that even if the dollar weakens relative to the euro in six months, the U.S. company will still be able to purchase its supplies from Spain at the original rate.</a:t>
            </a:r>
          </a:p>
          <a:p>
            <a:endParaRPr lang="en-US" dirty="0" smtClean="0"/>
          </a:p>
          <a:p>
            <a:r>
              <a:rPr lang="en-US" dirty="0" smtClean="0"/>
              <a:t>(c) currency futures - A currency future is essentially a </a:t>
            </a:r>
            <a:r>
              <a:rPr lang="en-US" dirty="0" err="1" smtClean="0"/>
              <a:t>standardised</a:t>
            </a:r>
            <a:r>
              <a:rPr lang="en-US" dirty="0" smtClean="0"/>
              <a:t>, market-traded forward exchange contract.</a:t>
            </a:r>
          </a:p>
          <a:p>
            <a:r>
              <a:rPr lang="en-US" dirty="0" smtClean="0"/>
              <a:t>A Futures market is an exchange-traded market for the purchase or sale of a standard quantity of an</a:t>
            </a:r>
          </a:p>
          <a:p>
            <a:r>
              <a:rPr lang="en-US" dirty="0" smtClean="0"/>
              <a:t>underlying item such as currencies, commodities or shares, for settlement at a future date at an agreed</a:t>
            </a:r>
          </a:p>
          <a:p>
            <a:r>
              <a:rPr lang="en-US" dirty="0" smtClean="0"/>
              <a:t>price.</a:t>
            </a:r>
          </a:p>
          <a:p>
            <a:r>
              <a:rPr lang="en-US" dirty="0" smtClean="0"/>
              <a:t>The contract size is the fixed minimum quantity of commodity which can be bought or sold using a</a:t>
            </a:r>
            <a:r>
              <a:rPr lang="en-US" baseline="0" dirty="0" smtClean="0"/>
              <a:t> </a:t>
            </a:r>
            <a:r>
              <a:rPr lang="en-US" dirty="0" smtClean="0"/>
              <a:t>futures contract. In general, dealing on futures markets must be in a whole number of contracts.</a:t>
            </a:r>
          </a:p>
          <a:p>
            <a:r>
              <a:rPr lang="en-US" dirty="0" smtClean="0"/>
              <a:t>The contract price is the price at which the futures contract can be bought or sold. For all currency futures</a:t>
            </a:r>
            <a:r>
              <a:rPr lang="en-US" baseline="0" dirty="0" smtClean="0"/>
              <a:t> </a:t>
            </a:r>
            <a:r>
              <a:rPr lang="en-US" dirty="0" smtClean="0"/>
              <a:t>the contract price is in US dollars. The contract price is the figure which is traded on the futures exchange.</a:t>
            </a:r>
            <a:r>
              <a:rPr lang="en-US" baseline="0" dirty="0" smtClean="0"/>
              <a:t> </a:t>
            </a:r>
            <a:r>
              <a:rPr lang="en-US" dirty="0" smtClean="0"/>
              <a:t>It changes continuously and is the basis for computing gains or losses.</a:t>
            </a:r>
          </a:p>
          <a:p>
            <a:r>
              <a:rPr lang="en-US" dirty="0" smtClean="0"/>
              <a:t>(d) currency options - A currency option is a right of an option holder to buy (call) or sell (put) foreign currency at a specific</a:t>
            </a:r>
            <a:r>
              <a:rPr lang="en-US" baseline="0" dirty="0" smtClean="0"/>
              <a:t> </a:t>
            </a:r>
            <a:r>
              <a:rPr lang="en-US" dirty="0" smtClean="0"/>
              <a:t>exchange rate at a future date. Buying a currency option involves paying a premium, which is the most the buyer of the option can lose.</a:t>
            </a:r>
          </a:p>
          <a:p>
            <a:r>
              <a:rPr lang="en-US" dirty="0" smtClean="0"/>
              <a:t>(e) currency swaps – Currency swaps effectively involve the exchange of debt from one currency to another.</a:t>
            </a:r>
          </a:p>
          <a:p>
            <a:r>
              <a:rPr lang="en-US" dirty="0" smtClean="0"/>
              <a:t>Currency swaps can provide a hedge against exchange rate movements for longer periods than the</a:t>
            </a:r>
            <a:r>
              <a:rPr lang="en-US" baseline="0" dirty="0" smtClean="0"/>
              <a:t> </a:t>
            </a:r>
            <a:r>
              <a:rPr lang="en-US" dirty="0" smtClean="0"/>
              <a:t>forward market, and can be a means of obtaining finance from new countries.</a:t>
            </a:r>
          </a:p>
          <a:p>
            <a:endParaRPr lang="en-US" dirty="0" smtClean="0"/>
          </a:p>
          <a:p>
            <a:r>
              <a:rPr lang="en-US" dirty="0" smtClean="0"/>
              <a:t>In a currency swap, the parties agree to swap equivalent amounts of currency for a period. This effectively</a:t>
            </a:r>
            <a:r>
              <a:rPr lang="en-US" baseline="0" dirty="0" smtClean="0"/>
              <a:t> </a:t>
            </a:r>
            <a:r>
              <a:rPr lang="en-US" dirty="0" smtClean="0"/>
              <a:t>involves the exchange of debt from one currency to another. Liability on the main debt (the principal) is</a:t>
            </a:r>
            <a:r>
              <a:rPr lang="en-US" baseline="0" dirty="0" smtClean="0"/>
              <a:t> </a:t>
            </a:r>
            <a:r>
              <a:rPr lang="en-US" dirty="0" smtClean="0"/>
              <a:t>not transferred and the parties are liable to counterparty risk: if the other party defaults on the agreement</a:t>
            </a:r>
            <a:r>
              <a:rPr lang="en-US" baseline="0" dirty="0" smtClean="0"/>
              <a:t> </a:t>
            </a:r>
            <a:r>
              <a:rPr lang="en-US" dirty="0" smtClean="0"/>
              <a:t>to pay interest, the original borrower remains liable to the lender.</a:t>
            </a:r>
          </a:p>
          <a:p>
            <a:r>
              <a:rPr lang="en-US" dirty="0" smtClean="0"/>
              <a:t>Consider a UK company X with a subsidiary Y in France which owns vineyards. Assume a spot rate of £1 =</a:t>
            </a:r>
            <a:r>
              <a:rPr lang="en-US" baseline="0" dirty="0" smtClean="0"/>
              <a:t> </a:t>
            </a:r>
            <a:r>
              <a:rPr lang="en-US" dirty="0" smtClean="0"/>
              <a:t>1.6 Euros. Suppose the parent company X wishes to raise a loan of 1.6 million Euros for the purpose of</a:t>
            </a:r>
            <a:r>
              <a:rPr lang="en-US" baseline="0" dirty="0" smtClean="0"/>
              <a:t> </a:t>
            </a:r>
            <a:r>
              <a:rPr lang="en-US" dirty="0" smtClean="0"/>
              <a:t>buying another French wine company. At the same time, the French subsidiary Y wishes to raise £1 million</a:t>
            </a:r>
            <a:r>
              <a:rPr lang="en-US" baseline="0" dirty="0" smtClean="0"/>
              <a:t> </a:t>
            </a:r>
            <a:r>
              <a:rPr lang="en-US" dirty="0" smtClean="0"/>
              <a:t>to pay for new up-to-date capital equipment imported from the UK. The UK parent company X could</a:t>
            </a:r>
            <a:r>
              <a:rPr lang="en-US" baseline="0" dirty="0" smtClean="0"/>
              <a:t> </a:t>
            </a:r>
            <a:r>
              <a:rPr lang="en-US" dirty="0" smtClean="0"/>
              <a:t>borrow the £1 million sterling and the French subsidiary Y could borrow the 1.6 million euros, each</a:t>
            </a:r>
            <a:r>
              <a:rPr lang="en-US" baseline="0" dirty="0" smtClean="0"/>
              <a:t> </a:t>
            </a:r>
            <a:r>
              <a:rPr lang="en-US" dirty="0" smtClean="0"/>
              <a:t>effectively borrowing on the other's behalf. They would then swap currencies.</a:t>
            </a:r>
          </a:p>
          <a:p>
            <a:endParaRPr lang="en-GB" dirty="0" smtClean="0"/>
          </a:p>
          <a:p>
            <a:endParaRPr lang="en-US" dirty="0" smtClean="0"/>
          </a:p>
          <a:p>
            <a:r>
              <a:rPr lang="en-US" dirty="0" smtClean="0"/>
              <a:t>You can be required to perform calculations for the first two methods. For the other three you will</a:t>
            </a:r>
          </a:p>
          <a:p>
            <a:r>
              <a:rPr lang="en-US" dirty="0" smtClean="0"/>
              <a:t>not be required to do calculations but are required to understand the idea behind them.</a:t>
            </a:r>
            <a:endParaRPr lang="en-US" dirty="0"/>
          </a:p>
        </p:txBody>
      </p:sp>
      <p:sp>
        <p:nvSpPr>
          <p:cNvPr id="4" name="Slide Number Placeholder 3"/>
          <p:cNvSpPr>
            <a:spLocks noGrp="1"/>
          </p:cNvSpPr>
          <p:nvPr>
            <p:ph type="sldNum" sz="quarter" idx="10"/>
          </p:nvPr>
        </p:nvSpPr>
        <p:spPr/>
        <p:txBody>
          <a:bodyPr/>
          <a:lstStyle/>
          <a:p>
            <a:fld id="{3CEE0C12-C9A9-4229-BAA0-16304CB95DF7}" type="slidenum">
              <a:rPr lang="en-US" smtClean="0"/>
              <a:t>13</a:t>
            </a:fld>
            <a:endParaRPr lang="en-US"/>
          </a:p>
        </p:txBody>
      </p:sp>
    </p:spTree>
    <p:extLst>
      <p:ext uri="{BB962C8B-B14F-4D97-AF65-F5344CB8AC3E}">
        <p14:creationId xmlns:p14="http://schemas.microsoft.com/office/powerpoint/2010/main" val="17903273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10"/>
          </p:nvPr>
        </p:nvSpPr>
        <p:spPr/>
        <p:txBody>
          <a:bodyPr/>
          <a:lstStyle/>
          <a:p>
            <a:fld id="{3CEE0C12-C9A9-4229-BAA0-16304CB95DF7}" type="slidenum">
              <a:rPr lang="en-US" smtClean="0"/>
              <a:t>14</a:t>
            </a:fld>
            <a:endParaRPr lang="en-US"/>
          </a:p>
        </p:txBody>
      </p:sp>
    </p:spTree>
    <p:extLst>
      <p:ext uri="{BB962C8B-B14F-4D97-AF65-F5344CB8AC3E}">
        <p14:creationId xmlns:p14="http://schemas.microsoft.com/office/powerpoint/2010/main" val="16869422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CEE0C12-C9A9-4229-BAA0-16304CB95DF7}" type="slidenum">
              <a:rPr lang="en-US" smtClean="0"/>
              <a:t>16</a:t>
            </a:fld>
            <a:endParaRPr lang="en-US"/>
          </a:p>
        </p:txBody>
      </p:sp>
    </p:spTree>
    <p:extLst>
      <p:ext uri="{BB962C8B-B14F-4D97-AF65-F5344CB8AC3E}">
        <p14:creationId xmlns:p14="http://schemas.microsoft.com/office/powerpoint/2010/main" val="4201203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we are expecting to receive</a:t>
            </a:r>
            <a:r>
              <a:rPr lang="en-GB" baseline="0" dirty="0" smtClean="0"/>
              <a:t> a foreign currency – to hedge against our currency appreciating against the foreign currency in the future from now and us receiving less pounds for it as a consequence – we hedge to stop this</a:t>
            </a:r>
          </a:p>
          <a:p>
            <a:endParaRPr lang="en-GB" baseline="0" dirty="0" smtClean="0"/>
          </a:p>
          <a:p>
            <a:r>
              <a:rPr lang="en-GB" baseline="0" dirty="0" smtClean="0"/>
              <a:t>If we are expecting to pay an amount in a foreign currency in the future to hedge against our currency depreciating against between now and when the payment is needed and us having to pay more to exchange the amount we will have to we hedge. </a:t>
            </a:r>
            <a:endParaRPr lang="en-GB" dirty="0"/>
          </a:p>
        </p:txBody>
      </p:sp>
      <p:sp>
        <p:nvSpPr>
          <p:cNvPr id="4" name="Slide Number Placeholder 3"/>
          <p:cNvSpPr>
            <a:spLocks noGrp="1"/>
          </p:cNvSpPr>
          <p:nvPr>
            <p:ph type="sldNum" sz="quarter" idx="10"/>
          </p:nvPr>
        </p:nvSpPr>
        <p:spPr/>
        <p:txBody>
          <a:bodyPr/>
          <a:lstStyle/>
          <a:p>
            <a:fld id="{3CEE0C12-C9A9-4229-BAA0-16304CB95DF7}"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27936334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CEE0C12-C9A9-4229-BAA0-16304CB95DF7}" type="slidenum">
              <a:rPr lang="en-US" smtClean="0"/>
              <a:t>21</a:t>
            </a:fld>
            <a:endParaRPr lang="en-US"/>
          </a:p>
        </p:txBody>
      </p:sp>
    </p:spTree>
    <p:extLst>
      <p:ext uri="{BB962C8B-B14F-4D97-AF65-F5344CB8AC3E}">
        <p14:creationId xmlns:p14="http://schemas.microsoft.com/office/powerpoint/2010/main" val="34133953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3CEE0C12-C9A9-4229-BAA0-16304CB95DF7}" type="slidenum">
              <a:rPr lang="en-US" smtClean="0"/>
              <a:t>22</a:t>
            </a:fld>
            <a:endParaRPr lang="en-US"/>
          </a:p>
        </p:txBody>
      </p:sp>
    </p:spTree>
    <p:extLst>
      <p:ext uri="{BB962C8B-B14F-4D97-AF65-F5344CB8AC3E}">
        <p14:creationId xmlns:p14="http://schemas.microsoft.com/office/powerpoint/2010/main" val="2517041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EE0C12-C9A9-4229-BAA0-16304CB95DF7}" type="slidenum">
              <a:rPr lang="en-US" smtClean="0"/>
              <a:t>23</a:t>
            </a:fld>
            <a:endParaRPr lang="en-US"/>
          </a:p>
        </p:txBody>
      </p:sp>
    </p:spTree>
    <p:extLst>
      <p:ext uri="{BB962C8B-B14F-4D97-AF65-F5344CB8AC3E}">
        <p14:creationId xmlns:p14="http://schemas.microsoft.com/office/powerpoint/2010/main" val="2173795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3CEE0C12-C9A9-4229-BAA0-16304CB95DF7}" type="slidenum">
              <a:rPr lang="en-US" smtClean="0"/>
              <a:t>24</a:t>
            </a:fld>
            <a:endParaRPr lang="en-US"/>
          </a:p>
        </p:txBody>
      </p:sp>
    </p:spTree>
    <p:extLst>
      <p:ext uri="{BB962C8B-B14F-4D97-AF65-F5344CB8AC3E}">
        <p14:creationId xmlns:p14="http://schemas.microsoft.com/office/powerpoint/2010/main" val="5602732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dirty="0" smtClean="0"/>
              <a:t>So we buy futures if we know we have to buy currency in the future to hedge against our currency depreciating against the currency we are going</a:t>
            </a:r>
            <a:r>
              <a:rPr lang="en-US" baseline="0" dirty="0" smtClean="0"/>
              <a:t> to buy in the future, meaning it would cost us more. If this happens and we will have lost on the exchange rate falling, but we will sell the futures and make a profit to offset the loss.</a:t>
            </a:r>
          </a:p>
          <a:p>
            <a:pPr algn="l"/>
            <a:endParaRPr lang="en-US" baseline="0" dirty="0" smtClean="0"/>
          </a:p>
          <a:p>
            <a:pPr algn="l"/>
            <a:r>
              <a:rPr lang="en-US" baseline="0" dirty="0" smtClean="0"/>
              <a:t>If we are going to receive currency to hedge against our currency appreciating and us receiving less we sell futures now and buy them back at the date of currency exchange and if our currency had appreciated so we receive less pounds in exchange – the futures would now be worth less so we buy them back having made a profit when compared to our selling price originally at spot. </a:t>
            </a:r>
            <a:endParaRPr lang="en-US" dirty="0"/>
          </a:p>
        </p:txBody>
      </p:sp>
      <p:sp>
        <p:nvSpPr>
          <p:cNvPr id="4" name="Slide Number Placeholder 3"/>
          <p:cNvSpPr>
            <a:spLocks noGrp="1"/>
          </p:cNvSpPr>
          <p:nvPr>
            <p:ph type="sldNum" sz="quarter" idx="10"/>
          </p:nvPr>
        </p:nvSpPr>
        <p:spPr/>
        <p:txBody>
          <a:bodyPr/>
          <a:lstStyle/>
          <a:p>
            <a:fld id="{3CEE0C12-C9A9-4229-BAA0-16304CB95DF7}" type="slidenum">
              <a:rPr lang="en-US" smtClean="0"/>
              <a:t>25</a:t>
            </a:fld>
            <a:endParaRPr lang="en-US"/>
          </a:p>
        </p:txBody>
      </p:sp>
    </p:spTree>
    <p:extLst>
      <p:ext uri="{BB962C8B-B14F-4D97-AF65-F5344CB8AC3E}">
        <p14:creationId xmlns:p14="http://schemas.microsoft.com/office/powerpoint/2010/main" val="40242805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p>
        </p:txBody>
      </p:sp>
      <p:sp>
        <p:nvSpPr>
          <p:cNvPr id="4" name="Slide Number Placeholder 3"/>
          <p:cNvSpPr>
            <a:spLocks noGrp="1"/>
          </p:cNvSpPr>
          <p:nvPr>
            <p:ph type="sldNum" sz="quarter" idx="10"/>
          </p:nvPr>
        </p:nvSpPr>
        <p:spPr/>
        <p:txBody>
          <a:bodyPr/>
          <a:lstStyle/>
          <a:p>
            <a:fld id="{3CEE0C12-C9A9-4229-BAA0-16304CB95DF7}" type="slidenum">
              <a:rPr lang="en-US" smtClean="0"/>
              <a:t>26</a:t>
            </a:fld>
            <a:endParaRPr lang="en-US"/>
          </a:p>
        </p:txBody>
      </p:sp>
    </p:spTree>
    <p:extLst>
      <p:ext uri="{BB962C8B-B14F-4D97-AF65-F5344CB8AC3E}">
        <p14:creationId xmlns:p14="http://schemas.microsoft.com/office/powerpoint/2010/main" val="37240374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EE0C12-C9A9-4229-BAA0-16304CB95DF7}" type="slidenum">
              <a:rPr lang="en-US" smtClean="0"/>
              <a:t>27</a:t>
            </a:fld>
            <a:endParaRPr lang="en-US" dirty="0"/>
          </a:p>
        </p:txBody>
      </p:sp>
    </p:spTree>
    <p:extLst>
      <p:ext uri="{BB962C8B-B14F-4D97-AF65-F5344CB8AC3E}">
        <p14:creationId xmlns:p14="http://schemas.microsoft.com/office/powerpoint/2010/main" val="25648855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CEE0C12-C9A9-4229-BAA0-16304CB95DF7}" type="slidenum">
              <a:rPr lang="en-US" smtClean="0"/>
              <a:t>28</a:t>
            </a:fld>
            <a:endParaRPr lang="en-US"/>
          </a:p>
        </p:txBody>
      </p:sp>
    </p:spTree>
    <p:extLst>
      <p:ext uri="{BB962C8B-B14F-4D97-AF65-F5344CB8AC3E}">
        <p14:creationId xmlns:p14="http://schemas.microsoft.com/office/powerpoint/2010/main" val="9084839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3CEE0C12-C9A9-4229-BAA0-16304CB95DF7}" type="slidenum">
              <a:rPr lang="en-US" smtClean="0"/>
              <a:t>29</a:t>
            </a:fld>
            <a:endParaRPr lang="en-US"/>
          </a:p>
        </p:txBody>
      </p:sp>
    </p:spTree>
    <p:extLst>
      <p:ext uri="{BB962C8B-B14F-4D97-AF65-F5344CB8AC3E}">
        <p14:creationId xmlns:p14="http://schemas.microsoft.com/office/powerpoint/2010/main" val="350469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dirty="0" smtClean="0"/>
              <a:t>Question 1 part b of 2018 IFM exam</a:t>
            </a:r>
          </a:p>
          <a:p>
            <a:endParaRPr lang="en-GB" dirty="0" smtClean="0"/>
          </a:p>
          <a:p>
            <a:pPr marL="171450" indent="-171450">
              <a:buFont typeface="Arial" panose="020B0604020202020204" pitchFamily="34" charset="0"/>
              <a:buChar char="•"/>
            </a:pPr>
            <a:r>
              <a:rPr lang="en-GB" dirty="0" smtClean="0"/>
              <a:t>Time to Expiry</a:t>
            </a:r>
            <a:r>
              <a:rPr lang="en-GB" baseline="0" dirty="0" smtClean="0"/>
              <a:t> - </a:t>
            </a:r>
            <a:r>
              <a:rPr lang="en-GB" dirty="0" smtClean="0"/>
              <a:t>With more time there is more uncertainty. More the time to expiry, greater are the chances that there would be fluctuation in the price of the underlying to the advantage of one of the parties to the contract. Hence more the time, higher would be the time value of the premium. The option’s price is directly related to the time remaining till the expiration of the option contract. The buyer of an option stands to gain if the option contract finishes in-the-money – and greater are the chances that it would do so if there is more time to expiry. It should be noted that as the time to expiration of the option contract decreases, the value of the option would erode.</a:t>
            </a:r>
            <a:r>
              <a:rPr lang="en-GB" baseline="0" dirty="0" smtClean="0"/>
              <a:t> </a:t>
            </a:r>
          </a:p>
          <a:p>
            <a:pPr marL="0" indent="0">
              <a:buFont typeface="Arial" panose="020B0604020202020204" pitchFamily="34" charset="0"/>
              <a:buNone/>
            </a:pPr>
            <a:r>
              <a:rPr lang="en-GB" dirty="0" smtClean="0"/>
              <a:t>If an investor buys an option that is three months away from expiration, it will be more expensive than a similar option that is only five days from expiration. All options exhibit time decay and are wasting assets. In other words, as time passes, option contracts lose value. If the investor buys an option that is three months away from expiration and hold it until there are only five days until expiration, there will be a significant premium loss due to time depreciation assuming the price of the underlying is more or less constant.</a:t>
            </a:r>
          </a:p>
          <a:p>
            <a:pPr marL="0" indent="0">
              <a:buFont typeface="Arial" panose="020B0604020202020204" pitchFamily="34" charset="0"/>
              <a:buNone/>
            </a:pPr>
            <a:endParaRPr lang="en-GB" dirty="0" smtClean="0"/>
          </a:p>
          <a:p>
            <a:pPr marL="0" indent="0">
              <a:buFont typeface="Arial" panose="020B0604020202020204" pitchFamily="34" charset="0"/>
              <a:buNone/>
            </a:pPr>
            <a:r>
              <a:rPr lang="en-GB" dirty="0" smtClean="0"/>
              <a:t>Time to Expiration other source</a:t>
            </a:r>
          </a:p>
          <a:p>
            <a:pPr marL="0" indent="0">
              <a:buFont typeface="Arial" panose="020B0604020202020204" pitchFamily="34" charset="0"/>
              <a:buNone/>
            </a:pPr>
            <a:r>
              <a:rPr lang="en-GB" dirty="0" smtClean="0"/>
              <a:t>Options have time value. The more time until expiration, the greater the time value and the higher the option premium. Time value reflects the fact that the underlying asset’s price has more time to change when expiration periods are far away. Stock options are usually available with three-, six-, nine- and 12-month expiration dates. Longer-dated options sell for more than ones with shorter expirations because of time value. Time value does not decay in a straight line. Instead, the graph of time remaining versus time value has a rounded shape, showing that the relationship is not linear.</a:t>
            </a:r>
          </a:p>
          <a:p>
            <a:pPr marL="0" indent="0">
              <a:buFont typeface="Arial" panose="020B0604020202020204" pitchFamily="34" charset="0"/>
              <a:buNone/>
            </a:pPr>
            <a:endParaRPr lang="en-GB" dirty="0" smtClean="0"/>
          </a:p>
          <a:p>
            <a:pPr marL="171450" indent="-171450">
              <a:buFont typeface="Arial" panose="020B0604020202020204" pitchFamily="34" charset="0"/>
              <a:buChar char="•"/>
            </a:pPr>
            <a:r>
              <a:rPr lang="en-GB" dirty="0" smtClean="0"/>
              <a:t>Interest Rates – This is really a small factor in determining an option’s price. When interest rates are on the rise, the value of call options rise as well. If a trader decides to buy a call option instead of stock, then the extra cash they have should theoretically earn interest for them. While this doesn’t necessarily work so easily in the “real world” the theory behind it does make sense</a:t>
            </a:r>
          </a:p>
          <a:p>
            <a:pPr marL="171450" indent="-171450">
              <a:buFont typeface="Arial" panose="020B0604020202020204" pitchFamily="34" charset="0"/>
              <a:buChar char="•"/>
            </a:pPr>
            <a:endParaRPr lang="en-GB" dirty="0" smtClean="0"/>
          </a:p>
          <a:p>
            <a:pPr marL="0" indent="0">
              <a:buFont typeface="Arial" panose="020B0604020202020204" pitchFamily="34" charset="0"/>
              <a:buNone/>
            </a:pPr>
            <a:r>
              <a:rPr lang="en-GB" dirty="0" smtClean="0"/>
              <a:t>Interest Rates other source</a:t>
            </a:r>
          </a:p>
          <a:p>
            <a:pPr marL="0" indent="0">
              <a:buFont typeface="Arial" panose="020B0604020202020204" pitchFamily="34" charset="0"/>
              <a:buNone/>
            </a:pPr>
            <a:r>
              <a:rPr lang="en-GB" dirty="0" smtClean="0"/>
              <a:t>Higher interest rates yield higher option premiums. The reasoning behind this is that high interest rates compete for an investor’s money more than low interest rates do. When interest rates are high, investors would rather control an asset for the price of an option premium than through its outright purchase. The difference between the option premium and asset purchase price can be invested in interest-bearing instruments like bonds and receive a high rate of return. Thus, high interest rates cause investors to choose options over assets. This drives up option premiums.</a:t>
            </a:r>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r>
              <a:rPr lang="en-GB" dirty="0" smtClean="0"/>
              <a:t>Black Scholes Pricing Model</a:t>
            </a:r>
            <a:r>
              <a:rPr lang="en-GB" baseline="0" dirty="0" smtClean="0"/>
              <a:t> - </a:t>
            </a:r>
            <a:r>
              <a:rPr lang="en-GB" dirty="0" smtClean="0"/>
              <a:t>When buying or selling options, there is a system used in the market by which the market gives a price for any option. Most of the time it’s based on mathematical formulas like the Black Scholes model.</a:t>
            </a:r>
          </a:p>
          <a:p>
            <a:pPr marL="171450" indent="-171450">
              <a:buFont typeface="Arial" panose="020B0604020202020204" pitchFamily="34" charset="0"/>
              <a:buChar char="•"/>
            </a:pPr>
            <a:r>
              <a:rPr lang="en-GB" dirty="0" smtClean="0"/>
              <a:t>Intrinsic Value – This is the inherent value of an </a:t>
            </a:r>
            <a:r>
              <a:rPr lang="en-GB" dirty="0" err="1" smtClean="0"/>
              <a:t>Option.For</a:t>
            </a:r>
            <a:r>
              <a:rPr lang="en-GB" dirty="0" smtClean="0"/>
              <a:t> a particular Option to have an Intrinsic </a:t>
            </a:r>
            <a:r>
              <a:rPr lang="en-GB" dirty="0" err="1" smtClean="0"/>
              <a:t>Value,it</a:t>
            </a:r>
            <a:r>
              <a:rPr lang="en-GB" dirty="0" smtClean="0"/>
              <a:t> is compulsory that the current market price of the underlying security has crossed that Option </a:t>
            </a:r>
            <a:r>
              <a:rPr lang="en-GB" dirty="0" err="1" smtClean="0"/>
              <a:t>Strike.These</a:t>
            </a:r>
            <a:r>
              <a:rPr lang="en-GB" dirty="0" smtClean="0"/>
              <a:t> Options are called as In-The-Money </a:t>
            </a:r>
            <a:r>
              <a:rPr lang="en-GB" dirty="0" err="1" smtClean="0"/>
              <a:t>Options.The</a:t>
            </a:r>
            <a:r>
              <a:rPr lang="en-GB" dirty="0" smtClean="0"/>
              <a:t> Option with Strike Price near to the security price is known as At-the-Money </a:t>
            </a:r>
            <a:r>
              <a:rPr lang="en-GB" dirty="0" err="1" smtClean="0"/>
              <a:t>Option.The</a:t>
            </a:r>
            <a:r>
              <a:rPr lang="en-GB" dirty="0" smtClean="0"/>
              <a:t> far away Strike Price is known as Out-Of-Money Option.</a:t>
            </a:r>
          </a:p>
          <a:p>
            <a:pPr marL="171450" indent="-171450">
              <a:buFont typeface="Arial" panose="020B0604020202020204" pitchFamily="34" charset="0"/>
              <a:buChar char="•"/>
            </a:pPr>
            <a:endParaRPr lang="en-GB" dirty="0" smtClean="0"/>
          </a:p>
          <a:p>
            <a:pPr marL="0" indent="0">
              <a:buFont typeface="Arial" panose="020B0604020202020204" pitchFamily="34" charset="0"/>
              <a:buNone/>
            </a:pPr>
            <a:r>
              <a:rPr lang="en-GB" dirty="0" smtClean="0"/>
              <a:t>Suppose a stock is trading currently at ₹ 1000.All Call Options with Strike Price below 1000 shall be In-The-</a:t>
            </a:r>
            <a:r>
              <a:rPr lang="en-GB" dirty="0" err="1" smtClean="0"/>
              <a:t>Money.A</a:t>
            </a:r>
            <a:r>
              <a:rPr lang="en-GB" dirty="0" smtClean="0"/>
              <a:t> 980 Strike Call Option shall have an Intrinsic Value of 20 (Strike of 1020 would be At-the-Money while 1040 or higher are Out-of-Money).For a Put </a:t>
            </a:r>
            <a:r>
              <a:rPr lang="en-GB" dirty="0" err="1" smtClean="0"/>
              <a:t>Option,all</a:t>
            </a:r>
            <a:r>
              <a:rPr lang="en-GB" dirty="0" smtClean="0"/>
              <a:t> the Put Options with Strike Price above 1000 shall be In-The-Money </a:t>
            </a:r>
            <a:r>
              <a:rPr lang="en-GB" dirty="0" err="1" smtClean="0"/>
              <a:t>Options.Here</a:t>
            </a:r>
            <a:r>
              <a:rPr lang="en-GB" dirty="0" smtClean="0"/>
              <a:t> a Put Option with 1020 Strike Price shall have Intrinsic Value of 20 (Strike of 980 would be At-the-Money while 960 and lower are Out-of-Money).</a:t>
            </a:r>
          </a:p>
          <a:p>
            <a:pPr marL="171450" indent="-171450">
              <a:buFont typeface="Arial" panose="020B0604020202020204" pitchFamily="34" charset="0"/>
              <a:buChar char="•"/>
            </a:pPr>
            <a:endParaRPr lang="en-GB" dirty="0" smtClean="0"/>
          </a:p>
          <a:p>
            <a:pPr marL="0" indent="0">
              <a:buFont typeface="Arial" panose="020B0604020202020204" pitchFamily="34" charset="0"/>
              <a:buNone/>
            </a:pPr>
            <a:r>
              <a:rPr lang="en-GB" dirty="0" smtClean="0"/>
              <a:t>Let us </a:t>
            </a:r>
            <a:r>
              <a:rPr lang="en-GB" dirty="0" err="1" smtClean="0"/>
              <a:t>say,the</a:t>
            </a:r>
            <a:r>
              <a:rPr lang="en-GB" dirty="0" smtClean="0"/>
              <a:t> price of 980 Strike Call Option for the above stock is ₹ 28 with stock price ₹ 1000.The price split for this Option would be 1000-980=20 (Intrinsic Value) + 8 (Premium) = 28.Lower the </a:t>
            </a:r>
            <a:r>
              <a:rPr lang="en-GB" dirty="0" err="1" smtClean="0"/>
              <a:t>Premium,the</a:t>
            </a:r>
            <a:r>
              <a:rPr lang="en-GB" dirty="0" smtClean="0"/>
              <a:t> cheaper the Option is to buy.</a:t>
            </a:r>
          </a:p>
          <a:p>
            <a:pPr marL="171450" indent="-171450">
              <a:buFont typeface="Arial" panose="020B0604020202020204" pitchFamily="34" charset="0"/>
              <a:buChar char="•"/>
            </a:pPr>
            <a:endParaRPr lang="en-GB" dirty="0" smtClean="0"/>
          </a:p>
          <a:p>
            <a:pPr marL="0" indent="0">
              <a:buFont typeface="Arial" panose="020B0604020202020204" pitchFamily="34" charset="0"/>
              <a:buNone/>
            </a:pPr>
            <a:r>
              <a:rPr lang="en-GB" dirty="0" smtClean="0"/>
              <a:t>At the time of expiry of Options </a:t>
            </a:r>
            <a:r>
              <a:rPr lang="en-GB" dirty="0" err="1" smtClean="0"/>
              <a:t>Contract,what</a:t>
            </a:r>
            <a:r>
              <a:rPr lang="en-GB" dirty="0" smtClean="0"/>
              <a:t> is left in an Option is only its Intrinsic Value ( Last traded price of the security – Strike Price = Intrinsic Value).The value of all Out-of-Money Option Strikes, above the last traded price for Call Options and below the last traded price for the Put Options, of the underlying security at the time of expiry turn to Zero ( </a:t>
            </a:r>
            <a:r>
              <a:rPr lang="en-GB" dirty="0" err="1" smtClean="0"/>
              <a:t>Remember,In</a:t>
            </a:r>
            <a:r>
              <a:rPr lang="en-GB" dirty="0" smtClean="0"/>
              <a:t>-the-Money Options retain their Intrinsic Value even at expiry).</a:t>
            </a:r>
          </a:p>
          <a:p>
            <a:pPr marL="0" indent="0">
              <a:buFont typeface="Arial" panose="020B0604020202020204" pitchFamily="34" charset="0"/>
              <a:buNone/>
            </a:pPr>
            <a:endParaRPr lang="en-GB" dirty="0" smtClean="0"/>
          </a:p>
          <a:p>
            <a:pPr marL="0" indent="0">
              <a:buFont typeface="Arial" panose="020B0604020202020204" pitchFamily="34" charset="0"/>
              <a:buNone/>
            </a:pPr>
            <a:r>
              <a:rPr lang="en-GB" dirty="0" smtClean="0"/>
              <a:t>Intrinsic value is the built-in value of an option.  It is the difference between the option strike price and the underlying futures price.  For example, the intrinsic value of a $4.70 December corn put when December corn futures are trading at $4.60 is 10 cents ($4.70 strike price - $4.60 underlying futures price).</a:t>
            </a:r>
          </a:p>
          <a:p>
            <a:pPr marL="0" indent="0">
              <a:buFont typeface="Arial" panose="020B0604020202020204" pitchFamily="34" charset="0"/>
              <a:buNone/>
            </a:pPr>
            <a:endParaRPr lang="en-GB" dirty="0" smtClean="0"/>
          </a:p>
          <a:p>
            <a:pPr marL="0" indent="0">
              <a:buFont typeface="Arial" panose="020B0604020202020204" pitchFamily="34" charset="0"/>
              <a:buNone/>
            </a:pPr>
            <a:endParaRPr lang="en-GB" dirty="0" smtClean="0"/>
          </a:p>
          <a:p>
            <a:pPr marL="171450" indent="-171450">
              <a:buFont typeface="Arial" panose="020B0604020202020204" pitchFamily="34" charset="0"/>
              <a:buChar char="•"/>
            </a:pPr>
            <a:r>
              <a:rPr lang="en-GB" dirty="0" smtClean="0"/>
              <a:t>Time value is equal to the option premium less intrinsic value.  Time value reflects the risk that the option seller bears in selling the option to the buyer.  For example, if a $4.70 December corn put sold for 34 cents per bushel when December corn was trading at $4.60, the put would have 24 cents per bushel of time value ($.34 premium - $.10 intrinsic value = $.24 time value).</a:t>
            </a:r>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r>
              <a:rPr lang="en-GB" dirty="0" smtClean="0"/>
              <a:t>A contract size is the deliverable quantity of commodities or financial instruments underlying futures and option contracts that are traded on an exchange. The contract size is standardized for such futures and options contracts, and varies depending on the commodity or instrument that is traded. The contract size also determines the dollar value of a unit move in the underlying commodity or instrument. </a:t>
            </a:r>
          </a:p>
          <a:p>
            <a:pPr marL="171450" indent="-171450">
              <a:buFont typeface="Arial" panose="020B0604020202020204" pitchFamily="34" charset="0"/>
              <a:buChar char="•"/>
            </a:pPr>
            <a:endParaRPr lang="en-GB" dirty="0" smtClean="0"/>
          </a:p>
          <a:p>
            <a:pPr marL="0" indent="0">
              <a:buFont typeface="Arial" panose="020B0604020202020204" pitchFamily="34" charset="0"/>
              <a:buNone/>
            </a:pPr>
            <a:r>
              <a:rPr lang="en-GB" dirty="0" smtClean="0"/>
              <a:t>BREAKING DOWN 'Contract Size'</a:t>
            </a:r>
          </a:p>
          <a:p>
            <a:pPr marL="171450" indent="-171450">
              <a:buFont typeface="Arial" panose="020B0604020202020204" pitchFamily="34" charset="0"/>
              <a:buChar char="•"/>
            </a:pPr>
            <a:endParaRPr lang="en-GB" dirty="0" smtClean="0"/>
          </a:p>
          <a:p>
            <a:pPr marL="0" indent="0">
              <a:buFont typeface="Arial" panose="020B0604020202020204" pitchFamily="34" charset="0"/>
              <a:buNone/>
            </a:pPr>
            <a:r>
              <a:rPr lang="en-GB" dirty="0" smtClean="0"/>
              <a:t>The contract size of most equity option contracts is 100 shares. However, the contract size for commodities and financial instruments such as currencies and interest rate futures varies widely. For example, the contract size for a Canadian dollar futures contract is C$100,000, while the size of a soybean contract traded on the Chicago Board of Trade is 5,000 bushels.</a:t>
            </a:r>
          </a:p>
          <a:p>
            <a:pPr marL="171450" indent="-171450">
              <a:buFont typeface="Arial" panose="020B0604020202020204" pitchFamily="34" charset="0"/>
              <a:buChar char="•"/>
            </a:pPr>
            <a:endParaRPr lang="en-GB" dirty="0" smtClean="0"/>
          </a:p>
          <a:p>
            <a:pPr marL="0" indent="0">
              <a:buFont typeface="Arial" panose="020B0604020202020204" pitchFamily="34" charset="0"/>
              <a:buNone/>
            </a:pPr>
            <a:r>
              <a:rPr lang="en-GB" dirty="0" smtClean="0"/>
              <a:t>The size of a gold futures contract on the COMEX is 100 ounces. Therefore, each $1 move in the price of gold translates into a $100 change in the value of the gold futures contract. </a:t>
            </a:r>
          </a:p>
          <a:p>
            <a:pPr marL="0" indent="0">
              <a:buFont typeface="Arial" panose="020B0604020202020204" pitchFamily="34" charset="0"/>
              <a:buNone/>
            </a:pPr>
            <a:endParaRPr lang="en-GB" dirty="0" smtClean="0"/>
          </a:p>
          <a:p>
            <a:pPr marL="171450" indent="-171450">
              <a:buFont typeface="Arial" panose="020B0604020202020204" pitchFamily="34" charset="0"/>
              <a:buChar char="•"/>
            </a:pPr>
            <a:r>
              <a:rPr lang="en-GB" dirty="0" smtClean="0"/>
              <a:t>What is 'Delta Hedging'</a:t>
            </a:r>
          </a:p>
          <a:p>
            <a:pPr marL="0" indent="0">
              <a:buFont typeface="Arial" panose="020B0604020202020204" pitchFamily="34" charset="0"/>
              <a:buNone/>
            </a:pPr>
            <a:r>
              <a:rPr lang="en-GB" dirty="0" smtClean="0"/>
              <a:t>Delta hedging is an options strategy that aims to reduce, or hedge, the risk associated with price movements in the underlying asset, by offsetting long and short positions. For example, a long call position may be delta hedged by shorting the underlying stock. This strategy is based on the change in premium, or price of option, caused by a change in the price of the underlying security.</a:t>
            </a:r>
          </a:p>
          <a:p>
            <a:pPr marL="0" indent="0">
              <a:buFont typeface="Arial" panose="020B0604020202020204" pitchFamily="34" charset="0"/>
              <a:buNone/>
            </a:pPr>
            <a:r>
              <a:rPr lang="en-GB" dirty="0" smtClean="0"/>
              <a:t>BREAKING DOWN 'Delta Hedging'</a:t>
            </a:r>
          </a:p>
          <a:p>
            <a:pPr marL="0" indent="0">
              <a:buFont typeface="Arial" panose="020B0604020202020204" pitchFamily="34" charset="0"/>
              <a:buNone/>
            </a:pPr>
            <a:r>
              <a:rPr lang="en-GB" dirty="0" smtClean="0"/>
              <a:t>The theoretical change in premium for each basis point or $1 change in price of the underlying is the delta, and the relationship between the two movements is the hedge ratio. The price of a put option with a delta of -0.50 is expected to rise by 50 cents if the underlying asset falls by $1. The opposite is true as well. The delta of a call option ranges between zero and one, while the delta of a put option ranges between negative one and zero. For example, the price of a call option with a hedge ratio of 40 will rise 40% of the stock-price move if the price of the underlying stock increases by $1.</a:t>
            </a:r>
          </a:p>
          <a:p>
            <a:pPr marL="0" indent="0">
              <a:buFont typeface="Arial" panose="020B0604020202020204" pitchFamily="34" charset="0"/>
              <a:buNone/>
            </a:pPr>
            <a:r>
              <a:rPr lang="en-GB" dirty="0" smtClean="0"/>
              <a:t>Options with high hedge ratios are usually more profitable to buy than to write, since the greater the percentage movement, relative to the underlying's price and the corresponding little time-value erosion, the greater the leverage. The opposite is true for options with a low hedge ratio.</a:t>
            </a:r>
          </a:p>
          <a:p>
            <a:pPr marL="0" indent="0">
              <a:buFont typeface="Arial" panose="020B0604020202020204" pitchFamily="34" charset="0"/>
              <a:buNone/>
            </a:pPr>
            <a:endParaRPr lang="en-GB" dirty="0" smtClean="0"/>
          </a:p>
          <a:p>
            <a:pPr marL="0" indent="0">
              <a:buFont typeface="Arial" panose="020B0604020202020204" pitchFamily="34" charset="0"/>
              <a:buNone/>
            </a:pPr>
            <a:r>
              <a:rPr lang="en-GB" dirty="0" smtClean="0"/>
              <a:t>Delta Hedging With Options</a:t>
            </a:r>
          </a:p>
          <a:p>
            <a:pPr marL="0" indent="0">
              <a:buFont typeface="Arial" panose="020B0604020202020204" pitchFamily="34" charset="0"/>
              <a:buNone/>
            </a:pPr>
            <a:r>
              <a:rPr lang="en-GB" dirty="0" smtClean="0"/>
              <a:t>An options position could be hedged with options with a delta that is opposite to that of the current options position to maintain a delta neutral position. A delta neutral position is one in which the overall delta is zero, which minimizes the options' price movements in relation to the underlying asset. For example, assume an investor holds one call option with a delta of 0.50, which indicates the option is at-the-money, and wishes to maintain a delta neutral position. The investor could purchase an at-the-money put option with a delta of -0.50 to offset the positive delta, which would make the position have a delta of zero.</a:t>
            </a:r>
          </a:p>
          <a:p>
            <a:pPr marL="0" indent="0">
              <a:buFont typeface="Arial" panose="020B0604020202020204" pitchFamily="34" charset="0"/>
              <a:buNone/>
            </a:pPr>
            <a:endParaRPr lang="en-GB" dirty="0" smtClean="0"/>
          </a:p>
          <a:p>
            <a:pPr marL="171450" indent="-171450">
              <a:buFont typeface="Arial" panose="020B0604020202020204" pitchFamily="34" charset="0"/>
              <a:buChar char="•"/>
            </a:pPr>
            <a:r>
              <a:rPr lang="en-GB" dirty="0" smtClean="0"/>
              <a:t>Just as there are two different types of options (puts and calls), so there are two main styles of options: American and European. These options have many similar characteristics, but it's the differences that are important. Many rookies have suffered unnecessary losses because they were unaware of the differences. In this article, we'll discuss these differences and how they affect you, so you can discover how to avoid potentially costly problems.</a:t>
            </a:r>
          </a:p>
          <a:p>
            <a:pPr marL="171450" indent="-171450">
              <a:buFont typeface="Arial" panose="020B0604020202020204" pitchFamily="34" charset="0"/>
              <a:buChar char="•"/>
            </a:pPr>
            <a:endParaRPr lang="en-GB" dirty="0" smtClean="0"/>
          </a:p>
          <a:p>
            <a:pPr marL="0" indent="0">
              <a:buFont typeface="Arial" panose="020B0604020202020204" pitchFamily="34" charset="0"/>
              <a:buNone/>
            </a:pPr>
            <a:r>
              <a:rPr lang="en-GB" dirty="0" smtClean="0"/>
              <a:t>Differences</a:t>
            </a:r>
          </a:p>
          <a:p>
            <a:pPr marL="0" indent="0">
              <a:buFont typeface="Arial" panose="020B0604020202020204" pitchFamily="34" charset="0"/>
              <a:buNone/>
            </a:pPr>
            <a:r>
              <a:rPr lang="en-GB" dirty="0" smtClean="0"/>
              <a:t>There are four key differences between American- and European-style options:</a:t>
            </a:r>
          </a:p>
          <a:p>
            <a:pPr marL="171450" indent="-171450">
              <a:buFont typeface="Arial" panose="020B0604020202020204" pitchFamily="34" charset="0"/>
              <a:buChar char="•"/>
            </a:pPr>
            <a:endParaRPr lang="en-GB" dirty="0" smtClean="0"/>
          </a:p>
          <a:p>
            <a:pPr marL="0" indent="0">
              <a:buFont typeface="Arial" panose="020B0604020202020204" pitchFamily="34" charset="0"/>
              <a:buNone/>
            </a:pPr>
            <a:r>
              <a:rPr lang="en-GB" dirty="0" smtClean="0"/>
              <a:t>1. Underlying</a:t>
            </a:r>
          </a:p>
          <a:p>
            <a:pPr marL="0" indent="0">
              <a:buFont typeface="Arial" panose="020B0604020202020204" pitchFamily="34" charset="0"/>
              <a:buNone/>
            </a:pPr>
            <a:r>
              <a:rPr lang="en-GB" dirty="0" smtClean="0"/>
              <a:t>- All </a:t>
            </a:r>
            <a:r>
              <a:rPr lang="en-GB" dirty="0" err="1" smtClean="0"/>
              <a:t>optionable</a:t>
            </a:r>
            <a:r>
              <a:rPr lang="en-GB" dirty="0" smtClean="0"/>
              <a:t> stocks and exchange traded funds (ETFs) have American-style options. Among the broad-based indices, only limited indices such as the S&amp;P 100 have American-style options. Major broad-based indices, such as the S&amp;P 500, have very actively traded European-style options.</a:t>
            </a:r>
          </a:p>
          <a:p>
            <a:pPr marL="0" indent="0">
              <a:buFont typeface="Arial" panose="020B0604020202020204" pitchFamily="34" charset="0"/>
              <a:buNone/>
            </a:pPr>
            <a:r>
              <a:rPr lang="en-GB" dirty="0" smtClean="0"/>
              <a:t>2. The Right To Exercise </a:t>
            </a:r>
          </a:p>
          <a:p>
            <a:pPr marL="0" indent="0">
              <a:buFont typeface="Arial" panose="020B0604020202020204" pitchFamily="34" charset="0"/>
              <a:buNone/>
            </a:pPr>
            <a:r>
              <a:rPr lang="en-GB" dirty="0" smtClean="0"/>
              <a:t>Owners of American-style options may exercise at any time before the option expires, while owners of European-style options may exercise only at expiration. </a:t>
            </a:r>
          </a:p>
          <a:p>
            <a:pPr marL="0" indent="0">
              <a:buFont typeface="Arial" panose="020B0604020202020204" pitchFamily="34" charset="0"/>
              <a:buNone/>
            </a:pPr>
            <a:r>
              <a:rPr lang="en-GB" dirty="0" smtClean="0"/>
              <a:t>3 Trading of index options</a:t>
            </a:r>
          </a:p>
          <a:p>
            <a:pPr marL="0" indent="0">
              <a:buFont typeface="Arial" panose="020B0604020202020204" pitchFamily="34" charset="0"/>
              <a:buNone/>
            </a:pPr>
            <a:r>
              <a:rPr lang="en-GB" dirty="0" smtClean="0"/>
              <a:t>- American index options cease trading at the close of business on the third Friday of the expiration month. (A few options are "quarterlies," which trade until the last trading day of the calendar quarter, or "weeklies," which cease trading on Friday of the specified week.)</a:t>
            </a:r>
          </a:p>
          <a:p>
            <a:pPr marL="0" indent="0">
              <a:buFont typeface="Arial" panose="020B0604020202020204" pitchFamily="34" charset="0"/>
              <a:buNone/>
            </a:pPr>
            <a:r>
              <a:rPr lang="en-GB" dirty="0" smtClean="0"/>
              <a:t>- European index options stop trading one day earlier - at the close of business on the Thursday preceding the third Friday.</a:t>
            </a:r>
          </a:p>
          <a:p>
            <a:pPr marL="0" indent="0">
              <a:buFont typeface="Arial" panose="020B0604020202020204" pitchFamily="34" charset="0"/>
              <a:buNone/>
            </a:pPr>
            <a:r>
              <a:rPr lang="en-GB" dirty="0" smtClean="0"/>
              <a:t>4. Settlement Price </a:t>
            </a:r>
          </a:p>
          <a:p>
            <a:pPr marL="0" indent="0">
              <a:buFont typeface="Arial" panose="020B0604020202020204" pitchFamily="34" charset="0"/>
              <a:buNone/>
            </a:pPr>
            <a:r>
              <a:rPr lang="en-GB" dirty="0" smtClean="0"/>
              <a:t>- This is the official closing price for the expiration period and establishes which options are in the money and subject to auto-exercise. Any option that's in the money by 1 cent or more on the expiration date is automatically exercised unless the option owner specifically requests his/her broker not to exercise.</a:t>
            </a:r>
          </a:p>
          <a:p>
            <a:pPr marL="0" indent="0">
              <a:buFont typeface="Arial" panose="020B0604020202020204" pitchFamily="34" charset="0"/>
              <a:buNone/>
            </a:pPr>
            <a:r>
              <a:rPr lang="en-GB" dirty="0" smtClean="0"/>
              <a:t>- American index options cease trading at the close of business on the third Friday of the expiration month. (A few options are "quarterlies," which trade until the last trading day of the calendar quarter, or "weeklies," which cease trading on Friday of the specified week.)</a:t>
            </a:r>
          </a:p>
          <a:p>
            <a:pPr marL="0" indent="0">
              <a:buFont typeface="Arial" panose="020B0604020202020204" pitchFamily="34" charset="0"/>
              <a:buNone/>
            </a:pPr>
            <a:r>
              <a:rPr lang="en-GB" dirty="0" smtClean="0"/>
              <a:t>European index options stop trading one day earlier - at the close of business on the Thursday preceding the third Friday.</a:t>
            </a:r>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r>
              <a:rPr lang="en-GB" dirty="0" smtClean="0"/>
              <a:t>Contract range</a:t>
            </a:r>
          </a:p>
          <a:p>
            <a:pPr marL="0" indent="0">
              <a:buFont typeface="Arial" panose="020B0604020202020204" pitchFamily="34" charset="0"/>
              <a:buNone/>
            </a:pPr>
            <a:r>
              <a:rPr lang="en-GB" dirty="0" smtClean="0"/>
              <a:t>Contract range in options trading is the difference in the highest and lowest price a particular options contract has filled at within a specific period of time. It gives you an idea as to how wide a range the particular options contract has traded in. For example, If XYZ company's January $50 Call Options has filled at $1.80, $2.50, $3.50, $1.50, then its contract range is $3.50 - $1.50 = $2.00. </a:t>
            </a:r>
          </a:p>
          <a:p>
            <a:pPr marL="171450" indent="-171450">
              <a:buFont typeface="Arial" panose="020B0604020202020204" pitchFamily="34" charset="0"/>
              <a:buChar char="•"/>
            </a:pPr>
            <a:endParaRPr lang="en-GB" dirty="0" smtClean="0"/>
          </a:p>
          <a:p>
            <a:pPr marL="0" indent="0">
              <a:buFont typeface="Arial" panose="020B0604020202020204" pitchFamily="34" charset="0"/>
              <a:buNone/>
            </a:pPr>
            <a:r>
              <a:rPr lang="en-GB" dirty="0" smtClean="0"/>
              <a:t>Contract range is not a piece of information most options traders require, especially retail options traders, because stock options are derivatives that moves as its underlying stock moves. It's price does not move only when it is being traded. This means that the highest and lowest possible price for that options contract may actually be wider than its contract range. Contract range is most applicable in other financial instruments such as Range Forward Contracts in currency trading. </a:t>
            </a:r>
          </a:p>
          <a:p>
            <a:pPr marL="0" indent="0">
              <a:buFont typeface="Arial" panose="020B0604020202020204" pitchFamily="34" charset="0"/>
              <a:buNone/>
            </a:pPr>
            <a:endParaRPr lang="en-GB" dirty="0" smtClean="0"/>
          </a:p>
          <a:p>
            <a:pPr marL="171450" indent="-171450">
              <a:buFont typeface="Arial" panose="020B0604020202020204" pitchFamily="34" charset="0"/>
              <a:buChar char="•"/>
            </a:pPr>
            <a:r>
              <a:rPr lang="en-GB" dirty="0" smtClean="0"/>
              <a:t>Risk factors are used in complex equations to price options.</a:t>
            </a:r>
          </a:p>
          <a:p>
            <a:pPr marL="0" indent="0">
              <a:buFont typeface="Arial" panose="020B0604020202020204" pitchFamily="34" charset="0"/>
              <a:buNone/>
            </a:pPr>
            <a:r>
              <a:rPr lang="en-GB" dirty="0" smtClean="0"/>
              <a:t>Options are contracts to buy or sell an underlying asset for a given price, called the strike price, on or before an expiration date. Calls are options to buy, and puts are options to sell. The price, or premium, of an option is influenced by a number of factors. The effects of these price factors are complex and are usually calculated using sophisticated mathematical models. The major risk factors are the price and volatility of the underlying asset, time until expiration, and interest rates.</a:t>
            </a:r>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endParaRPr lang="en-GB" dirty="0" smtClean="0"/>
          </a:p>
          <a:p>
            <a:pPr marL="0" indent="0">
              <a:buFont typeface="Arial" panose="020B0604020202020204" pitchFamily="34" charset="0"/>
              <a:buNone/>
            </a:pPr>
            <a:endParaRPr lang="en-GB" dirty="0" smtClean="0"/>
          </a:p>
          <a:p>
            <a:pPr marL="0" indent="0">
              <a:buFont typeface="Arial" panose="020B0604020202020204" pitchFamily="34" charset="0"/>
              <a:buNone/>
            </a:pPr>
            <a:endParaRPr lang="en-GB" dirty="0" smtClean="0"/>
          </a:p>
          <a:p>
            <a:pPr marL="171450" indent="-171450">
              <a:buFont typeface="Arial" panose="020B0604020202020204" pitchFamily="34" charset="0"/>
              <a:buChar char="•"/>
            </a:pPr>
            <a:endParaRPr lang="en-GB" dirty="0" smtClean="0"/>
          </a:p>
          <a:p>
            <a:pPr marL="0" indent="0">
              <a:buFont typeface="Arial" panose="020B0604020202020204" pitchFamily="34" charset="0"/>
              <a:buNone/>
            </a:pPr>
            <a:endParaRPr lang="en-GB" dirty="0" smtClean="0"/>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3CEE0C12-C9A9-4229-BAA0-16304CB95DF7}" type="slidenum">
              <a:rPr lang="en-US" smtClean="0">
                <a:solidFill>
                  <a:prstClr val="black"/>
                </a:solidFill>
              </a:rPr>
              <a:pPr/>
              <a:t>30</a:t>
            </a:fld>
            <a:endParaRPr lang="en-US">
              <a:solidFill>
                <a:prstClr val="black"/>
              </a:solidFill>
            </a:endParaRPr>
          </a:p>
        </p:txBody>
      </p:sp>
    </p:spTree>
    <p:extLst>
      <p:ext uri="{BB962C8B-B14F-4D97-AF65-F5344CB8AC3E}">
        <p14:creationId xmlns:p14="http://schemas.microsoft.com/office/powerpoint/2010/main" val="32221221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3CEE0C12-C9A9-4229-BAA0-16304CB95DF7}" type="slidenum">
              <a:rPr lang="en-US" smtClean="0"/>
              <a:t>31</a:t>
            </a:fld>
            <a:endParaRPr lang="en-US"/>
          </a:p>
        </p:txBody>
      </p:sp>
    </p:spTree>
    <p:extLst>
      <p:ext uri="{BB962C8B-B14F-4D97-AF65-F5344CB8AC3E}">
        <p14:creationId xmlns:p14="http://schemas.microsoft.com/office/powerpoint/2010/main" val="35861364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CEE0C12-C9A9-4229-BAA0-16304CB95DF7}" type="slidenum">
              <a:rPr lang="en-US" smtClean="0"/>
              <a:t>32</a:t>
            </a:fld>
            <a:endParaRPr lang="en-US"/>
          </a:p>
        </p:txBody>
      </p:sp>
    </p:spTree>
    <p:extLst>
      <p:ext uri="{BB962C8B-B14F-4D97-AF65-F5344CB8AC3E}">
        <p14:creationId xmlns:p14="http://schemas.microsoft.com/office/powerpoint/2010/main" val="42350983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10"/>
          </p:nvPr>
        </p:nvSpPr>
        <p:spPr/>
        <p:txBody>
          <a:bodyPr/>
          <a:lstStyle/>
          <a:p>
            <a:fld id="{3CEE0C12-C9A9-4229-BAA0-16304CB95DF7}" type="slidenum">
              <a:rPr lang="en-US" smtClean="0">
                <a:solidFill>
                  <a:prstClr val="black"/>
                </a:solidFill>
              </a:rPr>
              <a:pPr/>
              <a:t>33</a:t>
            </a:fld>
            <a:endParaRPr lang="en-US">
              <a:solidFill>
                <a:prstClr val="black"/>
              </a:solidFill>
            </a:endParaRPr>
          </a:p>
        </p:txBody>
      </p:sp>
    </p:spTree>
    <p:extLst>
      <p:ext uri="{BB962C8B-B14F-4D97-AF65-F5344CB8AC3E}">
        <p14:creationId xmlns:p14="http://schemas.microsoft.com/office/powerpoint/2010/main" val="16003583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effectLst/>
                <a:latin typeface="+mn-lt"/>
                <a:ea typeface="Calibri"/>
                <a:cs typeface="Times New Roman"/>
              </a:rPr>
              <a:t>Exam January 2018 Question 1 c answer</a:t>
            </a:r>
          </a:p>
          <a:p>
            <a:endParaRPr lang="en-GB" sz="1200" dirty="0" smtClean="0">
              <a:effectLst/>
              <a:latin typeface="+mn-lt"/>
              <a:ea typeface="Calibri"/>
              <a:cs typeface="Times New Roman"/>
            </a:endParaRPr>
          </a:p>
          <a:p>
            <a:pPr marL="0" marR="0">
              <a:lnSpc>
                <a:spcPct val="115000"/>
              </a:lnSpc>
              <a:spcBef>
                <a:spcPts val="0"/>
              </a:spcBef>
              <a:spcAft>
                <a:spcPts val="1000"/>
              </a:spcAft>
            </a:pPr>
            <a:r>
              <a:rPr lang="en-GB" sz="1200" dirty="0" smtClean="0">
                <a:effectLst/>
                <a:latin typeface="+mn-lt"/>
                <a:ea typeface="Calibri"/>
                <a:cs typeface="Times New Roman"/>
              </a:rPr>
              <a:t>PURCHASING POWER PARITY THEORY</a:t>
            </a:r>
            <a:endParaRPr lang="en-US" sz="1200" dirty="0" smtClean="0">
              <a:effectLst/>
              <a:latin typeface="+mn-lt"/>
              <a:ea typeface="Calibri"/>
              <a:cs typeface="Times New Roman"/>
            </a:endParaRPr>
          </a:p>
          <a:p>
            <a:pPr marL="0" marR="0">
              <a:lnSpc>
                <a:spcPct val="115000"/>
              </a:lnSpc>
              <a:spcBef>
                <a:spcPts val="0"/>
              </a:spcBef>
              <a:spcAft>
                <a:spcPts val="1000"/>
              </a:spcAft>
            </a:pPr>
            <a:r>
              <a:rPr lang="en-GB" sz="1200" dirty="0" smtClean="0">
                <a:effectLst/>
                <a:latin typeface="+mn-lt"/>
                <a:ea typeface="Calibri"/>
                <a:cs typeface="Times New Roman"/>
              </a:rPr>
              <a:t>Under the theory of Purchasing Power Parity, the change in the exchange rate between two countries’ currencies is determined by the change in their relative price levels locally that are affected by inflation. It is generally agreed that this theory mostly holds true over the long run, but economists have found that it can suffer distortions over the short term because of trade and investment barriers, local taxation, and other factors.</a:t>
            </a:r>
            <a:endParaRPr lang="en-US" sz="1200" dirty="0" smtClean="0">
              <a:effectLst/>
              <a:latin typeface="+mn-lt"/>
              <a:ea typeface="Calibri"/>
              <a:cs typeface="Times New Roman"/>
            </a:endParaRPr>
          </a:p>
          <a:p>
            <a:pPr marL="0" marR="0">
              <a:lnSpc>
                <a:spcPct val="115000"/>
              </a:lnSpc>
              <a:spcBef>
                <a:spcPts val="0"/>
              </a:spcBef>
              <a:spcAft>
                <a:spcPts val="1000"/>
              </a:spcAft>
            </a:pPr>
            <a:r>
              <a:rPr lang="en-GB" sz="1200" dirty="0" smtClean="0">
                <a:effectLst/>
                <a:latin typeface="+mn-lt"/>
                <a:ea typeface="Calibri"/>
                <a:cs typeface="Times New Roman"/>
              </a:rPr>
              <a:t>As a result of this relationship, one can expect the currencies of countries with higher inflation rates to weaken over time versus their peers, whereas currencies of countries with lower inflation rates tend to strengthen. In economies with weak production of local goods and services, the depreciation of the local currency can at times even be accelerated by the “pass-through effect” of importing foreign goods with relatively higher prices.3)Open Forex Practice Account With FXCM</a:t>
            </a:r>
            <a:endParaRPr lang="en-US" sz="1200" dirty="0" smtClean="0">
              <a:effectLst/>
              <a:latin typeface="+mn-lt"/>
              <a:ea typeface="Calibri"/>
              <a:cs typeface="Times New Roman"/>
            </a:endParaRPr>
          </a:p>
          <a:p>
            <a:pPr marL="0" marR="0">
              <a:lnSpc>
                <a:spcPct val="115000"/>
              </a:lnSpc>
              <a:spcBef>
                <a:spcPts val="0"/>
              </a:spcBef>
              <a:spcAft>
                <a:spcPts val="1000"/>
              </a:spcAft>
            </a:pPr>
            <a:r>
              <a:rPr lang="en-GB" sz="1200" dirty="0" smtClean="0">
                <a:effectLst/>
                <a:latin typeface="+mn-lt"/>
                <a:ea typeface="Calibri"/>
                <a:cs typeface="Times New Roman"/>
              </a:rPr>
              <a:t>INTEREST RATE PARITY</a:t>
            </a:r>
            <a:endParaRPr lang="en-US" sz="1200" dirty="0" smtClean="0">
              <a:effectLst/>
              <a:latin typeface="+mn-lt"/>
              <a:ea typeface="Calibri"/>
              <a:cs typeface="Times New Roman"/>
            </a:endParaRPr>
          </a:p>
          <a:p>
            <a:pPr marL="0" marR="0">
              <a:lnSpc>
                <a:spcPct val="115000"/>
              </a:lnSpc>
              <a:spcBef>
                <a:spcPts val="0"/>
              </a:spcBef>
              <a:spcAft>
                <a:spcPts val="1000"/>
              </a:spcAft>
            </a:pPr>
            <a:r>
              <a:rPr lang="en-GB" sz="1200" dirty="0" smtClean="0">
                <a:effectLst/>
                <a:latin typeface="+mn-lt"/>
                <a:ea typeface="Calibri"/>
                <a:cs typeface="Times New Roman"/>
              </a:rPr>
              <a:t>While directly related to inflation control policy, interest rates are also considered to have their own particular relevance for foreign exchange trading because of what is known as interest rate parity. This theory posits that the real interest rates (interest rates less inflation) across borders tend to move toward equilibrium, and that currencies in economies with higher interest rates tend to weaken over time.</a:t>
            </a:r>
            <a:endParaRPr lang="en-US" sz="1200" dirty="0" smtClean="0">
              <a:effectLst/>
              <a:latin typeface="+mn-lt"/>
              <a:ea typeface="Calibri"/>
              <a:cs typeface="Times New Roman"/>
            </a:endParaRPr>
          </a:p>
          <a:p>
            <a:pPr marL="0" marR="0">
              <a:lnSpc>
                <a:spcPct val="115000"/>
              </a:lnSpc>
              <a:spcBef>
                <a:spcPts val="0"/>
              </a:spcBef>
              <a:spcAft>
                <a:spcPts val="1000"/>
              </a:spcAft>
            </a:pPr>
            <a:r>
              <a:rPr lang="en-GB" sz="1200" dirty="0" smtClean="0">
                <a:effectLst/>
                <a:latin typeface="+mn-lt"/>
                <a:ea typeface="Calibri"/>
                <a:cs typeface="Times New Roman"/>
              </a:rPr>
              <a:t>However, where capital is allowed to move freely across borders, investors will seek to put their money in countries where they can get the highest returns. Thus, if one country has a higher interest rate than another, money will tend to flow to the country with the higher interest rate, causing that country’s weaker currency to once again appreciate over time. When the currency has risen to an equilibrium price level where its cost is no longer offset by gains from its higher interest rate, it reaches interest rate parity and further investment flows from abroad come to a halt.</a:t>
            </a:r>
            <a:endParaRPr lang="en-US" sz="1200" dirty="0" smtClean="0">
              <a:effectLst/>
              <a:latin typeface="+mn-lt"/>
              <a:ea typeface="Calibri"/>
              <a:cs typeface="Times New Roman"/>
            </a:endParaRPr>
          </a:p>
          <a:p>
            <a:pPr marL="0" marR="0">
              <a:lnSpc>
                <a:spcPct val="115000"/>
              </a:lnSpc>
              <a:spcBef>
                <a:spcPts val="0"/>
              </a:spcBef>
              <a:spcAft>
                <a:spcPts val="1000"/>
              </a:spcAft>
            </a:pPr>
            <a:r>
              <a:rPr lang="en-GB" sz="1200" dirty="0" smtClean="0">
                <a:effectLst/>
                <a:latin typeface="+mn-lt"/>
                <a:ea typeface="Calibri"/>
                <a:cs typeface="Times New Roman"/>
              </a:rPr>
              <a:t>Currency traders, then, hope to predict future exchange rate movements by paying attention to the relative levels of inflation in the countries of their target currency pairs in addition to where each country is in its monetary policy cycle, and the size and pace of currency flows moving into and out of each country.7) While this can offer a potentially advantageous position, nothing is for certain and traders should do their due diligence when considering following this information.</a:t>
            </a:r>
            <a:endParaRPr lang="en-US" sz="1200" dirty="0" smtClean="0">
              <a:effectLst/>
              <a:latin typeface="+mn-lt"/>
              <a:ea typeface="Calibri"/>
              <a:cs typeface="Times New Roman"/>
            </a:endParaRPr>
          </a:p>
          <a:p>
            <a:pPr marL="0" marR="0">
              <a:lnSpc>
                <a:spcPct val="115000"/>
              </a:lnSpc>
              <a:spcBef>
                <a:spcPts val="0"/>
              </a:spcBef>
              <a:spcAft>
                <a:spcPts val="1000"/>
              </a:spcAft>
            </a:pPr>
            <a:r>
              <a:rPr lang="en-GB" sz="1200" dirty="0" smtClean="0">
                <a:effectLst/>
                <a:latin typeface="+mn-lt"/>
                <a:ea typeface="Calibri"/>
                <a:cs typeface="Times New Roman"/>
              </a:rPr>
              <a:t> </a:t>
            </a:r>
            <a:endParaRPr lang="en-US" sz="1200" dirty="0" smtClean="0">
              <a:effectLst/>
              <a:latin typeface="+mn-lt"/>
              <a:ea typeface="Calibri"/>
              <a:cs typeface="Times New Roman"/>
            </a:endParaRPr>
          </a:p>
          <a:p>
            <a:pPr marL="0" marR="0">
              <a:lnSpc>
                <a:spcPct val="115000"/>
              </a:lnSpc>
              <a:spcBef>
                <a:spcPts val="0"/>
              </a:spcBef>
              <a:spcAft>
                <a:spcPts val="1000"/>
              </a:spcAft>
            </a:pPr>
            <a:r>
              <a:rPr lang="en-GB" sz="1200" dirty="0" smtClean="0">
                <a:effectLst/>
                <a:latin typeface="+mn-lt"/>
                <a:ea typeface="Calibri"/>
                <a:cs typeface="Times New Roman"/>
              </a:rPr>
              <a:t> </a:t>
            </a:r>
            <a:endParaRPr lang="en-US" sz="1200" smtClean="0">
              <a:effectLst/>
              <a:latin typeface="+mn-lt"/>
              <a:ea typeface="Calibri"/>
              <a:cs typeface="Times New Roman"/>
            </a:endParaRPr>
          </a:p>
          <a:p>
            <a:endParaRPr lang="en-GB" sz="1200" dirty="0" smtClean="0">
              <a:effectLst/>
              <a:latin typeface="+mn-lt"/>
              <a:ea typeface="Calibri"/>
              <a:cs typeface="Times New Roman"/>
            </a:endParaRPr>
          </a:p>
          <a:p>
            <a:endParaRPr lang="en-GB" sz="1200" dirty="0" smtClean="0">
              <a:effectLst/>
              <a:latin typeface="+mn-lt"/>
              <a:cs typeface="Times New Roman"/>
            </a:endParaRPr>
          </a:p>
          <a:p>
            <a:endParaRPr lang="en-US" dirty="0"/>
          </a:p>
        </p:txBody>
      </p:sp>
      <p:sp>
        <p:nvSpPr>
          <p:cNvPr id="4" name="Slide Number Placeholder 3"/>
          <p:cNvSpPr>
            <a:spLocks noGrp="1"/>
          </p:cNvSpPr>
          <p:nvPr>
            <p:ph type="sldNum" sz="quarter" idx="10"/>
          </p:nvPr>
        </p:nvSpPr>
        <p:spPr/>
        <p:txBody>
          <a:bodyPr/>
          <a:lstStyle/>
          <a:p>
            <a:fld id="{3CEE0C12-C9A9-4229-BAA0-16304CB95DF7}" type="slidenum">
              <a:rPr lang="en-US" smtClean="0">
                <a:solidFill>
                  <a:prstClr val="black"/>
                </a:solidFill>
              </a:rPr>
              <a:pPr/>
              <a:t>34</a:t>
            </a:fld>
            <a:endParaRPr lang="en-US">
              <a:solidFill>
                <a:prstClr val="black"/>
              </a:solidFill>
            </a:endParaRPr>
          </a:p>
        </p:txBody>
      </p:sp>
    </p:spTree>
    <p:extLst>
      <p:ext uri="{BB962C8B-B14F-4D97-AF65-F5344CB8AC3E}">
        <p14:creationId xmlns:p14="http://schemas.microsoft.com/office/powerpoint/2010/main" val="7136805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A67AD1BB-3370-42D1-97CB-28170FEA0DCA}" type="datetimeFigureOut">
              <a:rPr lang="en-US" smtClean="0"/>
              <a:t>12/7/2017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AD3D4B-D818-4ADE-910D-A5A049041297}" type="slidenum">
              <a:rPr lang="en-US" smtClean="0"/>
              <a:t>‹#›</a:t>
            </a:fld>
            <a:endParaRPr lang="en-US"/>
          </a:p>
        </p:txBody>
      </p:sp>
    </p:spTree>
    <p:extLst>
      <p:ext uri="{BB962C8B-B14F-4D97-AF65-F5344CB8AC3E}">
        <p14:creationId xmlns:p14="http://schemas.microsoft.com/office/powerpoint/2010/main" val="3102418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67AD1BB-3370-42D1-97CB-28170FEA0DCA}" type="datetimeFigureOut">
              <a:rPr lang="en-US" smtClean="0"/>
              <a:t>12/7/2017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AD3D4B-D818-4ADE-910D-A5A049041297}" type="slidenum">
              <a:rPr lang="en-US" smtClean="0"/>
              <a:t>‹#›</a:t>
            </a:fld>
            <a:endParaRPr lang="en-US"/>
          </a:p>
        </p:txBody>
      </p:sp>
    </p:spTree>
    <p:extLst>
      <p:ext uri="{BB962C8B-B14F-4D97-AF65-F5344CB8AC3E}">
        <p14:creationId xmlns:p14="http://schemas.microsoft.com/office/powerpoint/2010/main" val="748442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67AD1BB-3370-42D1-97CB-28170FEA0DCA}" type="datetimeFigureOut">
              <a:rPr lang="en-US" smtClean="0"/>
              <a:t>12/7/2017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AD3D4B-D818-4ADE-910D-A5A049041297}" type="slidenum">
              <a:rPr lang="en-US" smtClean="0"/>
              <a:t>‹#›</a:t>
            </a:fld>
            <a:endParaRPr lang="en-US"/>
          </a:p>
        </p:txBody>
      </p:sp>
    </p:spTree>
    <p:extLst>
      <p:ext uri="{BB962C8B-B14F-4D97-AF65-F5344CB8AC3E}">
        <p14:creationId xmlns:p14="http://schemas.microsoft.com/office/powerpoint/2010/main" val="4144257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A67AD1BB-3370-42D1-97CB-28170FEA0DCA}" type="datetimeFigureOut">
              <a:rPr lang="en-US" smtClean="0"/>
              <a:t>12/7/2017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AD3D4B-D818-4ADE-910D-A5A049041297}" type="slidenum">
              <a:rPr lang="en-US" smtClean="0"/>
              <a:t>‹#›</a:t>
            </a:fld>
            <a:endParaRPr lang="en-US"/>
          </a:p>
        </p:txBody>
      </p:sp>
    </p:spTree>
    <p:extLst>
      <p:ext uri="{BB962C8B-B14F-4D97-AF65-F5344CB8AC3E}">
        <p14:creationId xmlns:p14="http://schemas.microsoft.com/office/powerpoint/2010/main" val="521224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A67AD1BB-3370-42D1-97CB-28170FEA0DCA}" type="datetimeFigureOut">
              <a:rPr lang="en-US" smtClean="0"/>
              <a:t>12/7/2017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AD3D4B-D818-4ADE-910D-A5A049041297}" type="slidenum">
              <a:rPr lang="en-US" smtClean="0"/>
              <a:t>‹#›</a:t>
            </a:fld>
            <a:endParaRPr lang="en-US"/>
          </a:p>
        </p:txBody>
      </p:sp>
    </p:spTree>
    <p:extLst>
      <p:ext uri="{BB962C8B-B14F-4D97-AF65-F5344CB8AC3E}">
        <p14:creationId xmlns:p14="http://schemas.microsoft.com/office/powerpoint/2010/main" val="313685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67AD1BB-3370-42D1-97CB-28170FEA0DCA}" type="datetimeFigureOut">
              <a:rPr lang="en-US" smtClean="0"/>
              <a:t>12/7/2017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AD3D4B-D818-4ADE-910D-A5A049041297}" type="slidenum">
              <a:rPr lang="en-US" smtClean="0"/>
              <a:t>‹#›</a:t>
            </a:fld>
            <a:endParaRPr lang="en-US"/>
          </a:p>
        </p:txBody>
      </p:sp>
    </p:spTree>
    <p:extLst>
      <p:ext uri="{BB962C8B-B14F-4D97-AF65-F5344CB8AC3E}">
        <p14:creationId xmlns:p14="http://schemas.microsoft.com/office/powerpoint/2010/main" val="2476498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7AD1BB-3370-42D1-97CB-28170FEA0DCA}" type="datetimeFigureOut">
              <a:rPr lang="en-US" smtClean="0"/>
              <a:t>12/7/2017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AD3D4B-D818-4ADE-910D-A5A049041297}" type="slidenum">
              <a:rPr lang="en-US" smtClean="0"/>
              <a:t>‹#›</a:t>
            </a:fld>
            <a:endParaRPr lang="en-US"/>
          </a:p>
        </p:txBody>
      </p:sp>
    </p:spTree>
    <p:extLst>
      <p:ext uri="{BB962C8B-B14F-4D97-AF65-F5344CB8AC3E}">
        <p14:creationId xmlns:p14="http://schemas.microsoft.com/office/powerpoint/2010/main" val="17757151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67AD1BB-3370-42D1-97CB-28170FEA0DCA}" type="datetimeFigureOut">
              <a:rPr lang="en-US" smtClean="0"/>
              <a:t>12/7/2017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AD3D4B-D818-4ADE-910D-A5A049041297}" type="slidenum">
              <a:rPr lang="en-US" smtClean="0"/>
              <a:t>‹#›</a:t>
            </a:fld>
            <a:endParaRPr lang="en-US"/>
          </a:p>
        </p:txBody>
      </p:sp>
    </p:spTree>
    <p:extLst>
      <p:ext uri="{BB962C8B-B14F-4D97-AF65-F5344CB8AC3E}">
        <p14:creationId xmlns:p14="http://schemas.microsoft.com/office/powerpoint/2010/main" val="2365104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67AD1BB-3370-42D1-97CB-28170FEA0DCA}" type="datetimeFigureOut">
              <a:rPr lang="en-US" smtClean="0"/>
              <a:t>12/7/2017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AD3D4B-D818-4ADE-910D-A5A049041297}" type="slidenum">
              <a:rPr lang="en-US" smtClean="0"/>
              <a:t>‹#›</a:t>
            </a:fld>
            <a:endParaRPr lang="en-US"/>
          </a:p>
        </p:txBody>
      </p:sp>
    </p:spTree>
    <p:extLst>
      <p:ext uri="{BB962C8B-B14F-4D97-AF65-F5344CB8AC3E}">
        <p14:creationId xmlns:p14="http://schemas.microsoft.com/office/powerpoint/2010/main" val="3588653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67AD1BB-3370-42D1-97CB-28170FEA0DCA}" type="datetimeFigureOut">
              <a:rPr lang="en-US" smtClean="0"/>
              <a:t>12/7/2017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AD3D4B-D818-4ADE-910D-A5A049041297}" type="slidenum">
              <a:rPr lang="en-US" smtClean="0"/>
              <a:t>‹#›</a:t>
            </a:fld>
            <a:endParaRPr lang="en-US"/>
          </a:p>
        </p:txBody>
      </p:sp>
    </p:spTree>
    <p:extLst>
      <p:ext uri="{BB962C8B-B14F-4D97-AF65-F5344CB8AC3E}">
        <p14:creationId xmlns:p14="http://schemas.microsoft.com/office/powerpoint/2010/main" val="1266285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67AD1BB-3370-42D1-97CB-28170FEA0DCA}" type="datetimeFigureOut">
              <a:rPr lang="en-US" smtClean="0"/>
              <a:t>12/7/2017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AD3D4B-D818-4ADE-910D-A5A049041297}" type="slidenum">
              <a:rPr lang="en-US" smtClean="0"/>
              <a:t>‹#›</a:t>
            </a:fld>
            <a:endParaRPr lang="en-US"/>
          </a:p>
        </p:txBody>
      </p:sp>
    </p:spTree>
    <p:extLst>
      <p:ext uri="{BB962C8B-B14F-4D97-AF65-F5344CB8AC3E}">
        <p14:creationId xmlns:p14="http://schemas.microsoft.com/office/powerpoint/2010/main" val="1371402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7AD1BB-3370-42D1-97CB-28170FEA0DCA}" type="datetimeFigureOut">
              <a:rPr lang="en-US" smtClean="0"/>
              <a:t>12/7/2017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AD3D4B-D818-4ADE-910D-A5A049041297}" type="slidenum">
              <a:rPr lang="en-US" smtClean="0"/>
              <a:t>‹#›</a:t>
            </a:fld>
            <a:endParaRPr lang="en-US"/>
          </a:p>
        </p:txBody>
      </p:sp>
    </p:spTree>
    <p:extLst>
      <p:ext uri="{BB962C8B-B14F-4D97-AF65-F5344CB8AC3E}">
        <p14:creationId xmlns:p14="http://schemas.microsoft.com/office/powerpoint/2010/main" val="33302259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Week nine session two</a:t>
            </a:r>
            <a:endParaRPr lang="en-US" dirty="0"/>
          </a:p>
        </p:txBody>
      </p:sp>
      <p:sp>
        <p:nvSpPr>
          <p:cNvPr id="3" name="Subtitle 2"/>
          <p:cNvSpPr>
            <a:spLocks noGrp="1"/>
          </p:cNvSpPr>
          <p:nvPr>
            <p:ph type="subTitle" idx="1"/>
          </p:nvPr>
        </p:nvSpPr>
        <p:spPr/>
        <p:txBody>
          <a:bodyPr/>
          <a:lstStyle/>
          <a:p>
            <a:r>
              <a:rPr lang="en-US" dirty="0" smtClean="0"/>
              <a:t>Foreign exchange risk management</a:t>
            </a:r>
          </a:p>
        </p:txBody>
      </p:sp>
    </p:spTree>
    <p:extLst>
      <p:ext uri="{BB962C8B-B14F-4D97-AF65-F5344CB8AC3E}">
        <p14:creationId xmlns:p14="http://schemas.microsoft.com/office/powerpoint/2010/main" val="3086665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lstStyle/>
          <a:p>
            <a:pPr marL="0" indent="0">
              <a:buNone/>
            </a:pPr>
            <a:r>
              <a:rPr lang="en-GB" b="1" dirty="0" smtClean="0"/>
              <a:t>Objectives</a:t>
            </a:r>
          </a:p>
          <a:p>
            <a:r>
              <a:rPr lang="en-GB" dirty="0" smtClean="0"/>
              <a:t>Types of risk</a:t>
            </a:r>
          </a:p>
          <a:p>
            <a:r>
              <a:rPr lang="en-GB" dirty="0" smtClean="0"/>
              <a:t>The foreign exchange market</a:t>
            </a:r>
          </a:p>
          <a:p>
            <a:r>
              <a:rPr lang="en-GB" dirty="0" smtClean="0"/>
              <a:t>Exchange rates</a:t>
            </a:r>
          </a:p>
          <a:p>
            <a:r>
              <a:rPr lang="en-US" dirty="0" smtClean="0"/>
              <a:t>Methods of hedging transaction exposure</a:t>
            </a:r>
          </a:p>
          <a:p>
            <a:endParaRPr lang="en-GB" dirty="0" smtClean="0"/>
          </a:p>
          <a:p>
            <a:endParaRPr lang="en-GB" dirty="0" smtClean="0"/>
          </a:p>
          <a:p>
            <a:endParaRPr lang="en-GB" dirty="0" smtClean="0"/>
          </a:p>
          <a:p>
            <a:endParaRPr lang="en-GB" dirty="0" smtClean="0"/>
          </a:p>
          <a:p>
            <a:endParaRPr lang="en-US" dirty="0"/>
          </a:p>
        </p:txBody>
      </p:sp>
    </p:spTree>
    <p:extLst>
      <p:ext uri="{BB962C8B-B14F-4D97-AF65-F5344CB8AC3E}">
        <p14:creationId xmlns:p14="http://schemas.microsoft.com/office/powerpoint/2010/main" val="664453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Foreign exchange risk management</a:t>
            </a:r>
            <a:br>
              <a:rPr lang="en-US" dirty="0" smtClean="0"/>
            </a:br>
            <a:endParaRPr lang="en-US" dirty="0"/>
          </a:p>
        </p:txBody>
      </p:sp>
      <p:sp>
        <p:nvSpPr>
          <p:cNvPr id="3" name="Content Placeholder 2"/>
          <p:cNvSpPr>
            <a:spLocks noGrp="1"/>
          </p:cNvSpPr>
          <p:nvPr>
            <p:ph idx="1"/>
          </p:nvPr>
        </p:nvSpPr>
        <p:spPr>
          <a:xfrm>
            <a:off x="457200" y="1600200"/>
            <a:ext cx="8229600" cy="5105400"/>
          </a:xfrm>
        </p:spPr>
        <p:txBody>
          <a:bodyPr>
            <a:normAutofit fontScale="85000" lnSpcReduction="20000"/>
          </a:bodyPr>
          <a:lstStyle/>
          <a:p>
            <a:r>
              <a:rPr lang="en-GB" dirty="0" smtClean="0"/>
              <a:t>Globalisation has increased foreign trade an in turn increased foreign currency transactions. </a:t>
            </a:r>
            <a:endParaRPr lang="en-GB" dirty="0"/>
          </a:p>
          <a:p>
            <a:r>
              <a:rPr lang="en-GB" dirty="0" smtClean="0"/>
              <a:t>Which presents risk that in this lecture we will look at how to reduce</a:t>
            </a:r>
          </a:p>
          <a:p>
            <a:r>
              <a:rPr lang="en-US" dirty="0" smtClean="0">
                <a:solidFill>
                  <a:srgbClr val="0070C0"/>
                </a:solidFill>
              </a:rPr>
              <a:t>Types of risk:</a:t>
            </a:r>
          </a:p>
          <a:p>
            <a:pPr lvl="1"/>
            <a:r>
              <a:rPr lang="en-US" dirty="0" smtClean="0"/>
              <a:t>Transaction risk </a:t>
            </a:r>
            <a:r>
              <a:rPr lang="en-US" sz="2400" dirty="0" smtClean="0"/>
              <a:t>(the only one numerically examined)</a:t>
            </a:r>
          </a:p>
          <a:p>
            <a:pPr lvl="2"/>
            <a:r>
              <a:rPr lang="en-GB" sz="2000" dirty="0"/>
              <a:t>is the risk that a transaction in a foreign currency at one exchange rate is settled at another rate </a:t>
            </a:r>
            <a:endParaRPr lang="en-US" sz="2000" dirty="0" smtClean="0"/>
          </a:p>
          <a:p>
            <a:pPr lvl="1"/>
            <a:r>
              <a:rPr lang="en-GB" dirty="0" smtClean="0"/>
              <a:t>Translation (or accounting risk)</a:t>
            </a:r>
          </a:p>
          <a:p>
            <a:pPr lvl="2"/>
            <a:r>
              <a:rPr lang="en-GB" dirty="0"/>
              <a:t>relates to the exchange profits or losses that result from converting foreign currency balances for the purposes of preparing the accounts. </a:t>
            </a:r>
            <a:endParaRPr lang="en-GB" dirty="0" smtClean="0"/>
          </a:p>
          <a:p>
            <a:pPr lvl="1"/>
            <a:r>
              <a:rPr lang="en-GB" dirty="0" smtClean="0"/>
              <a:t>Economic risk</a:t>
            </a:r>
          </a:p>
          <a:p>
            <a:pPr lvl="2"/>
            <a:r>
              <a:rPr lang="en-GB" dirty="0"/>
              <a:t>This refers to the change in the present value of future cash flows due to unexpected movements in foreign exchange rates. E.g. raw material imports increasing in cost.</a:t>
            </a:r>
          </a:p>
          <a:p>
            <a:pPr lvl="2"/>
            <a:endParaRPr lang="en-US" dirty="0" smtClean="0"/>
          </a:p>
          <a:p>
            <a:pPr lvl="1"/>
            <a:endParaRPr lang="en-US" dirty="0"/>
          </a:p>
        </p:txBody>
      </p:sp>
    </p:spTree>
    <p:extLst>
      <p:ext uri="{BB962C8B-B14F-4D97-AF65-F5344CB8AC3E}">
        <p14:creationId xmlns:p14="http://schemas.microsoft.com/office/powerpoint/2010/main" val="124779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solidFill>
                  <a:prstClr val="black"/>
                </a:solidFill>
              </a:rPr>
              <a:t>Foreign exchange risk management</a:t>
            </a:r>
            <a:endParaRPr lang="en-US" dirty="0"/>
          </a:p>
        </p:txBody>
      </p:sp>
      <p:sp>
        <p:nvSpPr>
          <p:cNvPr id="3" name="Content Placeholder 2"/>
          <p:cNvSpPr>
            <a:spLocks noGrp="1"/>
          </p:cNvSpPr>
          <p:nvPr>
            <p:ph idx="1"/>
          </p:nvPr>
        </p:nvSpPr>
        <p:spPr/>
        <p:txBody>
          <a:bodyPr/>
          <a:lstStyle/>
          <a:p>
            <a:pPr marL="0" indent="0">
              <a:buNone/>
            </a:pPr>
            <a:r>
              <a:rPr lang="en-US" b="1" i="0" u="none" strike="noStrike" baseline="0" dirty="0" smtClean="0">
                <a:solidFill>
                  <a:srgbClr val="0049BC"/>
                </a:solidFill>
                <a:latin typeface="WarnockPro-Bold"/>
              </a:rPr>
              <a:t>The foreign exchange market</a:t>
            </a:r>
          </a:p>
          <a:p>
            <a:r>
              <a:rPr lang="en-US" sz="2800" dirty="0"/>
              <a:t>I</a:t>
            </a:r>
            <a:r>
              <a:rPr lang="en-US" sz="2800" dirty="0" smtClean="0"/>
              <a:t>s the market in which participants are able to buy, sell, exchange and speculate on currencies.</a:t>
            </a:r>
          </a:p>
          <a:p>
            <a:r>
              <a:rPr lang="en-US" sz="2800" dirty="0" smtClean="0"/>
              <a:t>The biggest </a:t>
            </a:r>
            <a:r>
              <a:rPr lang="en-US" sz="2800" dirty="0" err="1" smtClean="0"/>
              <a:t>centre</a:t>
            </a:r>
            <a:r>
              <a:rPr lang="en-US" sz="2800" dirty="0" smtClean="0"/>
              <a:t> is the London FOREX market,</a:t>
            </a:r>
          </a:p>
          <a:p>
            <a:r>
              <a:rPr lang="en-US" sz="2800" dirty="0" smtClean="0"/>
              <a:t>Foreign exchange markets are made up of banks, commercial companies, central banks, investment management firms, hedge funds, and retail forex brokers and investors. </a:t>
            </a:r>
            <a:endParaRPr lang="en-US" sz="2800" dirty="0"/>
          </a:p>
        </p:txBody>
      </p:sp>
    </p:spTree>
    <p:extLst>
      <p:ext uri="{BB962C8B-B14F-4D97-AF65-F5344CB8AC3E}">
        <p14:creationId xmlns:p14="http://schemas.microsoft.com/office/powerpoint/2010/main" val="5376008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a:xfrm>
            <a:off x="457200" y="1600200"/>
            <a:ext cx="8229600" cy="4876800"/>
          </a:xfrm>
        </p:spPr>
        <p:txBody>
          <a:bodyPr>
            <a:normAutofit fontScale="85000" lnSpcReduction="10000"/>
          </a:bodyPr>
          <a:lstStyle/>
          <a:p>
            <a:pPr marL="0" indent="0">
              <a:buNone/>
            </a:pPr>
            <a:r>
              <a:rPr lang="en-US" b="1" i="0" u="none" strike="noStrike" baseline="0" dirty="0" smtClean="0">
                <a:solidFill>
                  <a:srgbClr val="0049BC"/>
                </a:solidFill>
                <a:latin typeface="WarnockPro-Bold"/>
              </a:rPr>
              <a:t>Exchange rates</a:t>
            </a:r>
          </a:p>
          <a:p>
            <a:r>
              <a:rPr lang="en-US" sz="2800" dirty="0" smtClean="0"/>
              <a:t>The exchange rate on a given day is known as the spot rate and two prices are quoted, depending on whether we are buying or selling the currency – the difference is known as the spread.</a:t>
            </a:r>
          </a:p>
          <a:p>
            <a:r>
              <a:rPr lang="en-US" sz="2800" dirty="0"/>
              <a:t>S</a:t>
            </a:r>
            <a:r>
              <a:rPr lang="en-US" sz="2800" dirty="0" smtClean="0"/>
              <a:t>uppose we are given an exchange rate as follows: $/£ 1.6250 – 1.6310</a:t>
            </a:r>
          </a:p>
          <a:p>
            <a:r>
              <a:rPr lang="en-GB" sz="2800" dirty="0"/>
              <a:t>the way exchange rates are quoted is always the amount of the first mentioned currency that is equal to one of the second mentioned currency. </a:t>
            </a:r>
            <a:endParaRPr lang="en-GB" sz="2800" dirty="0" smtClean="0"/>
          </a:p>
          <a:p>
            <a:r>
              <a:rPr lang="en-GB" sz="2800" dirty="0" smtClean="0"/>
              <a:t>In </a:t>
            </a:r>
            <a:r>
              <a:rPr lang="en-GB" sz="2800" dirty="0"/>
              <a:t>this quote, the first number (1.6250) is the exchange rate if we are buying the first mentioned currency ($’s), and (1.6310) is the rate if we are selling the first mentioned currency ($’s). </a:t>
            </a:r>
            <a:endParaRPr lang="en-US" sz="2800" dirty="0" smtClean="0"/>
          </a:p>
          <a:p>
            <a:endParaRPr lang="en-US" sz="2800" dirty="0" smtClean="0"/>
          </a:p>
          <a:p>
            <a:endParaRPr lang="en-US" sz="2800" dirty="0"/>
          </a:p>
        </p:txBody>
      </p:sp>
    </p:spTree>
    <p:extLst>
      <p:ext uri="{BB962C8B-B14F-4D97-AF65-F5344CB8AC3E}">
        <p14:creationId xmlns:p14="http://schemas.microsoft.com/office/powerpoint/2010/main" val="16887309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smtClean="0"/>
              <a:t>Example one</a:t>
            </a:r>
          </a:p>
          <a:p>
            <a:pPr marL="0" indent="0">
              <a:buNone/>
            </a:pPr>
            <a:r>
              <a:rPr lang="en-US" sz="2800" dirty="0" smtClean="0"/>
              <a:t>A plc receives $100,000 from a customer in the US.</a:t>
            </a:r>
          </a:p>
          <a:p>
            <a:pPr marL="0" indent="0">
              <a:buNone/>
            </a:pPr>
            <a:r>
              <a:rPr lang="en-US" sz="2800" dirty="0" smtClean="0"/>
              <a:t>The exchange rate is $/£ 1.6250 – 1.6310.</a:t>
            </a:r>
          </a:p>
          <a:p>
            <a:pPr marL="0" indent="0">
              <a:buNone/>
            </a:pPr>
            <a:r>
              <a:rPr lang="en-US" sz="2800" b="1" dirty="0" smtClean="0"/>
              <a:t>How many £’s will A plc receive?</a:t>
            </a:r>
          </a:p>
          <a:p>
            <a:pPr marL="0" indent="0">
              <a:buNone/>
            </a:pPr>
            <a:endParaRPr lang="en-US" sz="2800" b="1" dirty="0"/>
          </a:p>
          <a:p>
            <a:pPr marL="0" indent="0">
              <a:buNone/>
            </a:pPr>
            <a:r>
              <a:rPr lang="en-GB" sz="2800" dirty="0"/>
              <a:t>In terms of the $/£ 1.6250 – 1.6310. The first rate means how many dollars we could buy for a pound and the second rate (1.6310) is how many dollars we would have to sell to receive a pound. So </a:t>
            </a:r>
            <a:r>
              <a:rPr lang="en-GB" sz="2800"/>
              <a:t>one </a:t>
            </a:r>
            <a:r>
              <a:rPr lang="en-GB" sz="2800" smtClean="0"/>
              <a:t>pound </a:t>
            </a:r>
            <a:r>
              <a:rPr lang="en-GB" sz="2800" dirty="0"/>
              <a:t>will get you $1.6250 dollars if you are buying dollars or if you are selling dollars $1.6310 would get you one pound.</a:t>
            </a:r>
          </a:p>
          <a:p>
            <a:pPr marL="0" indent="0">
              <a:buNone/>
            </a:pPr>
            <a:endParaRPr lang="en-US" sz="2800" b="1" dirty="0"/>
          </a:p>
        </p:txBody>
      </p:sp>
    </p:spTree>
    <p:extLst>
      <p:ext uri="{BB962C8B-B14F-4D97-AF65-F5344CB8AC3E}">
        <p14:creationId xmlns:p14="http://schemas.microsoft.com/office/powerpoint/2010/main" val="23279799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lstStyle/>
          <a:p>
            <a:pPr marL="0" indent="0">
              <a:buNone/>
            </a:pPr>
            <a:r>
              <a:rPr lang="en-GB" b="1" dirty="0" smtClean="0"/>
              <a:t>Example one answer</a:t>
            </a:r>
          </a:p>
          <a:p>
            <a:pPr marL="0" indent="0">
              <a:buNone/>
            </a:pPr>
            <a:endParaRPr lang="en-US" b="1"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0200" y="3812875"/>
            <a:ext cx="52451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370786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normAutofit/>
          </a:bodyPr>
          <a:lstStyle/>
          <a:p>
            <a:pPr marL="0" indent="0">
              <a:buNone/>
            </a:pPr>
            <a:r>
              <a:rPr lang="en-GB" b="1" dirty="0" smtClean="0"/>
              <a:t>Example two</a:t>
            </a:r>
          </a:p>
          <a:p>
            <a:pPr marL="0" indent="0">
              <a:buNone/>
            </a:pPr>
            <a:r>
              <a:rPr lang="en-US" sz="2800" dirty="0" err="1" smtClean="0"/>
              <a:t>Jimjam</a:t>
            </a:r>
            <a:r>
              <a:rPr lang="en-US" sz="2800" dirty="0" smtClean="0"/>
              <a:t> is a company based in India, where the currency is the Indian Rupee (IR). They owe money to a supplier in Ruritania, where the currency is </a:t>
            </a:r>
            <a:r>
              <a:rPr lang="en-US" sz="2800" dirty="0" err="1" smtClean="0"/>
              <a:t>Ruritanian</a:t>
            </a:r>
            <a:r>
              <a:rPr lang="en-US" sz="2800" dirty="0" smtClean="0"/>
              <a:t> Dollars (R$). The amount owing is R$ 240,000.</a:t>
            </a:r>
          </a:p>
          <a:p>
            <a:pPr marL="0" indent="0">
              <a:buNone/>
            </a:pPr>
            <a:endParaRPr lang="en-US" sz="2800" dirty="0" smtClean="0"/>
          </a:p>
          <a:p>
            <a:pPr marL="0" indent="0">
              <a:buNone/>
            </a:pPr>
            <a:r>
              <a:rPr lang="en-US" sz="2800" dirty="0" smtClean="0"/>
              <a:t>The current exchange rate is IR/R$ 8.6380 – 9.2530</a:t>
            </a:r>
          </a:p>
          <a:p>
            <a:pPr marL="0" indent="0">
              <a:buNone/>
            </a:pPr>
            <a:r>
              <a:rPr lang="en-US" sz="2800" b="1" dirty="0" smtClean="0"/>
              <a:t>How many Indian Rupees will </a:t>
            </a:r>
            <a:r>
              <a:rPr lang="en-US" sz="2800" b="1" dirty="0" err="1" smtClean="0"/>
              <a:t>Jimjam</a:t>
            </a:r>
            <a:r>
              <a:rPr lang="en-US" sz="2800" b="1" dirty="0" smtClean="0"/>
              <a:t> have to pay</a:t>
            </a:r>
            <a:r>
              <a:rPr lang="en-US" sz="2800" dirty="0" smtClean="0"/>
              <a:t>?</a:t>
            </a:r>
            <a:endParaRPr lang="en-GB" sz="2800" dirty="0" smtClean="0"/>
          </a:p>
          <a:p>
            <a:pPr marL="0" indent="0">
              <a:buNone/>
            </a:pPr>
            <a:endParaRPr lang="en-US" dirty="0"/>
          </a:p>
        </p:txBody>
      </p:sp>
    </p:spTree>
    <p:extLst>
      <p:ext uri="{BB962C8B-B14F-4D97-AF65-F5344CB8AC3E}">
        <p14:creationId xmlns:p14="http://schemas.microsoft.com/office/powerpoint/2010/main" val="2706982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lstStyle/>
          <a:p>
            <a:pPr marL="0" indent="0">
              <a:buNone/>
            </a:pPr>
            <a:r>
              <a:rPr lang="en-GB" b="1" smtClean="0"/>
              <a:t>Example two </a:t>
            </a:r>
            <a:r>
              <a:rPr lang="en-GB" b="1" dirty="0" smtClean="0"/>
              <a:t>answer</a:t>
            </a:r>
          </a:p>
          <a:p>
            <a:pPr marL="0" indent="0">
              <a:buNone/>
            </a:pPr>
            <a:endParaRPr lang="en-US" b="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3352800"/>
            <a:ext cx="606742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6830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Foreign exchange risk management</a:t>
            </a:r>
            <a:endParaRPr lang="en-GB" dirty="0"/>
          </a:p>
        </p:txBody>
      </p:sp>
      <p:sp>
        <p:nvSpPr>
          <p:cNvPr id="3" name="Content Placeholder 2"/>
          <p:cNvSpPr>
            <a:spLocks noGrp="1"/>
          </p:cNvSpPr>
          <p:nvPr>
            <p:ph idx="1"/>
          </p:nvPr>
        </p:nvSpPr>
        <p:spPr/>
        <p:txBody>
          <a:bodyPr/>
          <a:lstStyle/>
          <a:p>
            <a:pPr marL="0" indent="0">
              <a:buNone/>
            </a:pPr>
            <a:r>
              <a:rPr lang="en-GB" b="1" dirty="0" smtClean="0"/>
              <a:t>Example not numbered one</a:t>
            </a:r>
          </a:p>
          <a:p>
            <a:pPr marL="0" indent="0">
              <a:buNone/>
            </a:pPr>
            <a:r>
              <a:rPr lang="en-GB" sz="2400" dirty="0" smtClean="0"/>
              <a:t>Euro/Yen 0.8010 – 0.9230</a:t>
            </a:r>
          </a:p>
          <a:p>
            <a:pPr marL="0" indent="0">
              <a:buNone/>
            </a:pPr>
            <a:r>
              <a:rPr lang="en-GB" sz="2400" dirty="0" smtClean="0"/>
              <a:t>We are in Europe</a:t>
            </a:r>
          </a:p>
          <a:p>
            <a:pPr marL="0" indent="0">
              <a:buNone/>
            </a:pPr>
            <a:r>
              <a:rPr lang="en-GB" sz="2400" dirty="0" smtClean="0"/>
              <a:t>We receive 1 million Yen</a:t>
            </a:r>
          </a:p>
          <a:p>
            <a:pPr marL="0" indent="0">
              <a:buNone/>
            </a:pPr>
            <a:r>
              <a:rPr lang="en-GB" sz="2400" b="1" dirty="0" smtClean="0"/>
              <a:t>How many Euros will we end up with?</a:t>
            </a:r>
          </a:p>
          <a:p>
            <a:pPr marL="0" indent="0">
              <a:buNone/>
            </a:pPr>
            <a:endParaRPr lang="en-GB" dirty="0"/>
          </a:p>
        </p:txBody>
      </p:sp>
    </p:spTree>
    <p:extLst>
      <p:ext uri="{BB962C8B-B14F-4D97-AF65-F5344CB8AC3E}">
        <p14:creationId xmlns:p14="http://schemas.microsoft.com/office/powerpoint/2010/main" val="488722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Foreign exchange risk management</a:t>
            </a:r>
          </a:p>
        </p:txBody>
      </p:sp>
      <p:sp>
        <p:nvSpPr>
          <p:cNvPr id="3" name="Content Placeholder 2"/>
          <p:cNvSpPr>
            <a:spLocks noGrp="1"/>
          </p:cNvSpPr>
          <p:nvPr>
            <p:ph idx="1"/>
          </p:nvPr>
        </p:nvSpPr>
        <p:spPr/>
        <p:txBody>
          <a:bodyPr/>
          <a:lstStyle/>
          <a:p>
            <a:pPr marL="0" lvl="0" indent="0">
              <a:buNone/>
            </a:pPr>
            <a:r>
              <a:rPr lang="en-GB" b="1" dirty="0">
                <a:solidFill>
                  <a:prstClr val="black"/>
                </a:solidFill>
              </a:rPr>
              <a:t>Example not </a:t>
            </a:r>
            <a:r>
              <a:rPr lang="en-GB" b="1" dirty="0" smtClean="0">
                <a:solidFill>
                  <a:prstClr val="black"/>
                </a:solidFill>
              </a:rPr>
              <a:t>numbered answer one</a:t>
            </a:r>
          </a:p>
          <a:p>
            <a:pPr marL="0" lvl="0" indent="0">
              <a:buNone/>
            </a:pPr>
            <a:r>
              <a:rPr lang="en-GB" dirty="0" smtClean="0">
                <a:solidFill>
                  <a:prstClr val="black"/>
                </a:solidFill>
              </a:rPr>
              <a:t>E/Yen 0.8010 – 0.9230</a:t>
            </a:r>
          </a:p>
          <a:p>
            <a:pPr marL="0" lvl="0" indent="0">
              <a:buNone/>
            </a:pPr>
            <a:r>
              <a:rPr lang="en-GB" sz="2400" dirty="0" smtClean="0">
                <a:solidFill>
                  <a:prstClr val="black"/>
                </a:solidFill>
              </a:rPr>
              <a:t>We want to know how much our 1m yen we receive is worth if we convert it into Euros</a:t>
            </a:r>
          </a:p>
          <a:p>
            <a:pPr marL="0" lvl="0" indent="0">
              <a:buNone/>
            </a:pPr>
            <a:r>
              <a:rPr lang="en-GB" sz="2400" dirty="0" smtClean="0">
                <a:solidFill>
                  <a:prstClr val="black"/>
                </a:solidFill>
              </a:rPr>
              <a:t>1m yen * 0.8010 = 801,000 Euros</a:t>
            </a:r>
          </a:p>
          <a:p>
            <a:pPr marL="0" lvl="0" indent="0">
              <a:buNone/>
            </a:pPr>
            <a:endParaRPr lang="en-GB" sz="2400" dirty="0" smtClean="0">
              <a:solidFill>
                <a:prstClr val="black"/>
              </a:solidFill>
            </a:endParaRPr>
          </a:p>
          <a:p>
            <a:pPr marL="0" lvl="0" indent="0">
              <a:buNone/>
            </a:pPr>
            <a:endParaRPr lang="en-GB" dirty="0">
              <a:solidFill>
                <a:prstClr val="black"/>
              </a:solidFill>
            </a:endParaRPr>
          </a:p>
          <a:p>
            <a:pPr marL="0" indent="0">
              <a:buNone/>
            </a:pPr>
            <a:endParaRPr lang="en-GB" dirty="0"/>
          </a:p>
        </p:txBody>
      </p:sp>
    </p:spTree>
    <p:extLst>
      <p:ext uri="{BB962C8B-B14F-4D97-AF65-F5344CB8AC3E}">
        <p14:creationId xmlns:p14="http://schemas.microsoft.com/office/powerpoint/2010/main" val="300339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a:xfrm>
            <a:off x="228600" y="1600200"/>
            <a:ext cx="8458200" cy="5105400"/>
          </a:xfrm>
        </p:spPr>
        <p:txBody>
          <a:bodyPr>
            <a:normAutofit fontScale="77500" lnSpcReduction="20000"/>
          </a:bodyPr>
          <a:lstStyle/>
          <a:p>
            <a:pPr marL="0" indent="0">
              <a:buNone/>
            </a:pPr>
            <a:r>
              <a:rPr lang="en-US" b="1" i="0" u="none" strike="noStrike" baseline="0" dirty="0" smtClean="0">
                <a:solidFill>
                  <a:srgbClr val="0049BC"/>
                </a:solidFill>
                <a:latin typeface="WarnockPro-Bold"/>
              </a:rPr>
              <a:t>Methods of hedging transaction exposure</a:t>
            </a:r>
          </a:p>
          <a:p>
            <a:r>
              <a:rPr lang="en-US" sz="2800" dirty="0" smtClean="0"/>
              <a:t>The problem is that if the transaction is not going to take place until some time in the future, the exchange rate stands to change. </a:t>
            </a:r>
          </a:p>
          <a:p>
            <a:r>
              <a:rPr lang="en-US" sz="2800" dirty="0" smtClean="0"/>
              <a:t>The following methods of removing or reducing this risk are the methods:</a:t>
            </a:r>
          </a:p>
          <a:p>
            <a:pPr lvl="1"/>
            <a:r>
              <a:rPr lang="en-US" sz="2400" dirty="0" smtClean="0"/>
              <a:t>(a) Invoicing in home currency</a:t>
            </a:r>
          </a:p>
          <a:p>
            <a:pPr lvl="1"/>
            <a:r>
              <a:rPr lang="en-US" sz="2400" dirty="0" smtClean="0"/>
              <a:t>(b) Leading and lagging</a:t>
            </a:r>
          </a:p>
          <a:p>
            <a:pPr lvl="1"/>
            <a:r>
              <a:rPr lang="en-US" sz="2400" dirty="0" smtClean="0"/>
              <a:t>(c) Netting</a:t>
            </a:r>
          </a:p>
          <a:p>
            <a:pPr lvl="2"/>
            <a:r>
              <a:rPr lang="en-GB" sz="2000" dirty="0" smtClean="0"/>
              <a:t>The objective is simply to save transactions costs by netting off intercompany balances before arranging payment.  </a:t>
            </a:r>
          </a:p>
          <a:p>
            <a:pPr lvl="2"/>
            <a:r>
              <a:rPr lang="en-GB" sz="2000" dirty="0" smtClean="0"/>
              <a:t>Netting is a process in which credit balances are netted off against debit balances so that only the reduced net amounts remain due to be paid by actual currency flows.</a:t>
            </a:r>
            <a:endParaRPr lang="en-US" sz="2000" dirty="0" smtClean="0"/>
          </a:p>
          <a:p>
            <a:pPr lvl="1"/>
            <a:r>
              <a:rPr lang="en-US" sz="2400" dirty="0" smtClean="0"/>
              <a:t>(d) Matching</a:t>
            </a:r>
          </a:p>
          <a:p>
            <a:pPr lvl="2"/>
            <a:r>
              <a:rPr lang="en-GB" sz="2000" dirty="0"/>
              <a:t>A company which expects to receive a substantial amount of income in a foreign currency will </a:t>
            </a:r>
            <a:r>
              <a:rPr lang="en-GB" sz="2000" dirty="0" smtClean="0"/>
              <a:t>be concerned </a:t>
            </a:r>
            <a:r>
              <a:rPr lang="en-GB" sz="2000" dirty="0"/>
              <a:t>that this currency may weaken. It can hedge against this possibility by borrowing in the </a:t>
            </a:r>
            <a:r>
              <a:rPr lang="en-GB" sz="2000" dirty="0" smtClean="0"/>
              <a:t>foreign currency </a:t>
            </a:r>
            <a:r>
              <a:rPr lang="en-GB" sz="2000" dirty="0"/>
              <a:t>and using the foreign receipts to repay the loan. </a:t>
            </a:r>
            <a:endParaRPr lang="en-US" sz="2000" dirty="0" smtClean="0"/>
          </a:p>
          <a:p>
            <a:pPr lvl="2"/>
            <a:endParaRPr lang="en-US" sz="2000" dirty="0"/>
          </a:p>
        </p:txBody>
      </p:sp>
    </p:spTree>
    <p:extLst>
      <p:ext uri="{BB962C8B-B14F-4D97-AF65-F5344CB8AC3E}">
        <p14:creationId xmlns:p14="http://schemas.microsoft.com/office/powerpoint/2010/main" val="167212929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a:xfrm>
            <a:off x="228600" y="1295400"/>
            <a:ext cx="8686800" cy="5562600"/>
          </a:xfrm>
        </p:spPr>
        <p:txBody>
          <a:bodyPr>
            <a:normAutofit fontScale="70000" lnSpcReduction="20000"/>
          </a:bodyPr>
          <a:lstStyle/>
          <a:p>
            <a:r>
              <a:rPr lang="en-GB" dirty="0" smtClean="0"/>
              <a:t>The previous methods require you to have knowledge of:</a:t>
            </a:r>
          </a:p>
          <a:p>
            <a:pPr marL="514350" indent="-514350">
              <a:buAutoNum type="alphaLcParenBoth"/>
            </a:pPr>
            <a:r>
              <a:rPr lang="en-US" sz="2800" dirty="0" smtClean="0"/>
              <a:t>A forward exchange contract is:</a:t>
            </a:r>
          </a:p>
          <a:p>
            <a:pPr lvl="1"/>
            <a:r>
              <a:rPr lang="en-US" sz="2300" dirty="0" smtClean="0"/>
              <a:t>Hedges against transaction exposure</a:t>
            </a:r>
          </a:p>
          <a:p>
            <a:pPr lvl="1"/>
            <a:r>
              <a:rPr lang="en-US" sz="2300" dirty="0" smtClean="0"/>
              <a:t>For the purchase or sale of a specified quantity of a stated foreign currency</a:t>
            </a:r>
          </a:p>
          <a:p>
            <a:pPr lvl="1"/>
            <a:r>
              <a:rPr lang="en-US" sz="2300" dirty="0" smtClean="0"/>
              <a:t>At a rate of exchange fixed at the time the contract is made</a:t>
            </a:r>
          </a:p>
          <a:p>
            <a:pPr lvl="1"/>
            <a:r>
              <a:rPr lang="en-US" sz="2300" dirty="0" smtClean="0"/>
              <a:t>For performance (delivery of the currency and payment for it) at a future time which is agreed when making the contract </a:t>
            </a:r>
          </a:p>
          <a:p>
            <a:pPr marL="0" indent="0">
              <a:buNone/>
            </a:pPr>
            <a:r>
              <a:rPr lang="en-US" sz="2700" dirty="0" smtClean="0"/>
              <a:t>(b) money market hedges</a:t>
            </a:r>
          </a:p>
          <a:p>
            <a:pPr lvl="1"/>
            <a:r>
              <a:rPr lang="en-GB" sz="2300" dirty="0" smtClean="0"/>
              <a:t>helps </a:t>
            </a:r>
            <a:r>
              <a:rPr lang="en-GB" sz="2300" dirty="0"/>
              <a:t>a domestic company reduce its currency risk when doing business with a foreign company. It allows the domestic company to lock in the value of its partner’s currency (in the domestic company’s currency) in advance of an anticipated transaction. </a:t>
            </a:r>
            <a:endParaRPr lang="en-US" sz="2300" dirty="0" smtClean="0"/>
          </a:p>
          <a:p>
            <a:pPr marL="0" indent="0">
              <a:buNone/>
            </a:pPr>
            <a:r>
              <a:rPr lang="en-US" sz="2800" dirty="0" smtClean="0"/>
              <a:t>(c) currency futures</a:t>
            </a:r>
          </a:p>
          <a:p>
            <a:pPr lvl="1"/>
            <a:r>
              <a:rPr lang="en-GB" sz="2400" dirty="0" smtClean="0"/>
              <a:t>Is </a:t>
            </a:r>
            <a:r>
              <a:rPr lang="en-GB" sz="2400" dirty="0"/>
              <a:t>essentially a standardised, market-traded forward exchange </a:t>
            </a:r>
            <a:r>
              <a:rPr lang="en-GB" sz="2400" dirty="0" smtClean="0"/>
              <a:t>contract. For a </a:t>
            </a:r>
            <a:r>
              <a:rPr lang="en-GB" sz="2400" dirty="0"/>
              <a:t>standard quantity of </a:t>
            </a:r>
            <a:r>
              <a:rPr lang="en-GB" sz="2400" dirty="0" smtClean="0"/>
              <a:t>an underlying </a:t>
            </a:r>
            <a:r>
              <a:rPr lang="en-GB" sz="2400" dirty="0"/>
              <a:t>item such as currencies, commodities or shares, for settlement at a future date at an </a:t>
            </a:r>
            <a:r>
              <a:rPr lang="en-GB" sz="2400" dirty="0" smtClean="0"/>
              <a:t>agreed price.</a:t>
            </a:r>
            <a:endParaRPr lang="en-US" sz="2400" dirty="0" smtClean="0"/>
          </a:p>
          <a:p>
            <a:pPr marL="0" indent="0">
              <a:buNone/>
            </a:pPr>
            <a:r>
              <a:rPr lang="en-US" sz="2800" dirty="0" smtClean="0"/>
              <a:t>(d) currency options - Companies can choose whether to buy:</a:t>
            </a:r>
          </a:p>
          <a:p>
            <a:pPr lvl="1"/>
            <a:r>
              <a:rPr lang="en-GB" sz="2400" dirty="0" smtClean="0"/>
              <a:t>A currency option to is a right to of an option holder to buy (call) or sell (put) foreign currency at a specific exchange rate at </a:t>
            </a:r>
            <a:r>
              <a:rPr lang="en-GB" sz="2400" smtClean="0"/>
              <a:t>a future date</a:t>
            </a:r>
            <a:endParaRPr lang="en-US" sz="2400" dirty="0" smtClean="0"/>
          </a:p>
          <a:p>
            <a:pPr marL="0" indent="0">
              <a:buNone/>
            </a:pPr>
            <a:r>
              <a:rPr lang="en-US" sz="2800" dirty="0" smtClean="0"/>
              <a:t>(e) currency swaps</a:t>
            </a:r>
          </a:p>
          <a:p>
            <a:endParaRPr lang="en-US" dirty="0"/>
          </a:p>
        </p:txBody>
      </p:sp>
    </p:spTree>
    <p:extLst>
      <p:ext uri="{BB962C8B-B14F-4D97-AF65-F5344CB8AC3E}">
        <p14:creationId xmlns:p14="http://schemas.microsoft.com/office/powerpoint/2010/main" val="23454615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lstStyle/>
          <a:p>
            <a:pPr marL="0" indent="0">
              <a:buNone/>
            </a:pPr>
            <a:r>
              <a:rPr lang="en-US" b="1" i="0" u="none" strike="noStrike" baseline="0" dirty="0" smtClean="0">
                <a:solidFill>
                  <a:srgbClr val="0049BC"/>
                </a:solidFill>
                <a:latin typeface="WarnockPro-Bold"/>
              </a:rPr>
              <a:t>Forward contracts</a:t>
            </a:r>
          </a:p>
          <a:p>
            <a:pPr marL="0" indent="0">
              <a:buNone/>
            </a:pPr>
            <a:r>
              <a:rPr lang="en-GB" sz="2800" b="1" dirty="0" smtClean="0">
                <a:latin typeface="WarnockPro-Bold"/>
              </a:rPr>
              <a:t>Example three</a:t>
            </a:r>
            <a:endParaRPr lang="en-US" sz="2800" b="1" i="0" u="none" strike="noStrike" baseline="0" dirty="0" smtClean="0">
              <a:latin typeface="WarnockPro-Bold"/>
            </a:endParaRPr>
          </a:p>
          <a:p>
            <a:pPr marL="0" indent="0">
              <a:buNone/>
            </a:pPr>
            <a:r>
              <a:rPr lang="en-US" sz="2800" dirty="0" smtClean="0"/>
              <a:t>X is due to pay $200,000 in 1 months time.</a:t>
            </a:r>
          </a:p>
          <a:p>
            <a:pPr marL="0" indent="0">
              <a:buNone/>
            </a:pPr>
            <a:r>
              <a:rPr lang="en-US" sz="2800" dirty="0" smtClean="0"/>
              <a:t>Spot $/£ 1.4820 – 1.4905</a:t>
            </a:r>
          </a:p>
          <a:p>
            <a:pPr marL="0" indent="0">
              <a:buNone/>
            </a:pPr>
            <a:r>
              <a:rPr lang="en-US" sz="2800" dirty="0" smtClean="0"/>
              <a:t>1 month forward $/£ 1.4910 – 1.4970</a:t>
            </a:r>
          </a:p>
          <a:p>
            <a:pPr marL="0" indent="0">
              <a:buNone/>
            </a:pPr>
            <a:r>
              <a:rPr lang="en-US" sz="2800" b="1" dirty="0" smtClean="0"/>
              <a:t>If X contracts 1 month forward, how much will he have to pay in 1 months time (in £’s)?</a:t>
            </a:r>
            <a:endParaRPr lang="en-US" sz="2800" b="1" dirty="0"/>
          </a:p>
        </p:txBody>
      </p:sp>
    </p:spTree>
    <p:extLst>
      <p:ext uri="{BB962C8B-B14F-4D97-AF65-F5344CB8AC3E}">
        <p14:creationId xmlns:p14="http://schemas.microsoft.com/office/powerpoint/2010/main" val="99789853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lstStyle/>
          <a:p>
            <a:pPr marL="0" indent="0">
              <a:buNone/>
            </a:pPr>
            <a:r>
              <a:rPr lang="en-GB" b="1" dirty="0" smtClean="0"/>
              <a:t>Example three answer</a:t>
            </a:r>
          </a:p>
          <a:p>
            <a:pPr marL="0" indent="0">
              <a:buNone/>
            </a:pPr>
            <a:endParaRPr lang="en-US" dirty="0"/>
          </a:p>
        </p:txBody>
      </p:sp>
      <p:sp>
        <p:nvSpPr>
          <p:cNvPr id="4" name="TextBox 3"/>
          <p:cNvSpPr txBox="1"/>
          <p:nvPr/>
        </p:nvSpPr>
        <p:spPr>
          <a:xfrm>
            <a:off x="1295400" y="3048000"/>
            <a:ext cx="5562600" cy="584775"/>
          </a:xfrm>
          <a:prstGeom prst="rect">
            <a:avLst/>
          </a:prstGeom>
          <a:noFill/>
        </p:spPr>
        <p:txBody>
          <a:bodyPr wrap="square" rtlCol="0">
            <a:spAutoFit/>
          </a:bodyPr>
          <a:lstStyle/>
          <a:p>
            <a:r>
              <a:rPr lang="en-GB" sz="3200" b="1" dirty="0" smtClean="0"/>
              <a:t>200,000/1.4910 = £134,138</a:t>
            </a:r>
            <a:endParaRPr lang="en-GB" sz="3200" b="1" dirty="0"/>
          </a:p>
        </p:txBody>
      </p:sp>
    </p:spTree>
    <p:extLst>
      <p:ext uri="{BB962C8B-B14F-4D97-AF65-F5344CB8AC3E}">
        <p14:creationId xmlns:p14="http://schemas.microsoft.com/office/powerpoint/2010/main" val="244743085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lstStyle/>
          <a:p>
            <a:pPr marL="0" indent="0">
              <a:buNone/>
            </a:pPr>
            <a:r>
              <a:rPr lang="en-GB" b="1" dirty="0" smtClean="0"/>
              <a:t>Example four</a:t>
            </a:r>
          </a:p>
          <a:p>
            <a:pPr marL="0" indent="0">
              <a:buNone/>
            </a:pPr>
            <a:r>
              <a:rPr lang="en-US" dirty="0" smtClean="0"/>
              <a:t>Y is due to receive $150,000 in 3 months time.</a:t>
            </a:r>
          </a:p>
          <a:p>
            <a:pPr marL="0" indent="0">
              <a:buNone/>
            </a:pPr>
            <a:r>
              <a:rPr lang="en-US" dirty="0" smtClean="0"/>
              <a:t>Spot $/£ 1.5326 – 1.5385</a:t>
            </a:r>
          </a:p>
          <a:p>
            <a:pPr marL="0" indent="0">
              <a:buNone/>
            </a:pPr>
            <a:r>
              <a:rPr lang="en-US" dirty="0" smtClean="0"/>
              <a:t>3m forward 0.62 – 0.51 c pm</a:t>
            </a:r>
          </a:p>
          <a:p>
            <a:pPr marL="0" indent="0">
              <a:buNone/>
            </a:pPr>
            <a:r>
              <a:rPr lang="en-US" b="1" dirty="0" smtClean="0"/>
              <a:t>How much will Y receive?</a:t>
            </a:r>
            <a:endParaRPr lang="en-US" b="1" dirty="0"/>
          </a:p>
        </p:txBody>
      </p:sp>
    </p:spTree>
    <p:extLst>
      <p:ext uri="{BB962C8B-B14F-4D97-AF65-F5344CB8AC3E}">
        <p14:creationId xmlns:p14="http://schemas.microsoft.com/office/powerpoint/2010/main" val="22548931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lstStyle/>
          <a:p>
            <a:pPr marL="0" indent="0">
              <a:buNone/>
            </a:pPr>
            <a:r>
              <a:rPr lang="en-GB" b="1" dirty="0" smtClean="0"/>
              <a:t>Example four answer</a:t>
            </a:r>
            <a:endParaRPr lang="en-US" b="1"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3657600"/>
            <a:ext cx="8010525" cy="1104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528033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lstStyle/>
          <a:p>
            <a:pPr marL="0" indent="0">
              <a:buNone/>
            </a:pPr>
            <a:r>
              <a:rPr lang="en-GB" b="1" dirty="0" smtClean="0"/>
              <a:t>Example five</a:t>
            </a:r>
          </a:p>
          <a:p>
            <a:pPr marL="0" indent="0">
              <a:buNone/>
            </a:pPr>
            <a:r>
              <a:rPr lang="en-US" dirty="0" smtClean="0"/>
              <a:t>Z is due to pay $200,000 in 2 months time.</a:t>
            </a:r>
          </a:p>
          <a:p>
            <a:pPr marL="0" indent="0">
              <a:buNone/>
            </a:pPr>
            <a:r>
              <a:rPr lang="en-US" dirty="0" smtClean="0"/>
              <a:t>Spot $/£ 1.6582 – 1.6623</a:t>
            </a:r>
          </a:p>
          <a:p>
            <a:pPr marL="0" indent="0">
              <a:buNone/>
            </a:pPr>
            <a:r>
              <a:rPr lang="en-US" dirty="0" smtClean="0"/>
              <a:t>2m forward 0.83 – 0.92 dis</a:t>
            </a:r>
          </a:p>
          <a:p>
            <a:pPr marL="0" indent="0">
              <a:buNone/>
            </a:pPr>
            <a:r>
              <a:rPr lang="en-US" b="1" dirty="0" smtClean="0"/>
              <a:t>How much will Z pay?</a:t>
            </a:r>
            <a:endParaRPr lang="en-US" b="1" dirty="0"/>
          </a:p>
        </p:txBody>
      </p:sp>
    </p:spTree>
    <p:extLst>
      <p:ext uri="{BB962C8B-B14F-4D97-AF65-F5344CB8AC3E}">
        <p14:creationId xmlns:p14="http://schemas.microsoft.com/office/powerpoint/2010/main" val="40800691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lstStyle/>
          <a:p>
            <a:pPr marL="0" indent="0">
              <a:buNone/>
            </a:pPr>
            <a:r>
              <a:rPr lang="en-GB" b="1" dirty="0" smtClean="0"/>
              <a:t>Example five answer</a:t>
            </a:r>
          </a:p>
          <a:p>
            <a:pPr marL="0" indent="0">
              <a:buNone/>
            </a:pPr>
            <a:endParaRPr lang="en-US"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1" y="3110125"/>
            <a:ext cx="8915400" cy="8427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80348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Foreign exchange risk management</a:t>
            </a:r>
            <a:endParaRPr lang="en-GB" dirty="0"/>
          </a:p>
        </p:txBody>
      </p:sp>
      <p:sp>
        <p:nvSpPr>
          <p:cNvPr id="3" name="Content Placeholder 2"/>
          <p:cNvSpPr>
            <a:spLocks noGrp="1"/>
          </p:cNvSpPr>
          <p:nvPr>
            <p:ph idx="1"/>
          </p:nvPr>
        </p:nvSpPr>
        <p:spPr>
          <a:xfrm>
            <a:off x="228600" y="1143000"/>
            <a:ext cx="8610600" cy="5486400"/>
          </a:xfrm>
        </p:spPr>
        <p:txBody>
          <a:bodyPr>
            <a:normAutofit fontScale="47500" lnSpcReduction="20000"/>
          </a:bodyPr>
          <a:lstStyle/>
          <a:p>
            <a:pPr marL="0" lvl="0" indent="0">
              <a:buNone/>
            </a:pPr>
            <a:r>
              <a:rPr lang="en-US" sz="6300" b="1" dirty="0">
                <a:solidFill>
                  <a:srgbClr val="0049BC"/>
                </a:solidFill>
                <a:latin typeface="WarnockPro-Bold"/>
              </a:rPr>
              <a:t>Money market hedging</a:t>
            </a:r>
          </a:p>
          <a:p>
            <a:pPr marL="0" indent="0">
              <a:buNone/>
            </a:pPr>
            <a:endParaRPr lang="en-GB" dirty="0" smtClean="0"/>
          </a:p>
          <a:p>
            <a:pPr marL="0" indent="0">
              <a:buNone/>
            </a:pPr>
            <a:r>
              <a:rPr lang="en-GB" dirty="0" smtClean="0"/>
              <a:t>Foreign </a:t>
            </a:r>
            <a:r>
              <a:rPr lang="en-GB" dirty="0"/>
              <a:t>exchange risk can arise either due to transaction exposure - i.e. due to receivables expected or payments due in foreign currency </a:t>
            </a:r>
            <a:r>
              <a:rPr lang="en-GB" dirty="0" smtClean="0"/>
              <a:t>– </a:t>
            </a:r>
          </a:p>
          <a:p>
            <a:pPr marL="0" indent="0">
              <a:buNone/>
            </a:pPr>
            <a:r>
              <a:rPr lang="en-GB" b="1" dirty="0" smtClean="0"/>
              <a:t>If </a:t>
            </a:r>
            <a:r>
              <a:rPr lang="en-GB" b="1" dirty="0"/>
              <a:t>a foreign currency receivable is expected after a defined period of time and currency risk is desired to be hedged via the money market, this would necessitate the following steps:</a:t>
            </a:r>
          </a:p>
          <a:p>
            <a:pPr marL="514350" indent="-514350">
              <a:buFont typeface="+mj-lt"/>
              <a:buAutoNum type="arabicPeriod"/>
            </a:pPr>
            <a:r>
              <a:rPr lang="en-GB" dirty="0" smtClean="0"/>
              <a:t>Borrow </a:t>
            </a:r>
            <a:r>
              <a:rPr lang="en-GB" dirty="0"/>
              <a:t>the foreign currency in an amount equivalent to the present value of the receivable. Why the present value? Because the foreign currency loan plus the interest on it should be exactly equal to the amount of the </a:t>
            </a:r>
            <a:r>
              <a:rPr lang="en-GB" dirty="0" smtClean="0"/>
              <a:t>receivable.</a:t>
            </a:r>
          </a:p>
          <a:p>
            <a:pPr marL="514350" indent="-514350">
              <a:buFont typeface="+mj-lt"/>
              <a:buAutoNum type="arabicPeriod"/>
            </a:pPr>
            <a:r>
              <a:rPr lang="en-GB" dirty="0" smtClean="0"/>
              <a:t>Convert </a:t>
            </a:r>
            <a:r>
              <a:rPr lang="en-GB" dirty="0"/>
              <a:t>the foreign currency into domestic currency at the spot exchange </a:t>
            </a:r>
            <a:r>
              <a:rPr lang="en-GB" dirty="0" smtClean="0"/>
              <a:t>rate.</a:t>
            </a:r>
          </a:p>
          <a:p>
            <a:pPr marL="514350" indent="-514350">
              <a:buFont typeface="+mj-lt"/>
              <a:buAutoNum type="arabicPeriod"/>
            </a:pPr>
            <a:r>
              <a:rPr lang="en-GB" dirty="0" smtClean="0"/>
              <a:t>Place </a:t>
            </a:r>
            <a:r>
              <a:rPr lang="en-GB" dirty="0"/>
              <a:t>the domestic currency on deposit at the prevailing interest </a:t>
            </a:r>
            <a:r>
              <a:rPr lang="en-GB" dirty="0" smtClean="0"/>
              <a:t>rate.</a:t>
            </a:r>
          </a:p>
          <a:p>
            <a:pPr marL="514350" indent="-514350">
              <a:buFont typeface="+mj-lt"/>
              <a:buAutoNum type="arabicPeriod"/>
            </a:pPr>
            <a:r>
              <a:rPr lang="en-GB" dirty="0" smtClean="0"/>
              <a:t>When </a:t>
            </a:r>
            <a:r>
              <a:rPr lang="en-GB" dirty="0"/>
              <a:t>the foreign currency receivable comes in, repay the foreign currency loan (from step 1) plus interest</a:t>
            </a:r>
            <a:r>
              <a:rPr lang="en-GB" dirty="0" smtClean="0"/>
              <a:t>.</a:t>
            </a:r>
          </a:p>
          <a:p>
            <a:pPr marL="514350" indent="-514350">
              <a:buFont typeface="+mj-lt"/>
              <a:buAutoNum type="arabicPeriod"/>
            </a:pPr>
            <a:endParaRPr lang="en-GB" dirty="0" smtClean="0"/>
          </a:p>
          <a:p>
            <a:pPr marL="0" indent="0">
              <a:buNone/>
            </a:pPr>
            <a:r>
              <a:rPr lang="en-GB" b="1" dirty="0"/>
              <a:t>Similarly, if a foreign currency payment has to be made after a defined period of time, the following steps have to be taken to hedge currency risk via the money market:</a:t>
            </a:r>
            <a:endParaRPr lang="en-GB" b="1" dirty="0" smtClean="0"/>
          </a:p>
          <a:p>
            <a:pPr marL="514350" indent="-514350">
              <a:buFont typeface="+mj-lt"/>
              <a:buAutoNum type="arabicPeriod"/>
            </a:pPr>
            <a:r>
              <a:rPr lang="en-GB" dirty="0" smtClean="0"/>
              <a:t>Work </a:t>
            </a:r>
            <a:r>
              <a:rPr lang="en-GB" dirty="0"/>
              <a:t>out how much foreign currency you would have to put in a deposit account earning interest from now to the period the payment in the foreign currency would be made (so it would be the exact amount needed to make the payment (present </a:t>
            </a:r>
            <a:r>
              <a:rPr lang="en-GB" dirty="0" smtClean="0"/>
              <a:t>value)</a:t>
            </a:r>
          </a:p>
          <a:p>
            <a:pPr marL="514350" indent="-514350">
              <a:buFont typeface="+mj-lt"/>
              <a:buAutoNum type="arabicPeriod"/>
            </a:pPr>
            <a:r>
              <a:rPr lang="en-GB" dirty="0" smtClean="0"/>
              <a:t>Buy </a:t>
            </a:r>
            <a:r>
              <a:rPr lang="en-GB" dirty="0"/>
              <a:t>the amount of foreign currency worked out in point 1 with your domestic currency at the spot </a:t>
            </a:r>
            <a:r>
              <a:rPr lang="en-GB" dirty="0" smtClean="0"/>
              <a:t>rate.</a:t>
            </a:r>
          </a:p>
          <a:p>
            <a:pPr marL="514350" indent="-514350">
              <a:buFont typeface="+mj-lt"/>
              <a:buAutoNum type="arabicPeriod"/>
            </a:pPr>
            <a:r>
              <a:rPr lang="en-GB" dirty="0" smtClean="0"/>
              <a:t>Invest </a:t>
            </a:r>
            <a:r>
              <a:rPr lang="en-GB" dirty="0"/>
              <a:t>the foreign currency you have just bought in a deposit account and it will be worth the amount of foreign currency we need to pay at the time payment is </a:t>
            </a:r>
            <a:r>
              <a:rPr lang="en-GB" dirty="0" smtClean="0"/>
              <a:t>due.</a:t>
            </a:r>
          </a:p>
          <a:p>
            <a:pPr marL="514350" indent="-514350">
              <a:buFont typeface="+mj-lt"/>
              <a:buAutoNum type="arabicPeriod"/>
            </a:pPr>
            <a:r>
              <a:rPr lang="en-GB" dirty="0"/>
              <a:t>Then borrow the amount of money you just converted into foreign currency in your own currency and work out how much that will cost us over the period with interest</a:t>
            </a:r>
          </a:p>
          <a:p>
            <a:pPr marL="0" indent="0">
              <a:buNone/>
            </a:pPr>
            <a:endParaRPr lang="en-GB" dirty="0"/>
          </a:p>
        </p:txBody>
      </p:sp>
    </p:spTree>
    <p:extLst>
      <p:ext uri="{BB962C8B-B14F-4D97-AF65-F5344CB8AC3E}">
        <p14:creationId xmlns:p14="http://schemas.microsoft.com/office/powerpoint/2010/main" val="264345329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a:xfrm>
            <a:off x="457200" y="1600200"/>
            <a:ext cx="8229600" cy="4953000"/>
          </a:xfrm>
        </p:spPr>
        <p:txBody>
          <a:bodyPr>
            <a:normAutofit lnSpcReduction="10000"/>
          </a:bodyPr>
          <a:lstStyle/>
          <a:p>
            <a:pPr marL="0" indent="0">
              <a:buNone/>
            </a:pPr>
            <a:r>
              <a:rPr lang="en-GB" b="1" dirty="0" smtClean="0">
                <a:latin typeface="WarnockPro-Bold"/>
              </a:rPr>
              <a:t>Example six</a:t>
            </a:r>
            <a:endParaRPr lang="en-US" b="1" i="0" u="none" strike="noStrike" baseline="0" dirty="0" smtClean="0">
              <a:latin typeface="WarnockPro-Bold"/>
            </a:endParaRPr>
          </a:p>
          <a:p>
            <a:pPr marL="0" indent="0">
              <a:buNone/>
            </a:pPr>
            <a:r>
              <a:rPr lang="en-US" sz="2800" dirty="0" smtClean="0"/>
              <a:t>P is due to receive $5M in 3 months time.</a:t>
            </a:r>
          </a:p>
          <a:p>
            <a:pPr marL="0" indent="0">
              <a:buNone/>
            </a:pPr>
            <a:r>
              <a:rPr lang="en-US" sz="2800" dirty="0" smtClean="0"/>
              <a:t>Spot: $/£ 1.5384 – 1.5426</a:t>
            </a:r>
          </a:p>
          <a:p>
            <a:pPr marL="0" indent="0">
              <a:buNone/>
            </a:pPr>
            <a:r>
              <a:rPr lang="en-US" sz="2800" dirty="0" smtClean="0"/>
              <a:t>Current 3 month interest rates: US prime 5.2% – 5.8%</a:t>
            </a:r>
          </a:p>
          <a:p>
            <a:pPr marL="0" indent="0">
              <a:buNone/>
            </a:pPr>
            <a:r>
              <a:rPr lang="en-US" sz="2800" dirty="0" smtClean="0"/>
              <a:t>UK LIBOR 3.6% – 3.9%</a:t>
            </a:r>
          </a:p>
          <a:p>
            <a:pPr marL="0" indent="0">
              <a:buNone/>
            </a:pPr>
            <a:r>
              <a:rPr lang="en-US" sz="2800" b="1" dirty="0" smtClean="0"/>
              <a:t>Show how P can use the money markets to hedge the risk.</a:t>
            </a:r>
          </a:p>
          <a:p>
            <a:pPr marL="0" indent="0">
              <a:buNone/>
            </a:pPr>
            <a:r>
              <a:rPr lang="en-US" sz="1800" b="1" dirty="0" smtClean="0"/>
              <a:t>Note. </a:t>
            </a:r>
            <a:r>
              <a:rPr lang="en-GB" sz="1800" dirty="0"/>
              <a:t>This approach involves converting the foreign currency at the current spot, which therefore makes future changes in the exchange rate irrelevant. However, if we are (for example) not going to receive the foreign currency for 3 months, then how can we convert the money today? The answer is that we borrow foreign currency now at fixed interest, on the strength of the future receipt.</a:t>
            </a:r>
          </a:p>
          <a:p>
            <a:pPr marL="0" indent="0">
              <a:buNone/>
            </a:pPr>
            <a:endParaRPr lang="en-US" sz="2800" b="1" dirty="0"/>
          </a:p>
        </p:txBody>
      </p:sp>
    </p:spTree>
    <p:extLst>
      <p:ext uri="{BB962C8B-B14F-4D97-AF65-F5344CB8AC3E}">
        <p14:creationId xmlns:p14="http://schemas.microsoft.com/office/powerpoint/2010/main" val="231746597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lstStyle/>
          <a:p>
            <a:pPr marL="0" indent="0">
              <a:buNone/>
            </a:pPr>
            <a:r>
              <a:rPr lang="en-GB" b="1" dirty="0" smtClean="0"/>
              <a:t>Example six answer</a:t>
            </a:r>
            <a:endParaRPr lang="en-US" b="1"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3552645"/>
            <a:ext cx="7750969"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304800" y="5029200"/>
            <a:ext cx="7998793" cy="923330"/>
          </a:xfrm>
          <a:prstGeom prst="rect">
            <a:avLst/>
          </a:prstGeom>
          <a:noFill/>
        </p:spPr>
        <p:txBody>
          <a:bodyPr wrap="none" rtlCol="0">
            <a:spAutoFit/>
          </a:bodyPr>
          <a:lstStyle/>
          <a:p>
            <a:r>
              <a:rPr lang="en-GB" dirty="0"/>
              <a:t>So whatever happens over those three months with the exchanges rates </a:t>
            </a:r>
            <a:endParaRPr lang="en-GB" dirty="0" smtClean="0"/>
          </a:p>
          <a:p>
            <a:r>
              <a:rPr lang="en-GB" dirty="0" smtClean="0"/>
              <a:t>we </a:t>
            </a:r>
            <a:r>
              <a:rPr lang="en-GB" dirty="0"/>
              <a:t>are guaranteed to get £3,223,709 in three months time. So that is equivalent of </a:t>
            </a:r>
            <a:endParaRPr lang="en-GB" dirty="0" smtClean="0"/>
          </a:p>
          <a:p>
            <a:r>
              <a:rPr lang="en-GB" dirty="0" smtClean="0"/>
              <a:t>having </a:t>
            </a:r>
            <a:r>
              <a:rPr lang="en-GB" dirty="0"/>
              <a:t>a fixed </a:t>
            </a:r>
            <a:r>
              <a:rPr lang="en-GB" dirty="0"/>
              <a:t> </a:t>
            </a:r>
            <a:r>
              <a:rPr lang="en-GB" dirty="0" smtClean="0"/>
              <a:t>exchange</a:t>
            </a:r>
            <a:r>
              <a:rPr lang="en-GB" dirty="0" smtClean="0"/>
              <a:t> </a:t>
            </a:r>
            <a:r>
              <a:rPr lang="en-GB" dirty="0"/>
              <a:t>rate of $5m/£3,223,709 = $/£1.5510</a:t>
            </a:r>
          </a:p>
        </p:txBody>
      </p:sp>
    </p:spTree>
    <p:extLst>
      <p:ext uri="{BB962C8B-B14F-4D97-AF65-F5344CB8AC3E}">
        <p14:creationId xmlns:p14="http://schemas.microsoft.com/office/powerpoint/2010/main" val="28942020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lstStyle/>
          <a:p>
            <a:pPr marL="0" indent="0">
              <a:buNone/>
            </a:pPr>
            <a:r>
              <a:rPr lang="en-GB" b="1" dirty="0" smtClean="0"/>
              <a:t>Example seven</a:t>
            </a:r>
          </a:p>
          <a:p>
            <a:pPr marL="0" indent="0">
              <a:buNone/>
            </a:pPr>
            <a:r>
              <a:rPr lang="en-US" sz="2800" dirty="0" smtClean="0"/>
              <a:t>Q is due to pay $8M in 3 months time.</a:t>
            </a:r>
          </a:p>
          <a:p>
            <a:pPr marL="0" indent="0">
              <a:buNone/>
            </a:pPr>
            <a:r>
              <a:rPr lang="en-US" sz="2800" dirty="0" smtClean="0"/>
              <a:t>Spot: $/£ 1.6201 – 1.6283</a:t>
            </a:r>
          </a:p>
          <a:p>
            <a:pPr marL="0" indent="0">
              <a:buNone/>
            </a:pPr>
            <a:r>
              <a:rPr lang="en-US" sz="2800" dirty="0" smtClean="0"/>
              <a:t>Current 3 month interest rates: US prime 6.4% – 6.9%</a:t>
            </a:r>
          </a:p>
          <a:p>
            <a:pPr marL="0" indent="0">
              <a:buNone/>
            </a:pPr>
            <a:r>
              <a:rPr lang="en-US" sz="2800" dirty="0" smtClean="0"/>
              <a:t>UK LIBOR 9.2% – 9.9%</a:t>
            </a:r>
          </a:p>
          <a:p>
            <a:pPr marL="0" indent="0">
              <a:buNone/>
            </a:pPr>
            <a:r>
              <a:rPr lang="en-US" sz="2800" b="1" dirty="0" smtClean="0"/>
              <a:t>Show how Q can use the money markets to hedge the risk.</a:t>
            </a:r>
            <a:endParaRPr lang="en-US" sz="2800" b="1" dirty="0"/>
          </a:p>
        </p:txBody>
      </p:sp>
    </p:spTree>
    <p:extLst>
      <p:ext uri="{BB962C8B-B14F-4D97-AF65-F5344CB8AC3E}">
        <p14:creationId xmlns:p14="http://schemas.microsoft.com/office/powerpoint/2010/main" val="23983274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lstStyle/>
          <a:p>
            <a:pPr marL="0" indent="0">
              <a:buNone/>
            </a:pPr>
            <a:r>
              <a:rPr lang="en-GB" b="1" dirty="0" smtClean="0"/>
              <a:t>Example seven answer</a:t>
            </a:r>
            <a:endParaRPr lang="en-US" b="1" dirty="0"/>
          </a:p>
        </p:txBody>
      </p:sp>
      <p:sp>
        <p:nvSpPr>
          <p:cNvPr id="4" name="TextBox 3"/>
          <p:cNvSpPr txBox="1"/>
          <p:nvPr/>
        </p:nvSpPr>
        <p:spPr>
          <a:xfrm>
            <a:off x="152398" y="3505200"/>
            <a:ext cx="8839199" cy="1200329"/>
          </a:xfrm>
          <a:prstGeom prst="rect">
            <a:avLst/>
          </a:prstGeom>
          <a:noFill/>
        </p:spPr>
        <p:txBody>
          <a:bodyPr wrap="square" rtlCol="0">
            <a:spAutoFit/>
          </a:bodyPr>
          <a:lstStyle/>
          <a:p>
            <a:r>
              <a:rPr lang="en-GB" sz="2400" b="1" dirty="0" smtClean="0"/>
              <a:t>Invest $’s:		8M/1.016		= $7,874,016</a:t>
            </a:r>
          </a:p>
          <a:p>
            <a:r>
              <a:rPr lang="en-GB" sz="2400" b="1" dirty="0" smtClean="0"/>
              <a:t>Convert at spot	7,874,016/1.6201   	= £4,860,204</a:t>
            </a:r>
          </a:p>
          <a:p>
            <a:r>
              <a:rPr lang="en-GB" sz="2400" b="1" dirty="0" smtClean="0"/>
              <a:t>Borrow £’s		4,860,204 x 1,02475	= £4,980,494</a:t>
            </a:r>
            <a:endParaRPr lang="en-GB" sz="2400" b="1" dirty="0"/>
          </a:p>
        </p:txBody>
      </p:sp>
    </p:spTree>
    <p:extLst>
      <p:ext uri="{BB962C8B-B14F-4D97-AF65-F5344CB8AC3E}">
        <p14:creationId xmlns:p14="http://schemas.microsoft.com/office/powerpoint/2010/main" val="324598762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a:xfrm>
            <a:off x="0" y="1295400"/>
            <a:ext cx="8991600" cy="5410200"/>
          </a:xfrm>
        </p:spPr>
        <p:txBody>
          <a:bodyPr>
            <a:normAutofit fontScale="62500" lnSpcReduction="20000"/>
          </a:bodyPr>
          <a:lstStyle/>
          <a:p>
            <a:pPr marL="0" indent="0">
              <a:buNone/>
            </a:pPr>
            <a:r>
              <a:rPr lang="en-US" b="1" i="0" u="none" strike="noStrike" baseline="0" dirty="0" smtClean="0">
                <a:solidFill>
                  <a:srgbClr val="0049BC"/>
                </a:solidFill>
                <a:latin typeface="WarnockPro-Bold"/>
              </a:rPr>
              <a:t>Currency futures</a:t>
            </a:r>
          </a:p>
          <a:p>
            <a:r>
              <a:rPr lang="en-US" sz="2800" dirty="0" smtClean="0"/>
              <a:t>If we buy a sterling futures contact it is a binding contract to buy pounds at a fixed rate on a fixed date. This is similar to a forward rate, but there are two major differences:</a:t>
            </a:r>
          </a:p>
          <a:p>
            <a:pPr marL="400050" lvl="1" indent="0">
              <a:buNone/>
            </a:pPr>
            <a:r>
              <a:rPr lang="en-US" sz="2200" dirty="0" smtClean="0"/>
              <a:t>(a) delivery dates for futures contracts occur only on 4 dates a year – the ends of March, June, September and December.</a:t>
            </a:r>
          </a:p>
          <a:p>
            <a:pPr marL="400050" lvl="1" indent="0">
              <a:buNone/>
            </a:pPr>
            <a:r>
              <a:rPr lang="en-US" sz="2200" dirty="0" smtClean="0"/>
              <a:t>(b) futures contracts are traded and can be bought and sold from / to others during the period up to the delivery date.</a:t>
            </a:r>
          </a:p>
          <a:p>
            <a:r>
              <a:rPr lang="en-GB" sz="2800" dirty="0" smtClean="0"/>
              <a:t>Financial Manager’s role for futures – to offset commercial transaction as a hedge if exchange in future makes us a loss from spot rate now the future will make a us a profit to offset it and vice versa</a:t>
            </a:r>
          </a:p>
          <a:p>
            <a:endParaRPr lang="en-GB" sz="2800" dirty="0" smtClean="0"/>
          </a:p>
          <a:p>
            <a:r>
              <a:rPr lang="en-GB" sz="2800" dirty="0"/>
              <a:t>So we buy futures if we know we have to buy currency in the future to hedge against our currency depreciating against the currency we are going to buy in the future, meaning it would cost us more. If this happens and we will have lost on the exchange rate falling, but we will sell the futures and make a profit to offset the loss</a:t>
            </a:r>
            <a:r>
              <a:rPr lang="en-GB" sz="2800" dirty="0" smtClean="0"/>
              <a:t>.</a:t>
            </a:r>
            <a:endParaRPr lang="en-GB" sz="2800" dirty="0"/>
          </a:p>
          <a:p>
            <a:r>
              <a:rPr lang="en-GB" sz="2800" dirty="0"/>
              <a:t>If we are going to receive currency to hedge against our currency appreciating and us receiving less we sell futures now and buy them back at the date of currency exchange and if our currency had appreciated so we receive less pounds in exchange – the futures would now be worth less so we buy them back having made a profit when compared to our selling price originally at spot. </a:t>
            </a:r>
          </a:p>
          <a:p>
            <a:endParaRPr lang="en-GB" sz="2800" dirty="0"/>
          </a:p>
        </p:txBody>
      </p:sp>
    </p:spTree>
    <p:extLst>
      <p:ext uri="{BB962C8B-B14F-4D97-AF65-F5344CB8AC3E}">
        <p14:creationId xmlns:p14="http://schemas.microsoft.com/office/powerpoint/2010/main" val="91048953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normAutofit/>
          </a:bodyPr>
          <a:lstStyle/>
          <a:p>
            <a:pPr marL="0" indent="0">
              <a:buNone/>
            </a:pPr>
            <a:r>
              <a:rPr lang="en-GB" b="1" dirty="0" smtClean="0"/>
              <a:t>Example eight</a:t>
            </a:r>
          </a:p>
          <a:p>
            <a:pPr marL="0" indent="0">
              <a:buNone/>
            </a:pPr>
            <a:r>
              <a:rPr lang="en-US" sz="2800" dirty="0" smtClean="0"/>
              <a:t>R is in the US and needs £800,000 on 10 August.</a:t>
            </a:r>
          </a:p>
          <a:p>
            <a:pPr marL="0" indent="0">
              <a:buNone/>
            </a:pPr>
            <a:r>
              <a:rPr lang="en-US" sz="2800" dirty="0" smtClean="0"/>
              <a:t>Spot today (12 June) is: $/£ 1.5526 – 1.5631</a:t>
            </a:r>
          </a:p>
          <a:p>
            <a:pPr marL="0" indent="0">
              <a:buNone/>
            </a:pPr>
            <a:r>
              <a:rPr lang="en-US" sz="2800" dirty="0" smtClean="0"/>
              <a:t>September $/£ futures are available. The price today (12 June) is 1.5580.</a:t>
            </a:r>
          </a:p>
          <a:p>
            <a:pPr marL="0" indent="0">
              <a:buNone/>
            </a:pPr>
            <a:r>
              <a:rPr lang="en-US" sz="2800" b="1" dirty="0" smtClean="0"/>
              <a:t>Show the outcome of using a futures hedge (assuming that the spot and the futures prices both increase by 0.02).</a:t>
            </a:r>
            <a:endParaRPr lang="en-US" sz="2800" b="1" dirty="0"/>
          </a:p>
        </p:txBody>
      </p:sp>
    </p:spTree>
    <p:extLst>
      <p:ext uri="{BB962C8B-B14F-4D97-AF65-F5344CB8AC3E}">
        <p14:creationId xmlns:p14="http://schemas.microsoft.com/office/powerpoint/2010/main" val="270038111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lstStyle/>
          <a:p>
            <a:pPr marL="0" indent="0">
              <a:buNone/>
            </a:pPr>
            <a:r>
              <a:rPr lang="en-GB" b="1" dirty="0" smtClean="0"/>
              <a:t>Example eight answer</a:t>
            </a:r>
          </a:p>
          <a:p>
            <a:pPr marL="0" indent="0">
              <a:buNone/>
            </a:pPr>
            <a:endParaRPr lang="en-US"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399" y="2362200"/>
            <a:ext cx="5791201" cy="1191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5901" y="3733800"/>
            <a:ext cx="5005533"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670508" y="5696634"/>
            <a:ext cx="7178092" cy="92333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In real life you may not be able to offset transactions  with Futures as you may be hindered by Future unit sizes</a:t>
            </a:r>
          </a:p>
          <a:p>
            <a:pPr marL="285750" indent="-285750">
              <a:buFont typeface="Arial" panose="020B0604020202020204" pitchFamily="34" charset="0"/>
              <a:buChar char="•"/>
            </a:pPr>
            <a:r>
              <a:rPr lang="en-GB" dirty="0" smtClean="0"/>
              <a:t>In the example spot rate and future rate changed at </a:t>
            </a:r>
            <a:r>
              <a:rPr lang="en-GB" smtClean="0"/>
              <a:t>the same rate</a:t>
            </a:r>
            <a:endParaRPr lang="en-GB" dirty="0"/>
          </a:p>
        </p:txBody>
      </p:sp>
      <p:sp>
        <p:nvSpPr>
          <p:cNvPr id="5" name="TextBox 4"/>
          <p:cNvSpPr txBox="1"/>
          <p:nvPr/>
        </p:nvSpPr>
        <p:spPr>
          <a:xfrm>
            <a:off x="914399" y="3369086"/>
            <a:ext cx="2394886" cy="369332"/>
          </a:xfrm>
          <a:prstGeom prst="rect">
            <a:avLst/>
          </a:prstGeom>
          <a:noFill/>
        </p:spPr>
        <p:txBody>
          <a:bodyPr wrap="none" rtlCol="0">
            <a:spAutoFit/>
          </a:bodyPr>
          <a:lstStyle/>
          <a:p>
            <a:r>
              <a:rPr lang="en-GB" dirty="0" smtClean="0"/>
              <a:t>800,000 futures bought</a:t>
            </a:r>
            <a:endParaRPr lang="en-GB" dirty="0"/>
          </a:p>
        </p:txBody>
      </p:sp>
    </p:spTree>
    <p:extLst>
      <p:ext uri="{BB962C8B-B14F-4D97-AF65-F5344CB8AC3E}">
        <p14:creationId xmlns:p14="http://schemas.microsoft.com/office/powerpoint/2010/main" val="271560650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a:xfrm>
            <a:off x="457200" y="1600200"/>
            <a:ext cx="8534400" cy="4953000"/>
          </a:xfrm>
        </p:spPr>
        <p:txBody>
          <a:bodyPr>
            <a:normAutofit fontScale="70000" lnSpcReduction="20000"/>
          </a:bodyPr>
          <a:lstStyle/>
          <a:p>
            <a:pPr marL="0" indent="0">
              <a:buNone/>
            </a:pPr>
            <a:r>
              <a:rPr lang="en-US" b="1" i="0" u="none" strike="noStrike" baseline="0" dirty="0" smtClean="0">
                <a:solidFill>
                  <a:srgbClr val="0049BC"/>
                </a:solidFill>
                <a:latin typeface="WarnockPro-Bold"/>
              </a:rPr>
              <a:t>Options</a:t>
            </a:r>
            <a:endParaRPr lang="en-GB" b="1" dirty="0">
              <a:solidFill>
                <a:srgbClr val="0049BC"/>
              </a:solidFill>
              <a:latin typeface="WarnockPro-Bold"/>
            </a:endParaRPr>
          </a:p>
          <a:p>
            <a:r>
              <a:rPr lang="en-GB" sz="2800" dirty="0" smtClean="0">
                <a:latin typeface="WarnockPro-Bold"/>
              </a:rPr>
              <a:t>Why buy Currency Options?</a:t>
            </a:r>
          </a:p>
          <a:p>
            <a:r>
              <a:rPr lang="en-GB" sz="2800" dirty="0" smtClean="0">
                <a:latin typeface="WarnockPro-Bold"/>
              </a:rPr>
              <a:t>OTC (Over the counter)</a:t>
            </a:r>
          </a:p>
          <a:p>
            <a:endParaRPr lang="en-GB" sz="2800" dirty="0" smtClean="0">
              <a:latin typeface="WarnockPro-Bold"/>
            </a:endParaRPr>
          </a:p>
          <a:p>
            <a:pPr marL="0" indent="0">
              <a:buNone/>
            </a:pPr>
            <a:r>
              <a:rPr lang="en-GB" sz="2800" b="1" i="0" u="none" strike="noStrike" baseline="0" dirty="0" smtClean="0">
                <a:latin typeface="WarnockPro-Bold"/>
              </a:rPr>
              <a:t>Example nine</a:t>
            </a:r>
            <a:endParaRPr lang="en-US" sz="2800" b="1" i="0" u="none" strike="noStrike" baseline="0" dirty="0" smtClean="0">
              <a:latin typeface="WarnockPro-Bold"/>
            </a:endParaRPr>
          </a:p>
          <a:p>
            <a:pPr marL="0" indent="0">
              <a:buNone/>
            </a:pPr>
            <a:r>
              <a:rPr lang="en-US" dirty="0" smtClean="0"/>
              <a:t>It is 1 April and X plc expects to receive $2 million on the 30th June.</a:t>
            </a:r>
          </a:p>
          <a:p>
            <a:pPr marL="0" indent="0">
              <a:buNone/>
            </a:pPr>
            <a:endParaRPr lang="en-US" sz="1100" dirty="0" smtClean="0"/>
          </a:p>
          <a:p>
            <a:pPr marL="0" indent="0">
              <a:buNone/>
            </a:pPr>
            <a:r>
              <a:rPr lang="en-US" dirty="0" smtClean="0"/>
              <a:t>The current spot rate is $/£ 1.5190 and X expects that this rate will move in their </a:t>
            </a:r>
            <a:r>
              <a:rPr lang="en-US" dirty="0" err="1" smtClean="0"/>
              <a:t>favour</a:t>
            </a:r>
            <a:r>
              <a:rPr lang="en-US" dirty="0" smtClean="0"/>
              <a:t>.</a:t>
            </a:r>
          </a:p>
          <a:p>
            <a:pPr marL="0" indent="0">
              <a:buNone/>
            </a:pPr>
            <a:endParaRPr lang="en-US" sz="1100" dirty="0" smtClean="0"/>
          </a:p>
          <a:p>
            <a:pPr marL="0" indent="0">
              <a:buNone/>
            </a:pPr>
            <a:r>
              <a:rPr lang="en-US" dirty="0" smtClean="0"/>
              <a:t>They have purchased from the bank an option to sell $2 million on 30 June at an exercise price of $/£ 1.5200, and the bank have charged a premium of £50,000.</a:t>
            </a:r>
          </a:p>
          <a:p>
            <a:pPr marL="0" indent="0">
              <a:buNone/>
            </a:pPr>
            <a:endParaRPr lang="en-US" sz="1300" dirty="0" smtClean="0"/>
          </a:p>
          <a:p>
            <a:pPr marL="0" indent="0">
              <a:buNone/>
            </a:pPr>
            <a:r>
              <a:rPr lang="en-US" b="1" dirty="0" smtClean="0"/>
              <a:t>Show the outcome on 30 June if the spot exchange rate on that date is:</a:t>
            </a:r>
          </a:p>
          <a:p>
            <a:pPr marL="0" indent="0">
              <a:buNone/>
            </a:pPr>
            <a:r>
              <a:rPr lang="en-US" b="1" dirty="0" smtClean="0"/>
              <a:t>(a) $/£ 1.5180</a:t>
            </a:r>
          </a:p>
          <a:p>
            <a:pPr marL="0" indent="0">
              <a:buNone/>
            </a:pPr>
            <a:r>
              <a:rPr lang="en-US" b="1" dirty="0" smtClean="0"/>
              <a:t>(b) $/£ 1.6153</a:t>
            </a:r>
            <a:endParaRPr lang="en-US" b="1" dirty="0"/>
          </a:p>
        </p:txBody>
      </p:sp>
    </p:spTree>
    <p:extLst>
      <p:ext uri="{BB962C8B-B14F-4D97-AF65-F5344CB8AC3E}">
        <p14:creationId xmlns:p14="http://schemas.microsoft.com/office/powerpoint/2010/main" val="52756340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lstStyle/>
          <a:p>
            <a:pPr marL="0" indent="0">
              <a:buNone/>
            </a:pPr>
            <a:r>
              <a:rPr lang="en-GB" dirty="0" smtClean="0"/>
              <a:t>Example nine answer</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r>
              <a:rPr lang="en-GB" dirty="0" smtClean="0"/>
              <a:t>Traded Options</a:t>
            </a:r>
          </a:p>
          <a:p>
            <a:pPr marL="0" indent="0">
              <a:buNone/>
            </a:pPr>
            <a:endParaRPr lang="en-US" dirty="0"/>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2438400"/>
            <a:ext cx="3448050" cy="2028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703573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Factors that contribute to the value of an Option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Time to expiration</a:t>
            </a:r>
          </a:p>
          <a:p>
            <a:r>
              <a:rPr lang="en-GB" dirty="0" smtClean="0"/>
              <a:t>Interest rates</a:t>
            </a:r>
          </a:p>
          <a:p>
            <a:r>
              <a:rPr lang="en-GB" dirty="0" smtClean="0"/>
              <a:t>Black Scholes Pricing Model</a:t>
            </a:r>
          </a:p>
          <a:p>
            <a:r>
              <a:rPr lang="en-GB" dirty="0" smtClean="0"/>
              <a:t>Intrinsic value</a:t>
            </a:r>
          </a:p>
          <a:p>
            <a:r>
              <a:rPr lang="en-GB" dirty="0" smtClean="0"/>
              <a:t>Time value</a:t>
            </a:r>
          </a:p>
          <a:p>
            <a:r>
              <a:rPr lang="en-GB" dirty="0" smtClean="0"/>
              <a:t>Standardization of contract size</a:t>
            </a:r>
          </a:p>
          <a:p>
            <a:r>
              <a:rPr lang="en-GB" dirty="0" smtClean="0"/>
              <a:t>Delta hedge</a:t>
            </a:r>
          </a:p>
          <a:p>
            <a:r>
              <a:rPr lang="en-GB" dirty="0" smtClean="0"/>
              <a:t>American or European</a:t>
            </a:r>
          </a:p>
          <a:p>
            <a:r>
              <a:rPr lang="en-GB" dirty="0" smtClean="0"/>
              <a:t>Contract range</a:t>
            </a:r>
          </a:p>
          <a:p>
            <a:r>
              <a:rPr lang="en-GB" dirty="0" smtClean="0"/>
              <a:t>Risk</a:t>
            </a:r>
            <a:endParaRPr lang="en-GB" dirty="0"/>
          </a:p>
        </p:txBody>
      </p:sp>
    </p:spTree>
    <p:extLst>
      <p:ext uri="{BB962C8B-B14F-4D97-AF65-F5344CB8AC3E}">
        <p14:creationId xmlns:p14="http://schemas.microsoft.com/office/powerpoint/2010/main" val="29827337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r>
              <a:rPr lang="en-US" b="1" i="0" u="none" strike="noStrike" baseline="0" dirty="0" smtClean="0">
                <a:solidFill>
                  <a:srgbClr val="0049BC"/>
                </a:solidFill>
                <a:latin typeface="WarnockPro-Bold"/>
              </a:rPr>
              <a:t>Currency swaps</a:t>
            </a:r>
          </a:p>
          <a:p>
            <a:pPr marL="0" indent="0">
              <a:buNone/>
            </a:pPr>
            <a:r>
              <a:rPr lang="en-US" sz="2800" b="1" dirty="0" smtClean="0"/>
              <a:t>They are best explained by way of a short illustration:</a:t>
            </a:r>
          </a:p>
          <a:p>
            <a:pPr marL="0" indent="0">
              <a:buNone/>
            </a:pPr>
            <a:r>
              <a:rPr lang="en-US" sz="2400" dirty="0" smtClean="0"/>
              <a:t>A UK company is intending to invest in the US and will therefore be earning income in $’s. They need to borrow money for the investment and have decided to borrow $’s (as a way of reducing the impact of changes in exchange rate – the closer their interest payments are to their receipts the less the effect on them of exchange rate movements).</a:t>
            </a:r>
            <a:br>
              <a:rPr lang="en-US" sz="2400" dirty="0" smtClean="0"/>
            </a:br>
            <a:endParaRPr lang="en-US" sz="2400" dirty="0" smtClean="0"/>
          </a:p>
          <a:p>
            <a:pPr marL="0" indent="0">
              <a:buNone/>
            </a:pPr>
            <a:r>
              <a:rPr lang="en-US" sz="2400" dirty="0" smtClean="0"/>
              <a:t>Another company in the US is intending to invest in the UK and for the same reasons as above they wish to borrow £’s.</a:t>
            </a:r>
          </a:p>
          <a:p>
            <a:pPr marL="0" indent="0">
              <a:buNone/>
            </a:pPr>
            <a:endParaRPr lang="en-US" sz="900" dirty="0" smtClean="0"/>
          </a:p>
          <a:p>
            <a:pPr marL="0" indent="0">
              <a:buNone/>
            </a:pPr>
            <a:r>
              <a:rPr lang="en-US" sz="2400" dirty="0" smtClean="0"/>
              <a:t>Both companies can </a:t>
            </a:r>
            <a:r>
              <a:rPr lang="en-US" sz="2400" dirty="0" err="1" smtClean="0"/>
              <a:t>organise</a:t>
            </a:r>
            <a:r>
              <a:rPr lang="en-US" sz="2400" dirty="0" smtClean="0"/>
              <a:t> their borrowing independently, but a US company is likely to be able to borrow $’s at a lower interest rate than a UK company (and vice versa).</a:t>
            </a:r>
          </a:p>
          <a:p>
            <a:pPr marL="0" indent="0">
              <a:buNone/>
            </a:pPr>
            <a:endParaRPr lang="en-US" sz="2400" dirty="0" smtClean="0"/>
          </a:p>
          <a:p>
            <a:pPr marL="0" indent="0">
              <a:buNone/>
            </a:pPr>
            <a:endParaRPr lang="en-US" dirty="0"/>
          </a:p>
        </p:txBody>
      </p:sp>
    </p:spTree>
    <p:extLst>
      <p:ext uri="{BB962C8B-B14F-4D97-AF65-F5344CB8AC3E}">
        <p14:creationId xmlns:p14="http://schemas.microsoft.com/office/powerpoint/2010/main" val="39377422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normAutofit fontScale="92500" lnSpcReduction="10000"/>
          </a:bodyPr>
          <a:lstStyle/>
          <a:p>
            <a:pPr marL="0" indent="0">
              <a:buNone/>
            </a:pPr>
            <a:r>
              <a:rPr lang="en-US" sz="2800" b="1" dirty="0" smtClean="0"/>
              <a:t>A solution which stands to benefit both companies is as follows:</a:t>
            </a:r>
          </a:p>
          <a:p>
            <a:pPr marL="0" indent="0">
              <a:buNone/>
            </a:pPr>
            <a:r>
              <a:rPr lang="en-US" sz="2800" dirty="0" smtClean="0"/>
              <a:t>(a) the UK company borrows £’s and the US company borrows an equivalent amount of $’s. The two parties then swap funds at the current spot rate.</a:t>
            </a:r>
          </a:p>
          <a:p>
            <a:pPr marL="0" indent="0">
              <a:buNone/>
            </a:pPr>
            <a:r>
              <a:rPr lang="en-US" sz="2800" dirty="0" smtClean="0"/>
              <a:t>(b) The UK company agrees to pay the US company the annual cost of the interest on the $ loan. In return the US company pays the £ interest cost of the £ borrowing by the UK company.</a:t>
            </a:r>
          </a:p>
          <a:p>
            <a:pPr marL="0" indent="0">
              <a:buNone/>
            </a:pPr>
            <a:r>
              <a:rPr lang="en-US" sz="2800" dirty="0" smtClean="0"/>
              <a:t>(c) At the end of the period the two parties then swap back the principal amounts. </a:t>
            </a:r>
            <a:endParaRPr lang="en-US" sz="2800" dirty="0"/>
          </a:p>
        </p:txBody>
      </p:sp>
    </p:spTree>
    <p:extLst>
      <p:ext uri="{BB962C8B-B14F-4D97-AF65-F5344CB8AC3E}">
        <p14:creationId xmlns:p14="http://schemas.microsoft.com/office/powerpoint/2010/main" val="29770415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Foreign exchange risk management</a:t>
            </a:r>
            <a:endParaRPr lang="en-GB" dirty="0"/>
          </a:p>
        </p:txBody>
      </p:sp>
      <p:sp>
        <p:nvSpPr>
          <p:cNvPr id="3" name="Content Placeholder 2"/>
          <p:cNvSpPr>
            <a:spLocks noGrp="1"/>
          </p:cNvSpPr>
          <p:nvPr>
            <p:ph idx="1"/>
          </p:nvPr>
        </p:nvSpPr>
        <p:spPr>
          <a:xfrm>
            <a:off x="152400" y="1600200"/>
            <a:ext cx="8534400" cy="4525963"/>
          </a:xfrm>
        </p:spPr>
        <p:txBody>
          <a:bodyPr/>
          <a:lstStyle/>
          <a:p>
            <a:pPr marL="0" indent="0">
              <a:buNone/>
            </a:pPr>
            <a:r>
              <a:rPr lang="en-GB" b="1" dirty="0">
                <a:solidFill>
                  <a:srgbClr val="002D9A"/>
                </a:solidFill>
                <a:latin typeface="MyriadPro-Bold"/>
              </a:rPr>
              <a:t>Four-way </a:t>
            </a:r>
            <a:r>
              <a:rPr lang="en-GB" b="1" dirty="0" smtClean="0">
                <a:solidFill>
                  <a:srgbClr val="002D9A"/>
                </a:solidFill>
                <a:latin typeface="MyriadPro-Bold"/>
              </a:rPr>
              <a:t>equivalence</a:t>
            </a:r>
          </a:p>
          <a:p>
            <a:r>
              <a:rPr lang="en-GB" dirty="0" smtClean="0">
                <a:latin typeface="MyriadPro-Bold"/>
              </a:rPr>
              <a:t>The Fisher effect</a:t>
            </a:r>
          </a:p>
          <a:p>
            <a:r>
              <a:rPr lang="en-GB" dirty="0" smtClean="0">
                <a:latin typeface="MyriadPro-Bold"/>
              </a:rPr>
              <a:t>International Fisher effect (or Purchasing Power Parity)</a:t>
            </a:r>
          </a:p>
          <a:p>
            <a:r>
              <a:rPr lang="en-GB" dirty="0" smtClean="0">
                <a:latin typeface="MyriadPro-Bold"/>
              </a:rPr>
              <a:t>Interest Rate Parity</a:t>
            </a:r>
          </a:p>
          <a:p>
            <a:r>
              <a:rPr lang="en-GB" dirty="0" smtClean="0">
                <a:latin typeface="MyriadPro-Bold"/>
              </a:rPr>
              <a:t>Expectations </a:t>
            </a:r>
            <a:br>
              <a:rPr lang="en-GB" dirty="0" smtClean="0">
                <a:latin typeface="MyriadPro-Bold"/>
              </a:rPr>
            </a:br>
            <a:r>
              <a:rPr lang="en-GB" dirty="0" smtClean="0">
                <a:latin typeface="MyriadPro-Bold"/>
              </a:rPr>
              <a:t>theory</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87252" y="4343400"/>
            <a:ext cx="5956748" cy="2202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3447209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Exchange rate determination - Supply and demand of currency</a:t>
            </a:r>
          </a:p>
        </p:txBody>
      </p:sp>
      <p:sp>
        <p:nvSpPr>
          <p:cNvPr id="3" name="Content Placeholder 2"/>
          <p:cNvSpPr>
            <a:spLocks noGrp="1"/>
          </p:cNvSpPr>
          <p:nvPr>
            <p:ph idx="1"/>
          </p:nvPr>
        </p:nvSpPr>
        <p:spPr>
          <a:xfrm>
            <a:off x="457200" y="1600200"/>
            <a:ext cx="8229600" cy="5105400"/>
          </a:xfrm>
        </p:spPr>
        <p:txBody>
          <a:bodyPr>
            <a:normAutofit lnSpcReduction="10000"/>
          </a:bodyPr>
          <a:lstStyle/>
          <a:p>
            <a:endParaRPr lang="en-US" dirty="0" smtClean="0"/>
          </a:p>
          <a:p>
            <a:endParaRPr lang="en-GB" dirty="0" smtClean="0"/>
          </a:p>
          <a:p>
            <a:endParaRPr lang="en-GB" dirty="0"/>
          </a:p>
          <a:p>
            <a:endParaRPr lang="en-GB" dirty="0" smtClean="0"/>
          </a:p>
          <a:p>
            <a:endParaRPr lang="en-US" dirty="0"/>
          </a:p>
          <a:p>
            <a:endParaRPr lang="en-US" dirty="0" smtClean="0"/>
          </a:p>
          <a:p>
            <a:endParaRPr lang="en-US" dirty="0" smtClean="0"/>
          </a:p>
          <a:p>
            <a:r>
              <a:rPr lang="en-US" dirty="0" smtClean="0"/>
              <a:t>PURCHASING </a:t>
            </a:r>
            <a:r>
              <a:rPr lang="en-US" dirty="0"/>
              <a:t>POWER PARITY </a:t>
            </a:r>
            <a:r>
              <a:rPr lang="en-US" dirty="0" smtClean="0"/>
              <a:t>THEORY</a:t>
            </a:r>
          </a:p>
          <a:p>
            <a:r>
              <a:rPr lang="en-US" dirty="0"/>
              <a:t>INTEREST RATE PARITY</a:t>
            </a:r>
          </a:p>
        </p:txBody>
      </p:sp>
      <p:pic>
        <p:nvPicPr>
          <p:cNvPr id="4" name="Picture 3" descr="s-d-er-pound-dollar"/>
          <p:cNvPicPr/>
          <p:nvPr/>
        </p:nvPicPr>
        <p:blipFill>
          <a:blip r:embed="rId3">
            <a:extLst>
              <a:ext uri="{28A0092B-C50C-407E-A947-70E740481C1C}">
                <a14:useLocalDpi xmlns:a14="http://schemas.microsoft.com/office/drawing/2010/main" val="0"/>
              </a:ext>
            </a:extLst>
          </a:blip>
          <a:srcRect/>
          <a:stretch>
            <a:fillRect/>
          </a:stretch>
        </p:blipFill>
        <p:spPr bwMode="auto">
          <a:xfrm>
            <a:off x="555812" y="1524000"/>
            <a:ext cx="5219700" cy="3848100"/>
          </a:xfrm>
          <a:prstGeom prst="rect">
            <a:avLst/>
          </a:prstGeom>
          <a:noFill/>
          <a:ln>
            <a:noFill/>
          </a:ln>
        </p:spPr>
      </p:pic>
    </p:spTree>
    <p:extLst>
      <p:ext uri="{BB962C8B-B14F-4D97-AF65-F5344CB8AC3E}">
        <p14:creationId xmlns:p14="http://schemas.microsoft.com/office/powerpoint/2010/main" val="176665855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Foreign exchange risk management</a:t>
            </a:r>
            <a:endParaRPr lang="en-US" dirty="0"/>
          </a:p>
        </p:txBody>
      </p:sp>
      <p:sp>
        <p:nvSpPr>
          <p:cNvPr id="3" name="Content Placeholder 2"/>
          <p:cNvSpPr>
            <a:spLocks noGrp="1"/>
          </p:cNvSpPr>
          <p:nvPr>
            <p:ph idx="1"/>
          </p:nvPr>
        </p:nvSpPr>
        <p:spPr/>
        <p:txBody>
          <a:bodyPr/>
          <a:lstStyle/>
          <a:p>
            <a:pPr marL="0" indent="0">
              <a:buNone/>
            </a:pPr>
            <a:r>
              <a:rPr lang="en-GB" b="1" smtClean="0"/>
              <a:t>Summary</a:t>
            </a:r>
            <a:endParaRPr lang="en-GB" b="1" dirty="0" smtClean="0"/>
          </a:p>
          <a:p>
            <a:r>
              <a:rPr lang="en-GB" dirty="0" smtClean="0"/>
              <a:t>Types of risk</a:t>
            </a:r>
          </a:p>
          <a:p>
            <a:r>
              <a:rPr lang="en-GB" dirty="0" smtClean="0"/>
              <a:t>The foreign exchange market</a:t>
            </a:r>
          </a:p>
          <a:p>
            <a:r>
              <a:rPr lang="en-GB" dirty="0" smtClean="0"/>
              <a:t>Exchange rates</a:t>
            </a:r>
          </a:p>
          <a:p>
            <a:r>
              <a:rPr lang="en-US" dirty="0" smtClean="0"/>
              <a:t>Methods of hedging transaction exposure</a:t>
            </a:r>
          </a:p>
          <a:p>
            <a:endParaRPr lang="en-GB" dirty="0" smtClean="0"/>
          </a:p>
          <a:p>
            <a:endParaRPr lang="en-GB" dirty="0" smtClean="0"/>
          </a:p>
          <a:p>
            <a:endParaRPr lang="en-GB" dirty="0" smtClean="0"/>
          </a:p>
          <a:p>
            <a:endParaRPr lang="en-GB" dirty="0" smtClean="0"/>
          </a:p>
          <a:p>
            <a:endParaRPr lang="en-US" dirty="0"/>
          </a:p>
        </p:txBody>
      </p:sp>
    </p:spTree>
    <p:extLst>
      <p:ext uri="{BB962C8B-B14F-4D97-AF65-F5344CB8AC3E}">
        <p14:creationId xmlns:p14="http://schemas.microsoft.com/office/powerpoint/2010/main" val="42534933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1254</TotalTime>
  <Words>6419</Words>
  <Application>Microsoft Office PowerPoint</Application>
  <PresentationFormat>On-screen Show (4:3)</PresentationFormat>
  <Paragraphs>394</Paragraphs>
  <Slides>35</Slides>
  <Notes>27</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Week nine session two</vt:lpstr>
      <vt:lpstr>Foreign exchange risk management</vt:lpstr>
      <vt:lpstr>Foreign exchange risk management </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Foreign exchange risk management</vt:lpstr>
      <vt:lpstr>Factors that contribute to the value of an Option</vt:lpstr>
      <vt:lpstr>Foreign exchange risk management</vt:lpstr>
      <vt:lpstr>Foreign exchange risk management</vt:lpstr>
      <vt:lpstr>Foreign exchange risk management</vt:lpstr>
      <vt:lpstr>Exchange rate determination - Supply and demand of currency</vt:lpstr>
      <vt:lpstr>Foreign exchange risk management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eight session two</dc:title>
  <dc:creator>Administrator</dc:creator>
  <cp:lastModifiedBy>Anthony Burns</cp:lastModifiedBy>
  <cp:revision>236</cp:revision>
  <dcterms:created xsi:type="dcterms:W3CDTF">2016-08-11T13:20:50Z</dcterms:created>
  <dcterms:modified xsi:type="dcterms:W3CDTF">2017-12-07T16:53:54Z</dcterms:modified>
</cp:coreProperties>
</file>