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92" r:id="rId3"/>
    <p:sldId id="257" r:id="rId4"/>
    <p:sldId id="258" r:id="rId5"/>
    <p:sldId id="306" r:id="rId6"/>
    <p:sldId id="307" r:id="rId7"/>
    <p:sldId id="262" r:id="rId8"/>
    <p:sldId id="261" r:id="rId9"/>
    <p:sldId id="264" r:id="rId10"/>
    <p:sldId id="265" r:id="rId11"/>
    <p:sldId id="266" r:id="rId12"/>
    <p:sldId id="267" r:id="rId13"/>
    <p:sldId id="268" r:id="rId14"/>
    <p:sldId id="269" r:id="rId15"/>
    <p:sldId id="273" r:id="rId16"/>
    <p:sldId id="270" r:id="rId17"/>
    <p:sldId id="271" r:id="rId18"/>
    <p:sldId id="272" r:id="rId19"/>
    <p:sldId id="274" r:id="rId20"/>
    <p:sldId id="275" r:id="rId21"/>
    <p:sldId id="276" r:id="rId22"/>
    <p:sldId id="277" r:id="rId23"/>
    <p:sldId id="278" r:id="rId24"/>
    <p:sldId id="279" r:id="rId25"/>
    <p:sldId id="281" r:id="rId26"/>
    <p:sldId id="280" r:id="rId27"/>
    <p:sldId id="282" r:id="rId28"/>
    <p:sldId id="284" r:id="rId29"/>
    <p:sldId id="283" r:id="rId30"/>
    <p:sldId id="285" r:id="rId31"/>
    <p:sldId id="286" r:id="rId32"/>
    <p:sldId id="287" r:id="rId33"/>
    <p:sldId id="288" r:id="rId34"/>
    <p:sldId id="289" r:id="rId35"/>
    <p:sldId id="290" r:id="rId36"/>
    <p:sldId id="291"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592"/>
    <p:restoredTop sz="95903"/>
  </p:normalViewPr>
  <p:slideViewPr>
    <p:cSldViewPr snapToGrid="0">
      <p:cViewPr varScale="1">
        <p:scale>
          <a:sx n="110" d="100"/>
          <a:sy n="110" d="100"/>
        </p:scale>
        <p:origin x="248"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0AA58-9584-1D8D-535A-E22D4D18AD58}"/>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B12C2CA-67DF-AEAE-E793-D3D34C500CC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737AE486-0373-2A89-B823-65E6630E5B7A}"/>
              </a:ext>
            </a:extLst>
          </p:cNvPr>
          <p:cNvSpPr>
            <a:spLocks noGrp="1"/>
          </p:cNvSpPr>
          <p:nvPr>
            <p:ph type="dt" sz="half" idx="10"/>
          </p:nvPr>
        </p:nvSpPr>
        <p:spPr/>
        <p:txBody>
          <a:bodyPr/>
          <a:lstStyle/>
          <a:p>
            <a:fld id="{5D14F02D-C505-B843-8960-C5DB9FBAB9EC}" type="datetimeFigureOut">
              <a:rPr lang="en-US" smtClean="0"/>
              <a:t>2/26/23</a:t>
            </a:fld>
            <a:endParaRPr lang="en-US"/>
          </a:p>
        </p:txBody>
      </p:sp>
      <p:sp>
        <p:nvSpPr>
          <p:cNvPr id="5" name="Footer Placeholder 4">
            <a:extLst>
              <a:ext uri="{FF2B5EF4-FFF2-40B4-BE49-F238E27FC236}">
                <a16:creationId xmlns:a16="http://schemas.microsoft.com/office/drawing/2014/main" id="{4D6B8FA9-7D8F-F7EE-5656-2531CF3800D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CD66EB8-A97A-DCB9-B71B-9D952E9F7C14}"/>
              </a:ext>
            </a:extLst>
          </p:cNvPr>
          <p:cNvSpPr>
            <a:spLocks noGrp="1"/>
          </p:cNvSpPr>
          <p:nvPr>
            <p:ph type="sldNum" sz="quarter" idx="12"/>
          </p:nvPr>
        </p:nvSpPr>
        <p:spPr/>
        <p:txBody>
          <a:bodyPr/>
          <a:lstStyle/>
          <a:p>
            <a:fld id="{638094B6-D601-0847-B0ED-DC876DD2A751}" type="slidenum">
              <a:rPr lang="en-US" smtClean="0"/>
              <a:t>‹#›</a:t>
            </a:fld>
            <a:endParaRPr lang="en-US"/>
          </a:p>
        </p:txBody>
      </p:sp>
    </p:spTree>
    <p:extLst>
      <p:ext uri="{BB962C8B-B14F-4D97-AF65-F5344CB8AC3E}">
        <p14:creationId xmlns:p14="http://schemas.microsoft.com/office/powerpoint/2010/main" val="22030877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FF91C-CEE2-22FB-D6B0-7B26D05870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9BCD330-555A-D855-B65F-7C4D1464B02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E4A773C-E4FE-357A-1007-9833BFD1B68A}"/>
              </a:ext>
            </a:extLst>
          </p:cNvPr>
          <p:cNvSpPr>
            <a:spLocks noGrp="1"/>
          </p:cNvSpPr>
          <p:nvPr>
            <p:ph type="dt" sz="half" idx="10"/>
          </p:nvPr>
        </p:nvSpPr>
        <p:spPr/>
        <p:txBody>
          <a:bodyPr/>
          <a:lstStyle/>
          <a:p>
            <a:fld id="{5D14F02D-C505-B843-8960-C5DB9FBAB9EC}" type="datetimeFigureOut">
              <a:rPr lang="en-US" smtClean="0"/>
              <a:t>2/26/23</a:t>
            </a:fld>
            <a:endParaRPr lang="en-US"/>
          </a:p>
        </p:txBody>
      </p:sp>
      <p:sp>
        <p:nvSpPr>
          <p:cNvPr id="5" name="Footer Placeholder 4">
            <a:extLst>
              <a:ext uri="{FF2B5EF4-FFF2-40B4-BE49-F238E27FC236}">
                <a16:creationId xmlns:a16="http://schemas.microsoft.com/office/drawing/2014/main" id="{92C1B2B4-765F-0882-ED3D-DC12AF342B0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6F4F4E6-5690-8D93-3850-F2EBA797AE53}"/>
              </a:ext>
            </a:extLst>
          </p:cNvPr>
          <p:cNvSpPr>
            <a:spLocks noGrp="1"/>
          </p:cNvSpPr>
          <p:nvPr>
            <p:ph type="sldNum" sz="quarter" idx="12"/>
          </p:nvPr>
        </p:nvSpPr>
        <p:spPr/>
        <p:txBody>
          <a:bodyPr/>
          <a:lstStyle/>
          <a:p>
            <a:fld id="{638094B6-D601-0847-B0ED-DC876DD2A751}" type="slidenum">
              <a:rPr lang="en-US" smtClean="0"/>
              <a:t>‹#›</a:t>
            </a:fld>
            <a:endParaRPr lang="en-US"/>
          </a:p>
        </p:txBody>
      </p:sp>
    </p:spTree>
    <p:extLst>
      <p:ext uri="{BB962C8B-B14F-4D97-AF65-F5344CB8AC3E}">
        <p14:creationId xmlns:p14="http://schemas.microsoft.com/office/powerpoint/2010/main" val="14591076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9489F2-3558-80B9-CEC5-E80D1A726C9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3D7F348-A3FD-DC3E-A081-383757E7186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F664E83-96A4-FAF3-4E0B-ED729D55AA10}"/>
              </a:ext>
            </a:extLst>
          </p:cNvPr>
          <p:cNvSpPr>
            <a:spLocks noGrp="1"/>
          </p:cNvSpPr>
          <p:nvPr>
            <p:ph type="dt" sz="half" idx="10"/>
          </p:nvPr>
        </p:nvSpPr>
        <p:spPr/>
        <p:txBody>
          <a:bodyPr/>
          <a:lstStyle/>
          <a:p>
            <a:fld id="{5D14F02D-C505-B843-8960-C5DB9FBAB9EC}" type="datetimeFigureOut">
              <a:rPr lang="en-US" smtClean="0"/>
              <a:t>2/26/23</a:t>
            </a:fld>
            <a:endParaRPr lang="en-US"/>
          </a:p>
        </p:txBody>
      </p:sp>
      <p:sp>
        <p:nvSpPr>
          <p:cNvPr id="5" name="Footer Placeholder 4">
            <a:extLst>
              <a:ext uri="{FF2B5EF4-FFF2-40B4-BE49-F238E27FC236}">
                <a16:creationId xmlns:a16="http://schemas.microsoft.com/office/drawing/2014/main" id="{13ED5DD6-DE26-F964-A02F-97654A61968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BDBF542-AD84-9016-0D84-A92DC6DFB0DE}"/>
              </a:ext>
            </a:extLst>
          </p:cNvPr>
          <p:cNvSpPr>
            <a:spLocks noGrp="1"/>
          </p:cNvSpPr>
          <p:nvPr>
            <p:ph type="sldNum" sz="quarter" idx="12"/>
          </p:nvPr>
        </p:nvSpPr>
        <p:spPr/>
        <p:txBody>
          <a:bodyPr/>
          <a:lstStyle/>
          <a:p>
            <a:fld id="{638094B6-D601-0847-B0ED-DC876DD2A751}" type="slidenum">
              <a:rPr lang="en-US" smtClean="0"/>
              <a:t>‹#›</a:t>
            </a:fld>
            <a:endParaRPr lang="en-US"/>
          </a:p>
        </p:txBody>
      </p:sp>
    </p:spTree>
    <p:extLst>
      <p:ext uri="{BB962C8B-B14F-4D97-AF65-F5344CB8AC3E}">
        <p14:creationId xmlns:p14="http://schemas.microsoft.com/office/powerpoint/2010/main" val="15797411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33B3D-6B18-D00A-800F-247181E649F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AC3209E-14B2-82F4-18FF-7DD7BE4197F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A5915D89-D5E6-230E-926F-DB0A452F1EF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35398F95-A64D-977D-CF7F-22725D237D70}"/>
              </a:ext>
            </a:extLst>
          </p:cNvPr>
          <p:cNvSpPr>
            <a:spLocks noGrp="1"/>
          </p:cNvSpPr>
          <p:nvPr>
            <p:ph type="dt" sz="half" idx="10"/>
          </p:nvPr>
        </p:nvSpPr>
        <p:spPr/>
        <p:txBody>
          <a:bodyPr/>
          <a:lstStyle/>
          <a:p>
            <a:fld id="{5D14F02D-C505-B843-8960-C5DB9FBAB9EC}" type="datetimeFigureOut">
              <a:rPr lang="en-US" smtClean="0"/>
              <a:t>2/26/23</a:t>
            </a:fld>
            <a:endParaRPr lang="en-US"/>
          </a:p>
        </p:txBody>
      </p:sp>
      <p:sp>
        <p:nvSpPr>
          <p:cNvPr id="6" name="Footer Placeholder 5">
            <a:extLst>
              <a:ext uri="{FF2B5EF4-FFF2-40B4-BE49-F238E27FC236}">
                <a16:creationId xmlns:a16="http://schemas.microsoft.com/office/drawing/2014/main" id="{000BF10D-A644-EF39-D1C1-06CAEB85F18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D3BB667-1A50-D751-8408-CB37332374FD}"/>
              </a:ext>
            </a:extLst>
          </p:cNvPr>
          <p:cNvSpPr>
            <a:spLocks noGrp="1"/>
          </p:cNvSpPr>
          <p:nvPr>
            <p:ph type="sldNum" sz="quarter" idx="12"/>
          </p:nvPr>
        </p:nvSpPr>
        <p:spPr/>
        <p:txBody>
          <a:bodyPr/>
          <a:lstStyle/>
          <a:p>
            <a:fld id="{638094B6-D601-0847-B0ED-DC876DD2A751}" type="slidenum">
              <a:rPr lang="en-US" smtClean="0"/>
              <a:t>‹#›</a:t>
            </a:fld>
            <a:endParaRPr lang="en-US"/>
          </a:p>
        </p:txBody>
      </p:sp>
    </p:spTree>
    <p:extLst>
      <p:ext uri="{BB962C8B-B14F-4D97-AF65-F5344CB8AC3E}">
        <p14:creationId xmlns:p14="http://schemas.microsoft.com/office/powerpoint/2010/main" val="17732193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C1F4E-756C-3F49-ACF4-D4587B724ED4}"/>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780FBBC-D6EA-556F-EC2F-ED09B471635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9BF0C6F-653C-EEE8-EFE0-D9E20F8C293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2959D9D-8CEC-229A-313E-7109A98AB1F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66E6F8C-82A6-4970-B02F-48C206C7A01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96D22263-0444-FEB2-DFAD-A8C36B98CBD1}"/>
              </a:ext>
            </a:extLst>
          </p:cNvPr>
          <p:cNvSpPr>
            <a:spLocks noGrp="1"/>
          </p:cNvSpPr>
          <p:nvPr>
            <p:ph type="dt" sz="half" idx="10"/>
          </p:nvPr>
        </p:nvSpPr>
        <p:spPr/>
        <p:txBody>
          <a:bodyPr/>
          <a:lstStyle/>
          <a:p>
            <a:fld id="{5D14F02D-C505-B843-8960-C5DB9FBAB9EC}" type="datetimeFigureOut">
              <a:rPr lang="en-US" smtClean="0"/>
              <a:t>2/26/23</a:t>
            </a:fld>
            <a:endParaRPr lang="en-US"/>
          </a:p>
        </p:txBody>
      </p:sp>
      <p:sp>
        <p:nvSpPr>
          <p:cNvPr id="8" name="Footer Placeholder 7">
            <a:extLst>
              <a:ext uri="{FF2B5EF4-FFF2-40B4-BE49-F238E27FC236}">
                <a16:creationId xmlns:a16="http://schemas.microsoft.com/office/drawing/2014/main" id="{B43A4604-4A45-3BB5-D2B5-21FF3191023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1A5EFFB-7E91-8F6C-F709-C21E7D2282F4}"/>
              </a:ext>
            </a:extLst>
          </p:cNvPr>
          <p:cNvSpPr>
            <a:spLocks noGrp="1"/>
          </p:cNvSpPr>
          <p:nvPr>
            <p:ph type="sldNum" sz="quarter" idx="12"/>
          </p:nvPr>
        </p:nvSpPr>
        <p:spPr/>
        <p:txBody>
          <a:bodyPr/>
          <a:lstStyle/>
          <a:p>
            <a:fld id="{638094B6-D601-0847-B0ED-DC876DD2A751}" type="slidenum">
              <a:rPr lang="en-US" smtClean="0"/>
              <a:t>‹#›</a:t>
            </a:fld>
            <a:endParaRPr lang="en-US"/>
          </a:p>
        </p:txBody>
      </p:sp>
    </p:spTree>
    <p:extLst>
      <p:ext uri="{BB962C8B-B14F-4D97-AF65-F5344CB8AC3E}">
        <p14:creationId xmlns:p14="http://schemas.microsoft.com/office/powerpoint/2010/main" val="19422584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C6B5FE-34AD-2FC0-DB55-1DBB5682CE20}"/>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CC538597-D80F-F0B2-FE2D-C057D7C33F02}"/>
              </a:ext>
            </a:extLst>
          </p:cNvPr>
          <p:cNvSpPr>
            <a:spLocks noGrp="1"/>
          </p:cNvSpPr>
          <p:nvPr>
            <p:ph type="dt" sz="half" idx="10"/>
          </p:nvPr>
        </p:nvSpPr>
        <p:spPr/>
        <p:txBody>
          <a:bodyPr/>
          <a:lstStyle/>
          <a:p>
            <a:fld id="{5D14F02D-C505-B843-8960-C5DB9FBAB9EC}" type="datetimeFigureOut">
              <a:rPr lang="en-US" smtClean="0"/>
              <a:t>2/26/23</a:t>
            </a:fld>
            <a:endParaRPr lang="en-US"/>
          </a:p>
        </p:txBody>
      </p:sp>
      <p:sp>
        <p:nvSpPr>
          <p:cNvPr id="4" name="Footer Placeholder 3">
            <a:extLst>
              <a:ext uri="{FF2B5EF4-FFF2-40B4-BE49-F238E27FC236}">
                <a16:creationId xmlns:a16="http://schemas.microsoft.com/office/drawing/2014/main" id="{A5931A98-75FD-E0F8-951F-FC32DD68642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0F0FAD7-4216-4058-9838-E4813A84FE64}"/>
              </a:ext>
            </a:extLst>
          </p:cNvPr>
          <p:cNvSpPr>
            <a:spLocks noGrp="1"/>
          </p:cNvSpPr>
          <p:nvPr>
            <p:ph type="sldNum" sz="quarter" idx="12"/>
          </p:nvPr>
        </p:nvSpPr>
        <p:spPr/>
        <p:txBody>
          <a:bodyPr/>
          <a:lstStyle/>
          <a:p>
            <a:fld id="{638094B6-D601-0847-B0ED-DC876DD2A751}" type="slidenum">
              <a:rPr lang="en-US" smtClean="0"/>
              <a:t>‹#›</a:t>
            </a:fld>
            <a:endParaRPr lang="en-US"/>
          </a:p>
        </p:txBody>
      </p:sp>
    </p:spTree>
    <p:extLst>
      <p:ext uri="{BB962C8B-B14F-4D97-AF65-F5344CB8AC3E}">
        <p14:creationId xmlns:p14="http://schemas.microsoft.com/office/powerpoint/2010/main" val="15888274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12B246E-3405-55F4-3081-F4B726756381}"/>
              </a:ext>
            </a:extLst>
          </p:cNvPr>
          <p:cNvSpPr>
            <a:spLocks noGrp="1"/>
          </p:cNvSpPr>
          <p:nvPr>
            <p:ph type="dt" sz="half" idx="10"/>
          </p:nvPr>
        </p:nvSpPr>
        <p:spPr/>
        <p:txBody>
          <a:bodyPr/>
          <a:lstStyle/>
          <a:p>
            <a:fld id="{5D14F02D-C505-B843-8960-C5DB9FBAB9EC}" type="datetimeFigureOut">
              <a:rPr lang="en-US" smtClean="0"/>
              <a:t>2/26/23</a:t>
            </a:fld>
            <a:endParaRPr lang="en-US"/>
          </a:p>
        </p:txBody>
      </p:sp>
      <p:sp>
        <p:nvSpPr>
          <p:cNvPr id="3" name="Footer Placeholder 2">
            <a:extLst>
              <a:ext uri="{FF2B5EF4-FFF2-40B4-BE49-F238E27FC236}">
                <a16:creationId xmlns:a16="http://schemas.microsoft.com/office/drawing/2014/main" id="{EFBA3985-5327-13F5-69AE-FAAFBC569E8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1A7A010-064F-FAB8-1A41-18F4C51EFF4A}"/>
              </a:ext>
            </a:extLst>
          </p:cNvPr>
          <p:cNvSpPr>
            <a:spLocks noGrp="1"/>
          </p:cNvSpPr>
          <p:nvPr>
            <p:ph type="sldNum" sz="quarter" idx="12"/>
          </p:nvPr>
        </p:nvSpPr>
        <p:spPr/>
        <p:txBody>
          <a:bodyPr/>
          <a:lstStyle/>
          <a:p>
            <a:fld id="{638094B6-D601-0847-B0ED-DC876DD2A751}" type="slidenum">
              <a:rPr lang="en-US" smtClean="0"/>
              <a:t>‹#›</a:t>
            </a:fld>
            <a:endParaRPr lang="en-US"/>
          </a:p>
        </p:txBody>
      </p:sp>
    </p:spTree>
    <p:extLst>
      <p:ext uri="{BB962C8B-B14F-4D97-AF65-F5344CB8AC3E}">
        <p14:creationId xmlns:p14="http://schemas.microsoft.com/office/powerpoint/2010/main" val="24179819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A1BE6D-85D9-8C38-A881-3ACE928C686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D0FC0988-F8C9-0122-C464-CF06749C5FF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5E6E62F8-B405-8B66-946C-78E51F10F3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F3CF992-5088-7241-5C80-E1694743B25E}"/>
              </a:ext>
            </a:extLst>
          </p:cNvPr>
          <p:cNvSpPr>
            <a:spLocks noGrp="1"/>
          </p:cNvSpPr>
          <p:nvPr>
            <p:ph type="dt" sz="half" idx="10"/>
          </p:nvPr>
        </p:nvSpPr>
        <p:spPr/>
        <p:txBody>
          <a:bodyPr/>
          <a:lstStyle/>
          <a:p>
            <a:fld id="{5D14F02D-C505-B843-8960-C5DB9FBAB9EC}" type="datetimeFigureOut">
              <a:rPr lang="en-US" smtClean="0"/>
              <a:t>2/26/23</a:t>
            </a:fld>
            <a:endParaRPr lang="en-US"/>
          </a:p>
        </p:txBody>
      </p:sp>
      <p:sp>
        <p:nvSpPr>
          <p:cNvPr id="6" name="Footer Placeholder 5">
            <a:extLst>
              <a:ext uri="{FF2B5EF4-FFF2-40B4-BE49-F238E27FC236}">
                <a16:creationId xmlns:a16="http://schemas.microsoft.com/office/drawing/2014/main" id="{78A35782-F94E-A3D7-A5A9-1CBC765F3AE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15DA562-5C9D-5DFA-2ED0-46ADEDBAE69E}"/>
              </a:ext>
            </a:extLst>
          </p:cNvPr>
          <p:cNvSpPr>
            <a:spLocks noGrp="1"/>
          </p:cNvSpPr>
          <p:nvPr>
            <p:ph type="sldNum" sz="quarter" idx="12"/>
          </p:nvPr>
        </p:nvSpPr>
        <p:spPr/>
        <p:txBody>
          <a:bodyPr/>
          <a:lstStyle/>
          <a:p>
            <a:fld id="{638094B6-D601-0847-B0ED-DC876DD2A751}" type="slidenum">
              <a:rPr lang="en-US" smtClean="0"/>
              <a:t>‹#›</a:t>
            </a:fld>
            <a:endParaRPr lang="en-US"/>
          </a:p>
        </p:txBody>
      </p:sp>
    </p:spTree>
    <p:extLst>
      <p:ext uri="{BB962C8B-B14F-4D97-AF65-F5344CB8AC3E}">
        <p14:creationId xmlns:p14="http://schemas.microsoft.com/office/powerpoint/2010/main" val="6521807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1A4F94-75C7-E731-B936-D2FA51BF2CC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92BF82A2-80F9-71D7-CB4C-63D00579E91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85F1B00-8385-F3EB-0220-90A8389EF6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4A0399E-2519-2B3F-A0E4-9A55B0F12927}"/>
              </a:ext>
            </a:extLst>
          </p:cNvPr>
          <p:cNvSpPr>
            <a:spLocks noGrp="1"/>
          </p:cNvSpPr>
          <p:nvPr>
            <p:ph type="dt" sz="half" idx="10"/>
          </p:nvPr>
        </p:nvSpPr>
        <p:spPr/>
        <p:txBody>
          <a:bodyPr/>
          <a:lstStyle/>
          <a:p>
            <a:fld id="{5D14F02D-C505-B843-8960-C5DB9FBAB9EC}" type="datetimeFigureOut">
              <a:rPr lang="en-US" smtClean="0"/>
              <a:t>2/26/23</a:t>
            </a:fld>
            <a:endParaRPr lang="en-US"/>
          </a:p>
        </p:txBody>
      </p:sp>
      <p:sp>
        <p:nvSpPr>
          <p:cNvPr id="6" name="Footer Placeholder 5">
            <a:extLst>
              <a:ext uri="{FF2B5EF4-FFF2-40B4-BE49-F238E27FC236}">
                <a16:creationId xmlns:a16="http://schemas.microsoft.com/office/drawing/2014/main" id="{12940C2C-A6E2-86D1-819B-70CEC46FFB9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89C929D-505F-3B92-B000-1F6A9CC373F0}"/>
              </a:ext>
            </a:extLst>
          </p:cNvPr>
          <p:cNvSpPr>
            <a:spLocks noGrp="1"/>
          </p:cNvSpPr>
          <p:nvPr>
            <p:ph type="sldNum" sz="quarter" idx="12"/>
          </p:nvPr>
        </p:nvSpPr>
        <p:spPr/>
        <p:txBody>
          <a:bodyPr/>
          <a:lstStyle/>
          <a:p>
            <a:fld id="{638094B6-D601-0847-B0ED-DC876DD2A751}" type="slidenum">
              <a:rPr lang="en-US" smtClean="0"/>
              <a:t>‹#›</a:t>
            </a:fld>
            <a:endParaRPr lang="en-US"/>
          </a:p>
        </p:txBody>
      </p:sp>
    </p:spTree>
    <p:extLst>
      <p:ext uri="{BB962C8B-B14F-4D97-AF65-F5344CB8AC3E}">
        <p14:creationId xmlns:p14="http://schemas.microsoft.com/office/powerpoint/2010/main" val="36309819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1A897-3DBB-2A16-9667-2523AC43F551}"/>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1A3375B-81F9-829B-0507-B21513D6297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DE64532-CE9C-2DE5-9B94-0FC2FE17003A}"/>
              </a:ext>
            </a:extLst>
          </p:cNvPr>
          <p:cNvSpPr>
            <a:spLocks noGrp="1"/>
          </p:cNvSpPr>
          <p:nvPr>
            <p:ph type="dt" sz="half" idx="10"/>
          </p:nvPr>
        </p:nvSpPr>
        <p:spPr/>
        <p:txBody>
          <a:bodyPr/>
          <a:lstStyle/>
          <a:p>
            <a:fld id="{5D14F02D-C505-B843-8960-C5DB9FBAB9EC}" type="datetimeFigureOut">
              <a:rPr lang="en-US" smtClean="0"/>
              <a:t>2/26/23</a:t>
            </a:fld>
            <a:endParaRPr lang="en-US"/>
          </a:p>
        </p:txBody>
      </p:sp>
      <p:sp>
        <p:nvSpPr>
          <p:cNvPr id="5" name="Footer Placeholder 4">
            <a:extLst>
              <a:ext uri="{FF2B5EF4-FFF2-40B4-BE49-F238E27FC236}">
                <a16:creationId xmlns:a16="http://schemas.microsoft.com/office/drawing/2014/main" id="{48BB3A3D-89F5-11CA-FBE0-485F757D05C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6E9002-27F4-211A-FC1B-A0DECAEECF5A}"/>
              </a:ext>
            </a:extLst>
          </p:cNvPr>
          <p:cNvSpPr>
            <a:spLocks noGrp="1"/>
          </p:cNvSpPr>
          <p:nvPr>
            <p:ph type="sldNum" sz="quarter" idx="12"/>
          </p:nvPr>
        </p:nvSpPr>
        <p:spPr/>
        <p:txBody>
          <a:bodyPr/>
          <a:lstStyle/>
          <a:p>
            <a:fld id="{638094B6-D601-0847-B0ED-DC876DD2A751}" type="slidenum">
              <a:rPr lang="en-US" smtClean="0"/>
              <a:t>‹#›</a:t>
            </a:fld>
            <a:endParaRPr lang="en-US"/>
          </a:p>
        </p:txBody>
      </p:sp>
    </p:spTree>
    <p:extLst>
      <p:ext uri="{BB962C8B-B14F-4D97-AF65-F5344CB8AC3E}">
        <p14:creationId xmlns:p14="http://schemas.microsoft.com/office/powerpoint/2010/main" val="17381291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0F80C88-994B-8009-7561-350AE964D8A2}"/>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6ADB3C4-BC8C-ED6D-5582-C041B3B35CF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98A1B8C-1849-77CE-B1A3-376D1AF19534}"/>
              </a:ext>
            </a:extLst>
          </p:cNvPr>
          <p:cNvSpPr>
            <a:spLocks noGrp="1"/>
          </p:cNvSpPr>
          <p:nvPr>
            <p:ph type="dt" sz="half" idx="10"/>
          </p:nvPr>
        </p:nvSpPr>
        <p:spPr/>
        <p:txBody>
          <a:bodyPr/>
          <a:lstStyle/>
          <a:p>
            <a:fld id="{5D14F02D-C505-B843-8960-C5DB9FBAB9EC}" type="datetimeFigureOut">
              <a:rPr lang="en-US" smtClean="0"/>
              <a:t>2/26/23</a:t>
            </a:fld>
            <a:endParaRPr lang="en-US"/>
          </a:p>
        </p:txBody>
      </p:sp>
      <p:sp>
        <p:nvSpPr>
          <p:cNvPr id="5" name="Footer Placeholder 4">
            <a:extLst>
              <a:ext uri="{FF2B5EF4-FFF2-40B4-BE49-F238E27FC236}">
                <a16:creationId xmlns:a16="http://schemas.microsoft.com/office/drawing/2014/main" id="{45E8855C-5505-7041-C4B0-C5654F6EA7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1AC899-6F7F-FD51-8F0A-C1AE8F1A375D}"/>
              </a:ext>
            </a:extLst>
          </p:cNvPr>
          <p:cNvSpPr>
            <a:spLocks noGrp="1"/>
          </p:cNvSpPr>
          <p:nvPr>
            <p:ph type="sldNum" sz="quarter" idx="12"/>
          </p:nvPr>
        </p:nvSpPr>
        <p:spPr/>
        <p:txBody>
          <a:bodyPr/>
          <a:lstStyle/>
          <a:p>
            <a:fld id="{638094B6-D601-0847-B0ED-DC876DD2A751}" type="slidenum">
              <a:rPr lang="en-US" smtClean="0"/>
              <a:t>‹#›</a:t>
            </a:fld>
            <a:endParaRPr lang="en-US"/>
          </a:p>
        </p:txBody>
      </p:sp>
    </p:spTree>
    <p:extLst>
      <p:ext uri="{BB962C8B-B14F-4D97-AF65-F5344CB8AC3E}">
        <p14:creationId xmlns:p14="http://schemas.microsoft.com/office/powerpoint/2010/main" val="37235233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088BE3A-8D49-DF08-2A62-65BB65876F1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1663811-6DF5-3EE5-917F-74179EC70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54D65AA-A38E-4BEA-0256-1859794B9AD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D14F02D-C505-B843-8960-C5DB9FBAB9EC}" type="datetimeFigureOut">
              <a:rPr lang="en-US" smtClean="0"/>
              <a:t>2/26/23</a:t>
            </a:fld>
            <a:endParaRPr lang="en-US"/>
          </a:p>
        </p:txBody>
      </p:sp>
      <p:sp>
        <p:nvSpPr>
          <p:cNvPr id="5" name="Footer Placeholder 4">
            <a:extLst>
              <a:ext uri="{FF2B5EF4-FFF2-40B4-BE49-F238E27FC236}">
                <a16:creationId xmlns:a16="http://schemas.microsoft.com/office/drawing/2014/main" id="{0391B947-7318-CF96-DF7B-67A3827A97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025545BD-6008-1780-C0A5-331F9C3E86D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38094B6-D601-0847-B0ED-DC876DD2A751}" type="slidenum">
              <a:rPr lang="en-US" smtClean="0"/>
              <a:t>‹#›</a:t>
            </a:fld>
            <a:endParaRPr lang="en-US"/>
          </a:p>
        </p:txBody>
      </p:sp>
    </p:spTree>
    <p:extLst>
      <p:ext uri="{BB962C8B-B14F-4D97-AF65-F5344CB8AC3E}">
        <p14:creationId xmlns:p14="http://schemas.microsoft.com/office/powerpoint/2010/main" val="303795571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8F8C20-C8E0-D913-F0E5-9D593A403E2A}"/>
              </a:ext>
            </a:extLst>
          </p:cNvPr>
          <p:cNvSpPr>
            <a:spLocks noGrp="1"/>
          </p:cNvSpPr>
          <p:nvPr>
            <p:ph type="ctrTitle"/>
          </p:nvPr>
        </p:nvSpPr>
        <p:spPr/>
        <p:txBody>
          <a:bodyPr/>
          <a:lstStyle/>
          <a:p>
            <a:r>
              <a:rPr lang="en-US" dirty="0"/>
              <a:t>Types Of Computer</a:t>
            </a:r>
            <a:br>
              <a:rPr lang="en-US" dirty="0"/>
            </a:br>
            <a:endParaRPr lang="en-US" dirty="0"/>
          </a:p>
        </p:txBody>
      </p:sp>
      <p:sp>
        <p:nvSpPr>
          <p:cNvPr id="3" name="Subtitle 2">
            <a:extLst>
              <a:ext uri="{FF2B5EF4-FFF2-40B4-BE49-F238E27FC236}">
                <a16:creationId xmlns:a16="http://schemas.microsoft.com/office/drawing/2014/main" id="{D77C1381-7BD8-74C6-ADDE-8756A656F671}"/>
              </a:ext>
            </a:extLst>
          </p:cNvPr>
          <p:cNvSpPr>
            <a:spLocks noGrp="1"/>
          </p:cNvSpPr>
          <p:nvPr>
            <p:ph type="subTitle" idx="1"/>
          </p:nvPr>
        </p:nvSpPr>
        <p:spPr/>
        <p:txBody>
          <a:bodyPr/>
          <a:lstStyle/>
          <a:p>
            <a:r>
              <a:rPr lang="en-US" dirty="0"/>
              <a:t>By Dr. Redhwan Al-amri</a:t>
            </a:r>
          </a:p>
        </p:txBody>
      </p:sp>
    </p:spTree>
    <p:extLst>
      <p:ext uri="{BB962C8B-B14F-4D97-AF65-F5344CB8AC3E}">
        <p14:creationId xmlns:p14="http://schemas.microsoft.com/office/powerpoint/2010/main" val="28033743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F0112D-20FF-03E9-A671-1FC67B019396}"/>
              </a:ext>
            </a:extLst>
          </p:cNvPr>
          <p:cNvSpPr>
            <a:spLocks noGrp="1"/>
          </p:cNvSpPr>
          <p:nvPr>
            <p:ph type="title"/>
          </p:nvPr>
        </p:nvSpPr>
        <p:spPr/>
        <p:txBody>
          <a:bodyPr/>
          <a:lstStyle/>
          <a:p>
            <a:r>
              <a:rPr lang="en-US" dirty="0"/>
              <a:t>Objectives </a:t>
            </a:r>
          </a:p>
        </p:txBody>
      </p:sp>
      <p:sp>
        <p:nvSpPr>
          <p:cNvPr id="3" name="Content Placeholder 2">
            <a:extLst>
              <a:ext uri="{FF2B5EF4-FFF2-40B4-BE49-F238E27FC236}">
                <a16:creationId xmlns:a16="http://schemas.microsoft.com/office/drawing/2014/main" id="{79F2B1D2-B8E8-EB9F-513D-D8C810032066}"/>
              </a:ext>
            </a:extLst>
          </p:cNvPr>
          <p:cNvSpPr>
            <a:spLocks noGrp="1"/>
          </p:cNvSpPr>
          <p:nvPr>
            <p:ph idx="1"/>
          </p:nvPr>
        </p:nvSpPr>
        <p:spPr/>
        <p:txBody>
          <a:bodyPr>
            <a:normAutofit/>
          </a:bodyPr>
          <a:lstStyle/>
          <a:p>
            <a:pPr marL="0" indent="0" algn="just">
              <a:lnSpc>
                <a:spcPct val="150000"/>
              </a:lnSpc>
              <a:buNone/>
            </a:pPr>
            <a:r>
              <a:rPr lang="en-US" sz="2400" dirty="0">
                <a:latin typeface="Helvetica" pitchFamily="2" charset="0"/>
              </a:rPr>
              <a:t>Upon completion of this Chapter, you should be able to:</a:t>
            </a:r>
          </a:p>
          <a:p>
            <a:pPr marL="628650" indent="-333375" algn="just">
              <a:lnSpc>
                <a:spcPct val="150000"/>
              </a:lnSpc>
              <a:buFont typeface="Wingdings" panose="05000000000000000000" pitchFamily="2" charset="2"/>
              <a:buChar char="Ø"/>
            </a:pPr>
            <a:r>
              <a:rPr lang="en-US" sz="2400" dirty="0">
                <a:latin typeface="Helvetica" pitchFamily="2" charset="0"/>
              </a:rPr>
              <a:t>Describe the different types of computers.</a:t>
            </a:r>
          </a:p>
          <a:p>
            <a:pPr marL="628650" indent="-333375" algn="just">
              <a:lnSpc>
                <a:spcPct val="150000"/>
              </a:lnSpc>
              <a:buFont typeface="Wingdings" panose="05000000000000000000" pitchFamily="2" charset="2"/>
              <a:buChar char="Ø"/>
            </a:pPr>
            <a:r>
              <a:rPr lang="en-US" sz="2400" dirty="0">
                <a:latin typeface="Helvetica" pitchFamily="2" charset="0"/>
              </a:rPr>
              <a:t>Describe in detail each type of computer.</a:t>
            </a:r>
          </a:p>
          <a:p>
            <a:pPr marL="628650" indent="-333375" algn="just">
              <a:lnSpc>
                <a:spcPct val="150000"/>
              </a:lnSpc>
              <a:buFont typeface="Wingdings" panose="05000000000000000000" pitchFamily="2" charset="2"/>
              <a:buChar char="Ø"/>
            </a:pPr>
            <a:r>
              <a:rPr lang="en-US" sz="2400" dirty="0">
                <a:latin typeface="Helvetica" pitchFamily="2" charset="0"/>
              </a:rPr>
              <a:t>Define the types of computers based on the technology</a:t>
            </a:r>
          </a:p>
          <a:p>
            <a:pPr marL="628650" indent="-333375" algn="just">
              <a:lnSpc>
                <a:spcPct val="150000"/>
              </a:lnSpc>
              <a:buFont typeface="Wingdings" panose="05000000000000000000" pitchFamily="2" charset="2"/>
              <a:buChar char="Ø"/>
            </a:pPr>
            <a:r>
              <a:rPr lang="en-US" sz="2400" dirty="0">
                <a:latin typeface="Helvetica" pitchFamily="2" charset="0"/>
              </a:rPr>
              <a:t>Define the types </a:t>
            </a:r>
            <a:r>
              <a:rPr lang="en-US" sz="2400">
                <a:latin typeface="Helvetica" pitchFamily="2" charset="0"/>
              </a:rPr>
              <a:t>of computers </a:t>
            </a:r>
            <a:r>
              <a:rPr lang="en-US" sz="2400" dirty="0">
                <a:latin typeface="Helvetica" pitchFamily="2" charset="0"/>
              </a:rPr>
              <a:t>based on the processing power</a:t>
            </a:r>
          </a:p>
          <a:p>
            <a:pPr marL="0" indent="0">
              <a:buNone/>
            </a:pPr>
            <a:endParaRPr lang="en-US" dirty="0"/>
          </a:p>
          <a:p>
            <a:endParaRPr lang="en-US" dirty="0"/>
          </a:p>
        </p:txBody>
      </p:sp>
    </p:spTree>
    <p:extLst>
      <p:ext uri="{BB962C8B-B14F-4D97-AF65-F5344CB8AC3E}">
        <p14:creationId xmlns:p14="http://schemas.microsoft.com/office/powerpoint/2010/main" val="37786394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08F64-13CE-229E-D64A-01D37974F186}"/>
              </a:ext>
            </a:extLst>
          </p:cNvPr>
          <p:cNvSpPr>
            <a:spLocks noGrp="1"/>
          </p:cNvSpPr>
          <p:nvPr>
            <p:ph type="title"/>
          </p:nvPr>
        </p:nvSpPr>
        <p:spPr/>
        <p:txBody>
          <a:bodyPr/>
          <a:lstStyle/>
          <a:p>
            <a:r>
              <a:rPr lang="en-US" dirty="0"/>
              <a:t>Overview</a:t>
            </a:r>
          </a:p>
        </p:txBody>
      </p:sp>
      <p:sp>
        <p:nvSpPr>
          <p:cNvPr id="3" name="Content Placeholder 2">
            <a:extLst>
              <a:ext uri="{FF2B5EF4-FFF2-40B4-BE49-F238E27FC236}">
                <a16:creationId xmlns:a16="http://schemas.microsoft.com/office/drawing/2014/main" id="{EBC95264-E89D-A857-AA91-518ACB1DBADC}"/>
              </a:ext>
            </a:extLst>
          </p:cNvPr>
          <p:cNvSpPr>
            <a:spLocks noGrp="1"/>
          </p:cNvSpPr>
          <p:nvPr>
            <p:ph idx="1"/>
          </p:nvPr>
        </p:nvSpPr>
        <p:spPr/>
        <p:txBody>
          <a:bodyPr/>
          <a:lstStyle/>
          <a:p>
            <a:pPr algn="just">
              <a:lnSpc>
                <a:spcPct val="150000"/>
              </a:lnSpc>
            </a:pPr>
            <a:r>
              <a:rPr lang="en-GB" sz="2400" dirty="0">
                <a:effectLst/>
                <a:latin typeface="Helvetica" pitchFamily="2" charset="0"/>
              </a:rPr>
              <a:t>Different types of computer systems are used in various fields for different applications as per the system performance requirements.</a:t>
            </a:r>
          </a:p>
          <a:p>
            <a:pPr algn="just">
              <a:lnSpc>
                <a:spcPct val="150000"/>
              </a:lnSpc>
            </a:pPr>
            <a:r>
              <a:rPr lang="en-GB" sz="2400" dirty="0">
                <a:effectLst/>
                <a:latin typeface="Helvetica" pitchFamily="2" charset="0"/>
              </a:rPr>
              <a:t>A computer is a digital electronic device designed to execute program instructions with a high level of accuracy.</a:t>
            </a:r>
          </a:p>
          <a:p>
            <a:pPr algn="just">
              <a:lnSpc>
                <a:spcPct val="150000"/>
              </a:lnSpc>
            </a:pPr>
            <a:r>
              <a:rPr lang="en-GB" sz="2400" dirty="0">
                <a:effectLst/>
                <a:latin typeface="Helvetica" pitchFamily="2" charset="0"/>
              </a:rPr>
              <a:t>Computers are used in many fields to transform raw data into meaningful information. The information has many useful applications.</a:t>
            </a:r>
          </a:p>
          <a:p>
            <a:pPr marL="0" indent="0" algn="just">
              <a:lnSpc>
                <a:spcPct val="150000"/>
              </a:lnSpc>
              <a:buNone/>
            </a:pPr>
            <a:endParaRPr lang="en-GB" sz="2400" dirty="0">
              <a:effectLst/>
              <a:latin typeface="Helvetica" pitchFamily="2" charset="0"/>
            </a:endParaRPr>
          </a:p>
          <a:p>
            <a:endParaRPr lang="en-US" dirty="0"/>
          </a:p>
        </p:txBody>
      </p:sp>
    </p:spTree>
    <p:extLst>
      <p:ext uri="{BB962C8B-B14F-4D97-AF65-F5344CB8AC3E}">
        <p14:creationId xmlns:p14="http://schemas.microsoft.com/office/powerpoint/2010/main" val="15731558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08F64-13CE-229E-D64A-01D37974F186}"/>
              </a:ext>
            </a:extLst>
          </p:cNvPr>
          <p:cNvSpPr>
            <a:spLocks noGrp="1"/>
          </p:cNvSpPr>
          <p:nvPr>
            <p:ph type="title"/>
          </p:nvPr>
        </p:nvSpPr>
        <p:spPr/>
        <p:txBody>
          <a:bodyPr/>
          <a:lstStyle/>
          <a:p>
            <a:r>
              <a:rPr lang="en-US" dirty="0"/>
              <a:t>Overview Cont.</a:t>
            </a:r>
          </a:p>
        </p:txBody>
      </p:sp>
      <p:sp>
        <p:nvSpPr>
          <p:cNvPr id="3" name="Content Placeholder 2">
            <a:extLst>
              <a:ext uri="{FF2B5EF4-FFF2-40B4-BE49-F238E27FC236}">
                <a16:creationId xmlns:a16="http://schemas.microsoft.com/office/drawing/2014/main" id="{EBC95264-E89D-A857-AA91-518ACB1DBADC}"/>
              </a:ext>
            </a:extLst>
          </p:cNvPr>
          <p:cNvSpPr>
            <a:spLocks noGrp="1"/>
          </p:cNvSpPr>
          <p:nvPr>
            <p:ph idx="1"/>
          </p:nvPr>
        </p:nvSpPr>
        <p:spPr/>
        <p:txBody>
          <a:bodyPr>
            <a:normAutofit/>
          </a:bodyPr>
          <a:lstStyle/>
          <a:p>
            <a:pPr algn="just">
              <a:lnSpc>
                <a:spcPct val="150000"/>
              </a:lnSpc>
            </a:pPr>
            <a:r>
              <a:rPr lang="en-GB" sz="2400" dirty="0">
                <a:effectLst/>
                <a:latin typeface="Helvetica" pitchFamily="2" charset="0"/>
              </a:rPr>
              <a:t>Computer science technology in terms of hardware and software has evolved in the last few decades.</a:t>
            </a:r>
          </a:p>
          <a:p>
            <a:pPr algn="just">
              <a:lnSpc>
                <a:spcPct val="150000"/>
              </a:lnSpc>
            </a:pPr>
            <a:r>
              <a:rPr lang="en-GB" sz="2400" dirty="0">
                <a:effectLst/>
                <a:latin typeface="Helvetica" pitchFamily="2" charset="0"/>
              </a:rPr>
              <a:t>These developments led to the development of different types of computers suitable for the specific types of application.</a:t>
            </a:r>
          </a:p>
          <a:p>
            <a:pPr algn="just">
              <a:lnSpc>
                <a:spcPct val="150000"/>
              </a:lnSpc>
            </a:pPr>
            <a:r>
              <a:rPr lang="en-GB" sz="2400" dirty="0">
                <a:effectLst/>
                <a:latin typeface="Helvetica" pitchFamily="2" charset="0"/>
              </a:rPr>
              <a:t>Different types of computers were invented to meet the needs of the users. Based on the different criteria's the computers are classified.</a:t>
            </a:r>
          </a:p>
          <a:p>
            <a:pPr algn="just">
              <a:lnSpc>
                <a:spcPct val="150000"/>
              </a:lnSpc>
            </a:pPr>
            <a:endParaRPr lang="en-GB" sz="2400" dirty="0">
              <a:effectLst/>
              <a:latin typeface="Helvetica" pitchFamily="2" charset="0"/>
            </a:endParaRPr>
          </a:p>
        </p:txBody>
      </p:sp>
    </p:spTree>
    <p:extLst>
      <p:ext uri="{BB962C8B-B14F-4D97-AF65-F5344CB8AC3E}">
        <p14:creationId xmlns:p14="http://schemas.microsoft.com/office/powerpoint/2010/main" val="25326308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FB04E1-9A95-9642-7CAC-139125FE4E6D}"/>
              </a:ext>
            </a:extLst>
          </p:cNvPr>
          <p:cNvSpPr>
            <a:spLocks noGrp="1"/>
          </p:cNvSpPr>
          <p:nvPr>
            <p:ph type="title"/>
          </p:nvPr>
        </p:nvSpPr>
        <p:spPr/>
        <p:txBody>
          <a:bodyPr/>
          <a:lstStyle/>
          <a:p>
            <a:r>
              <a:rPr lang="en-US" dirty="0"/>
              <a:t>Types of Computer Systems</a:t>
            </a:r>
          </a:p>
        </p:txBody>
      </p:sp>
      <p:sp>
        <p:nvSpPr>
          <p:cNvPr id="3" name="Content Placeholder 2">
            <a:extLst>
              <a:ext uri="{FF2B5EF4-FFF2-40B4-BE49-F238E27FC236}">
                <a16:creationId xmlns:a16="http://schemas.microsoft.com/office/drawing/2014/main" id="{61492979-8C5C-89C5-0861-C7A3E71D6705}"/>
              </a:ext>
            </a:extLst>
          </p:cNvPr>
          <p:cNvSpPr>
            <a:spLocks noGrp="1"/>
          </p:cNvSpPr>
          <p:nvPr>
            <p:ph idx="1"/>
          </p:nvPr>
        </p:nvSpPr>
        <p:spPr>
          <a:xfrm>
            <a:off x="481263" y="1825624"/>
            <a:ext cx="5390148" cy="5032375"/>
          </a:xfrm>
        </p:spPr>
        <p:txBody>
          <a:bodyPr>
            <a:normAutofit/>
          </a:bodyPr>
          <a:lstStyle/>
          <a:p>
            <a:pPr marL="0" indent="0" algn="just">
              <a:lnSpc>
                <a:spcPct val="150000"/>
              </a:lnSpc>
              <a:buNone/>
            </a:pPr>
            <a:r>
              <a:rPr lang="en-GB" sz="2400" dirty="0">
                <a:effectLst/>
                <a:latin typeface="Helvetica" pitchFamily="2" charset="0"/>
              </a:rPr>
              <a:t>Different types of computer systems are used for various applications in many fields. The system configuration can differ in terms of processor architecture, number of processors, memory size, motherboard design and other factors.</a:t>
            </a:r>
          </a:p>
          <a:p>
            <a:endParaRPr lang="en-US" dirty="0"/>
          </a:p>
        </p:txBody>
      </p:sp>
      <p:pic>
        <p:nvPicPr>
          <p:cNvPr id="5" name="Picture 4" descr="Diagram&#10;&#10;Description automatically generated">
            <a:extLst>
              <a:ext uri="{FF2B5EF4-FFF2-40B4-BE49-F238E27FC236}">
                <a16:creationId xmlns:a16="http://schemas.microsoft.com/office/drawing/2014/main" id="{F2021E31-EAB7-C9DA-521F-647E542B5CC2}"/>
              </a:ext>
            </a:extLst>
          </p:cNvPr>
          <p:cNvPicPr>
            <a:picLocks noChangeAspect="1"/>
          </p:cNvPicPr>
          <p:nvPr/>
        </p:nvPicPr>
        <p:blipFill>
          <a:blip r:embed="rId2"/>
          <a:stretch>
            <a:fillRect/>
          </a:stretch>
        </p:blipFill>
        <p:spPr>
          <a:xfrm>
            <a:off x="5871411" y="1690688"/>
            <a:ext cx="6320589" cy="4760595"/>
          </a:xfrm>
          <a:prstGeom prst="rect">
            <a:avLst/>
          </a:prstGeom>
        </p:spPr>
      </p:pic>
    </p:spTree>
    <p:extLst>
      <p:ext uri="{BB962C8B-B14F-4D97-AF65-F5344CB8AC3E}">
        <p14:creationId xmlns:p14="http://schemas.microsoft.com/office/powerpoint/2010/main" val="28024328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03FE2-D7CD-6D0D-7C06-BA743FF43F0C}"/>
              </a:ext>
            </a:extLst>
          </p:cNvPr>
          <p:cNvSpPr>
            <a:spLocks noGrp="1"/>
          </p:cNvSpPr>
          <p:nvPr>
            <p:ph type="title"/>
          </p:nvPr>
        </p:nvSpPr>
        <p:spPr/>
        <p:txBody>
          <a:bodyPr/>
          <a:lstStyle/>
          <a:p>
            <a:r>
              <a:rPr lang="en-US" dirty="0"/>
              <a:t>Types of Computer Systems Cont.</a:t>
            </a:r>
          </a:p>
        </p:txBody>
      </p:sp>
      <p:sp>
        <p:nvSpPr>
          <p:cNvPr id="3" name="Content Placeholder 2">
            <a:extLst>
              <a:ext uri="{FF2B5EF4-FFF2-40B4-BE49-F238E27FC236}">
                <a16:creationId xmlns:a16="http://schemas.microsoft.com/office/drawing/2014/main" id="{7E07A73B-996F-165F-5B65-7E15CE4B3177}"/>
              </a:ext>
            </a:extLst>
          </p:cNvPr>
          <p:cNvSpPr>
            <a:spLocks noGrp="1"/>
          </p:cNvSpPr>
          <p:nvPr>
            <p:ph idx="1"/>
          </p:nvPr>
        </p:nvSpPr>
        <p:spPr>
          <a:xfrm>
            <a:off x="838200" y="1825625"/>
            <a:ext cx="4666861" cy="4351338"/>
          </a:xfrm>
        </p:spPr>
        <p:txBody>
          <a:bodyPr/>
          <a:lstStyle/>
          <a:p>
            <a:pPr algn="just">
              <a:lnSpc>
                <a:spcPct val="150000"/>
              </a:lnSpc>
            </a:pPr>
            <a:r>
              <a:rPr lang="en-GB" dirty="0">
                <a:effectLst/>
                <a:latin typeface="Helvetica" pitchFamily="2" charset="0"/>
              </a:rPr>
              <a:t>Desktop Computer.</a:t>
            </a:r>
          </a:p>
          <a:p>
            <a:pPr algn="just">
              <a:lnSpc>
                <a:spcPct val="150000"/>
              </a:lnSpc>
            </a:pPr>
            <a:r>
              <a:rPr lang="en-GB" dirty="0">
                <a:effectLst/>
                <a:latin typeface="Helvetica" pitchFamily="2" charset="0"/>
              </a:rPr>
              <a:t>Palmtop Computer.</a:t>
            </a:r>
          </a:p>
          <a:p>
            <a:pPr algn="just">
              <a:lnSpc>
                <a:spcPct val="150000"/>
              </a:lnSpc>
            </a:pPr>
            <a:r>
              <a:rPr lang="en-GB" dirty="0">
                <a:latin typeface="Helvetica" pitchFamily="2" charset="0"/>
              </a:rPr>
              <a:t>Workstation</a:t>
            </a:r>
            <a:r>
              <a:rPr lang="en-GB" dirty="0">
                <a:effectLst/>
                <a:latin typeface="Helvetica" pitchFamily="2" charset="0"/>
              </a:rPr>
              <a:t> Computer.</a:t>
            </a:r>
          </a:p>
          <a:p>
            <a:pPr algn="just">
              <a:lnSpc>
                <a:spcPct val="150000"/>
              </a:lnSpc>
            </a:pPr>
            <a:r>
              <a:rPr lang="en-GB" dirty="0">
                <a:effectLst/>
                <a:latin typeface="Helvetica" pitchFamily="2" charset="0"/>
              </a:rPr>
              <a:t>Web Server Computer.</a:t>
            </a:r>
          </a:p>
        </p:txBody>
      </p:sp>
      <p:sp>
        <p:nvSpPr>
          <p:cNvPr id="5" name="Content Placeholder 2">
            <a:extLst>
              <a:ext uri="{FF2B5EF4-FFF2-40B4-BE49-F238E27FC236}">
                <a16:creationId xmlns:a16="http://schemas.microsoft.com/office/drawing/2014/main" id="{867530C2-7229-E762-B106-25235463047F}"/>
              </a:ext>
            </a:extLst>
          </p:cNvPr>
          <p:cNvSpPr txBox="1">
            <a:spLocks/>
          </p:cNvSpPr>
          <p:nvPr/>
        </p:nvSpPr>
        <p:spPr>
          <a:xfrm>
            <a:off x="6096000" y="1842453"/>
            <a:ext cx="4666861"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lnSpc>
                <a:spcPct val="150000"/>
              </a:lnSpc>
            </a:pPr>
            <a:r>
              <a:rPr lang="en-GB" dirty="0">
                <a:effectLst/>
                <a:latin typeface="Helvetica" pitchFamily="2" charset="0"/>
              </a:rPr>
              <a:t>Mini Computer.</a:t>
            </a:r>
          </a:p>
          <a:p>
            <a:pPr algn="just">
              <a:lnSpc>
                <a:spcPct val="150000"/>
              </a:lnSpc>
            </a:pPr>
            <a:r>
              <a:rPr lang="en-GB" dirty="0">
                <a:effectLst/>
                <a:latin typeface="Helvetica" pitchFamily="2" charset="0"/>
              </a:rPr>
              <a:t>Mainframe Computer.</a:t>
            </a:r>
          </a:p>
          <a:p>
            <a:pPr algn="just">
              <a:lnSpc>
                <a:spcPct val="150000"/>
              </a:lnSpc>
            </a:pPr>
            <a:r>
              <a:rPr lang="en-GB" dirty="0">
                <a:effectLst/>
                <a:latin typeface="Helvetica" pitchFamily="2" charset="0"/>
              </a:rPr>
              <a:t>Super Computer.</a:t>
            </a:r>
          </a:p>
          <a:p>
            <a:pPr algn="just">
              <a:lnSpc>
                <a:spcPct val="150000"/>
              </a:lnSpc>
            </a:pPr>
            <a:r>
              <a:rPr lang="en-GB" dirty="0">
                <a:effectLst/>
                <a:latin typeface="Helvetica" pitchFamily="2" charset="0"/>
              </a:rPr>
              <a:t>Embedded Computer.</a:t>
            </a:r>
          </a:p>
        </p:txBody>
      </p:sp>
    </p:spTree>
    <p:extLst>
      <p:ext uri="{BB962C8B-B14F-4D97-AF65-F5344CB8AC3E}">
        <p14:creationId xmlns:p14="http://schemas.microsoft.com/office/powerpoint/2010/main" val="10418098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08F64-13CE-229E-D64A-01D37974F186}"/>
              </a:ext>
            </a:extLst>
          </p:cNvPr>
          <p:cNvSpPr>
            <a:spLocks noGrp="1"/>
          </p:cNvSpPr>
          <p:nvPr>
            <p:ph type="title"/>
          </p:nvPr>
        </p:nvSpPr>
        <p:spPr/>
        <p:txBody>
          <a:bodyPr/>
          <a:lstStyle/>
          <a:p>
            <a:r>
              <a:rPr lang="en-US" dirty="0"/>
              <a:t>Types Of Computer Cont.</a:t>
            </a:r>
          </a:p>
        </p:txBody>
      </p:sp>
      <p:sp>
        <p:nvSpPr>
          <p:cNvPr id="6" name="Content Placeholder 5">
            <a:extLst>
              <a:ext uri="{FF2B5EF4-FFF2-40B4-BE49-F238E27FC236}">
                <a16:creationId xmlns:a16="http://schemas.microsoft.com/office/drawing/2014/main" id="{3E0A1E74-28B8-D84B-33E5-B0EF0E82C98B}"/>
              </a:ext>
            </a:extLst>
          </p:cNvPr>
          <p:cNvSpPr>
            <a:spLocks noGrp="1"/>
          </p:cNvSpPr>
          <p:nvPr>
            <p:ph idx="1"/>
          </p:nvPr>
        </p:nvSpPr>
        <p:spPr/>
        <p:txBody>
          <a:bodyPr>
            <a:normAutofit/>
          </a:bodyPr>
          <a:lstStyle/>
          <a:p>
            <a:pPr algn="just">
              <a:lnSpc>
                <a:spcPct val="150000"/>
              </a:lnSpc>
            </a:pPr>
            <a:r>
              <a:rPr lang="en-GB" sz="2400" dirty="0">
                <a:effectLst/>
                <a:latin typeface="Helvetica" pitchFamily="2" charset="0"/>
              </a:rPr>
              <a:t>Different types of computer systems are used in various fields for different applications as per the system performance requirements.</a:t>
            </a:r>
          </a:p>
          <a:p>
            <a:pPr algn="just">
              <a:lnSpc>
                <a:spcPct val="150000"/>
              </a:lnSpc>
            </a:pPr>
            <a:r>
              <a:rPr lang="en-GB" sz="2400" dirty="0">
                <a:effectLst/>
                <a:latin typeface="Helvetica" pitchFamily="2" charset="0"/>
              </a:rPr>
              <a:t>The computer system types can be grouped into various categories based on the size, system performance, application, computer hardware and software technology.</a:t>
            </a:r>
          </a:p>
        </p:txBody>
      </p:sp>
    </p:spTree>
    <p:extLst>
      <p:ext uri="{BB962C8B-B14F-4D97-AF65-F5344CB8AC3E}">
        <p14:creationId xmlns:p14="http://schemas.microsoft.com/office/powerpoint/2010/main" val="10719698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9998E-96DF-1A18-9C0A-9AED1AD0C0EA}"/>
              </a:ext>
            </a:extLst>
          </p:cNvPr>
          <p:cNvSpPr>
            <a:spLocks noGrp="1"/>
          </p:cNvSpPr>
          <p:nvPr>
            <p:ph type="title"/>
          </p:nvPr>
        </p:nvSpPr>
        <p:spPr/>
        <p:txBody>
          <a:bodyPr>
            <a:normAutofit/>
          </a:bodyPr>
          <a:lstStyle/>
          <a:p>
            <a:r>
              <a:rPr lang="en-US" dirty="0"/>
              <a:t>Types Of Computer Based On The Technology</a:t>
            </a:r>
          </a:p>
        </p:txBody>
      </p:sp>
      <p:sp>
        <p:nvSpPr>
          <p:cNvPr id="3" name="Content Placeholder 2">
            <a:extLst>
              <a:ext uri="{FF2B5EF4-FFF2-40B4-BE49-F238E27FC236}">
                <a16:creationId xmlns:a16="http://schemas.microsoft.com/office/drawing/2014/main" id="{6B55FAC2-C8E9-C1E4-D096-20FC2F5C43CE}"/>
              </a:ext>
            </a:extLst>
          </p:cNvPr>
          <p:cNvSpPr>
            <a:spLocks noGrp="1"/>
          </p:cNvSpPr>
          <p:nvPr>
            <p:ph idx="1"/>
          </p:nvPr>
        </p:nvSpPr>
        <p:spPr/>
        <p:txBody>
          <a:bodyPr/>
          <a:lstStyle/>
          <a:p>
            <a:pPr algn="just">
              <a:lnSpc>
                <a:spcPct val="150000"/>
              </a:lnSpc>
            </a:pPr>
            <a:r>
              <a:rPr lang="en-GB" dirty="0">
                <a:effectLst/>
                <a:latin typeface="Helvetica" pitchFamily="2" charset="0"/>
              </a:rPr>
              <a:t>The computers can be grouped into three basic types on the basis of the technology used and the data handling capabilities of the computers.</a:t>
            </a:r>
          </a:p>
          <a:p>
            <a:pPr lvl="1" algn="just">
              <a:lnSpc>
                <a:spcPct val="150000"/>
              </a:lnSpc>
            </a:pPr>
            <a:r>
              <a:rPr lang="en-GB" b="1" dirty="0">
                <a:effectLst/>
                <a:latin typeface="Helvetica" pitchFamily="2" charset="0"/>
              </a:rPr>
              <a:t>Analog Computer.</a:t>
            </a:r>
          </a:p>
          <a:p>
            <a:pPr lvl="1" algn="just">
              <a:lnSpc>
                <a:spcPct val="150000"/>
              </a:lnSpc>
            </a:pPr>
            <a:r>
              <a:rPr lang="en-GB" b="1" dirty="0">
                <a:effectLst/>
                <a:latin typeface="Helvetica" pitchFamily="2" charset="0"/>
              </a:rPr>
              <a:t>Digital Computer.</a:t>
            </a:r>
          </a:p>
          <a:p>
            <a:pPr lvl="1" algn="just">
              <a:lnSpc>
                <a:spcPct val="150000"/>
              </a:lnSpc>
            </a:pPr>
            <a:r>
              <a:rPr lang="en-GB" b="1" dirty="0">
                <a:effectLst/>
                <a:latin typeface="Helvetica" pitchFamily="2" charset="0"/>
              </a:rPr>
              <a:t>Hybrid Computer.</a:t>
            </a:r>
          </a:p>
          <a:p>
            <a:endParaRPr lang="en-US" dirty="0"/>
          </a:p>
        </p:txBody>
      </p:sp>
    </p:spTree>
    <p:extLst>
      <p:ext uri="{BB962C8B-B14F-4D97-AF65-F5344CB8AC3E}">
        <p14:creationId xmlns:p14="http://schemas.microsoft.com/office/powerpoint/2010/main" val="6691106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E8C160-E961-699D-FED3-7D0D0EBE52D8}"/>
              </a:ext>
            </a:extLst>
          </p:cNvPr>
          <p:cNvSpPr>
            <a:spLocks noGrp="1"/>
          </p:cNvSpPr>
          <p:nvPr>
            <p:ph type="title"/>
          </p:nvPr>
        </p:nvSpPr>
        <p:spPr/>
        <p:txBody>
          <a:bodyPr/>
          <a:lstStyle/>
          <a:p>
            <a:r>
              <a:rPr lang="en-US" dirty="0"/>
              <a:t>Analog Computer</a:t>
            </a:r>
          </a:p>
        </p:txBody>
      </p:sp>
      <p:sp>
        <p:nvSpPr>
          <p:cNvPr id="3" name="Content Placeholder 2">
            <a:extLst>
              <a:ext uri="{FF2B5EF4-FFF2-40B4-BE49-F238E27FC236}">
                <a16:creationId xmlns:a16="http://schemas.microsoft.com/office/drawing/2014/main" id="{F4DF3E16-7D79-A2AE-0F74-088BF060C416}"/>
              </a:ext>
            </a:extLst>
          </p:cNvPr>
          <p:cNvSpPr>
            <a:spLocks noGrp="1"/>
          </p:cNvSpPr>
          <p:nvPr>
            <p:ph idx="1"/>
          </p:nvPr>
        </p:nvSpPr>
        <p:spPr/>
        <p:txBody>
          <a:bodyPr>
            <a:normAutofit fontScale="85000" lnSpcReduction="20000"/>
          </a:bodyPr>
          <a:lstStyle/>
          <a:p>
            <a:pPr algn="just">
              <a:lnSpc>
                <a:spcPct val="150000"/>
              </a:lnSpc>
            </a:pPr>
            <a:r>
              <a:rPr lang="en-GB" dirty="0">
                <a:effectLst/>
                <a:latin typeface="Helvetica" pitchFamily="2" charset="0"/>
              </a:rPr>
              <a:t>The term analogue we often come across many times with reference to the technology used in various devices. The technology progressively transformed from </a:t>
            </a:r>
            <a:r>
              <a:rPr lang="en-GB" dirty="0" err="1">
                <a:effectLst/>
                <a:latin typeface="Helvetica" pitchFamily="2" charset="0"/>
              </a:rPr>
              <a:t>analog</a:t>
            </a:r>
            <a:r>
              <a:rPr lang="en-GB" dirty="0">
                <a:effectLst/>
                <a:latin typeface="Helvetica" pitchFamily="2" charset="0"/>
              </a:rPr>
              <a:t> to digital.</a:t>
            </a:r>
          </a:p>
          <a:p>
            <a:pPr algn="just">
              <a:lnSpc>
                <a:spcPct val="150000"/>
              </a:lnSpc>
            </a:pPr>
            <a:r>
              <a:rPr lang="en-GB" dirty="0">
                <a:effectLst/>
                <a:latin typeface="Helvetica" pitchFamily="2" charset="0"/>
              </a:rPr>
              <a:t>For example, mechanical watches were replaced by contemporary digital watches. Similarly, the mechanical weighing scale got replaced by a digital weighing scale.</a:t>
            </a:r>
          </a:p>
          <a:p>
            <a:pPr algn="just">
              <a:lnSpc>
                <a:spcPct val="150000"/>
              </a:lnSpc>
            </a:pPr>
            <a:r>
              <a:rPr lang="en-GB" dirty="0">
                <a:effectLst/>
                <a:latin typeface="Helvetica" pitchFamily="2" charset="0"/>
              </a:rPr>
              <a:t>In order to understand the term analogue computers, let us first understand the meaning of the term </a:t>
            </a:r>
            <a:r>
              <a:rPr lang="en-GB" dirty="0" err="1">
                <a:effectLst/>
                <a:latin typeface="Helvetica" pitchFamily="2" charset="0"/>
              </a:rPr>
              <a:t>analog</a:t>
            </a:r>
            <a:r>
              <a:rPr lang="en-GB" dirty="0">
                <a:effectLst/>
                <a:latin typeface="Helvetica" pitchFamily="2" charset="0"/>
              </a:rPr>
              <a:t>.</a:t>
            </a:r>
          </a:p>
        </p:txBody>
      </p:sp>
    </p:spTree>
    <p:extLst>
      <p:ext uri="{BB962C8B-B14F-4D97-AF65-F5344CB8AC3E}">
        <p14:creationId xmlns:p14="http://schemas.microsoft.com/office/powerpoint/2010/main" val="42590191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E8C160-E961-699D-FED3-7D0D0EBE52D8}"/>
              </a:ext>
            </a:extLst>
          </p:cNvPr>
          <p:cNvSpPr>
            <a:spLocks noGrp="1"/>
          </p:cNvSpPr>
          <p:nvPr>
            <p:ph type="title"/>
          </p:nvPr>
        </p:nvSpPr>
        <p:spPr/>
        <p:txBody>
          <a:bodyPr/>
          <a:lstStyle/>
          <a:p>
            <a:r>
              <a:rPr lang="en-US" dirty="0"/>
              <a:t>Analog Computer Cont.</a:t>
            </a:r>
          </a:p>
        </p:txBody>
      </p:sp>
      <p:sp>
        <p:nvSpPr>
          <p:cNvPr id="3" name="Content Placeholder 2">
            <a:extLst>
              <a:ext uri="{FF2B5EF4-FFF2-40B4-BE49-F238E27FC236}">
                <a16:creationId xmlns:a16="http://schemas.microsoft.com/office/drawing/2014/main" id="{F4DF3E16-7D79-A2AE-0F74-088BF060C416}"/>
              </a:ext>
            </a:extLst>
          </p:cNvPr>
          <p:cNvSpPr>
            <a:spLocks noGrp="1"/>
          </p:cNvSpPr>
          <p:nvPr>
            <p:ph idx="1"/>
          </p:nvPr>
        </p:nvSpPr>
        <p:spPr>
          <a:xfrm>
            <a:off x="838199" y="1825625"/>
            <a:ext cx="6027549" cy="4351338"/>
          </a:xfrm>
        </p:spPr>
        <p:txBody>
          <a:bodyPr>
            <a:normAutofit fontScale="92500" lnSpcReduction="20000"/>
          </a:bodyPr>
          <a:lstStyle/>
          <a:p>
            <a:pPr algn="just">
              <a:lnSpc>
                <a:spcPct val="150000"/>
              </a:lnSpc>
            </a:pPr>
            <a:r>
              <a:rPr lang="en-GB" dirty="0">
                <a:effectLst/>
                <a:latin typeface="Helvetica" pitchFamily="2" charset="0"/>
              </a:rPr>
              <a:t>The </a:t>
            </a:r>
            <a:r>
              <a:rPr lang="en-GB" dirty="0" err="1">
                <a:effectLst/>
                <a:latin typeface="Helvetica" pitchFamily="2" charset="0"/>
              </a:rPr>
              <a:t>analog</a:t>
            </a:r>
            <a:r>
              <a:rPr lang="en-GB" dirty="0">
                <a:effectLst/>
                <a:latin typeface="Helvetica" pitchFamily="2" charset="0"/>
              </a:rPr>
              <a:t> computers were later on replaced in the 1970s with faster, more powerful digital computers.</a:t>
            </a:r>
          </a:p>
          <a:p>
            <a:pPr algn="just">
              <a:lnSpc>
                <a:spcPct val="150000"/>
              </a:lnSpc>
            </a:pPr>
            <a:r>
              <a:rPr lang="en-GB" dirty="0">
                <a:effectLst/>
                <a:latin typeface="Helvetica" pitchFamily="2" charset="0"/>
              </a:rPr>
              <a:t>Analog computers were replaced due to the advancement in computer hardware and digital electronics technology, especially in the field of microprocessors.</a:t>
            </a:r>
          </a:p>
        </p:txBody>
      </p:sp>
      <p:pic>
        <p:nvPicPr>
          <p:cNvPr id="5" name="Picture 4" descr="A picture containing electronics, oven&#10;&#10;Description automatically generated">
            <a:extLst>
              <a:ext uri="{FF2B5EF4-FFF2-40B4-BE49-F238E27FC236}">
                <a16:creationId xmlns:a16="http://schemas.microsoft.com/office/drawing/2014/main" id="{914A0C24-416E-961A-7B7D-6678BD15A35C}"/>
              </a:ext>
            </a:extLst>
          </p:cNvPr>
          <p:cNvPicPr>
            <a:picLocks noChangeAspect="1"/>
          </p:cNvPicPr>
          <p:nvPr/>
        </p:nvPicPr>
        <p:blipFill>
          <a:blip r:embed="rId2"/>
          <a:stretch>
            <a:fillRect/>
          </a:stretch>
        </p:blipFill>
        <p:spPr>
          <a:xfrm>
            <a:off x="6865748" y="1271184"/>
            <a:ext cx="5326252" cy="5360380"/>
          </a:xfrm>
          <a:prstGeom prst="rect">
            <a:avLst/>
          </a:prstGeom>
        </p:spPr>
      </p:pic>
    </p:spTree>
    <p:extLst>
      <p:ext uri="{BB962C8B-B14F-4D97-AF65-F5344CB8AC3E}">
        <p14:creationId xmlns:p14="http://schemas.microsoft.com/office/powerpoint/2010/main" val="21695402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C299EE-F3D3-4706-0229-F39EA8FFB0AE}"/>
              </a:ext>
            </a:extLst>
          </p:cNvPr>
          <p:cNvSpPr>
            <a:spLocks noGrp="1"/>
          </p:cNvSpPr>
          <p:nvPr>
            <p:ph type="title"/>
          </p:nvPr>
        </p:nvSpPr>
        <p:spPr/>
        <p:txBody>
          <a:bodyPr/>
          <a:lstStyle/>
          <a:p>
            <a:r>
              <a:rPr lang="en-US" dirty="0"/>
              <a:t>Digital Computer</a:t>
            </a:r>
          </a:p>
        </p:txBody>
      </p:sp>
      <p:sp>
        <p:nvSpPr>
          <p:cNvPr id="3" name="Content Placeholder 2">
            <a:extLst>
              <a:ext uri="{FF2B5EF4-FFF2-40B4-BE49-F238E27FC236}">
                <a16:creationId xmlns:a16="http://schemas.microsoft.com/office/drawing/2014/main" id="{1CF933F0-6594-F812-9315-4378B60B6C79}"/>
              </a:ext>
            </a:extLst>
          </p:cNvPr>
          <p:cNvSpPr>
            <a:spLocks noGrp="1"/>
          </p:cNvSpPr>
          <p:nvPr>
            <p:ph idx="1"/>
          </p:nvPr>
        </p:nvSpPr>
        <p:spPr>
          <a:xfrm>
            <a:off x="838200" y="1825624"/>
            <a:ext cx="10515600" cy="4900639"/>
          </a:xfrm>
        </p:spPr>
        <p:txBody>
          <a:bodyPr>
            <a:normAutofit fontScale="85000" lnSpcReduction="20000"/>
          </a:bodyPr>
          <a:lstStyle/>
          <a:p>
            <a:pPr algn="just">
              <a:lnSpc>
                <a:spcPct val="150000"/>
              </a:lnSpc>
            </a:pPr>
            <a:r>
              <a:rPr lang="en-GB" dirty="0">
                <a:effectLst/>
                <a:latin typeface="Helvetica" pitchFamily="2" charset="0"/>
              </a:rPr>
              <a:t>The world is moving towards the digital world. The term digital we often come across many times with reference to the technology used in various devices.</a:t>
            </a:r>
          </a:p>
          <a:p>
            <a:pPr algn="just">
              <a:lnSpc>
                <a:spcPct val="150000"/>
              </a:lnSpc>
            </a:pPr>
            <a:r>
              <a:rPr lang="en-GB" dirty="0">
                <a:effectLst/>
                <a:latin typeface="Helvetica" pitchFamily="2" charset="0"/>
              </a:rPr>
              <a:t>The modern computer is said to be a digital computing machine. In simple words, the latest breeds of computers work on the principles and digital electronic technology.</a:t>
            </a:r>
          </a:p>
          <a:p>
            <a:pPr algn="just">
              <a:lnSpc>
                <a:spcPct val="150000"/>
              </a:lnSpc>
            </a:pPr>
            <a:r>
              <a:rPr lang="en-GB" dirty="0">
                <a:effectLst/>
                <a:latin typeface="Helvetica" pitchFamily="2" charset="0"/>
              </a:rPr>
              <a:t>The digital computer means the computer can execute the program instruction expressed in the form of binary representation that is either zero (0) or one (1).</a:t>
            </a:r>
          </a:p>
        </p:txBody>
      </p:sp>
    </p:spTree>
    <p:extLst>
      <p:ext uri="{BB962C8B-B14F-4D97-AF65-F5344CB8AC3E}">
        <p14:creationId xmlns:p14="http://schemas.microsoft.com/office/powerpoint/2010/main" val="22459494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C299EE-F3D3-4706-0229-F39EA8FFB0AE}"/>
              </a:ext>
            </a:extLst>
          </p:cNvPr>
          <p:cNvSpPr>
            <a:spLocks noGrp="1"/>
          </p:cNvSpPr>
          <p:nvPr>
            <p:ph type="title"/>
          </p:nvPr>
        </p:nvSpPr>
        <p:spPr/>
        <p:txBody>
          <a:bodyPr/>
          <a:lstStyle/>
          <a:p>
            <a:r>
              <a:rPr lang="en-US" dirty="0"/>
              <a:t>Digital Computer Cont.</a:t>
            </a:r>
          </a:p>
        </p:txBody>
      </p:sp>
      <p:sp>
        <p:nvSpPr>
          <p:cNvPr id="3" name="Content Placeholder 2">
            <a:extLst>
              <a:ext uri="{FF2B5EF4-FFF2-40B4-BE49-F238E27FC236}">
                <a16:creationId xmlns:a16="http://schemas.microsoft.com/office/drawing/2014/main" id="{1CF933F0-6594-F812-9315-4378B60B6C79}"/>
              </a:ext>
            </a:extLst>
          </p:cNvPr>
          <p:cNvSpPr>
            <a:spLocks noGrp="1"/>
          </p:cNvSpPr>
          <p:nvPr>
            <p:ph idx="1"/>
          </p:nvPr>
        </p:nvSpPr>
        <p:spPr>
          <a:xfrm>
            <a:off x="838200" y="1825624"/>
            <a:ext cx="10515600" cy="4900639"/>
          </a:xfrm>
        </p:spPr>
        <p:txBody>
          <a:bodyPr>
            <a:normAutofit/>
          </a:bodyPr>
          <a:lstStyle/>
          <a:p>
            <a:pPr algn="just">
              <a:lnSpc>
                <a:spcPct val="150000"/>
              </a:lnSpc>
            </a:pPr>
            <a:r>
              <a:rPr lang="en-GB" sz="2400" dirty="0">
                <a:effectLst/>
                <a:latin typeface="Helvetica" pitchFamily="2" charset="0"/>
              </a:rPr>
              <a:t>At the hardware level, the digital computer is driven by a steady stream of clock pulses. The microprocessor inside the computer consists of billions of tiny components called the transistor.</a:t>
            </a:r>
          </a:p>
          <a:p>
            <a:pPr algn="just">
              <a:lnSpc>
                <a:spcPct val="150000"/>
              </a:lnSpc>
            </a:pPr>
            <a:r>
              <a:rPr lang="en-GB" sz="2400" dirty="0">
                <a:effectLst/>
                <a:latin typeface="Helvetica" pitchFamily="2" charset="0"/>
              </a:rPr>
              <a:t>The transistor in digital electronics can function like a micro-switch that can be programmed to be either </a:t>
            </a:r>
            <a:r>
              <a:rPr lang="en-GB" sz="2400" dirty="0">
                <a:solidFill>
                  <a:srgbClr val="FF0000"/>
                </a:solidFill>
                <a:effectLst/>
                <a:latin typeface="Helvetica" pitchFamily="2" charset="0"/>
              </a:rPr>
              <a:t>ON</a:t>
            </a:r>
            <a:r>
              <a:rPr lang="en-GB" sz="2400" dirty="0">
                <a:effectLst/>
                <a:latin typeface="Helvetica" pitchFamily="2" charset="0"/>
              </a:rPr>
              <a:t> or </a:t>
            </a:r>
            <a:r>
              <a:rPr lang="en-GB" sz="2400" dirty="0">
                <a:solidFill>
                  <a:schemeClr val="accent1"/>
                </a:solidFill>
                <a:effectLst/>
                <a:latin typeface="Helvetica" pitchFamily="2" charset="0"/>
              </a:rPr>
              <a:t>OFF</a:t>
            </a:r>
            <a:r>
              <a:rPr lang="en-GB" sz="2400" dirty="0">
                <a:effectLst/>
                <a:latin typeface="Helvetica" pitchFamily="2" charset="0"/>
              </a:rPr>
              <a:t>. These two discrete states can be easily represented in the binary with either 1 and 0.</a:t>
            </a:r>
          </a:p>
        </p:txBody>
      </p:sp>
    </p:spTree>
    <p:extLst>
      <p:ext uri="{BB962C8B-B14F-4D97-AF65-F5344CB8AC3E}">
        <p14:creationId xmlns:p14="http://schemas.microsoft.com/office/powerpoint/2010/main" val="1246161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C299EE-F3D3-4706-0229-F39EA8FFB0AE}"/>
              </a:ext>
            </a:extLst>
          </p:cNvPr>
          <p:cNvSpPr>
            <a:spLocks noGrp="1"/>
          </p:cNvSpPr>
          <p:nvPr>
            <p:ph type="title"/>
          </p:nvPr>
        </p:nvSpPr>
        <p:spPr/>
        <p:txBody>
          <a:bodyPr/>
          <a:lstStyle/>
          <a:p>
            <a:r>
              <a:rPr lang="en-US" dirty="0"/>
              <a:t>Digital Computer Cont.</a:t>
            </a:r>
          </a:p>
        </p:txBody>
      </p:sp>
      <p:pic>
        <p:nvPicPr>
          <p:cNvPr id="5" name="Content Placeholder 4" descr="Diagram&#10;&#10;Description automatically generated">
            <a:extLst>
              <a:ext uri="{FF2B5EF4-FFF2-40B4-BE49-F238E27FC236}">
                <a16:creationId xmlns:a16="http://schemas.microsoft.com/office/drawing/2014/main" id="{780A3DDF-BF12-4499-B3E7-7CF015A50028}"/>
              </a:ext>
            </a:extLst>
          </p:cNvPr>
          <p:cNvPicPr>
            <a:picLocks noGrp="1" noChangeAspect="1"/>
          </p:cNvPicPr>
          <p:nvPr>
            <p:ph idx="1"/>
          </p:nvPr>
        </p:nvPicPr>
        <p:blipFill>
          <a:blip r:embed="rId2"/>
          <a:stretch>
            <a:fillRect/>
          </a:stretch>
        </p:blipFill>
        <p:spPr>
          <a:xfrm>
            <a:off x="774408" y="1825625"/>
            <a:ext cx="10643183" cy="5032375"/>
          </a:xfrm>
        </p:spPr>
      </p:pic>
    </p:spTree>
    <p:extLst>
      <p:ext uri="{BB962C8B-B14F-4D97-AF65-F5344CB8AC3E}">
        <p14:creationId xmlns:p14="http://schemas.microsoft.com/office/powerpoint/2010/main" val="41884794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C299EE-F3D3-4706-0229-F39EA8FFB0AE}"/>
              </a:ext>
            </a:extLst>
          </p:cNvPr>
          <p:cNvSpPr>
            <a:spLocks noGrp="1"/>
          </p:cNvSpPr>
          <p:nvPr>
            <p:ph type="title"/>
          </p:nvPr>
        </p:nvSpPr>
        <p:spPr/>
        <p:txBody>
          <a:bodyPr/>
          <a:lstStyle/>
          <a:p>
            <a:r>
              <a:rPr lang="en-US" dirty="0"/>
              <a:t>Digital Computer Cont.</a:t>
            </a:r>
          </a:p>
        </p:txBody>
      </p:sp>
      <p:sp>
        <p:nvSpPr>
          <p:cNvPr id="4" name="Content Placeholder 3">
            <a:extLst>
              <a:ext uri="{FF2B5EF4-FFF2-40B4-BE49-F238E27FC236}">
                <a16:creationId xmlns:a16="http://schemas.microsoft.com/office/drawing/2014/main" id="{8D48E5AD-EC13-28E2-FED8-6B76E8455D4E}"/>
              </a:ext>
            </a:extLst>
          </p:cNvPr>
          <p:cNvSpPr>
            <a:spLocks noGrp="1"/>
          </p:cNvSpPr>
          <p:nvPr>
            <p:ph idx="1"/>
          </p:nvPr>
        </p:nvSpPr>
        <p:spPr/>
        <p:txBody>
          <a:bodyPr>
            <a:normAutofit/>
          </a:bodyPr>
          <a:lstStyle/>
          <a:p>
            <a:pPr algn="just">
              <a:lnSpc>
                <a:spcPct val="150000"/>
              </a:lnSpc>
            </a:pPr>
            <a:r>
              <a:rPr lang="en-GB" sz="2400" dirty="0">
                <a:effectLst/>
                <a:latin typeface="Helvetica" pitchFamily="2" charset="0"/>
              </a:rPr>
              <a:t>And therefore, all computer programs are compiled to convert into machine code instructions in binary. The processor can directly interpret and execute the machine code instructions in binary.</a:t>
            </a:r>
          </a:p>
          <a:p>
            <a:pPr algn="just">
              <a:lnSpc>
                <a:spcPct val="150000"/>
              </a:lnSpc>
            </a:pPr>
            <a:r>
              <a:rPr lang="en-GB" sz="2400" dirty="0">
                <a:effectLst/>
                <a:latin typeface="Helvetica" pitchFamily="2" charset="0"/>
              </a:rPr>
              <a:t>The digital computer can process the data represented in the binary format that is either 0 or 1. Digital computers can perform arithmetic calculations and logical operations using various logic gates.</a:t>
            </a:r>
          </a:p>
        </p:txBody>
      </p:sp>
    </p:spTree>
    <p:extLst>
      <p:ext uri="{BB962C8B-B14F-4D97-AF65-F5344CB8AC3E}">
        <p14:creationId xmlns:p14="http://schemas.microsoft.com/office/powerpoint/2010/main" val="18650749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C299EE-F3D3-4706-0229-F39EA8FFB0AE}"/>
              </a:ext>
            </a:extLst>
          </p:cNvPr>
          <p:cNvSpPr>
            <a:spLocks noGrp="1"/>
          </p:cNvSpPr>
          <p:nvPr>
            <p:ph type="title"/>
          </p:nvPr>
        </p:nvSpPr>
        <p:spPr/>
        <p:txBody>
          <a:bodyPr/>
          <a:lstStyle/>
          <a:p>
            <a:r>
              <a:rPr lang="en-US" dirty="0"/>
              <a:t>Digital Computer Cont.</a:t>
            </a:r>
          </a:p>
        </p:txBody>
      </p:sp>
      <p:pic>
        <p:nvPicPr>
          <p:cNvPr id="5" name="Content Placeholder 4" descr="A picture containing text, electronics, computer, indoor&#10;&#10;Description automatically generated">
            <a:extLst>
              <a:ext uri="{FF2B5EF4-FFF2-40B4-BE49-F238E27FC236}">
                <a16:creationId xmlns:a16="http://schemas.microsoft.com/office/drawing/2014/main" id="{3E47E4D8-18CF-D850-631F-35099433E11D}"/>
              </a:ext>
            </a:extLst>
          </p:cNvPr>
          <p:cNvPicPr>
            <a:picLocks noGrp="1" noChangeAspect="1"/>
          </p:cNvPicPr>
          <p:nvPr>
            <p:ph idx="1"/>
          </p:nvPr>
        </p:nvPicPr>
        <p:blipFill>
          <a:blip r:embed="rId2"/>
          <a:stretch>
            <a:fillRect/>
          </a:stretch>
        </p:blipFill>
        <p:spPr>
          <a:xfrm>
            <a:off x="1682837" y="1843709"/>
            <a:ext cx="8826325" cy="5014291"/>
          </a:xfrm>
        </p:spPr>
      </p:pic>
    </p:spTree>
    <p:extLst>
      <p:ext uri="{BB962C8B-B14F-4D97-AF65-F5344CB8AC3E}">
        <p14:creationId xmlns:p14="http://schemas.microsoft.com/office/powerpoint/2010/main" val="8065922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267BA4-2D0D-1F82-B0C7-11CA9EE7B0BD}"/>
              </a:ext>
            </a:extLst>
          </p:cNvPr>
          <p:cNvSpPr>
            <a:spLocks noGrp="1"/>
          </p:cNvSpPr>
          <p:nvPr>
            <p:ph type="title"/>
          </p:nvPr>
        </p:nvSpPr>
        <p:spPr/>
        <p:txBody>
          <a:bodyPr/>
          <a:lstStyle/>
          <a:p>
            <a:r>
              <a:rPr lang="en-US" dirty="0"/>
              <a:t>Hybrid Computer</a:t>
            </a:r>
          </a:p>
        </p:txBody>
      </p:sp>
      <p:sp>
        <p:nvSpPr>
          <p:cNvPr id="3" name="Content Placeholder 2">
            <a:extLst>
              <a:ext uri="{FF2B5EF4-FFF2-40B4-BE49-F238E27FC236}">
                <a16:creationId xmlns:a16="http://schemas.microsoft.com/office/drawing/2014/main" id="{19D8FD11-23ED-D095-6730-B2D5FD734843}"/>
              </a:ext>
            </a:extLst>
          </p:cNvPr>
          <p:cNvSpPr>
            <a:spLocks noGrp="1"/>
          </p:cNvSpPr>
          <p:nvPr>
            <p:ph idx="1"/>
          </p:nvPr>
        </p:nvSpPr>
        <p:spPr/>
        <p:txBody>
          <a:bodyPr>
            <a:normAutofit/>
          </a:bodyPr>
          <a:lstStyle/>
          <a:p>
            <a:pPr algn="just">
              <a:lnSpc>
                <a:spcPct val="150000"/>
              </a:lnSpc>
            </a:pPr>
            <a:r>
              <a:rPr lang="en-GB" sz="2400" dirty="0">
                <a:effectLst/>
                <a:latin typeface="Helvetica" pitchFamily="2" charset="0"/>
              </a:rPr>
              <a:t>The term hybrid means a combination of both </a:t>
            </a:r>
            <a:r>
              <a:rPr lang="en-GB" sz="2400" dirty="0" err="1">
                <a:effectLst/>
                <a:latin typeface="Helvetica" pitchFamily="2" charset="0"/>
              </a:rPr>
              <a:t>analog</a:t>
            </a:r>
            <a:r>
              <a:rPr lang="en-GB" sz="2400" dirty="0">
                <a:effectLst/>
                <a:latin typeface="Helvetica" pitchFamily="2" charset="0"/>
              </a:rPr>
              <a:t> and digital computing technology. And therefore, hybrid computers offer the features and functionalities of both </a:t>
            </a:r>
            <a:r>
              <a:rPr lang="en-GB" sz="2400" dirty="0" err="1">
                <a:effectLst/>
                <a:latin typeface="Helvetica" pitchFamily="2" charset="0"/>
              </a:rPr>
              <a:t>analog</a:t>
            </a:r>
            <a:r>
              <a:rPr lang="en-GB" sz="2400" dirty="0">
                <a:effectLst/>
                <a:latin typeface="Helvetica" pitchFamily="2" charset="0"/>
              </a:rPr>
              <a:t> and digital computers.</a:t>
            </a:r>
          </a:p>
          <a:p>
            <a:pPr algn="just">
              <a:lnSpc>
                <a:spcPct val="150000"/>
              </a:lnSpc>
            </a:pPr>
            <a:r>
              <a:rPr lang="en-GB" sz="2400" dirty="0">
                <a:effectLst/>
                <a:latin typeface="Helvetica" pitchFamily="2" charset="0"/>
              </a:rPr>
              <a:t>The basic idea behind the hybrid computer is to combine the best of both </a:t>
            </a:r>
            <a:r>
              <a:rPr lang="en-GB" sz="2400" dirty="0" err="1">
                <a:effectLst/>
                <a:latin typeface="Helvetica" pitchFamily="2" charset="0"/>
              </a:rPr>
              <a:t>analog</a:t>
            </a:r>
            <a:r>
              <a:rPr lang="en-GB" sz="2400" dirty="0">
                <a:effectLst/>
                <a:latin typeface="Helvetica" pitchFamily="2" charset="0"/>
              </a:rPr>
              <a:t> and digital computing.</a:t>
            </a:r>
          </a:p>
          <a:p>
            <a:pPr algn="just">
              <a:lnSpc>
                <a:spcPct val="150000"/>
              </a:lnSpc>
            </a:pPr>
            <a:r>
              <a:rPr lang="en-GB" sz="2400" dirty="0">
                <a:effectLst/>
                <a:latin typeface="Helvetica" pitchFamily="2" charset="0"/>
              </a:rPr>
              <a:t>The </a:t>
            </a:r>
            <a:r>
              <a:rPr lang="en-GB" sz="2400" dirty="0" err="1">
                <a:effectLst/>
                <a:latin typeface="Helvetica" pitchFamily="2" charset="0"/>
              </a:rPr>
              <a:t>analog</a:t>
            </a:r>
            <a:r>
              <a:rPr lang="en-GB" sz="2400" dirty="0">
                <a:effectLst/>
                <a:latin typeface="Helvetica" pitchFamily="2" charset="0"/>
              </a:rPr>
              <a:t> computing makes arithmetic operations faster and digital components can perform faster logical operations.</a:t>
            </a:r>
          </a:p>
          <a:p>
            <a:endParaRPr lang="en-US" dirty="0"/>
          </a:p>
        </p:txBody>
      </p:sp>
    </p:spTree>
    <p:extLst>
      <p:ext uri="{BB962C8B-B14F-4D97-AF65-F5344CB8AC3E}">
        <p14:creationId xmlns:p14="http://schemas.microsoft.com/office/powerpoint/2010/main" val="16612073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267BA4-2D0D-1F82-B0C7-11CA9EE7B0BD}"/>
              </a:ext>
            </a:extLst>
          </p:cNvPr>
          <p:cNvSpPr>
            <a:spLocks noGrp="1"/>
          </p:cNvSpPr>
          <p:nvPr>
            <p:ph type="title"/>
          </p:nvPr>
        </p:nvSpPr>
        <p:spPr/>
        <p:txBody>
          <a:bodyPr/>
          <a:lstStyle/>
          <a:p>
            <a:r>
              <a:rPr lang="en-US" dirty="0"/>
              <a:t>Hybrid Computer Cont.</a:t>
            </a:r>
          </a:p>
        </p:txBody>
      </p:sp>
      <p:sp>
        <p:nvSpPr>
          <p:cNvPr id="3" name="Content Placeholder 2">
            <a:extLst>
              <a:ext uri="{FF2B5EF4-FFF2-40B4-BE49-F238E27FC236}">
                <a16:creationId xmlns:a16="http://schemas.microsoft.com/office/drawing/2014/main" id="{19D8FD11-23ED-D095-6730-B2D5FD734843}"/>
              </a:ext>
            </a:extLst>
          </p:cNvPr>
          <p:cNvSpPr>
            <a:spLocks noGrp="1"/>
          </p:cNvSpPr>
          <p:nvPr>
            <p:ph idx="1"/>
          </p:nvPr>
        </p:nvSpPr>
        <p:spPr/>
        <p:txBody>
          <a:bodyPr>
            <a:normAutofit/>
          </a:bodyPr>
          <a:lstStyle/>
          <a:p>
            <a:pPr algn="just">
              <a:lnSpc>
                <a:spcPct val="150000"/>
              </a:lnSpc>
            </a:pPr>
            <a:r>
              <a:rPr lang="en-GB" sz="2400" dirty="0">
                <a:effectLst/>
                <a:latin typeface="Helvetica" pitchFamily="2" charset="0"/>
              </a:rPr>
              <a:t>A hybrid computer is tailormade and designed after taking into consideration the processing power of the computer and the field of its application.</a:t>
            </a:r>
          </a:p>
          <a:p>
            <a:pPr algn="just">
              <a:lnSpc>
                <a:spcPct val="150000"/>
              </a:lnSpc>
            </a:pPr>
            <a:r>
              <a:rPr lang="en-GB" sz="2400" dirty="0">
                <a:effectLst/>
                <a:latin typeface="Helvetica" pitchFamily="2" charset="0"/>
              </a:rPr>
              <a:t>A hybrid computer integrates </a:t>
            </a:r>
            <a:r>
              <a:rPr lang="en-GB" sz="2400" dirty="0" err="1">
                <a:effectLst/>
                <a:latin typeface="Helvetica" pitchFamily="2" charset="0"/>
              </a:rPr>
              <a:t>analog</a:t>
            </a:r>
            <a:r>
              <a:rPr lang="en-GB" sz="2400" dirty="0">
                <a:effectLst/>
                <a:latin typeface="Helvetica" pitchFamily="2" charset="0"/>
              </a:rPr>
              <a:t> and digital technology in such a manner that it can perform fast and accurate operations.</a:t>
            </a:r>
          </a:p>
          <a:p>
            <a:endParaRPr lang="en-US" dirty="0"/>
          </a:p>
        </p:txBody>
      </p:sp>
    </p:spTree>
    <p:extLst>
      <p:ext uri="{BB962C8B-B14F-4D97-AF65-F5344CB8AC3E}">
        <p14:creationId xmlns:p14="http://schemas.microsoft.com/office/powerpoint/2010/main" val="22946441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267BA4-2D0D-1F82-B0C7-11CA9EE7B0BD}"/>
              </a:ext>
            </a:extLst>
          </p:cNvPr>
          <p:cNvSpPr>
            <a:spLocks noGrp="1"/>
          </p:cNvSpPr>
          <p:nvPr>
            <p:ph type="title"/>
          </p:nvPr>
        </p:nvSpPr>
        <p:spPr/>
        <p:txBody>
          <a:bodyPr/>
          <a:lstStyle/>
          <a:p>
            <a:r>
              <a:rPr lang="en-US" dirty="0"/>
              <a:t>Hybrid Computer Cont.</a:t>
            </a:r>
          </a:p>
        </p:txBody>
      </p:sp>
      <p:pic>
        <p:nvPicPr>
          <p:cNvPr id="5" name="Content Placeholder 4" descr="A close-up of a control panel&#10;&#10;Description automatically generated with low confidence">
            <a:extLst>
              <a:ext uri="{FF2B5EF4-FFF2-40B4-BE49-F238E27FC236}">
                <a16:creationId xmlns:a16="http://schemas.microsoft.com/office/drawing/2014/main" id="{F9C8994A-DCB7-A6A3-BB5C-1538B94D26D2}"/>
              </a:ext>
            </a:extLst>
          </p:cNvPr>
          <p:cNvPicPr>
            <a:picLocks noGrp="1" noChangeAspect="1"/>
          </p:cNvPicPr>
          <p:nvPr>
            <p:ph idx="1"/>
          </p:nvPr>
        </p:nvPicPr>
        <p:blipFill>
          <a:blip r:embed="rId2"/>
          <a:stretch>
            <a:fillRect/>
          </a:stretch>
        </p:blipFill>
        <p:spPr>
          <a:xfrm>
            <a:off x="2919233" y="1690688"/>
            <a:ext cx="6353534" cy="5021572"/>
          </a:xfrm>
        </p:spPr>
      </p:pic>
    </p:spTree>
    <p:extLst>
      <p:ext uri="{BB962C8B-B14F-4D97-AF65-F5344CB8AC3E}">
        <p14:creationId xmlns:p14="http://schemas.microsoft.com/office/powerpoint/2010/main" val="41262029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6F895-9A83-F168-4577-A94FF340A702}"/>
              </a:ext>
            </a:extLst>
          </p:cNvPr>
          <p:cNvSpPr>
            <a:spLocks noGrp="1"/>
          </p:cNvSpPr>
          <p:nvPr>
            <p:ph type="title"/>
          </p:nvPr>
        </p:nvSpPr>
        <p:spPr/>
        <p:txBody>
          <a:bodyPr>
            <a:normAutofit/>
          </a:bodyPr>
          <a:lstStyle/>
          <a:p>
            <a:r>
              <a:rPr lang="en-US" dirty="0"/>
              <a:t>Types Of Computer Based On The Processing Power</a:t>
            </a:r>
          </a:p>
        </p:txBody>
      </p:sp>
      <p:sp>
        <p:nvSpPr>
          <p:cNvPr id="3" name="Content Placeholder 2">
            <a:extLst>
              <a:ext uri="{FF2B5EF4-FFF2-40B4-BE49-F238E27FC236}">
                <a16:creationId xmlns:a16="http://schemas.microsoft.com/office/drawing/2014/main" id="{62AF6CF1-79F2-8F0D-6E45-8206DFD171A5}"/>
              </a:ext>
            </a:extLst>
          </p:cNvPr>
          <p:cNvSpPr>
            <a:spLocks noGrp="1"/>
          </p:cNvSpPr>
          <p:nvPr>
            <p:ph idx="1"/>
          </p:nvPr>
        </p:nvSpPr>
        <p:spPr>
          <a:xfrm>
            <a:off x="838200" y="1825625"/>
            <a:ext cx="10515600" cy="4667250"/>
          </a:xfrm>
        </p:spPr>
        <p:txBody>
          <a:bodyPr>
            <a:normAutofit fontScale="92500" lnSpcReduction="10000"/>
          </a:bodyPr>
          <a:lstStyle/>
          <a:p>
            <a:pPr marL="0" indent="0" algn="just">
              <a:lnSpc>
                <a:spcPct val="150000"/>
              </a:lnSpc>
              <a:buNone/>
            </a:pPr>
            <a:r>
              <a:rPr lang="en-GB" dirty="0">
                <a:effectLst/>
                <a:latin typeface="Helvetica" pitchFamily="2" charset="0"/>
              </a:rPr>
              <a:t>The computers can be grouped into six basic types on the basis of the physical size and the processing power of the computer.</a:t>
            </a:r>
          </a:p>
          <a:p>
            <a:pPr lvl="1" algn="just">
              <a:lnSpc>
                <a:spcPct val="150000"/>
              </a:lnSpc>
            </a:pPr>
            <a:r>
              <a:rPr lang="en-GB" dirty="0">
                <a:effectLst/>
                <a:latin typeface="Helvetica" pitchFamily="2" charset="0"/>
              </a:rPr>
              <a:t>Supercomputer.</a:t>
            </a:r>
          </a:p>
          <a:p>
            <a:pPr lvl="1" algn="just">
              <a:lnSpc>
                <a:spcPct val="150000"/>
              </a:lnSpc>
            </a:pPr>
            <a:r>
              <a:rPr lang="en-GB" dirty="0">
                <a:effectLst/>
                <a:latin typeface="Helvetica" pitchFamily="2" charset="0"/>
              </a:rPr>
              <a:t>Mainframe Computer.</a:t>
            </a:r>
          </a:p>
          <a:p>
            <a:pPr lvl="1" algn="just">
              <a:lnSpc>
                <a:spcPct val="150000"/>
              </a:lnSpc>
            </a:pPr>
            <a:r>
              <a:rPr lang="en-GB" dirty="0">
                <a:effectLst/>
                <a:latin typeface="Helvetica" pitchFamily="2" charset="0"/>
              </a:rPr>
              <a:t>Mini Computer.</a:t>
            </a:r>
          </a:p>
          <a:p>
            <a:pPr lvl="1" algn="just">
              <a:lnSpc>
                <a:spcPct val="150000"/>
              </a:lnSpc>
            </a:pPr>
            <a:r>
              <a:rPr lang="en-GB" dirty="0">
                <a:effectLst/>
                <a:latin typeface="Helvetica" pitchFamily="2" charset="0"/>
              </a:rPr>
              <a:t>Workstation Computer.</a:t>
            </a:r>
          </a:p>
          <a:p>
            <a:pPr lvl="1" algn="just">
              <a:lnSpc>
                <a:spcPct val="150000"/>
              </a:lnSpc>
            </a:pPr>
            <a:r>
              <a:rPr lang="en-GB" dirty="0">
                <a:effectLst/>
                <a:latin typeface="Helvetica" pitchFamily="2" charset="0"/>
              </a:rPr>
              <a:t>Embedded Computer.</a:t>
            </a:r>
          </a:p>
          <a:p>
            <a:pPr lvl="1" algn="just">
              <a:lnSpc>
                <a:spcPct val="150000"/>
              </a:lnSpc>
            </a:pPr>
            <a:r>
              <a:rPr lang="en-GB" dirty="0">
                <a:effectLst/>
                <a:latin typeface="Helvetica" pitchFamily="2" charset="0"/>
              </a:rPr>
              <a:t>Personal Computer.</a:t>
            </a:r>
          </a:p>
          <a:p>
            <a:endParaRPr lang="en-US" dirty="0"/>
          </a:p>
        </p:txBody>
      </p:sp>
    </p:spTree>
    <p:extLst>
      <p:ext uri="{BB962C8B-B14F-4D97-AF65-F5344CB8AC3E}">
        <p14:creationId xmlns:p14="http://schemas.microsoft.com/office/powerpoint/2010/main" val="22767058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C57647-16DC-5162-9554-1947F735EE0A}"/>
              </a:ext>
            </a:extLst>
          </p:cNvPr>
          <p:cNvSpPr>
            <a:spLocks noGrp="1"/>
          </p:cNvSpPr>
          <p:nvPr>
            <p:ph type="title"/>
          </p:nvPr>
        </p:nvSpPr>
        <p:spPr/>
        <p:txBody>
          <a:bodyPr/>
          <a:lstStyle/>
          <a:p>
            <a:r>
              <a:rPr lang="en-US" dirty="0"/>
              <a:t>Supercomputer</a:t>
            </a:r>
          </a:p>
        </p:txBody>
      </p:sp>
      <p:sp>
        <p:nvSpPr>
          <p:cNvPr id="3" name="Content Placeholder 2">
            <a:extLst>
              <a:ext uri="{FF2B5EF4-FFF2-40B4-BE49-F238E27FC236}">
                <a16:creationId xmlns:a16="http://schemas.microsoft.com/office/drawing/2014/main" id="{6A83BEA2-24B1-3A98-9375-72D1D391366E}"/>
              </a:ext>
            </a:extLst>
          </p:cNvPr>
          <p:cNvSpPr>
            <a:spLocks noGrp="1"/>
          </p:cNvSpPr>
          <p:nvPr>
            <p:ph idx="1"/>
          </p:nvPr>
        </p:nvSpPr>
        <p:spPr/>
        <p:txBody>
          <a:bodyPr>
            <a:normAutofit fontScale="85000" lnSpcReduction="20000"/>
          </a:bodyPr>
          <a:lstStyle/>
          <a:p>
            <a:pPr algn="just">
              <a:lnSpc>
                <a:spcPct val="150000"/>
              </a:lnSpc>
            </a:pPr>
            <a:r>
              <a:rPr lang="en-GB" dirty="0">
                <a:effectLst/>
                <a:latin typeface="Helvetica" pitchFamily="2" charset="0"/>
              </a:rPr>
              <a:t>Supercomputers are very high-performance computing machines capable of performing billions of complex calculations at very high speeds.</a:t>
            </a:r>
          </a:p>
          <a:p>
            <a:pPr algn="just">
              <a:lnSpc>
                <a:spcPct val="150000"/>
              </a:lnSpc>
            </a:pPr>
            <a:r>
              <a:rPr lang="en-GB" dirty="0">
                <a:effectLst/>
                <a:latin typeface="Helvetica" pitchFamily="2" charset="0"/>
              </a:rPr>
              <a:t>Supercomputers are extremely powerful and expensive computing machine platforms. These high-performance computing machines are used in many research and development (R &amp; D) fields.</a:t>
            </a:r>
          </a:p>
          <a:p>
            <a:pPr algn="just">
              <a:lnSpc>
                <a:spcPct val="150000"/>
              </a:lnSpc>
            </a:pPr>
            <a:r>
              <a:rPr lang="en-GB" dirty="0">
                <a:effectLst/>
                <a:latin typeface="Helvetica" pitchFamily="2" charset="0"/>
              </a:rPr>
              <a:t>Some of the most commonly used applications of supercomputers include space, whether forecast, military, aviation, medical and clinical research and many other fields.</a:t>
            </a:r>
          </a:p>
          <a:p>
            <a:endParaRPr lang="en-US" dirty="0"/>
          </a:p>
        </p:txBody>
      </p:sp>
    </p:spTree>
    <p:extLst>
      <p:ext uri="{BB962C8B-B14F-4D97-AF65-F5344CB8AC3E}">
        <p14:creationId xmlns:p14="http://schemas.microsoft.com/office/powerpoint/2010/main" val="275777756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C57647-16DC-5162-9554-1947F735EE0A}"/>
              </a:ext>
            </a:extLst>
          </p:cNvPr>
          <p:cNvSpPr>
            <a:spLocks noGrp="1"/>
          </p:cNvSpPr>
          <p:nvPr>
            <p:ph type="title"/>
          </p:nvPr>
        </p:nvSpPr>
        <p:spPr/>
        <p:txBody>
          <a:bodyPr/>
          <a:lstStyle/>
          <a:p>
            <a:r>
              <a:rPr lang="en-US" dirty="0"/>
              <a:t>Supercomputer Cont.</a:t>
            </a:r>
          </a:p>
        </p:txBody>
      </p:sp>
      <p:sp>
        <p:nvSpPr>
          <p:cNvPr id="3" name="Content Placeholder 2">
            <a:extLst>
              <a:ext uri="{FF2B5EF4-FFF2-40B4-BE49-F238E27FC236}">
                <a16:creationId xmlns:a16="http://schemas.microsoft.com/office/drawing/2014/main" id="{6A83BEA2-24B1-3A98-9375-72D1D391366E}"/>
              </a:ext>
            </a:extLst>
          </p:cNvPr>
          <p:cNvSpPr>
            <a:spLocks noGrp="1"/>
          </p:cNvSpPr>
          <p:nvPr>
            <p:ph idx="1"/>
          </p:nvPr>
        </p:nvSpPr>
        <p:spPr/>
        <p:txBody>
          <a:bodyPr>
            <a:normAutofit fontScale="92500"/>
          </a:bodyPr>
          <a:lstStyle/>
          <a:p>
            <a:pPr algn="just">
              <a:lnSpc>
                <a:spcPct val="150000"/>
              </a:lnSpc>
            </a:pPr>
            <a:r>
              <a:rPr lang="en-GB" sz="2600" dirty="0">
                <a:effectLst/>
                <a:latin typeface="Helvetica" pitchFamily="2" charset="0"/>
              </a:rPr>
              <a:t>The performance of the supercomputers is measured in terms of floating-point operations per second (FLOPS. The FLOPS is a measure of the computing speed of a computer expressed in the number of operations per second, especially arithmetic operations involving floating-point numbers.</a:t>
            </a:r>
          </a:p>
          <a:p>
            <a:pPr algn="just">
              <a:lnSpc>
                <a:spcPct val="150000"/>
              </a:lnSpc>
            </a:pPr>
            <a:r>
              <a:rPr lang="en-GB" sz="2600" dirty="0">
                <a:effectLst/>
                <a:latin typeface="Helvetica" pitchFamily="2" charset="0"/>
              </a:rPr>
              <a:t>Most supercomputers work on the Linux-based operating system. Supercomputers need a reliable consistent power supply and precision air-conditioning for optimal performance.</a:t>
            </a:r>
          </a:p>
          <a:p>
            <a:pPr algn="just">
              <a:lnSpc>
                <a:spcPct val="150000"/>
              </a:lnSpc>
            </a:pPr>
            <a:endParaRPr lang="en-GB" dirty="0">
              <a:effectLst/>
              <a:latin typeface="Helvetica" pitchFamily="2" charset="0"/>
            </a:endParaRPr>
          </a:p>
        </p:txBody>
      </p:sp>
    </p:spTree>
    <p:extLst>
      <p:ext uri="{BB962C8B-B14F-4D97-AF65-F5344CB8AC3E}">
        <p14:creationId xmlns:p14="http://schemas.microsoft.com/office/powerpoint/2010/main" val="396430792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C57647-16DC-5162-9554-1947F735EE0A}"/>
              </a:ext>
            </a:extLst>
          </p:cNvPr>
          <p:cNvSpPr>
            <a:spLocks noGrp="1"/>
          </p:cNvSpPr>
          <p:nvPr>
            <p:ph type="title"/>
          </p:nvPr>
        </p:nvSpPr>
        <p:spPr/>
        <p:txBody>
          <a:bodyPr/>
          <a:lstStyle/>
          <a:p>
            <a:r>
              <a:rPr lang="en-US" dirty="0"/>
              <a:t>Supercomputer Cont.</a:t>
            </a:r>
          </a:p>
        </p:txBody>
      </p:sp>
      <p:pic>
        <p:nvPicPr>
          <p:cNvPr id="5" name="Content Placeholder 4" descr="A picture containing text, computer&#10;&#10;Description automatically generated">
            <a:extLst>
              <a:ext uri="{FF2B5EF4-FFF2-40B4-BE49-F238E27FC236}">
                <a16:creationId xmlns:a16="http://schemas.microsoft.com/office/drawing/2014/main" id="{CAD13432-CA98-8690-6BE5-EF5421843BD2}"/>
              </a:ext>
            </a:extLst>
          </p:cNvPr>
          <p:cNvPicPr>
            <a:picLocks noGrp="1" noChangeAspect="1"/>
          </p:cNvPicPr>
          <p:nvPr>
            <p:ph idx="1"/>
          </p:nvPr>
        </p:nvPicPr>
        <p:blipFill>
          <a:blip r:embed="rId2"/>
          <a:stretch>
            <a:fillRect/>
          </a:stretch>
        </p:blipFill>
        <p:spPr>
          <a:xfrm>
            <a:off x="1797513" y="1690688"/>
            <a:ext cx="8596973" cy="5032375"/>
          </a:xfrm>
        </p:spPr>
      </p:pic>
    </p:spTree>
    <p:extLst>
      <p:ext uri="{BB962C8B-B14F-4D97-AF65-F5344CB8AC3E}">
        <p14:creationId xmlns:p14="http://schemas.microsoft.com/office/powerpoint/2010/main" val="39714777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06F24B-B9FD-D000-CABC-B83B6937ED17}"/>
              </a:ext>
            </a:extLst>
          </p:cNvPr>
          <p:cNvSpPr>
            <a:spLocks noGrp="1"/>
          </p:cNvSpPr>
          <p:nvPr>
            <p:ph type="title"/>
          </p:nvPr>
        </p:nvSpPr>
        <p:spPr/>
        <p:txBody>
          <a:bodyPr/>
          <a:lstStyle/>
          <a:p>
            <a:r>
              <a:rPr lang="en-US" dirty="0"/>
              <a:t>Mainframe Computer</a:t>
            </a:r>
          </a:p>
        </p:txBody>
      </p:sp>
      <p:sp>
        <p:nvSpPr>
          <p:cNvPr id="3" name="Content Placeholder 2">
            <a:extLst>
              <a:ext uri="{FF2B5EF4-FFF2-40B4-BE49-F238E27FC236}">
                <a16:creationId xmlns:a16="http://schemas.microsoft.com/office/drawing/2014/main" id="{7A6660BA-D19A-7FFA-C682-BCD0C30A6D5A}"/>
              </a:ext>
            </a:extLst>
          </p:cNvPr>
          <p:cNvSpPr>
            <a:spLocks noGrp="1"/>
          </p:cNvSpPr>
          <p:nvPr>
            <p:ph idx="1"/>
          </p:nvPr>
        </p:nvSpPr>
        <p:spPr/>
        <p:txBody>
          <a:bodyPr>
            <a:normAutofit fontScale="85000" lnSpcReduction="10000"/>
          </a:bodyPr>
          <a:lstStyle/>
          <a:p>
            <a:pPr algn="just">
              <a:lnSpc>
                <a:spcPct val="150000"/>
              </a:lnSpc>
            </a:pPr>
            <a:r>
              <a:rPr lang="en-GB" dirty="0">
                <a:effectLst/>
                <a:latin typeface="Helvetica" pitchFamily="2" charset="0"/>
              </a:rPr>
              <a:t>The mainframe computer are powerful computing machines. These computers are specially used by large corporations to manage operations.</a:t>
            </a:r>
          </a:p>
          <a:p>
            <a:pPr algn="just">
              <a:lnSpc>
                <a:spcPct val="150000"/>
              </a:lnSpc>
            </a:pPr>
            <a:r>
              <a:rPr lang="en-GB" dirty="0">
                <a:effectLst/>
                <a:latin typeface="Helvetica" pitchFamily="2" charset="0"/>
              </a:rPr>
              <a:t>The mainframe computer comes with huge computing and processing power used for large-scale transaction processing work.</a:t>
            </a:r>
          </a:p>
          <a:p>
            <a:pPr algn="just">
              <a:lnSpc>
                <a:spcPct val="150000"/>
              </a:lnSpc>
            </a:pPr>
            <a:r>
              <a:rPr lang="en-GB" dirty="0">
                <a:effectLst/>
                <a:latin typeface="Helvetica" pitchFamily="2" charset="0"/>
              </a:rPr>
              <a:t>For example, big corporations like Amazon can deploy the mainframe computer to process large-scale centralized global operations.</a:t>
            </a:r>
          </a:p>
        </p:txBody>
      </p:sp>
    </p:spTree>
    <p:extLst>
      <p:ext uri="{BB962C8B-B14F-4D97-AF65-F5344CB8AC3E}">
        <p14:creationId xmlns:p14="http://schemas.microsoft.com/office/powerpoint/2010/main" val="85667419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06F24B-B9FD-D000-CABC-B83B6937ED17}"/>
              </a:ext>
            </a:extLst>
          </p:cNvPr>
          <p:cNvSpPr>
            <a:spLocks noGrp="1"/>
          </p:cNvSpPr>
          <p:nvPr>
            <p:ph type="title"/>
          </p:nvPr>
        </p:nvSpPr>
        <p:spPr/>
        <p:txBody>
          <a:bodyPr/>
          <a:lstStyle/>
          <a:p>
            <a:r>
              <a:rPr lang="en-US" dirty="0"/>
              <a:t>Mainframe Computer Cont.</a:t>
            </a:r>
          </a:p>
        </p:txBody>
      </p:sp>
      <p:sp>
        <p:nvSpPr>
          <p:cNvPr id="3" name="Content Placeholder 2">
            <a:extLst>
              <a:ext uri="{FF2B5EF4-FFF2-40B4-BE49-F238E27FC236}">
                <a16:creationId xmlns:a16="http://schemas.microsoft.com/office/drawing/2014/main" id="{7A6660BA-D19A-7FFA-C682-BCD0C30A6D5A}"/>
              </a:ext>
            </a:extLst>
          </p:cNvPr>
          <p:cNvSpPr>
            <a:spLocks noGrp="1"/>
          </p:cNvSpPr>
          <p:nvPr>
            <p:ph idx="1"/>
          </p:nvPr>
        </p:nvSpPr>
        <p:spPr/>
        <p:txBody>
          <a:bodyPr>
            <a:normAutofit fontScale="92500"/>
          </a:bodyPr>
          <a:lstStyle/>
          <a:p>
            <a:pPr algn="just">
              <a:lnSpc>
                <a:spcPct val="150000"/>
              </a:lnSpc>
            </a:pPr>
            <a:r>
              <a:rPr lang="en-GB" dirty="0">
                <a:effectLst/>
                <a:latin typeface="Helvetica" pitchFamily="2" charset="0"/>
              </a:rPr>
              <a:t>The mainframe computer hardware configuration includes powerful processors, large solid-state primary and secondary memory, and high-speed storage devices and other IT infrastructure.</a:t>
            </a:r>
          </a:p>
          <a:p>
            <a:pPr algn="just">
              <a:lnSpc>
                <a:spcPct val="150000"/>
              </a:lnSpc>
            </a:pPr>
            <a:r>
              <a:rPr lang="en-GB" dirty="0">
                <a:effectLst/>
                <a:latin typeface="Helvetica" pitchFamily="2" charset="0"/>
              </a:rPr>
              <a:t>The mainframe computer is critical for managing the commercial databases, transaction servers, and the application servers that require high processing power, reliability, security and the versatility.</a:t>
            </a:r>
          </a:p>
        </p:txBody>
      </p:sp>
    </p:spTree>
    <p:extLst>
      <p:ext uri="{BB962C8B-B14F-4D97-AF65-F5344CB8AC3E}">
        <p14:creationId xmlns:p14="http://schemas.microsoft.com/office/powerpoint/2010/main" val="314047519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06F24B-B9FD-D000-CABC-B83B6937ED17}"/>
              </a:ext>
            </a:extLst>
          </p:cNvPr>
          <p:cNvSpPr>
            <a:spLocks noGrp="1"/>
          </p:cNvSpPr>
          <p:nvPr>
            <p:ph type="title"/>
          </p:nvPr>
        </p:nvSpPr>
        <p:spPr/>
        <p:txBody>
          <a:bodyPr/>
          <a:lstStyle/>
          <a:p>
            <a:r>
              <a:rPr lang="en-US" dirty="0"/>
              <a:t>Mainframe Computer Cont.</a:t>
            </a:r>
          </a:p>
        </p:txBody>
      </p:sp>
      <p:pic>
        <p:nvPicPr>
          <p:cNvPr id="5" name="Content Placeholder 4" descr="A picture containing text, indoor, electronics, computer&#10;&#10;Description automatically generated">
            <a:extLst>
              <a:ext uri="{FF2B5EF4-FFF2-40B4-BE49-F238E27FC236}">
                <a16:creationId xmlns:a16="http://schemas.microsoft.com/office/drawing/2014/main" id="{8CB4FB8A-1088-BABC-8FF7-04F096F3047C}"/>
              </a:ext>
            </a:extLst>
          </p:cNvPr>
          <p:cNvPicPr>
            <a:picLocks noGrp="1" noChangeAspect="1"/>
          </p:cNvPicPr>
          <p:nvPr>
            <p:ph idx="1"/>
          </p:nvPr>
        </p:nvPicPr>
        <p:blipFill>
          <a:blip r:embed="rId2"/>
          <a:stretch>
            <a:fillRect/>
          </a:stretch>
        </p:blipFill>
        <p:spPr>
          <a:xfrm>
            <a:off x="2564508" y="1857202"/>
            <a:ext cx="7062983" cy="5000798"/>
          </a:xfrm>
        </p:spPr>
      </p:pic>
    </p:spTree>
    <p:extLst>
      <p:ext uri="{BB962C8B-B14F-4D97-AF65-F5344CB8AC3E}">
        <p14:creationId xmlns:p14="http://schemas.microsoft.com/office/powerpoint/2010/main" val="5491236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7CF85E-3C01-C5E9-397A-CD9A47ED9C22}"/>
              </a:ext>
            </a:extLst>
          </p:cNvPr>
          <p:cNvSpPr>
            <a:spLocks noGrp="1"/>
          </p:cNvSpPr>
          <p:nvPr>
            <p:ph type="title"/>
          </p:nvPr>
        </p:nvSpPr>
        <p:spPr/>
        <p:txBody>
          <a:bodyPr/>
          <a:lstStyle/>
          <a:p>
            <a:r>
              <a:rPr lang="en-US" dirty="0"/>
              <a:t>Mini Computer </a:t>
            </a:r>
          </a:p>
        </p:txBody>
      </p:sp>
      <p:sp>
        <p:nvSpPr>
          <p:cNvPr id="3" name="Content Placeholder 2">
            <a:extLst>
              <a:ext uri="{FF2B5EF4-FFF2-40B4-BE49-F238E27FC236}">
                <a16:creationId xmlns:a16="http://schemas.microsoft.com/office/drawing/2014/main" id="{DE6332CE-716A-16C6-C0D0-BBD5CF06A40B}"/>
              </a:ext>
            </a:extLst>
          </p:cNvPr>
          <p:cNvSpPr>
            <a:spLocks noGrp="1"/>
          </p:cNvSpPr>
          <p:nvPr>
            <p:ph idx="1"/>
          </p:nvPr>
        </p:nvSpPr>
        <p:spPr/>
        <p:txBody>
          <a:bodyPr>
            <a:normAutofit fontScale="85000" lnSpcReduction="10000"/>
          </a:bodyPr>
          <a:lstStyle/>
          <a:p>
            <a:pPr algn="just">
              <a:lnSpc>
                <a:spcPct val="150000"/>
              </a:lnSpc>
            </a:pPr>
            <a:r>
              <a:rPr lang="en-GB" dirty="0">
                <a:effectLst/>
                <a:latin typeface="Helvetica" pitchFamily="2" charset="0"/>
              </a:rPr>
              <a:t>The minicomputer is also alternately referred to as a mini-frame computer. The minicomputer is a scaled-down variant of the mainframe computer.</a:t>
            </a:r>
          </a:p>
          <a:p>
            <a:pPr algn="just">
              <a:lnSpc>
                <a:spcPct val="150000"/>
              </a:lnSpc>
            </a:pPr>
            <a:r>
              <a:rPr lang="en-GB" dirty="0">
                <a:effectLst/>
                <a:latin typeface="Helvetica" pitchFamily="2" charset="0"/>
              </a:rPr>
              <a:t>It is a midsize computer with enough computing and processing power to support a large group of users up to three hundred.</a:t>
            </a:r>
          </a:p>
          <a:p>
            <a:pPr algn="just">
              <a:lnSpc>
                <a:spcPct val="150000"/>
              </a:lnSpc>
            </a:pPr>
            <a:r>
              <a:rPr lang="en-GB" dirty="0">
                <a:effectLst/>
                <a:latin typeface="Helvetica" pitchFamily="2" charset="0"/>
              </a:rPr>
              <a:t>For example, a university or an educational institution can install a minicomputer to support a large number of students accessing the service placed within the campus area.</a:t>
            </a:r>
          </a:p>
        </p:txBody>
      </p:sp>
    </p:spTree>
    <p:extLst>
      <p:ext uri="{BB962C8B-B14F-4D97-AF65-F5344CB8AC3E}">
        <p14:creationId xmlns:p14="http://schemas.microsoft.com/office/powerpoint/2010/main" val="4482459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7CF85E-3C01-C5E9-397A-CD9A47ED9C22}"/>
              </a:ext>
            </a:extLst>
          </p:cNvPr>
          <p:cNvSpPr>
            <a:spLocks noGrp="1"/>
          </p:cNvSpPr>
          <p:nvPr>
            <p:ph type="title"/>
          </p:nvPr>
        </p:nvSpPr>
        <p:spPr/>
        <p:txBody>
          <a:bodyPr/>
          <a:lstStyle/>
          <a:p>
            <a:r>
              <a:rPr lang="en-US" dirty="0"/>
              <a:t>Mini Computer Cont. </a:t>
            </a:r>
          </a:p>
        </p:txBody>
      </p:sp>
      <p:sp>
        <p:nvSpPr>
          <p:cNvPr id="7" name="Content Placeholder 6">
            <a:extLst>
              <a:ext uri="{FF2B5EF4-FFF2-40B4-BE49-F238E27FC236}">
                <a16:creationId xmlns:a16="http://schemas.microsoft.com/office/drawing/2014/main" id="{2F224A64-EB95-3203-FAC0-582DF0F3892F}"/>
              </a:ext>
            </a:extLst>
          </p:cNvPr>
          <p:cNvSpPr>
            <a:spLocks noGrp="1"/>
          </p:cNvSpPr>
          <p:nvPr>
            <p:ph idx="1"/>
          </p:nvPr>
        </p:nvSpPr>
        <p:spPr/>
        <p:txBody>
          <a:bodyPr>
            <a:normAutofit fontScale="85000" lnSpcReduction="10000"/>
          </a:bodyPr>
          <a:lstStyle/>
          <a:p>
            <a:pPr algn="just">
              <a:lnSpc>
                <a:spcPct val="150000"/>
              </a:lnSpc>
            </a:pPr>
            <a:r>
              <a:rPr lang="en-GB" dirty="0">
                <a:effectLst/>
                <a:latin typeface="Helvetica" pitchFamily="2" charset="0"/>
              </a:rPr>
              <a:t>The minicomputer can easily handle and support general-purpose computational requirements.</a:t>
            </a:r>
          </a:p>
          <a:p>
            <a:pPr algn="just">
              <a:lnSpc>
                <a:spcPct val="150000"/>
              </a:lnSpc>
            </a:pPr>
            <a:r>
              <a:rPr lang="en-GB" dirty="0">
                <a:effectLst/>
                <a:latin typeface="Helvetica" pitchFamily="2" charset="0"/>
              </a:rPr>
              <a:t>These computers are relatively inexpensive with minimum operational cost.</a:t>
            </a:r>
          </a:p>
          <a:p>
            <a:pPr algn="just">
              <a:lnSpc>
                <a:spcPct val="150000"/>
              </a:lnSpc>
            </a:pPr>
            <a:r>
              <a:rPr lang="en-GB" dirty="0">
                <a:effectLst/>
                <a:latin typeface="Helvetica" pitchFamily="2" charset="0"/>
              </a:rPr>
              <a:t>The minicomputer can also be used for a small organization for commercial applications. With the advancement in hardware technology, powerful computing machines are now available in this category.</a:t>
            </a:r>
          </a:p>
        </p:txBody>
      </p:sp>
    </p:spTree>
    <p:extLst>
      <p:ext uri="{BB962C8B-B14F-4D97-AF65-F5344CB8AC3E}">
        <p14:creationId xmlns:p14="http://schemas.microsoft.com/office/powerpoint/2010/main" val="231481175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7CF85E-3C01-C5E9-397A-CD9A47ED9C22}"/>
              </a:ext>
            </a:extLst>
          </p:cNvPr>
          <p:cNvSpPr>
            <a:spLocks noGrp="1"/>
          </p:cNvSpPr>
          <p:nvPr>
            <p:ph type="title"/>
          </p:nvPr>
        </p:nvSpPr>
        <p:spPr/>
        <p:txBody>
          <a:bodyPr/>
          <a:lstStyle/>
          <a:p>
            <a:r>
              <a:rPr lang="en-US" dirty="0"/>
              <a:t>Mini Computer Cont. </a:t>
            </a:r>
          </a:p>
        </p:txBody>
      </p:sp>
      <p:pic>
        <p:nvPicPr>
          <p:cNvPr id="5" name="Content Placeholder 4" descr="A picture containing electronics&#10;&#10;Description automatically generated">
            <a:extLst>
              <a:ext uri="{FF2B5EF4-FFF2-40B4-BE49-F238E27FC236}">
                <a16:creationId xmlns:a16="http://schemas.microsoft.com/office/drawing/2014/main" id="{A68A44E9-FB5C-5D52-145C-BFAB3EAEFE61}"/>
              </a:ext>
            </a:extLst>
          </p:cNvPr>
          <p:cNvPicPr>
            <a:picLocks noGrp="1" noChangeAspect="1"/>
          </p:cNvPicPr>
          <p:nvPr>
            <p:ph idx="1"/>
          </p:nvPr>
        </p:nvPicPr>
        <p:blipFill>
          <a:blip r:embed="rId2"/>
          <a:stretch>
            <a:fillRect/>
          </a:stretch>
        </p:blipFill>
        <p:spPr>
          <a:xfrm>
            <a:off x="2593202" y="1825625"/>
            <a:ext cx="7005595" cy="5032375"/>
          </a:xfrm>
        </p:spPr>
      </p:pic>
    </p:spTree>
    <p:extLst>
      <p:ext uri="{BB962C8B-B14F-4D97-AF65-F5344CB8AC3E}">
        <p14:creationId xmlns:p14="http://schemas.microsoft.com/office/powerpoint/2010/main" val="361822358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4A855A-8C5E-AAA8-AAB0-DB8A2127A00F}"/>
              </a:ext>
            </a:extLst>
          </p:cNvPr>
          <p:cNvSpPr>
            <a:spLocks noGrp="1"/>
          </p:cNvSpPr>
          <p:nvPr>
            <p:ph type="title"/>
          </p:nvPr>
        </p:nvSpPr>
        <p:spPr/>
        <p:txBody>
          <a:bodyPr/>
          <a:lstStyle/>
          <a:p>
            <a:r>
              <a:rPr lang="en-US" dirty="0"/>
              <a:t>Workstation Computer</a:t>
            </a:r>
          </a:p>
        </p:txBody>
      </p:sp>
      <p:sp>
        <p:nvSpPr>
          <p:cNvPr id="3" name="Content Placeholder 2">
            <a:extLst>
              <a:ext uri="{FF2B5EF4-FFF2-40B4-BE49-F238E27FC236}">
                <a16:creationId xmlns:a16="http://schemas.microsoft.com/office/drawing/2014/main" id="{A233290E-3E24-CCD3-4B0E-84FDB23D18F0}"/>
              </a:ext>
            </a:extLst>
          </p:cNvPr>
          <p:cNvSpPr>
            <a:spLocks noGrp="1"/>
          </p:cNvSpPr>
          <p:nvPr>
            <p:ph idx="1"/>
          </p:nvPr>
        </p:nvSpPr>
        <p:spPr>
          <a:xfrm>
            <a:off x="838200" y="1825625"/>
            <a:ext cx="10515600" cy="4667250"/>
          </a:xfrm>
        </p:spPr>
        <p:txBody>
          <a:bodyPr>
            <a:normAutofit fontScale="85000" lnSpcReduction="10000"/>
          </a:bodyPr>
          <a:lstStyle/>
          <a:p>
            <a:pPr algn="just">
              <a:lnSpc>
                <a:spcPct val="150000"/>
              </a:lnSpc>
            </a:pPr>
            <a:r>
              <a:rPr lang="en-GB" dirty="0">
                <a:effectLst/>
                <a:latin typeface="Helvetica" pitchFamily="2" charset="0"/>
              </a:rPr>
              <a:t>The workstation are specialized computers and similar in many ways to the high-configuration desktop computers.</a:t>
            </a:r>
          </a:p>
          <a:p>
            <a:pPr algn="just">
              <a:lnSpc>
                <a:spcPct val="150000"/>
              </a:lnSpc>
            </a:pPr>
            <a:r>
              <a:rPr lang="en-GB" dirty="0">
                <a:effectLst/>
                <a:latin typeface="Helvetica" pitchFamily="2" charset="0"/>
              </a:rPr>
              <a:t>The workstation hardware configuration is specifically designed for a sizable reduction in the overall IT hardware cost.</a:t>
            </a:r>
          </a:p>
          <a:p>
            <a:pPr algn="just">
              <a:lnSpc>
                <a:spcPct val="150000"/>
              </a:lnSpc>
            </a:pPr>
            <a:r>
              <a:rPr lang="en-GB" dirty="0">
                <a:effectLst/>
                <a:latin typeface="Helvetica" pitchFamily="2" charset="0"/>
              </a:rPr>
              <a:t>Workstation computers relatively offer more processing power and memory as compared to a desktop computers.</a:t>
            </a:r>
          </a:p>
          <a:p>
            <a:pPr algn="just">
              <a:lnSpc>
                <a:spcPct val="150000"/>
              </a:lnSpc>
            </a:pPr>
            <a:r>
              <a:rPr lang="en-GB" dirty="0">
                <a:effectLst/>
                <a:latin typeface="Helvetica" pitchFamily="2" charset="0"/>
              </a:rPr>
              <a:t>The workstation computers are primarily designed to support centralized operations. These computers are extensively used in many organizations.</a:t>
            </a:r>
          </a:p>
          <a:p>
            <a:endParaRPr lang="en-US" dirty="0"/>
          </a:p>
        </p:txBody>
      </p:sp>
    </p:spTree>
    <p:extLst>
      <p:ext uri="{BB962C8B-B14F-4D97-AF65-F5344CB8AC3E}">
        <p14:creationId xmlns:p14="http://schemas.microsoft.com/office/powerpoint/2010/main" val="77688174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4A855A-8C5E-AAA8-AAB0-DB8A2127A00F}"/>
              </a:ext>
            </a:extLst>
          </p:cNvPr>
          <p:cNvSpPr>
            <a:spLocks noGrp="1"/>
          </p:cNvSpPr>
          <p:nvPr>
            <p:ph type="title"/>
          </p:nvPr>
        </p:nvSpPr>
        <p:spPr/>
        <p:txBody>
          <a:bodyPr/>
          <a:lstStyle/>
          <a:p>
            <a:r>
              <a:rPr lang="en-US" dirty="0"/>
              <a:t>Workstation Computer Cont.</a:t>
            </a:r>
          </a:p>
        </p:txBody>
      </p:sp>
      <p:sp>
        <p:nvSpPr>
          <p:cNvPr id="7" name="Content Placeholder 6">
            <a:extLst>
              <a:ext uri="{FF2B5EF4-FFF2-40B4-BE49-F238E27FC236}">
                <a16:creationId xmlns:a16="http://schemas.microsoft.com/office/drawing/2014/main" id="{8A5EFB92-5048-EAD8-43E1-B4D652308AC0}"/>
              </a:ext>
            </a:extLst>
          </p:cNvPr>
          <p:cNvSpPr>
            <a:spLocks noGrp="1"/>
          </p:cNvSpPr>
          <p:nvPr>
            <p:ph idx="1"/>
          </p:nvPr>
        </p:nvSpPr>
        <p:spPr/>
        <p:txBody>
          <a:bodyPr/>
          <a:lstStyle/>
          <a:p>
            <a:pPr algn="just">
              <a:lnSpc>
                <a:spcPct val="150000"/>
              </a:lnSpc>
            </a:pPr>
            <a:r>
              <a:rPr lang="en-US" sz="2400" dirty="0">
                <a:latin typeface="Helvetica" pitchFamily="2" charset="0"/>
              </a:rPr>
              <a:t>The workstation computers can also be configured as per the needs of a specific type of operations or application software.</a:t>
            </a:r>
          </a:p>
          <a:p>
            <a:pPr algn="just">
              <a:lnSpc>
                <a:spcPct val="150000"/>
              </a:lnSpc>
            </a:pPr>
            <a:r>
              <a:rPr lang="en-US" sz="2400" dirty="0">
                <a:latin typeface="Helvetica" pitchFamily="2" charset="0"/>
              </a:rPr>
              <a:t>For example, the workstations for a commercial bank are configured for the database frontend application. Whereas, the workstations for an engineering company can be configured for CAD CAM software applications.</a:t>
            </a:r>
          </a:p>
          <a:p>
            <a:endParaRPr lang="en-US" dirty="0">
              <a:latin typeface="Helvetica" pitchFamily="2" charset="0"/>
            </a:endParaRPr>
          </a:p>
        </p:txBody>
      </p:sp>
    </p:spTree>
    <p:extLst>
      <p:ext uri="{BB962C8B-B14F-4D97-AF65-F5344CB8AC3E}">
        <p14:creationId xmlns:p14="http://schemas.microsoft.com/office/powerpoint/2010/main" val="228134042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4A855A-8C5E-AAA8-AAB0-DB8A2127A00F}"/>
              </a:ext>
            </a:extLst>
          </p:cNvPr>
          <p:cNvSpPr>
            <a:spLocks noGrp="1"/>
          </p:cNvSpPr>
          <p:nvPr>
            <p:ph type="title"/>
          </p:nvPr>
        </p:nvSpPr>
        <p:spPr/>
        <p:txBody>
          <a:bodyPr/>
          <a:lstStyle/>
          <a:p>
            <a:r>
              <a:rPr lang="en-US" dirty="0"/>
              <a:t>Workstation Computer Cont.</a:t>
            </a:r>
          </a:p>
        </p:txBody>
      </p:sp>
      <p:pic>
        <p:nvPicPr>
          <p:cNvPr id="5" name="Content Placeholder 4" descr="A group of computer screens&#10;&#10;Description automatically generated with low confidence">
            <a:extLst>
              <a:ext uri="{FF2B5EF4-FFF2-40B4-BE49-F238E27FC236}">
                <a16:creationId xmlns:a16="http://schemas.microsoft.com/office/drawing/2014/main" id="{02379663-8577-227C-A9BE-F26F784F058F}"/>
              </a:ext>
            </a:extLst>
          </p:cNvPr>
          <p:cNvPicPr>
            <a:picLocks noGrp="1" noChangeAspect="1"/>
          </p:cNvPicPr>
          <p:nvPr>
            <p:ph idx="1"/>
          </p:nvPr>
        </p:nvPicPr>
        <p:blipFill>
          <a:blip r:embed="rId2"/>
          <a:stretch>
            <a:fillRect/>
          </a:stretch>
        </p:blipFill>
        <p:spPr>
          <a:xfrm>
            <a:off x="1133226" y="2122999"/>
            <a:ext cx="10220574" cy="4369876"/>
          </a:xfrm>
        </p:spPr>
      </p:pic>
    </p:spTree>
    <p:extLst>
      <p:ext uri="{BB962C8B-B14F-4D97-AF65-F5344CB8AC3E}">
        <p14:creationId xmlns:p14="http://schemas.microsoft.com/office/powerpoint/2010/main" val="134244642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6A00E1-1E23-39CC-297E-92F923A1337A}"/>
              </a:ext>
            </a:extLst>
          </p:cNvPr>
          <p:cNvSpPr>
            <a:spLocks noGrp="1"/>
          </p:cNvSpPr>
          <p:nvPr>
            <p:ph type="title"/>
          </p:nvPr>
        </p:nvSpPr>
        <p:spPr/>
        <p:txBody>
          <a:bodyPr/>
          <a:lstStyle/>
          <a:p>
            <a:r>
              <a:rPr lang="en-US" dirty="0"/>
              <a:t>Embedded Computer</a:t>
            </a:r>
          </a:p>
        </p:txBody>
      </p:sp>
      <p:sp>
        <p:nvSpPr>
          <p:cNvPr id="3" name="Content Placeholder 2">
            <a:extLst>
              <a:ext uri="{FF2B5EF4-FFF2-40B4-BE49-F238E27FC236}">
                <a16:creationId xmlns:a16="http://schemas.microsoft.com/office/drawing/2014/main" id="{BED4326D-A6FD-D089-8088-DD08E13C4B4D}"/>
              </a:ext>
            </a:extLst>
          </p:cNvPr>
          <p:cNvSpPr>
            <a:spLocks noGrp="1"/>
          </p:cNvSpPr>
          <p:nvPr>
            <p:ph idx="1"/>
          </p:nvPr>
        </p:nvSpPr>
        <p:spPr>
          <a:xfrm>
            <a:off x="838200" y="1825625"/>
            <a:ext cx="10515600" cy="4667250"/>
          </a:xfrm>
        </p:spPr>
        <p:txBody>
          <a:bodyPr>
            <a:normAutofit fontScale="85000" lnSpcReduction="20000"/>
          </a:bodyPr>
          <a:lstStyle/>
          <a:p>
            <a:pPr algn="just">
              <a:lnSpc>
                <a:spcPct val="150000"/>
              </a:lnSpc>
            </a:pPr>
            <a:r>
              <a:rPr lang="en-GB" dirty="0">
                <a:effectLst/>
                <a:latin typeface="Helvetica" pitchFamily="2" charset="0"/>
              </a:rPr>
              <a:t>The automation is an integral feature of the modern consumer electronic devices. Smart gadgets today are sold with many programmed operations to enhance the user experience.</a:t>
            </a:r>
          </a:p>
          <a:p>
            <a:pPr algn="just">
              <a:lnSpc>
                <a:spcPct val="150000"/>
              </a:lnSpc>
            </a:pPr>
            <a:r>
              <a:rPr lang="en-GB" dirty="0">
                <a:effectLst/>
                <a:latin typeface="Helvetica" pitchFamily="2" charset="0"/>
              </a:rPr>
              <a:t>The list of smart gadgets includes starting from your mobile, car, washing machine, air-conditioner, digital camera, robotic vacuum cleaners and other such devices.</a:t>
            </a:r>
          </a:p>
          <a:p>
            <a:pPr algn="just">
              <a:lnSpc>
                <a:spcPct val="150000"/>
              </a:lnSpc>
            </a:pPr>
            <a:r>
              <a:rPr lang="en-GB" dirty="0">
                <a:effectLst/>
                <a:latin typeface="Helvetica" pitchFamily="2" charset="0"/>
              </a:rPr>
              <a:t>However, in order to execute the preloaded operations, the gadget must be equipped with a miniature computer device called an embedded computer.</a:t>
            </a:r>
          </a:p>
          <a:p>
            <a:pPr marL="0" indent="0">
              <a:buNone/>
            </a:pPr>
            <a:endParaRPr lang="en-US" dirty="0"/>
          </a:p>
        </p:txBody>
      </p:sp>
    </p:spTree>
    <p:extLst>
      <p:ext uri="{BB962C8B-B14F-4D97-AF65-F5344CB8AC3E}">
        <p14:creationId xmlns:p14="http://schemas.microsoft.com/office/powerpoint/2010/main" val="65706857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6A00E1-1E23-39CC-297E-92F923A1337A}"/>
              </a:ext>
            </a:extLst>
          </p:cNvPr>
          <p:cNvSpPr>
            <a:spLocks noGrp="1"/>
          </p:cNvSpPr>
          <p:nvPr>
            <p:ph type="title"/>
          </p:nvPr>
        </p:nvSpPr>
        <p:spPr/>
        <p:txBody>
          <a:bodyPr/>
          <a:lstStyle/>
          <a:p>
            <a:r>
              <a:rPr lang="en-US" dirty="0"/>
              <a:t>Embedded Computer Cont.</a:t>
            </a:r>
          </a:p>
        </p:txBody>
      </p:sp>
      <p:sp>
        <p:nvSpPr>
          <p:cNvPr id="3" name="Content Placeholder 2">
            <a:extLst>
              <a:ext uri="{FF2B5EF4-FFF2-40B4-BE49-F238E27FC236}">
                <a16:creationId xmlns:a16="http://schemas.microsoft.com/office/drawing/2014/main" id="{BED4326D-A6FD-D089-8088-DD08E13C4B4D}"/>
              </a:ext>
            </a:extLst>
          </p:cNvPr>
          <p:cNvSpPr>
            <a:spLocks noGrp="1"/>
          </p:cNvSpPr>
          <p:nvPr>
            <p:ph idx="1"/>
          </p:nvPr>
        </p:nvSpPr>
        <p:spPr>
          <a:xfrm>
            <a:off x="838200" y="1825625"/>
            <a:ext cx="10515600" cy="4667250"/>
          </a:xfrm>
        </p:spPr>
        <p:txBody>
          <a:bodyPr>
            <a:normAutofit/>
          </a:bodyPr>
          <a:lstStyle/>
          <a:p>
            <a:pPr algn="just">
              <a:lnSpc>
                <a:spcPct val="150000"/>
              </a:lnSpc>
            </a:pPr>
            <a:r>
              <a:rPr lang="en-GB" sz="2400" dirty="0">
                <a:effectLst/>
                <a:latin typeface="Helvetica" pitchFamily="2" charset="0"/>
              </a:rPr>
              <a:t>In simple words, an embedded computer is a package of hardware and pre-loaded software that helps modern gadgets to perform complex automated operations.</a:t>
            </a:r>
          </a:p>
          <a:p>
            <a:pPr algn="just">
              <a:lnSpc>
                <a:spcPct val="150000"/>
              </a:lnSpc>
            </a:pPr>
            <a:r>
              <a:rPr lang="en-GB" sz="2400" dirty="0">
                <a:effectLst/>
                <a:latin typeface="Helvetica" pitchFamily="2" charset="0"/>
              </a:rPr>
              <a:t>The embedded computer is one of the most fascinating and rapidly growing fields that offer immense future growth potential.</a:t>
            </a:r>
          </a:p>
          <a:p>
            <a:pPr marL="0" indent="0" algn="just">
              <a:lnSpc>
                <a:spcPct val="150000"/>
              </a:lnSpc>
              <a:buNone/>
            </a:pPr>
            <a:endParaRPr lang="en-US" dirty="0"/>
          </a:p>
        </p:txBody>
      </p:sp>
    </p:spTree>
    <p:extLst>
      <p:ext uri="{BB962C8B-B14F-4D97-AF65-F5344CB8AC3E}">
        <p14:creationId xmlns:p14="http://schemas.microsoft.com/office/powerpoint/2010/main" val="244259304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6A00E1-1E23-39CC-297E-92F923A1337A}"/>
              </a:ext>
            </a:extLst>
          </p:cNvPr>
          <p:cNvSpPr>
            <a:spLocks noGrp="1"/>
          </p:cNvSpPr>
          <p:nvPr>
            <p:ph type="title"/>
          </p:nvPr>
        </p:nvSpPr>
        <p:spPr/>
        <p:txBody>
          <a:bodyPr/>
          <a:lstStyle/>
          <a:p>
            <a:r>
              <a:rPr lang="en-US" dirty="0"/>
              <a:t>Embedded Computer Cont.</a:t>
            </a:r>
          </a:p>
        </p:txBody>
      </p:sp>
      <p:pic>
        <p:nvPicPr>
          <p:cNvPr id="5" name="Content Placeholder 4" descr="A black electronic device&#10;&#10;Description automatically generated with low confidence">
            <a:extLst>
              <a:ext uri="{FF2B5EF4-FFF2-40B4-BE49-F238E27FC236}">
                <a16:creationId xmlns:a16="http://schemas.microsoft.com/office/drawing/2014/main" id="{63BEA6DF-16CF-6B31-4FBE-01366D5CFD85}"/>
              </a:ext>
            </a:extLst>
          </p:cNvPr>
          <p:cNvPicPr>
            <a:picLocks noGrp="1" noChangeAspect="1"/>
          </p:cNvPicPr>
          <p:nvPr>
            <p:ph idx="1"/>
          </p:nvPr>
        </p:nvPicPr>
        <p:blipFill>
          <a:blip r:embed="rId2"/>
          <a:stretch>
            <a:fillRect/>
          </a:stretch>
        </p:blipFill>
        <p:spPr>
          <a:xfrm>
            <a:off x="1889783" y="2190750"/>
            <a:ext cx="8412433" cy="4667250"/>
          </a:xfrm>
        </p:spPr>
      </p:pic>
    </p:spTree>
    <p:extLst>
      <p:ext uri="{BB962C8B-B14F-4D97-AF65-F5344CB8AC3E}">
        <p14:creationId xmlns:p14="http://schemas.microsoft.com/office/powerpoint/2010/main" val="370995001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59BF81-2FDE-EC52-CAAD-748CE63187BC}"/>
              </a:ext>
            </a:extLst>
          </p:cNvPr>
          <p:cNvSpPr>
            <a:spLocks noGrp="1"/>
          </p:cNvSpPr>
          <p:nvPr>
            <p:ph type="title"/>
          </p:nvPr>
        </p:nvSpPr>
        <p:spPr/>
        <p:txBody>
          <a:bodyPr/>
          <a:lstStyle/>
          <a:p>
            <a:r>
              <a:rPr lang="en-US" dirty="0"/>
              <a:t>Personal Computer </a:t>
            </a:r>
          </a:p>
        </p:txBody>
      </p:sp>
      <p:sp>
        <p:nvSpPr>
          <p:cNvPr id="3" name="Content Placeholder 2">
            <a:extLst>
              <a:ext uri="{FF2B5EF4-FFF2-40B4-BE49-F238E27FC236}">
                <a16:creationId xmlns:a16="http://schemas.microsoft.com/office/drawing/2014/main" id="{DECC3732-355A-EDA3-5384-D41AD3AEBA99}"/>
              </a:ext>
            </a:extLst>
          </p:cNvPr>
          <p:cNvSpPr>
            <a:spLocks noGrp="1"/>
          </p:cNvSpPr>
          <p:nvPr>
            <p:ph idx="1"/>
          </p:nvPr>
        </p:nvSpPr>
        <p:spPr>
          <a:xfrm>
            <a:off x="838200" y="1825625"/>
            <a:ext cx="10515600" cy="4838646"/>
          </a:xfrm>
        </p:spPr>
        <p:txBody>
          <a:bodyPr>
            <a:normAutofit fontScale="85000" lnSpcReduction="20000"/>
          </a:bodyPr>
          <a:lstStyle/>
          <a:p>
            <a:pPr algn="just">
              <a:lnSpc>
                <a:spcPct val="150000"/>
              </a:lnSpc>
            </a:pPr>
            <a:r>
              <a:rPr lang="en-GB" dirty="0">
                <a:effectLst/>
                <a:latin typeface="Helvetica" pitchFamily="2" charset="0"/>
              </a:rPr>
              <a:t>Personal computers need no introduction and these machines are now part of our everyday life.</a:t>
            </a:r>
          </a:p>
          <a:p>
            <a:pPr algn="just">
              <a:lnSpc>
                <a:spcPct val="150000"/>
              </a:lnSpc>
            </a:pPr>
            <a:r>
              <a:rPr lang="en-GB" dirty="0">
                <a:effectLst/>
                <a:latin typeface="Helvetica" pitchFamily="2" charset="0"/>
              </a:rPr>
              <a:t>These computers are used by end users for a wide range of applications.</a:t>
            </a:r>
          </a:p>
          <a:p>
            <a:pPr algn="just">
              <a:lnSpc>
                <a:spcPct val="150000"/>
              </a:lnSpc>
            </a:pPr>
            <a:r>
              <a:rPr lang="en-GB" dirty="0">
                <a:effectLst/>
                <a:latin typeface="Helvetica" pitchFamily="2" charset="0"/>
              </a:rPr>
              <a:t>Personal computers include a wide range of computers such as desktops, laptops, tablets and palmtops.</a:t>
            </a:r>
          </a:p>
          <a:p>
            <a:pPr algn="just">
              <a:lnSpc>
                <a:spcPct val="150000"/>
              </a:lnSpc>
            </a:pPr>
            <a:r>
              <a:rPr lang="en-GB" dirty="0">
                <a:effectLst/>
                <a:latin typeface="Helvetica" pitchFamily="2" charset="0"/>
              </a:rPr>
              <a:t>The latest range of personal computers carries enough processing punch. These computers are equipped with a high-performance modern microprocessor, a high data access speed of the RAM and solid-state permanent storage.</a:t>
            </a:r>
          </a:p>
        </p:txBody>
      </p:sp>
    </p:spTree>
    <p:extLst>
      <p:ext uri="{BB962C8B-B14F-4D97-AF65-F5344CB8AC3E}">
        <p14:creationId xmlns:p14="http://schemas.microsoft.com/office/powerpoint/2010/main" val="266595758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59BF81-2FDE-EC52-CAAD-748CE63187BC}"/>
              </a:ext>
            </a:extLst>
          </p:cNvPr>
          <p:cNvSpPr>
            <a:spLocks noGrp="1"/>
          </p:cNvSpPr>
          <p:nvPr>
            <p:ph type="title"/>
          </p:nvPr>
        </p:nvSpPr>
        <p:spPr/>
        <p:txBody>
          <a:bodyPr/>
          <a:lstStyle/>
          <a:p>
            <a:r>
              <a:rPr lang="en-US" dirty="0"/>
              <a:t>Personal Computer Cont.</a:t>
            </a:r>
          </a:p>
        </p:txBody>
      </p:sp>
      <p:pic>
        <p:nvPicPr>
          <p:cNvPr id="5" name="Content Placeholder 4" descr="A picture containing text, indoor, electronics, different&#10;&#10;Description automatically generated">
            <a:extLst>
              <a:ext uri="{FF2B5EF4-FFF2-40B4-BE49-F238E27FC236}">
                <a16:creationId xmlns:a16="http://schemas.microsoft.com/office/drawing/2014/main" id="{60E3111F-6758-237E-2993-703BE98A72CD}"/>
              </a:ext>
            </a:extLst>
          </p:cNvPr>
          <p:cNvPicPr>
            <a:picLocks noGrp="1" noChangeAspect="1"/>
          </p:cNvPicPr>
          <p:nvPr>
            <p:ph idx="1"/>
          </p:nvPr>
        </p:nvPicPr>
        <p:blipFill rotWithShape="1">
          <a:blip r:embed="rId2"/>
          <a:srcRect t="7157" b="7303"/>
          <a:stretch/>
        </p:blipFill>
        <p:spPr>
          <a:xfrm>
            <a:off x="1983966" y="1837922"/>
            <a:ext cx="8224067" cy="5020078"/>
          </a:xfrm>
        </p:spPr>
      </p:pic>
    </p:spTree>
    <p:extLst>
      <p:ext uri="{BB962C8B-B14F-4D97-AF65-F5344CB8AC3E}">
        <p14:creationId xmlns:p14="http://schemas.microsoft.com/office/powerpoint/2010/main" val="39318538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117</TotalTime>
  <Words>1645</Words>
  <Application>Microsoft Macintosh PowerPoint</Application>
  <PresentationFormat>Widescreen</PresentationFormat>
  <Paragraphs>118</Paragraphs>
  <Slides>36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36</vt:i4>
      </vt:variant>
    </vt:vector>
  </HeadingPairs>
  <TitlesOfParts>
    <vt:vector size="42" baseType="lpstr">
      <vt:lpstr>Arial</vt:lpstr>
      <vt:lpstr>Calibri</vt:lpstr>
      <vt:lpstr>Calibri Light</vt:lpstr>
      <vt:lpstr>Helvetica</vt:lpstr>
      <vt:lpstr>Wingdings</vt:lpstr>
      <vt:lpstr>Office Theme</vt:lpstr>
      <vt:lpstr>Types Of Computer </vt:lpstr>
      <vt:lpstr>Objectives </vt:lpstr>
      <vt:lpstr>Overview</vt:lpstr>
      <vt:lpstr>Overview Cont.</vt:lpstr>
      <vt:lpstr>Types of Computer Systems</vt:lpstr>
      <vt:lpstr>Types of Computer Systems Cont.</vt:lpstr>
      <vt:lpstr>Types Of Computer Cont.</vt:lpstr>
      <vt:lpstr>Types Of Computer Based On The Technology</vt:lpstr>
      <vt:lpstr>Analog Computer</vt:lpstr>
      <vt:lpstr>Analog Computer Cont.</vt:lpstr>
      <vt:lpstr>Digital Computer</vt:lpstr>
      <vt:lpstr>Digital Computer Cont.</vt:lpstr>
      <vt:lpstr>Digital Computer Cont.</vt:lpstr>
      <vt:lpstr>Digital Computer Cont.</vt:lpstr>
      <vt:lpstr>Digital Computer Cont.</vt:lpstr>
      <vt:lpstr>Hybrid Computer</vt:lpstr>
      <vt:lpstr>Hybrid Computer Cont.</vt:lpstr>
      <vt:lpstr>Hybrid Computer Cont.</vt:lpstr>
      <vt:lpstr>Types Of Computer Based On The Processing Power</vt:lpstr>
      <vt:lpstr>Supercomputer</vt:lpstr>
      <vt:lpstr>Supercomputer Cont.</vt:lpstr>
      <vt:lpstr>Supercomputer Cont.</vt:lpstr>
      <vt:lpstr>Mainframe Computer</vt:lpstr>
      <vt:lpstr>Mainframe Computer Cont.</vt:lpstr>
      <vt:lpstr>Mainframe Computer Cont.</vt:lpstr>
      <vt:lpstr>Mini Computer </vt:lpstr>
      <vt:lpstr>Mini Computer Cont. </vt:lpstr>
      <vt:lpstr>Mini Computer Cont. </vt:lpstr>
      <vt:lpstr>Workstation Computer</vt:lpstr>
      <vt:lpstr>Workstation Computer Cont.</vt:lpstr>
      <vt:lpstr>Workstation Computer Cont.</vt:lpstr>
      <vt:lpstr>Embedded Computer</vt:lpstr>
      <vt:lpstr>Embedded Computer Cont.</vt:lpstr>
      <vt:lpstr>Embedded Computer Cont.</vt:lpstr>
      <vt:lpstr>Personal Computer </vt:lpstr>
      <vt:lpstr>Personal Computer Cont.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Types Of Computer </dc:title>
  <dc:creator>AJ INTERNATIONAL GROUP UK BRANCH</dc:creator>
  <cp:lastModifiedBy>AJ INTERNATIONAL GROUP UK BRANCH</cp:lastModifiedBy>
  <cp:revision>8</cp:revision>
  <dcterms:created xsi:type="dcterms:W3CDTF">2023-02-11T23:16:38Z</dcterms:created>
  <dcterms:modified xsi:type="dcterms:W3CDTF">2023-02-26T21:13:24Z</dcterms:modified>
</cp:coreProperties>
</file>