
<file path=[Content_Types].xml><?xml version="1.0" encoding="utf-8"?>
<Types xmlns="http://schemas.openxmlformats.org/package/2006/content-types">
  <Default Extension="fntdata" ContentType="application/x-fontdata"/>
  <Default Extension="gif" ContentType="image/gi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4" r:id="rId1"/>
  </p:sldMasterIdLst>
  <p:notesMasterIdLst>
    <p:notesMasterId r:id="rId21"/>
  </p:notesMasterIdLst>
  <p:sldIdLst>
    <p:sldId id="256" r:id="rId2"/>
    <p:sldId id="257" r:id="rId3"/>
    <p:sldId id="258" r:id="rId4"/>
    <p:sldId id="259" r:id="rId5"/>
    <p:sldId id="260" r:id="rId6"/>
    <p:sldId id="273"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4" r:id="rId20"/>
  </p:sldIdLst>
  <p:sldSz cx="12192000" cy="6858000"/>
  <p:notesSz cx="6858000" cy="9144000"/>
  <p:embeddedFontLst>
    <p:embeddedFont>
      <p:font typeface="Calibri" panose="020F0502020204030204" pitchFamily="34" charset="0"/>
      <p:regular r:id="rId22"/>
      <p:bold r:id="rId23"/>
      <p:italic r:id="rId24"/>
      <p:boldItalic r:id="rId25"/>
    </p:embeddedFont>
    <p:embeddedFont>
      <p:font typeface="Calibri Light" panose="020F0302020204030204" pitchFamily="34" charset="0"/>
      <p:regular r:id="rId26"/>
      <p: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30" roundtripDataSignature="AMtx7mg47DorIsYeszo+vHrU/nWMntdbd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884"/>
    <p:restoredTop sz="94717"/>
  </p:normalViewPr>
  <p:slideViewPr>
    <p:cSldViewPr snapToGrid="0">
      <p:cViewPr varScale="1">
        <p:scale>
          <a:sx n="78" d="100"/>
          <a:sy n="78" d="100"/>
        </p:scale>
        <p:origin x="17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customschemas.google.com/relationships/presentationmetadata" Target="meta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8" Type="http://schemas.openxmlformats.org/officeDocument/2006/relationships/hyperlink" Target="https://www.lotussocialagency.com/blog/why-dysons-chinese-market-entry-was-so-successful" TargetMode="External"/><Relationship Id="rId3" Type="http://schemas.openxmlformats.org/officeDocument/2006/relationships/hyperlink" Target="https://focus.cbbc.org/how-to-navigate-chinas-workplace-culture/" TargetMode="External"/><Relationship Id="rId7" Type="http://schemas.openxmlformats.org/officeDocument/2006/relationships/hyperlink" Target="https://hbr.org/2022/03/how-cultural-differences-impact-international-business-negotiations" TargetMode="External"/><Relationship Id="rId2" Type="http://schemas.openxmlformats.org/officeDocument/2006/relationships/slide" Target="../slides/slide18.xml"/><Relationship Id="rId1" Type="http://schemas.openxmlformats.org/officeDocument/2006/relationships/notesMaster" Target="../notesMasters/notesMaster1.xml"/><Relationship Id="rId6" Type="http://schemas.openxmlformats.org/officeDocument/2006/relationships/hyperlink" Target="https://www.ft.com/content/b9504882-516a-4689-a552-9b8e6a49a046" TargetMode="External"/><Relationship Id="rId11" Type="http://schemas.openxmlformats.org/officeDocument/2006/relationships/hyperlink" Target="https://www.theguardian.com/commentisfree/2025/jan/18/labour-trade-links-china-uk" TargetMode="External"/><Relationship Id="rId5" Type="http://schemas.openxmlformats.org/officeDocument/2006/relationships/hyperlink" Target="https://eac-consulting.de/china-case-study-dyson/" TargetMode="External"/><Relationship Id="rId10" Type="http://schemas.openxmlformats.org/officeDocument/2006/relationships/hyperlink" Target="https://www.scotwork.co.uk/thought-leadership/negotiation-in-china/" TargetMode="External"/><Relationship Id="rId4" Type="http://schemas.openxmlformats.org/officeDocument/2006/relationships/hyperlink" Target="https://www.dyson.com/discover/innovation/rethinking-technology/dyson-pioneers-full-control-of-connected-machines-within-chinas-wechat-eco-system" TargetMode="External"/><Relationship Id="rId9" Type="http://schemas.openxmlformats.org/officeDocument/2006/relationships/hyperlink" Target="https://www.marketing-interactive.com/dyson-china-hands-media-duties-to-publici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8" name="Google Shape;98;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05" name="Google Shape;105;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Introduction</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a:t>This presentation will discuss the key cultural aspects Dyson must think about when both negotiating a strategic partnership with a Chinese smart home technology firm. First, it will give a definition as to what culture is, what its business relevant elements are. Then the theoretical perspectives will be applied to investigate cultural factors on communication, decision making and expectations. The presentation will then tackle Chinese cultural norms that Dyson needs to overcome or adapt to. It will end with recommendation for negotiation strategies and insist on cultural intelligence, relationship building and flexibility. The strategic recommendations will be supported by real world cases, institutional and industry sources of insights. Dyson’s international growth and innovation agenda dictates that this cross cultural approach is needed.</a:t>
            </a:r>
            <a:endParaRPr/>
          </a:p>
          <a:p>
            <a:pPr marL="0" lvl="0" indent="0" algn="l" rtl="0">
              <a:spcBef>
                <a:spcPts val="0"/>
              </a:spcBef>
              <a:spcAft>
                <a:spcPts val="0"/>
              </a:spcAft>
              <a:buNone/>
            </a:pPr>
            <a:br>
              <a:rPr lang="en-GB"/>
            </a:br>
            <a:endParaRPr/>
          </a:p>
        </p:txBody>
      </p:sp>
      <p:sp>
        <p:nvSpPr>
          <p:cNvPr id="106" name="Google Shape;106;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Defining culture, defining business relevance</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What is Culture?</a:t>
            </a:r>
            <a:endParaRPr/>
          </a:p>
          <a:p>
            <a:pPr marL="0" lvl="0" indent="0" algn="just" rtl="0">
              <a:spcBef>
                <a:spcPts val="0"/>
              </a:spcBef>
              <a:spcAft>
                <a:spcPts val="0"/>
              </a:spcAft>
              <a:buNone/>
            </a:pPr>
            <a:r>
              <a:rPr lang="en-GB"/>
              <a:t>Culture is defined as shared values, beliefs, behaviours and symbols that help people understand the world and interact with it. It also decides how to do business, including etiquette, leadership, negotiation tactics and priorities of decision making.</a:t>
            </a:r>
            <a:endParaRPr/>
          </a:p>
          <a:p>
            <a:pPr marL="0" lvl="0" indent="0" algn="just" rtl="0">
              <a:spcBef>
                <a:spcPts val="0"/>
              </a:spcBef>
              <a:spcAft>
                <a:spcPts val="0"/>
              </a:spcAft>
              <a:buNone/>
            </a:pPr>
            <a:r>
              <a:rPr lang="en-GB" b="1"/>
              <a:t>Why Culture Matters in Business</a:t>
            </a:r>
            <a:endParaRPr/>
          </a:p>
          <a:p>
            <a:pPr marL="0" lvl="0" indent="0" algn="just" rtl="0">
              <a:spcBef>
                <a:spcPts val="0"/>
              </a:spcBef>
              <a:spcAft>
                <a:spcPts val="0"/>
              </a:spcAft>
              <a:buNone/>
            </a:pPr>
            <a:r>
              <a:rPr lang="en-GB"/>
              <a:t>Trust building, contract terms, communication, all of these are influenced by cultural differences. An example would be that British business culture attaches a lot of value to it being efficient and transparent, while in Chinese culture harmony, loyalty and face preservation are more important (CBBC, 2024).</a:t>
            </a:r>
            <a:endParaRPr/>
          </a:p>
          <a:p>
            <a:pPr marL="0" lvl="0" indent="0" algn="just" rtl="0">
              <a:spcBef>
                <a:spcPts val="0"/>
              </a:spcBef>
              <a:spcAft>
                <a:spcPts val="0"/>
              </a:spcAft>
              <a:buNone/>
            </a:pPr>
            <a:r>
              <a:rPr lang="en-GB" b="1"/>
              <a:t>Context for Dyson</a:t>
            </a:r>
            <a:endParaRPr/>
          </a:p>
          <a:p>
            <a:pPr marL="0" lvl="0" indent="0" algn="just" rtl="0">
              <a:spcBef>
                <a:spcPts val="0"/>
              </a:spcBef>
              <a:spcAft>
                <a:spcPts val="0"/>
              </a:spcAft>
              <a:buNone/>
            </a:pPr>
            <a:r>
              <a:rPr lang="en-GB"/>
              <a:t>Being a UK based innovative leader, Dyson must realise that the transfer of its negotiating style to China may not be ideal. Awareness of culture lowers the friction and strengthens alliances.</a:t>
            </a:r>
            <a:endParaRPr/>
          </a:p>
          <a:p>
            <a:pPr marL="0" lvl="0" indent="0" algn="l" rtl="0">
              <a:spcBef>
                <a:spcPts val="0"/>
              </a:spcBef>
              <a:spcAft>
                <a:spcPts val="0"/>
              </a:spcAft>
              <a:buNone/>
            </a:pPr>
            <a:br>
              <a:rPr lang="en-GB"/>
            </a:br>
            <a:endParaRPr/>
          </a:p>
        </p:txBody>
      </p:sp>
      <p:sp>
        <p:nvSpPr>
          <p:cNvPr id="119" name="Google Shape;119;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2" name="Google Shape;13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Elements of Culture Affecting Negotiations</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Communication Style</a:t>
            </a:r>
            <a:endParaRPr/>
          </a:p>
          <a:p>
            <a:pPr marL="0" lvl="0" indent="0" algn="just" rtl="0">
              <a:spcBef>
                <a:spcPts val="0"/>
              </a:spcBef>
              <a:spcAft>
                <a:spcPts val="0"/>
              </a:spcAft>
              <a:buNone/>
            </a:pPr>
            <a:r>
              <a:rPr lang="en-GB"/>
              <a:t>China operates at the high context level of communication by making use of implicit cues. Direct disagreement is often avoided. Whereas, the UK uses low context and explicit language (Harvard Business Review, 2022).</a:t>
            </a:r>
            <a:endParaRPr/>
          </a:p>
          <a:p>
            <a:pPr marL="0" lvl="0" indent="0" algn="just" rtl="0">
              <a:spcBef>
                <a:spcPts val="0"/>
              </a:spcBef>
              <a:spcAft>
                <a:spcPts val="0"/>
              </a:spcAft>
              <a:buNone/>
            </a:pPr>
            <a:r>
              <a:rPr lang="en-GB" b="1"/>
              <a:t>Power Distance</a:t>
            </a:r>
            <a:endParaRPr/>
          </a:p>
          <a:p>
            <a:pPr marL="0" lvl="0" indent="0" algn="just" rtl="0">
              <a:spcBef>
                <a:spcPts val="0"/>
              </a:spcBef>
              <a:spcAft>
                <a:spcPts val="0"/>
              </a:spcAft>
              <a:buNone/>
            </a:pPr>
            <a:r>
              <a:rPr lang="en-GB"/>
              <a:t>The high power distance in China means deference to hierarchy is expected. Top executives have often been receiving the final call on decisions. Britain is more egalitarian and more open, allowing talk.</a:t>
            </a:r>
            <a:endParaRPr/>
          </a:p>
          <a:p>
            <a:pPr marL="0" lvl="0" indent="0" algn="just" rtl="0">
              <a:spcBef>
                <a:spcPts val="0"/>
              </a:spcBef>
              <a:spcAft>
                <a:spcPts val="0"/>
              </a:spcAft>
              <a:buNone/>
            </a:pPr>
            <a:r>
              <a:rPr lang="en-GB" b="1"/>
              <a:t>Face and Respect</a:t>
            </a:r>
            <a:endParaRPr/>
          </a:p>
          <a:p>
            <a:pPr marL="0" lvl="0" indent="0" algn="just" rtl="0">
              <a:spcBef>
                <a:spcPts val="0"/>
              </a:spcBef>
              <a:spcAft>
                <a:spcPts val="0"/>
              </a:spcAft>
              <a:buNone/>
            </a:pPr>
            <a:r>
              <a:rPr lang="en-GB"/>
              <a:t>Preserving dignity (‘mianzi’) is vital. Confronting publically or criticising others publicly can be damaging to relationships. Polite, respectful kind of phrasing is what Dyson should adopt to make sure of someone engaging respectfully.</a:t>
            </a:r>
            <a:endParaRPr/>
          </a:p>
          <a:p>
            <a:pPr marL="0" lvl="0" indent="0" algn="l" rtl="0">
              <a:spcBef>
                <a:spcPts val="0"/>
              </a:spcBef>
              <a:spcAft>
                <a:spcPts val="0"/>
              </a:spcAft>
              <a:buNone/>
            </a:pPr>
            <a:br>
              <a:rPr lang="en-GB"/>
            </a:br>
            <a:endParaRPr/>
          </a:p>
        </p:txBody>
      </p:sp>
      <p:sp>
        <p:nvSpPr>
          <p:cNvPr id="133" name="Google Shape;13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Hofstede’s Cultural Dimensions Theory</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Overview of the Theory</a:t>
            </a:r>
            <a:endParaRPr/>
          </a:p>
          <a:p>
            <a:pPr marL="0" lvl="0" indent="0" algn="just" rtl="0">
              <a:spcBef>
                <a:spcPts val="0"/>
              </a:spcBef>
              <a:spcAft>
                <a:spcPts val="0"/>
              </a:spcAft>
              <a:buNone/>
            </a:pPr>
            <a:r>
              <a:rPr lang="en-GB"/>
              <a:t>According to Hofstede, there are six dimensions within culture which include Individualism vs Collectivism and Long Term vs Short Term Orientation.</a:t>
            </a:r>
            <a:endParaRPr/>
          </a:p>
          <a:p>
            <a:pPr marL="0" lvl="0" indent="0" algn="just" rtl="0">
              <a:spcBef>
                <a:spcPts val="0"/>
              </a:spcBef>
              <a:spcAft>
                <a:spcPts val="0"/>
              </a:spcAft>
              <a:buNone/>
            </a:pPr>
            <a:r>
              <a:rPr lang="en-GB" b="1"/>
              <a:t>Application to UK–China</a:t>
            </a:r>
            <a:endParaRPr/>
          </a:p>
          <a:p>
            <a:pPr marL="0" lvl="0" indent="0" algn="just" rtl="0">
              <a:spcBef>
                <a:spcPts val="0"/>
              </a:spcBef>
              <a:spcAft>
                <a:spcPts val="0"/>
              </a:spcAft>
              <a:buNone/>
            </a:pPr>
            <a:r>
              <a:rPr lang="en-GB"/>
              <a:t>Collectivism and long term orientation are rated high in China which implies the strong group loyalty and future planning. The UK is individualistic and focused on short term (EAC International Consulting, 2021).</a:t>
            </a:r>
            <a:endParaRPr/>
          </a:p>
          <a:p>
            <a:pPr marL="0" lvl="0" indent="0" algn="just" rtl="0">
              <a:spcBef>
                <a:spcPts val="0"/>
              </a:spcBef>
              <a:spcAft>
                <a:spcPts val="0"/>
              </a:spcAft>
              <a:buNone/>
            </a:pPr>
            <a:r>
              <a:rPr lang="en-GB" b="1"/>
              <a:t>Implications for Dyson</a:t>
            </a:r>
            <a:endParaRPr/>
          </a:p>
          <a:p>
            <a:pPr marL="0" lvl="0" indent="0" algn="just" rtl="0">
              <a:spcBef>
                <a:spcPts val="0"/>
              </a:spcBef>
              <a:spcAft>
                <a:spcPts val="0"/>
              </a:spcAft>
              <a:buNone/>
            </a:pPr>
            <a:r>
              <a:rPr lang="en-GB"/>
              <a:t>Early on, Dyson can't come across as too transactional, engage in too much closed door talks, or too much of anything. She must reframe proposals as focused on collective benefits, and must also wait to inject her full zeal for business into the process.</a:t>
            </a:r>
            <a:endParaRPr/>
          </a:p>
          <a:p>
            <a:pPr marL="0" lvl="0" indent="0" algn="l" rtl="0">
              <a:spcBef>
                <a:spcPts val="0"/>
              </a:spcBef>
              <a:spcAft>
                <a:spcPts val="0"/>
              </a:spcAft>
              <a:buNone/>
            </a:pPr>
            <a:br>
              <a:rPr lang="en-GB"/>
            </a:br>
            <a:endParaRPr/>
          </a:p>
        </p:txBody>
      </p:sp>
      <p:sp>
        <p:nvSpPr>
          <p:cNvPr id="144" name="Google Shape;144;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4" name="Google Shape;154;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Trompenaars’ Seven Dimensions</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Universalism vs Particularism</a:t>
            </a:r>
            <a:endParaRPr/>
          </a:p>
          <a:p>
            <a:pPr marL="0" lvl="0" indent="0" algn="just" rtl="0">
              <a:spcBef>
                <a:spcPts val="0"/>
              </a:spcBef>
              <a:spcAft>
                <a:spcPts val="0"/>
              </a:spcAft>
              <a:buNone/>
            </a:pPr>
            <a:r>
              <a:rPr lang="en-GB"/>
              <a:t>While the UK ups the consistency and fairness, Chinese culture bends rules around relationships and circumstances (Harvard Business Review, 2022).</a:t>
            </a:r>
            <a:endParaRPr/>
          </a:p>
          <a:p>
            <a:pPr marL="0" lvl="0" indent="0" algn="just" rtl="0">
              <a:spcBef>
                <a:spcPts val="0"/>
              </a:spcBef>
              <a:spcAft>
                <a:spcPts val="0"/>
              </a:spcAft>
              <a:buNone/>
            </a:pPr>
            <a:r>
              <a:rPr lang="en-GB" b="1"/>
              <a:t>Specific vs Diffuse</a:t>
            </a:r>
            <a:endParaRPr/>
          </a:p>
          <a:p>
            <a:pPr marL="0" lvl="0" indent="0" algn="just" rtl="0">
              <a:spcBef>
                <a:spcPts val="0"/>
              </a:spcBef>
              <a:spcAft>
                <a:spcPts val="0"/>
              </a:spcAft>
              <a:buNone/>
            </a:pPr>
            <a:r>
              <a:rPr lang="en-GB"/>
              <a:t>The British often separate work and personal life. In China, trust is deeply involved in business decisions and an all encompassing image of the partner.</a:t>
            </a:r>
            <a:endParaRPr/>
          </a:p>
          <a:p>
            <a:pPr marL="0" lvl="0" indent="0" algn="just" rtl="0">
              <a:spcBef>
                <a:spcPts val="0"/>
              </a:spcBef>
              <a:spcAft>
                <a:spcPts val="0"/>
              </a:spcAft>
              <a:buNone/>
            </a:pPr>
            <a:r>
              <a:rPr lang="en-GB" b="1"/>
              <a:t>Application to Dyson</a:t>
            </a:r>
            <a:endParaRPr/>
          </a:p>
          <a:p>
            <a:pPr marL="0" lvl="0" indent="0" algn="just" rtl="0">
              <a:spcBef>
                <a:spcPts val="0"/>
              </a:spcBef>
              <a:spcAft>
                <a:spcPts val="0"/>
              </a:spcAft>
              <a:buNone/>
            </a:pPr>
            <a:r>
              <a:rPr lang="en-GB"/>
              <a:t>Understanding these dimensions, Dyson knows what to avoid and what paths to seek of misinterpretations, make firmer trust and none of this comes from formal contracts rather of long term loyalty.</a:t>
            </a:r>
            <a:endParaRPr/>
          </a:p>
          <a:p>
            <a:pPr marL="0" lvl="0" indent="0" algn="l" rtl="0">
              <a:spcBef>
                <a:spcPts val="0"/>
              </a:spcBef>
              <a:spcAft>
                <a:spcPts val="0"/>
              </a:spcAft>
              <a:buNone/>
            </a:pPr>
            <a:br>
              <a:rPr lang="en-GB"/>
            </a:br>
            <a:endParaRPr/>
          </a:p>
        </p:txBody>
      </p:sp>
      <p:sp>
        <p:nvSpPr>
          <p:cNvPr id="155" name="Google Shape;155;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7</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5" name="Google Shape;165;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Guanxi – The Heart of Chinese Business</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What is Guanxi?</a:t>
            </a:r>
            <a:endParaRPr/>
          </a:p>
          <a:p>
            <a:pPr marL="0" lvl="0" indent="0" algn="just" rtl="0">
              <a:spcBef>
                <a:spcPts val="0"/>
              </a:spcBef>
              <a:spcAft>
                <a:spcPts val="0"/>
              </a:spcAft>
              <a:buNone/>
            </a:pPr>
            <a:r>
              <a:rPr lang="en-GB"/>
              <a:t>Guanxi are personal networks based on trust, loyalty and reciprocity. It controls access to businesses, their negotiations and regulatory cooperation.</a:t>
            </a:r>
            <a:endParaRPr/>
          </a:p>
          <a:p>
            <a:pPr marL="0" lvl="0" indent="0" algn="just" rtl="0">
              <a:spcBef>
                <a:spcPts val="0"/>
              </a:spcBef>
              <a:spcAft>
                <a:spcPts val="0"/>
              </a:spcAft>
              <a:buNone/>
            </a:pPr>
            <a:r>
              <a:rPr lang="en-GB" b="1"/>
              <a:t>Strategic Importance</a:t>
            </a:r>
            <a:endParaRPr/>
          </a:p>
          <a:p>
            <a:pPr marL="0" lvl="0" indent="0" algn="just" rtl="0">
              <a:spcBef>
                <a:spcPts val="0"/>
              </a:spcBef>
              <a:spcAft>
                <a:spcPts val="0"/>
              </a:spcAft>
              <a:buNone/>
            </a:pPr>
            <a:r>
              <a:rPr lang="en-GB"/>
              <a:t>Guanxi makes it impossible to succeed in a partnership with a Chinese tech firm. It is not one time and provision of value in exchange, but a continuous barter of value (Dyson, 2023).</a:t>
            </a:r>
            <a:endParaRPr/>
          </a:p>
          <a:p>
            <a:pPr marL="0" lvl="0" indent="0" algn="just" rtl="0">
              <a:spcBef>
                <a:spcPts val="0"/>
              </a:spcBef>
              <a:spcAft>
                <a:spcPts val="0"/>
              </a:spcAft>
              <a:buNone/>
            </a:pPr>
            <a:r>
              <a:rPr lang="en-GB" b="1"/>
              <a:t>Dyson’s Approach</a:t>
            </a:r>
            <a:endParaRPr/>
          </a:p>
          <a:p>
            <a:pPr marL="0" lvl="0" indent="0" algn="just" rtl="0">
              <a:spcBef>
                <a:spcPts val="0"/>
              </a:spcBef>
              <a:spcAft>
                <a:spcPts val="0"/>
              </a:spcAft>
              <a:buNone/>
            </a:pPr>
            <a:r>
              <a:rPr lang="en-GB"/>
              <a:t>Cultural dinners frequent, and respect for the hierarchy is needed. Signing the contracts in haste without cultivating friendships will fail.</a:t>
            </a:r>
            <a:endParaRPr/>
          </a:p>
          <a:p>
            <a:pPr marL="0" lvl="0" indent="0" algn="l" rtl="0">
              <a:spcBef>
                <a:spcPts val="0"/>
              </a:spcBef>
              <a:spcAft>
                <a:spcPts val="0"/>
              </a:spcAft>
              <a:buNone/>
            </a:pPr>
            <a:br>
              <a:rPr lang="en-GB"/>
            </a:br>
            <a:endParaRPr/>
          </a:p>
        </p:txBody>
      </p:sp>
      <p:sp>
        <p:nvSpPr>
          <p:cNvPr id="166" name="Google Shape;166;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8</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8" name="Google Shape;178;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Communication and Etiquette Differences</a:t>
            </a:r>
            <a:endParaRPr/>
          </a:p>
          <a:p>
            <a:pPr marL="0" lvl="0" indent="0" algn="just" rtl="0">
              <a:spcBef>
                <a:spcPts val="0"/>
              </a:spcBef>
              <a:spcAft>
                <a:spcPts val="0"/>
              </a:spcAft>
              <a:buNone/>
            </a:pPr>
            <a:r>
              <a:rPr lang="en-GB" b="1"/>
              <a:t>Indirectness and Politeness</a:t>
            </a:r>
            <a:endParaRPr/>
          </a:p>
          <a:p>
            <a:pPr marL="0" lvl="0" indent="0" algn="just" rtl="0">
              <a:spcBef>
                <a:spcPts val="0"/>
              </a:spcBef>
              <a:spcAft>
                <a:spcPts val="0"/>
              </a:spcAft>
              <a:buNone/>
            </a:pPr>
            <a:r>
              <a:rPr lang="en-GB"/>
              <a:t>Chinese partners seldom say no outright. To avoid making too early demands for decisions, Dyson must read subtle cues (CBBC, 2024).</a:t>
            </a:r>
            <a:endParaRPr/>
          </a:p>
          <a:p>
            <a:pPr marL="0" lvl="0" indent="0" algn="just" rtl="0">
              <a:spcBef>
                <a:spcPts val="0"/>
              </a:spcBef>
              <a:spcAft>
                <a:spcPts val="0"/>
              </a:spcAft>
              <a:buNone/>
            </a:pPr>
            <a:r>
              <a:rPr lang="en-GB" b="1"/>
              <a:t>Non-Verbal Cues and Silence</a:t>
            </a:r>
            <a:endParaRPr/>
          </a:p>
          <a:p>
            <a:pPr marL="0" lvl="0" indent="0" algn="just" rtl="0">
              <a:spcBef>
                <a:spcPts val="0"/>
              </a:spcBef>
              <a:spcAft>
                <a:spcPts val="0"/>
              </a:spcAft>
              <a:buNone/>
            </a:pPr>
            <a:r>
              <a:rPr lang="en-GB"/>
              <a:t>Reflection does not mean rejection; it may simply be silence. The pauses are necessary for British teams.</a:t>
            </a:r>
            <a:endParaRPr/>
          </a:p>
          <a:p>
            <a:pPr marL="0" lvl="0" indent="0" algn="just" rtl="0">
              <a:spcBef>
                <a:spcPts val="0"/>
              </a:spcBef>
              <a:spcAft>
                <a:spcPts val="0"/>
              </a:spcAft>
              <a:buNone/>
            </a:pPr>
            <a:r>
              <a:rPr lang="en-GB" b="1"/>
              <a:t>Formality and Gift Giving</a:t>
            </a:r>
            <a:endParaRPr/>
          </a:p>
          <a:p>
            <a:pPr marL="0" lvl="0" indent="0" algn="just" rtl="0">
              <a:spcBef>
                <a:spcPts val="0"/>
              </a:spcBef>
              <a:spcAft>
                <a:spcPts val="0"/>
              </a:spcAft>
              <a:buNone/>
            </a:pPr>
            <a:r>
              <a:rPr lang="en-GB"/>
              <a:t>Modest tokens represent respect, and China’s practise of giving them on first meetings is in keeping with western firms’ caution (Marketing-Interactive, 2024).</a:t>
            </a:r>
            <a:endParaRPr/>
          </a:p>
          <a:p>
            <a:pPr marL="0" lvl="0" indent="0" algn="l" rtl="0">
              <a:spcBef>
                <a:spcPts val="0"/>
              </a:spcBef>
              <a:spcAft>
                <a:spcPts val="0"/>
              </a:spcAft>
              <a:buNone/>
            </a:pPr>
            <a:br>
              <a:rPr lang="en-GB"/>
            </a:br>
            <a:endParaRPr/>
          </a:p>
        </p:txBody>
      </p:sp>
      <p:sp>
        <p:nvSpPr>
          <p:cNvPr id="179" name="Google Shape;179;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9</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3" name="Google Shape;193;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Time Orientation Conflicts</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Long-Term Focus in China</a:t>
            </a:r>
            <a:endParaRPr/>
          </a:p>
          <a:p>
            <a:pPr marL="0" lvl="0" indent="0" algn="just" rtl="0">
              <a:spcBef>
                <a:spcPts val="0"/>
              </a:spcBef>
              <a:spcAft>
                <a:spcPts val="0"/>
              </a:spcAft>
              <a:buNone/>
            </a:pPr>
            <a:r>
              <a:rPr lang="en-GB"/>
              <a:t>Chinese firms invest in the slow and steady work. Dyson’s sincerity is evaluated by the amount of longterm commitment it provides (Scotwork UK, 2025).</a:t>
            </a:r>
            <a:endParaRPr/>
          </a:p>
          <a:p>
            <a:pPr marL="0" lvl="0" indent="0" algn="just" rtl="0">
              <a:spcBef>
                <a:spcPts val="0"/>
              </a:spcBef>
              <a:spcAft>
                <a:spcPts val="0"/>
              </a:spcAft>
              <a:buNone/>
            </a:pPr>
            <a:r>
              <a:rPr lang="en-GB" b="1"/>
              <a:t>UK’s Time-Bound Objectives</a:t>
            </a:r>
            <a:endParaRPr/>
          </a:p>
          <a:p>
            <a:pPr marL="0" lvl="0" indent="0" algn="just" rtl="0">
              <a:spcBef>
                <a:spcPts val="0"/>
              </a:spcBef>
              <a:spcAft>
                <a:spcPts val="0"/>
              </a:spcAft>
              <a:buNone/>
            </a:pPr>
            <a:r>
              <a:rPr lang="en-GB"/>
              <a:t>It is wanted that British managers set quarterly KPIs. If this mismatch is not carefully managed, it can derail trust.</a:t>
            </a:r>
            <a:endParaRPr/>
          </a:p>
          <a:p>
            <a:pPr marL="0" lvl="0" indent="0" algn="just" rtl="0">
              <a:spcBef>
                <a:spcPts val="0"/>
              </a:spcBef>
              <a:spcAft>
                <a:spcPts val="0"/>
              </a:spcAft>
              <a:buNone/>
            </a:pPr>
            <a:r>
              <a:rPr lang="en-GB" b="1"/>
              <a:t>Strategic Solution</a:t>
            </a:r>
            <a:endParaRPr/>
          </a:p>
          <a:p>
            <a:pPr marL="0" lvl="0" indent="0" algn="just" rtl="0">
              <a:spcBef>
                <a:spcPts val="0"/>
              </a:spcBef>
              <a:spcAft>
                <a:spcPts val="0"/>
              </a:spcAft>
              <a:buNone/>
            </a:pPr>
            <a:r>
              <a:rPr lang="en-GB"/>
              <a:t>Dyson should resort to a phased proposal that offers short-term deliverables with long term cooperation goals.</a:t>
            </a:r>
            <a:endParaRPr/>
          </a:p>
          <a:p>
            <a:pPr marL="0" lvl="0" indent="0" algn="l" rtl="0">
              <a:spcBef>
                <a:spcPts val="0"/>
              </a:spcBef>
              <a:spcAft>
                <a:spcPts val="0"/>
              </a:spcAft>
              <a:buNone/>
            </a:pPr>
            <a:br>
              <a:rPr lang="en-GB"/>
            </a:br>
            <a:endParaRPr/>
          </a:p>
        </p:txBody>
      </p:sp>
      <p:sp>
        <p:nvSpPr>
          <p:cNvPr id="194" name="Google Shape;194;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10</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2" name="Google Shape;202;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Hierarchy and Decision-Making</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Centralised Authority</a:t>
            </a:r>
            <a:endParaRPr/>
          </a:p>
          <a:p>
            <a:pPr marL="0" lvl="0" indent="0" algn="just" rtl="0">
              <a:spcBef>
                <a:spcPts val="0"/>
              </a:spcBef>
              <a:spcAft>
                <a:spcPts val="0"/>
              </a:spcAft>
              <a:buNone/>
            </a:pPr>
            <a:r>
              <a:rPr lang="en-GB"/>
              <a:t>Chinese companies operate top-down. Senior leaders do not make final decisions—they are the job of middle level negotiators.</a:t>
            </a:r>
            <a:endParaRPr/>
          </a:p>
          <a:p>
            <a:pPr marL="0" lvl="0" indent="0" algn="just" rtl="0">
              <a:spcBef>
                <a:spcPts val="0"/>
              </a:spcBef>
              <a:spcAft>
                <a:spcPts val="0"/>
              </a:spcAft>
              <a:buNone/>
            </a:pPr>
            <a:r>
              <a:rPr lang="en-GB" b="1"/>
              <a:t>Implications for Dyson</a:t>
            </a:r>
            <a:endParaRPr/>
          </a:p>
          <a:p>
            <a:pPr marL="0" lvl="0" indent="0" algn="just" rtl="0">
              <a:spcBef>
                <a:spcPts val="0"/>
              </a:spcBef>
              <a:spcAft>
                <a:spcPts val="0"/>
              </a:spcAft>
              <a:buNone/>
            </a:pPr>
            <a:r>
              <a:rPr lang="en-GB"/>
              <a:t>Gone are the days when technical data could be revealed to the wrong stakeholder without delay the negotiations, presentations of technical details. Therefore, communication in the Dyson brand should focus on executive-level decision makers (EAC International Consulting, 2021).</a:t>
            </a:r>
            <a:endParaRPr/>
          </a:p>
          <a:p>
            <a:pPr marL="0" lvl="0" indent="0" algn="just" rtl="0">
              <a:spcBef>
                <a:spcPts val="0"/>
              </a:spcBef>
              <a:spcAft>
                <a:spcPts val="0"/>
              </a:spcAft>
              <a:buNone/>
            </a:pPr>
            <a:r>
              <a:rPr lang="en-GB" b="1"/>
              <a:t>Protocol and Respect</a:t>
            </a:r>
            <a:endParaRPr/>
          </a:p>
          <a:p>
            <a:pPr marL="0" lvl="0" indent="0" algn="just" rtl="0">
              <a:spcBef>
                <a:spcPts val="0"/>
              </a:spcBef>
              <a:spcAft>
                <a:spcPts val="0"/>
              </a:spcAft>
              <a:buNone/>
            </a:pPr>
            <a:r>
              <a:rPr lang="en-GB"/>
              <a:t>Title, seating arrangement, and order of speaking in relations to the Chinese hierarchy are indications of understanding of Chinese hierarchy.</a:t>
            </a:r>
            <a:endParaRPr/>
          </a:p>
          <a:p>
            <a:pPr marL="0" lvl="0" indent="0" algn="l" rtl="0">
              <a:spcBef>
                <a:spcPts val="0"/>
              </a:spcBef>
              <a:spcAft>
                <a:spcPts val="0"/>
              </a:spcAft>
              <a:buNone/>
            </a:pPr>
            <a:br>
              <a:rPr lang="en-GB"/>
            </a:br>
            <a:endParaRPr/>
          </a:p>
        </p:txBody>
      </p:sp>
      <p:sp>
        <p:nvSpPr>
          <p:cNvPr id="203" name="Google Shape;203;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11</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4" name="Google Shape;224;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Building Trust and Adaptability</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Trust Before Business</a:t>
            </a:r>
            <a:endParaRPr/>
          </a:p>
          <a:p>
            <a:pPr marL="0" lvl="0" indent="0" algn="just" rtl="0">
              <a:spcBef>
                <a:spcPts val="0"/>
              </a:spcBef>
              <a:spcAft>
                <a:spcPts val="0"/>
              </a:spcAft>
              <a:buNone/>
            </a:pPr>
            <a:r>
              <a:rPr lang="en-GB"/>
              <a:t>Before even talking about money with your Chinese partners, they are expecting you to “know” them. And no little patience, humility and open ended dialogue (Scotwork UK, 2025).</a:t>
            </a:r>
            <a:endParaRPr/>
          </a:p>
          <a:p>
            <a:pPr marL="0" lvl="0" indent="0" algn="just" rtl="0">
              <a:spcBef>
                <a:spcPts val="0"/>
              </a:spcBef>
              <a:spcAft>
                <a:spcPts val="0"/>
              </a:spcAft>
              <a:buNone/>
            </a:pPr>
            <a:r>
              <a:rPr lang="en-GB" b="1"/>
              <a:t>Cultural Flexibility</a:t>
            </a:r>
            <a:endParaRPr/>
          </a:p>
          <a:p>
            <a:pPr marL="0" lvl="0" indent="0" algn="just" rtl="0">
              <a:spcBef>
                <a:spcPts val="0"/>
              </a:spcBef>
              <a:spcAft>
                <a:spcPts val="0"/>
              </a:spcAft>
              <a:buNone/>
            </a:pPr>
            <a:r>
              <a:rPr lang="en-GB"/>
              <a:t>Informal meetings and small talk between the interviewers and applicants builds goodwill. The principle here is that Dyson should not seek to put contract terms over the line too early.</a:t>
            </a:r>
            <a:endParaRPr/>
          </a:p>
          <a:p>
            <a:pPr marL="0" lvl="0" indent="0" algn="just" rtl="0">
              <a:spcBef>
                <a:spcPts val="0"/>
              </a:spcBef>
              <a:spcAft>
                <a:spcPts val="0"/>
              </a:spcAft>
              <a:buNone/>
            </a:pPr>
            <a:r>
              <a:rPr lang="en-GB" b="1"/>
              <a:t>Adapting Roles</a:t>
            </a:r>
            <a:endParaRPr/>
          </a:p>
          <a:p>
            <a:pPr marL="0" lvl="0" indent="0" algn="just" rtl="0">
              <a:spcBef>
                <a:spcPts val="0"/>
              </a:spcBef>
              <a:spcAft>
                <a:spcPts val="0"/>
              </a:spcAft>
              <a:buNone/>
            </a:pPr>
            <a:r>
              <a:rPr lang="en-GB"/>
              <a:t>By having a culturally fluent liaison on Dyson’s side, understanding each other improves, and offence is prevented (CBBC, 2024).</a:t>
            </a:r>
            <a:endParaRPr/>
          </a:p>
          <a:p>
            <a:pPr marL="0" lvl="0" indent="0" algn="l" rtl="0">
              <a:spcBef>
                <a:spcPts val="0"/>
              </a:spcBef>
              <a:spcAft>
                <a:spcPts val="0"/>
              </a:spcAft>
              <a:buNone/>
            </a:pPr>
            <a:br>
              <a:rPr lang="en-GB"/>
            </a:br>
            <a:endParaRPr/>
          </a:p>
        </p:txBody>
      </p:sp>
      <p:sp>
        <p:nvSpPr>
          <p:cNvPr id="225" name="Google Shape;225;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1"/>
        <p:cNvGrpSpPr/>
        <p:nvPr/>
      </p:nvGrpSpPr>
      <p:grpSpPr>
        <a:xfrm>
          <a:off x="0" y="0"/>
          <a:ext cx="0" cy="0"/>
          <a:chOff x="0" y="0"/>
          <a:chExt cx="0" cy="0"/>
        </a:xfrm>
      </p:grpSpPr>
      <p:sp>
        <p:nvSpPr>
          <p:cNvPr id="232" name="Google Shape;232;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3" name="Google Shape;233;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Case Evidence – Dyson in China</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Digital Integration with Local Platforms</a:t>
            </a:r>
            <a:endParaRPr/>
          </a:p>
          <a:p>
            <a:pPr marL="0" lvl="0" indent="0" algn="just" rtl="0">
              <a:spcBef>
                <a:spcPts val="0"/>
              </a:spcBef>
              <a:spcAft>
                <a:spcPts val="0"/>
              </a:spcAft>
              <a:buNone/>
            </a:pPr>
            <a:r>
              <a:rPr lang="en-GB"/>
              <a:t>In China, Dyson failed by not being localised it didn’t adapt its tech to the WeChat ecosystem, which is really how iPhone succeeds in China, and is doing so increasingly elsewhere too (Dyson, 2023).</a:t>
            </a:r>
            <a:endParaRPr/>
          </a:p>
          <a:p>
            <a:pPr marL="0" lvl="0" indent="0" algn="just" rtl="0">
              <a:spcBef>
                <a:spcPts val="0"/>
              </a:spcBef>
              <a:spcAft>
                <a:spcPts val="0"/>
              </a:spcAft>
              <a:buNone/>
            </a:pPr>
            <a:r>
              <a:rPr lang="en-GB" b="1"/>
              <a:t>Marketing Adjustments</a:t>
            </a:r>
            <a:endParaRPr/>
          </a:p>
          <a:p>
            <a:pPr marL="0" lvl="0" indent="0" algn="just" rtl="0">
              <a:spcBef>
                <a:spcPts val="0"/>
              </a:spcBef>
              <a:spcAft>
                <a:spcPts val="0"/>
              </a:spcAft>
              <a:buNone/>
            </a:pPr>
            <a:r>
              <a:rPr lang="en-GB"/>
              <a:t>To connect more with Chinese consumers, Dyson hired local media agencies such as Publicis Marketing-Interactive (2024).</a:t>
            </a:r>
            <a:endParaRPr/>
          </a:p>
          <a:p>
            <a:pPr marL="0" lvl="0" indent="0" algn="just" rtl="0">
              <a:spcBef>
                <a:spcPts val="0"/>
              </a:spcBef>
              <a:spcAft>
                <a:spcPts val="0"/>
              </a:spcAft>
              <a:buNone/>
            </a:pPr>
            <a:r>
              <a:rPr lang="en-GB" b="1"/>
              <a:t>What It Shows</a:t>
            </a:r>
            <a:endParaRPr/>
          </a:p>
          <a:p>
            <a:pPr marL="0" lvl="0" indent="0" algn="just" rtl="0">
              <a:spcBef>
                <a:spcPts val="0"/>
              </a:spcBef>
              <a:spcAft>
                <a:spcPts val="0"/>
              </a:spcAft>
              <a:buNone/>
            </a:pPr>
            <a:r>
              <a:rPr lang="en-GB"/>
              <a:t>So these are decisions that show that cultural adaptation gives a deep market penetration and brand loyalty.</a:t>
            </a:r>
            <a:endParaRPr/>
          </a:p>
          <a:p>
            <a:pPr marL="0" lvl="0" indent="0" algn="l" rtl="0">
              <a:spcBef>
                <a:spcPts val="0"/>
              </a:spcBef>
              <a:spcAft>
                <a:spcPts val="0"/>
              </a:spcAft>
              <a:buNone/>
            </a:pPr>
            <a:br>
              <a:rPr lang="en-GB"/>
            </a:br>
            <a:endParaRPr/>
          </a:p>
        </p:txBody>
      </p:sp>
      <p:sp>
        <p:nvSpPr>
          <p:cNvPr id="234" name="Google Shape;234;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13</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2" name="Google Shape;24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Strategic Negotiation Tactics</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Cultural Training</a:t>
            </a:r>
            <a:endParaRPr/>
          </a:p>
          <a:p>
            <a:pPr marL="0" lvl="0" indent="0" algn="just" rtl="0">
              <a:spcBef>
                <a:spcPts val="0"/>
              </a:spcBef>
              <a:spcAft>
                <a:spcPts val="0"/>
              </a:spcAft>
              <a:buNone/>
            </a:pPr>
            <a:r>
              <a:rPr lang="en-GB"/>
              <a:t>UK staff should learn Chinese business culture in general, including language basics, manners of interaction, and behavioural norms, and Dyson should offer this training to UK staff (CBBC, 2024).</a:t>
            </a:r>
            <a:endParaRPr/>
          </a:p>
          <a:p>
            <a:pPr marL="0" lvl="0" indent="0" algn="just" rtl="0">
              <a:spcBef>
                <a:spcPts val="0"/>
              </a:spcBef>
              <a:spcAft>
                <a:spcPts val="0"/>
              </a:spcAft>
              <a:buNone/>
            </a:pPr>
            <a:r>
              <a:rPr lang="en-GB" b="1"/>
              <a:t>Intermediaries and Local Experts</a:t>
            </a:r>
            <a:endParaRPr/>
          </a:p>
          <a:p>
            <a:pPr marL="0" lvl="0" indent="0" algn="just" rtl="0">
              <a:spcBef>
                <a:spcPts val="0"/>
              </a:spcBef>
              <a:spcAft>
                <a:spcPts val="0"/>
              </a:spcAft>
              <a:buNone/>
            </a:pPr>
            <a:r>
              <a:rPr lang="en-GB"/>
              <a:t>Consultants should be hired locally to avoid cultural pitfalls and enhance deal credibility (Scotwork UK, 2025).</a:t>
            </a:r>
            <a:endParaRPr/>
          </a:p>
          <a:p>
            <a:pPr marL="0" lvl="0" indent="0" algn="just" rtl="0">
              <a:spcBef>
                <a:spcPts val="0"/>
              </a:spcBef>
              <a:spcAft>
                <a:spcPts val="0"/>
              </a:spcAft>
              <a:buNone/>
            </a:pPr>
            <a:r>
              <a:rPr lang="en-GB" b="1"/>
              <a:t>Phased Approach</a:t>
            </a:r>
            <a:endParaRPr/>
          </a:p>
          <a:p>
            <a:pPr marL="0" lvl="0" indent="0" algn="just" rtl="0">
              <a:spcBef>
                <a:spcPts val="0"/>
              </a:spcBef>
              <a:spcAft>
                <a:spcPts val="0"/>
              </a:spcAft>
              <a:buNone/>
            </a:pPr>
            <a:r>
              <a:rPr lang="en-GB"/>
              <a:t>Initially, by breaking negotiations into trust building, agreement drafting and implementation, the pressure is thereby dropped and the alignment raised (Harvard Business Review, 2022).</a:t>
            </a:r>
            <a:endParaRPr/>
          </a:p>
          <a:p>
            <a:pPr marL="0" lvl="0" indent="0" algn="l" rtl="0">
              <a:spcBef>
                <a:spcPts val="0"/>
              </a:spcBef>
              <a:spcAft>
                <a:spcPts val="0"/>
              </a:spcAft>
              <a:buNone/>
            </a:pPr>
            <a:br>
              <a:rPr lang="en-GB"/>
            </a:br>
            <a:endParaRPr/>
          </a:p>
        </p:txBody>
      </p:sp>
      <p:sp>
        <p:nvSpPr>
          <p:cNvPr id="243" name="Google Shape;24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14</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Potential Risks and Barriers</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Lack of Sensitivity</a:t>
            </a:r>
            <a:endParaRPr/>
          </a:p>
          <a:p>
            <a:pPr marL="0" lvl="0" indent="0" algn="just" rtl="0">
              <a:spcBef>
                <a:spcPts val="0"/>
              </a:spcBef>
              <a:spcAft>
                <a:spcPts val="0"/>
              </a:spcAft>
              <a:buNone/>
            </a:pPr>
            <a:r>
              <a:rPr lang="en-GB"/>
              <a:t>Rejection happens when ignoring hierarchy or openly criticising decisions. British directness can be taken as rudeness (The Guardian, 2025).</a:t>
            </a:r>
            <a:endParaRPr/>
          </a:p>
          <a:p>
            <a:pPr marL="0" lvl="0" indent="0" algn="just" rtl="0">
              <a:spcBef>
                <a:spcPts val="0"/>
              </a:spcBef>
              <a:spcAft>
                <a:spcPts val="0"/>
              </a:spcAft>
              <a:buNone/>
            </a:pPr>
            <a:r>
              <a:rPr lang="en-GB" b="1"/>
              <a:t>Short-Termism</a:t>
            </a:r>
            <a:endParaRPr/>
          </a:p>
          <a:p>
            <a:pPr marL="0" lvl="0" indent="0" algn="just" rtl="0">
              <a:spcBef>
                <a:spcPts val="0"/>
              </a:spcBef>
              <a:spcAft>
                <a:spcPts val="0"/>
              </a:spcAft>
              <a:buNone/>
            </a:pPr>
            <a:r>
              <a:rPr lang="en-GB"/>
              <a:t>For that reason, the practise of focusing only on immediate ROI can be called shallow and might jeopardise your long-term prospects (Lotus Social Agency, 2023).</a:t>
            </a:r>
            <a:endParaRPr/>
          </a:p>
          <a:p>
            <a:pPr marL="0" lvl="0" indent="0" algn="just" rtl="0">
              <a:spcBef>
                <a:spcPts val="0"/>
              </a:spcBef>
              <a:spcAft>
                <a:spcPts val="0"/>
              </a:spcAft>
              <a:buNone/>
            </a:pPr>
            <a:r>
              <a:rPr lang="en-GB" b="1"/>
              <a:t>Missed Market Opportunity</a:t>
            </a:r>
            <a:endParaRPr/>
          </a:p>
          <a:p>
            <a:pPr marL="0" lvl="0" indent="0" algn="just" rtl="0">
              <a:spcBef>
                <a:spcPts val="0"/>
              </a:spcBef>
              <a:spcAft>
                <a:spcPts val="0"/>
              </a:spcAft>
              <a:buNone/>
            </a:pPr>
            <a:r>
              <a:rPr lang="en-GB"/>
              <a:t>China is the smartest appliance market in the world. However, misplacing the cultural alignment could cost Dyson millions of pounds (£) in lost market share.</a:t>
            </a:r>
            <a:endParaRPr/>
          </a:p>
          <a:p>
            <a:pPr marL="0" lvl="0" indent="0" algn="l" rtl="0">
              <a:spcBef>
                <a:spcPts val="0"/>
              </a:spcBef>
              <a:spcAft>
                <a:spcPts val="0"/>
              </a:spcAft>
              <a:buNone/>
            </a:pPr>
            <a:br>
              <a:rPr lang="en-GB"/>
            </a:br>
            <a:endParaRPr/>
          </a:p>
        </p:txBody>
      </p:sp>
      <p:sp>
        <p:nvSpPr>
          <p:cNvPr id="264" name="Google Shape;264;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15</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79" name="Google Shape;279;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Opportunity Outlook for Dyson</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b="1"/>
              <a:t>R&amp;D and Innovation Synergy</a:t>
            </a:r>
            <a:endParaRPr/>
          </a:p>
          <a:p>
            <a:pPr marL="0" lvl="0" indent="0" algn="just" rtl="0">
              <a:spcBef>
                <a:spcPts val="0"/>
              </a:spcBef>
              <a:spcAft>
                <a:spcPts val="0"/>
              </a:spcAft>
              <a:buNone/>
            </a:pPr>
            <a:r>
              <a:rPr lang="en-GB"/>
              <a:t>Working with Chinese firms could benefit in speeding up Dyson’s AI and IoT product roadmap (Lotus Social Agency, 2023).</a:t>
            </a:r>
            <a:endParaRPr/>
          </a:p>
          <a:p>
            <a:pPr marL="0" lvl="0" indent="0" algn="just" rtl="0">
              <a:spcBef>
                <a:spcPts val="0"/>
              </a:spcBef>
              <a:spcAft>
                <a:spcPts val="0"/>
              </a:spcAft>
              <a:buNone/>
            </a:pPr>
            <a:r>
              <a:rPr lang="en-GB" b="1"/>
              <a:t>Consumer Reach</a:t>
            </a:r>
            <a:endParaRPr/>
          </a:p>
          <a:p>
            <a:pPr marL="0" lvl="0" indent="0" algn="just" rtl="0">
              <a:spcBef>
                <a:spcPts val="0"/>
              </a:spcBef>
              <a:spcAft>
                <a:spcPts val="0"/>
              </a:spcAft>
              <a:buNone/>
            </a:pPr>
            <a:r>
              <a:rPr lang="en-GB"/>
              <a:t>The sales potential of billions of pounds over time that middle class expansion holds here in China is huge (Dyson, 2023).</a:t>
            </a:r>
            <a:endParaRPr/>
          </a:p>
          <a:p>
            <a:pPr marL="0" lvl="0" indent="0" algn="just" rtl="0">
              <a:spcBef>
                <a:spcPts val="0"/>
              </a:spcBef>
              <a:spcAft>
                <a:spcPts val="0"/>
              </a:spcAft>
              <a:buNone/>
            </a:pPr>
            <a:r>
              <a:rPr lang="en-GB" b="1"/>
              <a:t>Sustainable Growth</a:t>
            </a:r>
            <a:endParaRPr/>
          </a:p>
          <a:p>
            <a:pPr marL="0" lvl="0" indent="0" algn="just" rtl="0">
              <a:spcBef>
                <a:spcPts val="0"/>
              </a:spcBef>
              <a:spcAft>
                <a:spcPts val="0"/>
              </a:spcAft>
              <a:buNone/>
            </a:pPr>
            <a:r>
              <a:rPr lang="en-GB"/>
              <a:t>The smart partnering attracts massive bank support to position Dyson as a global player, even beyond Western markets, as China will dictate tech standards (Financial Times, 2025).</a:t>
            </a:r>
            <a:endParaRPr/>
          </a:p>
          <a:p>
            <a:pPr marL="0" lvl="0" indent="0" algn="l" rtl="0">
              <a:spcBef>
                <a:spcPts val="0"/>
              </a:spcBef>
              <a:spcAft>
                <a:spcPts val="0"/>
              </a:spcAft>
              <a:buNone/>
            </a:pPr>
            <a:br>
              <a:rPr lang="en-GB"/>
            </a:br>
            <a:endParaRPr/>
          </a:p>
        </p:txBody>
      </p:sp>
      <p:sp>
        <p:nvSpPr>
          <p:cNvPr id="280" name="Google Shape;280;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16</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7"/>
        <p:cNvGrpSpPr/>
        <p:nvPr/>
      </p:nvGrpSpPr>
      <p:grpSpPr>
        <a:xfrm>
          <a:off x="0" y="0"/>
          <a:ext cx="0" cy="0"/>
          <a:chOff x="0" y="0"/>
          <a:chExt cx="0" cy="0"/>
        </a:xfrm>
      </p:grpSpPr>
      <p:sp>
        <p:nvSpPr>
          <p:cNvPr id="288" name="Google Shape;288;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89" name="Google Shape;289;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spcBef>
                <a:spcPts val="0"/>
              </a:spcBef>
              <a:spcAft>
                <a:spcPts val="0"/>
              </a:spcAft>
              <a:buNone/>
            </a:pPr>
            <a:r>
              <a:rPr lang="en-GB" b="1"/>
              <a:t>Conclusion</a:t>
            </a:r>
            <a:endParaRPr/>
          </a:p>
          <a:p>
            <a:pPr marL="0" lvl="0" indent="0" algn="l" rtl="0">
              <a:spcBef>
                <a:spcPts val="0"/>
              </a:spcBef>
              <a:spcAft>
                <a:spcPts val="0"/>
              </a:spcAft>
              <a:buNone/>
            </a:pPr>
            <a:br>
              <a:rPr lang="en-GB"/>
            </a:br>
            <a:endParaRPr/>
          </a:p>
          <a:p>
            <a:pPr marL="0" lvl="0" indent="0" algn="just" rtl="0">
              <a:spcBef>
                <a:spcPts val="0"/>
              </a:spcBef>
              <a:spcAft>
                <a:spcPts val="0"/>
              </a:spcAft>
              <a:buNone/>
            </a:pPr>
            <a:r>
              <a:rPr lang="en-GB"/>
              <a:t>This presentation has highlighted how Dyson Ltd has successfully stood cultural challenges in its strategic dealings with a Chinese firm. For example, it started out with explaining the meaning of culture as well as its key elements such as communication style, time orientation and hierarchy. Differences were explained using the theoretical frameworks of Hofstede and Trompenaars. It went on to explore important aspects such as guanxi (relationship building), indirect communication and centralised decision making. Adaptation resulted in success in China, derived from Dyson’s operations there. Finally, this presentation suggested cultural training, pragmatic negotiations through phased discussions, and local mediation. Any successful, sustainable and profitable, respectful cross border alliances could require cultural intelligence on the whole for Dyson.</a:t>
            </a:r>
            <a:endParaRPr/>
          </a:p>
          <a:p>
            <a:pPr marL="0" lvl="0" indent="0" algn="l" rtl="0">
              <a:spcBef>
                <a:spcPts val="0"/>
              </a:spcBef>
              <a:spcAft>
                <a:spcPts val="0"/>
              </a:spcAft>
              <a:buNone/>
            </a:pPr>
            <a:br>
              <a:rPr lang="en-GB"/>
            </a:br>
            <a:endParaRPr/>
          </a:p>
        </p:txBody>
      </p:sp>
      <p:sp>
        <p:nvSpPr>
          <p:cNvPr id="290" name="Google Shape;290;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17</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
        <p:cNvGrpSpPr/>
        <p:nvPr/>
      </p:nvGrpSpPr>
      <p:grpSpPr>
        <a:xfrm>
          <a:off x="0" y="0"/>
          <a:ext cx="0" cy="0"/>
          <a:chOff x="0" y="0"/>
          <a:chExt cx="0" cy="0"/>
        </a:xfrm>
      </p:grpSpPr>
      <p:sp>
        <p:nvSpPr>
          <p:cNvPr id="298" name="Google Shape;298;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99" name="Google Shape;299;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None/>
            </a:pPr>
            <a:r>
              <a:rPr lang="en-GB" b="1"/>
              <a:t>Reference List</a:t>
            </a:r>
            <a:endParaRPr/>
          </a:p>
          <a:p>
            <a:pPr marL="0" lvl="0" indent="0" algn="l" rtl="0">
              <a:spcBef>
                <a:spcPts val="0"/>
              </a:spcBef>
              <a:spcAft>
                <a:spcPts val="0"/>
              </a:spcAft>
              <a:buNone/>
            </a:pPr>
            <a:r>
              <a:rPr lang="en-GB"/>
              <a:t>CBBC (2024). </a:t>
            </a:r>
            <a:r>
              <a:rPr lang="en-GB" i="1"/>
              <a:t>How to Understand and Navigate China's Workplace Culture</a:t>
            </a:r>
            <a:r>
              <a:rPr lang="en-GB"/>
              <a:t>. China–Britain Business Council. Available at:</a:t>
            </a:r>
            <a:r>
              <a:rPr lang="en-GB" u="sng">
                <a:solidFill>
                  <a:schemeClr val="hlink"/>
                </a:solidFill>
                <a:hlinkClick r:id="rId3"/>
              </a:rPr>
              <a:t> https://focus.cbbc.org/how-to-navigate-chinas-workplace-culture/</a:t>
            </a:r>
            <a:r>
              <a:rPr lang="en-GB"/>
              <a:t> (Accessed: 12 April 2025).</a:t>
            </a:r>
            <a:br>
              <a:rPr lang="en-GB"/>
            </a:br>
            <a:r>
              <a:rPr lang="en-GB"/>
              <a:t>Dyson (2023). </a:t>
            </a:r>
            <a:r>
              <a:rPr lang="en-GB" i="1"/>
              <a:t>Dyson Pioneers Full Control of Connected Machines within China's WeChat Eco-System</a:t>
            </a:r>
            <a:r>
              <a:rPr lang="en-GB"/>
              <a:t>. Dyson. Available at:</a:t>
            </a:r>
            <a:r>
              <a:rPr lang="en-GB" u="sng">
                <a:solidFill>
                  <a:schemeClr val="hlink"/>
                </a:solidFill>
                <a:hlinkClick r:id="rId4"/>
              </a:rPr>
              <a:t> https://www.dyson.com/discover/innovation/rethinking-technology/dyson-pioneers-full-control-of-connected-machines-within-chinas-wechat-eco-system</a:t>
            </a:r>
            <a:r>
              <a:rPr lang="en-GB"/>
              <a:t> (Accessed: 12 April 2025).</a:t>
            </a:r>
            <a:br>
              <a:rPr lang="en-GB"/>
            </a:br>
            <a:r>
              <a:rPr lang="en-GB"/>
              <a:t>EAC International Consulting (2021). </a:t>
            </a:r>
            <a:r>
              <a:rPr lang="en-GB" i="1"/>
              <a:t>China Case Study: Dyson</a:t>
            </a:r>
            <a:r>
              <a:rPr lang="en-GB"/>
              <a:t>. EAC International Consulting. Available at:</a:t>
            </a:r>
            <a:r>
              <a:rPr lang="en-GB" u="sng">
                <a:solidFill>
                  <a:schemeClr val="hlink"/>
                </a:solidFill>
                <a:hlinkClick r:id="rId5"/>
              </a:rPr>
              <a:t> https://eac-consulting.de/china-case-study-dyson/</a:t>
            </a:r>
            <a:r>
              <a:rPr lang="en-GB"/>
              <a:t> (Accessed: 12 April 2025).</a:t>
            </a:r>
            <a:br>
              <a:rPr lang="en-GB"/>
            </a:br>
            <a:r>
              <a:rPr lang="en-GB"/>
              <a:t>Financial Times (2025). </a:t>
            </a:r>
            <a:r>
              <a:rPr lang="en-GB" i="1"/>
              <a:t>Britain needs a coherent China strategy</a:t>
            </a:r>
            <a:r>
              <a:rPr lang="en-GB"/>
              <a:t>. Financial Times. Available at:</a:t>
            </a:r>
            <a:r>
              <a:rPr lang="en-GB" u="sng">
                <a:solidFill>
                  <a:schemeClr val="hlink"/>
                </a:solidFill>
                <a:hlinkClick r:id="rId6"/>
              </a:rPr>
              <a:t> https://www.ft.com/content/b9504882-516a-4689-a552-9b8e6a49a046</a:t>
            </a:r>
            <a:r>
              <a:rPr lang="en-GB"/>
              <a:t> (Accessed: 12 April 2025).</a:t>
            </a:r>
            <a:br>
              <a:rPr lang="en-GB"/>
            </a:br>
            <a:r>
              <a:rPr lang="en-GB"/>
              <a:t>Harvard Business Review (2022). </a:t>
            </a:r>
            <a:r>
              <a:rPr lang="en-GB" i="1"/>
              <a:t>How Cultural Differences Impact International Business Negotiations</a:t>
            </a:r>
            <a:r>
              <a:rPr lang="en-GB"/>
              <a:t>. Harvard Business Review. Available at:</a:t>
            </a:r>
            <a:r>
              <a:rPr lang="en-GB" u="sng">
                <a:solidFill>
                  <a:schemeClr val="hlink"/>
                </a:solidFill>
                <a:hlinkClick r:id="rId7"/>
              </a:rPr>
              <a:t> https://hbr.org/2022/03/how-cultural-differences-impact-international-business-negotiations</a:t>
            </a:r>
            <a:r>
              <a:rPr lang="en-GB"/>
              <a:t> (Accessed: 12 April 2025).</a:t>
            </a:r>
            <a:br>
              <a:rPr lang="en-GB"/>
            </a:br>
            <a:r>
              <a:rPr lang="en-GB"/>
              <a:t>Lotus Social Agency (2023). </a:t>
            </a:r>
            <a:r>
              <a:rPr lang="en-GB" i="1"/>
              <a:t>Why Dyson's Chinese Market Entry Was so Successful</a:t>
            </a:r>
            <a:r>
              <a:rPr lang="en-GB"/>
              <a:t>. Lotus Social Agency. Available at:</a:t>
            </a:r>
            <a:r>
              <a:rPr lang="en-GB" u="sng">
                <a:solidFill>
                  <a:schemeClr val="hlink"/>
                </a:solidFill>
                <a:hlinkClick r:id="rId8"/>
              </a:rPr>
              <a:t> https://www.lotussocialagency.com/blog/why-dysons-chinese-market-entry-was-so-successful</a:t>
            </a:r>
            <a:r>
              <a:rPr lang="en-GB"/>
              <a:t> (Accessed: 12 April 2025).</a:t>
            </a:r>
            <a:br>
              <a:rPr lang="en-GB"/>
            </a:br>
            <a:r>
              <a:rPr lang="en-GB"/>
              <a:t>Marketing-Interactive (2024). </a:t>
            </a:r>
            <a:r>
              <a:rPr lang="en-GB" i="1"/>
              <a:t>Dyson China Hands Media Duties to Publicis</a:t>
            </a:r>
            <a:r>
              <a:rPr lang="en-GB"/>
              <a:t>. Marketing-Interactive. Available at:</a:t>
            </a:r>
            <a:r>
              <a:rPr lang="en-GB" u="sng">
                <a:solidFill>
                  <a:schemeClr val="hlink"/>
                </a:solidFill>
                <a:hlinkClick r:id="rId9"/>
              </a:rPr>
              <a:t> https://www.marketing-interactive.com/dyson-china-hands-media-duties-to-publicis</a:t>
            </a:r>
            <a:r>
              <a:rPr lang="en-GB"/>
              <a:t> (Accessed: 12 April 2025).</a:t>
            </a:r>
            <a:br>
              <a:rPr lang="en-GB"/>
            </a:br>
            <a:r>
              <a:rPr lang="en-GB"/>
              <a:t>Scotwork UK (2025). </a:t>
            </a:r>
            <a:r>
              <a:rPr lang="en-GB" i="1"/>
              <a:t>Negotiation in China: Key Tips You Need to Know</a:t>
            </a:r>
            <a:r>
              <a:rPr lang="en-GB"/>
              <a:t>. Scotwork UK. Available at:</a:t>
            </a:r>
            <a:r>
              <a:rPr lang="en-GB" u="sng">
                <a:solidFill>
                  <a:schemeClr val="hlink"/>
                </a:solidFill>
                <a:hlinkClick r:id="rId10"/>
              </a:rPr>
              <a:t> https://www.scotwork.co.uk/thought-leadership/negotiation-in-china/</a:t>
            </a:r>
            <a:r>
              <a:rPr lang="en-GB"/>
              <a:t> (Accessed: 12 April 2025).</a:t>
            </a:r>
            <a:br>
              <a:rPr lang="en-GB"/>
            </a:br>
            <a:r>
              <a:rPr lang="en-GB"/>
              <a:t>The Guardian (2025). </a:t>
            </a:r>
            <a:r>
              <a:rPr lang="en-GB" i="1"/>
              <a:t>Labour is right to forge more trade links with China - not doing so would be folly</a:t>
            </a:r>
            <a:r>
              <a:rPr lang="en-GB"/>
              <a:t>. The Guardian. Available at:</a:t>
            </a:r>
            <a:r>
              <a:rPr lang="en-GB" u="sng">
                <a:solidFill>
                  <a:schemeClr val="hlink"/>
                </a:solidFill>
                <a:hlinkClick r:id="rId11"/>
              </a:rPr>
              <a:t> https://www.theguardian.com/commentisfree/2025/jan/18/labour-trade-links-china-uk</a:t>
            </a:r>
            <a:r>
              <a:rPr lang="en-GB"/>
              <a:t> (Accessed: 12 April 2025).</a:t>
            </a:r>
            <a:br>
              <a:rPr lang="en-GB"/>
            </a:br>
            <a:endParaRPr/>
          </a:p>
        </p:txBody>
      </p:sp>
      <p:sp>
        <p:nvSpPr>
          <p:cNvPr id="300" name="Google Shape;300;p1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a:t>18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7FA1-ED48-0525-4D24-234503FBAE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FA2C349-FD68-7397-07E0-E52B1E03D30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959749D-7B69-A859-13EC-BA88AA586B7D}"/>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19053094-8CDA-65DC-1A00-6A2293A771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D0E4D2-BBB2-DC07-1884-1827C4E96EFF}"/>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332341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65E10-2183-5BAF-AC28-48B7CFBD40B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8E38311-0179-B150-3524-F2C179384C4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8F0E87-AEC1-2D35-8F34-0AE6FA8D94D3}"/>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D0143EBF-F848-E00D-E4E3-CD679A6714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6E0A0C-CCB8-AE44-8007-457FDE5AE851}"/>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7498912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82893F-170F-A031-BB4B-D6638147190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A7A070C-FB6C-42FA-1E65-4F8DA62936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282A385-A07F-93DB-660F-3A72E1B2D17A}"/>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7D98B486-7964-9EE2-8188-30730103E3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4991E2-70E9-9E2E-67FD-1B0356027BF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033207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4D0F7-4E20-4AE5-F48C-A55F9433A6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51D301-D5E3-9B54-BDEE-34E963C481C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1A8B4DB-EAF5-4211-8095-36A993E643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F8E3FBD-B8C9-F872-93F8-002449319E3A}"/>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E3ADE637-A0FA-B21F-4A35-46E393536B6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B17D3A-AD5C-43CB-3B20-0AA1E5AC174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856117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06C79-75F2-1F05-3625-3591AB85385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8E0DB6-2A44-3923-FBFC-0F388408AE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634F087-DBCE-433F-B38A-FAB3739178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C06DE0D-A58E-112A-61BA-5B6BC859B67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D41D65-8F17-244D-D8C3-D365305D84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420CE60-6560-B8B1-FA69-BFBA02F292AC}"/>
              </a:ext>
            </a:extLst>
          </p:cNvPr>
          <p:cNvSpPr>
            <a:spLocks noGrp="1"/>
          </p:cNvSpPr>
          <p:nvPr>
            <p:ph type="dt" sz="half" idx="10"/>
          </p:nvPr>
        </p:nvSpPr>
        <p:spPr/>
        <p:txBody>
          <a:bodyPr/>
          <a:lstStyle/>
          <a:p>
            <a:endParaRPr lang="en-GB"/>
          </a:p>
        </p:txBody>
      </p:sp>
      <p:sp>
        <p:nvSpPr>
          <p:cNvPr id="8" name="Footer Placeholder 7">
            <a:extLst>
              <a:ext uri="{FF2B5EF4-FFF2-40B4-BE49-F238E27FC236}">
                <a16:creationId xmlns:a16="http://schemas.microsoft.com/office/drawing/2014/main" id="{E1F87D08-0C5B-04D5-9757-2BE0C8A0AF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7E4644-63A2-772B-A3BC-D08CC75EDA7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4197291813"/>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B9AE7-3448-D57C-E0B0-9049C08103F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2E0C455-9B6D-3776-1467-81EBAEF738E8}"/>
              </a:ext>
            </a:extLst>
          </p:cNvPr>
          <p:cNvSpPr>
            <a:spLocks noGrp="1"/>
          </p:cNvSpPr>
          <p:nvPr>
            <p:ph type="dt" sz="half" idx="10"/>
          </p:nvPr>
        </p:nvSpPr>
        <p:spPr/>
        <p:txBody>
          <a:bodyPr/>
          <a:lstStyle/>
          <a:p>
            <a:endParaRPr lang="en-GB"/>
          </a:p>
        </p:txBody>
      </p:sp>
      <p:sp>
        <p:nvSpPr>
          <p:cNvPr id="4" name="Footer Placeholder 3">
            <a:extLst>
              <a:ext uri="{FF2B5EF4-FFF2-40B4-BE49-F238E27FC236}">
                <a16:creationId xmlns:a16="http://schemas.microsoft.com/office/drawing/2014/main" id="{15573FB0-288C-9202-119B-3E607464FDF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8D0A597-685E-A08A-7DAB-E0FA4D279BB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6247870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4BB6C3F-D3D3-D6EB-BF51-43BF7C157845}"/>
              </a:ext>
            </a:extLst>
          </p:cNvPr>
          <p:cNvSpPr>
            <a:spLocks noGrp="1"/>
          </p:cNvSpPr>
          <p:nvPr>
            <p:ph type="dt" sz="half" idx="10"/>
          </p:nvPr>
        </p:nvSpPr>
        <p:spPr/>
        <p:txBody>
          <a:bodyPr/>
          <a:lstStyle/>
          <a:p>
            <a:endParaRPr lang="en-GB"/>
          </a:p>
        </p:txBody>
      </p:sp>
      <p:sp>
        <p:nvSpPr>
          <p:cNvPr id="3" name="Footer Placeholder 2">
            <a:extLst>
              <a:ext uri="{FF2B5EF4-FFF2-40B4-BE49-F238E27FC236}">
                <a16:creationId xmlns:a16="http://schemas.microsoft.com/office/drawing/2014/main" id="{7B1BD2FE-97A6-6E9B-39E8-A5D59074D2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804CEF-D436-4BC7-C5B2-B9F51D26DD8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993442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0B70-7856-216D-F32A-AEFF61352A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C0AE336C-A1AB-423D-42D7-F63C567A3C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5B9DBC6-9722-777A-8CA8-B619EDAF45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1C25B3C-1B38-AA28-E843-9CD644082060}"/>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52D720CE-E508-4926-5D54-FE6562586F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768C4B-119E-C224-5FB5-614FD5A3FBEA}"/>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142202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82FDA-9E89-14C8-B364-F0F1DEBF21E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44FC58E-55E6-14A6-33E8-0EC7E47C60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76EDA45-15AA-4774-36F3-0DB46AD4E6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963943-404B-CB2F-7D44-4AB60B5477DF}"/>
              </a:ext>
            </a:extLst>
          </p:cNvPr>
          <p:cNvSpPr>
            <a:spLocks noGrp="1"/>
          </p:cNvSpPr>
          <p:nvPr>
            <p:ph type="dt" sz="half" idx="10"/>
          </p:nvPr>
        </p:nvSpPr>
        <p:spPr/>
        <p:txBody>
          <a:bodyPr/>
          <a:lstStyle/>
          <a:p>
            <a:endParaRPr lang="en-GB"/>
          </a:p>
        </p:txBody>
      </p:sp>
      <p:sp>
        <p:nvSpPr>
          <p:cNvPr id="6" name="Footer Placeholder 5">
            <a:extLst>
              <a:ext uri="{FF2B5EF4-FFF2-40B4-BE49-F238E27FC236}">
                <a16:creationId xmlns:a16="http://schemas.microsoft.com/office/drawing/2014/main" id="{794A34BA-55B5-9B5C-9216-F56E9D598D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29B73D-832B-517C-05CC-067331177302}"/>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268422794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68D2D-18AB-948E-1485-0057E6A728F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D151F88-E06D-ED9C-78E8-F1E39C9285C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35FE6E-683B-9AE7-FCE3-97CBB2DF76F8}"/>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7DFA2CE9-E322-777E-B1BE-957287D44F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450062-3EFB-F9EB-4A52-9C3C864D855D}"/>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34045900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559ED6-8901-0B95-4D16-34F2A85BD01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CE37965-3489-9C8F-024D-1BD2A295B2A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2BD5FF-88B0-1991-7BFD-D824D5EE956F}"/>
              </a:ext>
            </a:extLst>
          </p:cNvPr>
          <p:cNvSpPr>
            <a:spLocks noGrp="1"/>
          </p:cNvSpPr>
          <p:nvPr>
            <p:ph type="dt" sz="half" idx="10"/>
          </p:nvPr>
        </p:nvSpPr>
        <p:spPr/>
        <p:txBody>
          <a:bodyPr/>
          <a:lstStyle/>
          <a:p>
            <a:endParaRPr lang="en-GB"/>
          </a:p>
        </p:txBody>
      </p:sp>
      <p:sp>
        <p:nvSpPr>
          <p:cNvPr id="5" name="Footer Placeholder 4">
            <a:extLst>
              <a:ext uri="{FF2B5EF4-FFF2-40B4-BE49-F238E27FC236}">
                <a16:creationId xmlns:a16="http://schemas.microsoft.com/office/drawing/2014/main" id="{32440A79-7AC8-3E1C-85B8-816A7CA892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6EBCDD-9683-E580-32B3-706011B7BDB7}"/>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14351951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CAD319-54C9-7AEB-10B6-E760C5F49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542448-71C1-85ED-38E8-A4EB64A67D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C63DDF-77E8-4323-06BA-B2E4CB124F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a:extLst>
              <a:ext uri="{FF2B5EF4-FFF2-40B4-BE49-F238E27FC236}">
                <a16:creationId xmlns:a16="http://schemas.microsoft.com/office/drawing/2014/main" id="{58B3FB83-22AE-5EB2-3157-D12C91C3A1E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E79FCB-B75F-8F89-0835-ACD90FD2ED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extLst>
      <p:ext uri="{BB962C8B-B14F-4D97-AF65-F5344CB8AC3E}">
        <p14:creationId xmlns:p14="http://schemas.microsoft.com/office/powerpoint/2010/main" val="914536034"/>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hbr.org/2022/03/how-cultural-differences-impact-international-business-negotiations" TargetMode="External"/><Relationship Id="rId3" Type="http://schemas.openxmlformats.org/officeDocument/2006/relationships/hyperlink" Target="https://focus.cbbc.org/how-to-navigate-chinas-workplace-culture/" TargetMode="External"/><Relationship Id="rId7" Type="http://schemas.openxmlformats.org/officeDocument/2006/relationships/hyperlink" Target="https://www.ft.com/content/b9504882-516a-4689-a552-9b8e6a49a046"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eac-consulting.de/china-case-study-dyson/" TargetMode="External"/><Relationship Id="rId11" Type="http://schemas.openxmlformats.org/officeDocument/2006/relationships/hyperlink" Target="https://www.theguardian.com/commentisfree/2025/jan/18/labour-trade-links-china-uk" TargetMode="External"/><Relationship Id="rId5" Type="http://schemas.openxmlformats.org/officeDocument/2006/relationships/hyperlink" Target="https://www.dyson.com/discover/innovation/rethinking-technology/dyson-pioneers-full-control-of-connected-machines-within-chinas-wechat-eco-system" TargetMode="External"/><Relationship Id="rId10" Type="http://schemas.openxmlformats.org/officeDocument/2006/relationships/hyperlink" Target="https://www.marketing-interactive.com/dyson-china-hands-media-duties-to-publicis" TargetMode="External"/><Relationship Id="rId4" Type="http://schemas.openxmlformats.org/officeDocument/2006/relationships/hyperlink" Target="https://www.scotwork.co.uk/thought-leadership/negotiation-in-china/" TargetMode="External"/><Relationship Id="rId9" Type="http://schemas.openxmlformats.org/officeDocument/2006/relationships/hyperlink" Target="https://www.lotussocialagency.com/blog/why-dysons-chinese-market-entry-was-so-successful"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99"/>
        <p:cNvGrpSpPr/>
        <p:nvPr/>
      </p:nvGrpSpPr>
      <p:grpSpPr>
        <a:xfrm>
          <a:off x="0" y="0"/>
          <a:ext cx="0" cy="0"/>
          <a:chOff x="0" y="0"/>
          <a:chExt cx="0" cy="0"/>
        </a:xfrm>
      </p:grpSpPr>
      <p:sp>
        <p:nvSpPr>
          <p:cNvPr id="100" name="Google Shape;100;p1"/>
          <p:cNvSpPr/>
          <p:nvPr/>
        </p:nvSpPr>
        <p:spPr>
          <a:xfrm>
            <a:off x="0" y="0"/>
            <a:ext cx="12192000" cy="6857999"/>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01" name="Google Shape;101;p1" descr="Dyson Ltd Videos"/>
          <p:cNvPicPr preferRelativeResize="0"/>
          <p:nvPr/>
        </p:nvPicPr>
        <p:blipFill rotWithShape="1">
          <a:blip r:embed="rId3">
            <a:alphaModFix amt="50000"/>
          </a:blip>
          <a:srcRect/>
          <a:stretch/>
        </p:blipFill>
        <p:spPr>
          <a:xfrm>
            <a:off x="20" y="0"/>
            <a:ext cx="12191980" cy="6858000"/>
          </a:xfrm>
          <a:prstGeom prst="rect">
            <a:avLst/>
          </a:prstGeom>
          <a:noFill/>
          <a:ln>
            <a:noFill/>
          </a:ln>
        </p:spPr>
      </p:pic>
      <p:sp>
        <p:nvSpPr>
          <p:cNvPr id="102" name="Google Shape;102;p1"/>
          <p:cNvSpPr txBox="1">
            <a:spLocks noGrp="1"/>
          </p:cNvSpPr>
          <p:nvPr>
            <p:ph type="ctrTitle"/>
          </p:nvPr>
        </p:nvSpPr>
        <p:spPr>
          <a:xfrm>
            <a:off x="1394050" y="1353361"/>
            <a:ext cx="9144000" cy="3711933"/>
          </a:xfrm>
          <a:prstGeom prst="rect">
            <a:avLst/>
          </a:prstGeom>
          <a:noFill/>
          <a:ln>
            <a:noFill/>
          </a:ln>
        </p:spPr>
        <p:txBody>
          <a:bodyPr spcFirstLastPara="1" wrap="square" lIns="91425" tIns="45700" rIns="91425" bIns="45700" anchor="b" anchorCtr="0">
            <a:noAutofit/>
          </a:bodyPr>
          <a:lstStyle/>
          <a:p>
            <a:pPr marL="0" lvl="0" indent="0" algn="ctr" rtl="0">
              <a:lnSpc>
                <a:spcPct val="150000"/>
              </a:lnSpc>
              <a:spcBef>
                <a:spcPts val="0"/>
              </a:spcBef>
              <a:spcAft>
                <a:spcPts val="0"/>
              </a:spcAft>
              <a:buClr>
                <a:schemeClr val="dk1"/>
              </a:buClr>
              <a:buSzPts val="1100"/>
              <a:buFont typeface="Arial"/>
              <a:buNone/>
            </a:pPr>
            <a:r>
              <a:rPr lang="en-GB" sz="2700" b="1" dirty="0">
                <a:solidFill>
                  <a:schemeClr val="bg1"/>
                </a:solidFill>
                <a:latin typeface="Times New Roman"/>
                <a:ea typeface="Times New Roman"/>
                <a:cs typeface="Times New Roman"/>
                <a:sym typeface="Times New Roman"/>
              </a:rPr>
              <a:t>LCBB6001 - International Business Communications</a:t>
            </a:r>
            <a:endParaRPr sz="2700" b="1" dirty="0">
              <a:solidFill>
                <a:schemeClr val="bg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2100" b="1" dirty="0">
                <a:solidFill>
                  <a:schemeClr val="bg1"/>
                </a:solidFill>
                <a:latin typeface="Times New Roman"/>
                <a:ea typeface="Times New Roman"/>
                <a:cs typeface="Times New Roman"/>
                <a:sym typeface="Times New Roman"/>
              </a:rPr>
              <a:t>Component 2: Practical: Individual Presentation</a:t>
            </a:r>
            <a:endParaRPr sz="2100" b="1" dirty="0">
              <a:solidFill>
                <a:schemeClr val="bg1"/>
              </a:solidFill>
              <a:latin typeface="Times New Roman"/>
              <a:ea typeface="Times New Roman"/>
              <a:cs typeface="Times New Roman"/>
              <a:sym typeface="Times New Roman"/>
            </a:endParaRPr>
          </a:p>
          <a:p>
            <a:pPr marL="0" lvl="0" indent="0" algn="ctr" rtl="0">
              <a:lnSpc>
                <a:spcPct val="150000"/>
              </a:lnSpc>
              <a:spcBef>
                <a:spcPts val="1000"/>
              </a:spcBef>
              <a:spcAft>
                <a:spcPts val="0"/>
              </a:spcAft>
              <a:buClr>
                <a:schemeClr val="dk1"/>
              </a:buClr>
              <a:buSzPts val="1100"/>
              <a:buFont typeface="Arial"/>
              <a:buNone/>
            </a:pPr>
            <a:r>
              <a:rPr lang="en-GB" sz="1900" b="1" dirty="0">
                <a:solidFill>
                  <a:schemeClr val="bg1"/>
                </a:solidFill>
                <a:latin typeface="Times New Roman"/>
                <a:ea typeface="Times New Roman"/>
                <a:cs typeface="Times New Roman"/>
                <a:sym typeface="Times New Roman"/>
              </a:rPr>
              <a:t>Title: Strategic Cross-Cultural Negotiation: Building a UK-China Partnership for Dyson Ltd</a:t>
            </a:r>
            <a:br>
              <a:rPr lang="en-GB" sz="2300" b="1" dirty="0">
                <a:solidFill>
                  <a:schemeClr val="bg1"/>
                </a:solidFill>
                <a:latin typeface="Times New Roman"/>
                <a:ea typeface="Times New Roman"/>
                <a:cs typeface="Times New Roman"/>
                <a:sym typeface="Times New Roman"/>
              </a:rPr>
            </a:br>
            <a:r>
              <a:rPr lang="en-GB" sz="1900" dirty="0">
                <a:solidFill>
                  <a:schemeClr val="bg1"/>
                </a:solidFill>
                <a:latin typeface="Times New Roman"/>
                <a:ea typeface="Times New Roman"/>
                <a:cs typeface="Times New Roman"/>
                <a:sym typeface="Times New Roman"/>
              </a:rPr>
              <a:t>Student Name:</a:t>
            </a:r>
            <a:r>
              <a:rPr lang="en-US" sz="1900" dirty="0">
                <a:solidFill>
                  <a:schemeClr val="bg1"/>
                </a:solidFill>
                <a:latin typeface="Times New Roman"/>
                <a:ea typeface="Times New Roman"/>
                <a:cs typeface="Times New Roman"/>
                <a:sym typeface="Times New Roman"/>
              </a:rPr>
              <a:t>Daniel </a:t>
            </a:r>
            <a:r>
              <a:rPr lang="en-US" sz="1900" dirty="0" err="1">
                <a:solidFill>
                  <a:schemeClr val="bg1"/>
                </a:solidFill>
                <a:latin typeface="Times New Roman"/>
                <a:ea typeface="Times New Roman"/>
                <a:cs typeface="Times New Roman"/>
                <a:sym typeface="Times New Roman"/>
              </a:rPr>
              <a:t>Istrati</a:t>
            </a:r>
            <a:endParaRPr sz="1900" dirty="0">
              <a:solidFill>
                <a:schemeClr val="bg1"/>
              </a:solidFill>
              <a:latin typeface="Times New Roman"/>
              <a:ea typeface="Times New Roman"/>
              <a:cs typeface="Times New Roman"/>
              <a:sym typeface="Times New Roman"/>
            </a:endParaRPr>
          </a:p>
          <a:p>
            <a:pPr marL="0" lvl="0" indent="0" algn="ctr" rtl="0">
              <a:lnSpc>
                <a:spcPct val="150000"/>
              </a:lnSpc>
              <a:spcBef>
                <a:spcPts val="1000"/>
              </a:spcBef>
              <a:spcAft>
                <a:spcPts val="1000"/>
              </a:spcAft>
              <a:buClr>
                <a:schemeClr val="dk1"/>
              </a:buClr>
              <a:buSzPts val="1100"/>
              <a:buFont typeface="Arial"/>
              <a:buNone/>
            </a:pPr>
            <a:r>
              <a:rPr lang="en-GB" sz="1900" dirty="0">
                <a:solidFill>
                  <a:schemeClr val="bg1"/>
                </a:solidFill>
                <a:latin typeface="Times New Roman"/>
                <a:ea typeface="Times New Roman"/>
                <a:cs typeface="Times New Roman"/>
                <a:sym typeface="Times New Roman"/>
              </a:rPr>
              <a:t>Student ID:1917711</a:t>
            </a:r>
            <a:endParaRPr sz="5400" b="1" dirty="0">
              <a:solidFill>
                <a:schemeClr val="bg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07"/>
        <p:cNvGrpSpPr/>
        <p:nvPr/>
      </p:nvGrpSpPr>
      <p:grpSpPr>
        <a:xfrm>
          <a:off x="0" y="0"/>
          <a:ext cx="0" cy="0"/>
          <a:chOff x="0" y="0"/>
          <a:chExt cx="0" cy="0"/>
        </a:xfrm>
      </p:grpSpPr>
      <p:sp>
        <p:nvSpPr>
          <p:cNvPr id="108" name="Google Shape;108;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09" name="Google Shape;109;p2" descr="Dyson announces investments in Singapore and the Philippines"/>
          <p:cNvPicPr preferRelativeResize="0"/>
          <p:nvPr/>
        </p:nvPicPr>
        <p:blipFill rotWithShape="1">
          <a:blip r:embed="rId3">
            <a:alphaModFix/>
          </a:blip>
          <a:srcRect t="7009" r="23297" b="2081"/>
          <a:stretch/>
        </p:blipFill>
        <p:spPr>
          <a:xfrm>
            <a:off x="3523488" y="10"/>
            <a:ext cx="8668512" cy="6857990"/>
          </a:xfrm>
          <a:prstGeom prst="rect">
            <a:avLst/>
          </a:prstGeom>
          <a:noFill/>
          <a:ln>
            <a:noFill/>
          </a:ln>
        </p:spPr>
      </p:pic>
      <p:sp>
        <p:nvSpPr>
          <p:cNvPr id="110" name="Google Shape;110;p2"/>
          <p:cNvSpPr/>
          <p:nvPr/>
        </p:nvSpPr>
        <p:spPr>
          <a:xfrm>
            <a:off x="2" y="0"/>
            <a:ext cx="9756601" cy="6858000"/>
          </a:xfrm>
          <a:prstGeom prst="rect">
            <a:avLst/>
          </a:prstGeom>
          <a:gradFill>
            <a:gsLst>
              <a:gs pos="0">
                <a:srgbClr val="FFFFFF">
                  <a:alpha val="0"/>
                </a:srgbClr>
              </a:gs>
              <a:gs pos="19000">
                <a:srgbClr val="FFFFFF">
                  <a:alpha val="37647"/>
                </a:srgbClr>
              </a:gs>
              <a:gs pos="35000">
                <a:srgbClr val="FFFFFF">
                  <a:alpha val="77647"/>
                </a:srgbClr>
              </a:gs>
              <a:gs pos="5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11" name="Google Shape;111;p2"/>
          <p:cNvSpPr txBox="1">
            <a:spLocks noGrp="1"/>
          </p:cNvSpPr>
          <p:nvPr>
            <p:ph type="title"/>
          </p:nvPr>
        </p:nvSpPr>
        <p:spPr>
          <a:xfrm>
            <a:off x="371094" y="1161288"/>
            <a:ext cx="3438144" cy="1124712"/>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800"/>
              <a:buFont typeface="Times New Roman"/>
              <a:buNone/>
            </a:pPr>
            <a:r>
              <a:rPr lang="en-GB" sz="2800" b="1">
                <a:latin typeface="Times New Roman"/>
                <a:ea typeface="Times New Roman"/>
                <a:cs typeface="Times New Roman"/>
                <a:sym typeface="Times New Roman"/>
              </a:rPr>
              <a:t>Introduction</a:t>
            </a:r>
            <a:endParaRPr sz="2800"/>
          </a:p>
        </p:txBody>
      </p:sp>
      <p:sp>
        <p:nvSpPr>
          <p:cNvPr id="114" name="Google Shape;114;p2"/>
          <p:cNvSpPr txBox="1">
            <a:spLocks noGrp="1"/>
          </p:cNvSpPr>
          <p:nvPr>
            <p:ph idx="1"/>
          </p:nvPr>
        </p:nvSpPr>
        <p:spPr>
          <a:xfrm>
            <a:off x="371094" y="2718054"/>
            <a:ext cx="3438906" cy="320725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700"/>
              <a:buChar char="•"/>
            </a:pPr>
            <a:r>
              <a:rPr lang="en-GB" sz="1700">
                <a:latin typeface="Times New Roman"/>
                <a:ea typeface="Times New Roman"/>
                <a:cs typeface="Times New Roman"/>
                <a:sym typeface="Times New Roman"/>
              </a:rPr>
              <a:t>Dyson aims to form a partnership with a Chinese firm for innovation and market expansion.</a:t>
            </a:r>
            <a:endParaRPr sz="1700"/>
          </a:p>
          <a:p>
            <a:pPr marL="228600" lvl="0" indent="-228600" algn="l" rtl="0">
              <a:lnSpc>
                <a:spcPct val="90000"/>
              </a:lnSpc>
              <a:spcBef>
                <a:spcPts val="1000"/>
              </a:spcBef>
              <a:spcAft>
                <a:spcPts val="0"/>
              </a:spcAft>
              <a:buClr>
                <a:schemeClr val="dk1"/>
              </a:buClr>
              <a:buSzPts val="1700"/>
              <a:buChar char="•"/>
            </a:pPr>
            <a:r>
              <a:rPr lang="en-GB" sz="1700">
                <a:latin typeface="Times New Roman"/>
                <a:ea typeface="Times New Roman"/>
                <a:cs typeface="Times New Roman"/>
                <a:sym typeface="Times New Roman"/>
              </a:rPr>
              <a:t>This presentation outlines cultural differences and strategies for successful UK–China business negotiations.</a:t>
            </a:r>
            <a:endParaRPr sz="1700"/>
          </a:p>
          <a:p>
            <a:pPr marL="228600" lvl="0" indent="-228600" algn="l" rtl="0">
              <a:lnSpc>
                <a:spcPct val="90000"/>
              </a:lnSpc>
              <a:spcBef>
                <a:spcPts val="1000"/>
              </a:spcBef>
              <a:spcAft>
                <a:spcPts val="0"/>
              </a:spcAft>
              <a:buClr>
                <a:schemeClr val="dk1"/>
              </a:buClr>
              <a:buSzPts val="1700"/>
              <a:buChar char="•"/>
            </a:pPr>
            <a:r>
              <a:rPr lang="en-GB" sz="1700">
                <a:latin typeface="Times New Roman"/>
                <a:ea typeface="Times New Roman"/>
                <a:cs typeface="Times New Roman"/>
                <a:sym typeface="Times New Roman"/>
              </a:rPr>
              <a:t>Cross-cultural theories will guide understanding of challenges and help avoid negotiation failure (Harvard Business Review, 2022).</a:t>
            </a:r>
            <a:endParaRPr sz="1700"/>
          </a:p>
        </p:txBody>
      </p:sp>
      <p:sp>
        <p:nvSpPr>
          <p:cNvPr id="112" name="Google Shape;112;p2"/>
          <p:cNvSpPr/>
          <p:nvPr/>
        </p:nvSpPr>
        <p:spPr>
          <a:xfrm rot="5400000">
            <a:off x="662559" y="605790"/>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rgbClr val="FFFFFF"/>
              </a:solidFill>
              <a:latin typeface="Calibri"/>
              <a:ea typeface="Calibri"/>
              <a:cs typeface="Calibri"/>
              <a:sym typeface="Calibri"/>
            </a:endParaRPr>
          </a:p>
        </p:txBody>
      </p:sp>
      <p:sp>
        <p:nvSpPr>
          <p:cNvPr id="113" name="Google Shape;113;p2"/>
          <p:cNvSpPr/>
          <p:nvPr/>
        </p:nvSpPr>
        <p:spPr>
          <a:xfrm>
            <a:off x="428244" y="2443480"/>
            <a:ext cx="3300984" cy="9144"/>
          </a:xfrm>
          <a:prstGeom prst="rect">
            <a:avLst/>
          </a:prstGeom>
          <a:solidFill>
            <a:srgbClr val="D5D5D5"/>
          </a:solidFill>
          <a:ln w="9525" cap="flat" cmpd="sng">
            <a:solidFill>
              <a:srgbClr val="D5D5D5"/>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115" name="Google Shape;115;p2"/>
          <p:cNvSpPr txBox="1"/>
          <p:nvPr/>
        </p:nvSpPr>
        <p:spPr>
          <a:xfrm>
            <a:off x="5020101" y="6168788"/>
            <a:ext cx="3596185" cy="353943"/>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700" b="0" i="0" u="none" strike="noStrike" cap="none">
                <a:solidFill>
                  <a:schemeClr val="dk1"/>
                </a:solidFill>
                <a:latin typeface="Times New Roman"/>
                <a:ea typeface="Times New Roman"/>
                <a:cs typeface="Times New Roman"/>
                <a:sym typeface="Times New Roman"/>
              </a:rPr>
              <a:t>(Harvard Business Review, 2022)</a:t>
            </a:r>
            <a:endParaRPr sz="1800">
              <a:solidFill>
                <a:schemeClr val="dk1"/>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20"/>
        <p:cNvGrpSpPr/>
        <p:nvPr/>
      </p:nvGrpSpPr>
      <p:grpSpPr>
        <a:xfrm>
          <a:off x="0" y="0"/>
          <a:ext cx="0" cy="0"/>
          <a:chOff x="0" y="0"/>
          <a:chExt cx="0" cy="0"/>
        </a:xfrm>
      </p:grpSpPr>
      <p:sp>
        <p:nvSpPr>
          <p:cNvPr id="121" name="Google Shape;121;p3"/>
          <p:cNvSpPr/>
          <p:nvPr/>
        </p:nvSpPr>
        <p:spPr>
          <a:xfrm>
            <a:off x="0" y="0"/>
            <a:ext cx="12191999" cy="6857365"/>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2" name="Google Shape;122;p3"/>
          <p:cNvSpPr txBox="1">
            <a:spLocks noGrp="1"/>
          </p:cNvSpPr>
          <p:nvPr>
            <p:ph type="title"/>
          </p:nvPr>
        </p:nvSpPr>
        <p:spPr>
          <a:xfrm>
            <a:off x="7239014" y="525982"/>
            <a:ext cx="4282983" cy="120036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800"/>
              <a:buFont typeface="Times New Roman"/>
              <a:buNone/>
            </a:pPr>
            <a:r>
              <a:rPr lang="en-GB" sz="2800" b="1">
                <a:latin typeface="Times New Roman"/>
                <a:ea typeface="Times New Roman"/>
                <a:cs typeface="Times New Roman"/>
                <a:sym typeface="Times New Roman"/>
              </a:rPr>
              <a:t>Defining culture, defining business relevance</a:t>
            </a:r>
            <a:endParaRPr sz="2800"/>
          </a:p>
        </p:txBody>
      </p:sp>
      <p:sp>
        <p:nvSpPr>
          <p:cNvPr id="127" name="Google Shape;127;p3"/>
          <p:cNvSpPr txBox="1">
            <a:spLocks noGrp="1"/>
          </p:cNvSpPr>
          <p:nvPr>
            <p:ph idx="1"/>
          </p:nvPr>
        </p:nvSpPr>
        <p:spPr>
          <a:xfrm>
            <a:off x="7239012" y="2031101"/>
            <a:ext cx="4282984" cy="3511943"/>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800"/>
              <a:buChar char="•"/>
            </a:pPr>
            <a:r>
              <a:rPr lang="en-GB" sz="1800">
                <a:latin typeface="Times New Roman"/>
                <a:ea typeface="Times New Roman"/>
                <a:cs typeface="Times New Roman"/>
                <a:sym typeface="Times New Roman"/>
              </a:rPr>
              <a:t>Culture shapes workplace communication, leadership styles, negotiation, and decision-making in global business.</a:t>
            </a:r>
            <a:endParaRPr sz="1800"/>
          </a:p>
          <a:p>
            <a:pPr marL="228600" lvl="0" indent="-228600" algn="l" rtl="0">
              <a:lnSpc>
                <a:spcPct val="90000"/>
              </a:lnSpc>
              <a:spcBef>
                <a:spcPts val="1000"/>
              </a:spcBef>
              <a:spcAft>
                <a:spcPts val="0"/>
              </a:spcAft>
              <a:buClr>
                <a:schemeClr val="dk1"/>
              </a:buClr>
              <a:buSzPts val="1800"/>
              <a:buChar char="•"/>
            </a:pPr>
            <a:r>
              <a:rPr lang="en-GB" sz="1800">
                <a:latin typeface="Times New Roman"/>
                <a:ea typeface="Times New Roman"/>
                <a:cs typeface="Times New Roman"/>
                <a:sym typeface="Times New Roman"/>
              </a:rPr>
              <a:t>Understanding cultural norms improves trust, clarity, and long-term business engagement across international borders.</a:t>
            </a:r>
            <a:endParaRPr sz="1800"/>
          </a:p>
          <a:p>
            <a:pPr marL="228600" lvl="0" indent="-228600" algn="l" rtl="0">
              <a:lnSpc>
                <a:spcPct val="90000"/>
              </a:lnSpc>
              <a:spcBef>
                <a:spcPts val="1000"/>
              </a:spcBef>
              <a:spcAft>
                <a:spcPts val="0"/>
              </a:spcAft>
              <a:buClr>
                <a:schemeClr val="dk1"/>
              </a:buClr>
              <a:buSzPts val="1800"/>
              <a:buChar char="•"/>
            </a:pPr>
            <a:r>
              <a:rPr lang="en-GB" sz="1800">
                <a:latin typeface="Times New Roman"/>
                <a:ea typeface="Times New Roman"/>
                <a:cs typeface="Times New Roman"/>
                <a:sym typeface="Times New Roman"/>
              </a:rPr>
              <a:t>Misreading cultural signals can damage partnerships or delay success (CBBC, 2024).</a:t>
            </a:r>
            <a:endParaRPr sz="1800"/>
          </a:p>
        </p:txBody>
      </p:sp>
      <p:sp>
        <p:nvSpPr>
          <p:cNvPr id="123" name="Google Shape;123;p3"/>
          <p:cNvSpPr/>
          <p:nvPr/>
        </p:nvSpPr>
        <p:spPr>
          <a:xfrm rot="5400000">
            <a:off x="5546413" y="215201"/>
            <a:ext cx="740664" cy="11833491"/>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4" name="Google Shape;124;p3"/>
          <p:cNvSpPr/>
          <p:nvPr/>
        </p:nvSpPr>
        <p:spPr>
          <a:xfrm>
            <a:off x="310234" y="354959"/>
            <a:ext cx="6184973" cy="5915212"/>
          </a:xfrm>
          <a:prstGeom prst="rect">
            <a:avLst/>
          </a:prstGeom>
          <a:solidFill>
            <a:schemeClr val="lt1"/>
          </a:solidFill>
          <a:ln>
            <a:noFill/>
          </a:ln>
          <a:effectLst>
            <a:outerShdw blurRad="139700" dist="127000" dir="5400000" algn="t" rotWithShape="0">
              <a:srgbClr val="000000">
                <a:alpha val="14901"/>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25" name="Google Shape;125;p3" descr="Company Culture: What It Is, Importance, and Examples"/>
          <p:cNvPicPr preferRelativeResize="0"/>
          <p:nvPr/>
        </p:nvPicPr>
        <p:blipFill rotWithShape="1">
          <a:blip r:embed="rId3">
            <a:alphaModFix/>
          </a:blip>
          <a:srcRect/>
          <a:stretch/>
        </p:blipFill>
        <p:spPr>
          <a:xfrm>
            <a:off x="576244" y="1413109"/>
            <a:ext cx="5628018" cy="3798912"/>
          </a:xfrm>
          <a:prstGeom prst="rect">
            <a:avLst/>
          </a:prstGeom>
          <a:noFill/>
          <a:ln>
            <a:noFill/>
          </a:ln>
        </p:spPr>
      </p:pic>
      <p:sp>
        <p:nvSpPr>
          <p:cNvPr id="126" name="Google Shape;126;p3"/>
          <p:cNvSpPr/>
          <p:nvPr/>
        </p:nvSpPr>
        <p:spPr>
          <a:xfrm flipH="1">
            <a:off x="7277786" y="1944913"/>
            <a:ext cx="4023360" cy="27432"/>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8" name="Google Shape;128;p3"/>
          <p:cNvSpPr/>
          <p:nvPr/>
        </p:nvSpPr>
        <p:spPr>
          <a:xfrm rot="5400000">
            <a:off x="11677179" y="6053360"/>
            <a:ext cx="740664" cy="154124"/>
          </a:xfrm>
          <a:prstGeom prst="rect">
            <a:avLst/>
          </a:pr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9" name="Google Shape;129;p3"/>
          <p:cNvSpPr txBox="1"/>
          <p:nvPr/>
        </p:nvSpPr>
        <p:spPr>
          <a:xfrm>
            <a:off x="2472519" y="5213445"/>
            <a:ext cx="27432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Times New Roman"/>
                <a:ea typeface="Times New Roman"/>
                <a:cs typeface="Times New Roman"/>
                <a:sym typeface="Times New Roman"/>
              </a:rPr>
              <a:t>(CBBC, 2024)</a:t>
            </a:r>
            <a:endParaRPr sz="1800">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34"/>
        <p:cNvGrpSpPr/>
        <p:nvPr/>
      </p:nvGrpSpPr>
      <p:grpSpPr>
        <a:xfrm>
          <a:off x="0" y="0"/>
          <a:ext cx="0" cy="0"/>
          <a:chOff x="0" y="0"/>
          <a:chExt cx="0" cy="0"/>
        </a:xfrm>
      </p:grpSpPr>
      <p:sp>
        <p:nvSpPr>
          <p:cNvPr id="135" name="Google Shape;135;p4"/>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36" name="Google Shape;136;p4"/>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200"/>
              <a:buFont typeface="Times New Roman"/>
              <a:buNone/>
            </a:pPr>
            <a:r>
              <a:rPr lang="en-GB" sz="4200" b="1">
                <a:latin typeface="Times New Roman"/>
                <a:ea typeface="Times New Roman"/>
                <a:cs typeface="Times New Roman"/>
                <a:sym typeface="Times New Roman"/>
              </a:rPr>
              <a:t>Elements of Culture Affecting Negotiations</a:t>
            </a:r>
            <a:endParaRPr sz="4200"/>
          </a:p>
        </p:txBody>
      </p:sp>
      <p:sp>
        <p:nvSpPr>
          <p:cNvPr id="138" name="Google Shape;138;p4"/>
          <p:cNvSpPr txBox="1">
            <a:spLocks noGrp="1"/>
          </p:cNvSpPr>
          <p:nvPr>
            <p:ph idx="1"/>
          </p:nvPr>
        </p:nvSpPr>
        <p:spPr>
          <a:xfrm>
            <a:off x="640080" y="2872899"/>
            <a:ext cx="4243589" cy="332066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900"/>
              <a:buChar char="•"/>
            </a:pPr>
            <a:r>
              <a:rPr lang="en-GB" sz="1900">
                <a:latin typeface="Times New Roman"/>
                <a:ea typeface="Times New Roman"/>
                <a:cs typeface="Times New Roman"/>
                <a:sym typeface="Times New Roman"/>
              </a:rPr>
              <a:t>Power distance affects communication flow and stakeholder involvement in formal Chinese business meetings.</a:t>
            </a:r>
            <a:endParaRPr sz="1900"/>
          </a:p>
          <a:p>
            <a:pPr marL="228600" lvl="0" indent="-228600" algn="l" rtl="0">
              <a:lnSpc>
                <a:spcPct val="90000"/>
              </a:lnSpc>
              <a:spcBef>
                <a:spcPts val="1000"/>
              </a:spcBef>
              <a:spcAft>
                <a:spcPts val="0"/>
              </a:spcAft>
              <a:buClr>
                <a:schemeClr val="dk1"/>
              </a:buClr>
              <a:buSzPts val="1900"/>
              <a:buChar char="•"/>
            </a:pPr>
            <a:r>
              <a:rPr lang="en-GB" sz="1900">
                <a:latin typeface="Times New Roman"/>
                <a:ea typeface="Times New Roman"/>
                <a:cs typeface="Times New Roman"/>
                <a:sym typeface="Times New Roman"/>
              </a:rPr>
              <a:t>Indirect communication in China may confuse UK managers who expect clear, direct responses.</a:t>
            </a:r>
            <a:endParaRPr sz="1900"/>
          </a:p>
          <a:p>
            <a:pPr marL="228600" lvl="0" indent="-228600" algn="l" rtl="0">
              <a:lnSpc>
                <a:spcPct val="90000"/>
              </a:lnSpc>
              <a:spcBef>
                <a:spcPts val="1000"/>
              </a:spcBef>
              <a:spcAft>
                <a:spcPts val="0"/>
              </a:spcAft>
              <a:buClr>
                <a:schemeClr val="dk1"/>
              </a:buClr>
              <a:buSzPts val="1900"/>
              <a:buChar char="•"/>
            </a:pPr>
            <a:r>
              <a:rPr lang="en-GB" sz="1900">
                <a:latin typeface="Times New Roman"/>
                <a:ea typeface="Times New Roman"/>
                <a:cs typeface="Times New Roman"/>
                <a:sym typeface="Times New Roman"/>
              </a:rPr>
              <a:t>Face-saving norms require respectful negotiation behaviour to maintain dignity and harmony (Harvard Business Review, 2022).</a:t>
            </a:r>
            <a:endParaRPr sz="1900"/>
          </a:p>
        </p:txBody>
      </p:sp>
      <p:sp>
        <p:nvSpPr>
          <p:cNvPr id="137" name="Google Shape;137;p4"/>
          <p:cNvSpPr/>
          <p:nvPr/>
        </p:nvSpPr>
        <p:spPr>
          <a:xfrm>
            <a:off x="640080" y="2586994"/>
            <a:ext cx="3474720" cy="18288"/>
          </a:xfrm>
          <a:custGeom>
            <a:avLst/>
            <a:gdLst/>
            <a:ahLst/>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39" name="Google Shape;139;p4"/>
          <p:cNvPicPr preferRelativeResize="0"/>
          <p:nvPr/>
        </p:nvPicPr>
        <p:blipFill rotWithShape="1">
          <a:blip r:embed="rId3">
            <a:alphaModFix/>
          </a:blip>
          <a:srcRect l="7842" r="35736"/>
          <a:stretch/>
        </p:blipFill>
        <p:spPr>
          <a:xfrm>
            <a:off x="5311702" y="10"/>
            <a:ext cx="6878775"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
        <p:nvSpPr>
          <p:cNvPr id="140" name="Google Shape;140;p4"/>
          <p:cNvSpPr txBox="1"/>
          <p:nvPr/>
        </p:nvSpPr>
        <p:spPr>
          <a:xfrm>
            <a:off x="6299200" y="6488700"/>
            <a:ext cx="3000000" cy="3693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1000"/>
              </a:spcAft>
              <a:buNone/>
            </a:pPr>
            <a:r>
              <a:rPr lang="en-GB" sz="1200">
                <a:solidFill>
                  <a:schemeClr val="dk1"/>
                </a:solidFill>
                <a:highlight>
                  <a:schemeClr val="lt1"/>
                </a:highlight>
                <a:latin typeface="Times New Roman"/>
                <a:ea typeface="Times New Roman"/>
                <a:cs typeface="Times New Roman"/>
                <a:sym typeface="Times New Roman"/>
              </a:rPr>
              <a:t> (CBBC, 2024)</a:t>
            </a:r>
            <a:endParaRPr>
              <a:highlight>
                <a:schemeClr val="lt1"/>
              </a:highligh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5"/>
        <p:cNvGrpSpPr/>
        <p:nvPr/>
      </p:nvGrpSpPr>
      <p:grpSpPr>
        <a:xfrm>
          <a:off x="0" y="0"/>
          <a:ext cx="0" cy="0"/>
          <a:chOff x="0" y="0"/>
          <a:chExt cx="0" cy="0"/>
        </a:xfrm>
      </p:grpSpPr>
      <p:sp>
        <p:nvSpPr>
          <p:cNvPr id="146" name="Google Shape;146;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7" name="Google Shape;147;p5"/>
          <p:cNvSpPr txBox="1">
            <a:spLocks noGrp="1"/>
          </p:cNvSpPr>
          <p:nvPr>
            <p:ph type="title"/>
          </p:nvPr>
        </p:nvSpPr>
        <p:spPr>
          <a:xfrm>
            <a:off x="6739128" y="638089"/>
            <a:ext cx="4818888" cy="147680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200"/>
              <a:buFont typeface="Times New Roman"/>
              <a:buNone/>
            </a:pPr>
            <a:r>
              <a:rPr lang="en-GB" sz="4200" b="1">
                <a:latin typeface="Times New Roman"/>
                <a:ea typeface="Times New Roman"/>
                <a:cs typeface="Times New Roman"/>
                <a:sym typeface="Times New Roman"/>
              </a:rPr>
              <a:t>Hofstede’s Cultural Dimensions Theory</a:t>
            </a:r>
            <a:endParaRPr sz="4200"/>
          </a:p>
        </p:txBody>
      </p:sp>
      <p:sp>
        <p:nvSpPr>
          <p:cNvPr id="150" name="Google Shape;150;p5"/>
          <p:cNvSpPr txBox="1">
            <a:spLocks noGrp="1"/>
          </p:cNvSpPr>
          <p:nvPr>
            <p:ph idx="1"/>
          </p:nvPr>
        </p:nvSpPr>
        <p:spPr>
          <a:xfrm>
            <a:off x="6739128" y="2664886"/>
            <a:ext cx="4818888" cy="3550789"/>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China scores high in collectivism, valuing group loyalty over individual achievement in negotiations.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Long-term orientation in China contrasts with UK’s preference for quicker returns and short planning cycles.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Respecting hierarchy aligns with Chinese expectations and facilitates smoother agreements (EAC International Consulting, 2021).</a:t>
            </a:r>
            <a:endParaRPr sz="2000"/>
          </a:p>
        </p:txBody>
      </p:sp>
      <p:pic>
        <p:nvPicPr>
          <p:cNvPr id="148" name="Google Shape;148;p5" descr="Understanding Cultures and people with Hofstede Dimensions – Maratha  Mandir's Babasaheb Gawde Institute Of Management Studies"/>
          <p:cNvPicPr preferRelativeResize="0"/>
          <p:nvPr/>
        </p:nvPicPr>
        <p:blipFill rotWithShape="1">
          <a:blip r:embed="rId3">
            <a:alphaModFix/>
          </a:blip>
          <a:srcRect/>
          <a:stretch/>
        </p:blipFill>
        <p:spPr>
          <a:xfrm>
            <a:off x="630936" y="1136233"/>
            <a:ext cx="5458968" cy="4585533"/>
          </a:xfrm>
          <a:prstGeom prst="rect">
            <a:avLst/>
          </a:prstGeom>
          <a:noFill/>
          <a:ln>
            <a:noFill/>
          </a:ln>
        </p:spPr>
      </p:pic>
      <p:sp>
        <p:nvSpPr>
          <p:cNvPr id="149" name="Google Shape;149;p5"/>
          <p:cNvSpPr/>
          <p:nvPr/>
        </p:nvSpPr>
        <p:spPr>
          <a:xfrm>
            <a:off x="6739128" y="2372868"/>
            <a:ext cx="3255095" cy="18288"/>
          </a:xfrm>
          <a:custGeom>
            <a:avLst/>
            <a:gdLst/>
            <a:ahLst/>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1" name="Google Shape;151;p5"/>
          <p:cNvSpPr txBox="1"/>
          <p:nvPr/>
        </p:nvSpPr>
        <p:spPr>
          <a:xfrm>
            <a:off x="1096370" y="5725235"/>
            <a:ext cx="4255826"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Times New Roman"/>
                <a:ea typeface="Times New Roman"/>
                <a:cs typeface="Times New Roman"/>
                <a:sym typeface="Times New Roman"/>
              </a:rPr>
              <a:t>(EAC International Consulting, 2021)</a:t>
            </a:r>
            <a:endParaRPr sz="1800">
              <a:solidFill>
                <a:schemeClr val="dk1"/>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38E4356-51E8-E1BA-44D6-22A7809C0944}"/>
              </a:ext>
            </a:extLst>
          </p:cNvPr>
          <p:cNvSpPr>
            <a:spLocks noGrp="1"/>
          </p:cNvSpPr>
          <p:nvPr>
            <p:ph type="ctrTitle"/>
          </p:nvPr>
        </p:nvSpPr>
        <p:spPr>
          <a:xfrm>
            <a:off x="874815" y="798703"/>
            <a:ext cx="5221185" cy="3072015"/>
          </a:xfrm>
        </p:spPr>
        <p:txBody>
          <a:bodyPr anchor="b">
            <a:normAutofit/>
          </a:bodyPr>
          <a:lstStyle/>
          <a:p>
            <a:r>
              <a:rPr lang="en-US" sz="5600">
                <a:latin typeface="Times New Roman" panose="02020603050405020304" pitchFamily="18" charset="0"/>
                <a:cs typeface="Times New Roman" panose="02020603050405020304" pitchFamily="18" charset="0"/>
              </a:rPr>
              <a:t>High- vs. Low-Context Cultures:</a:t>
            </a:r>
            <a:br>
              <a:rPr lang="en-US" sz="5600"/>
            </a:br>
            <a:endParaRPr lang="en-US" sz="5600"/>
          </a:p>
        </p:txBody>
      </p:sp>
      <p:sp>
        <p:nvSpPr>
          <p:cNvPr id="3" name="Subtitle 2">
            <a:extLst>
              <a:ext uri="{FF2B5EF4-FFF2-40B4-BE49-F238E27FC236}">
                <a16:creationId xmlns:a16="http://schemas.microsoft.com/office/drawing/2014/main" id="{4CB2F036-A33C-9EE0-A616-18A939BC39F5}"/>
              </a:ext>
            </a:extLst>
          </p:cNvPr>
          <p:cNvSpPr>
            <a:spLocks noGrp="1"/>
          </p:cNvSpPr>
          <p:nvPr>
            <p:ph type="subTitle" idx="1"/>
          </p:nvPr>
        </p:nvSpPr>
        <p:spPr>
          <a:xfrm>
            <a:off x="870148" y="3805076"/>
            <a:ext cx="5221185" cy="2259824"/>
          </a:xfrm>
        </p:spPr>
        <p:txBody>
          <a:bodyPr anchor="t">
            <a:normAutofit/>
          </a:bodyPr>
          <a:lstStyle/>
          <a:p>
            <a:pPr marL="0" indent="0" algn="l">
              <a:buNone/>
            </a:pPr>
            <a:r>
              <a:rPr lang="en-US" sz="2000" dirty="0">
                <a:latin typeface="Times New Roman" panose="02020603050405020304" pitchFamily="18" charset="0"/>
                <a:cs typeface="Times New Roman" panose="02020603050405020304" pitchFamily="18" charset="0"/>
              </a:rPr>
              <a:t>While both Chinese and UK cultures value effective communication, their approaches differ.  China often uses indirect communication and contextual cues, while the UK generally prefers direct and explicit language.  Awareness of this difference is key.</a:t>
            </a:r>
            <a:endParaRPr lang="en-US" sz="2000" dirty="0"/>
          </a:p>
        </p:txBody>
      </p:sp>
      <p:sp>
        <p:nvSpPr>
          <p:cNvPr id="12" name="Freeform: Shape 11">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A person in a suit shaking hands with another person in a suit&#10;&#10;Description automatically generated">
            <a:extLst>
              <a:ext uri="{FF2B5EF4-FFF2-40B4-BE49-F238E27FC236}">
                <a16:creationId xmlns:a16="http://schemas.microsoft.com/office/drawing/2014/main" id="{4F6AD892-614C-E8A7-9661-E1188460733B}"/>
              </a:ext>
            </a:extLst>
          </p:cNvPr>
          <p:cNvPicPr>
            <a:picLocks noChangeAspect="1"/>
          </p:cNvPicPr>
          <p:nvPr/>
        </p:nvPicPr>
        <p:blipFill>
          <a:blip r:embed="rId2"/>
          <a:stretch>
            <a:fillRect/>
          </a:stretch>
        </p:blipFill>
        <p:spPr>
          <a:xfrm>
            <a:off x="6651243" y="2107615"/>
            <a:ext cx="4939504" cy="2259823"/>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6" name="Freeform: Shape 15">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3150527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6"/>
        <p:cNvGrpSpPr/>
        <p:nvPr/>
      </p:nvGrpSpPr>
      <p:grpSpPr>
        <a:xfrm>
          <a:off x="0" y="0"/>
          <a:ext cx="0" cy="0"/>
          <a:chOff x="0" y="0"/>
          <a:chExt cx="0" cy="0"/>
        </a:xfrm>
      </p:grpSpPr>
      <p:sp>
        <p:nvSpPr>
          <p:cNvPr id="157" name="Google Shape;157;p6"/>
          <p:cNvSpPr/>
          <p:nvPr/>
        </p:nvSpPr>
        <p:spPr>
          <a:xfrm>
            <a:off x="0"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58" name="Google Shape;158;p6"/>
          <p:cNvSpPr txBox="1">
            <a:spLocks noGrp="1"/>
          </p:cNvSpPr>
          <p:nvPr>
            <p:ph type="title"/>
          </p:nvPr>
        </p:nvSpPr>
        <p:spPr>
          <a:xfrm>
            <a:off x="640080" y="325369"/>
            <a:ext cx="4368602" cy="1956841"/>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200"/>
              <a:buFont typeface="Times New Roman"/>
              <a:buNone/>
            </a:pPr>
            <a:r>
              <a:rPr lang="en-GB" sz="4200" b="1">
                <a:latin typeface="Times New Roman"/>
                <a:ea typeface="Times New Roman"/>
                <a:cs typeface="Times New Roman"/>
                <a:sym typeface="Times New Roman"/>
              </a:rPr>
              <a:t>Trompenaars’ Seven Dimensions</a:t>
            </a:r>
            <a:endParaRPr sz="4200"/>
          </a:p>
        </p:txBody>
      </p:sp>
      <p:sp>
        <p:nvSpPr>
          <p:cNvPr id="160" name="Google Shape;160;p6"/>
          <p:cNvSpPr txBox="1">
            <a:spLocks noGrp="1"/>
          </p:cNvSpPr>
          <p:nvPr>
            <p:ph idx="1"/>
          </p:nvPr>
        </p:nvSpPr>
        <p:spPr>
          <a:xfrm>
            <a:off x="640080" y="2872899"/>
            <a:ext cx="4243589" cy="332066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Particularism in China means rules are adapted based on relationships and negotiation context.</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Emotional neutrality in UK may clash with subtle emotional cues used in Chinese settings.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Strong social bonds can influence decisions more than formal business terms (Harvard Business Review, 2022).</a:t>
            </a:r>
            <a:endParaRPr sz="2000"/>
          </a:p>
        </p:txBody>
      </p:sp>
      <p:sp>
        <p:nvSpPr>
          <p:cNvPr id="159" name="Google Shape;159;p6"/>
          <p:cNvSpPr/>
          <p:nvPr/>
        </p:nvSpPr>
        <p:spPr>
          <a:xfrm>
            <a:off x="640080" y="2586994"/>
            <a:ext cx="3474720" cy="18288"/>
          </a:xfrm>
          <a:custGeom>
            <a:avLst/>
            <a:gdLst/>
            <a:ahLst/>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61" name="Google Shape;161;p6" descr="Trompenaars and Hampden-Turner Cultural Dimensions - Research-Methodology"/>
          <p:cNvPicPr preferRelativeResize="0"/>
          <p:nvPr/>
        </p:nvPicPr>
        <p:blipFill rotWithShape="1">
          <a:blip r:embed="rId3">
            <a:alphaModFix/>
          </a:blip>
          <a:srcRect t="302" r="3" b="2"/>
          <a:stretch/>
        </p:blipFill>
        <p:spPr>
          <a:xfrm>
            <a:off x="5311702" y="10"/>
            <a:ext cx="6878775" cy="6857990"/>
          </a:xfrm>
          <a:custGeom>
            <a:avLst/>
            <a:gdLst/>
            <a:ahLst/>
            <a:cxnLst/>
            <a:rect l="l" t="t" r="r" b="b"/>
            <a:pathLst>
              <a:path w="6878775" h="6858000" extrusionOk="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ln>
            <a:noFill/>
          </a:ln>
        </p:spPr>
      </p:pic>
      <p:sp>
        <p:nvSpPr>
          <p:cNvPr id="162" name="Google Shape;162;p6"/>
          <p:cNvSpPr txBox="1"/>
          <p:nvPr/>
        </p:nvSpPr>
        <p:spPr>
          <a:xfrm>
            <a:off x="6794310" y="6453116"/>
            <a:ext cx="4506035" cy="40011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2000">
                <a:solidFill>
                  <a:schemeClr val="dk1"/>
                </a:solidFill>
                <a:latin typeface="Times New Roman"/>
                <a:ea typeface="Times New Roman"/>
                <a:cs typeface="Times New Roman"/>
                <a:sym typeface="Times New Roman"/>
              </a:rPr>
              <a:t>(Harvard Business Review, 2022)</a:t>
            </a:r>
            <a:endParaRPr sz="1800">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7"/>
        <p:cNvGrpSpPr/>
        <p:nvPr/>
      </p:nvGrpSpPr>
      <p:grpSpPr>
        <a:xfrm>
          <a:off x="0" y="0"/>
          <a:ext cx="0" cy="0"/>
          <a:chOff x="0" y="0"/>
          <a:chExt cx="0" cy="0"/>
        </a:xfrm>
      </p:grpSpPr>
      <p:sp>
        <p:nvSpPr>
          <p:cNvPr id="168" name="Google Shape;168;p7"/>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69" name="Google Shape;169;p7" descr="Doing business with the Chinese: Building Guanxi"/>
          <p:cNvPicPr preferRelativeResize="0"/>
          <p:nvPr/>
        </p:nvPicPr>
        <p:blipFill rotWithShape="1">
          <a:blip r:embed="rId3">
            <a:alphaModFix/>
          </a:blip>
          <a:srcRect l="13214" r="16645" b="1"/>
          <a:stretch/>
        </p:blipFill>
        <p:spPr>
          <a:xfrm>
            <a:off x="3242695" y="10"/>
            <a:ext cx="8949307" cy="6857990"/>
          </a:xfrm>
          <a:custGeom>
            <a:avLst/>
            <a:gdLst/>
            <a:ahLst/>
            <a:cxnLst/>
            <a:rect l="l" t="t" r="r" b="b"/>
            <a:pathLst>
              <a:path w="8949307" h="6858000" extrusionOk="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ln>
            <a:noFill/>
          </a:ln>
        </p:spPr>
      </p:pic>
      <p:sp>
        <p:nvSpPr>
          <p:cNvPr id="170" name="Google Shape;170;p7"/>
          <p:cNvSpPr/>
          <p:nvPr/>
        </p:nvSpPr>
        <p:spPr>
          <a:xfrm>
            <a:off x="-1" y="0"/>
            <a:ext cx="4455673" cy="6858000"/>
          </a:xfrm>
          <a:custGeom>
            <a:avLst/>
            <a:gdLst/>
            <a:ahLst/>
            <a:cxnLst/>
            <a:rect l="l" t="t" r="r" b="b"/>
            <a:pathLst>
              <a:path w="4455673" h="6858000" extrusionOk="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solidFill>
            <a:schemeClr val="lt1"/>
          </a:solidFill>
          <a:ln w="9525" cap="flat" cmpd="sng">
            <a:solidFill>
              <a:srgbClr val="D5D5D5"/>
            </a:solidFill>
            <a:prstDash val="solid"/>
            <a:miter lim="800000"/>
            <a:headEnd type="none" w="sm" len="sm"/>
            <a:tailEnd type="none" w="sm" len="sm"/>
          </a:ln>
          <a:effectLst>
            <a:outerShdw blurRad="50800" dist="38100" algn="l" rotWithShape="0">
              <a:srgbClr val="D8D8D8">
                <a:alpha val="29803"/>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171" name="Google Shape;171;p7"/>
          <p:cNvSpPr/>
          <p:nvPr/>
        </p:nvSpPr>
        <p:spPr>
          <a:xfrm>
            <a:off x="0" y="0"/>
            <a:ext cx="4446529" cy="6858000"/>
          </a:xfrm>
          <a:custGeom>
            <a:avLst/>
            <a:gdLst/>
            <a:ahLst/>
            <a:cxnLst/>
            <a:rect l="l" t="t" r="r" b="b"/>
            <a:pathLst>
              <a:path w="4446529" h="6858000" extrusionOk="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172" name="Google Shape;172;p7"/>
          <p:cNvSpPr txBox="1">
            <a:spLocks noGrp="1"/>
          </p:cNvSpPr>
          <p:nvPr>
            <p:ph type="title"/>
          </p:nvPr>
        </p:nvSpPr>
        <p:spPr>
          <a:xfrm>
            <a:off x="371094" y="1161288"/>
            <a:ext cx="3438144" cy="1125728"/>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2800"/>
              <a:buFont typeface="Times New Roman"/>
              <a:buNone/>
            </a:pPr>
            <a:r>
              <a:rPr lang="en-GB" sz="2800" b="1">
                <a:latin typeface="Times New Roman"/>
                <a:ea typeface="Times New Roman"/>
                <a:cs typeface="Times New Roman"/>
                <a:sym typeface="Times New Roman"/>
              </a:rPr>
              <a:t>Guanxi – The Heart of Chinese Business</a:t>
            </a:r>
            <a:endParaRPr sz="2800"/>
          </a:p>
        </p:txBody>
      </p:sp>
      <p:sp>
        <p:nvSpPr>
          <p:cNvPr id="175" name="Google Shape;175;p7"/>
          <p:cNvSpPr txBox="1">
            <a:spLocks noGrp="1"/>
          </p:cNvSpPr>
          <p:nvPr>
            <p:ph idx="1"/>
          </p:nvPr>
        </p:nvSpPr>
        <p:spPr>
          <a:xfrm>
            <a:off x="371094" y="2718054"/>
            <a:ext cx="3438906" cy="320725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1700"/>
              <a:buChar char="•"/>
            </a:pPr>
            <a:r>
              <a:rPr lang="en-GB" sz="1700">
                <a:latin typeface="Times New Roman"/>
                <a:ea typeface="Times New Roman"/>
                <a:cs typeface="Times New Roman"/>
                <a:sym typeface="Times New Roman"/>
              </a:rPr>
              <a:t>Guanxi involves personal trust-building beyond formal transactions or signed agreements in China.</a:t>
            </a:r>
            <a:endParaRPr sz="1700"/>
          </a:p>
          <a:p>
            <a:pPr marL="228600" lvl="0" indent="-228600" algn="l" rtl="0">
              <a:lnSpc>
                <a:spcPct val="90000"/>
              </a:lnSpc>
              <a:spcBef>
                <a:spcPts val="1000"/>
              </a:spcBef>
              <a:spcAft>
                <a:spcPts val="0"/>
              </a:spcAft>
              <a:buClr>
                <a:schemeClr val="dk1"/>
              </a:buClr>
              <a:buSzPts val="1700"/>
              <a:buChar char="•"/>
            </a:pPr>
            <a:r>
              <a:rPr lang="en-GB" sz="1700">
                <a:latin typeface="Times New Roman"/>
                <a:ea typeface="Times New Roman"/>
                <a:cs typeface="Times New Roman"/>
                <a:sym typeface="Times New Roman"/>
              </a:rPr>
              <a:t>It develops through dinners, repeated interactions, and mutual respect before contract negotiation.</a:t>
            </a:r>
            <a:endParaRPr sz="1700"/>
          </a:p>
          <a:p>
            <a:pPr marL="228600" lvl="0" indent="-228600" algn="l" rtl="0">
              <a:lnSpc>
                <a:spcPct val="90000"/>
              </a:lnSpc>
              <a:spcBef>
                <a:spcPts val="1000"/>
              </a:spcBef>
              <a:spcAft>
                <a:spcPts val="0"/>
              </a:spcAft>
              <a:buClr>
                <a:schemeClr val="dk1"/>
              </a:buClr>
              <a:buSzPts val="1700"/>
              <a:buChar char="•"/>
            </a:pPr>
            <a:r>
              <a:rPr lang="en-GB" sz="1700">
                <a:latin typeface="Times New Roman"/>
                <a:ea typeface="Times New Roman"/>
                <a:cs typeface="Times New Roman"/>
                <a:sym typeface="Times New Roman"/>
              </a:rPr>
              <a:t>Effective guanxi fosters loyalty, priority support, and regulatory flexibility (Dyson, 2023).</a:t>
            </a:r>
            <a:endParaRPr sz="1700"/>
          </a:p>
        </p:txBody>
      </p:sp>
      <p:sp>
        <p:nvSpPr>
          <p:cNvPr id="173" name="Google Shape;173;p7"/>
          <p:cNvSpPr/>
          <p:nvPr/>
        </p:nvSpPr>
        <p:spPr>
          <a:xfrm rot="5400000">
            <a:off x="662559" y="605790"/>
            <a:ext cx="73152" cy="548640"/>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174" name="Google Shape;174;p7"/>
          <p:cNvSpPr/>
          <p:nvPr/>
        </p:nvSpPr>
        <p:spPr>
          <a:xfrm>
            <a:off x="428244" y="2443480"/>
            <a:ext cx="3337560"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80"/>
        <p:cNvGrpSpPr/>
        <p:nvPr/>
      </p:nvGrpSpPr>
      <p:grpSpPr>
        <a:xfrm>
          <a:off x="0" y="0"/>
          <a:ext cx="0" cy="0"/>
          <a:chOff x="0" y="0"/>
          <a:chExt cx="0" cy="0"/>
        </a:xfrm>
      </p:grpSpPr>
      <p:sp>
        <p:nvSpPr>
          <p:cNvPr id="181" name="Google Shape;181;p8"/>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2" name="Google Shape;182;p8"/>
          <p:cNvSpPr txBox="1">
            <a:spLocks noGrp="1"/>
          </p:cNvSpPr>
          <p:nvPr>
            <p:ph type="title"/>
          </p:nvPr>
        </p:nvSpPr>
        <p:spPr>
          <a:xfrm>
            <a:off x="4553733" y="548464"/>
            <a:ext cx="6798541" cy="1675623"/>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 Communication and Etiquette Differences</a:t>
            </a:r>
            <a:endParaRPr sz="4000"/>
          </a:p>
        </p:txBody>
      </p:sp>
      <p:pic>
        <p:nvPicPr>
          <p:cNvPr id="183" name="Google Shape;183;p8"/>
          <p:cNvPicPr preferRelativeResize="0"/>
          <p:nvPr/>
        </p:nvPicPr>
        <p:blipFill rotWithShape="1">
          <a:blip r:embed="rId3">
            <a:alphaModFix/>
          </a:blip>
          <a:srcRect l="29349" r="29866" b="-3"/>
          <a:stretch/>
        </p:blipFill>
        <p:spPr>
          <a:xfrm>
            <a:off x="1" y="10"/>
            <a:ext cx="4196496" cy="6857990"/>
          </a:xfrm>
          <a:prstGeom prst="rect">
            <a:avLst/>
          </a:prstGeom>
          <a:noFill/>
          <a:ln>
            <a:noFill/>
          </a:ln>
        </p:spPr>
      </p:pic>
      <p:grpSp>
        <p:nvGrpSpPr>
          <p:cNvPr id="184" name="Google Shape;184;p8"/>
          <p:cNvGrpSpPr/>
          <p:nvPr/>
        </p:nvGrpSpPr>
        <p:grpSpPr>
          <a:xfrm>
            <a:off x="4553734" y="2948888"/>
            <a:ext cx="6798539" cy="2627099"/>
            <a:chOff x="0" y="539058"/>
            <a:chExt cx="6798539" cy="2627099"/>
          </a:xfrm>
        </p:grpSpPr>
        <p:sp>
          <p:nvSpPr>
            <p:cNvPr id="185" name="Google Shape;185;p8"/>
            <p:cNvSpPr/>
            <p:nvPr/>
          </p:nvSpPr>
          <p:spPr>
            <a:xfrm>
              <a:off x="0" y="539058"/>
              <a:ext cx="6798539" cy="835379"/>
            </a:xfrm>
            <a:prstGeom prst="roundRect">
              <a:avLst>
                <a:gd name="adj" fmla="val 16667"/>
              </a:avLst>
            </a:prstGeom>
            <a:solidFill>
              <a:srgbClr val="A0289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 name="Google Shape;186;p8"/>
            <p:cNvSpPr txBox="1"/>
            <p:nvPr/>
          </p:nvSpPr>
          <p:spPr>
            <a:xfrm>
              <a:off x="40780" y="579838"/>
              <a:ext cx="6716979" cy="75381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Chinese business partners may avoid saying “no” directly to maintain harmony and politeness.</a:t>
              </a:r>
              <a:endParaRPr/>
            </a:p>
          </p:txBody>
        </p:sp>
        <p:sp>
          <p:nvSpPr>
            <p:cNvPr id="187" name="Google Shape;187;p8"/>
            <p:cNvSpPr/>
            <p:nvPr/>
          </p:nvSpPr>
          <p:spPr>
            <a:xfrm>
              <a:off x="0" y="1434918"/>
              <a:ext cx="6798539" cy="835379"/>
            </a:xfrm>
            <a:prstGeom prst="roundRect">
              <a:avLst>
                <a:gd name="adj" fmla="val 16667"/>
              </a:avLst>
            </a:prstGeom>
            <a:solidFill>
              <a:srgbClr val="2B6FA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8"/>
            <p:cNvSpPr txBox="1"/>
            <p:nvPr/>
          </p:nvSpPr>
          <p:spPr>
            <a:xfrm>
              <a:off x="40780" y="1475698"/>
              <a:ext cx="6716979" cy="75381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Non-verbal communication such as silence signals reflection and should not be misinterpreted.</a:t>
              </a:r>
              <a:endParaRPr/>
            </a:p>
          </p:txBody>
        </p:sp>
        <p:sp>
          <p:nvSpPr>
            <p:cNvPr id="189" name="Google Shape;189;p8"/>
            <p:cNvSpPr/>
            <p:nvPr/>
          </p:nvSpPr>
          <p:spPr>
            <a:xfrm>
              <a:off x="0" y="2330778"/>
              <a:ext cx="6798539" cy="835379"/>
            </a:xfrm>
            <a:prstGeom prst="roundRect">
              <a:avLst>
                <a:gd name="adj" fmla="val 16667"/>
              </a:avLst>
            </a:prstGeom>
            <a:solidFill>
              <a:srgbClr val="4CA62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8"/>
            <p:cNvSpPr txBox="1"/>
            <p:nvPr/>
          </p:nvSpPr>
          <p:spPr>
            <a:xfrm>
              <a:off x="40780" y="2371558"/>
              <a:ext cx="6716979" cy="753819"/>
            </a:xfrm>
            <a:prstGeom prst="rect">
              <a:avLst/>
            </a:prstGeom>
            <a:noFill/>
            <a:ln>
              <a:noFill/>
            </a:ln>
          </p:spPr>
          <p:txBody>
            <a:bodyPr spcFirstLastPara="1" wrap="square" lIns="80000" tIns="80000" rIns="80000" bIns="80000" anchor="ctr" anchorCtr="0">
              <a:noAutofit/>
            </a:bodyPr>
            <a:lstStyle/>
            <a:p>
              <a:pPr marL="0" marR="0" lvl="0" indent="0" algn="l" rtl="0">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Respectful etiquette, including modest gift-giving, builds credibility and rapport (Marketing-Interactive, 2024).</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5"/>
        <p:cNvGrpSpPr/>
        <p:nvPr/>
      </p:nvGrpSpPr>
      <p:grpSpPr>
        <a:xfrm>
          <a:off x="0" y="0"/>
          <a:ext cx="0" cy="0"/>
          <a:chOff x="0" y="0"/>
          <a:chExt cx="0" cy="0"/>
        </a:xfrm>
      </p:grpSpPr>
      <p:sp>
        <p:nvSpPr>
          <p:cNvPr id="196" name="Google Shape;196;p9"/>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7" name="Google Shape;197;p9"/>
          <p:cNvSpPr txBox="1">
            <a:spLocks noGrp="1"/>
          </p:cNvSpPr>
          <p:nvPr>
            <p:ph type="title"/>
          </p:nvPr>
        </p:nvSpPr>
        <p:spPr>
          <a:xfrm>
            <a:off x="836679" y="723898"/>
            <a:ext cx="6002110" cy="14954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Time Orientation Conflicts</a:t>
            </a:r>
            <a:endParaRPr sz="4000"/>
          </a:p>
        </p:txBody>
      </p:sp>
      <p:sp>
        <p:nvSpPr>
          <p:cNvPr id="198" name="Google Shape;198;p9"/>
          <p:cNvSpPr txBox="1">
            <a:spLocks noGrp="1"/>
          </p:cNvSpPr>
          <p:nvPr>
            <p:ph idx="1"/>
          </p:nvPr>
        </p:nvSpPr>
        <p:spPr>
          <a:xfrm>
            <a:off x="836680" y="2405067"/>
            <a:ext cx="6002110" cy="3729034"/>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Chinese firms adopt long-term planning, expecting commitment beyond short-term contract goals.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UK’s deadline-focused approach may appear rushed or insincere to Chinese counterparts.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Combining immediate value with future plans earns trust (Scotwork UK, 2025).</a:t>
            </a:r>
            <a:endParaRPr sz="2000"/>
          </a:p>
        </p:txBody>
      </p:sp>
      <p:pic>
        <p:nvPicPr>
          <p:cNvPr id="199" name="Google Shape;199;p9" descr="Codes on papers"/>
          <p:cNvPicPr preferRelativeResize="0"/>
          <p:nvPr/>
        </p:nvPicPr>
        <p:blipFill rotWithShape="1">
          <a:blip r:embed="rId3">
            <a:alphaModFix/>
          </a:blip>
          <a:srcRect l="19794" r="31611" b="-1"/>
          <a:stretch/>
        </p:blipFill>
        <p:spPr>
          <a:xfrm>
            <a:off x="7199440" y="10"/>
            <a:ext cx="4992560" cy="685799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4"/>
        <p:cNvGrpSpPr/>
        <p:nvPr/>
      </p:nvGrpSpPr>
      <p:grpSpPr>
        <a:xfrm>
          <a:off x="0" y="0"/>
          <a:ext cx="0" cy="0"/>
          <a:chOff x="0" y="0"/>
          <a:chExt cx="0" cy="0"/>
        </a:xfrm>
      </p:grpSpPr>
      <p:sp>
        <p:nvSpPr>
          <p:cNvPr id="205" name="Google Shape;205;p10"/>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06" name="Google Shape;206;p10"/>
          <p:cNvSpPr txBox="1">
            <a:spLocks noGrp="1"/>
          </p:cNvSpPr>
          <p:nvPr>
            <p:ph type="title"/>
          </p:nvPr>
        </p:nvSpPr>
        <p:spPr>
          <a:xfrm>
            <a:off x="841248" y="256032"/>
            <a:ext cx="10506456" cy="1014984"/>
          </a:xfrm>
          <a:prstGeom prst="rect">
            <a:avLst/>
          </a:prstGeom>
          <a:noFill/>
          <a:ln>
            <a:noFill/>
          </a:ln>
        </p:spPr>
        <p:txBody>
          <a:bodyPr spcFirstLastPara="1" wrap="square" lIns="91425" tIns="45700" rIns="91425" bIns="45700" anchor="b" anchorCtr="0">
            <a:normAutofit/>
          </a:bodyPr>
          <a:lstStyle/>
          <a:p>
            <a:pPr marL="0" lvl="0" indent="0" algn="l" rtl="0">
              <a:lnSpc>
                <a:spcPct val="90000"/>
              </a:lnSpc>
              <a:spcBef>
                <a:spcPts val="0"/>
              </a:spcBef>
              <a:spcAft>
                <a:spcPts val="0"/>
              </a:spcAft>
              <a:buClr>
                <a:schemeClr val="dk1"/>
              </a:buClr>
              <a:buSzPts val="4400"/>
              <a:buFont typeface="Times New Roman"/>
              <a:buNone/>
            </a:pPr>
            <a:r>
              <a:rPr lang="en-GB" b="1">
                <a:latin typeface="Times New Roman"/>
                <a:ea typeface="Times New Roman"/>
                <a:cs typeface="Times New Roman"/>
                <a:sym typeface="Times New Roman"/>
              </a:rPr>
              <a:t>Hierarchy and Decision-Making</a:t>
            </a:r>
            <a:endParaRPr/>
          </a:p>
        </p:txBody>
      </p:sp>
      <p:sp>
        <p:nvSpPr>
          <p:cNvPr id="207" name="Google Shape;207;p10"/>
          <p:cNvSpPr/>
          <p:nvPr/>
        </p:nvSpPr>
        <p:spPr>
          <a:xfrm>
            <a:off x="865953" y="1634502"/>
            <a:ext cx="10451592" cy="18288"/>
          </a:xfrm>
          <a:prstGeom prst="rect">
            <a:avLst/>
          </a:prstGeom>
          <a:solidFill>
            <a:srgbClr val="D5D5D5"/>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sp>
        <p:nvSpPr>
          <p:cNvPr id="208" name="Google Shape;208;p10"/>
          <p:cNvSpPr/>
          <p:nvPr/>
        </p:nvSpPr>
        <p:spPr>
          <a:xfrm rot="10800000" flipH="1">
            <a:off x="841248" y="1538176"/>
            <a:ext cx="1873457" cy="109814"/>
          </a:xfrm>
          <a:prstGeom prst="rect">
            <a:avLst/>
          </a:pr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rgbClr val="FFFFFF"/>
              </a:solidFill>
              <a:latin typeface="Calibri"/>
              <a:ea typeface="Calibri"/>
              <a:cs typeface="Calibri"/>
              <a:sym typeface="Calibri"/>
            </a:endParaRPr>
          </a:p>
        </p:txBody>
      </p:sp>
      <p:grpSp>
        <p:nvGrpSpPr>
          <p:cNvPr id="209" name="Google Shape;209;p10"/>
          <p:cNvGrpSpPr/>
          <p:nvPr/>
        </p:nvGrpSpPr>
        <p:grpSpPr>
          <a:xfrm>
            <a:off x="838200" y="1926797"/>
            <a:ext cx="10515600" cy="4356460"/>
            <a:chOff x="0" y="531"/>
            <a:chExt cx="10515600" cy="4356460"/>
          </a:xfrm>
        </p:grpSpPr>
        <p:sp>
          <p:nvSpPr>
            <p:cNvPr id="210" name="Google Shape;210;p10"/>
            <p:cNvSpPr/>
            <p:nvPr/>
          </p:nvSpPr>
          <p:spPr>
            <a:xfrm>
              <a:off x="0" y="531"/>
              <a:ext cx="10515600" cy="1244702"/>
            </a:xfrm>
            <a:prstGeom prst="roundRect">
              <a:avLst>
                <a:gd name="adj" fmla="val 10000"/>
              </a:avLst>
            </a:prstGeom>
            <a:solidFill>
              <a:srgbClr val="E97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10"/>
            <p:cNvSpPr/>
            <p:nvPr/>
          </p:nvSpPr>
          <p:spPr>
            <a:xfrm>
              <a:off x="376522" y="280590"/>
              <a:ext cx="684586" cy="684586"/>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0"/>
            <p:cNvSpPr/>
            <p:nvPr/>
          </p:nvSpPr>
          <p:spPr>
            <a:xfrm>
              <a:off x="1437631" y="531"/>
              <a:ext cx="9077968" cy="124470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0"/>
            <p:cNvSpPr txBox="1"/>
            <p:nvPr/>
          </p:nvSpPr>
          <p:spPr>
            <a:xfrm>
              <a:off x="1437631" y="531"/>
              <a:ext cx="9077968" cy="1244702"/>
            </a:xfrm>
            <a:prstGeom prst="rect">
              <a:avLst/>
            </a:prstGeom>
            <a:noFill/>
            <a:ln>
              <a:noFill/>
            </a:ln>
          </p:spPr>
          <p:txBody>
            <a:bodyPr spcFirstLastPara="1" wrap="square" lIns="131725" tIns="131725" rIns="131725" bIns="131725" anchor="ctr" anchorCtr="0">
              <a:noAutofit/>
            </a:bodyPr>
            <a:lstStyle/>
            <a:p>
              <a:pPr marL="0" marR="0" lvl="0" indent="0" algn="l" rtl="0">
                <a:lnSpc>
                  <a:spcPct val="90000"/>
                </a:lnSpc>
                <a:spcBef>
                  <a:spcPts val="0"/>
                </a:spcBef>
                <a:spcAft>
                  <a:spcPts val="0"/>
                </a:spcAft>
                <a:buClr>
                  <a:schemeClr val="dk1"/>
                </a:buClr>
                <a:buSzPts val="2500"/>
                <a:buFont typeface="Arial"/>
                <a:buNone/>
              </a:pPr>
              <a:r>
                <a:rPr lang="en-GB" sz="2500">
                  <a:solidFill>
                    <a:schemeClr val="dk1"/>
                  </a:solidFill>
                  <a:latin typeface="Arial"/>
                  <a:ea typeface="Arial"/>
                  <a:cs typeface="Arial"/>
                  <a:sym typeface="Arial"/>
                </a:rPr>
                <a:t>Chinese firms require high-level decision-makers in negotiation meetings for meaningful discussions.</a:t>
              </a:r>
              <a:endParaRPr/>
            </a:p>
          </p:txBody>
        </p:sp>
        <p:sp>
          <p:nvSpPr>
            <p:cNvPr id="214" name="Google Shape;214;p10"/>
            <p:cNvSpPr/>
            <p:nvPr/>
          </p:nvSpPr>
          <p:spPr>
            <a:xfrm>
              <a:off x="0" y="1556410"/>
              <a:ext cx="10515600" cy="1244702"/>
            </a:xfrm>
            <a:prstGeom prst="roundRect">
              <a:avLst>
                <a:gd name="adj" fmla="val 10000"/>
              </a:avLst>
            </a:prstGeom>
            <a:solidFill>
              <a:srgbClr val="176B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10"/>
            <p:cNvSpPr/>
            <p:nvPr/>
          </p:nvSpPr>
          <p:spPr>
            <a:xfrm>
              <a:off x="376522" y="1836468"/>
              <a:ext cx="684586" cy="684586"/>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10"/>
            <p:cNvSpPr/>
            <p:nvPr/>
          </p:nvSpPr>
          <p:spPr>
            <a:xfrm>
              <a:off x="1437631" y="1556410"/>
              <a:ext cx="9077968" cy="124470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10"/>
            <p:cNvSpPr txBox="1"/>
            <p:nvPr/>
          </p:nvSpPr>
          <p:spPr>
            <a:xfrm>
              <a:off x="1437631" y="1556410"/>
              <a:ext cx="9077968" cy="1244702"/>
            </a:xfrm>
            <a:prstGeom prst="rect">
              <a:avLst/>
            </a:prstGeom>
            <a:noFill/>
            <a:ln>
              <a:noFill/>
            </a:ln>
          </p:spPr>
          <p:txBody>
            <a:bodyPr spcFirstLastPara="1" wrap="square" lIns="131725" tIns="131725" rIns="131725" bIns="131725" anchor="ctr" anchorCtr="0">
              <a:noAutofit/>
            </a:bodyPr>
            <a:lstStyle/>
            <a:p>
              <a:pPr marL="0" marR="0" lvl="0" indent="0" algn="l" rtl="0">
                <a:lnSpc>
                  <a:spcPct val="90000"/>
                </a:lnSpc>
                <a:spcBef>
                  <a:spcPts val="0"/>
                </a:spcBef>
                <a:spcAft>
                  <a:spcPts val="0"/>
                </a:spcAft>
                <a:buClr>
                  <a:schemeClr val="dk1"/>
                </a:buClr>
                <a:buSzPts val="2500"/>
                <a:buFont typeface="Arial"/>
                <a:buNone/>
              </a:pPr>
              <a:r>
                <a:rPr lang="en-GB" sz="2500">
                  <a:solidFill>
                    <a:schemeClr val="dk1"/>
                  </a:solidFill>
                  <a:latin typeface="Arial"/>
                  <a:ea typeface="Arial"/>
                  <a:cs typeface="Arial"/>
                  <a:sym typeface="Arial"/>
                </a:rPr>
                <a:t>Lower-level employees may not have authority to finalise or alter major partnership terms.</a:t>
              </a:r>
              <a:endParaRPr/>
            </a:p>
          </p:txBody>
        </p:sp>
        <p:sp>
          <p:nvSpPr>
            <p:cNvPr id="218" name="Google Shape;218;p10"/>
            <p:cNvSpPr/>
            <p:nvPr/>
          </p:nvSpPr>
          <p:spPr>
            <a:xfrm>
              <a:off x="0" y="3112289"/>
              <a:ext cx="10515600" cy="1244702"/>
            </a:xfrm>
            <a:prstGeom prst="roundRect">
              <a:avLst>
                <a:gd name="adj" fmla="val 10000"/>
              </a:avLst>
            </a:prstGeom>
            <a:solidFill>
              <a:srgbClr val="0C9E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10"/>
            <p:cNvSpPr/>
            <p:nvPr/>
          </p:nvSpPr>
          <p:spPr>
            <a:xfrm>
              <a:off x="376522" y="3392347"/>
              <a:ext cx="684586" cy="684586"/>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10"/>
            <p:cNvSpPr/>
            <p:nvPr/>
          </p:nvSpPr>
          <p:spPr>
            <a:xfrm>
              <a:off x="1437631" y="3112289"/>
              <a:ext cx="9077968" cy="1244702"/>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10"/>
            <p:cNvSpPr txBox="1"/>
            <p:nvPr/>
          </p:nvSpPr>
          <p:spPr>
            <a:xfrm>
              <a:off x="1437631" y="3112289"/>
              <a:ext cx="9077968" cy="1244702"/>
            </a:xfrm>
            <a:prstGeom prst="rect">
              <a:avLst/>
            </a:prstGeom>
            <a:noFill/>
            <a:ln>
              <a:noFill/>
            </a:ln>
          </p:spPr>
          <p:txBody>
            <a:bodyPr spcFirstLastPara="1" wrap="square" lIns="131725" tIns="131725" rIns="131725" bIns="131725" anchor="ctr" anchorCtr="0">
              <a:noAutofit/>
            </a:bodyPr>
            <a:lstStyle/>
            <a:p>
              <a:pPr marL="0" marR="0" lvl="0" indent="0" algn="l" rtl="0">
                <a:lnSpc>
                  <a:spcPct val="90000"/>
                </a:lnSpc>
                <a:spcBef>
                  <a:spcPts val="0"/>
                </a:spcBef>
                <a:spcAft>
                  <a:spcPts val="0"/>
                </a:spcAft>
                <a:buClr>
                  <a:schemeClr val="dk1"/>
                </a:buClr>
                <a:buSzPts val="2500"/>
                <a:buFont typeface="Arial"/>
                <a:buNone/>
              </a:pPr>
              <a:r>
                <a:rPr lang="en-GB" sz="2500">
                  <a:solidFill>
                    <a:schemeClr val="dk1"/>
                  </a:solidFill>
                  <a:latin typeface="Arial"/>
                  <a:ea typeface="Arial"/>
                  <a:cs typeface="Arial"/>
                  <a:sym typeface="Arial"/>
                </a:rPr>
                <a:t>Addressing senior leaders ensures respect and progress (EAC International Consulting, 2021).</a:t>
              </a:r>
              <a:endParaRPr/>
            </a:p>
          </p:txBody>
        </p:sp>
      </p:gr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26"/>
        <p:cNvGrpSpPr/>
        <p:nvPr/>
      </p:nvGrpSpPr>
      <p:grpSpPr>
        <a:xfrm>
          <a:off x="0" y="0"/>
          <a:ext cx="0" cy="0"/>
          <a:chOff x="0" y="0"/>
          <a:chExt cx="0" cy="0"/>
        </a:xfrm>
      </p:grpSpPr>
      <p:sp useBgFill="1">
        <p:nvSpPr>
          <p:cNvPr id="235" name="Rectangle 23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7" name="Google Shape;227;p11"/>
          <p:cNvSpPr txBox="1">
            <a:spLocks noGrp="1"/>
          </p:cNvSpPr>
          <p:nvPr>
            <p:ph type="title"/>
          </p:nvPr>
        </p:nvSpPr>
        <p:spPr>
          <a:xfrm>
            <a:off x="838201" y="365125"/>
            <a:ext cx="5251316" cy="1807305"/>
          </a:xfrm>
          <a:prstGeom prst="rect">
            <a:avLst/>
          </a:prstGeom>
        </p:spPr>
        <p:txBody>
          <a:bodyPr spcFirstLastPara="1" lIns="91425" tIns="45700" rIns="91425" bIns="45700" anchorCtr="0">
            <a:normAutofit/>
          </a:bodyPr>
          <a:lstStyle/>
          <a:p>
            <a:pPr marL="0" lvl="0" indent="0" rtl="0">
              <a:spcBef>
                <a:spcPts val="0"/>
              </a:spcBef>
              <a:spcAft>
                <a:spcPts val="0"/>
              </a:spcAft>
              <a:buClr>
                <a:schemeClr val="dk1"/>
              </a:buClr>
              <a:buSzPts val="4000"/>
              <a:buFont typeface="Times New Roman"/>
              <a:buNone/>
            </a:pPr>
            <a:r>
              <a:rPr lang="en-GB" b="1">
                <a:latin typeface="Times New Roman"/>
                <a:ea typeface="Times New Roman"/>
                <a:cs typeface="Times New Roman"/>
                <a:sym typeface="Times New Roman"/>
              </a:rPr>
              <a:t>Building Trust and Adaptability</a:t>
            </a:r>
            <a:endParaRPr lang="en-GB"/>
          </a:p>
        </p:txBody>
      </p:sp>
      <p:sp>
        <p:nvSpPr>
          <p:cNvPr id="229" name="Google Shape;229;p11"/>
          <p:cNvSpPr txBox="1">
            <a:spLocks noGrp="1"/>
          </p:cNvSpPr>
          <p:nvPr>
            <p:ph idx="1"/>
          </p:nvPr>
        </p:nvSpPr>
        <p:spPr>
          <a:xfrm>
            <a:off x="838200" y="2333297"/>
            <a:ext cx="4619621" cy="3843666"/>
          </a:xfrm>
          <a:prstGeom prst="rect">
            <a:avLst/>
          </a:prstGeom>
        </p:spPr>
        <p:txBody>
          <a:bodyPr spcFirstLastPara="1" lIns="91425" tIns="45700" rIns="91425" bIns="45700" anchorCtr="0">
            <a:normAutofit/>
          </a:bodyPr>
          <a:lstStyle/>
          <a:p>
            <a:pPr marL="228600" lvl="0" indent="-228600" rtl="0">
              <a:spcBef>
                <a:spcPts val="0"/>
              </a:spcBef>
              <a:spcAft>
                <a:spcPts val="0"/>
              </a:spcAft>
              <a:buClr>
                <a:schemeClr val="dk1"/>
              </a:buClr>
              <a:buSzPts val="1800"/>
              <a:buChar char="•"/>
            </a:pPr>
            <a:r>
              <a:rPr lang="en-GB" sz="2000">
                <a:latin typeface="Times New Roman"/>
                <a:ea typeface="Times New Roman"/>
                <a:cs typeface="Times New Roman"/>
                <a:sym typeface="Times New Roman"/>
              </a:rPr>
              <a:t>Personal connections, humility, and patience are essential for building trust with Chinese firms.</a:t>
            </a:r>
            <a:endParaRPr lang="en-GB" sz="2000"/>
          </a:p>
          <a:p>
            <a:pPr marL="228600" lvl="0" indent="-228600" rtl="0">
              <a:spcBef>
                <a:spcPts val="1000"/>
              </a:spcBef>
              <a:spcAft>
                <a:spcPts val="0"/>
              </a:spcAft>
              <a:buClr>
                <a:schemeClr val="dk1"/>
              </a:buClr>
              <a:buSzPts val="1800"/>
              <a:buChar char="•"/>
            </a:pPr>
            <a:r>
              <a:rPr lang="en-GB" sz="2000">
                <a:latin typeface="Times New Roman"/>
                <a:ea typeface="Times New Roman"/>
                <a:cs typeface="Times New Roman"/>
                <a:sym typeface="Times New Roman"/>
              </a:rPr>
              <a:t>Avoiding arrogance or rushing contracts shows cultural sensitivity and genuine commitment.</a:t>
            </a:r>
            <a:endParaRPr lang="en-GB" sz="2000"/>
          </a:p>
          <a:p>
            <a:pPr marL="228600" lvl="0" indent="-228600" rtl="0">
              <a:spcBef>
                <a:spcPts val="1000"/>
              </a:spcBef>
              <a:spcAft>
                <a:spcPts val="0"/>
              </a:spcAft>
              <a:buClr>
                <a:schemeClr val="dk1"/>
              </a:buClr>
              <a:buSzPts val="1800"/>
              <a:buChar char="•"/>
            </a:pPr>
            <a:r>
              <a:rPr lang="en-GB" sz="2000">
                <a:latin typeface="Times New Roman"/>
                <a:ea typeface="Times New Roman"/>
                <a:cs typeface="Times New Roman"/>
                <a:sym typeface="Times New Roman"/>
              </a:rPr>
              <a:t>Using cultural liaisons or interpreters reduces miscommunication risk (Scotwork UK, 2025).</a:t>
            </a:r>
            <a:endParaRPr lang="en-GB" sz="2000"/>
          </a:p>
        </p:txBody>
      </p:sp>
      <p:pic>
        <p:nvPicPr>
          <p:cNvPr id="228" name="Google Shape;228;p11" descr="Adaptability and Trust: The Cornerstones of Modern Recruitment"/>
          <p:cNvPicPr preferRelativeResize="0"/>
          <p:nvPr/>
        </p:nvPicPr>
        <p:blipFill rotWithShape="1">
          <a:blip r:embed="rId3"/>
          <a:srcRect l="27778" r="2548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p:spPr>
      </p:pic>
      <p:sp>
        <p:nvSpPr>
          <p:cNvPr id="230" name="Google Shape;230;p11"/>
          <p:cNvSpPr txBox="1"/>
          <p:nvPr/>
        </p:nvSpPr>
        <p:spPr>
          <a:xfrm>
            <a:off x="6229215" y="6172201"/>
            <a:ext cx="5962785" cy="685799"/>
          </a:xfrm>
          <a:prstGeom prst="rect">
            <a:avLst/>
          </a:prstGeom>
          <a:solidFill>
            <a:srgbClr val="000000">
              <a:alpha val="50000"/>
            </a:srgbClr>
          </a:solidFill>
          <a:ln>
            <a:noFill/>
          </a:ln>
        </p:spPr>
        <p:txBody>
          <a:bodyPr spcFirstLastPara="1" wrap="square" lIns="91425" tIns="45700" rIns="91425" bIns="45700" anchor="t" anchorCtr="0">
            <a:noAutofit/>
          </a:bodyPr>
          <a:lstStyle/>
          <a:p>
            <a:pPr marL="0" marR="0" lvl="0" indent="0" algn="ctr" rtl="0">
              <a:spcBef>
                <a:spcPts val="0"/>
              </a:spcBef>
              <a:spcAft>
                <a:spcPts val="600"/>
              </a:spcAft>
              <a:buNone/>
            </a:pPr>
            <a:r>
              <a:rPr lang="en-GB" sz="1300">
                <a:solidFill>
                  <a:srgbClr val="FFFFFF"/>
                </a:solidFill>
                <a:latin typeface="+mn-lt"/>
                <a:ea typeface="+mn-ea"/>
                <a:cs typeface="+mn-cs"/>
                <a:sym typeface="Times New Roman"/>
              </a:rPr>
              <a:t>(Scotwork UK, 2025)</a:t>
            </a:r>
            <a:endParaRPr lang="en-GB" sz="1300">
              <a:solidFill>
                <a:srgbClr val="FFFFFF"/>
              </a:solidFill>
              <a:latin typeface="+mn-lt"/>
              <a:ea typeface="+mn-ea"/>
              <a:cs typeface="+mn-cs"/>
              <a:sym typeface="Aria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5"/>
        <p:cNvGrpSpPr/>
        <p:nvPr/>
      </p:nvGrpSpPr>
      <p:grpSpPr>
        <a:xfrm>
          <a:off x="0" y="0"/>
          <a:ext cx="0" cy="0"/>
          <a:chOff x="0" y="0"/>
          <a:chExt cx="0" cy="0"/>
        </a:xfrm>
      </p:grpSpPr>
      <p:sp>
        <p:nvSpPr>
          <p:cNvPr id="236" name="Google Shape;236;p12"/>
          <p:cNvSpPr txBox="1">
            <a:spLocks noGrp="1"/>
          </p:cNvSpPr>
          <p:nvPr>
            <p:ph type="title"/>
          </p:nvPr>
        </p:nvSpPr>
        <p:spPr>
          <a:xfrm>
            <a:off x="481013" y="3752849"/>
            <a:ext cx="3290887" cy="2452687"/>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3600"/>
              <a:buFont typeface="Times New Roman"/>
              <a:buNone/>
            </a:pPr>
            <a:r>
              <a:rPr lang="en-GB" sz="3600" b="1">
                <a:latin typeface="Times New Roman"/>
                <a:ea typeface="Times New Roman"/>
                <a:cs typeface="Times New Roman"/>
                <a:sym typeface="Times New Roman"/>
              </a:rPr>
              <a:t>Case Evidence – Dyson in China</a:t>
            </a:r>
            <a:endParaRPr sz="3600"/>
          </a:p>
        </p:txBody>
      </p:sp>
      <p:sp>
        <p:nvSpPr>
          <p:cNvPr id="238" name="Google Shape;238;p12"/>
          <p:cNvSpPr txBox="1">
            <a:spLocks noGrp="1"/>
          </p:cNvSpPr>
          <p:nvPr>
            <p:ph idx="1"/>
          </p:nvPr>
        </p:nvSpPr>
        <p:spPr>
          <a:xfrm>
            <a:off x="4223982" y="3752850"/>
            <a:ext cx="7485413" cy="2452687"/>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dk1"/>
              </a:buClr>
              <a:buSzPts val="1800"/>
              <a:buChar char="•"/>
            </a:pPr>
            <a:r>
              <a:rPr lang="en-GB" sz="1800" dirty="0">
                <a:latin typeface="Times New Roman"/>
                <a:ea typeface="Times New Roman"/>
                <a:cs typeface="Times New Roman"/>
                <a:sym typeface="Times New Roman"/>
              </a:rPr>
              <a:t>Dyson integrated into WeChat to enhance user control and local market relevance (Dyson, 2023).</a:t>
            </a:r>
            <a:endParaRPr sz="1800" dirty="0"/>
          </a:p>
          <a:p>
            <a:pPr marL="228600" lvl="0" indent="-228600" algn="l" rtl="0">
              <a:lnSpc>
                <a:spcPct val="90000"/>
              </a:lnSpc>
              <a:spcBef>
                <a:spcPts val="1000"/>
              </a:spcBef>
              <a:spcAft>
                <a:spcPts val="0"/>
              </a:spcAft>
              <a:buClr>
                <a:schemeClr val="dk1"/>
              </a:buClr>
              <a:buSzPts val="1800"/>
              <a:buChar char="•"/>
            </a:pPr>
            <a:r>
              <a:rPr lang="en-GB" sz="1800" dirty="0">
                <a:latin typeface="Times New Roman"/>
                <a:ea typeface="Times New Roman"/>
                <a:cs typeface="Times New Roman"/>
                <a:sym typeface="Times New Roman"/>
              </a:rPr>
              <a:t>Local media partnerships helped Dyson connect with diverse Chinese consumer segments.</a:t>
            </a:r>
            <a:endParaRPr sz="1800" dirty="0"/>
          </a:p>
          <a:p>
            <a:pPr marL="228600" lvl="0" indent="-228600" algn="l" rtl="0">
              <a:lnSpc>
                <a:spcPct val="90000"/>
              </a:lnSpc>
              <a:spcBef>
                <a:spcPts val="1000"/>
              </a:spcBef>
              <a:spcAft>
                <a:spcPts val="0"/>
              </a:spcAft>
              <a:buClr>
                <a:schemeClr val="dk1"/>
              </a:buClr>
              <a:buSzPts val="1800"/>
              <a:buChar char="•"/>
            </a:pPr>
            <a:r>
              <a:rPr lang="en-GB" sz="1800" dirty="0">
                <a:latin typeface="Times New Roman"/>
                <a:ea typeface="Times New Roman"/>
                <a:cs typeface="Times New Roman"/>
                <a:sym typeface="Times New Roman"/>
              </a:rPr>
              <a:t>These steps show cultural adaptation drives engagement and market success.</a:t>
            </a:r>
            <a:endParaRPr sz="1800" dirty="0"/>
          </a:p>
        </p:txBody>
      </p:sp>
      <p:pic>
        <p:nvPicPr>
          <p:cNvPr id="237" name="Google Shape;237;p12" descr="Dyson says it will appeal after £150m damages claim rejected by EU court |  Dyson Ltd | The Guardian"/>
          <p:cNvPicPr preferRelativeResize="0"/>
          <p:nvPr/>
        </p:nvPicPr>
        <p:blipFill rotWithShape="1">
          <a:blip r:embed="rId3">
            <a:alphaModFix/>
          </a:blip>
          <a:srcRect t="29160" b="20116"/>
          <a:stretch/>
        </p:blipFill>
        <p:spPr>
          <a:xfrm>
            <a:off x="20" y="10"/>
            <a:ext cx="12191980" cy="3710603"/>
          </a:xfrm>
          <a:custGeom>
            <a:avLst/>
            <a:gdLst/>
            <a:ahLst/>
            <a:cxnLst/>
            <a:rect l="l" t="t" r="r" b="b"/>
            <a:pathLst>
              <a:path w="12192000" h="3692092" extrusionOk="0">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ln>
            <a:noFill/>
          </a:ln>
        </p:spPr>
      </p:pic>
      <p:sp>
        <p:nvSpPr>
          <p:cNvPr id="239" name="Google Shape;239;p12"/>
          <p:cNvSpPr txBox="1"/>
          <p:nvPr/>
        </p:nvSpPr>
        <p:spPr>
          <a:xfrm>
            <a:off x="4724400" y="3518848"/>
            <a:ext cx="2743200" cy="369332"/>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Times New Roman"/>
                <a:ea typeface="Times New Roman"/>
                <a:cs typeface="Times New Roman"/>
                <a:sym typeface="Times New Roman"/>
              </a:rPr>
              <a:t>(Dyson, 2023)</a:t>
            </a:r>
            <a:endParaRPr sz="1800">
              <a:solidFill>
                <a:schemeClr val="dk1"/>
              </a:solidFill>
              <a:latin typeface="Arial"/>
              <a:ea typeface="Arial"/>
              <a:cs typeface="Arial"/>
              <a:sym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44"/>
        <p:cNvGrpSpPr/>
        <p:nvPr/>
      </p:nvGrpSpPr>
      <p:grpSpPr>
        <a:xfrm>
          <a:off x="0" y="0"/>
          <a:ext cx="0" cy="0"/>
          <a:chOff x="0" y="0"/>
          <a:chExt cx="0" cy="0"/>
        </a:xfrm>
      </p:grpSpPr>
      <p:sp>
        <p:nvSpPr>
          <p:cNvPr id="245" name="Google Shape;245;p13"/>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46" name="Google Shape;246;p13"/>
          <p:cNvSpPr txBox="1">
            <a:spLocks noGrp="1"/>
          </p:cNvSpPr>
          <p:nvPr>
            <p:ph type="title"/>
          </p:nvPr>
        </p:nvSpPr>
        <p:spPr>
          <a:xfrm>
            <a:off x="836679" y="723898"/>
            <a:ext cx="6002110" cy="14954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Strategic Negotiation Tactics</a:t>
            </a:r>
            <a:endParaRPr sz="4000"/>
          </a:p>
        </p:txBody>
      </p:sp>
      <p:pic>
        <p:nvPicPr>
          <p:cNvPr id="247" name="Google Shape;247;p13"/>
          <p:cNvPicPr preferRelativeResize="0"/>
          <p:nvPr/>
        </p:nvPicPr>
        <p:blipFill rotWithShape="1">
          <a:blip r:embed="rId3">
            <a:alphaModFix/>
          </a:blip>
          <a:srcRect l="32789" r="29780" b="3"/>
          <a:stretch/>
        </p:blipFill>
        <p:spPr>
          <a:xfrm>
            <a:off x="7199440" y="10"/>
            <a:ext cx="4992560" cy="6857990"/>
          </a:xfrm>
          <a:prstGeom prst="rect">
            <a:avLst/>
          </a:prstGeom>
          <a:noFill/>
          <a:ln>
            <a:noFill/>
          </a:ln>
        </p:spPr>
      </p:pic>
      <p:grpSp>
        <p:nvGrpSpPr>
          <p:cNvPr id="248" name="Google Shape;248;p13"/>
          <p:cNvGrpSpPr/>
          <p:nvPr/>
        </p:nvGrpSpPr>
        <p:grpSpPr>
          <a:xfrm>
            <a:off x="836680" y="2406232"/>
            <a:ext cx="6002110" cy="3726703"/>
            <a:chOff x="0" y="1165"/>
            <a:chExt cx="6002110" cy="3726703"/>
          </a:xfrm>
        </p:grpSpPr>
        <p:sp>
          <p:nvSpPr>
            <p:cNvPr id="249" name="Google Shape;249;p13"/>
            <p:cNvSpPr/>
            <p:nvPr/>
          </p:nvSpPr>
          <p:spPr>
            <a:xfrm>
              <a:off x="1200421" y="1165"/>
              <a:ext cx="4801688" cy="1194456"/>
            </a:xfrm>
            <a:prstGeom prst="rect">
              <a:avLst/>
            </a:prstGeom>
            <a:solidFill>
              <a:srgbClr val="F6D4CC">
                <a:alpha val="89803"/>
              </a:srgbClr>
            </a:solidFill>
            <a:ln w="19050" cap="flat" cmpd="sng">
              <a:solidFill>
                <a:srgbClr val="F6D4CC">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3"/>
            <p:cNvSpPr txBox="1"/>
            <p:nvPr/>
          </p:nvSpPr>
          <p:spPr>
            <a:xfrm>
              <a:off x="1200421" y="1165"/>
              <a:ext cx="4801688" cy="1194456"/>
            </a:xfrm>
            <a:prstGeom prst="rect">
              <a:avLst/>
            </a:prstGeom>
            <a:noFill/>
            <a:ln>
              <a:noFill/>
            </a:ln>
          </p:spPr>
          <p:txBody>
            <a:bodyPr spcFirstLastPara="1" wrap="square" lIns="93150" tIns="303375" rIns="93150" bIns="303375" anchor="ctr" anchorCtr="0">
              <a:noAutofit/>
            </a:bodyPr>
            <a:lstStyle/>
            <a:p>
              <a:pPr marL="0" marR="0" lvl="0" indent="0" algn="l" rtl="0">
                <a:lnSpc>
                  <a:spcPct val="90000"/>
                </a:lnSpc>
                <a:spcBef>
                  <a:spcPts val="0"/>
                </a:spcBef>
                <a:spcAft>
                  <a:spcPts val="0"/>
                </a:spcAft>
                <a:buClr>
                  <a:schemeClr val="dk1"/>
                </a:buClr>
                <a:buSzPts val="1700"/>
                <a:buFont typeface="Arial"/>
                <a:buNone/>
              </a:pPr>
              <a:r>
                <a:rPr lang="en-GB" sz="1700">
                  <a:solidFill>
                    <a:schemeClr val="dk1"/>
                  </a:solidFill>
                  <a:latin typeface="Arial"/>
                  <a:ea typeface="Arial"/>
                  <a:cs typeface="Arial"/>
                  <a:sym typeface="Arial"/>
                </a:rPr>
                <a:t>Provide cultural training to Dyson’s UK team before cross-border negotiation begins.</a:t>
              </a:r>
              <a:endParaRPr/>
            </a:p>
          </p:txBody>
        </p:sp>
        <p:sp>
          <p:nvSpPr>
            <p:cNvPr id="251" name="Google Shape;251;p13"/>
            <p:cNvSpPr/>
            <p:nvPr/>
          </p:nvSpPr>
          <p:spPr>
            <a:xfrm>
              <a:off x="0" y="1165"/>
              <a:ext cx="1200422" cy="1194456"/>
            </a:xfrm>
            <a:prstGeom prst="rect">
              <a:avLst/>
            </a:prstGeom>
            <a:solidFill>
              <a:srgbClr val="E97131"/>
            </a:solidFill>
            <a:ln w="19050" cap="flat" cmpd="sng">
              <a:solidFill>
                <a:srgbClr val="E9713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13"/>
            <p:cNvSpPr txBox="1"/>
            <p:nvPr/>
          </p:nvSpPr>
          <p:spPr>
            <a:xfrm>
              <a:off x="0" y="1165"/>
              <a:ext cx="1200422" cy="1194456"/>
            </a:xfrm>
            <a:prstGeom prst="rect">
              <a:avLst/>
            </a:prstGeom>
            <a:noFill/>
            <a:ln>
              <a:noFill/>
            </a:ln>
          </p:spPr>
          <p:txBody>
            <a:bodyPr spcFirstLastPara="1" wrap="square" lIns="63500" tIns="117975" rIns="63500" bIns="117975" anchor="ctr" anchorCtr="0">
              <a:noAutofit/>
            </a:bodyPr>
            <a:lstStyle/>
            <a:p>
              <a:pPr marL="0" marR="0" lvl="0" indent="0" algn="ctr" rtl="0">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Provide</a:t>
              </a:r>
              <a:endParaRPr/>
            </a:p>
          </p:txBody>
        </p:sp>
        <p:sp>
          <p:nvSpPr>
            <p:cNvPr id="253" name="Google Shape;253;p13"/>
            <p:cNvSpPr/>
            <p:nvPr/>
          </p:nvSpPr>
          <p:spPr>
            <a:xfrm>
              <a:off x="1200422" y="1267288"/>
              <a:ext cx="4801688" cy="1194456"/>
            </a:xfrm>
            <a:prstGeom prst="rect">
              <a:avLst/>
            </a:prstGeom>
            <a:solidFill>
              <a:srgbClr val="E2E6C8">
                <a:alpha val="89803"/>
              </a:srgbClr>
            </a:solidFill>
            <a:ln w="19050" cap="flat" cmpd="sng">
              <a:solidFill>
                <a:srgbClr val="E2E6C8">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3"/>
            <p:cNvSpPr txBox="1"/>
            <p:nvPr/>
          </p:nvSpPr>
          <p:spPr>
            <a:xfrm>
              <a:off x="1200422" y="1267288"/>
              <a:ext cx="4801688" cy="1194456"/>
            </a:xfrm>
            <a:prstGeom prst="rect">
              <a:avLst/>
            </a:prstGeom>
            <a:noFill/>
            <a:ln>
              <a:noFill/>
            </a:ln>
          </p:spPr>
          <p:txBody>
            <a:bodyPr spcFirstLastPara="1" wrap="square" lIns="93150" tIns="303375" rIns="93150" bIns="303375" anchor="ctr" anchorCtr="0">
              <a:noAutofit/>
            </a:bodyPr>
            <a:lstStyle/>
            <a:p>
              <a:pPr marL="0" marR="0" lvl="0" indent="0" algn="l" rtl="0">
                <a:lnSpc>
                  <a:spcPct val="90000"/>
                </a:lnSpc>
                <a:spcBef>
                  <a:spcPts val="0"/>
                </a:spcBef>
                <a:spcAft>
                  <a:spcPts val="0"/>
                </a:spcAft>
                <a:buClr>
                  <a:schemeClr val="dk1"/>
                </a:buClr>
                <a:buSzPts val="1700"/>
                <a:buFont typeface="Arial"/>
                <a:buNone/>
              </a:pPr>
              <a:r>
                <a:rPr lang="en-GB" sz="1700">
                  <a:solidFill>
                    <a:schemeClr val="dk1"/>
                  </a:solidFill>
                  <a:latin typeface="Arial"/>
                  <a:ea typeface="Arial"/>
                  <a:cs typeface="Arial"/>
                  <a:sym typeface="Arial"/>
                </a:rPr>
                <a:t>Hire bilingual advisors to translate both language and cultural context accurately (CBBC, 2024).</a:t>
              </a:r>
              <a:endParaRPr/>
            </a:p>
          </p:txBody>
        </p:sp>
        <p:sp>
          <p:nvSpPr>
            <p:cNvPr id="255" name="Google Shape;255;p13"/>
            <p:cNvSpPr/>
            <p:nvPr/>
          </p:nvSpPr>
          <p:spPr>
            <a:xfrm>
              <a:off x="0" y="1267288"/>
              <a:ext cx="1200422" cy="1194456"/>
            </a:xfrm>
            <a:prstGeom prst="rect">
              <a:avLst/>
            </a:prstGeom>
            <a:solidFill>
              <a:srgbClr val="8CAF1D"/>
            </a:solidFill>
            <a:ln w="19050" cap="flat" cmpd="sng">
              <a:solidFill>
                <a:srgbClr val="8CAF1D"/>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3"/>
            <p:cNvSpPr txBox="1"/>
            <p:nvPr/>
          </p:nvSpPr>
          <p:spPr>
            <a:xfrm>
              <a:off x="0" y="1267288"/>
              <a:ext cx="1200422" cy="1194456"/>
            </a:xfrm>
            <a:prstGeom prst="rect">
              <a:avLst/>
            </a:prstGeom>
            <a:noFill/>
            <a:ln>
              <a:noFill/>
            </a:ln>
          </p:spPr>
          <p:txBody>
            <a:bodyPr spcFirstLastPara="1" wrap="square" lIns="63500" tIns="117975" rIns="63500" bIns="117975" anchor="ctr" anchorCtr="0">
              <a:noAutofit/>
            </a:bodyPr>
            <a:lstStyle/>
            <a:p>
              <a:pPr marL="0" marR="0" lvl="0" indent="0" algn="ctr" rtl="0">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Hire</a:t>
              </a:r>
              <a:endParaRPr/>
            </a:p>
          </p:txBody>
        </p:sp>
        <p:sp>
          <p:nvSpPr>
            <p:cNvPr id="257" name="Google Shape;257;p13"/>
            <p:cNvSpPr/>
            <p:nvPr/>
          </p:nvSpPr>
          <p:spPr>
            <a:xfrm>
              <a:off x="1200422" y="2533412"/>
              <a:ext cx="4801688" cy="1194456"/>
            </a:xfrm>
            <a:prstGeom prst="rect">
              <a:avLst/>
            </a:prstGeom>
            <a:solidFill>
              <a:srgbClr val="CAD2CA">
                <a:alpha val="89803"/>
              </a:srgbClr>
            </a:solidFill>
            <a:ln w="19050" cap="flat" cmpd="sng">
              <a:solidFill>
                <a:srgbClr val="CAD2CA">
                  <a:alpha val="89803"/>
                </a:srgbClr>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3"/>
            <p:cNvSpPr txBox="1"/>
            <p:nvPr/>
          </p:nvSpPr>
          <p:spPr>
            <a:xfrm>
              <a:off x="1200422" y="2533412"/>
              <a:ext cx="4801688" cy="1194456"/>
            </a:xfrm>
            <a:prstGeom prst="rect">
              <a:avLst/>
            </a:prstGeom>
            <a:noFill/>
            <a:ln>
              <a:noFill/>
            </a:ln>
          </p:spPr>
          <p:txBody>
            <a:bodyPr spcFirstLastPara="1" wrap="square" lIns="93150" tIns="303375" rIns="93150" bIns="303375" anchor="ctr" anchorCtr="0">
              <a:noAutofit/>
            </a:bodyPr>
            <a:lstStyle/>
            <a:p>
              <a:pPr marL="0" marR="0" lvl="0" indent="0" algn="l" rtl="0">
                <a:lnSpc>
                  <a:spcPct val="90000"/>
                </a:lnSpc>
                <a:spcBef>
                  <a:spcPts val="0"/>
                </a:spcBef>
                <a:spcAft>
                  <a:spcPts val="0"/>
                </a:spcAft>
                <a:buClr>
                  <a:schemeClr val="dk1"/>
                </a:buClr>
                <a:buSzPts val="1700"/>
                <a:buFont typeface="Arial"/>
                <a:buNone/>
              </a:pPr>
              <a:r>
                <a:rPr lang="en-GB" sz="1700">
                  <a:solidFill>
                    <a:schemeClr val="dk1"/>
                  </a:solidFill>
                  <a:latin typeface="Arial"/>
                  <a:ea typeface="Arial"/>
                  <a:cs typeface="Arial"/>
                  <a:sym typeface="Arial"/>
                </a:rPr>
                <a:t>Adopt a phased approach relationship first, contract next to build credibility.</a:t>
              </a:r>
              <a:endParaRPr/>
            </a:p>
          </p:txBody>
        </p:sp>
        <p:sp>
          <p:nvSpPr>
            <p:cNvPr id="259" name="Google Shape;259;p13"/>
            <p:cNvSpPr/>
            <p:nvPr/>
          </p:nvSpPr>
          <p:spPr>
            <a:xfrm>
              <a:off x="0" y="2533412"/>
              <a:ext cx="1200422" cy="1194456"/>
            </a:xfrm>
            <a:prstGeom prst="rect">
              <a:avLst/>
            </a:prstGeom>
            <a:solidFill>
              <a:srgbClr val="186923"/>
            </a:solidFill>
            <a:ln w="19050" cap="flat" cmpd="sng">
              <a:solidFill>
                <a:srgbClr val="186923"/>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3"/>
            <p:cNvSpPr txBox="1"/>
            <p:nvPr/>
          </p:nvSpPr>
          <p:spPr>
            <a:xfrm>
              <a:off x="0" y="2533412"/>
              <a:ext cx="1200422" cy="1194456"/>
            </a:xfrm>
            <a:prstGeom prst="rect">
              <a:avLst/>
            </a:prstGeom>
            <a:noFill/>
            <a:ln>
              <a:noFill/>
            </a:ln>
          </p:spPr>
          <p:txBody>
            <a:bodyPr spcFirstLastPara="1" wrap="square" lIns="63500" tIns="117975" rIns="63500" bIns="117975" anchor="ctr" anchorCtr="0">
              <a:noAutofit/>
            </a:bodyPr>
            <a:lstStyle/>
            <a:p>
              <a:pPr marL="0" marR="0" lvl="0" indent="0" algn="ctr" rtl="0">
                <a:lnSpc>
                  <a:spcPct val="90000"/>
                </a:lnSpc>
                <a:spcBef>
                  <a:spcPts val="0"/>
                </a:spcBef>
                <a:spcAft>
                  <a:spcPts val="0"/>
                </a:spcAft>
                <a:buClr>
                  <a:schemeClr val="lt1"/>
                </a:buClr>
                <a:buSzPts val="2100"/>
                <a:buFont typeface="Arial"/>
                <a:buNone/>
              </a:pPr>
              <a:r>
                <a:rPr lang="en-GB" sz="2100">
                  <a:solidFill>
                    <a:schemeClr val="lt1"/>
                  </a:solidFill>
                  <a:latin typeface="Arial"/>
                  <a:ea typeface="Arial"/>
                  <a:cs typeface="Arial"/>
                  <a:sym typeface="Arial"/>
                </a:rPr>
                <a:t>Adopt</a:t>
              </a:r>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5"/>
        <p:cNvGrpSpPr/>
        <p:nvPr/>
      </p:nvGrpSpPr>
      <p:grpSpPr>
        <a:xfrm>
          <a:off x="0" y="0"/>
          <a:ext cx="0" cy="0"/>
          <a:chOff x="0" y="0"/>
          <a:chExt cx="0" cy="0"/>
        </a:xfrm>
      </p:grpSpPr>
      <p:sp>
        <p:nvSpPr>
          <p:cNvPr id="266" name="Google Shape;266;p14"/>
          <p:cNvSpPr/>
          <p:nvPr/>
        </p:nvSpPr>
        <p:spPr>
          <a:xfrm>
            <a:off x="0" y="-1"/>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Calibri"/>
              <a:ea typeface="Calibri"/>
              <a:cs typeface="Calibri"/>
              <a:sym typeface="Calibri"/>
            </a:endParaRPr>
          </a:p>
        </p:txBody>
      </p:sp>
      <p:sp>
        <p:nvSpPr>
          <p:cNvPr id="267" name="Google Shape;267;p14"/>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000000"/>
              </a:solidFill>
              <a:latin typeface="Calibri"/>
              <a:ea typeface="Calibri"/>
              <a:cs typeface="Calibri"/>
              <a:sym typeface="Calibri"/>
            </a:endParaRPr>
          </a:p>
        </p:txBody>
      </p:sp>
      <p:pic>
        <p:nvPicPr>
          <p:cNvPr id="268" name="Google Shape;268;p14"/>
          <p:cNvPicPr preferRelativeResize="0"/>
          <p:nvPr/>
        </p:nvPicPr>
        <p:blipFill rotWithShape="1">
          <a:blip r:embed="rId3">
            <a:alphaModFix amt="60000"/>
          </a:blip>
          <a:srcRect t="1191" b="14538"/>
          <a:stretch/>
        </p:blipFill>
        <p:spPr>
          <a:xfrm>
            <a:off x="0" y="-85857"/>
            <a:ext cx="12192001" cy="6857990"/>
          </a:xfrm>
          <a:prstGeom prst="rect">
            <a:avLst/>
          </a:prstGeom>
          <a:noFill/>
          <a:ln>
            <a:noFill/>
          </a:ln>
        </p:spPr>
      </p:pic>
      <p:sp>
        <p:nvSpPr>
          <p:cNvPr id="269" name="Google Shape;269;p14"/>
          <p:cNvSpPr txBox="1">
            <a:spLocks noGrp="1"/>
          </p:cNvSpPr>
          <p:nvPr>
            <p:ph type="title"/>
          </p:nvPr>
        </p:nvSpPr>
        <p:spPr>
          <a:xfrm>
            <a:off x="838200" y="557189"/>
            <a:ext cx="4155825" cy="557189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Times New Roman"/>
              <a:buNone/>
            </a:pPr>
            <a:r>
              <a:rPr lang="en-GB" b="1">
                <a:solidFill>
                  <a:srgbClr val="FFFFFF"/>
                </a:solidFill>
                <a:latin typeface="Times New Roman"/>
                <a:ea typeface="Times New Roman"/>
                <a:cs typeface="Times New Roman"/>
                <a:sym typeface="Times New Roman"/>
              </a:rPr>
              <a:t>Potential Risks and Barriers</a:t>
            </a:r>
            <a:endParaRPr>
              <a:solidFill>
                <a:srgbClr val="FFFFFF"/>
              </a:solidFill>
            </a:endParaRPr>
          </a:p>
        </p:txBody>
      </p:sp>
      <p:grpSp>
        <p:nvGrpSpPr>
          <p:cNvPr id="270" name="Google Shape;270;p14"/>
          <p:cNvGrpSpPr/>
          <p:nvPr/>
        </p:nvGrpSpPr>
        <p:grpSpPr>
          <a:xfrm>
            <a:off x="5186552" y="1038283"/>
            <a:ext cx="6167245" cy="4609710"/>
            <a:chOff x="0" y="481094"/>
            <a:chExt cx="6167245" cy="4609710"/>
          </a:xfrm>
        </p:grpSpPr>
        <p:sp>
          <p:nvSpPr>
            <p:cNvPr id="271" name="Google Shape;271;p14"/>
            <p:cNvSpPr/>
            <p:nvPr/>
          </p:nvSpPr>
          <p:spPr>
            <a:xfrm>
              <a:off x="0" y="481094"/>
              <a:ext cx="6167245" cy="1484730"/>
            </a:xfrm>
            <a:prstGeom prst="roundRect">
              <a:avLst>
                <a:gd name="adj" fmla="val 16667"/>
              </a:avLst>
            </a:prstGeom>
            <a:solidFill>
              <a:srgbClr val="126082"/>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 name="Google Shape;272;p14"/>
            <p:cNvSpPr txBox="1"/>
            <p:nvPr/>
          </p:nvSpPr>
          <p:spPr>
            <a:xfrm>
              <a:off x="72479" y="553573"/>
              <a:ext cx="6022287" cy="1339772"/>
            </a:xfrm>
            <a:prstGeom prst="rect">
              <a:avLst/>
            </a:prstGeom>
            <a:noFill/>
            <a:ln>
              <a:noFill/>
            </a:ln>
          </p:spPr>
          <p:txBody>
            <a:bodyPr spcFirstLastPara="1" wrap="square" lIns="102850" tIns="102850" rIns="102850" bIns="102850" anchor="ctr" anchorCtr="0">
              <a:noAutofit/>
            </a:bodyPr>
            <a:lstStyle/>
            <a:p>
              <a:pPr marL="0" marR="0" lvl="0" indent="0" algn="l" rtl="0">
                <a:lnSpc>
                  <a:spcPct val="90000"/>
                </a:lnSpc>
                <a:spcBef>
                  <a:spcPts val="0"/>
                </a:spcBef>
                <a:spcAft>
                  <a:spcPts val="0"/>
                </a:spcAft>
                <a:buClr>
                  <a:schemeClr val="lt1"/>
                </a:buClr>
                <a:buSzPts val="2700"/>
                <a:buFont typeface="Arial"/>
                <a:buNone/>
              </a:pPr>
              <a:r>
                <a:rPr lang="en-GB" sz="2700">
                  <a:solidFill>
                    <a:schemeClr val="lt1"/>
                  </a:solidFill>
                  <a:latin typeface="Arial"/>
                  <a:ea typeface="Arial"/>
                  <a:cs typeface="Arial"/>
                  <a:sym typeface="Arial"/>
                </a:rPr>
                <a:t>Disregarding Chinese hierarchy or culture may offend and result in failed negotiations.</a:t>
              </a:r>
              <a:endParaRPr/>
            </a:p>
          </p:txBody>
        </p:sp>
        <p:sp>
          <p:nvSpPr>
            <p:cNvPr id="273" name="Google Shape;273;p14"/>
            <p:cNvSpPr/>
            <p:nvPr/>
          </p:nvSpPr>
          <p:spPr>
            <a:xfrm>
              <a:off x="0" y="2043584"/>
              <a:ext cx="6167245" cy="1484730"/>
            </a:xfrm>
            <a:prstGeom prst="roundRect">
              <a:avLst>
                <a:gd name="adj" fmla="val 16667"/>
              </a:avLst>
            </a:prstGeom>
            <a:solidFill>
              <a:srgbClr val="126082"/>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14"/>
            <p:cNvSpPr txBox="1"/>
            <p:nvPr/>
          </p:nvSpPr>
          <p:spPr>
            <a:xfrm>
              <a:off x="72479" y="2116063"/>
              <a:ext cx="6022287" cy="1339772"/>
            </a:xfrm>
            <a:prstGeom prst="rect">
              <a:avLst/>
            </a:prstGeom>
            <a:noFill/>
            <a:ln>
              <a:noFill/>
            </a:ln>
          </p:spPr>
          <p:txBody>
            <a:bodyPr spcFirstLastPara="1" wrap="square" lIns="102850" tIns="102850" rIns="102850" bIns="102850" anchor="ctr" anchorCtr="0">
              <a:noAutofit/>
            </a:bodyPr>
            <a:lstStyle/>
            <a:p>
              <a:pPr marL="0" marR="0" lvl="0" indent="0" algn="l" rtl="0">
                <a:lnSpc>
                  <a:spcPct val="90000"/>
                </a:lnSpc>
                <a:spcBef>
                  <a:spcPts val="0"/>
                </a:spcBef>
                <a:spcAft>
                  <a:spcPts val="0"/>
                </a:spcAft>
                <a:buClr>
                  <a:schemeClr val="lt1"/>
                </a:buClr>
                <a:buSzPts val="2700"/>
                <a:buFont typeface="Arial"/>
                <a:buNone/>
              </a:pPr>
              <a:r>
                <a:rPr lang="en-GB" sz="2700">
                  <a:solidFill>
                    <a:schemeClr val="lt1"/>
                  </a:solidFill>
                  <a:latin typeface="Arial"/>
                  <a:ea typeface="Arial"/>
                  <a:cs typeface="Arial"/>
                  <a:sym typeface="Arial"/>
                </a:rPr>
                <a:t>Miscommunication or perceived arrogance can damage Dyson’s reputation abroad (The Guardian 2025).</a:t>
              </a:r>
              <a:endParaRPr/>
            </a:p>
          </p:txBody>
        </p:sp>
        <p:sp>
          <p:nvSpPr>
            <p:cNvPr id="275" name="Google Shape;275;p14"/>
            <p:cNvSpPr/>
            <p:nvPr/>
          </p:nvSpPr>
          <p:spPr>
            <a:xfrm>
              <a:off x="0" y="3606074"/>
              <a:ext cx="6167245" cy="1484730"/>
            </a:xfrm>
            <a:prstGeom prst="roundRect">
              <a:avLst>
                <a:gd name="adj" fmla="val 16667"/>
              </a:avLst>
            </a:prstGeom>
            <a:solidFill>
              <a:srgbClr val="126082"/>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 name="Google Shape;276;p14"/>
            <p:cNvSpPr txBox="1"/>
            <p:nvPr/>
          </p:nvSpPr>
          <p:spPr>
            <a:xfrm>
              <a:off x="72479" y="3678553"/>
              <a:ext cx="6022287" cy="1339772"/>
            </a:xfrm>
            <a:prstGeom prst="rect">
              <a:avLst/>
            </a:prstGeom>
            <a:noFill/>
            <a:ln>
              <a:noFill/>
            </a:ln>
          </p:spPr>
          <p:txBody>
            <a:bodyPr spcFirstLastPara="1" wrap="square" lIns="102850" tIns="102850" rIns="102850" bIns="102850" anchor="ctr" anchorCtr="0">
              <a:noAutofit/>
            </a:bodyPr>
            <a:lstStyle/>
            <a:p>
              <a:pPr marL="0" marR="0" lvl="0" indent="0" algn="l" rtl="0">
                <a:lnSpc>
                  <a:spcPct val="90000"/>
                </a:lnSpc>
                <a:spcBef>
                  <a:spcPts val="0"/>
                </a:spcBef>
                <a:spcAft>
                  <a:spcPts val="0"/>
                </a:spcAft>
                <a:buClr>
                  <a:schemeClr val="lt1"/>
                </a:buClr>
                <a:buSzPts val="2700"/>
                <a:buFont typeface="Arial"/>
                <a:buNone/>
              </a:pPr>
              <a:r>
                <a:rPr lang="en-GB" sz="2700">
                  <a:solidFill>
                    <a:schemeClr val="lt1"/>
                  </a:solidFill>
                  <a:latin typeface="Arial"/>
                  <a:ea typeface="Arial"/>
                  <a:cs typeface="Arial"/>
                  <a:sym typeface="Arial"/>
                </a:rPr>
                <a:t>Missed opportunity costs may run into millions of pounds in lost market share.</a:t>
              </a:r>
              <a:endParaRPr/>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1"/>
        <p:cNvGrpSpPr/>
        <p:nvPr/>
      </p:nvGrpSpPr>
      <p:grpSpPr>
        <a:xfrm>
          <a:off x="0" y="0"/>
          <a:ext cx="0" cy="0"/>
          <a:chOff x="0" y="0"/>
          <a:chExt cx="0" cy="0"/>
        </a:xfrm>
      </p:grpSpPr>
      <p:sp>
        <p:nvSpPr>
          <p:cNvPr id="282" name="Google Shape;282;p15"/>
          <p:cNvSpPr/>
          <p:nvPr/>
        </p:nvSpPr>
        <p:spPr>
          <a:xfrm>
            <a:off x="3049"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83" name="Google Shape;283;p15" descr="Red retro robot"/>
          <p:cNvPicPr preferRelativeResize="0"/>
          <p:nvPr/>
        </p:nvPicPr>
        <p:blipFill rotWithShape="1">
          <a:blip r:embed="rId3">
            <a:alphaModFix/>
          </a:blip>
          <a:srcRect l="6023" r="-3" b="-3"/>
          <a:stretch/>
        </p:blipFill>
        <p:spPr>
          <a:xfrm>
            <a:off x="2522356" y="10"/>
            <a:ext cx="9669642" cy="6857990"/>
          </a:xfrm>
          <a:prstGeom prst="rect">
            <a:avLst/>
          </a:prstGeom>
          <a:noFill/>
          <a:ln>
            <a:noFill/>
          </a:ln>
        </p:spPr>
      </p:pic>
      <p:sp>
        <p:nvSpPr>
          <p:cNvPr id="284" name="Google Shape;284;p15"/>
          <p:cNvSpPr/>
          <p:nvPr/>
        </p:nvSpPr>
        <p:spPr>
          <a:xfrm>
            <a:off x="-1" y="0"/>
            <a:ext cx="7390263"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85" name="Google Shape;285;p15"/>
          <p:cNvSpPr txBox="1">
            <a:spLocks noGrp="1"/>
          </p:cNvSpPr>
          <p:nvPr>
            <p:ph type="title"/>
          </p:nvPr>
        </p:nvSpPr>
        <p:spPr>
          <a:xfrm>
            <a:off x="83820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Opportunity Outlook for Dyson</a:t>
            </a:r>
            <a:endParaRPr sz="4000"/>
          </a:p>
        </p:txBody>
      </p:sp>
      <p:sp>
        <p:nvSpPr>
          <p:cNvPr id="286" name="Google Shape;286;p15"/>
          <p:cNvSpPr txBox="1">
            <a:spLocks noGrp="1"/>
          </p:cNvSpPr>
          <p:nvPr>
            <p:ph idx="1"/>
          </p:nvPr>
        </p:nvSpPr>
        <p:spPr>
          <a:xfrm>
            <a:off x="83820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Partnering with Chinese innovators can accelerate Dyson’s smart appliance product development (Lotus Social Agency, 2023).</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China’s growing middle-class offers huge long-term revenue potential for consumer electronics.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Localisation reduces costs and improves product-market fit in dynamic regions.</a:t>
            </a:r>
            <a:endParaRPr sz="20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1"/>
        <p:cNvGrpSpPr/>
        <p:nvPr/>
      </p:nvGrpSpPr>
      <p:grpSpPr>
        <a:xfrm>
          <a:off x="0" y="0"/>
          <a:ext cx="0" cy="0"/>
          <a:chOff x="0" y="0"/>
          <a:chExt cx="0" cy="0"/>
        </a:xfrm>
      </p:grpSpPr>
      <p:sp>
        <p:nvSpPr>
          <p:cNvPr id="292" name="Google Shape;292;p16"/>
          <p:cNvSpPr/>
          <p:nvPr/>
        </p:nvSpPr>
        <p:spPr>
          <a:xfrm>
            <a:off x="-1"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293" name="Google Shape;293;p16" descr="Dyson, Famed for Vacuum Cleaners, Aims to Build Electric Car - WSJ"/>
          <p:cNvPicPr preferRelativeResize="0"/>
          <p:nvPr/>
        </p:nvPicPr>
        <p:blipFill rotWithShape="1">
          <a:blip r:embed="rId3">
            <a:alphaModFix/>
          </a:blip>
          <a:srcRect l="5884" r="-1" b="-1"/>
          <a:stretch/>
        </p:blipFill>
        <p:spPr>
          <a:xfrm>
            <a:off x="1" y="10"/>
            <a:ext cx="9669642" cy="6857990"/>
          </a:xfrm>
          <a:prstGeom prst="rect">
            <a:avLst/>
          </a:prstGeom>
          <a:noFill/>
          <a:ln>
            <a:noFill/>
          </a:ln>
        </p:spPr>
      </p:pic>
      <p:sp>
        <p:nvSpPr>
          <p:cNvPr id="294" name="Google Shape;294;p16"/>
          <p:cNvSpPr/>
          <p:nvPr/>
        </p:nvSpPr>
        <p:spPr>
          <a:xfrm flipH="1">
            <a:off x="5125019" y="0"/>
            <a:ext cx="7066978" cy="6858000"/>
          </a:xfrm>
          <a:prstGeom prst="rect">
            <a:avLst/>
          </a:prstGeom>
          <a:gradFill>
            <a:gsLst>
              <a:gs pos="0">
                <a:srgbClr val="FFFFFF">
                  <a:alpha val="0"/>
                </a:srgbClr>
              </a:gs>
              <a:gs pos="19000">
                <a:srgbClr val="FFFFFF">
                  <a:alpha val="37647"/>
                </a:srgbClr>
              </a:gs>
              <a:gs pos="35000">
                <a:srgbClr val="FFFFFF">
                  <a:alpha val="76862"/>
                </a:srgbClr>
              </a:gs>
              <a:gs pos="48000">
                <a:schemeClr val="lt1"/>
              </a:gs>
              <a:gs pos="100000">
                <a:schemeClr val="lt1"/>
              </a:gs>
            </a:gsLst>
            <a:lin ang="108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295" name="Google Shape;295;p16"/>
          <p:cNvSpPr txBox="1">
            <a:spLocks noGrp="1"/>
          </p:cNvSpPr>
          <p:nvPr>
            <p:ph type="title"/>
          </p:nvPr>
        </p:nvSpPr>
        <p:spPr>
          <a:xfrm>
            <a:off x="7531610" y="365125"/>
            <a:ext cx="3822189" cy="1899912"/>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000"/>
              <a:buFont typeface="Times New Roman"/>
              <a:buNone/>
            </a:pPr>
            <a:r>
              <a:rPr lang="en-GB" sz="4000" b="1">
                <a:latin typeface="Times New Roman"/>
                <a:ea typeface="Times New Roman"/>
                <a:cs typeface="Times New Roman"/>
                <a:sym typeface="Times New Roman"/>
              </a:rPr>
              <a:t>Conclusion</a:t>
            </a:r>
            <a:endParaRPr sz="4000"/>
          </a:p>
        </p:txBody>
      </p:sp>
      <p:sp>
        <p:nvSpPr>
          <p:cNvPr id="296" name="Google Shape;296;p16"/>
          <p:cNvSpPr txBox="1">
            <a:spLocks noGrp="1"/>
          </p:cNvSpPr>
          <p:nvPr>
            <p:ph idx="1"/>
          </p:nvPr>
        </p:nvSpPr>
        <p:spPr>
          <a:xfrm>
            <a:off x="7531610" y="2434201"/>
            <a:ext cx="3822189" cy="3742762"/>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dk1"/>
              </a:buClr>
              <a:buSzPts val="2000"/>
              <a:buChar char="•"/>
            </a:pPr>
            <a:r>
              <a:rPr lang="en-GB" sz="2000">
                <a:latin typeface="Times New Roman"/>
                <a:ea typeface="Times New Roman"/>
                <a:cs typeface="Times New Roman"/>
                <a:sym typeface="Times New Roman"/>
              </a:rPr>
              <a:t>This presentation has highlighted cultural theories, practices, and negotiation strategies for UK–China partnerships.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Guanxi, hierarchy, and communication differences must be addressed respectfully for success.</a:t>
            </a:r>
            <a:endParaRPr sz="2000"/>
          </a:p>
          <a:p>
            <a:pPr marL="228600" lvl="0" indent="-228600" algn="l" rtl="0">
              <a:lnSpc>
                <a:spcPct val="90000"/>
              </a:lnSpc>
              <a:spcBef>
                <a:spcPts val="1000"/>
              </a:spcBef>
              <a:spcAft>
                <a:spcPts val="0"/>
              </a:spcAft>
              <a:buClr>
                <a:schemeClr val="dk1"/>
              </a:buClr>
              <a:buSzPts val="2000"/>
              <a:buChar char="•"/>
            </a:pPr>
            <a:r>
              <a:rPr lang="en-GB" sz="2000">
                <a:latin typeface="Times New Roman"/>
                <a:ea typeface="Times New Roman"/>
                <a:cs typeface="Times New Roman"/>
                <a:sym typeface="Times New Roman"/>
              </a:rPr>
              <a:t>Dyson must balance cultural intelligence with innovation to unlock long-term value (Financial Times, 2025).</a:t>
            </a:r>
            <a:endParaRPr sz="20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01"/>
        <p:cNvGrpSpPr/>
        <p:nvPr/>
      </p:nvGrpSpPr>
      <p:grpSpPr>
        <a:xfrm>
          <a:off x="0" y="0"/>
          <a:ext cx="0" cy="0"/>
          <a:chOff x="0" y="0"/>
          <a:chExt cx="0" cy="0"/>
        </a:xfrm>
      </p:grpSpPr>
      <p:sp>
        <p:nvSpPr>
          <p:cNvPr id="302" name="Google Shape;302;p17"/>
          <p:cNvSpPr/>
          <p:nvPr/>
        </p:nvSpPr>
        <p:spPr>
          <a:xfrm>
            <a:off x="3048" y="0"/>
            <a:ext cx="12188952"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03" name="Google Shape;303;p17"/>
          <p:cNvSpPr/>
          <p:nvPr/>
        </p:nvSpPr>
        <p:spPr>
          <a:xfrm>
            <a:off x="1" y="0"/>
            <a:ext cx="4167271" cy="6858000"/>
          </a:xfrm>
          <a:custGeom>
            <a:avLst/>
            <a:gdLst/>
            <a:ahLst/>
            <a:cxnLst/>
            <a:rect l="l" t="t" r="r" b="b"/>
            <a:pathLst>
              <a:path w="4167271" h="6858000" extrusionOk="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04" name="Google Shape;304;p17"/>
          <p:cNvSpPr txBox="1">
            <a:spLocks noGrp="1"/>
          </p:cNvSpPr>
          <p:nvPr>
            <p:ph type="title"/>
          </p:nvPr>
        </p:nvSpPr>
        <p:spPr>
          <a:xfrm>
            <a:off x="686834" y="1153572"/>
            <a:ext cx="3200400" cy="44611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Times New Roman"/>
              <a:buNone/>
            </a:pPr>
            <a:r>
              <a:rPr lang="en-GB" b="1">
                <a:solidFill>
                  <a:srgbClr val="FFFFFF"/>
                </a:solidFill>
                <a:latin typeface="Times New Roman"/>
                <a:ea typeface="Times New Roman"/>
                <a:cs typeface="Times New Roman"/>
                <a:sym typeface="Times New Roman"/>
              </a:rPr>
              <a:t>Reference List</a:t>
            </a:r>
            <a:endParaRPr>
              <a:solidFill>
                <a:srgbClr val="FFFFFF"/>
              </a:solidFill>
            </a:endParaRPr>
          </a:p>
        </p:txBody>
      </p:sp>
      <p:sp>
        <p:nvSpPr>
          <p:cNvPr id="306" name="Google Shape;306;p17"/>
          <p:cNvSpPr txBox="1">
            <a:spLocks noGrp="1"/>
          </p:cNvSpPr>
          <p:nvPr>
            <p:ph idx="1"/>
          </p:nvPr>
        </p:nvSpPr>
        <p:spPr>
          <a:xfrm>
            <a:off x="4167272" y="591344"/>
            <a:ext cx="7924465" cy="5947569"/>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1300"/>
              <a:buNone/>
            </a:pPr>
            <a:r>
              <a:rPr lang="en-GB" sz="1400" dirty="0">
                <a:latin typeface="Times New Roman"/>
                <a:ea typeface="Times New Roman"/>
                <a:cs typeface="Times New Roman"/>
                <a:sym typeface="Times New Roman"/>
              </a:rPr>
              <a:t>CBBC (2024). </a:t>
            </a:r>
            <a:r>
              <a:rPr lang="en-GB" sz="1400" i="1" dirty="0">
                <a:latin typeface="Times New Roman"/>
                <a:ea typeface="Times New Roman"/>
                <a:cs typeface="Times New Roman"/>
                <a:sym typeface="Times New Roman"/>
              </a:rPr>
              <a:t>How to Understand and Navigate China's Workplace Culture</a:t>
            </a:r>
            <a:r>
              <a:rPr lang="en-GB" sz="1400" dirty="0">
                <a:latin typeface="Times New Roman"/>
                <a:ea typeface="Times New Roman"/>
                <a:cs typeface="Times New Roman"/>
                <a:sym typeface="Times New Roman"/>
              </a:rPr>
              <a:t>. China–Britain Business Council. Available at:</a:t>
            </a:r>
            <a:r>
              <a:rPr lang="en-GB" sz="1400" u="sng" dirty="0">
                <a:solidFill>
                  <a:schemeClr val="hlink"/>
                </a:solidFill>
                <a:latin typeface="Times New Roman"/>
                <a:ea typeface="Times New Roman"/>
                <a:cs typeface="Times New Roman"/>
                <a:sym typeface="Times New Roman"/>
                <a:hlinkClick r:id="rId3"/>
              </a:rPr>
              <a:t> </a:t>
            </a:r>
            <a:r>
              <a:rPr lang="en-GB" sz="1400" u="sng" dirty="0">
                <a:solidFill>
                  <a:schemeClr val="hlink"/>
                </a:solidFill>
                <a:latin typeface="Times New Roman"/>
                <a:ea typeface="Times New Roman"/>
                <a:cs typeface="Times New Roman"/>
                <a:sym typeface="Times New Roman"/>
                <a:hlinkClick r:id="rId4"/>
              </a:rPr>
              <a:t>https://focus.cbbc.org/how-to-navigate-chinas-workplace-culture/</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Dyson (2023). </a:t>
            </a:r>
            <a:r>
              <a:rPr lang="en-GB" sz="1400" i="1" dirty="0">
                <a:latin typeface="Times New Roman"/>
                <a:ea typeface="Times New Roman"/>
                <a:cs typeface="Times New Roman"/>
                <a:sym typeface="Times New Roman"/>
              </a:rPr>
              <a:t>Dyson Pioneers Full Control of Connected Machines within China's WeChat Eco-System</a:t>
            </a:r>
            <a:r>
              <a:rPr lang="en-GB" sz="1400" dirty="0">
                <a:latin typeface="Times New Roman"/>
                <a:ea typeface="Times New Roman"/>
                <a:cs typeface="Times New Roman"/>
                <a:sym typeface="Times New Roman"/>
              </a:rPr>
              <a:t>. Dyson. Available at:</a:t>
            </a:r>
            <a:r>
              <a:rPr lang="en-GB" sz="1400" u="sng" dirty="0">
                <a:solidFill>
                  <a:schemeClr val="hlink"/>
                </a:solidFill>
                <a:latin typeface="Times New Roman"/>
                <a:ea typeface="Times New Roman"/>
                <a:cs typeface="Times New Roman"/>
                <a:sym typeface="Times New Roman"/>
                <a:hlinkClick r:id="rId5"/>
              </a:rPr>
              <a:t> </a:t>
            </a:r>
            <a:r>
              <a:rPr lang="en-GB" sz="1400" u="sng" dirty="0">
                <a:solidFill>
                  <a:schemeClr val="hlink"/>
                </a:solidFill>
                <a:latin typeface="Times New Roman"/>
                <a:ea typeface="Times New Roman"/>
                <a:cs typeface="Times New Roman"/>
                <a:sym typeface="Times New Roman"/>
                <a:hlinkClick r:id="rId4"/>
              </a:rPr>
              <a:t>https://www.dyson.com/discover/innovation/rethinking-technology/dyson-pioneers-full-control-of-connected-machines-within-chinas-wechat-eco-system</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EAC International Consulting (2021). </a:t>
            </a:r>
            <a:r>
              <a:rPr lang="en-GB" sz="1400" i="1" dirty="0">
                <a:latin typeface="Times New Roman"/>
                <a:ea typeface="Times New Roman"/>
                <a:cs typeface="Times New Roman"/>
                <a:sym typeface="Times New Roman"/>
              </a:rPr>
              <a:t>China Case Study: Dyson</a:t>
            </a:r>
            <a:r>
              <a:rPr lang="en-GB" sz="1400" dirty="0">
                <a:latin typeface="Times New Roman"/>
                <a:ea typeface="Times New Roman"/>
                <a:cs typeface="Times New Roman"/>
                <a:sym typeface="Times New Roman"/>
              </a:rPr>
              <a:t>. EAC International Consulting. Available at:</a:t>
            </a:r>
            <a:r>
              <a:rPr lang="en-GB" sz="1400" u="sng" dirty="0">
                <a:solidFill>
                  <a:schemeClr val="hlink"/>
                </a:solidFill>
                <a:latin typeface="Times New Roman"/>
                <a:ea typeface="Times New Roman"/>
                <a:cs typeface="Times New Roman"/>
                <a:sym typeface="Times New Roman"/>
                <a:hlinkClick r:id="rId6"/>
              </a:rPr>
              <a:t> </a:t>
            </a:r>
            <a:r>
              <a:rPr lang="en-GB" sz="1400" u="sng" dirty="0">
                <a:solidFill>
                  <a:schemeClr val="hlink"/>
                </a:solidFill>
                <a:latin typeface="Times New Roman"/>
                <a:ea typeface="Times New Roman"/>
                <a:cs typeface="Times New Roman"/>
                <a:sym typeface="Times New Roman"/>
                <a:hlinkClick r:id="rId4"/>
              </a:rPr>
              <a:t>https://eac-consulting.de/china-case-study-dyson/</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Financial Times (2025). </a:t>
            </a:r>
            <a:r>
              <a:rPr lang="en-GB" sz="1400" i="1" dirty="0">
                <a:latin typeface="Times New Roman"/>
                <a:ea typeface="Times New Roman"/>
                <a:cs typeface="Times New Roman"/>
                <a:sym typeface="Times New Roman"/>
              </a:rPr>
              <a:t>Britain needs a coherent China strategy</a:t>
            </a:r>
            <a:r>
              <a:rPr lang="en-GB" sz="1400" dirty="0">
                <a:latin typeface="Times New Roman"/>
                <a:ea typeface="Times New Roman"/>
                <a:cs typeface="Times New Roman"/>
                <a:sym typeface="Times New Roman"/>
              </a:rPr>
              <a:t>. Financial Times. Available at:</a:t>
            </a:r>
            <a:r>
              <a:rPr lang="en-GB" sz="1400" u="sng" dirty="0">
                <a:solidFill>
                  <a:schemeClr val="hlink"/>
                </a:solidFill>
                <a:latin typeface="Times New Roman"/>
                <a:ea typeface="Times New Roman"/>
                <a:cs typeface="Times New Roman"/>
                <a:sym typeface="Times New Roman"/>
                <a:hlinkClick r:id="rId7"/>
              </a:rPr>
              <a:t> </a:t>
            </a:r>
            <a:r>
              <a:rPr lang="en-GB" sz="1400" u="sng" dirty="0">
                <a:solidFill>
                  <a:schemeClr val="hlink"/>
                </a:solidFill>
                <a:latin typeface="Times New Roman"/>
                <a:ea typeface="Times New Roman"/>
                <a:cs typeface="Times New Roman"/>
                <a:sym typeface="Times New Roman"/>
                <a:hlinkClick r:id="rId4"/>
              </a:rPr>
              <a:t>https://www.ft.com/content/b9504882-516a-4689-a552-9b8e6a49a046</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Harvard Business Review (2022). </a:t>
            </a:r>
            <a:r>
              <a:rPr lang="en-GB" sz="1400" i="1" dirty="0">
                <a:latin typeface="Times New Roman"/>
                <a:ea typeface="Times New Roman"/>
                <a:cs typeface="Times New Roman"/>
                <a:sym typeface="Times New Roman"/>
              </a:rPr>
              <a:t>How Cultural Differences Impact International Business Negotiations</a:t>
            </a:r>
            <a:r>
              <a:rPr lang="en-GB" sz="1400" dirty="0">
                <a:latin typeface="Times New Roman"/>
                <a:ea typeface="Times New Roman"/>
                <a:cs typeface="Times New Roman"/>
                <a:sym typeface="Times New Roman"/>
              </a:rPr>
              <a:t>. Harvard Business Review. Available at:</a:t>
            </a:r>
            <a:r>
              <a:rPr lang="en-GB" sz="1400" u="sng" dirty="0">
                <a:solidFill>
                  <a:schemeClr val="hlink"/>
                </a:solidFill>
                <a:latin typeface="Times New Roman"/>
                <a:ea typeface="Times New Roman"/>
                <a:cs typeface="Times New Roman"/>
                <a:sym typeface="Times New Roman"/>
                <a:hlinkClick r:id="rId8"/>
              </a:rPr>
              <a:t> </a:t>
            </a:r>
            <a:r>
              <a:rPr lang="en-GB" sz="1400" u="sng" dirty="0">
                <a:solidFill>
                  <a:schemeClr val="hlink"/>
                </a:solidFill>
                <a:latin typeface="Times New Roman"/>
                <a:ea typeface="Times New Roman"/>
                <a:cs typeface="Times New Roman"/>
                <a:sym typeface="Times New Roman"/>
                <a:hlinkClick r:id="rId4"/>
              </a:rPr>
              <a:t>https://hbr.org/2022/03/how-cultural-differences-impact-international-business-negotiations</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Lotus Social Agency (2023). </a:t>
            </a:r>
            <a:r>
              <a:rPr lang="en-GB" sz="1400" i="1" dirty="0">
                <a:latin typeface="Times New Roman"/>
                <a:ea typeface="Times New Roman"/>
                <a:cs typeface="Times New Roman"/>
                <a:sym typeface="Times New Roman"/>
              </a:rPr>
              <a:t>Why Dyson's Chinese Market Entry Was so Successful</a:t>
            </a:r>
            <a:r>
              <a:rPr lang="en-GB" sz="1400" dirty="0">
                <a:latin typeface="Times New Roman"/>
                <a:ea typeface="Times New Roman"/>
                <a:cs typeface="Times New Roman"/>
                <a:sym typeface="Times New Roman"/>
              </a:rPr>
              <a:t>. Lotus Social Agency. Available at:</a:t>
            </a:r>
            <a:r>
              <a:rPr lang="en-GB" sz="1400" u="sng" dirty="0">
                <a:solidFill>
                  <a:schemeClr val="hlink"/>
                </a:solidFill>
                <a:latin typeface="Times New Roman"/>
                <a:ea typeface="Times New Roman"/>
                <a:cs typeface="Times New Roman"/>
                <a:sym typeface="Times New Roman"/>
                <a:hlinkClick r:id="rId9"/>
              </a:rPr>
              <a:t> </a:t>
            </a:r>
            <a:r>
              <a:rPr lang="en-GB" sz="1400" u="sng" dirty="0">
                <a:solidFill>
                  <a:schemeClr val="hlink"/>
                </a:solidFill>
                <a:latin typeface="Times New Roman"/>
                <a:ea typeface="Times New Roman"/>
                <a:cs typeface="Times New Roman"/>
                <a:sym typeface="Times New Roman"/>
                <a:hlinkClick r:id="rId4"/>
              </a:rPr>
              <a:t>https://www.lotussocialagency.com/blog/why-dysons-chinese-market-entry-was-so-successful</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Marketing-Interactive (2024). </a:t>
            </a:r>
            <a:r>
              <a:rPr lang="en-GB" sz="1400" i="1" dirty="0">
                <a:latin typeface="Times New Roman"/>
                <a:ea typeface="Times New Roman"/>
                <a:cs typeface="Times New Roman"/>
                <a:sym typeface="Times New Roman"/>
              </a:rPr>
              <a:t>Dyson China Hands Media Duties to Publicis</a:t>
            </a:r>
            <a:r>
              <a:rPr lang="en-GB" sz="1400" dirty="0">
                <a:latin typeface="Times New Roman"/>
                <a:ea typeface="Times New Roman"/>
                <a:cs typeface="Times New Roman"/>
                <a:sym typeface="Times New Roman"/>
              </a:rPr>
              <a:t>. Marketing-Interactive. Available at:</a:t>
            </a:r>
            <a:r>
              <a:rPr lang="en-GB" sz="1400" u="sng" dirty="0">
                <a:solidFill>
                  <a:schemeClr val="hlink"/>
                </a:solidFill>
                <a:latin typeface="Times New Roman"/>
                <a:ea typeface="Times New Roman"/>
                <a:cs typeface="Times New Roman"/>
                <a:sym typeface="Times New Roman"/>
                <a:hlinkClick r:id="rId10"/>
              </a:rPr>
              <a:t> </a:t>
            </a:r>
            <a:r>
              <a:rPr lang="en-GB" sz="1400" u="sng" dirty="0">
                <a:solidFill>
                  <a:schemeClr val="hlink"/>
                </a:solidFill>
                <a:latin typeface="Times New Roman"/>
                <a:ea typeface="Times New Roman"/>
                <a:cs typeface="Times New Roman"/>
                <a:sym typeface="Times New Roman"/>
                <a:hlinkClick r:id="rId4"/>
              </a:rPr>
              <a:t>https://www.marketing-interactive.com/dyson-china-hands-media-duties-to-publicis</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err="1">
                <a:latin typeface="Times New Roman"/>
                <a:ea typeface="Times New Roman"/>
                <a:cs typeface="Times New Roman"/>
                <a:sym typeface="Times New Roman"/>
              </a:rPr>
              <a:t>Scotwork</a:t>
            </a:r>
            <a:r>
              <a:rPr lang="en-GB" sz="1400" dirty="0">
                <a:latin typeface="Times New Roman"/>
                <a:ea typeface="Times New Roman"/>
                <a:cs typeface="Times New Roman"/>
                <a:sym typeface="Times New Roman"/>
              </a:rPr>
              <a:t> UK (2025). </a:t>
            </a:r>
            <a:r>
              <a:rPr lang="en-GB" sz="1400" i="1" dirty="0">
                <a:latin typeface="Times New Roman"/>
                <a:ea typeface="Times New Roman"/>
                <a:cs typeface="Times New Roman"/>
                <a:sym typeface="Times New Roman"/>
              </a:rPr>
              <a:t>Negotiation in China: Key Tips You Need to Know</a:t>
            </a:r>
            <a:r>
              <a:rPr lang="en-GB" sz="1400" dirty="0">
                <a:latin typeface="Times New Roman"/>
                <a:ea typeface="Times New Roman"/>
                <a:cs typeface="Times New Roman"/>
                <a:sym typeface="Times New Roman"/>
              </a:rPr>
              <a:t>. </a:t>
            </a:r>
            <a:r>
              <a:rPr lang="en-GB" sz="1400" dirty="0" err="1">
                <a:latin typeface="Times New Roman"/>
                <a:ea typeface="Times New Roman"/>
                <a:cs typeface="Times New Roman"/>
                <a:sym typeface="Times New Roman"/>
              </a:rPr>
              <a:t>Scotwork</a:t>
            </a:r>
            <a:r>
              <a:rPr lang="en-GB" sz="1400" dirty="0">
                <a:latin typeface="Times New Roman"/>
                <a:ea typeface="Times New Roman"/>
                <a:cs typeface="Times New Roman"/>
                <a:sym typeface="Times New Roman"/>
              </a:rPr>
              <a:t> UK. Available at:</a:t>
            </a:r>
            <a:r>
              <a:rPr lang="en-GB" sz="1400" u="sng" dirty="0">
                <a:solidFill>
                  <a:schemeClr val="hlink"/>
                </a:solidFill>
                <a:latin typeface="Times New Roman"/>
                <a:ea typeface="Times New Roman"/>
                <a:cs typeface="Times New Roman"/>
                <a:sym typeface="Times New Roman"/>
                <a:hlinkClick r:id="rId4"/>
              </a:rPr>
              <a:t> https://www.scotwork.co.uk/thought-leadership/negotiation-in-china/</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r>
              <a:rPr lang="en-GB" sz="1400" dirty="0">
                <a:latin typeface="Times New Roman"/>
                <a:ea typeface="Times New Roman"/>
                <a:cs typeface="Times New Roman"/>
                <a:sym typeface="Times New Roman"/>
              </a:rPr>
              <a:t>The Guardian (2025). </a:t>
            </a:r>
            <a:r>
              <a:rPr lang="en-GB" sz="1400" i="1" dirty="0">
                <a:latin typeface="Times New Roman"/>
                <a:ea typeface="Times New Roman"/>
                <a:cs typeface="Times New Roman"/>
                <a:sym typeface="Times New Roman"/>
              </a:rPr>
              <a:t>Labour is right to forge more trade links with China - not doing so would be folly</a:t>
            </a:r>
            <a:r>
              <a:rPr lang="en-GB" sz="1400" dirty="0">
                <a:latin typeface="Times New Roman"/>
                <a:ea typeface="Times New Roman"/>
                <a:cs typeface="Times New Roman"/>
                <a:sym typeface="Times New Roman"/>
              </a:rPr>
              <a:t>. The Guardian. Available at:</a:t>
            </a:r>
            <a:r>
              <a:rPr lang="en-GB" sz="1400" u="sng" dirty="0">
                <a:solidFill>
                  <a:schemeClr val="hlink"/>
                </a:solidFill>
                <a:latin typeface="Times New Roman"/>
                <a:ea typeface="Times New Roman"/>
                <a:cs typeface="Times New Roman"/>
                <a:sym typeface="Times New Roman"/>
                <a:hlinkClick r:id="rId11"/>
              </a:rPr>
              <a:t> https://www.theguardian.com/commentisfree/2025/jan/18/labour-trade-links-china-uk</a:t>
            </a:r>
            <a:r>
              <a:rPr lang="en-GB" sz="1400" dirty="0">
                <a:latin typeface="Times New Roman"/>
                <a:ea typeface="Times New Roman"/>
                <a:cs typeface="Times New Roman"/>
                <a:sym typeface="Times New Roman"/>
              </a:rPr>
              <a:t> (Accessed: 12 April 2025).</a:t>
            </a:r>
            <a:br>
              <a:rPr lang="en-GB" sz="1400" dirty="0">
                <a:latin typeface="Times New Roman"/>
                <a:ea typeface="Times New Roman"/>
                <a:cs typeface="Times New Roman"/>
                <a:sym typeface="Times New Roman"/>
              </a:rPr>
            </a:br>
            <a:endParaRPr sz="1400" dirty="0">
              <a:latin typeface="Times New Roman"/>
              <a:ea typeface="Times New Roman"/>
              <a:cs typeface="Times New Roman"/>
              <a:sym typeface="Times New Roman"/>
            </a:endParaRPr>
          </a:p>
        </p:txBody>
      </p:sp>
      <p:sp>
        <p:nvSpPr>
          <p:cNvPr id="305" name="Google Shape;305;p17"/>
          <p:cNvSpPr/>
          <p:nvPr/>
        </p:nvSpPr>
        <p:spPr>
          <a:xfrm rot="10800000" flipH="1">
            <a:off x="7550402" y="2455479"/>
            <a:ext cx="4083433" cy="4083433"/>
          </a:xfrm>
          <a:prstGeom prst="arc">
            <a:avLst>
              <a:gd name="adj1" fmla="val 16200000"/>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dk1"/>
              </a:solidFill>
              <a:latin typeface="Arial"/>
              <a:ea typeface="Arial"/>
              <a:cs typeface="Arial"/>
              <a:sym typeface="Aria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 name="Title 5">
            <a:extLst>
              <a:ext uri="{FF2B5EF4-FFF2-40B4-BE49-F238E27FC236}">
                <a16:creationId xmlns:a16="http://schemas.microsoft.com/office/drawing/2014/main" id="{5E08C235-F23D-7D2F-7342-6E961D657A54}"/>
              </a:ext>
            </a:extLst>
          </p:cNvPr>
          <p:cNvSpPr>
            <a:spLocks noGrp="1"/>
          </p:cNvSpPr>
          <p:nvPr>
            <p:ph type="title"/>
          </p:nvPr>
        </p:nvSpPr>
        <p:spPr>
          <a:xfrm>
            <a:off x="1043057" y="1701518"/>
            <a:ext cx="5221185" cy="3072015"/>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Thank you for you attention!</a:t>
            </a:r>
            <a:br>
              <a:rPr lang="en-US" sz="6000" kern="1200" dirty="0">
                <a:solidFill>
                  <a:schemeClr val="tx1"/>
                </a:solidFill>
                <a:latin typeface="+mj-lt"/>
                <a:ea typeface="+mj-ea"/>
                <a:cs typeface="+mj-cs"/>
              </a:rPr>
            </a:br>
            <a:endParaRPr lang="en-US" sz="6000" kern="1200" dirty="0">
              <a:solidFill>
                <a:schemeClr val="tx1"/>
              </a:solidFill>
              <a:latin typeface="+mj-lt"/>
              <a:ea typeface="+mj-ea"/>
              <a:cs typeface="+mj-cs"/>
            </a:endParaRPr>
          </a:p>
        </p:txBody>
      </p:sp>
      <p:sp>
        <p:nvSpPr>
          <p:cNvPr id="14" name="Freeform: Shape 13">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0" name="Freeform: Shape 15">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Content Placeholder 6" descr="Smiling Face with No Fill">
            <a:extLst>
              <a:ext uri="{FF2B5EF4-FFF2-40B4-BE49-F238E27FC236}">
                <a16:creationId xmlns:a16="http://schemas.microsoft.com/office/drawing/2014/main" id="{D95DE719-B5EE-5229-3303-976123BC0F1C}"/>
              </a:ext>
            </a:extLst>
          </p:cNvPr>
          <p:cNvPicPr>
            <a:picLocks noGrp="1" noChangeAspect="1"/>
          </p:cNvPicPr>
          <p:nvPr>
            <p:ph idx="4294967295"/>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13" name="Freeform: Shape 17">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3467033756"/>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{FF1B4A96-C680-FB4A-A7FC-ED2CDC3942DA}tf16401378</Template>
  <TotalTime>14</TotalTime>
  <Words>3252</Words>
  <PresentationFormat>Widescreen</PresentationFormat>
  <Paragraphs>221</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 Light</vt:lpstr>
      <vt:lpstr>Arial</vt:lpstr>
      <vt:lpstr>Times New Roman</vt:lpstr>
      <vt:lpstr>Calibri</vt:lpstr>
      <vt:lpstr>1_Office Theme</vt:lpstr>
      <vt:lpstr>LCBB6001 - International Business Communications Component 2: Practical: Individual Presentation Title: Strategic Cross-Cultural Negotiation: Building a UK-China Partnership for Dyson Ltd Student Name:Daniel Istrati Student ID:1917711</vt:lpstr>
      <vt:lpstr>Introduction</vt:lpstr>
      <vt:lpstr>Defining culture, defining business relevance</vt:lpstr>
      <vt:lpstr>Elements of Culture Affecting Negotiations</vt:lpstr>
      <vt:lpstr>Hofstede’s Cultural Dimensions Theory</vt:lpstr>
      <vt:lpstr>High- vs. Low-Context Cultures: </vt:lpstr>
      <vt:lpstr>Trompenaars’ Seven Dimensions</vt:lpstr>
      <vt:lpstr>Guanxi – The Heart of Chinese Business</vt:lpstr>
      <vt:lpstr> Communication and Etiquette Differences</vt:lpstr>
      <vt:lpstr>Time Orientation Conflicts</vt:lpstr>
      <vt:lpstr>Hierarchy and Decision-Making</vt:lpstr>
      <vt:lpstr>Building Trust and Adaptability</vt:lpstr>
      <vt:lpstr>Case Evidence – Dyson in China</vt:lpstr>
      <vt:lpstr>Strategic Negotiation Tactics</vt:lpstr>
      <vt:lpstr>Potential Risks and Barriers</vt:lpstr>
      <vt:lpstr>Opportunity Outlook for Dyson</vt:lpstr>
      <vt:lpstr>Conclusion</vt:lpstr>
      <vt:lpstr>Reference List</vt:lpstr>
      <vt:lpstr>Thank you for you attention!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2025-04-12T17:36:36Z</dcterms:created>
  <dcterms:modified xsi:type="dcterms:W3CDTF">2025-04-25T08:39:06Z</dcterms:modified>
</cp:coreProperties>
</file>