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8"/>
  </p:notesMasterIdLst>
  <p:sldIdLst>
    <p:sldId id="256" r:id="rId2"/>
    <p:sldId id="257" r:id="rId3"/>
    <p:sldId id="258" r:id="rId4"/>
    <p:sldId id="259" r:id="rId5"/>
    <p:sldId id="269" r:id="rId6"/>
    <p:sldId id="270" r:id="rId7"/>
    <p:sldId id="271" r:id="rId8"/>
    <p:sldId id="262" r:id="rId9"/>
    <p:sldId id="272" r:id="rId10"/>
    <p:sldId id="273" r:id="rId11"/>
    <p:sldId id="263" r:id="rId12"/>
    <p:sldId id="274" r:id="rId13"/>
    <p:sldId id="264" r:id="rId14"/>
    <p:sldId id="275" r:id="rId15"/>
    <p:sldId id="267" r:id="rId16"/>
    <p:sldId id="268"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3DB29E6-7994-187D-9570-F9553CF39DCC}" v="9" dt="2023-11-21T11:57:01.05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9748"/>
    <p:restoredTop sz="94291" autoAdjust="0"/>
  </p:normalViewPr>
  <p:slideViewPr>
    <p:cSldViewPr snapToGrid="0">
      <p:cViewPr varScale="1">
        <p:scale>
          <a:sx n="81" d="100"/>
          <a:sy n="81" d="100"/>
        </p:scale>
        <p:origin x="77" y="38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9A3950B-A559-4F6D-936D-AED5AF86DBCB}" type="datetimeFigureOut">
              <a:rPr lang="en-US" smtClean="0"/>
              <a:t>11/21/2023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4246A4C-00A4-4EE9-84ED-B180E854A2F1}" type="slidenum">
              <a:rPr lang="en-US" smtClean="0"/>
              <a:t>‹#›</a:t>
            </a:fld>
            <a:endParaRPr lang="en-US"/>
          </a:p>
        </p:txBody>
      </p:sp>
    </p:spTree>
    <p:extLst>
      <p:ext uri="{BB962C8B-B14F-4D97-AF65-F5344CB8AC3E}">
        <p14:creationId xmlns:p14="http://schemas.microsoft.com/office/powerpoint/2010/main" val="10682416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US" dirty="0"/>
              <a:t>Tesco, a UK retailer, is looking to grow into the German market in order to reduce its reliance on the UK market. Germany's position as Europe's largest economy provides opportunities for expansion, which is consistent with Tesco's diversification strategy. Tesco's growth will allow it to compete in Germany's competitive retail industry with cheap supermarket leaders Aldi and Lidl. Tesco should conduct extensive market research and establish strong ties with German companies in order to be successful. Tesco's strategic move underscores the company's commitment to global retail expansion and diversification.</a:t>
            </a:r>
          </a:p>
        </p:txBody>
      </p:sp>
      <p:sp>
        <p:nvSpPr>
          <p:cNvPr id="4" name="Slide Number Placeholder 3"/>
          <p:cNvSpPr>
            <a:spLocks noGrp="1"/>
          </p:cNvSpPr>
          <p:nvPr>
            <p:ph type="sldNum" sz="quarter" idx="5"/>
          </p:nvPr>
        </p:nvSpPr>
        <p:spPr/>
        <p:txBody>
          <a:bodyPr/>
          <a:lstStyle/>
          <a:p>
            <a:fld id="{14246A4C-00A4-4EE9-84ED-B180E854A2F1}" type="slidenum">
              <a:rPr lang="en-US" smtClean="0"/>
              <a:t>3</a:t>
            </a:fld>
            <a:endParaRPr lang="en-US"/>
          </a:p>
        </p:txBody>
      </p:sp>
    </p:spTree>
    <p:extLst>
      <p:ext uri="{BB962C8B-B14F-4D97-AF65-F5344CB8AC3E}">
        <p14:creationId xmlns:p14="http://schemas.microsoft.com/office/powerpoint/2010/main" val="429106837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US" dirty="0"/>
              <a:t>Germany, in central Europe, is known for its broad ethnicity and rich history. The immigrant population shapes national culture. English and German, the main languages of the UK and Germany, differ. Linguistic differences promote varied cultural expressions and communication mechanisms. Regional identities, including languages, customs, and traditions, shape Germany's numerous cultural </a:t>
            </a:r>
            <a:r>
              <a:rPr lang="en-US" dirty="0" err="1"/>
              <a:t>practises</a:t>
            </a:r>
            <a:r>
              <a:rPr lang="en-US" dirty="0"/>
              <a:t>. Germany's cultural atmosphere is shaped by its diverse population, historical legacy, language diversity, and geographical differences.</a:t>
            </a:r>
          </a:p>
        </p:txBody>
      </p:sp>
      <p:sp>
        <p:nvSpPr>
          <p:cNvPr id="4" name="Slide Number Placeholder 3"/>
          <p:cNvSpPr>
            <a:spLocks noGrp="1"/>
          </p:cNvSpPr>
          <p:nvPr>
            <p:ph type="sldNum" sz="quarter" idx="5"/>
          </p:nvPr>
        </p:nvSpPr>
        <p:spPr/>
        <p:txBody>
          <a:bodyPr/>
          <a:lstStyle/>
          <a:p>
            <a:fld id="{14246A4C-00A4-4EE9-84ED-B180E854A2F1}" type="slidenum">
              <a:rPr lang="en-US" smtClean="0"/>
              <a:t>4</a:t>
            </a:fld>
            <a:endParaRPr lang="en-US"/>
          </a:p>
        </p:txBody>
      </p:sp>
    </p:spTree>
    <p:extLst>
      <p:ext uri="{BB962C8B-B14F-4D97-AF65-F5344CB8AC3E}">
        <p14:creationId xmlns:p14="http://schemas.microsoft.com/office/powerpoint/2010/main" val="168488876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US" dirty="0"/>
              <a:t>The cultural environments of the United Kingdom and Germany exhibit significant dissimilarities. Germany has a larger Turkish minority than the UK, which has a smaller safety net, and a more comprehensive social assistance system. Germany prioritizes assimilation and practical training, in contrast to the UK. The differences in demography, cultural integration, social support, and education reflect the two countries' diverse societal approaches.</a:t>
            </a:r>
          </a:p>
        </p:txBody>
      </p:sp>
      <p:sp>
        <p:nvSpPr>
          <p:cNvPr id="4" name="Slide Number Placeholder 3"/>
          <p:cNvSpPr>
            <a:spLocks noGrp="1"/>
          </p:cNvSpPr>
          <p:nvPr>
            <p:ph type="sldNum" sz="quarter" idx="5"/>
          </p:nvPr>
        </p:nvSpPr>
        <p:spPr/>
        <p:txBody>
          <a:bodyPr/>
          <a:lstStyle/>
          <a:p>
            <a:fld id="{14246A4C-00A4-4EE9-84ED-B180E854A2F1}" type="slidenum">
              <a:rPr lang="en-US" smtClean="0"/>
              <a:t>5</a:t>
            </a:fld>
            <a:endParaRPr lang="en-US"/>
          </a:p>
        </p:txBody>
      </p:sp>
    </p:spTree>
    <p:extLst>
      <p:ext uri="{BB962C8B-B14F-4D97-AF65-F5344CB8AC3E}">
        <p14:creationId xmlns:p14="http://schemas.microsoft.com/office/powerpoint/2010/main" val="35995367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US" dirty="0"/>
              <a:t>There are significant cultural and societal differences between Germany and the United Kingdom. Germany has a higher proportion of Protestants than the United Kingdom, which is dominated by Anglicans. Germany strictly respects the separation of church and state, which has important ramifications for public affairs. German corporate culture values timeliness, formality, and direct communication, whereas the UK takes a more casual approach. Germans have a more distinct division between work and personal life, which affects both their working hours and their leisure time.</a:t>
            </a:r>
          </a:p>
        </p:txBody>
      </p:sp>
      <p:sp>
        <p:nvSpPr>
          <p:cNvPr id="4" name="Slide Number Placeholder 3"/>
          <p:cNvSpPr>
            <a:spLocks noGrp="1"/>
          </p:cNvSpPr>
          <p:nvPr>
            <p:ph type="sldNum" sz="quarter" idx="5"/>
          </p:nvPr>
        </p:nvSpPr>
        <p:spPr/>
        <p:txBody>
          <a:bodyPr/>
          <a:lstStyle/>
          <a:p>
            <a:fld id="{14246A4C-00A4-4EE9-84ED-B180E854A2F1}" type="slidenum">
              <a:rPr lang="en-US" smtClean="0"/>
              <a:t>6</a:t>
            </a:fld>
            <a:endParaRPr lang="en-US"/>
          </a:p>
        </p:txBody>
      </p:sp>
    </p:spTree>
    <p:extLst>
      <p:ext uri="{BB962C8B-B14F-4D97-AF65-F5344CB8AC3E}">
        <p14:creationId xmlns:p14="http://schemas.microsoft.com/office/powerpoint/2010/main" val="2941419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US" dirty="0"/>
              <a:t>Punctuality as a sign of respect and clear communication that may appear easy to those from other cultures define Germany's cultural landscape. </a:t>
            </a:r>
            <a:r>
              <a:rPr lang="en-US" dirty="0" err="1"/>
              <a:t>Organisational</a:t>
            </a:r>
            <a:r>
              <a:rPr lang="en-US" dirty="0"/>
              <a:t> structures stress hierarchy and formal titles, indicating a professional and respectful culture. The nation's rising multiculturalism, particularly in metropolitan areas, has prompted government and corporate measures to promote diversity and inclusion. Germany's emphasis on acknowledging and remembering World War II and the Holocaust displays a strong commitment to learning from history. </a:t>
            </a:r>
          </a:p>
        </p:txBody>
      </p:sp>
      <p:sp>
        <p:nvSpPr>
          <p:cNvPr id="4" name="Slide Number Placeholder 3"/>
          <p:cNvSpPr>
            <a:spLocks noGrp="1"/>
          </p:cNvSpPr>
          <p:nvPr>
            <p:ph type="sldNum" sz="quarter" idx="5"/>
          </p:nvPr>
        </p:nvSpPr>
        <p:spPr/>
        <p:txBody>
          <a:bodyPr/>
          <a:lstStyle/>
          <a:p>
            <a:fld id="{14246A4C-00A4-4EE9-84ED-B180E854A2F1}" type="slidenum">
              <a:rPr lang="en-US" smtClean="0"/>
              <a:t>8</a:t>
            </a:fld>
            <a:endParaRPr lang="en-US"/>
          </a:p>
        </p:txBody>
      </p:sp>
    </p:spTree>
    <p:extLst>
      <p:ext uri="{BB962C8B-B14F-4D97-AF65-F5344CB8AC3E}">
        <p14:creationId xmlns:p14="http://schemas.microsoft.com/office/powerpoint/2010/main" val="156516543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US" dirty="0"/>
              <a:t>In this multicultural community, politeness and indirect communication are highly prized, and </a:t>
            </a:r>
            <a:r>
              <a:rPr lang="en-US" dirty="0" err="1"/>
              <a:t>humour</a:t>
            </a:r>
            <a:r>
              <a:rPr lang="en-US" dirty="0"/>
              <a:t> plays an important role in improving social relationships. The work environment promotes teamwork and collaboration among its members by cultivating a harmonious blend of informality and professionalism. Nonetheless, the continuation of integration and racial inequality concerns highlights the persistent complexity of establishing genuine inclusion. The colonial history of society has a profound influence on current challenges, prompting a renewed focus on re-evaluating historical narratives in order to get a deeper knowledge of and effectively respond to the continuing repercussions of colonialism. Traditional ideals interact with modern challenges and a reassessment of historical legacies in this society's cultural and social features, reflecting its diversity and continual evolution.</a:t>
            </a:r>
          </a:p>
        </p:txBody>
      </p:sp>
      <p:sp>
        <p:nvSpPr>
          <p:cNvPr id="4" name="Slide Number Placeholder 3"/>
          <p:cNvSpPr>
            <a:spLocks noGrp="1"/>
          </p:cNvSpPr>
          <p:nvPr>
            <p:ph type="sldNum" sz="quarter" idx="5"/>
          </p:nvPr>
        </p:nvSpPr>
        <p:spPr/>
        <p:txBody>
          <a:bodyPr/>
          <a:lstStyle/>
          <a:p>
            <a:fld id="{14246A4C-00A4-4EE9-84ED-B180E854A2F1}" type="slidenum">
              <a:rPr lang="en-US" smtClean="0"/>
              <a:t>9</a:t>
            </a:fld>
            <a:endParaRPr lang="en-US"/>
          </a:p>
        </p:txBody>
      </p:sp>
    </p:spTree>
    <p:extLst>
      <p:ext uri="{BB962C8B-B14F-4D97-AF65-F5344CB8AC3E}">
        <p14:creationId xmlns:p14="http://schemas.microsoft.com/office/powerpoint/2010/main" val="67487317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US" dirty="0"/>
              <a:t>In terms of social structure and morals, the United Kingdom and Germany have significant cultural contrasts. The United Kingdom </a:t>
            </a:r>
            <a:r>
              <a:rPr lang="en-US" dirty="0" err="1"/>
              <a:t>prioritises</a:t>
            </a:r>
            <a:r>
              <a:rPr lang="en-US" dirty="0"/>
              <a:t> low power distance, promoting equality and open communication, whereas Germany </a:t>
            </a:r>
            <a:r>
              <a:rPr lang="en-US" dirty="0" err="1"/>
              <a:t>emphasises</a:t>
            </a:r>
            <a:r>
              <a:rPr lang="en-US" dirty="0"/>
              <a:t> hierarchy and authority. The United Kingdom values strong individuality, focusing personal freedom and self-expression, whereas Germany values low individualism, </a:t>
            </a:r>
            <a:r>
              <a:rPr lang="en-US" dirty="0" err="1"/>
              <a:t>emphasising</a:t>
            </a:r>
            <a:r>
              <a:rPr lang="en-US" dirty="0"/>
              <a:t> community cohesion and shared obligations. The United Kingdom demonstrates a blend of traditional gender roles and moderate masculinity, whereas Germany places a premium on assertiveness and competition. The United Kingdom prefers to avoid low uncertainty, displaying a willingness to accept ambiguity and adaptability. Germany, on the other hand, values structure and precise guidelines.</a:t>
            </a:r>
          </a:p>
        </p:txBody>
      </p:sp>
      <p:sp>
        <p:nvSpPr>
          <p:cNvPr id="4" name="Slide Number Placeholder 3"/>
          <p:cNvSpPr>
            <a:spLocks noGrp="1"/>
          </p:cNvSpPr>
          <p:nvPr>
            <p:ph type="sldNum" sz="quarter" idx="5"/>
          </p:nvPr>
        </p:nvSpPr>
        <p:spPr/>
        <p:txBody>
          <a:bodyPr/>
          <a:lstStyle/>
          <a:p>
            <a:fld id="{14246A4C-00A4-4EE9-84ED-B180E854A2F1}" type="slidenum">
              <a:rPr lang="en-US" smtClean="0"/>
              <a:t>11</a:t>
            </a:fld>
            <a:endParaRPr lang="en-US"/>
          </a:p>
        </p:txBody>
      </p:sp>
    </p:spTree>
    <p:extLst>
      <p:ext uri="{BB962C8B-B14F-4D97-AF65-F5344CB8AC3E}">
        <p14:creationId xmlns:p14="http://schemas.microsoft.com/office/powerpoint/2010/main" val="406044736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0D7A3A-2F53-4F4B-8591-C4F9ECAEA4F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BB73D407-BC53-4654-AD72-53E83A40A7A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246D834-EF05-4AC1-AA5F-8D874FF50DCA}"/>
              </a:ext>
            </a:extLst>
          </p:cNvPr>
          <p:cNvSpPr>
            <a:spLocks noGrp="1"/>
          </p:cNvSpPr>
          <p:nvPr>
            <p:ph type="dt" sz="half" idx="10"/>
          </p:nvPr>
        </p:nvSpPr>
        <p:spPr/>
        <p:txBody>
          <a:bodyPr/>
          <a:lstStyle/>
          <a:p>
            <a:fld id="{5B846836-3DFA-482E-9060-8D54F56622CB}" type="datetimeFigureOut">
              <a:rPr lang="en-US" smtClean="0"/>
              <a:t>11/21/2023</a:t>
            </a:fld>
            <a:endParaRPr lang="en-US"/>
          </a:p>
        </p:txBody>
      </p:sp>
      <p:sp>
        <p:nvSpPr>
          <p:cNvPr id="5" name="Footer Placeholder 4">
            <a:extLst>
              <a:ext uri="{FF2B5EF4-FFF2-40B4-BE49-F238E27FC236}">
                <a16:creationId xmlns:a16="http://schemas.microsoft.com/office/drawing/2014/main" id="{B8A916B9-B0EF-46FF-AF62-F57F73A3EF3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388EFDA-2A61-4AFF-9B56-A67BF1E495D7}"/>
              </a:ext>
            </a:extLst>
          </p:cNvPr>
          <p:cNvSpPr>
            <a:spLocks noGrp="1"/>
          </p:cNvSpPr>
          <p:nvPr>
            <p:ph type="sldNum" sz="quarter" idx="12"/>
          </p:nvPr>
        </p:nvSpPr>
        <p:spPr/>
        <p:txBody>
          <a:bodyPr/>
          <a:lstStyle/>
          <a:p>
            <a:fld id="{07B5F5D4-3012-4A68-B648-865CE5EFF6F8}" type="slidenum">
              <a:rPr lang="en-US" smtClean="0"/>
              <a:t>‹#›</a:t>
            </a:fld>
            <a:endParaRPr lang="en-US"/>
          </a:p>
        </p:txBody>
      </p:sp>
    </p:spTree>
    <p:extLst>
      <p:ext uri="{BB962C8B-B14F-4D97-AF65-F5344CB8AC3E}">
        <p14:creationId xmlns:p14="http://schemas.microsoft.com/office/powerpoint/2010/main" val="158137713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D4AB4D-96D3-4AF0-A38E-7A120F0C75D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C267860-DFA5-4808-90D9-25519746887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8996285-7F67-481E-B7C1-778F50401049}"/>
              </a:ext>
            </a:extLst>
          </p:cNvPr>
          <p:cNvSpPr>
            <a:spLocks noGrp="1"/>
          </p:cNvSpPr>
          <p:nvPr>
            <p:ph type="dt" sz="half" idx="10"/>
          </p:nvPr>
        </p:nvSpPr>
        <p:spPr/>
        <p:txBody>
          <a:bodyPr/>
          <a:lstStyle/>
          <a:p>
            <a:fld id="{5B846836-3DFA-482E-9060-8D54F56622CB}" type="datetimeFigureOut">
              <a:rPr lang="en-US" smtClean="0"/>
              <a:t>11/21/2023</a:t>
            </a:fld>
            <a:endParaRPr lang="en-US"/>
          </a:p>
        </p:txBody>
      </p:sp>
      <p:sp>
        <p:nvSpPr>
          <p:cNvPr id="5" name="Footer Placeholder 4">
            <a:extLst>
              <a:ext uri="{FF2B5EF4-FFF2-40B4-BE49-F238E27FC236}">
                <a16:creationId xmlns:a16="http://schemas.microsoft.com/office/drawing/2014/main" id="{EBE663E6-9904-451B-8A81-B1B29318B51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452316D-114F-4AD8-B9BB-2E5BFE30EBF6}"/>
              </a:ext>
            </a:extLst>
          </p:cNvPr>
          <p:cNvSpPr>
            <a:spLocks noGrp="1"/>
          </p:cNvSpPr>
          <p:nvPr>
            <p:ph type="sldNum" sz="quarter" idx="12"/>
          </p:nvPr>
        </p:nvSpPr>
        <p:spPr/>
        <p:txBody>
          <a:bodyPr/>
          <a:lstStyle/>
          <a:p>
            <a:fld id="{07B5F5D4-3012-4A68-B648-865CE5EFF6F8}" type="slidenum">
              <a:rPr lang="en-US" smtClean="0"/>
              <a:t>‹#›</a:t>
            </a:fld>
            <a:endParaRPr lang="en-US"/>
          </a:p>
        </p:txBody>
      </p:sp>
    </p:spTree>
    <p:extLst>
      <p:ext uri="{BB962C8B-B14F-4D97-AF65-F5344CB8AC3E}">
        <p14:creationId xmlns:p14="http://schemas.microsoft.com/office/powerpoint/2010/main" val="42064200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7502E5-58AA-4B7E-9FF6-46CE9865E73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ECD563B6-47FB-43EE-9979-91E085BC1AF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6614507-5BBA-4577-AB50-96C6D838DD09}"/>
              </a:ext>
            </a:extLst>
          </p:cNvPr>
          <p:cNvSpPr>
            <a:spLocks noGrp="1"/>
          </p:cNvSpPr>
          <p:nvPr>
            <p:ph type="dt" sz="half" idx="10"/>
          </p:nvPr>
        </p:nvSpPr>
        <p:spPr/>
        <p:txBody>
          <a:bodyPr/>
          <a:lstStyle/>
          <a:p>
            <a:fld id="{5B846836-3DFA-482E-9060-8D54F56622CB}" type="datetimeFigureOut">
              <a:rPr lang="en-US" smtClean="0"/>
              <a:t>11/21/2023</a:t>
            </a:fld>
            <a:endParaRPr lang="en-US"/>
          </a:p>
        </p:txBody>
      </p:sp>
      <p:sp>
        <p:nvSpPr>
          <p:cNvPr id="5" name="Footer Placeholder 4">
            <a:extLst>
              <a:ext uri="{FF2B5EF4-FFF2-40B4-BE49-F238E27FC236}">
                <a16:creationId xmlns:a16="http://schemas.microsoft.com/office/drawing/2014/main" id="{32E5B09C-C6C7-4081-90EA-7CB34A686EF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29A4F51-B615-4E91-B492-A71F7313E9F8}"/>
              </a:ext>
            </a:extLst>
          </p:cNvPr>
          <p:cNvSpPr>
            <a:spLocks noGrp="1"/>
          </p:cNvSpPr>
          <p:nvPr>
            <p:ph type="sldNum" sz="quarter" idx="12"/>
          </p:nvPr>
        </p:nvSpPr>
        <p:spPr/>
        <p:txBody>
          <a:bodyPr/>
          <a:lstStyle/>
          <a:p>
            <a:fld id="{07B5F5D4-3012-4A68-B648-865CE5EFF6F8}" type="slidenum">
              <a:rPr lang="en-US" smtClean="0"/>
              <a:t>‹#›</a:t>
            </a:fld>
            <a:endParaRPr lang="en-US"/>
          </a:p>
        </p:txBody>
      </p:sp>
    </p:spTree>
    <p:extLst>
      <p:ext uri="{BB962C8B-B14F-4D97-AF65-F5344CB8AC3E}">
        <p14:creationId xmlns:p14="http://schemas.microsoft.com/office/powerpoint/2010/main" val="40993995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D275DD-2258-435E-A851-A56C5FD26D27}"/>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8672BC13-5327-4371-B96A-C7B3F38F5F7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14A74DEF-B38F-4582-95A1-8BE1A8883B4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D9814F77-5FD0-41EF-BD4B-F3E2C9546163}"/>
              </a:ext>
            </a:extLst>
          </p:cNvPr>
          <p:cNvSpPr>
            <a:spLocks noGrp="1"/>
          </p:cNvSpPr>
          <p:nvPr>
            <p:ph type="dt" sz="half" idx="10"/>
          </p:nvPr>
        </p:nvSpPr>
        <p:spPr/>
        <p:txBody>
          <a:bodyPr/>
          <a:lstStyle/>
          <a:p>
            <a:fld id="{5B846836-3DFA-482E-9060-8D54F56622CB}" type="datetimeFigureOut">
              <a:rPr lang="en-US" smtClean="0"/>
              <a:t>11/21/2023</a:t>
            </a:fld>
            <a:endParaRPr lang="en-US"/>
          </a:p>
        </p:txBody>
      </p:sp>
      <p:sp>
        <p:nvSpPr>
          <p:cNvPr id="6" name="Footer Placeholder 5">
            <a:extLst>
              <a:ext uri="{FF2B5EF4-FFF2-40B4-BE49-F238E27FC236}">
                <a16:creationId xmlns:a16="http://schemas.microsoft.com/office/drawing/2014/main" id="{9EC13E93-BC04-470D-8F8E-EC5E6CFF778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42209F4-5769-4FB2-88AF-99D43A42955A}"/>
              </a:ext>
            </a:extLst>
          </p:cNvPr>
          <p:cNvSpPr>
            <a:spLocks noGrp="1"/>
          </p:cNvSpPr>
          <p:nvPr>
            <p:ph type="sldNum" sz="quarter" idx="12"/>
          </p:nvPr>
        </p:nvSpPr>
        <p:spPr/>
        <p:txBody>
          <a:bodyPr/>
          <a:lstStyle/>
          <a:p>
            <a:fld id="{07B5F5D4-3012-4A68-B648-865CE5EFF6F8}" type="slidenum">
              <a:rPr lang="en-US" smtClean="0"/>
              <a:t>‹#›</a:t>
            </a:fld>
            <a:endParaRPr lang="en-US"/>
          </a:p>
        </p:txBody>
      </p:sp>
    </p:spTree>
    <p:extLst>
      <p:ext uri="{BB962C8B-B14F-4D97-AF65-F5344CB8AC3E}">
        <p14:creationId xmlns:p14="http://schemas.microsoft.com/office/powerpoint/2010/main" val="10683714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1B5791-2E6B-456E-9BA2-389A5998AE4A}"/>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0F29242E-6F34-461F-A807-E7505B243F0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7DD043D-2D76-43F3-8878-26D575C2876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17D4F221-B8F9-4EE9-8199-B6818CEDB36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157DA2A-0F7D-4F01-B7CF-7B74401C006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7DB452C7-8E00-4A09-99BB-590717273812}"/>
              </a:ext>
            </a:extLst>
          </p:cNvPr>
          <p:cNvSpPr>
            <a:spLocks noGrp="1"/>
          </p:cNvSpPr>
          <p:nvPr>
            <p:ph type="dt" sz="half" idx="10"/>
          </p:nvPr>
        </p:nvSpPr>
        <p:spPr/>
        <p:txBody>
          <a:bodyPr/>
          <a:lstStyle/>
          <a:p>
            <a:fld id="{5B846836-3DFA-482E-9060-8D54F56622CB}" type="datetimeFigureOut">
              <a:rPr lang="en-US" smtClean="0"/>
              <a:t>11/21/2023</a:t>
            </a:fld>
            <a:endParaRPr lang="en-US"/>
          </a:p>
        </p:txBody>
      </p:sp>
      <p:sp>
        <p:nvSpPr>
          <p:cNvPr id="8" name="Footer Placeholder 7">
            <a:extLst>
              <a:ext uri="{FF2B5EF4-FFF2-40B4-BE49-F238E27FC236}">
                <a16:creationId xmlns:a16="http://schemas.microsoft.com/office/drawing/2014/main" id="{D9E39ABF-B619-40D9-9F54-BC1017DFDABB}"/>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E6A32C18-AFE7-4732-80FD-4AEA2FF6F108}"/>
              </a:ext>
            </a:extLst>
          </p:cNvPr>
          <p:cNvSpPr>
            <a:spLocks noGrp="1"/>
          </p:cNvSpPr>
          <p:nvPr>
            <p:ph type="sldNum" sz="quarter" idx="12"/>
          </p:nvPr>
        </p:nvSpPr>
        <p:spPr/>
        <p:txBody>
          <a:bodyPr/>
          <a:lstStyle/>
          <a:p>
            <a:fld id="{07B5F5D4-3012-4A68-B648-865CE5EFF6F8}" type="slidenum">
              <a:rPr lang="en-US" smtClean="0"/>
              <a:t>‹#›</a:t>
            </a:fld>
            <a:endParaRPr lang="en-US"/>
          </a:p>
        </p:txBody>
      </p:sp>
    </p:spTree>
    <p:extLst>
      <p:ext uri="{BB962C8B-B14F-4D97-AF65-F5344CB8AC3E}">
        <p14:creationId xmlns:p14="http://schemas.microsoft.com/office/powerpoint/2010/main" val="12379209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91BBC7-9179-471F-B678-665ED0973BDC}"/>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767678DF-0D9E-4B8F-873B-82784F36931A}"/>
              </a:ext>
            </a:extLst>
          </p:cNvPr>
          <p:cNvSpPr>
            <a:spLocks noGrp="1"/>
          </p:cNvSpPr>
          <p:nvPr>
            <p:ph type="dt" sz="half" idx="10"/>
          </p:nvPr>
        </p:nvSpPr>
        <p:spPr/>
        <p:txBody>
          <a:bodyPr/>
          <a:lstStyle/>
          <a:p>
            <a:fld id="{5B846836-3DFA-482E-9060-8D54F56622CB}" type="datetimeFigureOut">
              <a:rPr lang="en-US" smtClean="0"/>
              <a:t>11/21/2023</a:t>
            </a:fld>
            <a:endParaRPr lang="en-US"/>
          </a:p>
        </p:txBody>
      </p:sp>
      <p:sp>
        <p:nvSpPr>
          <p:cNvPr id="4" name="Footer Placeholder 3">
            <a:extLst>
              <a:ext uri="{FF2B5EF4-FFF2-40B4-BE49-F238E27FC236}">
                <a16:creationId xmlns:a16="http://schemas.microsoft.com/office/drawing/2014/main" id="{75A39E67-D42F-4020-A840-2C7DBC5E8B90}"/>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F35081A9-D591-44D4-B0D0-481DF4A1B610}"/>
              </a:ext>
            </a:extLst>
          </p:cNvPr>
          <p:cNvSpPr>
            <a:spLocks noGrp="1"/>
          </p:cNvSpPr>
          <p:nvPr>
            <p:ph type="sldNum" sz="quarter" idx="12"/>
          </p:nvPr>
        </p:nvSpPr>
        <p:spPr/>
        <p:txBody>
          <a:bodyPr/>
          <a:lstStyle/>
          <a:p>
            <a:fld id="{07B5F5D4-3012-4A68-B648-865CE5EFF6F8}" type="slidenum">
              <a:rPr lang="en-US" smtClean="0"/>
              <a:t>‹#›</a:t>
            </a:fld>
            <a:endParaRPr lang="en-US"/>
          </a:p>
        </p:txBody>
      </p:sp>
    </p:spTree>
    <p:extLst>
      <p:ext uri="{BB962C8B-B14F-4D97-AF65-F5344CB8AC3E}">
        <p14:creationId xmlns:p14="http://schemas.microsoft.com/office/powerpoint/2010/main" val="17148485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27AEF9C-AAF0-493E-BA9A-A888BE847C11}"/>
              </a:ext>
            </a:extLst>
          </p:cNvPr>
          <p:cNvSpPr>
            <a:spLocks noGrp="1"/>
          </p:cNvSpPr>
          <p:nvPr>
            <p:ph type="dt" sz="half" idx="10"/>
          </p:nvPr>
        </p:nvSpPr>
        <p:spPr/>
        <p:txBody>
          <a:bodyPr/>
          <a:lstStyle/>
          <a:p>
            <a:fld id="{5B846836-3DFA-482E-9060-8D54F56622CB}" type="datetimeFigureOut">
              <a:rPr lang="en-US" smtClean="0"/>
              <a:t>11/21/2023</a:t>
            </a:fld>
            <a:endParaRPr lang="en-US"/>
          </a:p>
        </p:txBody>
      </p:sp>
      <p:sp>
        <p:nvSpPr>
          <p:cNvPr id="3" name="Footer Placeholder 2">
            <a:extLst>
              <a:ext uri="{FF2B5EF4-FFF2-40B4-BE49-F238E27FC236}">
                <a16:creationId xmlns:a16="http://schemas.microsoft.com/office/drawing/2014/main" id="{7E603E3C-AAB9-452D-BC88-C6FC4744D99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2FD3327-81C5-42EF-9951-8EEADE4BEC0E}"/>
              </a:ext>
            </a:extLst>
          </p:cNvPr>
          <p:cNvSpPr>
            <a:spLocks noGrp="1"/>
          </p:cNvSpPr>
          <p:nvPr>
            <p:ph type="sldNum" sz="quarter" idx="12"/>
          </p:nvPr>
        </p:nvSpPr>
        <p:spPr/>
        <p:txBody>
          <a:bodyPr/>
          <a:lstStyle/>
          <a:p>
            <a:fld id="{07B5F5D4-3012-4A68-B648-865CE5EFF6F8}" type="slidenum">
              <a:rPr lang="en-US" smtClean="0"/>
              <a:t>‹#›</a:t>
            </a:fld>
            <a:endParaRPr lang="en-US"/>
          </a:p>
        </p:txBody>
      </p:sp>
    </p:spTree>
    <p:extLst>
      <p:ext uri="{BB962C8B-B14F-4D97-AF65-F5344CB8AC3E}">
        <p14:creationId xmlns:p14="http://schemas.microsoft.com/office/powerpoint/2010/main" val="1931441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CAFFC2-EDDE-4170-BB8E-30B25006D99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6A38FA0C-185E-4F1A-BB55-0C1CF4FD4FD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E7B03488-F35F-4462-8678-ABE5B991B0A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A7D2342-9102-4FFC-84DC-1D0EE862DE54}"/>
              </a:ext>
            </a:extLst>
          </p:cNvPr>
          <p:cNvSpPr>
            <a:spLocks noGrp="1"/>
          </p:cNvSpPr>
          <p:nvPr>
            <p:ph type="dt" sz="half" idx="10"/>
          </p:nvPr>
        </p:nvSpPr>
        <p:spPr/>
        <p:txBody>
          <a:bodyPr/>
          <a:lstStyle/>
          <a:p>
            <a:fld id="{5B846836-3DFA-482E-9060-8D54F56622CB}" type="datetimeFigureOut">
              <a:rPr lang="en-US" smtClean="0"/>
              <a:t>11/21/2023</a:t>
            </a:fld>
            <a:endParaRPr lang="en-US"/>
          </a:p>
        </p:txBody>
      </p:sp>
      <p:sp>
        <p:nvSpPr>
          <p:cNvPr id="6" name="Footer Placeholder 5">
            <a:extLst>
              <a:ext uri="{FF2B5EF4-FFF2-40B4-BE49-F238E27FC236}">
                <a16:creationId xmlns:a16="http://schemas.microsoft.com/office/drawing/2014/main" id="{78FB98F7-9159-42C1-ADD1-5270F7C88E8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7F29858-68EF-4939-B6DD-4463204CB6B6}"/>
              </a:ext>
            </a:extLst>
          </p:cNvPr>
          <p:cNvSpPr>
            <a:spLocks noGrp="1"/>
          </p:cNvSpPr>
          <p:nvPr>
            <p:ph type="sldNum" sz="quarter" idx="12"/>
          </p:nvPr>
        </p:nvSpPr>
        <p:spPr/>
        <p:txBody>
          <a:bodyPr/>
          <a:lstStyle/>
          <a:p>
            <a:fld id="{07B5F5D4-3012-4A68-B648-865CE5EFF6F8}" type="slidenum">
              <a:rPr lang="en-US" smtClean="0"/>
              <a:t>‹#›</a:t>
            </a:fld>
            <a:endParaRPr lang="en-US"/>
          </a:p>
        </p:txBody>
      </p:sp>
    </p:spTree>
    <p:extLst>
      <p:ext uri="{BB962C8B-B14F-4D97-AF65-F5344CB8AC3E}">
        <p14:creationId xmlns:p14="http://schemas.microsoft.com/office/powerpoint/2010/main" val="19800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3BA2C7-72AC-45DE-8B21-3507E3CE38B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8002D93D-B6F2-44B1-A703-3E42119AE49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583B483E-98F6-42A8-B493-DC8662E20D4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05C51E6-4B8E-46EE-9894-0E3BF6E516C1}"/>
              </a:ext>
            </a:extLst>
          </p:cNvPr>
          <p:cNvSpPr>
            <a:spLocks noGrp="1"/>
          </p:cNvSpPr>
          <p:nvPr>
            <p:ph type="dt" sz="half" idx="10"/>
          </p:nvPr>
        </p:nvSpPr>
        <p:spPr/>
        <p:txBody>
          <a:bodyPr/>
          <a:lstStyle/>
          <a:p>
            <a:fld id="{5B846836-3DFA-482E-9060-8D54F56622CB}" type="datetimeFigureOut">
              <a:rPr lang="en-US" smtClean="0"/>
              <a:t>11/21/2023</a:t>
            </a:fld>
            <a:endParaRPr lang="en-US"/>
          </a:p>
        </p:txBody>
      </p:sp>
      <p:sp>
        <p:nvSpPr>
          <p:cNvPr id="6" name="Footer Placeholder 5">
            <a:extLst>
              <a:ext uri="{FF2B5EF4-FFF2-40B4-BE49-F238E27FC236}">
                <a16:creationId xmlns:a16="http://schemas.microsoft.com/office/drawing/2014/main" id="{B867CD98-8E87-4EB9-BBE7-BD0BF404E27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D74EC78-D6E6-4DF2-868D-4E36D83AAD0B}"/>
              </a:ext>
            </a:extLst>
          </p:cNvPr>
          <p:cNvSpPr>
            <a:spLocks noGrp="1"/>
          </p:cNvSpPr>
          <p:nvPr>
            <p:ph type="sldNum" sz="quarter" idx="12"/>
          </p:nvPr>
        </p:nvSpPr>
        <p:spPr/>
        <p:txBody>
          <a:bodyPr/>
          <a:lstStyle/>
          <a:p>
            <a:fld id="{07B5F5D4-3012-4A68-B648-865CE5EFF6F8}" type="slidenum">
              <a:rPr lang="en-US" smtClean="0"/>
              <a:t>‹#›</a:t>
            </a:fld>
            <a:endParaRPr lang="en-US"/>
          </a:p>
        </p:txBody>
      </p:sp>
    </p:spTree>
    <p:extLst>
      <p:ext uri="{BB962C8B-B14F-4D97-AF65-F5344CB8AC3E}">
        <p14:creationId xmlns:p14="http://schemas.microsoft.com/office/powerpoint/2010/main" val="21827618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626D13-7223-42E0-B2F4-A1971C735BE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D978BE1-E05B-4973-9B43-C095902909F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3E23B8B-422B-4792-97A4-526B8A23BFBC}"/>
              </a:ext>
            </a:extLst>
          </p:cNvPr>
          <p:cNvSpPr>
            <a:spLocks noGrp="1"/>
          </p:cNvSpPr>
          <p:nvPr>
            <p:ph type="dt" sz="half" idx="10"/>
          </p:nvPr>
        </p:nvSpPr>
        <p:spPr/>
        <p:txBody>
          <a:bodyPr/>
          <a:lstStyle/>
          <a:p>
            <a:fld id="{5B846836-3DFA-482E-9060-8D54F56622CB}" type="datetimeFigureOut">
              <a:rPr lang="en-US" smtClean="0"/>
              <a:t>11/21/2023</a:t>
            </a:fld>
            <a:endParaRPr lang="en-US"/>
          </a:p>
        </p:txBody>
      </p:sp>
      <p:sp>
        <p:nvSpPr>
          <p:cNvPr id="5" name="Footer Placeholder 4">
            <a:extLst>
              <a:ext uri="{FF2B5EF4-FFF2-40B4-BE49-F238E27FC236}">
                <a16:creationId xmlns:a16="http://schemas.microsoft.com/office/drawing/2014/main" id="{7238C4E8-9E77-4125-ADE6-0E3146C09CA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FEB8972-6619-4F0F-BBA6-DEF780501F53}"/>
              </a:ext>
            </a:extLst>
          </p:cNvPr>
          <p:cNvSpPr>
            <a:spLocks noGrp="1"/>
          </p:cNvSpPr>
          <p:nvPr>
            <p:ph type="sldNum" sz="quarter" idx="12"/>
          </p:nvPr>
        </p:nvSpPr>
        <p:spPr/>
        <p:txBody>
          <a:bodyPr/>
          <a:lstStyle/>
          <a:p>
            <a:fld id="{07B5F5D4-3012-4A68-B648-865CE5EFF6F8}" type="slidenum">
              <a:rPr lang="en-US" smtClean="0"/>
              <a:t>‹#›</a:t>
            </a:fld>
            <a:endParaRPr lang="en-US"/>
          </a:p>
        </p:txBody>
      </p:sp>
    </p:spTree>
    <p:extLst>
      <p:ext uri="{BB962C8B-B14F-4D97-AF65-F5344CB8AC3E}">
        <p14:creationId xmlns:p14="http://schemas.microsoft.com/office/powerpoint/2010/main" val="18800207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D922835-B2AD-4397-A52B-788398298D4F}"/>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A0CAD00B-1C48-4053-BBB2-FC6D5A105C0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2417AD2-B378-4474-9A2E-7092A6ACFEF9}"/>
              </a:ext>
            </a:extLst>
          </p:cNvPr>
          <p:cNvSpPr>
            <a:spLocks noGrp="1"/>
          </p:cNvSpPr>
          <p:nvPr>
            <p:ph type="dt" sz="half" idx="10"/>
          </p:nvPr>
        </p:nvSpPr>
        <p:spPr/>
        <p:txBody>
          <a:bodyPr/>
          <a:lstStyle/>
          <a:p>
            <a:fld id="{5B846836-3DFA-482E-9060-8D54F56622CB}" type="datetimeFigureOut">
              <a:rPr lang="en-US" smtClean="0"/>
              <a:t>11/21/2023</a:t>
            </a:fld>
            <a:endParaRPr lang="en-US"/>
          </a:p>
        </p:txBody>
      </p:sp>
      <p:sp>
        <p:nvSpPr>
          <p:cNvPr id="5" name="Footer Placeholder 4">
            <a:extLst>
              <a:ext uri="{FF2B5EF4-FFF2-40B4-BE49-F238E27FC236}">
                <a16:creationId xmlns:a16="http://schemas.microsoft.com/office/drawing/2014/main" id="{717A30DC-E35B-4851-9543-4C6FE2174A8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30BB384-1407-437D-8782-E2466F4DAF27}"/>
              </a:ext>
            </a:extLst>
          </p:cNvPr>
          <p:cNvSpPr>
            <a:spLocks noGrp="1"/>
          </p:cNvSpPr>
          <p:nvPr>
            <p:ph type="sldNum" sz="quarter" idx="12"/>
          </p:nvPr>
        </p:nvSpPr>
        <p:spPr/>
        <p:txBody>
          <a:bodyPr/>
          <a:lstStyle/>
          <a:p>
            <a:fld id="{07B5F5D4-3012-4A68-B648-865CE5EFF6F8}" type="slidenum">
              <a:rPr lang="en-US" smtClean="0"/>
              <a:t>‹#›</a:t>
            </a:fld>
            <a:endParaRPr lang="en-US"/>
          </a:p>
        </p:txBody>
      </p:sp>
    </p:spTree>
    <p:extLst>
      <p:ext uri="{BB962C8B-B14F-4D97-AF65-F5344CB8AC3E}">
        <p14:creationId xmlns:p14="http://schemas.microsoft.com/office/powerpoint/2010/main" val="1929035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716A356-0F39-4330-87CC-C300A1820A7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C7873668-A921-42B6-94BD-B3A3D81D053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4DE4DA2-0022-4CE4-BCB4-927935B771A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846836-3DFA-482E-9060-8D54F56622CB}" type="datetimeFigureOut">
              <a:rPr lang="en-US" smtClean="0"/>
              <a:t>11/21/2023</a:t>
            </a:fld>
            <a:endParaRPr lang="en-US"/>
          </a:p>
        </p:txBody>
      </p:sp>
      <p:sp>
        <p:nvSpPr>
          <p:cNvPr id="5" name="Footer Placeholder 4">
            <a:extLst>
              <a:ext uri="{FF2B5EF4-FFF2-40B4-BE49-F238E27FC236}">
                <a16:creationId xmlns:a16="http://schemas.microsoft.com/office/drawing/2014/main" id="{18CA1238-17CA-4D3B-A147-AB8FEABDFA1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A567DDAA-022E-4C87-92F7-24DBC167984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7B5F5D4-3012-4A68-B648-865CE5EFF6F8}" type="slidenum">
              <a:rPr lang="en-US" smtClean="0"/>
              <a:t>‹#›</a:t>
            </a:fld>
            <a:endParaRPr lang="en-US"/>
          </a:p>
        </p:txBody>
      </p:sp>
    </p:spTree>
    <p:extLst>
      <p:ext uri="{BB962C8B-B14F-4D97-AF65-F5344CB8AC3E}">
        <p14:creationId xmlns:p14="http://schemas.microsoft.com/office/powerpoint/2010/main" val="360536288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EE55BD-CD39-4890-BDF2-10378D5A7ED9}"/>
              </a:ext>
            </a:extLst>
          </p:cNvPr>
          <p:cNvSpPr>
            <a:spLocks noGrp="1"/>
          </p:cNvSpPr>
          <p:nvPr>
            <p:ph type="ctrTitle"/>
          </p:nvPr>
        </p:nvSpPr>
        <p:spPr/>
        <p:txBody>
          <a:bodyPr>
            <a:normAutofit/>
          </a:bodyPr>
          <a:lstStyle/>
          <a:p>
            <a:r>
              <a:rPr lang="en-US" sz="1400" b="1" dirty="0"/>
              <a:t>Student Name: Hena Rodriques</a:t>
            </a:r>
            <a:br>
              <a:rPr lang="en-US" sz="1400" b="1" dirty="0"/>
            </a:br>
            <a:r>
              <a:rPr lang="en-US" sz="1400" b="1" dirty="0"/>
              <a:t>Student ID: 1921350</a:t>
            </a:r>
            <a:br>
              <a:rPr lang="en-US" sz="1400" b="1" dirty="0"/>
            </a:br>
            <a:r>
              <a:rPr lang="en-US" sz="1400" b="1" dirty="0"/>
              <a:t>Module Code: LCBB6001</a:t>
            </a:r>
            <a:br>
              <a:rPr lang="en-US" sz="1400" b="1" dirty="0"/>
            </a:br>
            <a:r>
              <a:rPr lang="en-US" sz="1400" b="1" dirty="0"/>
              <a:t>Module Name: International Business Communications</a:t>
            </a:r>
            <a:br>
              <a:rPr lang="en-US" sz="1400" b="1" dirty="0"/>
            </a:br>
            <a:r>
              <a:rPr lang="en-US" sz="1400" b="1" dirty="0"/>
              <a:t>Module Title: Assessment part-2 Individual Presentation</a:t>
            </a:r>
            <a:br>
              <a:rPr lang="en-US" sz="1400" b="1" dirty="0"/>
            </a:br>
            <a:r>
              <a:rPr lang="en-US" sz="1400" b="1" dirty="0"/>
              <a:t>Module Lecturer’s Name: Zainab Atta</a:t>
            </a:r>
          </a:p>
        </p:txBody>
      </p:sp>
      <p:sp>
        <p:nvSpPr>
          <p:cNvPr id="3" name="Subtitle 2">
            <a:extLst>
              <a:ext uri="{FF2B5EF4-FFF2-40B4-BE49-F238E27FC236}">
                <a16:creationId xmlns:a16="http://schemas.microsoft.com/office/drawing/2014/main" id="{490272FD-B790-4CBB-A841-686B426BF85B}"/>
              </a:ext>
            </a:extLst>
          </p:cNvPr>
          <p:cNvSpPr>
            <a:spLocks noGrp="1"/>
          </p:cNvSpPr>
          <p:nvPr>
            <p:ph type="subTitle" idx="1"/>
          </p:nvPr>
        </p:nvSpPr>
        <p:spPr>
          <a:xfrm>
            <a:off x="1161279" y="4274705"/>
            <a:ext cx="9144000" cy="2036709"/>
          </a:xfrm>
        </p:spPr>
        <p:txBody>
          <a:bodyPr vert="horz" lIns="91440" tIns="45720" rIns="91440" bIns="45720" rtlCol="0" anchor="t">
            <a:normAutofit/>
          </a:bodyPr>
          <a:lstStyle/>
          <a:p>
            <a:endParaRPr lang="en-US" sz="1400" dirty="0"/>
          </a:p>
        </p:txBody>
      </p:sp>
    </p:spTree>
    <p:extLst>
      <p:ext uri="{BB962C8B-B14F-4D97-AF65-F5344CB8AC3E}">
        <p14:creationId xmlns:p14="http://schemas.microsoft.com/office/powerpoint/2010/main" val="35748779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A4A093-8D09-4686-9065-B73A58303013}"/>
              </a:ext>
            </a:extLst>
          </p:cNvPr>
          <p:cNvSpPr>
            <a:spLocks noGrp="1"/>
          </p:cNvSpPr>
          <p:nvPr>
            <p:ph type="title"/>
          </p:nvPr>
        </p:nvSpPr>
        <p:spPr/>
        <p:txBody>
          <a:bodyPr/>
          <a:lstStyle/>
          <a:p>
            <a:r>
              <a:rPr lang="en-GB" dirty="0"/>
              <a:t>Main content / Agenda of the presentation </a:t>
            </a:r>
            <a:endParaRPr lang="en-US" dirty="0"/>
          </a:p>
        </p:txBody>
      </p:sp>
      <p:sp>
        <p:nvSpPr>
          <p:cNvPr id="3" name="Content Placeholder 2">
            <a:extLst>
              <a:ext uri="{FF2B5EF4-FFF2-40B4-BE49-F238E27FC236}">
                <a16:creationId xmlns:a16="http://schemas.microsoft.com/office/drawing/2014/main" id="{79B86257-01FF-492B-B767-57EA3DB8F00F}"/>
              </a:ext>
            </a:extLst>
          </p:cNvPr>
          <p:cNvSpPr>
            <a:spLocks noGrp="1"/>
          </p:cNvSpPr>
          <p:nvPr>
            <p:ph idx="1"/>
          </p:nvPr>
        </p:nvSpPr>
        <p:spPr/>
        <p:txBody>
          <a:bodyPr/>
          <a:lstStyle/>
          <a:p>
            <a:r>
              <a:rPr lang="en-US" dirty="0"/>
              <a:t>Introduction to Organization</a:t>
            </a:r>
          </a:p>
          <a:p>
            <a:r>
              <a:rPr lang="en-US" dirty="0"/>
              <a:t>Introduction to German Culture</a:t>
            </a:r>
          </a:p>
          <a:p>
            <a:r>
              <a:rPr lang="en-US" dirty="0"/>
              <a:t> Cultural sensitivity in German</a:t>
            </a:r>
          </a:p>
          <a:p>
            <a:r>
              <a:rPr lang="en-US" dirty="0"/>
              <a:t> Cultural sensitivity in the United Kingdom</a:t>
            </a:r>
          </a:p>
          <a:p>
            <a:r>
              <a:rPr lang="en-US" dirty="0"/>
              <a:t>Comparative Analysis</a:t>
            </a:r>
          </a:p>
          <a:p>
            <a:r>
              <a:rPr lang="en-GB" dirty="0"/>
              <a:t>Hofstede cultural Dimensions: UK and Germany</a:t>
            </a:r>
          </a:p>
          <a:p>
            <a:r>
              <a:rPr lang="en-US" dirty="0"/>
              <a:t>Recommendations and Strategies</a:t>
            </a:r>
          </a:p>
          <a:p>
            <a:r>
              <a:rPr lang="en-US" dirty="0"/>
              <a:t>Conclusion</a:t>
            </a:r>
            <a:r>
              <a:rPr lang="en-GB" dirty="0"/>
              <a:t> </a:t>
            </a:r>
            <a:endParaRPr lang="en-US" dirty="0"/>
          </a:p>
          <a:p>
            <a:endParaRPr lang="en-US" dirty="0"/>
          </a:p>
          <a:p>
            <a:endParaRPr lang="en-US" dirty="0"/>
          </a:p>
          <a:p>
            <a:endParaRPr lang="en-US" dirty="0"/>
          </a:p>
        </p:txBody>
      </p:sp>
    </p:spTree>
    <p:extLst>
      <p:ext uri="{BB962C8B-B14F-4D97-AF65-F5344CB8AC3E}">
        <p14:creationId xmlns:p14="http://schemas.microsoft.com/office/powerpoint/2010/main" val="41088862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BC5866-00B1-45FB-AC0E-6CD3B986E74B}"/>
              </a:ext>
            </a:extLst>
          </p:cNvPr>
          <p:cNvSpPr>
            <a:spLocks noGrp="1"/>
          </p:cNvSpPr>
          <p:nvPr>
            <p:ph type="title"/>
          </p:nvPr>
        </p:nvSpPr>
        <p:spPr/>
        <p:txBody>
          <a:bodyPr/>
          <a:lstStyle/>
          <a:p>
            <a:r>
              <a:rPr lang="en-GB" dirty="0"/>
              <a:t>Introduction to Organization</a:t>
            </a:r>
            <a:endParaRPr lang="en-US" dirty="0"/>
          </a:p>
        </p:txBody>
      </p:sp>
      <p:sp>
        <p:nvSpPr>
          <p:cNvPr id="3" name="Content Placeholder 2">
            <a:extLst>
              <a:ext uri="{FF2B5EF4-FFF2-40B4-BE49-F238E27FC236}">
                <a16:creationId xmlns:a16="http://schemas.microsoft.com/office/drawing/2014/main" id="{D84F0B19-C886-4399-AD4E-9FD3A0C2CAB0}"/>
              </a:ext>
            </a:extLst>
          </p:cNvPr>
          <p:cNvSpPr>
            <a:spLocks noGrp="1"/>
          </p:cNvSpPr>
          <p:nvPr>
            <p:ph idx="1"/>
          </p:nvPr>
        </p:nvSpPr>
        <p:spPr>
          <a:xfrm>
            <a:off x="838200" y="1406769"/>
            <a:ext cx="10515600" cy="5310554"/>
          </a:xfrm>
        </p:spPr>
        <p:txBody>
          <a:bodyPr>
            <a:normAutofit/>
          </a:bodyPr>
          <a:lstStyle/>
          <a:p>
            <a:pPr>
              <a:lnSpc>
                <a:spcPct val="120000"/>
              </a:lnSpc>
            </a:pPr>
            <a:r>
              <a:rPr lang="en-US" dirty="0"/>
              <a:t>Tesco, a prominent retailer in the United Kingdom, is expanding its operations into the German market (Mohanty, 2022).</a:t>
            </a:r>
          </a:p>
          <a:p>
            <a:pPr>
              <a:lnSpc>
                <a:spcPct val="120000"/>
              </a:lnSpc>
            </a:pPr>
            <a:r>
              <a:rPr lang="en-US" dirty="0"/>
              <a:t>Germany is the largest economy in Europe, offering growth potential.</a:t>
            </a:r>
          </a:p>
          <a:p>
            <a:pPr>
              <a:lnSpc>
                <a:spcPct val="120000"/>
              </a:lnSpc>
            </a:pPr>
            <a:r>
              <a:rPr lang="en-US" dirty="0"/>
              <a:t>Tesco's global diversification strategy will reduce UK market dependence (Mohanty, 2022).</a:t>
            </a:r>
          </a:p>
          <a:p>
            <a:pPr>
              <a:lnSpc>
                <a:spcPct val="120000"/>
              </a:lnSpc>
            </a:pPr>
            <a:r>
              <a:rPr lang="en-US" dirty="0"/>
              <a:t>Tesco can now compete with Aldi and Lidl in Germany.</a:t>
            </a:r>
          </a:p>
          <a:p>
            <a:pPr>
              <a:lnSpc>
                <a:spcPct val="120000"/>
              </a:lnSpc>
            </a:pPr>
            <a:r>
              <a:rPr lang="en-US" dirty="0"/>
              <a:t>Tesco's market analysis and support relationship with a local German company (Schmid and </a:t>
            </a:r>
            <a:r>
              <a:rPr lang="en-US" dirty="0" err="1"/>
              <a:t>Morschett</a:t>
            </a:r>
            <a:r>
              <a:rPr lang="en-US" dirty="0"/>
              <a:t>, 2021).</a:t>
            </a:r>
          </a:p>
        </p:txBody>
      </p:sp>
    </p:spTree>
    <p:extLst>
      <p:ext uri="{BB962C8B-B14F-4D97-AF65-F5344CB8AC3E}">
        <p14:creationId xmlns:p14="http://schemas.microsoft.com/office/powerpoint/2010/main" val="26398363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E63182-C163-48CC-857D-CEB3CD1EECC1}"/>
              </a:ext>
            </a:extLst>
          </p:cNvPr>
          <p:cNvSpPr>
            <a:spLocks noGrp="1"/>
          </p:cNvSpPr>
          <p:nvPr>
            <p:ph type="title"/>
          </p:nvPr>
        </p:nvSpPr>
        <p:spPr/>
        <p:txBody>
          <a:bodyPr/>
          <a:lstStyle/>
          <a:p>
            <a:r>
              <a:rPr lang="en-GB" dirty="0"/>
              <a:t>Introduce the German culture</a:t>
            </a:r>
            <a:endParaRPr lang="en-US" dirty="0"/>
          </a:p>
        </p:txBody>
      </p:sp>
      <p:sp>
        <p:nvSpPr>
          <p:cNvPr id="3" name="Content Placeholder 2">
            <a:extLst>
              <a:ext uri="{FF2B5EF4-FFF2-40B4-BE49-F238E27FC236}">
                <a16:creationId xmlns:a16="http://schemas.microsoft.com/office/drawing/2014/main" id="{D65CBFD8-2D1B-48A3-9122-9D3DC92E1C3E}"/>
              </a:ext>
            </a:extLst>
          </p:cNvPr>
          <p:cNvSpPr>
            <a:spLocks noGrp="1"/>
          </p:cNvSpPr>
          <p:nvPr>
            <p:ph idx="1"/>
          </p:nvPr>
        </p:nvSpPr>
        <p:spPr>
          <a:xfrm>
            <a:off x="838200" y="1825625"/>
            <a:ext cx="10515600" cy="4667250"/>
          </a:xfrm>
        </p:spPr>
        <p:txBody>
          <a:bodyPr>
            <a:normAutofit fontScale="92500" lnSpcReduction="20000"/>
          </a:bodyPr>
          <a:lstStyle/>
          <a:p>
            <a:pPr>
              <a:lnSpc>
                <a:spcPct val="150000"/>
              </a:lnSpc>
            </a:pPr>
            <a:r>
              <a:rPr lang="en-US" dirty="0"/>
              <a:t>Germany, located in Central Europe, has a rich historical heritage that informs its present culture (Olalla-Soler, 2019).</a:t>
            </a:r>
          </a:p>
          <a:p>
            <a:pPr>
              <a:lnSpc>
                <a:spcPct val="150000"/>
              </a:lnSpc>
            </a:pPr>
            <a:r>
              <a:rPr lang="en-US" dirty="0"/>
              <a:t>Due to a large immigrant population, Germany has ethnic variety, which influences its cultural dynamics (</a:t>
            </a:r>
            <a:r>
              <a:rPr lang="en-US" dirty="0" err="1"/>
              <a:t>Wullenkord</a:t>
            </a:r>
            <a:r>
              <a:rPr lang="en-US" dirty="0"/>
              <a:t> et al., 202).</a:t>
            </a:r>
          </a:p>
          <a:p>
            <a:pPr>
              <a:lnSpc>
                <a:spcPct val="150000"/>
              </a:lnSpc>
            </a:pPr>
            <a:r>
              <a:rPr lang="en-US" dirty="0"/>
              <a:t>German is Germany's official language, and it differs greatly from English, the primary language in the United Kingdom.</a:t>
            </a:r>
          </a:p>
          <a:p>
            <a:pPr>
              <a:lnSpc>
                <a:spcPct val="150000"/>
              </a:lnSpc>
            </a:pPr>
            <a:r>
              <a:rPr lang="en-US" dirty="0"/>
              <a:t>Germany has unique regional identities, which influence numerous parts of its culture, such as customs, languages, and traditions (Olalla-Soler, 2019).</a:t>
            </a:r>
          </a:p>
        </p:txBody>
      </p:sp>
    </p:spTree>
    <p:extLst>
      <p:ext uri="{BB962C8B-B14F-4D97-AF65-F5344CB8AC3E}">
        <p14:creationId xmlns:p14="http://schemas.microsoft.com/office/powerpoint/2010/main" val="383415092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E63182-C163-48CC-857D-CEB3CD1EECC1}"/>
              </a:ext>
            </a:extLst>
          </p:cNvPr>
          <p:cNvSpPr>
            <a:spLocks noGrp="1"/>
          </p:cNvSpPr>
          <p:nvPr>
            <p:ph type="title"/>
          </p:nvPr>
        </p:nvSpPr>
        <p:spPr/>
        <p:txBody>
          <a:bodyPr/>
          <a:lstStyle/>
          <a:p>
            <a:r>
              <a:rPr lang="en-US" dirty="0"/>
              <a:t>Ethnic Makeup and Social Structures</a:t>
            </a:r>
          </a:p>
        </p:txBody>
      </p:sp>
      <p:sp>
        <p:nvSpPr>
          <p:cNvPr id="3" name="Content Placeholder 2">
            <a:extLst>
              <a:ext uri="{FF2B5EF4-FFF2-40B4-BE49-F238E27FC236}">
                <a16:creationId xmlns:a16="http://schemas.microsoft.com/office/drawing/2014/main" id="{D65CBFD8-2D1B-48A3-9122-9D3DC92E1C3E}"/>
              </a:ext>
            </a:extLst>
          </p:cNvPr>
          <p:cNvSpPr>
            <a:spLocks noGrp="1"/>
          </p:cNvSpPr>
          <p:nvPr>
            <p:ph idx="1"/>
          </p:nvPr>
        </p:nvSpPr>
        <p:spPr>
          <a:xfrm>
            <a:off x="838200" y="1825625"/>
            <a:ext cx="10515600" cy="4667250"/>
          </a:xfrm>
        </p:spPr>
        <p:txBody>
          <a:bodyPr>
            <a:normAutofit fontScale="92500" lnSpcReduction="20000"/>
          </a:bodyPr>
          <a:lstStyle/>
          <a:p>
            <a:pPr algn="just">
              <a:lnSpc>
                <a:spcPct val="170000"/>
              </a:lnSpc>
            </a:pPr>
            <a:r>
              <a:rPr lang="en-US" dirty="0"/>
              <a:t>Germany has a higher proportion of non-natives than the UK, however, Turkey has the largest minority. </a:t>
            </a:r>
          </a:p>
          <a:p>
            <a:pPr algn="just">
              <a:lnSpc>
                <a:spcPct val="170000"/>
              </a:lnSpc>
            </a:pPr>
            <a:r>
              <a:rPr lang="en-US" dirty="0"/>
              <a:t>According to </a:t>
            </a:r>
            <a:r>
              <a:rPr lang="en-US" dirty="0" err="1"/>
              <a:t>Hagenaars</a:t>
            </a:r>
            <a:r>
              <a:rPr lang="en-US" dirty="0"/>
              <a:t> et al. (2021), Germany values assimilation more than the UK. </a:t>
            </a:r>
          </a:p>
          <a:p>
            <a:pPr algn="just">
              <a:lnSpc>
                <a:spcPct val="170000"/>
              </a:lnSpc>
            </a:pPr>
            <a:r>
              <a:rPr lang="en-US" dirty="0"/>
              <a:t>Germany's social welfare system is strong and helps a lot, unlike the UK’s. </a:t>
            </a:r>
          </a:p>
          <a:p>
            <a:pPr algn="just">
              <a:lnSpc>
                <a:spcPct val="170000"/>
              </a:lnSpc>
            </a:pPr>
            <a:r>
              <a:rPr lang="en-US" dirty="0"/>
              <a:t>According to </a:t>
            </a:r>
            <a:r>
              <a:rPr lang="en-US" dirty="0" err="1"/>
              <a:t>Hagenaars</a:t>
            </a:r>
            <a:r>
              <a:rPr lang="en-US" dirty="0"/>
              <a:t> et al. (2021), Germans emphasize practical education, while Brits emphasize traditional academic courses.</a:t>
            </a:r>
          </a:p>
        </p:txBody>
      </p:sp>
    </p:spTree>
    <p:extLst>
      <p:ext uri="{BB962C8B-B14F-4D97-AF65-F5344CB8AC3E}">
        <p14:creationId xmlns:p14="http://schemas.microsoft.com/office/powerpoint/2010/main" val="17595600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E63182-C163-48CC-857D-CEB3CD1EECC1}"/>
              </a:ext>
            </a:extLst>
          </p:cNvPr>
          <p:cNvSpPr>
            <a:spLocks noGrp="1"/>
          </p:cNvSpPr>
          <p:nvPr>
            <p:ph type="title"/>
          </p:nvPr>
        </p:nvSpPr>
        <p:spPr/>
        <p:txBody>
          <a:bodyPr/>
          <a:lstStyle/>
          <a:p>
            <a:r>
              <a:rPr lang="en-US" dirty="0"/>
              <a:t>Religious Values and Business Attitudes</a:t>
            </a:r>
          </a:p>
        </p:txBody>
      </p:sp>
      <p:sp>
        <p:nvSpPr>
          <p:cNvPr id="3" name="Content Placeholder 2">
            <a:extLst>
              <a:ext uri="{FF2B5EF4-FFF2-40B4-BE49-F238E27FC236}">
                <a16:creationId xmlns:a16="http://schemas.microsoft.com/office/drawing/2014/main" id="{D65CBFD8-2D1B-48A3-9122-9D3DC92E1C3E}"/>
              </a:ext>
            </a:extLst>
          </p:cNvPr>
          <p:cNvSpPr>
            <a:spLocks noGrp="1"/>
          </p:cNvSpPr>
          <p:nvPr>
            <p:ph idx="1"/>
          </p:nvPr>
        </p:nvSpPr>
        <p:spPr>
          <a:xfrm>
            <a:off x="838200" y="1825625"/>
            <a:ext cx="10515600" cy="4667250"/>
          </a:xfrm>
        </p:spPr>
        <p:txBody>
          <a:bodyPr>
            <a:normAutofit fontScale="85000" lnSpcReduction="10000"/>
          </a:bodyPr>
          <a:lstStyle/>
          <a:p>
            <a:pPr>
              <a:lnSpc>
                <a:spcPct val="150000"/>
              </a:lnSpc>
            </a:pPr>
            <a:r>
              <a:rPr lang="en-US" dirty="0"/>
              <a:t>Germany is predominantly Christian, with a higher proportion of Protestants compared to the predominantly Anglican UK (</a:t>
            </a:r>
            <a:r>
              <a:rPr lang="en-US" dirty="0" err="1"/>
              <a:t>Laitenberger</a:t>
            </a:r>
            <a:r>
              <a:rPr lang="en-US" dirty="0"/>
              <a:t>, 2021).</a:t>
            </a:r>
          </a:p>
          <a:p>
            <a:pPr>
              <a:lnSpc>
                <a:spcPct val="150000"/>
              </a:lnSpc>
            </a:pPr>
            <a:r>
              <a:rPr lang="en-US" dirty="0"/>
              <a:t>Both countries are secular, but Germany has a more formal separation of church and state.</a:t>
            </a:r>
          </a:p>
          <a:p>
            <a:pPr>
              <a:lnSpc>
                <a:spcPct val="150000"/>
              </a:lnSpc>
            </a:pPr>
            <a:r>
              <a:rPr lang="en-US" dirty="0"/>
              <a:t>German business culture values punctuality, formality, and direct communication, contrasting with the UK’s comparatively informal approach.</a:t>
            </a:r>
          </a:p>
          <a:p>
            <a:pPr>
              <a:lnSpc>
                <a:spcPct val="150000"/>
              </a:lnSpc>
            </a:pPr>
            <a:r>
              <a:rPr lang="en-US" dirty="0"/>
              <a:t>Germans generally maintain a stricter separation between work and personal life than their UK counterparts (</a:t>
            </a:r>
            <a:r>
              <a:rPr lang="en-US" dirty="0" err="1"/>
              <a:t>Laitenberger</a:t>
            </a:r>
            <a:r>
              <a:rPr lang="en-US" dirty="0"/>
              <a:t>, 2021).</a:t>
            </a:r>
          </a:p>
        </p:txBody>
      </p:sp>
    </p:spTree>
    <p:extLst>
      <p:ext uri="{BB962C8B-B14F-4D97-AF65-F5344CB8AC3E}">
        <p14:creationId xmlns:p14="http://schemas.microsoft.com/office/powerpoint/2010/main" val="26662583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E63182-C163-48CC-857D-CEB3CD1EECC1}"/>
              </a:ext>
            </a:extLst>
          </p:cNvPr>
          <p:cNvSpPr>
            <a:spLocks noGrp="1"/>
          </p:cNvSpPr>
          <p:nvPr>
            <p:ph type="title"/>
          </p:nvPr>
        </p:nvSpPr>
        <p:spPr/>
        <p:txBody>
          <a:bodyPr/>
          <a:lstStyle/>
          <a:p>
            <a:r>
              <a:rPr lang="en-US" dirty="0"/>
              <a:t>Comparative Analysis</a:t>
            </a:r>
          </a:p>
        </p:txBody>
      </p:sp>
      <p:sp>
        <p:nvSpPr>
          <p:cNvPr id="3" name="Content Placeholder 2">
            <a:extLst>
              <a:ext uri="{FF2B5EF4-FFF2-40B4-BE49-F238E27FC236}">
                <a16:creationId xmlns:a16="http://schemas.microsoft.com/office/drawing/2014/main" id="{D65CBFD8-2D1B-48A3-9122-9D3DC92E1C3E}"/>
              </a:ext>
            </a:extLst>
          </p:cNvPr>
          <p:cNvSpPr>
            <a:spLocks noGrp="1"/>
          </p:cNvSpPr>
          <p:nvPr>
            <p:ph idx="1"/>
          </p:nvPr>
        </p:nvSpPr>
        <p:spPr>
          <a:xfrm>
            <a:off x="838200" y="1690688"/>
            <a:ext cx="10515600" cy="4667251"/>
          </a:xfrm>
        </p:spPr>
        <p:txBody>
          <a:bodyPr>
            <a:normAutofit fontScale="92500" lnSpcReduction="20000"/>
          </a:bodyPr>
          <a:lstStyle/>
          <a:p>
            <a:pPr>
              <a:lnSpc>
                <a:spcPct val="150000"/>
              </a:lnSpc>
            </a:pPr>
            <a:r>
              <a:rPr lang="en-US" dirty="0">
                <a:latin typeface="Söhne"/>
              </a:rPr>
              <a:t>Understanding the German language is key to appreciating its culture, which is more regionally varied than the UK.</a:t>
            </a:r>
          </a:p>
          <a:p>
            <a:pPr>
              <a:lnSpc>
                <a:spcPct val="150000"/>
              </a:lnSpc>
            </a:pPr>
            <a:r>
              <a:rPr lang="en-US" dirty="0">
                <a:latin typeface="Söhne"/>
              </a:rPr>
              <a:t>Germany’s social market economy and welfare system provide a different societal safety net compared to the UK (Stephens, 2022).</a:t>
            </a:r>
          </a:p>
          <a:p>
            <a:pPr>
              <a:lnSpc>
                <a:spcPct val="150000"/>
              </a:lnSpc>
            </a:pPr>
            <a:r>
              <a:rPr lang="en-US" dirty="0">
                <a:latin typeface="Söhne"/>
              </a:rPr>
              <a:t>Germany’s integration policies and attitudes towards immigrants differ significantly from the UK’s multicultural framework (Stephens, 2022).</a:t>
            </a:r>
          </a:p>
          <a:p>
            <a:pPr>
              <a:lnSpc>
                <a:spcPct val="150000"/>
              </a:lnSpc>
            </a:pPr>
            <a:r>
              <a:rPr lang="en-US" dirty="0">
                <a:latin typeface="Söhne"/>
              </a:rPr>
              <a:t>Adapting to German punctuality, formality, and directness can be a cultural shift for those accustomed to UK business environments.</a:t>
            </a:r>
          </a:p>
          <a:p>
            <a:endParaRPr lang="en-US" dirty="0"/>
          </a:p>
        </p:txBody>
      </p:sp>
    </p:spTree>
    <p:extLst>
      <p:ext uri="{BB962C8B-B14F-4D97-AF65-F5344CB8AC3E}">
        <p14:creationId xmlns:p14="http://schemas.microsoft.com/office/powerpoint/2010/main" val="6915774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81417B-F7FB-4883-8618-AABC532C80CE}"/>
              </a:ext>
            </a:extLst>
          </p:cNvPr>
          <p:cNvSpPr>
            <a:spLocks noGrp="1"/>
          </p:cNvSpPr>
          <p:nvPr>
            <p:ph type="title"/>
          </p:nvPr>
        </p:nvSpPr>
        <p:spPr/>
        <p:txBody>
          <a:bodyPr/>
          <a:lstStyle/>
          <a:p>
            <a:r>
              <a:rPr lang="en-US" dirty="0"/>
              <a:t>Cultural Sensitivity in Germany</a:t>
            </a:r>
            <a:br>
              <a:rPr lang="en-US" b="1" dirty="0"/>
            </a:br>
            <a:endParaRPr lang="en-US" dirty="0"/>
          </a:p>
        </p:txBody>
      </p:sp>
      <p:sp>
        <p:nvSpPr>
          <p:cNvPr id="3" name="Content Placeholder 2">
            <a:extLst>
              <a:ext uri="{FF2B5EF4-FFF2-40B4-BE49-F238E27FC236}">
                <a16:creationId xmlns:a16="http://schemas.microsoft.com/office/drawing/2014/main" id="{64991A04-A8F1-41FA-AA19-9D71D8B693B8}"/>
              </a:ext>
            </a:extLst>
          </p:cNvPr>
          <p:cNvSpPr>
            <a:spLocks noGrp="1"/>
          </p:cNvSpPr>
          <p:nvPr>
            <p:ph idx="1"/>
          </p:nvPr>
        </p:nvSpPr>
        <p:spPr>
          <a:xfrm>
            <a:off x="838200" y="1083211"/>
            <a:ext cx="10515600" cy="5634111"/>
          </a:xfrm>
        </p:spPr>
        <p:txBody>
          <a:bodyPr>
            <a:normAutofit fontScale="92500" lnSpcReduction="10000"/>
          </a:bodyPr>
          <a:lstStyle/>
          <a:p>
            <a:pPr>
              <a:lnSpc>
                <a:spcPct val="150000"/>
              </a:lnSpc>
            </a:pPr>
            <a:r>
              <a:rPr lang="en-US" dirty="0"/>
              <a:t>Punctuality is crucial for demonstrating respect, while direct communication is often misunderstood as blunt or rude by outsiders.</a:t>
            </a:r>
          </a:p>
          <a:p>
            <a:pPr>
              <a:lnSpc>
                <a:spcPct val="150000"/>
              </a:lnSpc>
            </a:pPr>
            <a:r>
              <a:rPr lang="en-US" dirty="0" err="1"/>
              <a:t>Organisations</a:t>
            </a:r>
            <a:r>
              <a:rPr lang="en-US" dirty="0"/>
              <a:t> have hierarchies and distinct duties and responsibilities, while professional settings use formal titles and surnames (Hofstede, 2016).</a:t>
            </a:r>
          </a:p>
          <a:p>
            <a:pPr>
              <a:lnSpc>
                <a:spcPct val="150000"/>
              </a:lnSpc>
            </a:pPr>
            <a:r>
              <a:rPr lang="en-US" dirty="0"/>
              <a:t>Growing multiculturalism, especially in cities, threatens established values, driving government and corporate diversity and inclusion efforts.</a:t>
            </a:r>
          </a:p>
          <a:p>
            <a:pPr>
              <a:lnSpc>
                <a:spcPct val="150000"/>
              </a:lnSpc>
            </a:pPr>
            <a:r>
              <a:rPr lang="en-US" dirty="0"/>
              <a:t>WWII and the Holocaust are well-known and highlighted, with an emphasis on learning from history (Pearce, 2019).</a:t>
            </a:r>
          </a:p>
        </p:txBody>
      </p:sp>
    </p:spTree>
    <p:extLst>
      <p:ext uri="{BB962C8B-B14F-4D97-AF65-F5344CB8AC3E}">
        <p14:creationId xmlns:p14="http://schemas.microsoft.com/office/powerpoint/2010/main" val="45917860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81417B-F7FB-4883-8618-AABC532C80CE}"/>
              </a:ext>
            </a:extLst>
          </p:cNvPr>
          <p:cNvSpPr>
            <a:spLocks noGrp="1"/>
          </p:cNvSpPr>
          <p:nvPr>
            <p:ph type="title"/>
          </p:nvPr>
        </p:nvSpPr>
        <p:spPr/>
        <p:txBody>
          <a:bodyPr/>
          <a:lstStyle/>
          <a:p>
            <a:r>
              <a:rPr lang="en-US" dirty="0"/>
              <a:t>Cultural Sensitivity in United Kingdom</a:t>
            </a:r>
            <a:br>
              <a:rPr lang="en-US" dirty="0"/>
            </a:br>
            <a:endParaRPr lang="en-US" dirty="0"/>
          </a:p>
        </p:txBody>
      </p:sp>
      <p:sp>
        <p:nvSpPr>
          <p:cNvPr id="3" name="Content Placeholder 2">
            <a:extLst>
              <a:ext uri="{FF2B5EF4-FFF2-40B4-BE49-F238E27FC236}">
                <a16:creationId xmlns:a16="http://schemas.microsoft.com/office/drawing/2014/main" id="{64991A04-A8F1-41FA-AA19-9D71D8B693B8}"/>
              </a:ext>
            </a:extLst>
          </p:cNvPr>
          <p:cNvSpPr>
            <a:spLocks noGrp="1"/>
          </p:cNvSpPr>
          <p:nvPr>
            <p:ph idx="1"/>
          </p:nvPr>
        </p:nvSpPr>
        <p:spPr>
          <a:xfrm>
            <a:off x="838200" y="1223889"/>
            <a:ext cx="10515600" cy="5268986"/>
          </a:xfrm>
        </p:spPr>
        <p:txBody>
          <a:bodyPr>
            <a:normAutofit fontScale="85000" lnSpcReduction="10000"/>
          </a:bodyPr>
          <a:lstStyle/>
          <a:p>
            <a:pPr>
              <a:lnSpc>
                <a:spcPct val="170000"/>
              </a:lnSpc>
            </a:pPr>
            <a:r>
              <a:rPr lang="en-US" dirty="0"/>
              <a:t>According to Hofstede (2016), there is a strong emphasis on courtesy, indirect communication, and humor in this varied group. </a:t>
            </a:r>
          </a:p>
          <a:p>
            <a:pPr>
              <a:lnSpc>
                <a:spcPct val="170000"/>
              </a:lnSpc>
            </a:pPr>
            <a:r>
              <a:rPr lang="en-US" dirty="0"/>
              <a:t>The workplace culture is distinguished by a distinct blend of informality and professionalism, with a strong emphasis on teamwork and collaboration. </a:t>
            </a:r>
          </a:p>
          <a:p>
            <a:pPr>
              <a:lnSpc>
                <a:spcPct val="170000"/>
              </a:lnSpc>
            </a:pPr>
            <a:r>
              <a:rPr lang="en-US" dirty="0"/>
              <a:t>As Hofstede (2016) points out, ongoing initiatives to promote integration and alleviate racial inequities confront enduring hurdles.</a:t>
            </a:r>
          </a:p>
          <a:p>
            <a:pPr>
              <a:lnSpc>
                <a:spcPct val="170000"/>
              </a:lnSpc>
            </a:pPr>
            <a:r>
              <a:rPr lang="en-US" dirty="0"/>
              <a:t>Colonial history significantly influences contemporary issues, prompting an increased focus on re-examining historical narratives.</a:t>
            </a:r>
          </a:p>
        </p:txBody>
      </p:sp>
    </p:spTree>
    <p:extLst>
      <p:ext uri="{BB962C8B-B14F-4D97-AF65-F5344CB8AC3E}">
        <p14:creationId xmlns:p14="http://schemas.microsoft.com/office/powerpoint/2010/main" val="207816913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81417B-F7FB-4883-8618-AABC532C80CE}"/>
              </a:ext>
            </a:extLst>
          </p:cNvPr>
          <p:cNvSpPr>
            <a:spLocks noGrp="1"/>
          </p:cNvSpPr>
          <p:nvPr>
            <p:ph type="title"/>
          </p:nvPr>
        </p:nvSpPr>
        <p:spPr/>
        <p:txBody>
          <a:bodyPr/>
          <a:lstStyle/>
          <a:p>
            <a:r>
              <a:rPr lang="en-US" dirty="0"/>
              <a:t>Comparative Analysis: Germany vs. UK</a:t>
            </a:r>
          </a:p>
        </p:txBody>
      </p:sp>
      <p:sp>
        <p:nvSpPr>
          <p:cNvPr id="3" name="Content Placeholder 2">
            <a:extLst>
              <a:ext uri="{FF2B5EF4-FFF2-40B4-BE49-F238E27FC236}">
                <a16:creationId xmlns:a16="http://schemas.microsoft.com/office/drawing/2014/main" id="{64991A04-A8F1-41FA-AA19-9D71D8B693B8}"/>
              </a:ext>
            </a:extLst>
          </p:cNvPr>
          <p:cNvSpPr>
            <a:spLocks noGrp="1"/>
          </p:cNvSpPr>
          <p:nvPr>
            <p:ph idx="1"/>
          </p:nvPr>
        </p:nvSpPr>
        <p:spPr>
          <a:xfrm>
            <a:off x="838200" y="1589014"/>
            <a:ext cx="10515600" cy="5268986"/>
          </a:xfrm>
        </p:spPr>
        <p:txBody>
          <a:bodyPr>
            <a:normAutofit/>
          </a:bodyPr>
          <a:lstStyle/>
          <a:p>
            <a:r>
              <a:rPr lang="en-US" b="1" dirty="0"/>
              <a:t>Communication Styles:</a:t>
            </a:r>
            <a:endParaRPr lang="en-US" dirty="0"/>
          </a:p>
          <a:p>
            <a:pPr lvl="1"/>
            <a:r>
              <a:rPr lang="en-US" dirty="0"/>
              <a:t>German directness vs. British indirectness (Steers et al., 2023).</a:t>
            </a:r>
          </a:p>
          <a:p>
            <a:r>
              <a:rPr lang="en-US" b="1" dirty="0"/>
              <a:t>Business Hierarchies:</a:t>
            </a:r>
            <a:endParaRPr lang="en-US" dirty="0"/>
          </a:p>
          <a:p>
            <a:pPr lvl="1"/>
            <a:r>
              <a:rPr lang="en-US" dirty="0"/>
              <a:t>German formality and hierarchy contrast with the British informal and collaborative approach (Hofstede, 2016).</a:t>
            </a:r>
          </a:p>
          <a:p>
            <a:r>
              <a:rPr lang="en-US" b="1" dirty="0"/>
              <a:t>Approach to Diversity:</a:t>
            </a:r>
            <a:endParaRPr lang="en-US" dirty="0"/>
          </a:p>
          <a:p>
            <a:pPr lvl="1"/>
            <a:r>
              <a:rPr lang="en-US" dirty="0"/>
              <a:t>Both countries face challenges with integration but have different historical contexts influencing current policies (Hofstede, 2016).</a:t>
            </a:r>
          </a:p>
          <a:p>
            <a:r>
              <a:rPr lang="en-US" b="1" dirty="0"/>
              <a:t>Historical Sensitivity:</a:t>
            </a:r>
            <a:endParaRPr lang="en-US" dirty="0"/>
          </a:p>
          <a:p>
            <a:pPr lvl="1"/>
            <a:r>
              <a:rPr lang="en-US" dirty="0"/>
              <a:t>Germany's focus on WWII and Holocaust awareness vs. UK's re-evaluation of colonial history (Pearce, 2019).</a:t>
            </a:r>
          </a:p>
        </p:txBody>
      </p:sp>
    </p:spTree>
    <p:extLst>
      <p:ext uri="{BB962C8B-B14F-4D97-AF65-F5344CB8AC3E}">
        <p14:creationId xmlns:p14="http://schemas.microsoft.com/office/powerpoint/2010/main" val="84988248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F05FB5-FB0C-4C57-A3FD-D1272DA398AD}"/>
              </a:ext>
            </a:extLst>
          </p:cNvPr>
          <p:cNvSpPr>
            <a:spLocks noGrp="1"/>
          </p:cNvSpPr>
          <p:nvPr>
            <p:ph type="title"/>
          </p:nvPr>
        </p:nvSpPr>
        <p:spPr/>
        <p:txBody>
          <a:bodyPr/>
          <a:lstStyle/>
          <a:p>
            <a:r>
              <a:rPr lang="en-GB" dirty="0"/>
              <a:t>Hofstede cultural Dimensions: UK and Germany </a:t>
            </a:r>
            <a:endParaRPr lang="en-US" dirty="0"/>
          </a:p>
        </p:txBody>
      </p:sp>
      <p:sp>
        <p:nvSpPr>
          <p:cNvPr id="3" name="Content Placeholder 2">
            <a:extLst>
              <a:ext uri="{FF2B5EF4-FFF2-40B4-BE49-F238E27FC236}">
                <a16:creationId xmlns:a16="http://schemas.microsoft.com/office/drawing/2014/main" id="{B823DCC0-DF76-432B-BA72-C4D5B7F8A760}"/>
              </a:ext>
            </a:extLst>
          </p:cNvPr>
          <p:cNvSpPr>
            <a:spLocks noGrp="1"/>
          </p:cNvSpPr>
          <p:nvPr>
            <p:ph idx="1"/>
          </p:nvPr>
        </p:nvSpPr>
        <p:spPr/>
        <p:txBody>
          <a:bodyPr>
            <a:normAutofit fontScale="70000" lnSpcReduction="20000"/>
          </a:bodyPr>
          <a:lstStyle/>
          <a:p>
            <a:pPr marL="0" indent="0">
              <a:buNone/>
            </a:pPr>
            <a:r>
              <a:rPr lang="en-US" b="1" dirty="0"/>
              <a:t>Power Distance</a:t>
            </a:r>
          </a:p>
          <a:p>
            <a:r>
              <a:rPr lang="en-US" dirty="0"/>
              <a:t>UK: Low power distance, emphasizing equality and open communication.</a:t>
            </a:r>
          </a:p>
          <a:p>
            <a:r>
              <a:rPr lang="en-US" dirty="0"/>
              <a:t>Germany: Moderate power distance, respecting hierarchy and authority (Hofstede, 2016).</a:t>
            </a:r>
          </a:p>
          <a:p>
            <a:pPr marL="0" indent="0">
              <a:buNone/>
            </a:pPr>
            <a:r>
              <a:rPr lang="en-US" b="1" dirty="0"/>
              <a:t>Individualism</a:t>
            </a:r>
          </a:p>
          <a:p>
            <a:r>
              <a:rPr lang="en-US" dirty="0"/>
              <a:t>UK: High individualism, promoting personal freedom and self-expression.</a:t>
            </a:r>
          </a:p>
          <a:p>
            <a:r>
              <a:rPr lang="en-US" dirty="0"/>
              <a:t>Germany: Lower individualism, emphasizing group cohesion and responsibility (Hofstede, 2016).</a:t>
            </a:r>
          </a:p>
          <a:p>
            <a:pPr marL="0" indent="0">
              <a:buNone/>
            </a:pPr>
            <a:r>
              <a:rPr lang="en-US" b="1" dirty="0"/>
              <a:t>Masculinity</a:t>
            </a:r>
          </a:p>
          <a:p>
            <a:r>
              <a:rPr lang="en-US" dirty="0"/>
              <a:t>UK: Moderate masculinity, balancing traditional gender roles.</a:t>
            </a:r>
          </a:p>
          <a:p>
            <a:r>
              <a:rPr lang="en-US" dirty="0"/>
              <a:t>Germany: Higher masculinity, emphasizing assertiveness and competitiveness (Hofstede, 2016).</a:t>
            </a:r>
          </a:p>
          <a:p>
            <a:pPr marL="0" indent="0">
              <a:buNone/>
            </a:pPr>
            <a:r>
              <a:rPr lang="en-US" b="1" dirty="0"/>
              <a:t>Uncertainty Avoidance</a:t>
            </a:r>
          </a:p>
          <a:p>
            <a:r>
              <a:rPr lang="en-US" dirty="0"/>
              <a:t>UK: Low uncertainty avoidance, embracing ambiguity and adaptability.</a:t>
            </a:r>
          </a:p>
          <a:p>
            <a:r>
              <a:rPr lang="en-US" dirty="0"/>
              <a:t>Germany: High uncertainty avoidance, seeking structure and clear guidelines(Hofstede, 2016).</a:t>
            </a:r>
          </a:p>
        </p:txBody>
      </p:sp>
    </p:spTree>
    <p:extLst>
      <p:ext uri="{BB962C8B-B14F-4D97-AF65-F5344CB8AC3E}">
        <p14:creationId xmlns:p14="http://schemas.microsoft.com/office/powerpoint/2010/main" val="69210822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F05FB5-FB0C-4C57-A3FD-D1272DA398AD}"/>
              </a:ext>
            </a:extLst>
          </p:cNvPr>
          <p:cNvSpPr>
            <a:spLocks noGrp="1"/>
          </p:cNvSpPr>
          <p:nvPr>
            <p:ph type="title"/>
          </p:nvPr>
        </p:nvSpPr>
        <p:spPr/>
        <p:txBody>
          <a:bodyPr/>
          <a:lstStyle/>
          <a:p>
            <a:r>
              <a:rPr lang="en-GB" dirty="0"/>
              <a:t>Hofstede cultural Dimensions: UK and Germany </a:t>
            </a:r>
            <a:endParaRPr lang="en-US" dirty="0"/>
          </a:p>
        </p:txBody>
      </p:sp>
      <p:pic>
        <p:nvPicPr>
          <p:cNvPr id="5" name="Content Placeholder 4">
            <a:extLst>
              <a:ext uri="{FF2B5EF4-FFF2-40B4-BE49-F238E27FC236}">
                <a16:creationId xmlns:a16="http://schemas.microsoft.com/office/drawing/2014/main" id="{409CE9DE-3AEA-4F1F-9CF5-2B275CEAA799}"/>
              </a:ext>
            </a:extLst>
          </p:cNvPr>
          <p:cNvPicPr>
            <a:picLocks noGrp="1" noChangeAspect="1"/>
          </p:cNvPicPr>
          <p:nvPr>
            <p:ph idx="1"/>
          </p:nvPr>
        </p:nvPicPr>
        <p:blipFill rotWithShape="1">
          <a:blip r:embed="rId2">
            <a:extLst>
              <a:ext uri="{BEBA8EAE-BF5A-486C-A8C5-ECC9F3942E4B}">
                <a14:imgProps xmlns:a14="http://schemas.microsoft.com/office/drawing/2010/main">
                  <a14:imgLayer r:embed="rId3">
                    <a14:imgEffect>
                      <a14:brightnessContrast contrast="-40000"/>
                    </a14:imgEffect>
                  </a14:imgLayer>
                </a14:imgProps>
              </a:ext>
              <a:ext uri="{28A0092B-C50C-407E-A947-70E740481C1C}">
                <a14:useLocalDpi xmlns:a14="http://schemas.microsoft.com/office/drawing/2010/main" val="0"/>
              </a:ext>
            </a:extLst>
          </a:blip>
          <a:srcRect t="15914" r="8601" b="7464"/>
          <a:stretch/>
        </p:blipFill>
        <p:spPr>
          <a:xfrm>
            <a:off x="731520" y="1589649"/>
            <a:ext cx="10622280" cy="4903226"/>
          </a:xfrm>
        </p:spPr>
      </p:pic>
    </p:spTree>
    <p:extLst>
      <p:ext uri="{BB962C8B-B14F-4D97-AF65-F5344CB8AC3E}">
        <p14:creationId xmlns:p14="http://schemas.microsoft.com/office/powerpoint/2010/main" val="369105358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D8E43F-05E0-4509-AD02-0B03AACF1C7D}"/>
              </a:ext>
            </a:extLst>
          </p:cNvPr>
          <p:cNvSpPr>
            <a:spLocks noGrp="1"/>
          </p:cNvSpPr>
          <p:nvPr>
            <p:ph type="title"/>
          </p:nvPr>
        </p:nvSpPr>
        <p:spPr/>
        <p:txBody>
          <a:bodyPr/>
          <a:lstStyle/>
          <a:p>
            <a:r>
              <a:rPr lang="en-US" dirty="0"/>
              <a:t>Recommendations and Strategies</a:t>
            </a:r>
          </a:p>
        </p:txBody>
      </p:sp>
      <p:sp>
        <p:nvSpPr>
          <p:cNvPr id="3" name="Content Placeholder 2">
            <a:extLst>
              <a:ext uri="{FF2B5EF4-FFF2-40B4-BE49-F238E27FC236}">
                <a16:creationId xmlns:a16="http://schemas.microsoft.com/office/drawing/2014/main" id="{AB2849A0-BD0B-44CE-98F8-E2EE8DAC608E}"/>
              </a:ext>
            </a:extLst>
          </p:cNvPr>
          <p:cNvSpPr>
            <a:spLocks noGrp="1"/>
          </p:cNvSpPr>
          <p:nvPr>
            <p:ph idx="1"/>
          </p:nvPr>
        </p:nvSpPr>
        <p:spPr/>
        <p:txBody>
          <a:bodyPr>
            <a:normAutofit fontScale="85000" lnSpcReduction="20000"/>
          </a:bodyPr>
          <a:lstStyle/>
          <a:p>
            <a:pPr>
              <a:lnSpc>
                <a:spcPct val="150000"/>
              </a:lnSpc>
            </a:pPr>
            <a:r>
              <a:rPr lang="en-US" dirty="0"/>
              <a:t>Tesco should analyze its capabilities and product offers to determine the best market strategy for expanding into Germany. </a:t>
            </a:r>
          </a:p>
          <a:p>
            <a:pPr>
              <a:lnSpc>
                <a:spcPct val="150000"/>
              </a:lnSpc>
            </a:pPr>
            <a:r>
              <a:rPr lang="en-US" dirty="0"/>
              <a:t>The system must also accommodate German culture, which values precision and perfection. </a:t>
            </a:r>
          </a:p>
          <a:p>
            <a:pPr>
              <a:lnSpc>
                <a:spcPct val="150000"/>
              </a:lnSpc>
            </a:pPr>
            <a:r>
              <a:rPr lang="en-US" dirty="0"/>
              <a:t>Enhancing staff language proficiency is essential for successful market penetration. </a:t>
            </a:r>
          </a:p>
          <a:p>
            <a:pPr>
              <a:lnSpc>
                <a:spcPct val="150000"/>
              </a:lnSpc>
            </a:pPr>
            <a:r>
              <a:rPr lang="en-US" dirty="0"/>
              <a:t>Creating local expertise and inclusive teams with German market experts can provide insights and networking opportunities.</a:t>
            </a:r>
          </a:p>
        </p:txBody>
      </p:sp>
    </p:spTree>
    <p:extLst>
      <p:ext uri="{BB962C8B-B14F-4D97-AF65-F5344CB8AC3E}">
        <p14:creationId xmlns:p14="http://schemas.microsoft.com/office/powerpoint/2010/main" val="149849809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D8E43F-05E0-4509-AD02-0B03AACF1C7D}"/>
              </a:ext>
            </a:extLst>
          </p:cNvPr>
          <p:cNvSpPr>
            <a:spLocks noGrp="1"/>
          </p:cNvSpPr>
          <p:nvPr>
            <p:ph type="title"/>
          </p:nvPr>
        </p:nvSpPr>
        <p:spPr/>
        <p:txBody>
          <a:bodyPr/>
          <a:lstStyle/>
          <a:p>
            <a:r>
              <a:rPr lang="en-US" dirty="0"/>
              <a:t>Recommendations and Strategies</a:t>
            </a:r>
          </a:p>
        </p:txBody>
      </p:sp>
      <p:sp>
        <p:nvSpPr>
          <p:cNvPr id="3" name="Content Placeholder 2">
            <a:extLst>
              <a:ext uri="{FF2B5EF4-FFF2-40B4-BE49-F238E27FC236}">
                <a16:creationId xmlns:a16="http://schemas.microsoft.com/office/drawing/2014/main" id="{AB2849A0-BD0B-44CE-98F8-E2EE8DAC608E}"/>
              </a:ext>
            </a:extLst>
          </p:cNvPr>
          <p:cNvSpPr>
            <a:spLocks noGrp="1"/>
          </p:cNvSpPr>
          <p:nvPr>
            <p:ph idx="1"/>
          </p:nvPr>
        </p:nvSpPr>
        <p:spPr/>
        <p:txBody>
          <a:bodyPr>
            <a:normAutofit fontScale="85000" lnSpcReduction="10000"/>
          </a:bodyPr>
          <a:lstStyle/>
          <a:p>
            <a:pPr>
              <a:lnSpc>
                <a:spcPct val="150000"/>
              </a:lnSpc>
            </a:pPr>
            <a:r>
              <a:rPr lang="en-US" dirty="0"/>
              <a:t>Successful communication builds trust and client pleasure, Tesco should invest in language training for personnel engaging with German clients and partners. </a:t>
            </a:r>
          </a:p>
          <a:p>
            <a:pPr>
              <a:lnSpc>
                <a:spcPct val="150000"/>
              </a:lnSpc>
            </a:pPr>
            <a:r>
              <a:rPr lang="en-US" dirty="0"/>
              <a:t>To comprehend German cultural norms like timeliness and hierarchical communication, intercultural training is needed. </a:t>
            </a:r>
          </a:p>
          <a:p>
            <a:pPr>
              <a:lnSpc>
                <a:spcPct val="150000"/>
              </a:lnSpc>
            </a:pPr>
            <a:r>
              <a:rPr lang="en-US" dirty="0"/>
              <a:t>Tesco can consult German market experts for strategic advice. </a:t>
            </a:r>
          </a:p>
          <a:p>
            <a:pPr>
              <a:lnSpc>
                <a:spcPct val="150000"/>
              </a:lnSpc>
            </a:pPr>
            <a:r>
              <a:rPr lang="en-US" dirty="0"/>
              <a:t>Reducing inequalities and creating a more inclusive workplace requires diverse and inclusive teams.</a:t>
            </a:r>
          </a:p>
        </p:txBody>
      </p:sp>
    </p:spTree>
    <p:extLst>
      <p:ext uri="{BB962C8B-B14F-4D97-AF65-F5344CB8AC3E}">
        <p14:creationId xmlns:p14="http://schemas.microsoft.com/office/powerpoint/2010/main" val="62529459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A69861-AC11-4308-8E9D-F58C179DCBB0}"/>
              </a:ext>
            </a:extLst>
          </p:cNvPr>
          <p:cNvSpPr>
            <a:spLocks noGrp="1"/>
          </p:cNvSpPr>
          <p:nvPr>
            <p:ph type="title"/>
          </p:nvPr>
        </p:nvSpPr>
        <p:spPr/>
        <p:txBody>
          <a:bodyPr/>
          <a:lstStyle/>
          <a:p>
            <a:r>
              <a:rPr lang="en-GB" dirty="0"/>
              <a:t>Conclusion </a:t>
            </a:r>
            <a:endParaRPr lang="en-US" dirty="0"/>
          </a:p>
        </p:txBody>
      </p:sp>
      <p:sp>
        <p:nvSpPr>
          <p:cNvPr id="3" name="Content Placeholder 2">
            <a:extLst>
              <a:ext uri="{FF2B5EF4-FFF2-40B4-BE49-F238E27FC236}">
                <a16:creationId xmlns:a16="http://schemas.microsoft.com/office/drawing/2014/main" id="{9C979006-228E-433A-B2F5-C42C4564AA20}"/>
              </a:ext>
            </a:extLst>
          </p:cNvPr>
          <p:cNvSpPr>
            <a:spLocks noGrp="1"/>
          </p:cNvSpPr>
          <p:nvPr>
            <p:ph idx="1"/>
          </p:nvPr>
        </p:nvSpPr>
        <p:spPr/>
        <p:txBody>
          <a:bodyPr>
            <a:normAutofit fontScale="92500" lnSpcReduction="20000"/>
          </a:bodyPr>
          <a:lstStyle/>
          <a:p>
            <a:pPr>
              <a:lnSpc>
                <a:spcPct val="150000"/>
              </a:lnSpc>
            </a:pPr>
            <a:r>
              <a:rPr lang="en-US" dirty="0"/>
              <a:t>This research examines British corporate communication, focusing on directness, politeness, and formality. This study examines Tesco's growth history, charting its rise from a minor market stall to a major player in the worldwide retail business. This article investigates corporate practices and communication approaches in the United Kingdom and Germany, focusing on identifying communication impediments and providing strategic alternatives. This emphasizes the importance of adapting to cultural norms and communication styles in order to improve multinational operations.</a:t>
            </a:r>
          </a:p>
        </p:txBody>
      </p:sp>
    </p:spTree>
    <p:extLst>
      <p:ext uri="{BB962C8B-B14F-4D97-AF65-F5344CB8AC3E}">
        <p14:creationId xmlns:p14="http://schemas.microsoft.com/office/powerpoint/2010/main" val="346375857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041C73-150A-4E11-BC01-28DADF439E02}"/>
              </a:ext>
            </a:extLst>
          </p:cNvPr>
          <p:cNvSpPr>
            <a:spLocks noGrp="1"/>
          </p:cNvSpPr>
          <p:nvPr>
            <p:ph type="title"/>
          </p:nvPr>
        </p:nvSpPr>
        <p:spPr/>
        <p:txBody>
          <a:bodyPr/>
          <a:lstStyle/>
          <a:p>
            <a:r>
              <a:rPr lang="en-GB" dirty="0"/>
              <a:t>References </a:t>
            </a:r>
            <a:endParaRPr lang="en-US" dirty="0"/>
          </a:p>
        </p:txBody>
      </p:sp>
      <p:sp>
        <p:nvSpPr>
          <p:cNvPr id="3" name="Content Placeholder 2">
            <a:extLst>
              <a:ext uri="{FF2B5EF4-FFF2-40B4-BE49-F238E27FC236}">
                <a16:creationId xmlns:a16="http://schemas.microsoft.com/office/drawing/2014/main" id="{3D75DF94-09CA-4A6A-A0A1-303E0567FE8A}"/>
              </a:ext>
            </a:extLst>
          </p:cNvPr>
          <p:cNvSpPr>
            <a:spLocks noGrp="1"/>
          </p:cNvSpPr>
          <p:nvPr>
            <p:ph idx="1"/>
          </p:nvPr>
        </p:nvSpPr>
        <p:spPr>
          <a:xfrm>
            <a:off x="838200" y="1581524"/>
            <a:ext cx="10515600" cy="4911351"/>
          </a:xfrm>
        </p:spPr>
        <p:txBody>
          <a:bodyPr>
            <a:normAutofit fontScale="55000" lnSpcReduction="20000"/>
          </a:bodyPr>
          <a:lstStyle/>
          <a:p>
            <a:r>
              <a:rPr lang="en-US" dirty="0"/>
              <a:t>Mohanty, J., 2022. Sustainable Marketing of </a:t>
            </a:r>
            <a:r>
              <a:rPr lang="en-US" dirty="0" err="1"/>
              <a:t>Csr</a:t>
            </a:r>
            <a:r>
              <a:rPr lang="en-US" dirty="0"/>
              <a:t> Through Employee Volunteering: The Tesco Experience. </a:t>
            </a:r>
            <a:r>
              <a:rPr lang="en-US" i="1" dirty="0"/>
              <a:t>Academy of Marketing Studies Journal</a:t>
            </a:r>
            <a:r>
              <a:rPr lang="en-US" dirty="0"/>
              <a:t>, </a:t>
            </a:r>
            <a:r>
              <a:rPr lang="en-US" i="1" dirty="0"/>
              <a:t>26</a:t>
            </a:r>
            <a:r>
              <a:rPr lang="en-US" dirty="0"/>
              <a:t>(S2).</a:t>
            </a:r>
          </a:p>
          <a:p>
            <a:r>
              <a:rPr lang="en-US" dirty="0"/>
              <a:t>Schmid, D. and </a:t>
            </a:r>
            <a:r>
              <a:rPr lang="en-US" dirty="0" err="1"/>
              <a:t>Morschett</a:t>
            </a:r>
            <a:r>
              <a:rPr lang="en-US" dirty="0"/>
              <a:t>, D., 2023. Retailers’ foreign market exits over time: A strategic management perspective. </a:t>
            </a:r>
            <a:r>
              <a:rPr lang="en-US" i="1" dirty="0"/>
              <a:t>International Business Review</a:t>
            </a:r>
            <a:r>
              <a:rPr lang="en-US" dirty="0"/>
              <a:t>, </a:t>
            </a:r>
            <a:r>
              <a:rPr lang="en-US" i="1" dirty="0"/>
              <a:t>32</a:t>
            </a:r>
            <a:r>
              <a:rPr lang="en-US" dirty="0"/>
              <a:t>(5), p.102164.</a:t>
            </a:r>
          </a:p>
          <a:p>
            <a:r>
              <a:rPr lang="en-US" dirty="0"/>
              <a:t>Olalla-Soler, C., 2019. Measuring trainee translators’ knowledge of German culture. Design and validation of a cultural declarative knowledge questionnaire. </a:t>
            </a:r>
            <a:r>
              <a:rPr lang="en-US" i="1" dirty="0"/>
              <a:t>Meta</a:t>
            </a:r>
            <a:r>
              <a:rPr lang="en-US" dirty="0"/>
              <a:t>, </a:t>
            </a:r>
            <a:r>
              <a:rPr lang="en-US" i="1" dirty="0"/>
              <a:t>64</a:t>
            </a:r>
            <a:r>
              <a:rPr lang="en-US" dirty="0"/>
              <a:t>(2), pp.514-536.</a:t>
            </a:r>
          </a:p>
          <a:p>
            <a:r>
              <a:rPr lang="en-US" dirty="0" err="1"/>
              <a:t>Wullenkord</a:t>
            </a:r>
            <a:r>
              <a:rPr lang="en-US" dirty="0"/>
              <a:t>, M.C., </a:t>
            </a:r>
            <a:r>
              <a:rPr lang="en-US" dirty="0" err="1"/>
              <a:t>Tröger</a:t>
            </a:r>
            <a:r>
              <a:rPr lang="en-US" dirty="0"/>
              <a:t>, J., Hamann, K.R., Loy, L.S. and Reese, G., 2021. Anxiety and climate change: A validation of the Climate Anxiety Scale in a German-speaking quota sample and an investigation of psychological correlates. </a:t>
            </a:r>
            <a:r>
              <a:rPr lang="en-US" i="1" dirty="0"/>
              <a:t>Climatic Change</a:t>
            </a:r>
            <a:r>
              <a:rPr lang="en-US" dirty="0"/>
              <a:t>, </a:t>
            </a:r>
            <a:r>
              <a:rPr lang="en-US" i="1" dirty="0"/>
              <a:t>168</a:t>
            </a:r>
            <a:r>
              <a:rPr lang="en-US" dirty="0"/>
              <a:t>(3-4), p.20.</a:t>
            </a:r>
          </a:p>
          <a:p>
            <a:r>
              <a:rPr lang="en-US" dirty="0" err="1"/>
              <a:t>Hagenaars</a:t>
            </a:r>
            <a:r>
              <a:rPr lang="en-US" dirty="0"/>
              <a:t>, M., </a:t>
            </a:r>
            <a:r>
              <a:rPr lang="en-US" dirty="0" err="1"/>
              <a:t>Maene</a:t>
            </a:r>
            <a:r>
              <a:rPr lang="en-US" dirty="0"/>
              <a:t>, C., Stevens, P.A., Willems, S., </a:t>
            </a:r>
            <a:r>
              <a:rPr lang="en-US" dirty="0" err="1"/>
              <a:t>Vantieghem</a:t>
            </a:r>
            <a:r>
              <a:rPr lang="en-US" dirty="0"/>
              <a:t>, W. and </a:t>
            </a:r>
            <a:r>
              <a:rPr lang="en-US" dirty="0" err="1"/>
              <a:t>D’Hondt</a:t>
            </a:r>
            <a:r>
              <a:rPr lang="en-US" dirty="0"/>
              <a:t>, F., 2023. Diversity ideologies in Flemish education: explaining variation in teachers’ implementation of multiculturalism, assimilation and </a:t>
            </a:r>
            <a:r>
              <a:rPr lang="en-US" dirty="0" err="1"/>
              <a:t>colourblindness</a:t>
            </a:r>
            <a:r>
              <a:rPr lang="en-US" dirty="0"/>
              <a:t>. </a:t>
            </a:r>
            <a:r>
              <a:rPr lang="en-US" i="1" dirty="0"/>
              <a:t>Journal of Education Policy</a:t>
            </a:r>
            <a:r>
              <a:rPr lang="en-US" dirty="0"/>
              <a:t>, pp.1-22.</a:t>
            </a:r>
          </a:p>
          <a:p>
            <a:r>
              <a:rPr lang="en-US" dirty="0" err="1"/>
              <a:t>Laitenberger</a:t>
            </a:r>
            <a:r>
              <a:rPr lang="en-US" dirty="0"/>
              <a:t>, H., 2021. </a:t>
            </a:r>
            <a:r>
              <a:rPr lang="en-US" i="1" dirty="0"/>
              <a:t>Protestant enlightenment (s)? The origins and dissemination of enlightenment theology in Anglicanism, German Lutheranism, and Swedish Lutheranism</a:t>
            </a:r>
            <a:r>
              <a:rPr lang="en-US" dirty="0"/>
              <a:t> (Doctoral dissertation, University of Oxford).</a:t>
            </a:r>
          </a:p>
          <a:p>
            <a:r>
              <a:rPr lang="en-US" dirty="0"/>
              <a:t>Stephens, M., 2020. How housing systems are changing and why: A critique of </a:t>
            </a:r>
            <a:r>
              <a:rPr lang="en-US" dirty="0" err="1"/>
              <a:t>Kemeny’s</a:t>
            </a:r>
            <a:r>
              <a:rPr lang="en-US" dirty="0"/>
              <a:t> theory of housing regimes. </a:t>
            </a:r>
            <a:r>
              <a:rPr lang="en-US" i="1" dirty="0"/>
              <a:t>Housing, Theory and Society</a:t>
            </a:r>
            <a:r>
              <a:rPr lang="en-US" dirty="0"/>
              <a:t>, </a:t>
            </a:r>
            <a:r>
              <a:rPr lang="en-US" i="1" dirty="0"/>
              <a:t>37</a:t>
            </a:r>
            <a:r>
              <a:rPr lang="en-US" dirty="0"/>
              <a:t>(5), pp.521-547.</a:t>
            </a:r>
          </a:p>
          <a:p>
            <a:r>
              <a:rPr lang="en-US" dirty="0"/>
              <a:t>Hofstede, G., 2016. Culture's consequences: Comparing values, behaviors, institutions, and organizations across nations. </a:t>
            </a:r>
            <a:r>
              <a:rPr lang="en-US" i="1" dirty="0"/>
              <a:t>Collegiate Aviation Review</a:t>
            </a:r>
            <a:r>
              <a:rPr lang="en-US" dirty="0"/>
              <a:t>, </a:t>
            </a:r>
            <a:r>
              <a:rPr lang="en-US" i="1" dirty="0"/>
              <a:t>34</a:t>
            </a:r>
            <a:r>
              <a:rPr lang="en-US" dirty="0"/>
              <a:t>(2), p.108.</a:t>
            </a:r>
          </a:p>
          <a:p>
            <a:r>
              <a:rPr lang="en-US" dirty="0"/>
              <a:t>Pearce, A., 2019. An Emerging ‘Holocaust Memorial </a:t>
            </a:r>
            <a:r>
              <a:rPr lang="en-US" dirty="0" err="1"/>
              <a:t>Problem?’The</a:t>
            </a:r>
            <a:r>
              <a:rPr lang="en-US" dirty="0"/>
              <a:t> Condition of Holocaust Culture in Britain. </a:t>
            </a:r>
            <a:r>
              <a:rPr lang="en-US" i="1" dirty="0"/>
              <a:t>The Journal of Holocaust Research</a:t>
            </a:r>
            <a:r>
              <a:rPr lang="en-US" dirty="0"/>
              <a:t>, </a:t>
            </a:r>
            <a:r>
              <a:rPr lang="en-US" i="1" dirty="0"/>
              <a:t>33</a:t>
            </a:r>
            <a:r>
              <a:rPr lang="en-US" dirty="0"/>
              <a:t>(2), pp.117-137.</a:t>
            </a:r>
          </a:p>
          <a:p>
            <a:r>
              <a:rPr lang="en-US" dirty="0"/>
              <a:t>Steers, R.M., </a:t>
            </a:r>
            <a:r>
              <a:rPr lang="en-US" dirty="0" err="1"/>
              <a:t>Osland</a:t>
            </a:r>
            <a:r>
              <a:rPr lang="en-US" dirty="0"/>
              <a:t>, J.S. and </a:t>
            </a:r>
            <a:r>
              <a:rPr lang="en-US" dirty="0" err="1"/>
              <a:t>Szkudlarek</a:t>
            </a:r>
            <a:r>
              <a:rPr lang="en-US" dirty="0"/>
              <a:t>, B., 2023. </a:t>
            </a:r>
            <a:r>
              <a:rPr lang="en-US" i="1" dirty="0"/>
              <a:t>Management across cultures: Challenges, strategies, and skills</a:t>
            </a:r>
            <a:r>
              <a:rPr lang="en-US" dirty="0"/>
              <a:t>. Cambridge University Press.</a:t>
            </a:r>
          </a:p>
          <a:p>
            <a:pPr marL="0" indent="0">
              <a:buNone/>
            </a:pPr>
            <a:endParaRPr lang="en-US" dirty="0"/>
          </a:p>
        </p:txBody>
      </p:sp>
    </p:spTree>
    <p:extLst>
      <p:ext uri="{BB962C8B-B14F-4D97-AF65-F5344CB8AC3E}">
        <p14:creationId xmlns:p14="http://schemas.microsoft.com/office/powerpoint/2010/main" val="413862013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2177</Words>
  <Application>Microsoft Office PowerPoint</Application>
  <PresentationFormat>Widescreen</PresentationFormat>
  <Paragraphs>107</Paragraphs>
  <Slides>16</Slides>
  <Notes>7</Notes>
  <HiddenSlides>0</HiddenSlides>
  <MMClips>0</MMClip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Office Theme</vt:lpstr>
      <vt:lpstr>Student Name: Hena Rodriques Student ID: 1921350 Module Code: LCBB6001 Module Name: International Business Communications Module Title: Assessment part-2 Individual Presentation Module Lecturer’s Name: Zainab Atta</vt:lpstr>
      <vt:lpstr>Main content / Agenda of the presentation </vt:lpstr>
      <vt:lpstr>Introduction to Organization</vt:lpstr>
      <vt:lpstr>Introduce the German culture</vt:lpstr>
      <vt:lpstr>Ethnic Makeup and Social Structures</vt:lpstr>
      <vt:lpstr>Religious Values and Business Attitudes</vt:lpstr>
      <vt:lpstr>Comparative Analysis</vt:lpstr>
      <vt:lpstr>Cultural Sensitivity in Germany </vt:lpstr>
      <vt:lpstr>Cultural Sensitivity in United Kingdom </vt:lpstr>
      <vt:lpstr>Comparative Analysis: Germany vs. UK</vt:lpstr>
      <vt:lpstr>Hofstede cultural Dimensions: UK and Germany </vt:lpstr>
      <vt:lpstr>Hofstede cultural Dimensions: UK and Germany </vt:lpstr>
      <vt:lpstr>Recommendations and Strategies</vt:lpstr>
      <vt:lpstr>Recommendations and Strategies</vt:lpstr>
      <vt:lpstr>Conclusion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of the presentation, your name and ID, and module</dc:title>
  <dc:creator>Husam Helmi</dc:creator>
  <cp:lastModifiedBy>Ronju Costa (STU184912)</cp:lastModifiedBy>
  <cp:revision>30</cp:revision>
  <dcterms:created xsi:type="dcterms:W3CDTF">2020-10-29T12:05:35Z</dcterms:created>
  <dcterms:modified xsi:type="dcterms:W3CDTF">2023-11-21T11:57:34Z</dcterms:modified>
</cp:coreProperties>
</file>