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14F4567-F9A7-4C21-B0F4-710672C5ED08}" type="datetimeFigureOut">
              <a:rPr lang="en-GB" smtClean="0"/>
              <a:t>28/09/2015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CEDCC-6DF1-4DE5-9097-3788F6472F22}" type="slidenum">
              <a:rPr lang="en-GB" smtClean="0"/>
              <a:t>‹#›</a:t>
            </a:fld>
            <a:endParaRPr lang="en-GB"/>
          </a:p>
        </p:txBody>
      </p:sp>
    </p:spTree>
    <p:extLst>
      <p:ext uri="{BB962C8B-B14F-4D97-AF65-F5344CB8AC3E}">
        <p14:creationId xmlns:p14="http://schemas.microsoft.com/office/powerpoint/2010/main" val="1927132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4F4567-F9A7-4C21-B0F4-710672C5ED08}" type="datetimeFigureOut">
              <a:rPr lang="en-GB" smtClean="0"/>
              <a:t>28/09/2015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CEDCC-6DF1-4DE5-9097-3788F6472F22}" type="slidenum">
              <a:rPr lang="en-GB" smtClean="0"/>
              <a:t>‹#›</a:t>
            </a:fld>
            <a:endParaRPr lang="en-GB"/>
          </a:p>
        </p:txBody>
      </p:sp>
    </p:spTree>
    <p:extLst>
      <p:ext uri="{BB962C8B-B14F-4D97-AF65-F5344CB8AC3E}">
        <p14:creationId xmlns:p14="http://schemas.microsoft.com/office/powerpoint/2010/main" val="49507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4F4567-F9A7-4C21-B0F4-710672C5ED08}" type="datetimeFigureOut">
              <a:rPr lang="en-GB" smtClean="0"/>
              <a:t>28/09/2015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CEDCC-6DF1-4DE5-9097-3788F6472F22}" type="slidenum">
              <a:rPr lang="en-GB" smtClean="0"/>
              <a:t>‹#›</a:t>
            </a:fld>
            <a:endParaRPr lang="en-GB"/>
          </a:p>
        </p:txBody>
      </p:sp>
    </p:spTree>
    <p:extLst>
      <p:ext uri="{BB962C8B-B14F-4D97-AF65-F5344CB8AC3E}">
        <p14:creationId xmlns:p14="http://schemas.microsoft.com/office/powerpoint/2010/main" val="1113588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14F4567-F9A7-4C21-B0F4-710672C5ED08}" type="datetimeFigureOut">
              <a:rPr lang="en-GB" smtClean="0"/>
              <a:t>28/09/2015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3CEDCC-6DF1-4DE5-9097-3788F6472F22}" type="slidenum">
              <a:rPr lang="en-GB" smtClean="0"/>
              <a:t>‹#›</a:t>
            </a:fld>
            <a:endParaRPr lang="en-GB"/>
          </a:p>
        </p:txBody>
      </p:sp>
    </p:spTree>
    <p:extLst>
      <p:ext uri="{BB962C8B-B14F-4D97-AF65-F5344CB8AC3E}">
        <p14:creationId xmlns:p14="http://schemas.microsoft.com/office/powerpoint/2010/main" val="418547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14F4567-F9A7-4C21-B0F4-710672C5ED08}" type="datetimeFigureOut">
              <a:rPr lang="en-GB" smtClean="0"/>
              <a:t>28/09/2015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3CEDCC-6DF1-4DE5-9097-3788F6472F22}" type="slidenum">
              <a:rPr lang="en-GB" smtClean="0"/>
              <a:t>‹#›</a:t>
            </a:fld>
            <a:endParaRPr lang="en-GB"/>
          </a:p>
        </p:txBody>
      </p:sp>
    </p:spTree>
    <p:extLst>
      <p:ext uri="{BB962C8B-B14F-4D97-AF65-F5344CB8AC3E}">
        <p14:creationId xmlns:p14="http://schemas.microsoft.com/office/powerpoint/2010/main" val="26856153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14F4567-F9A7-4C21-B0F4-710672C5ED08}" type="datetimeFigureOut">
              <a:rPr lang="en-GB" smtClean="0"/>
              <a:t>28/09/2015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3CEDCC-6DF1-4DE5-9097-3788F6472F22}" type="slidenum">
              <a:rPr lang="en-GB" smtClean="0"/>
              <a:t>‹#›</a:t>
            </a:fld>
            <a:endParaRPr lang="en-GB"/>
          </a:p>
        </p:txBody>
      </p:sp>
    </p:spTree>
    <p:extLst>
      <p:ext uri="{BB962C8B-B14F-4D97-AF65-F5344CB8AC3E}">
        <p14:creationId xmlns:p14="http://schemas.microsoft.com/office/powerpoint/2010/main" val="3181759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4F4567-F9A7-4C21-B0F4-710672C5ED08}" type="datetimeFigureOut">
              <a:rPr lang="en-GB" smtClean="0"/>
              <a:t>28/09/2015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3CEDCC-6DF1-4DE5-9097-3788F6472F22}" type="slidenum">
              <a:rPr lang="en-GB" smtClean="0"/>
              <a:t>‹#›</a:t>
            </a:fld>
            <a:endParaRPr lang="en-GB"/>
          </a:p>
        </p:txBody>
      </p:sp>
    </p:spTree>
    <p:extLst>
      <p:ext uri="{BB962C8B-B14F-4D97-AF65-F5344CB8AC3E}">
        <p14:creationId xmlns:p14="http://schemas.microsoft.com/office/powerpoint/2010/main" val="3896772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4F4567-F9A7-4C21-B0F4-710672C5ED08}" type="datetimeFigureOut">
              <a:rPr lang="en-GB" smtClean="0"/>
              <a:t>28/09/2015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3CEDCC-6DF1-4DE5-9097-3788F6472F22}" type="slidenum">
              <a:rPr lang="en-GB" smtClean="0"/>
              <a:t>‹#›</a:t>
            </a:fld>
            <a:endParaRPr lang="en-GB"/>
          </a:p>
        </p:txBody>
      </p:sp>
    </p:spTree>
    <p:extLst>
      <p:ext uri="{BB962C8B-B14F-4D97-AF65-F5344CB8AC3E}">
        <p14:creationId xmlns:p14="http://schemas.microsoft.com/office/powerpoint/2010/main" val="315591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4F4567-F9A7-4C21-B0F4-710672C5ED08}" type="datetimeFigureOut">
              <a:rPr lang="en-GB" smtClean="0"/>
              <a:t>28/09/2015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3CEDCC-6DF1-4DE5-9097-3788F6472F22}" type="slidenum">
              <a:rPr lang="en-GB" smtClean="0"/>
              <a:t>‹#›</a:t>
            </a:fld>
            <a:endParaRPr lang="en-GB"/>
          </a:p>
        </p:txBody>
      </p:sp>
    </p:spTree>
    <p:extLst>
      <p:ext uri="{BB962C8B-B14F-4D97-AF65-F5344CB8AC3E}">
        <p14:creationId xmlns:p14="http://schemas.microsoft.com/office/powerpoint/2010/main" val="2202998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4F4567-F9A7-4C21-B0F4-710672C5ED08}" type="datetimeFigureOut">
              <a:rPr lang="en-GB" smtClean="0"/>
              <a:t>28/09/2015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CEDCC-6DF1-4DE5-9097-3788F6472F22}" type="slidenum">
              <a:rPr lang="en-GB" smtClean="0"/>
              <a:t>‹#›</a:t>
            </a:fld>
            <a:endParaRPr lang="en-GB"/>
          </a:p>
        </p:txBody>
      </p:sp>
    </p:spTree>
    <p:extLst>
      <p:ext uri="{BB962C8B-B14F-4D97-AF65-F5344CB8AC3E}">
        <p14:creationId xmlns:p14="http://schemas.microsoft.com/office/powerpoint/2010/main" val="2174776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4F4567-F9A7-4C21-B0F4-710672C5ED08}" type="datetimeFigureOut">
              <a:rPr lang="en-GB" smtClean="0"/>
              <a:t>28/09/2015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3CEDCC-6DF1-4DE5-9097-3788F6472F22}" type="slidenum">
              <a:rPr lang="en-GB" smtClean="0"/>
              <a:t>‹#›</a:t>
            </a:fld>
            <a:endParaRPr lang="en-GB"/>
          </a:p>
        </p:txBody>
      </p:sp>
    </p:spTree>
    <p:extLst>
      <p:ext uri="{BB962C8B-B14F-4D97-AF65-F5344CB8AC3E}">
        <p14:creationId xmlns:p14="http://schemas.microsoft.com/office/powerpoint/2010/main" val="3179632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4F4567-F9A7-4C21-B0F4-710672C5ED08}" type="datetimeFigureOut">
              <a:rPr lang="en-GB" smtClean="0"/>
              <a:t>28/09/2015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3CEDCC-6DF1-4DE5-9097-3788F6472F22}" type="slidenum">
              <a:rPr lang="en-GB" smtClean="0"/>
              <a:t>‹#›</a:t>
            </a:fld>
            <a:endParaRPr lang="en-GB"/>
          </a:p>
        </p:txBody>
      </p:sp>
    </p:spTree>
    <p:extLst>
      <p:ext uri="{BB962C8B-B14F-4D97-AF65-F5344CB8AC3E}">
        <p14:creationId xmlns:p14="http://schemas.microsoft.com/office/powerpoint/2010/main" val="2234592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CLSK5002</a:t>
            </a:r>
            <a:endParaRPr lang="en-GB" dirty="0"/>
          </a:p>
        </p:txBody>
      </p:sp>
      <p:sp>
        <p:nvSpPr>
          <p:cNvPr id="3" name="Subtitle 2"/>
          <p:cNvSpPr>
            <a:spLocks noGrp="1"/>
          </p:cNvSpPr>
          <p:nvPr>
            <p:ph type="subTitle" idx="1"/>
          </p:nvPr>
        </p:nvSpPr>
        <p:spPr/>
        <p:txBody>
          <a:bodyPr/>
          <a:lstStyle/>
          <a:p>
            <a:r>
              <a:rPr lang="en-GB" dirty="0" smtClean="0"/>
              <a:t>Sustainability: </a:t>
            </a:r>
            <a:r>
              <a:rPr lang="en-GB" dirty="0" err="1" smtClean="0"/>
              <a:t>Errietta’s</a:t>
            </a:r>
            <a:r>
              <a:rPr lang="en-GB" dirty="0" smtClean="0"/>
              <a:t> Viewpoint</a:t>
            </a:r>
            <a:endParaRPr lang="en-GB" dirty="0"/>
          </a:p>
        </p:txBody>
      </p:sp>
    </p:spTree>
    <p:extLst>
      <p:ext uri="{BB962C8B-B14F-4D97-AF65-F5344CB8AC3E}">
        <p14:creationId xmlns:p14="http://schemas.microsoft.com/office/powerpoint/2010/main" val="1122266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Shipbuilding Timber in the Greek world</a:t>
            </a:r>
            <a:endParaRPr lang="en-GB" dirty="0"/>
          </a:p>
        </p:txBody>
      </p:sp>
      <p:sp>
        <p:nvSpPr>
          <p:cNvPr id="3" name="Content Placeholder 2"/>
          <p:cNvSpPr>
            <a:spLocks noGrp="1"/>
          </p:cNvSpPr>
          <p:nvPr>
            <p:ph idx="1"/>
          </p:nvPr>
        </p:nvSpPr>
        <p:spPr/>
        <p:txBody>
          <a:bodyPr/>
          <a:lstStyle/>
          <a:p>
            <a:r>
              <a:rPr lang="en-GB" dirty="0"/>
              <a:t>It is a narrow space, which produces shipbuilding timber.  In Europe, it is found in Macedon and in parts of Thrace and Italy, while in Asia, in </a:t>
            </a:r>
            <a:r>
              <a:rPr lang="en-GB" dirty="0" err="1"/>
              <a:t>Kilikia</a:t>
            </a:r>
            <a:r>
              <a:rPr lang="en-GB" dirty="0"/>
              <a:t> and in </a:t>
            </a:r>
            <a:r>
              <a:rPr lang="en-GB" dirty="0" err="1"/>
              <a:t>Sinope</a:t>
            </a:r>
            <a:r>
              <a:rPr lang="en-GB" dirty="0"/>
              <a:t> and </a:t>
            </a:r>
            <a:r>
              <a:rPr lang="en-GB" dirty="0" err="1"/>
              <a:t>Amisos</a:t>
            </a:r>
            <a:r>
              <a:rPr lang="en-GB" dirty="0"/>
              <a:t>.  There is also timber in the </a:t>
            </a:r>
            <a:r>
              <a:rPr lang="en-GB" dirty="0" err="1"/>
              <a:t>Mysian</a:t>
            </a:r>
            <a:r>
              <a:rPr lang="en-GB" dirty="0"/>
              <a:t> </a:t>
            </a:r>
            <a:r>
              <a:rPr lang="en-GB" dirty="0" err="1"/>
              <a:t>Olympos</a:t>
            </a:r>
            <a:r>
              <a:rPr lang="en-GB" dirty="0"/>
              <a:t> and in Mount Ida, but not a lot.  In Syria, there is cedar, and that they use for </a:t>
            </a:r>
            <a:r>
              <a:rPr lang="en-GB" dirty="0" smtClean="0"/>
              <a:t>triremes. </a:t>
            </a:r>
            <a:r>
              <a:rPr lang="en-GB" dirty="0" err="1"/>
              <a:t>Theophrastos</a:t>
            </a:r>
            <a:r>
              <a:rPr lang="en-GB" dirty="0"/>
              <a:t> </a:t>
            </a:r>
            <a:r>
              <a:rPr lang="en-GB" i="1" dirty="0"/>
              <a:t>Enquiry Into Plants</a:t>
            </a:r>
            <a:r>
              <a:rPr lang="en-GB" dirty="0"/>
              <a:t> 4.5.5</a:t>
            </a:r>
          </a:p>
        </p:txBody>
      </p:sp>
    </p:spTree>
    <p:extLst>
      <p:ext uri="{BB962C8B-B14F-4D97-AF65-F5344CB8AC3E}">
        <p14:creationId xmlns:p14="http://schemas.microsoft.com/office/powerpoint/2010/main" val="1931267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Fir and Silver Fir in the Eastern Mediterranean</a:t>
            </a:r>
            <a:endParaRPr lang="en-GB" dirty="0"/>
          </a:p>
        </p:txBody>
      </p:sp>
      <p:sp>
        <p:nvSpPr>
          <p:cNvPr id="3" name="Content Placeholder 2"/>
          <p:cNvSpPr>
            <a:spLocks noGrp="1"/>
          </p:cNvSpPr>
          <p:nvPr>
            <p:ph idx="1"/>
          </p:nvPr>
        </p:nvSpPr>
        <p:spPr/>
        <p:txBody>
          <a:bodyPr>
            <a:normAutofit fontScale="92500" lnSpcReduction="10000"/>
          </a:bodyPr>
          <a:lstStyle/>
          <a:p>
            <a:r>
              <a:rPr lang="en-GB" dirty="0"/>
              <a:t>In general, silver-fir, fir and cedar are used for shipbuilding.  Triremes and long ships are made of silver-fir because it is light, while the round ships are made of fir because it does not decay.  Sometimes triremes are also made of fir when they cannot get silver-fir.  Those in Syria and Phoenicia made them of cedar because even fir is rare.  In Cyprus, they use pine, for the island has a lot and it is considered better than its </a:t>
            </a:r>
            <a:r>
              <a:rPr lang="en-GB" dirty="0" smtClean="0"/>
              <a:t>fir. </a:t>
            </a:r>
            <a:r>
              <a:rPr lang="en-GB" dirty="0" err="1"/>
              <a:t>Theophrastos</a:t>
            </a:r>
            <a:r>
              <a:rPr lang="en-GB" dirty="0"/>
              <a:t> </a:t>
            </a:r>
            <a:r>
              <a:rPr lang="en-GB" i="1" dirty="0"/>
              <a:t>Enquiry Into Plants</a:t>
            </a:r>
            <a:r>
              <a:rPr lang="en-GB" dirty="0"/>
              <a:t> 5.7.1-2</a:t>
            </a:r>
          </a:p>
        </p:txBody>
      </p:sp>
    </p:spTree>
    <p:extLst>
      <p:ext uri="{BB962C8B-B14F-4D97-AF65-F5344CB8AC3E}">
        <p14:creationId xmlns:p14="http://schemas.microsoft.com/office/powerpoint/2010/main" val="1517446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Shipbuilding timber in the West</a:t>
            </a:r>
            <a:endParaRPr lang="en-GB" dirty="0"/>
          </a:p>
        </p:txBody>
      </p:sp>
      <p:sp>
        <p:nvSpPr>
          <p:cNvPr id="3" name="Content Placeholder 2"/>
          <p:cNvSpPr>
            <a:spLocks noGrp="1"/>
          </p:cNvSpPr>
          <p:nvPr>
            <p:ph idx="1"/>
          </p:nvPr>
        </p:nvSpPr>
        <p:spPr/>
        <p:txBody>
          <a:bodyPr/>
          <a:lstStyle/>
          <a:p>
            <a:r>
              <a:rPr lang="en-GB" dirty="0"/>
              <a:t>They say the largest and most are in Corsica; those of Latium are of very good quality, both the silver-firs and the firs there are larger and better than the south Italian but even these are nothing compared to those of </a:t>
            </a:r>
            <a:r>
              <a:rPr lang="en-GB" dirty="0" smtClean="0"/>
              <a:t>Corsica. </a:t>
            </a:r>
            <a:r>
              <a:rPr lang="en-GB" dirty="0" err="1"/>
              <a:t>Theophrastos</a:t>
            </a:r>
            <a:r>
              <a:rPr lang="en-GB" dirty="0"/>
              <a:t> </a:t>
            </a:r>
            <a:r>
              <a:rPr lang="en-GB" i="1" dirty="0"/>
              <a:t>Enquiry Into Plants</a:t>
            </a:r>
            <a:r>
              <a:rPr lang="en-GB" dirty="0"/>
              <a:t> 5.8.1</a:t>
            </a:r>
          </a:p>
        </p:txBody>
      </p:sp>
    </p:spTree>
    <p:extLst>
      <p:ext uri="{BB962C8B-B14F-4D97-AF65-F5344CB8AC3E}">
        <p14:creationId xmlns:p14="http://schemas.microsoft.com/office/powerpoint/2010/main" val="4072255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Naval Powers in the Classical Period</a:t>
            </a:r>
            <a:endParaRPr lang="en-GB" dirty="0"/>
          </a:p>
        </p:txBody>
      </p:sp>
      <p:sp>
        <p:nvSpPr>
          <p:cNvPr id="3" name="Content Placeholder 2"/>
          <p:cNvSpPr>
            <a:spLocks noGrp="1"/>
          </p:cNvSpPr>
          <p:nvPr>
            <p:ph idx="1"/>
          </p:nvPr>
        </p:nvSpPr>
        <p:spPr/>
        <p:txBody>
          <a:bodyPr>
            <a:normAutofit lnSpcReduction="10000"/>
          </a:bodyPr>
          <a:lstStyle/>
          <a:p>
            <a:r>
              <a:rPr lang="en-GB" dirty="0" smtClean="0"/>
              <a:t>Athens </a:t>
            </a:r>
          </a:p>
          <a:p>
            <a:r>
              <a:rPr lang="en-GB" dirty="0" smtClean="0"/>
              <a:t>Corinth </a:t>
            </a:r>
          </a:p>
          <a:p>
            <a:r>
              <a:rPr lang="en-GB" dirty="0" err="1" smtClean="0"/>
              <a:t>Aigina</a:t>
            </a:r>
            <a:r>
              <a:rPr lang="en-GB" dirty="0" smtClean="0"/>
              <a:t> </a:t>
            </a:r>
          </a:p>
          <a:p>
            <a:r>
              <a:rPr lang="en-GB" dirty="0" smtClean="0"/>
              <a:t>Chios </a:t>
            </a:r>
          </a:p>
          <a:p>
            <a:r>
              <a:rPr lang="en-GB" dirty="0" err="1" smtClean="0"/>
              <a:t>Mytilene</a:t>
            </a:r>
            <a:r>
              <a:rPr lang="en-GB" dirty="0" smtClean="0"/>
              <a:t> </a:t>
            </a:r>
          </a:p>
          <a:p>
            <a:r>
              <a:rPr lang="en-GB" dirty="0" smtClean="0"/>
              <a:t>Samos </a:t>
            </a:r>
          </a:p>
          <a:p>
            <a:r>
              <a:rPr lang="en-GB" dirty="0" smtClean="0"/>
              <a:t>Syracuse </a:t>
            </a:r>
          </a:p>
          <a:p>
            <a:r>
              <a:rPr lang="en-GB" dirty="0" smtClean="0"/>
              <a:t>Rhodes</a:t>
            </a:r>
            <a:endParaRPr lang="en-GB" dirty="0"/>
          </a:p>
        </p:txBody>
      </p:sp>
    </p:spTree>
    <p:extLst>
      <p:ext uri="{BB962C8B-B14F-4D97-AF65-F5344CB8AC3E}">
        <p14:creationId xmlns:p14="http://schemas.microsoft.com/office/powerpoint/2010/main" val="215017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Timber for Export: Oars and Macedon</a:t>
            </a:r>
            <a:endParaRPr lang="en-GB" dirty="0"/>
          </a:p>
        </p:txBody>
      </p:sp>
      <p:sp>
        <p:nvSpPr>
          <p:cNvPr id="3" name="Content Placeholder 2"/>
          <p:cNvSpPr>
            <a:spLocks noGrp="1"/>
          </p:cNvSpPr>
          <p:nvPr>
            <p:ph idx="1"/>
          </p:nvPr>
        </p:nvSpPr>
        <p:spPr/>
        <p:txBody>
          <a:bodyPr/>
          <a:lstStyle/>
          <a:p>
            <a:r>
              <a:rPr lang="en-GB" dirty="0"/>
              <a:t>Then I imported oars to your troops in Samos, when the Four Hundred had already taken over here.  For </a:t>
            </a:r>
            <a:r>
              <a:rPr lang="en-GB" dirty="0" err="1"/>
              <a:t>Archelaos</a:t>
            </a:r>
            <a:r>
              <a:rPr lang="en-GB" dirty="0"/>
              <a:t> was my family’s </a:t>
            </a:r>
            <a:r>
              <a:rPr lang="en-GB" b="1" i="1" u="sng" dirty="0" err="1"/>
              <a:t>xenos</a:t>
            </a:r>
            <a:r>
              <a:rPr lang="en-GB" dirty="0"/>
              <a:t> and </a:t>
            </a:r>
            <a:r>
              <a:rPr lang="en-GB" b="1" u="sng" dirty="0"/>
              <a:t>he gave me rights </a:t>
            </a:r>
            <a:r>
              <a:rPr lang="en-GB" dirty="0"/>
              <a:t>to cut and export </a:t>
            </a:r>
            <a:r>
              <a:rPr lang="en-GB" b="1" u="sng" dirty="0"/>
              <a:t>as many as I wished</a:t>
            </a:r>
            <a:r>
              <a:rPr lang="en-GB" dirty="0"/>
              <a:t>.  I imported those oars, and at a price of five </a:t>
            </a:r>
            <a:r>
              <a:rPr lang="en-GB" i="1" dirty="0" err="1"/>
              <a:t>drachmai</a:t>
            </a:r>
            <a:r>
              <a:rPr lang="en-GB" dirty="0"/>
              <a:t>, because I did not want to sell them at a higher price than they cost </a:t>
            </a:r>
            <a:r>
              <a:rPr lang="en-GB" dirty="0" smtClean="0"/>
              <a:t>me. </a:t>
            </a:r>
            <a:r>
              <a:rPr lang="en-GB" dirty="0" err="1"/>
              <a:t>Andokides</a:t>
            </a:r>
            <a:r>
              <a:rPr lang="en-GB" dirty="0"/>
              <a:t> 2.11</a:t>
            </a:r>
          </a:p>
        </p:txBody>
      </p:sp>
    </p:spTree>
    <p:extLst>
      <p:ext uri="{BB962C8B-B14F-4D97-AF65-F5344CB8AC3E}">
        <p14:creationId xmlns:p14="http://schemas.microsoft.com/office/powerpoint/2010/main" val="2481020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Oars and Expertise</a:t>
            </a:r>
            <a:endParaRPr lang="en-GB" dirty="0"/>
          </a:p>
        </p:txBody>
      </p:sp>
      <p:sp>
        <p:nvSpPr>
          <p:cNvPr id="3" name="Content Placeholder 2"/>
          <p:cNvSpPr>
            <a:spLocks noGrp="1"/>
          </p:cNvSpPr>
          <p:nvPr>
            <p:ph idx="1"/>
          </p:nvPr>
        </p:nvSpPr>
        <p:spPr/>
        <p:txBody>
          <a:bodyPr>
            <a:normAutofit fontScale="92500" lnSpcReduction="20000"/>
          </a:bodyPr>
          <a:lstStyle/>
          <a:p>
            <a:r>
              <a:rPr lang="en-GB" dirty="0"/>
              <a:t>Oars were mainly made of silver-fir and their cutting and preparation required considerable skill: </a:t>
            </a:r>
          </a:p>
          <a:p>
            <a:pPr marL="0" indent="0">
              <a:buNone/>
            </a:pPr>
            <a:endParaRPr lang="en-GB" dirty="0"/>
          </a:p>
          <a:p>
            <a:r>
              <a:rPr lang="en-GB" dirty="0"/>
              <a:t>For this reason those who shave the wood try to take out each layer smooth and by itself because if they take it out like that the oar will be strong, if however they take it out roughly and with more than one layer, then the oar will be weak, the one being a wound, the other an </a:t>
            </a:r>
            <a:r>
              <a:rPr lang="en-GB" dirty="0" smtClean="0"/>
              <a:t>operation. </a:t>
            </a:r>
            <a:r>
              <a:rPr lang="en-GB" dirty="0" err="1"/>
              <a:t>Theophrastos</a:t>
            </a:r>
            <a:r>
              <a:rPr lang="en-GB" dirty="0"/>
              <a:t> </a:t>
            </a:r>
            <a:r>
              <a:rPr lang="en-GB" i="1" dirty="0"/>
              <a:t>Enquiry Into Plants</a:t>
            </a:r>
            <a:r>
              <a:rPr lang="en-GB" dirty="0"/>
              <a:t> 5.1.7</a:t>
            </a:r>
          </a:p>
        </p:txBody>
      </p:sp>
    </p:spTree>
    <p:extLst>
      <p:ext uri="{BB962C8B-B14F-4D97-AF65-F5344CB8AC3E}">
        <p14:creationId xmlns:p14="http://schemas.microsoft.com/office/powerpoint/2010/main" val="1694450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Macedon Exporting Oars to Athens</a:t>
            </a:r>
            <a:endParaRPr lang="en-GB" dirty="0"/>
          </a:p>
        </p:txBody>
      </p:sp>
      <p:sp>
        <p:nvSpPr>
          <p:cNvPr id="3" name="Content Placeholder 2"/>
          <p:cNvSpPr>
            <a:spLocks noGrp="1"/>
          </p:cNvSpPr>
          <p:nvPr>
            <p:ph idx="1"/>
          </p:nvPr>
        </p:nvSpPr>
        <p:spPr/>
        <p:txBody>
          <a:bodyPr/>
          <a:lstStyle/>
          <a:p>
            <a:r>
              <a:rPr lang="en-GB" dirty="0"/>
              <a:t>The Macedonian kings gave rights of export not only to individuals but also to poleis, as </a:t>
            </a:r>
            <a:r>
              <a:rPr lang="en-GB" dirty="0" err="1"/>
              <a:t>Perdikkas</a:t>
            </a:r>
            <a:r>
              <a:rPr lang="en-GB" dirty="0"/>
              <a:t> did with Athens: </a:t>
            </a:r>
          </a:p>
          <a:p>
            <a:r>
              <a:rPr lang="en-GB" dirty="0" smtClean="0"/>
              <a:t>“</a:t>
            </a:r>
            <a:r>
              <a:rPr lang="en-GB" dirty="0"/>
              <a:t>And I will not export [</a:t>
            </a:r>
            <a:r>
              <a:rPr lang="en-GB" dirty="0" err="1"/>
              <a:t>oa</a:t>
            </a:r>
            <a:r>
              <a:rPr lang="en-GB" dirty="0"/>
              <a:t>]</a:t>
            </a:r>
            <a:r>
              <a:rPr lang="en-GB" dirty="0" err="1"/>
              <a:t>rs</a:t>
            </a:r>
            <a:r>
              <a:rPr lang="en-GB" dirty="0"/>
              <a:t> [to anyone] but an </a:t>
            </a:r>
            <a:r>
              <a:rPr lang="en-GB" dirty="0" err="1"/>
              <a:t>Athe</a:t>
            </a:r>
            <a:r>
              <a:rPr lang="en-GB" dirty="0"/>
              <a:t>[</a:t>
            </a:r>
            <a:r>
              <a:rPr lang="en-GB" dirty="0" err="1"/>
              <a:t>nian</a:t>
            </a:r>
            <a:r>
              <a:rPr lang="en-GB" dirty="0" smtClean="0"/>
              <a:t>]”</a:t>
            </a:r>
          </a:p>
          <a:p>
            <a:r>
              <a:rPr lang="en-GB" baseline="30000" dirty="0"/>
              <a:t>IG I3 89.31</a:t>
            </a:r>
            <a:endParaRPr lang="en-GB" dirty="0"/>
          </a:p>
        </p:txBody>
      </p:sp>
    </p:spTree>
    <p:extLst>
      <p:ext uri="{BB962C8B-B14F-4D97-AF65-F5344CB8AC3E}">
        <p14:creationId xmlns:p14="http://schemas.microsoft.com/office/powerpoint/2010/main" val="3576836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Macedonian Export Rights to the </a:t>
            </a:r>
            <a:r>
              <a:rPr lang="en-GB" dirty="0" err="1" smtClean="0"/>
              <a:t>Chalcidian</a:t>
            </a:r>
            <a:r>
              <a:rPr lang="en-GB" dirty="0" smtClean="0"/>
              <a:t> League</a:t>
            </a:r>
            <a:endParaRPr lang="en-GB" dirty="0"/>
          </a:p>
        </p:txBody>
      </p:sp>
      <p:sp>
        <p:nvSpPr>
          <p:cNvPr id="3" name="Content Placeholder 2"/>
          <p:cNvSpPr>
            <a:spLocks noGrp="1"/>
          </p:cNvSpPr>
          <p:nvPr>
            <p:ph idx="1"/>
          </p:nvPr>
        </p:nvSpPr>
        <p:spPr/>
        <p:txBody>
          <a:bodyPr>
            <a:normAutofit fontScale="77500" lnSpcReduction="20000"/>
          </a:bodyPr>
          <a:lstStyle/>
          <a:p>
            <a:r>
              <a:rPr lang="en-GB" dirty="0"/>
              <a:t>In the early fourth century, </a:t>
            </a:r>
            <a:r>
              <a:rPr lang="en-GB" dirty="0" err="1"/>
              <a:t>Amyntas</a:t>
            </a:r>
            <a:r>
              <a:rPr lang="en-GB" dirty="0"/>
              <a:t> provided export rights to the </a:t>
            </a:r>
            <a:r>
              <a:rPr lang="en-GB" dirty="0" err="1"/>
              <a:t>Chalcidian</a:t>
            </a:r>
            <a:r>
              <a:rPr lang="en-GB" dirty="0"/>
              <a:t> League for all timber and related products: </a:t>
            </a:r>
          </a:p>
          <a:p>
            <a:r>
              <a:rPr lang="en-GB" dirty="0"/>
              <a:t> </a:t>
            </a:r>
          </a:p>
          <a:p>
            <a:r>
              <a:rPr lang="en-GB" dirty="0"/>
              <a:t>Let there be import of pitch and timber, all types of timber for building, and for building ships except for silver-fir, as the </a:t>
            </a:r>
            <a:r>
              <a:rPr lang="en-GB" i="1" dirty="0" err="1"/>
              <a:t>koinon</a:t>
            </a:r>
            <a:r>
              <a:rPr lang="en-GB" dirty="0"/>
              <a:t> wants.  And for those let there be export to the </a:t>
            </a:r>
            <a:r>
              <a:rPr lang="en-GB" i="1" dirty="0" err="1"/>
              <a:t>koinon</a:t>
            </a:r>
            <a:r>
              <a:rPr lang="en-GB" dirty="0"/>
              <a:t>, having informed </a:t>
            </a:r>
            <a:r>
              <a:rPr lang="en-GB" dirty="0" err="1"/>
              <a:t>Amyntas</a:t>
            </a:r>
            <a:r>
              <a:rPr lang="en-GB" dirty="0"/>
              <a:t> before the export, paying the taxes that have been agreed.  And for the others let there be export and transport, paying the taxes, both for the </a:t>
            </a:r>
            <a:r>
              <a:rPr lang="en-GB" dirty="0" err="1"/>
              <a:t>Chalkidians</a:t>
            </a:r>
            <a:r>
              <a:rPr lang="en-GB" dirty="0"/>
              <a:t> from Macedonia and for the Macedonians from the </a:t>
            </a:r>
            <a:r>
              <a:rPr lang="en-GB" dirty="0" err="1" smtClean="0"/>
              <a:t>Chalkidians</a:t>
            </a:r>
            <a:r>
              <a:rPr lang="en-GB" dirty="0" smtClean="0"/>
              <a:t>. </a:t>
            </a:r>
            <a:r>
              <a:rPr lang="en-GB" dirty="0"/>
              <a:t>RO 12.9-18</a:t>
            </a:r>
          </a:p>
        </p:txBody>
      </p:sp>
    </p:spTree>
    <p:extLst>
      <p:ext uri="{BB962C8B-B14F-4D97-AF65-F5344CB8AC3E}">
        <p14:creationId xmlns:p14="http://schemas.microsoft.com/office/powerpoint/2010/main" val="3416575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Cypriot Parallel</a:t>
            </a:r>
            <a:endParaRPr lang="en-GB" dirty="0"/>
          </a:p>
        </p:txBody>
      </p:sp>
      <p:sp>
        <p:nvSpPr>
          <p:cNvPr id="3" name="Content Placeholder 2"/>
          <p:cNvSpPr>
            <a:spLocks noGrp="1"/>
          </p:cNvSpPr>
          <p:nvPr>
            <p:ph idx="1"/>
          </p:nvPr>
        </p:nvSpPr>
        <p:spPr/>
        <p:txBody>
          <a:bodyPr/>
          <a:lstStyle/>
          <a:p>
            <a:r>
              <a:rPr lang="en-GB" dirty="0"/>
              <a:t>In Cyprus, the kings did not cut down timber because, on the one hand, they took care and husbanded it, and, on the other, it was difficult to </a:t>
            </a:r>
            <a:r>
              <a:rPr lang="en-GB" dirty="0" smtClean="0"/>
              <a:t>transport. </a:t>
            </a:r>
            <a:r>
              <a:rPr lang="en-GB" dirty="0" err="1"/>
              <a:t>Theophrastos</a:t>
            </a:r>
            <a:r>
              <a:rPr lang="en-GB" dirty="0"/>
              <a:t> </a:t>
            </a:r>
            <a:r>
              <a:rPr lang="en-GB" i="1" dirty="0"/>
              <a:t>Enquiry Into Plants</a:t>
            </a:r>
            <a:r>
              <a:rPr lang="en-GB" dirty="0"/>
              <a:t> 5.8.1</a:t>
            </a:r>
          </a:p>
        </p:txBody>
      </p:sp>
    </p:spTree>
    <p:extLst>
      <p:ext uri="{BB962C8B-B14F-4D97-AF65-F5344CB8AC3E}">
        <p14:creationId xmlns:p14="http://schemas.microsoft.com/office/powerpoint/2010/main" val="2289967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TotalTime>
  <Words>544</Words>
  <Application>Microsoft Office PowerPoint</Application>
  <PresentationFormat>On-screen Show (4:3)</PresentationFormat>
  <Paragraphs>33</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CLSK5002</vt:lpstr>
      <vt:lpstr>Shipbuilding Timber in the Greek world</vt:lpstr>
      <vt:lpstr>Fir and Silver Fir in the Eastern Mediterranean</vt:lpstr>
      <vt:lpstr>Shipbuilding timber in the West</vt:lpstr>
      <vt:lpstr>Naval Powers in the Classical Period</vt:lpstr>
      <vt:lpstr>Timber for Export: Oars and Macedon</vt:lpstr>
      <vt:lpstr>Oars and Expertise</vt:lpstr>
      <vt:lpstr>Macedon Exporting Oars to Athens</vt:lpstr>
      <vt:lpstr>Macedonian Export Rights to the Chalcidian League</vt:lpstr>
      <vt:lpstr>The Cypriot Parallel</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CLSK5002</dc:title>
  <dc:creator>UCS</dc:creator>
  <cp:lastModifiedBy>UCS</cp:lastModifiedBy>
  <cp:revision>13</cp:revision>
  <dcterms:created xsi:type="dcterms:W3CDTF">2015-09-28T10:13:06Z</dcterms:created>
  <dcterms:modified xsi:type="dcterms:W3CDTF">2015-09-28T10:37:07Z</dcterms:modified>
</cp:coreProperties>
</file>