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8" r:id="rId6"/>
    <p:sldId id="261" r:id="rId7"/>
    <p:sldId id="262" r:id="rId8"/>
    <p:sldId id="263" r:id="rId9"/>
    <p:sldId id="264" r:id="rId10"/>
    <p:sldId id="265" r:id="rId11"/>
    <p:sldId id="266" r:id="rId12"/>
    <p:sldId id="267"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jFekJiLYnnahmL9RTMBk73l3zo6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7" name="Google Shape;9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headquarters of BMW is in Munich, Bavaria, Germany. The company was formally launched as an aircraft engine manufacturer, which was mainly produced in 1917 and 1918. The company resumed the development of aircraft engines from 1933 to 1945, creating aircraft engines which would be used in the second world war. Even in 2023, BMW will become the 7th largest luxury car manufacturer in terms of global revenue generation. In order to become an effective Quality manager, the person should have flexible working arrangements with justification. </a:t>
            </a:r>
            <a:endParaRPr/>
          </a:p>
          <a:p>
            <a:pPr marL="0" lvl="0" indent="0" algn="l" rtl="0">
              <a:spcBef>
                <a:spcPts val="0"/>
              </a:spcBef>
              <a:spcAft>
                <a:spcPts val="0"/>
              </a:spcAft>
              <a:buNone/>
            </a:pPr>
            <a:endParaRPr/>
          </a:p>
        </p:txBody>
      </p:sp>
      <p:sp>
        <p:nvSpPr>
          <p:cNvPr id="110" name="Google Shape;11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1" name="Google Shape;12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According to the BMW group, the world is continuously evolving. In this evolution, the automotive industry faced challenges due to supply chain disruption, increased expectations and geopolitical challenges. Besides that, sustainability and digitalisation became significant factors which shaped the transformation. In this situation, the organisation has focused on maintaining the planet, focusing on future challenges and opportunities. Besides that, the company aims to develop a future focused on mobility. The organisation has focused on maintaining a sound environment for employees to experience growth. Another significant strategic goal of the organisation is to develop a sound position in society. Considering the associated challenges, BMW aspires to improve individual mobility. The business's primary purpose is to align the social, environmental and business considerations properly. The BMW Group aims to extend sustainable solutions for the future with resource efficiency. They aim to reduce carbon dioxide and maintain social and environmental standards to keep the sustainability factors intact. </a:t>
            </a:r>
            <a:endParaRPr/>
          </a:p>
          <a:p>
            <a:pPr marL="0" lvl="0" indent="0" algn="l" rtl="0">
              <a:spcBef>
                <a:spcPts val="0"/>
              </a:spcBef>
              <a:spcAft>
                <a:spcPts val="0"/>
              </a:spcAft>
              <a:buNone/>
            </a:pPr>
            <a:endParaRPr/>
          </a:p>
        </p:txBody>
      </p:sp>
      <p:sp>
        <p:nvSpPr>
          <p:cNvPr id="122" name="Google Shape;12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 BMW, a Quality Assurance Specialist must comply with several activities, such as drafting a quality report, monitoring it, negotiating it, and managing it to maintain the strategic goals. Also, a Quality Assurance Specialist has to be responsible for maintaining legal obligations, which is why they should have respective degrees. A Quality Assurance Specialist has to be excellent in communication and negotiation to experience positive results in management practices. Gaining knowledge of Quality law is essential to maintain efficient services. A Quality Assurance Specialist is responsible for Quality creation and negotiation with the partners, clients and suppliers. Managers are accountable for developing terms and conditions and aligning them with the business objectives. They have to find out the risks in market and legal perspective. Besides that, the Quality Assurance Specialists are responsible for maintaining documentation and finding out ways of stakeholder communication. </a:t>
            </a:r>
            <a:endParaRPr/>
          </a:p>
          <a:p>
            <a:pPr marL="0" lvl="0" indent="0" algn="l" rtl="0">
              <a:spcBef>
                <a:spcPts val="0"/>
              </a:spcBef>
              <a:spcAft>
                <a:spcPts val="0"/>
              </a:spcAft>
              <a:buNone/>
            </a:pPr>
            <a:endParaRPr/>
          </a:p>
        </p:txBody>
      </p:sp>
      <p:sp>
        <p:nvSpPr>
          <p:cNvPr id="151" name="Google Shape;15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Quality are highly essential for a business to increase the growth possibility for the company. The effect of the Quality manager's action is reflected in each area of the BMW Group and its team members. The analytical side of the Quality Assurance Specialist shows their capabilities to reflect on the Quality workflow. For example, the number of documents being signed in a month, which stakeholder is responsible for assessing the information on slowing them down and which part of the document is most frequently negotiated. Therefore, the integration of the Quality Assurance Specialist for BMW holds a forward-thinking business, which often integrates its digital workflow with the other systems of record. Therefore, the Quality Assurance Specialists are capable of presenting themselves as an advocate for BMW along with B2B and B2C sales of automobile manufacturing.</a:t>
            </a:r>
            <a:endParaRPr/>
          </a:p>
          <a:p>
            <a:pPr marL="0" lvl="0" indent="0" algn="l" rtl="0">
              <a:spcBef>
                <a:spcPts val="0"/>
              </a:spcBef>
              <a:spcAft>
                <a:spcPts val="0"/>
              </a:spcAft>
              <a:buNone/>
            </a:pPr>
            <a:br>
              <a:rPr lang="en-IN" sz="1200">
                <a:solidFill>
                  <a:schemeClr val="dk1"/>
                </a:solidFill>
                <a:latin typeface="Calibri"/>
                <a:ea typeface="Calibri"/>
                <a:cs typeface="Calibri"/>
                <a:sym typeface="Calibri"/>
              </a:rPr>
            </a:br>
            <a:r>
              <a:rPr lang="en-IN" sz="1200">
                <a:solidFill>
                  <a:schemeClr val="dk1"/>
                </a:solidFill>
                <a:latin typeface="Calibri"/>
                <a:ea typeface="Calibri"/>
                <a:cs typeface="Calibri"/>
                <a:sym typeface="Calibri"/>
              </a:rPr>
              <a:t> </a:t>
            </a:r>
            <a:endParaRPr/>
          </a:p>
          <a:p>
            <a:pPr marL="0" lvl="0" indent="0" algn="l" rtl="0">
              <a:spcBef>
                <a:spcPts val="0"/>
              </a:spcBef>
              <a:spcAft>
                <a:spcPts val="0"/>
              </a:spcAft>
              <a:buNone/>
            </a:pPr>
            <a:endParaRPr/>
          </a:p>
        </p:txBody>
      </p:sp>
      <p:sp>
        <p:nvSpPr>
          <p:cNvPr id="160" name="Google Shape;16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The legal expertise and compliance are integrated with the Quality laws as well as the terms and conditions of the BMW group. The legal compliance of BMW includes interpreting and applying a code of practice to multiple scenarios in its global business. These laws can be related to labour wages, working hours, and the maintenance of ethnicity. Therefore, the legal claws are continued for the safety of passengers. As the rise of self-driving cars has increased, it has emerged that the company must ensure the laws related to the usage of machine learning and artificial intelligence.</a:t>
            </a:r>
            <a:endParaRPr/>
          </a:p>
          <a:p>
            <a:pPr marL="0" lvl="0" indent="0" algn="l" rtl="0">
              <a:spcBef>
                <a:spcPts val="0"/>
              </a:spcBef>
              <a:spcAft>
                <a:spcPts val="0"/>
              </a:spcAft>
              <a:buNone/>
            </a:pPr>
            <a:r>
              <a:rPr lang="en-IN" sz="1200">
                <a:solidFill>
                  <a:schemeClr val="dk1"/>
                </a:solidFill>
                <a:latin typeface="Calibri"/>
                <a:ea typeface="Calibri"/>
                <a:cs typeface="Calibri"/>
                <a:sym typeface="Calibri"/>
              </a:rPr>
              <a:t>Thereafter, negotiation and persuasion for the company stood for the description of the Quality managers, who frequently negotiate deals and resolve disputes. This skill set includes clear articulation, persuasive communication and the ability to reach mutually beneficial agreements for the BMW Group. Lastly, independence and teamwork, the Quality Assurance Specialists work independently along with collaborating on cross-functional teams. However, balancing autonomy with teamwork is essential for the Quality Assurance Specialist of the BMW group.</a:t>
            </a:r>
            <a:endParaRPr/>
          </a:p>
          <a:p>
            <a:pPr marL="0" lvl="0" indent="0" algn="l" rtl="0">
              <a:spcBef>
                <a:spcPts val="0"/>
              </a:spcBef>
              <a:spcAft>
                <a:spcPts val="0"/>
              </a:spcAft>
              <a:buNone/>
            </a:pPr>
            <a:endParaRPr/>
          </a:p>
        </p:txBody>
      </p:sp>
      <p:sp>
        <p:nvSpPr>
          <p:cNvPr id="183" name="Google Shape;183;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BMW group is a member of the UN Global Compact, and the company has taken this responsibility in a serious manner. Thus, the company is committed to respecting globally recognised policies for human rights. The existing declaration of the BMW group holds the human rights prevention protocols on the valuation of its aim and objectives for covering the responsibilities on the topics and field of actions to effectively influence commercial properties. The UN Guiding Principles on Business and Human Rights, as well as the principles of the UN Global Compact.  Therefore, the promotion of human rights and favourable working conditions at the BMW Group stands for the prohibition of child labour, forced labour, freedom of association and right to collective bargaining, protection from discrimination, right to occupational health and safety, remuneration, working time, training, right to privacy and right of local communities close to BMW group facilities.</a:t>
            </a:r>
            <a:endParaRPr/>
          </a:p>
          <a:p>
            <a:pPr marL="0" lvl="0" indent="0" algn="l" rtl="0">
              <a:spcBef>
                <a:spcPts val="0"/>
              </a:spcBef>
              <a:spcAft>
                <a:spcPts val="0"/>
              </a:spcAft>
              <a:buNone/>
            </a:pPr>
            <a:endParaRPr/>
          </a:p>
        </p:txBody>
      </p:sp>
      <p:sp>
        <p:nvSpPr>
          <p:cNvPr id="195" name="Google Shape;19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Some of the employees of BMW have stated their experience after opting for flexible working options. Bettina from Germany has stated that working with and improving young working professionals is their most valuable experience. BMW allowed them to work part-time, and with an outstanding working environment, the employees could get both responsibilities under control. The testimonials of the second employee show the offer of working as an executive in BMW with its joint venture partner Brilliance to set an optimisation programme on their units. Lastly, Mirza from the USA has stated that they have different form options to choose from the vehicle units of the BMW group. Therefore, the work-life balance of BMW has shown over 86 employees. However, 80% of BMW's employees have fulfilled their projects with their work routines, along with 80% feeling burnt out. Most of BMW's employees are fulfilled with their working hours and feel less burnt out. Additionally, the African employees stated that they have an excellent work-life balance in the BMW group. </a:t>
            </a:r>
            <a:endParaRPr/>
          </a:p>
        </p:txBody>
      </p:sp>
      <p:sp>
        <p:nvSpPr>
          <p:cNvPr id="205" name="Google Shape;20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At BMW, the company is highly employee and customer-focused. The acronym of the German automobile stood for the Bayerische Motoren Werke. The requirement of the Quality Assurance Specialist for the BMW group is to establish a standard for luxury vehicles and motorcycles. The company has required a Quality manager. The job role of the Quality Assurance Specialist is to inspect produced goods and services, along with enhancing the overall operations and ensuring the reliability of systems. In order to align with all of the necessary documents, the company is allied with multiple policies of the UN Council. The analysis of the Quality Assurance Specialist on the presentation has shown capabilities to reflect on the Quality workflow. The required skill for becoming an effective Quality Assurance Specialist for BMW requires interpreting and applying legal principles to multiple scenarios.  The significance of having legal expertise helps the company to adhere to the relevant laws and mitigate the risks which are highly threatening to the organisation. </a:t>
            </a:r>
            <a:endParaRPr/>
          </a:p>
          <a:p>
            <a:pPr marL="0" lvl="0" indent="0" algn="l" rtl="0">
              <a:spcBef>
                <a:spcPts val="0"/>
              </a:spcBef>
              <a:spcAft>
                <a:spcPts val="0"/>
              </a:spcAft>
              <a:buNone/>
            </a:pPr>
            <a:endParaRPr/>
          </a:p>
        </p:txBody>
      </p:sp>
      <p:sp>
        <p:nvSpPr>
          <p:cNvPr id="216" name="Google Shape;216;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7" name="Google Shape;22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
        <p:cNvGrpSpPr/>
        <p:nvPr/>
      </p:nvGrpSpPr>
      <p:grpSpPr>
        <a:xfrm>
          <a:off x="0" y="0"/>
          <a:ext cx="0" cy="0"/>
          <a:chOff x="0" y="0"/>
          <a:chExt cx="0" cy="0"/>
        </a:xfrm>
      </p:grpSpPr>
      <p:sp>
        <p:nvSpPr>
          <p:cNvPr id="16" name="Google Shape;16;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 name="Google Shape;1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
        <p:cNvGrpSpPr/>
        <p:nvPr/>
      </p:nvGrpSpPr>
      <p:grpSpPr>
        <a:xfrm>
          <a:off x="0" y="0"/>
          <a:ext cx="0" cy="0"/>
          <a:chOff x="0" y="0"/>
          <a:chExt cx="0" cy="0"/>
        </a:xfrm>
      </p:grpSpPr>
      <p:sp>
        <p:nvSpPr>
          <p:cNvPr id="22" name="Google Shape;22;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mbria"/>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4" name="Google Shape;2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mbria"/>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30" name="Google Shape;30;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mbria"/>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mbria"/>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a:spLocks noGrp="1"/>
          </p:cNvSpPr>
          <p:nvPr>
            <p:ph type="pic" idx="2"/>
          </p:nvPr>
        </p:nvSpPr>
        <p:spPr>
          <a:xfrm>
            <a:off x="5183188" y="987425"/>
            <a:ext cx="6172200" cy="4873625"/>
          </a:xfrm>
          <a:prstGeom prst="rect">
            <a:avLst/>
          </a:prstGeom>
          <a:noFill/>
          <a:ln>
            <a:noFill/>
          </a:ln>
        </p:spPr>
      </p:sp>
      <p:sp>
        <p:nvSpPr>
          <p:cNvPr id="68" name="Google Shape;68;p2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mbria"/>
              <a:buNone/>
              <a:defRPr sz="4400" b="0" i="0" u="none" strike="noStrike" cap="none">
                <a:solidFill>
                  <a:schemeClr val="dk1"/>
                </a:solidFill>
                <a:latin typeface="Cambria"/>
                <a:ea typeface="Cambria"/>
                <a:cs typeface="Cambria"/>
                <a:sym typeface="Cambria"/>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mbria"/>
                <a:ea typeface="Cambria"/>
                <a:cs typeface="Cambria"/>
                <a:sym typeface="Cambria"/>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mbria"/>
                <a:ea typeface="Cambria"/>
                <a:cs typeface="Cambria"/>
                <a:sym typeface="Cambria"/>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mbria"/>
                <a:ea typeface="Cambria"/>
                <a:cs typeface="Cambria"/>
                <a:sym typeface="Cambria"/>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mbria"/>
                <a:ea typeface="Cambria"/>
                <a:cs typeface="Cambria"/>
                <a:sym typeface="Cambria"/>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mbria"/>
                <a:ea typeface="Cambria"/>
                <a:cs typeface="Cambria"/>
                <a:sym typeface="Cambria"/>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mbria"/>
                <a:ea typeface="Cambria"/>
                <a:cs typeface="Cambria"/>
                <a:sym typeface="Cambria"/>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mbria"/>
                <a:ea typeface="Cambria"/>
                <a:cs typeface="Cambria"/>
                <a:sym typeface="Cambria"/>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mbria"/>
                <a:ea typeface="Cambria"/>
                <a:cs typeface="Cambria"/>
                <a:sym typeface="Cambria"/>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mbria"/>
                <a:ea typeface="Cambria"/>
                <a:cs typeface="Cambria"/>
                <a:sym typeface="Cambria"/>
              </a:defRPr>
            </a:lvl9pPr>
          </a:lstStyle>
          <a:p>
            <a:endParaRPr/>
          </a:p>
        </p:txBody>
      </p:sp>
      <p:sp>
        <p:nvSpPr>
          <p:cNvPr id="12" name="Google Shape;12;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Cambria"/>
                <a:ea typeface="Cambria"/>
                <a:cs typeface="Cambria"/>
                <a:sym typeface="Cambria"/>
              </a:defRPr>
            </a:lvl1pPr>
            <a:lvl2pPr marR="0" lvl="1"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2pPr>
            <a:lvl3pPr marR="0" lvl="2"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3pPr>
            <a:lvl4pPr marR="0" lvl="3"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4pPr>
            <a:lvl5pPr marR="0" lvl="4"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5pPr>
            <a:lvl6pPr marR="0" lvl="5"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6pPr>
            <a:lvl7pPr marR="0" lvl="6"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7pPr>
            <a:lvl8pPr marR="0" lvl="7"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8pPr>
            <a:lvl9pPr marR="0" lvl="8"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9pPr>
          </a:lstStyle>
          <a:p>
            <a:endParaRPr/>
          </a:p>
        </p:txBody>
      </p:sp>
      <p:sp>
        <p:nvSpPr>
          <p:cNvPr id="13" name="Google Shape;13;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Cambria"/>
                <a:ea typeface="Cambria"/>
                <a:cs typeface="Cambria"/>
                <a:sym typeface="Cambria"/>
              </a:defRPr>
            </a:lvl1pPr>
            <a:lvl2pPr marR="0" lvl="1"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2pPr>
            <a:lvl3pPr marR="0" lvl="2"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3pPr>
            <a:lvl4pPr marR="0" lvl="3"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4pPr>
            <a:lvl5pPr marR="0" lvl="4"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5pPr>
            <a:lvl6pPr marR="0" lvl="5"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6pPr>
            <a:lvl7pPr marR="0" lvl="6"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7pPr>
            <a:lvl8pPr marR="0" lvl="7"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8pPr>
            <a:lvl9pPr marR="0" lvl="8" algn="l" rtl="0">
              <a:spcBef>
                <a:spcPts val="0"/>
              </a:spcBef>
              <a:spcAft>
                <a:spcPts val="0"/>
              </a:spcAft>
              <a:buSzPts val="1400"/>
              <a:buNone/>
              <a:defRPr sz="1800" b="0" i="0" u="none" strike="noStrike" cap="none">
                <a:solidFill>
                  <a:schemeClr val="dk1"/>
                </a:solidFill>
                <a:latin typeface="Cambria"/>
                <a:ea typeface="Cambria"/>
                <a:cs typeface="Cambria"/>
                <a:sym typeface="Cambria"/>
              </a:defRPr>
            </a:lvl9pPr>
          </a:lstStyle>
          <a:p>
            <a:endParaRPr/>
          </a:p>
        </p:txBody>
      </p:sp>
      <p:sp>
        <p:nvSpPr>
          <p:cNvPr id="14" name="Google Shape;14;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Cambria"/>
                <a:ea typeface="Cambria"/>
                <a:cs typeface="Cambria"/>
                <a:sym typeface="Cambria"/>
              </a:defRPr>
            </a:lvl1pPr>
            <a:lvl2pPr marL="0" marR="0" lvl="1" indent="0" algn="r" rtl="0">
              <a:spcBef>
                <a:spcPts val="0"/>
              </a:spcBef>
              <a:buNone/>
              <a:defRPr sz="1200" b="0" i="0" u="none" strike="noStrike" cap="none">
                <a:solidFill>
                  <a:srgbClr val="757575"/>
                </a:solidFill>
                <a:latin typeface="Cambria"/>
                <a:ea typeface="Cambria"/>
                <a:cs typeface="Cambria"/>
                <a:sym typeface="Cambria"/>
              </a:defRPr>
            </a:lvl2pPr>
            <a:lvl3pPr marL="0" marR="0" lvl="2" indent="0" algn="r" rtl="0">
              <a:spcBef>
                <a:spcPts val="0"/>
              </a:spcBef>
              <a:buNone/>
              <a:defRPr sz="1200" b="0" i="0" u="none" strike="noStrike" cap="none">
                <a:solidFill>
                  <a:srgbClr val="757575"/>
                </a:solidFill>
                <a:latin typeface="Cambria"/>
                <a:ea typeface="Cambria"/>
                <a:cs typeface="Cambria"/>
                <a:sym typeface="Cambria"/>
              </a:defRPr>
            </a:lvl3pPr>
            <a:lvl4pPr marL="0" marR="0" lvl="3" indent="0" algn="r" rtl="0">
              <a:spcBef>
                <a:spcPts val="0"/>
              </a:spcBef>
              <a:buNone/>
              <a:defRPr sz="1200" b="0" i="0" u="none" strike="noStrike" cap="none">
                <a:solidFill>
                  <a:srgbClr val="757575"/>
                </a:solidFill>
                <a:latin typeface="Cambria"/>
                <a:ea typeface="Cambria"/>
                <a:cs typeface="Cambria"/>
                <a:sym typeface="Cambria"/>
              </a:defRPr>
            </a:lvl4pPr>
            <a:lvl5pPr marL="0" marR="0" lvl="4" indent="0" algn="r" rtl="0">
              <a:spcBef>
                <a:spcPts val="0"/>
              </a:spcBef>
              <a:buNone/>
              <a:defRPr sz="1200" b="0" i="0" u="none" strike="noStrike" cap="none">
                <a:solidFill>
                  <a:srgbClr val="757575"/>
                </a:solidFill>
                <a:latin typeface="Cambria"/>
                <a:ea typeface="Cambria"/>
                <a:cs typeface="Cambria"/>
                <a:sym typeface="Cambria"/>
              </a:defRPr>
            </a:lvl5pPr>
            <a:lvl6pPr marL="0" marR="0" lvl="5" indent="0" algn="r" rtl="0">
              <a:spcBef>
                <a:spcPts val="0"/>
              </a:spcBef>
              <a:buNone/>
              <a:defRPr sz="1200" b="0" i="0" u="none" strike="noStrike" cap="none">
                <a:solidFill>
                  <a:srgbClr val="757575"/>
                </a:solidFill>
                <a:latin typeface="Cambria"/>
                <a:ea typeface="Cambria"/>
                <a:cs typeface="Cambria"/>
                <a:sym typeface="Cambria"/>
              </a:defRPr>
            </a:lvl6pPr>
            <a:lvl7pPr marL="0" marR="0" lvl="6" indent="0" algn="r" rtl="0">
              <a:spcBef>
                <a:spcPts val="0"/>
              </a:spcBef>
              <a:buNone/>
              <a:defRPr sz="1200" b="0" i="0" u="none" strike="noStrike" cap="none">
                <a:solidFill>
                  <a:srgbClr val="757575"/>
                </a:solidFill>
                <a:latin typeface="Cambria"/>
                <a:ea typeface="Cambria"/>
                <a:cs typeface="Cambria"/>
                <a:sym typeface="Cambria"/>
              </a:defRPr>
            </a:lvl7pPr>
            <a:lvl8pPr marL="0" marR="0" lvl="7" indent="0" algn="r" rtl="0">
              <a:spcBef>
                <a:spcPts val="0"/>
              </a:spcBef>
              <a:buNone/>
              <a:defRPr sz="1200" b="0" i="0" u="none" strike="noStrike" cap="none">
                <a:solidFill>
                  <a:srgbClr val="757575"/>
                </a:solidFill>
                <a:latin typeface="Cambria"/>
                <a:ea typeface="Cambria"/>
                <a:cs typeface="Cambria"/>
                <a:sym typeface="Cambria"/>
              </a:defRPr>
            </a:lvl8pPr>
            <a:lvl9pPr marL="0" marR="0" lvl="8" indent="0" algn="r" rtl="0">
              <a:spcBef>
                <a:spcPts val="0"/>
              </a:spcBef>
              <a:buNone/>
              <a:defRPr sz="1200" b="0" i="0" u="none" strike="noStrike" cap="none">
                <a:solidFill>
                  <a:srgbClr val="757575"/>
                </a:solidFill>
                <a:latin typeface="Cambria"/>
                <a:ea typeface="Cambria"/>
                <a:cs typeface="Cambria"/>
                <a:sym typeface="Cambria"/>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mbria"/>
              <a:ea typeface="Cambria"/>
              <a:cs typeface="Cambria"/>
              <a:sym typeface="Cambria"/>
            </a:endParaRPr>
          </a:p>
        </p:txBody>
      </p:sp>
      <p:sp>
        <p:nvSpPr>
          <p:cNvPr id="89" name="Google Shape;89;p1"/>
          <p:cNvSpPr txBox="1">
            <a:spLocks noGrp="1"/>
          </p:cNvSpPr>
          <p:nvPr>
            <p:ph type="title"/>
          </p:nvPr>
        </p:nvSpPr>
        <p:spPr>
          <a:xfrm>
            <a:off x="793662" y="386930"/>
            <a:ext cx="10066122" cy="1298448"/>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1600"/>
              <a:buFont typeface="Cambria"/>
              <a:buNone/>
            </a:pPr>
            <a:r>
              <a:rPr lang="en-IN" sz="1600" b="1" i="1" dirty="0"/>
              <a:t>Student Name: Kavya </a:t>
            </a:r>
            <a:r>
              <a:rPr lang="en-IN" sz="1600" b="1" i="1" dirty="0" err="1"/>
              <a:t>Kalpeshbhai</a:t>
            </a:r>
            <a:r>
              <a:rPr lang="en-IN" sz="1600" b="1" i="1" dirty="0"/>
              <a:t> </a:t>
            </a:r>
            <a:r>
              <a:rPr lang="en-IN" sz="1600" b="1" i="1" dirty="0" err="1"/>
              <a:t>vashi</a:t>
            </a:r>
            <a:br>
              <a:rPr lang="en-IN" sz="1600" b="1" i="1" dirty="0"/>
            </a:br>
            <a:r>
              <a:rPr lang="en-IN" sz="1600" b="1" i="1" dirty="0"/>
              <a:t>Student Number: 2333681</a:t>
            </a:r>
            <a:endParaRPr sz="1600" dirty="0"/>
          </a:p>
          <a:p>
            <a:pPr marL="0" lvl="0" indent="0" algn="l" rtl="0">
              <a:lnSpc>
                <a:spcPct val="90000"/>
              </a:lnSpc>
              <a:spcBef>
                <a:spcPts val="0"/>
              </a:spcBef>
              <a:spcAft>
                <a:spcPts val="0"/>
              </a:spcAft>
              <a:buClr>
                <a:schemeClr val="dk1"/>
              </a:buClr>
              <a:buSzPts val="1600"/>
              <a:buFont typeface="Cambria"/>
              <a:buNone/>
            </a:pPr>
            <a:r>
              <a:rPr lang="en-IN" sz="1600" b="1" i="1" dirty="0"/>
              <a:t>Course Name:</a:t>
            </a:r>
            <a:r>
              <a:rPr lang="en-IN" sz="1600" i="1" dirty="0"/>
              <a:t> Human Capital management </a:t>
            </a:r>
            <a:endParaRPr sz="1600" dirty="0"/>
          </a:p>
          <a:p>
            <a:pPr marL="0" lvl="0" indent="0" algn="l" rtl="0">
              <a:lnSpc>
                <a:spcPct val="90000"/>
              </a:lnSpc>
              <a:spcBef>
                <a:spcPts val="0"/>
              </a:spcBef>
              <a:spcAft>
                <a:spcPts val="0"/>
              </a:spcAft>
              <a:buClr>
                <a:schemeClr val="dk1"/>
              </a:buClr>
              <a:buSzPts val="1600"/>
              <a:buFont typeface="Cambria"/>
              <a:buNone/>
            </a:pPr>
            <a:r>
              <a:rPr lang="en-IN" sz="1600" b="1" i="1" dirty="0"/>
              <a:t>Lecturer Name: </a:t>
            </a:r>
            <a:r>
              <a:rPr lang="en-IN" sz="1600" i="1" dirty="0"/>
              <a:t>Nishi </a:t>
            </a:r>
            <a:endParaRPr sz="1600" dirty="0"/>
          </a:p>
          <a:p>
            <a:pPr marL="0" lvl="0" indent="0" algn="l" rtl="0">
              <a:lnSpc>
                <a:spcPct val="90000"/>
              </a:lnSpc>
              <a:spcBef>
                <a:spcPts val="0"/>
              </a:spcBef>
              <a:spcAft>
                <a:spcPts val="0"/>
              </a:spcAft>
              <a:buClr>
                <a:schemeClr val="dk1"/>
              </a:buClr>
              <a:buSzPts val="1600"/>
              <a:buFont typeface="Cambria"/>
              <a:buNone/>
            </a:pPr>
            <a:r>
              <a:rPr lang="en-IN" sz="1600" b="1" i="1" dirty="0"/>
              <a:t>Session</a:t>
            </a:r>
            <a:r>
              <a:rPr lang="en-IN" sz="1600" i="1" dirty="0"/>
              <a:t>: </a:t>
            </a:r>
            <a:r>
              <a:rPr lang="en-IN" sz="1600" b="1" i="1" dirty="0"/>
              <a:t>June 2024 Term </a:t>
            </a:r>
            <a:endParaRPr sz="1600" i="1" dirty="0"/>
          </a:p>
          <a:p>
            <a:pPr marL="0" lvl="0" indent="0" algn="l" rtl="0">
              <a:lnSpc>
                <a:spcPct val="90000"/>
              </a:lnSpc>
              <a:spcBef>
                <a:spcPts val="0"/>
              </a:spcBef>
              <a:spcAft>
                <a:spcPts val="0"/>
              </a:spcAft>
              <a:buClr>
                <a:schemeClr val="dk1"/>
              </a:buClr>
              <a:buSzPts val="1600"/>
              <a:buFont typeface="Cambria"/>
              <a:buNone/>
            </a:pPr>
            <a:endParaRPr sz="1600" b="1" dirty="0"/>
          </a:p>
        </p:txBody>
      </p:sp>
      <p:sp>
        <p:nvSpPr>
          <p:cNvPr id="90" name="Google Shape;90;p1"/>
          <p:cNvSpPr/>
          <p:nvPr/>
        </p:nvSpPr>
        <p:spPr>
          <a:xfrm rot="10800000">
            <a:off x="-2" y="1998845"/>
            <a:ext cx="11454595" cy="7816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91" name="Google Shape;91;p1"/>
          <p:cNvSpPr/>
          <p:nvPr/>
        </p:nvSpPr>
        <p:spPr>
          <a:xfrm>
            <a:off x="0" y="2212223"/>
            <a:ext cx="11383362" cy="4267991"/>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92" name="Google Shape;92;p1"/>
          <p:cNvSpPr txBox="1">
            <a:spLocks noGrp="1"/>
          </p:cNvSpPr>
          <p:nvPr>
            <p:ph type="body" idx="1"/>
          </p:nvPr>
        </p:nvSpPr>
        <p:spPr>
          <a:xfrm>
            <a:off x="793661" y="2599509"/>
            <a:ext cx="4530898" cy="3639450"/>
          </a:xfrm>
          <a:prstGeom prst="rect">
            <a:avLst/>
          </a:prstGeom>
          <a:noFill/>
          <a:ln>
            <a:noFill/>
          </a:ln>
        </p:spPr>
        <p:txBody>
          <a:bodyPr spcFirstLastPara="1" wrap="square" lIns="91425" tIns="45700" rIns="91425" bIns="45700" anchor="ctr" anchorCtr="0">
            <a:normAutofit/>
          </a:bodyPr>
          <a:lstStyle/>
          <a:p>
            <a:pPr marL="228600" lvl="0" indent="-101600" algn="l" rtl="0">
              <a:lnSpc>
                <a:spcPct val="90000"/>
              </a:lnSpc>
              <a:spcBef>
                <a:spcPts val="0"/>
              </a:spcBef>
              <a:spcAft>
                <a:spcPts val="0"/>
              </a:spcAft>
              <a:buClr>
                <a:schemeClr val="dk1"/>
              </a:buClr>
              <a:buSzPts val="2000"/>
              <a:buFont typeface="Noto Sans Symbols"/>
              <a:buNone/>
            </a:pPr>
            <a:endParaRPr sz="2000" dirty="0">
              <a:latin typeface="Arial"/>
              <a:ea typeface="Arial"/>
              <a:cs typeface="Arial"/>
              <a:sym typeface="Arial"/>
            </a:endParaRPr>
          </a:p>
          <a:p>
            <a:pPr marL="228600" lvl="0" indent="-101600" algn="l" rtl="0">
              <a:lnSpc>
                <a:spcPct val="90000"/>
              </a:lnSpc>
              <a:spcBef>
                <a:spcPts val="0"/>
              </a:spcBef>
              <a:spcAft>
                <a:spcPts val="0"/>
              </a:spcAft>
              <a:buClr>
                <a:schemeClr val="dk1"/>
              </a:buClr>
              <a:buSzPts val="2000"/>
              <a:buFont typeface="Noto Sans Symbols"/>
              <a:buNone/>
            </a:pPr>
            <a:endParaRPr sz="2000" dirty="0">
              <a:latin typeface="Arial"/>
              <a:ea typeface="Arial"/>
              <a:cs typeface="Arial"/>
              <a:sym typeface="Arial"/>
            </a:endParaRPr>
          </a:p>
          <a:p>
            <a:pPr marL="228600" lvl="0" indent="-101600" algn="l" rtl="0">
              <a:lnSpc>
                <a:spcPct val="90000"/>
              </a:lnSpc>
              <a:spcBef>
                <a:spcPts val="1000"/>
              </a:spcBef>
              <a:spcAft>
                <a:spcPts val="0"/>
              </a:spcAft>
              <a:buClr>
                <a:schemeClr val="dk1"/>
              </a:buClr>
              <a:buSzPts val="2000"/>
              <a:buFont typeface="Noto Sans Symbols"/>
              <a:buNone/>
            </a:pPr>
            <a:endParaRPr sz="2000" dirty="0"/>
          </a:p>
        </p:txBody>
      </p:sp>
      <p:pic>
        <p:nvPicPr>
          <p:cNvPr id="93" name="Google Shape;93;p1" descr="A black background with white text&#10;&#10;Description automatically generated"/>
          <p:cNvPicPr preferRelativeResize="0"/>
          <p:nvPr/>
        </p:nvPicPr>
        <p:blipFill rotWithShape="1">
          <a:blip r:embed="rId3">
            <a:alphaModFix/>
          </a:blip>
          <a:srcRect/>
          <a:stretch/>
        </p:blipFill>
        <p:spPr>
          <a:xfrm>
            <a:off x="3520860" y="3480840"/>
            <a:ext cx="5150277" cy="1712467"/>
          </a:xfrm>
          <a:prstGeom prst="rect">
            <a:avLst/>
          </a:prstGeom>
          <a:noFill/>
          <a:ln>
            <a:noFill/>
          </a:ln>
        </p:spPr>
      </p:pic>
      <p:sp>
        <p:nvSpPr>
          <p:cNvPr id="94" name="Google Shape;94;p1"/>
          <p:cNvSpPr/>
          <p:nvPr/>
        </p:nvSpPr>
        <p:spPr>
          <a:xfrm rot="5400000">
            <a:off x="11228040" y="2313027"/>
            <a:ext cx="781700"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8"/>
        <p:cNvGrpSpPr/>
        <p:nvPr/>
      </p:nvGrpSpPr>
      <p:grpSpPr>
        <a:xfrm>
          <a:off x="0" y="0"/>
          <a:ext cx="0" cy="0"/>
          <a:chOff x="0" y="0"/>
          <a:chExt cx="0" cy="0"/>
        </a:xfrm>
      </p:grpSpPr>
      <p:sp>
        <p:nvSpPr>
          <p:cNvPr id="99" name="Google Shape;99;p2"/>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grpSp>
        <p:nvGrpSpPr>
          <p:cNvPr id="100" name="Google Shape;100;p2"/>
          <p:cNvGrpSpPr/>
          <p:nvPr/>
        </p:nvGrpSpPr>
        <p:grpSpPr>
          <a:xfrm>
            <a:off x="74300" y="2385102"/>
            <a:ext cx="574091" cy="2087796"/>
            <a:chOff x="209668" y="2857422"/>
            <a:chExt cx="463662" cy="2087796"/>
          </a:xfrm>
        </p:grpSpPr>
        <p:sp>
          <p:nvSpPr>
            <p:cNvPr id="101" name="Google Shape;101;p2"/>
            <p:cNvSpPr/>
            <p:nvPr/>
          </p:nvSpPr>
          <p:spPr>
            <a:xfrm rot="10800000">
              <a:off x="423947" y="2857422"/>
              <a:ext cx="249383" cy="208779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cxnSp>
          <p:nvCxnSpPr>
            <p:cNvPr id="102" name="Google Shape;102;p2"/>
            <p:cNvCxnSpPr/>
            <p:nvPr/>
          </p:nvCxnSpPr>
          <p:spPr>
            <a:xfrm flipH="1">
              <a:off x="209668" y="2857423"/>
              <a:ext cx="1" cy="2087795"/>
            </a:xfrm>
            <a:prstGeom prst="straightConnector1">
              <a:avLst/>
            </a:prstGeom>
            <a:noFill/>
            <a:ln w="177800" cap="flat" cmpd="sng">
              <a:solidFill>
                <a:schemeClr val="accent4"/>
              </a:solidFill>
              <a:prstDash val="solid"/>
              <a:miter lim="800000"/>
              <a:headEnd type="none" w="sm" len="sm"/>
              <a:tailEnd type="none" w="sm" len="sm"/>
            </a:ln>
          </p:spPr>
        </p:cxnSp>
      </p:grpSp>
      <p:sp>
        <p:nvSpPr>
          <p:cNvPr id="103" name="Google Shape;103;p2"/>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04" name="Google Shape;104;p2"/>
          <p:cNvSpPr/>
          <p:nvPr/>
        </p:nvSpPr>
        <p:spPr>
          <a:xfrm>
            <a:off x="579528" y="631767"/>
            <a:ext cx="11111729" cy="5752404"/>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05" name="Google Shape;105;p2"/>
          <p:cNvSpPr txBox="1">
            <a:spLocks noGrp="1"/>
          </p:cNvSpPr>
          <p:nvPr>
            <p:ph type="title"/>
          </p:nvPr>
        </p:nvSpPr>
        <p:spPr>
          <a:xfrm>
            <a:off x="1153618" y="1239927"/>
            <a:ext cx="4008586" cy="468058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Cambria"/>
              <a:buNone/>
            </a:pPr>
            <a:r>
              <a:rPr lang="en-IN" sz="3600" b="1"/>
              <a:t>Table of Contents</a:t>
            </a:r>
            <a:endParaRPr sz="3600" b="1"/>
          </a:p>
        </p:txBody>
      </p:sp>
      <p:sp>
        <p:nvSpPr>
          <p:cNvPr id="106" name="Google Shape;106;p2"/>
          <p:cNvSpPr txBox="1">
            <a:spLocks noGrp="1"/>
          </p:cNvSpPr>
          <p:nvPr>
            <p:ph type="body" idx="1"/>
          </p:nvPr>
        </p:nvSpPr>
        <p:spPr>
          <a:xfrm>
            <a:off x="6291923" y="1239927"/>
            <a:ext cx="4971824" cy="4680583"/>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IN" sz="2000" b="1" dirty="0"/>
              <a:t>Introduction                                        slide 3</a:t>
            </a:r>
            <a:endParaRPr dirty="0"/>
          </a:p>
          <a:p>
            <a:pPr marL="228600" lvl="0" indent="-228600" algn="l" rtl="0">
              <a:lnSpc>
                <a:spcPct val="90000"/>
              </a:lnSpc>
              <a:spcBef>
                <a:spcPts val="1000"/>
              </a:spcBef>
              <a:spcAft>
                <a:spcPts val="0"/>
              </a:spcAft>
              <a:buClr>
                <a:schemeClr val="dk1"/>
              </a:buClr>
              <a:buSzPts val="2000"/>
              <a:buChar char="•"/>
            </a:pPr>
            <a:r>
              <a:rPr lang="en-IN" sz="2000" b="1" dirty="0"/>
              <a:t>Strategic Goal                                      slide 4</a:t>
            </a:r>
            <a:endParaRPr dirty="0"/>
          </a:p>
          <a:p>
            <a:pPr marL="228600" indent="-228600">
              <a:buSzPts val="2000"/>
            </a:pPr>
            <a:r>
              <a:rPr lang="en-IN" sz="2000" b="1" dirty="0"/>
              <a:t>Job Analysis / Position                    Slide5</a:t>
            </a:r>
            <a:endParaRPr sz="2000" dirty="0"/>
          </a:p>
          <a:p>
            <a:pPr marL="228600" lvl="0" indent="-228600" algn="l" rtl="0">
              <a:lnSpc>
                <a:spcPct val="90000"/>
              </a:lnSpc>
              <a:spcBef>
                <a:spcPts val="1000"/>
              </a:spcBef>
              <a:spcAft>
                <a:spcPts val="0"/>
              </a:spcAft>
              <a:buClr>
                <a:schemeClr val="dk1"/>
              </a:buClr>
              <a:buSzPts val="2000"/>
              <a:buChar char="•"/>
            </a:pPr>
            <a:r>
              <a:rPr lang="en-IN" sz="2000" b="1" dirty="0"/>
              <a:t>Job Description                                  slide 6</a:t>
            </a:r>
            <a:endParaRPr dirty="0"/>
          </a:p>
          <a:p>
            <a:pPr marL="228600" lvl="0" indent="-228600" algn="l" rtl="0">
              <a:lnSpc>
                <a:spcPct val="90000"/>
              </a:lnSpc>
              <a:spcBef>
                <a:spcPts val="1000"/>
              </a:spcBef>
              <a:spcAft>
                <a:spcPts val="0"/>
              </a:spcAft>
              <a:buClr>
                <a:schemeClr val="dk1"/>
              </a:buClr>
              <a:buSzPts val="2000"/>
              <a:buChar char="•"/>
            </a:pPr>
            <a:r>
              <a:rPr lang="en-IN" sz="2000" b="1" dirty="0"/>
              <a:t>Person Specification                        slide 7</a:t>
            </a:r>
            <a:endParaRPr dirty="0"/>
          </a:p>
          <a:p>
            <a:pPr marL="228600" lvl="0" indent="-228600" algn="l" rtl="0">
              <a:lnSpc>
                <a:spcPct val="90000"/>
              </a:lnSpc>
              <a:spcBef>
                <a:spcPts val="1000"/>
              </a:spcBef>
              <a:spcAft>
                <a:spcPts val="0"/>
              </a:spcAft>
              <a:buClr>
                <a:schemeClr val="dk1"/>
              </a:buClr>
              <a:buSzPts val="2000"/>
              <a:buChar char="•"/>
            </a:pPr>
            <a:r>
              <a:rPr lang="en-IN" sz="2000" b="1" dirty="0"/>
              <a:t>Required Skills                                   slide 8</a:t>
            </a:r>
            <a:endParaRPr dirty="0"/>
          </a:p>
          <a:p>
            <a:pPr marL="228600" lvl="0" indent="-228600" algn="l" rtl="0">
              <a:lnSpc>
                <a:spcPct val="90000"/>
              </a:lnSpc>
              <a:spcBef>
                <a:spcPts val="1000"/>
              </a:spcBef>
              <a:spcAft>
                <a:spcPts val="0"/>
              </a:spcAft>
              <a:buClr>
                <a:schemeClr val="dk1"/>
              </a:buClr>
              <a:buSzPts val="2000"/>
              <a:buChar char="•"/>
            </a:pPr>
            <a:r>
              <a:rPr lang="en-IN" sz="2000" b="1" dirty="0"/>
              <a:t>Pay and Working Conditions       slide 9</a:t>
            </a:r>
            <a:endParaRPr dirty="0"/>
          </a:p>
          <a:p>
            <a:pPr marL="228600" lvl="0" indent="-228600" algn="l" rtl="0">
              <a:lnSpc>
                <a:spcPct val="90000"/>
              </a:lnSpc>
              <a:spcBef>
                <a:spcPts val="1000"/>
              </a:spcBef>
              <a:spcAft>
                <a:spcPts val="0"/>
              </a:spcAft>
              <a:buClr>
                <a:schemeClr val="dk1"/>
              </a:buClr>
              <a:buSzPts val="2000"/>
              <a:buChar char="•"/>
            </a:pPr>
            <a:r>
              <a:rPr lang="en-IN" sz="2000" b="1" dirty="0"/>
              <a:t>Flexible Working Arrangement with  Justification                                        slide 10</a:t>
            </a:r>
            <a:endParaRPr dirty="0"/>
          </a:p>
          <a:p>
            <a:pPr marL="228600" lvl="0" indent="-228600" algn="l" rtl="0">
              <a:lnSpc>
                <a:spcPct val="90000"/>
              </a:lnSpc>
              <a:spcBef>
                <a:spcPts val="1000"/>
              </a:spcBef>
              <a:spcAft>
                <a:spcPts val="0"/>
              </a:spcAft>
              <a:buClr>
                <a:schemeClr val="dk1"/>
              </a:buClr>
              <a:buSzPts val="2000"/>
              <a:buChar char="•"/>
            </a:pPr>
            <a:r>
              <a:rPr lang="en-IN" sz="2000" b="1" dirty="0"/>
              <a:t>Conclusion                                          slide 11</a:t>
            </a:r>
            <a:endParaRPr dirty="0"/>
          </a:p>
          <a:p>
            <a:pPr marL="228600" lvl="0" indent="-228600" algn="l" rtl="0">
              <a:lnSpc>
                <a:spcPct val="90000"/>
              </a:lnSpc>
              <a:spcBef>
                <a:spcPts val="1000"/>
              </a:spcBef>
              <a:spcAft>
                <a:spcPts val="0"/>
              </a:spcAft>
              <a:buClr>
                <a:schemeClr val="dk1"/>
              </a:buClr>
              <a:buSzPts val="2000"/>
              <a:buChar char="•"/>
            </a:pPr>
            <a:r>
              <a:rPr lang="en-IN" sz="2000" b="1" dirty="0"/>
              <a:t>Reference List                                  slide 12</a:t>
            </a:r>
            <a:endParaRPr sz="2000" dirty="0"/>
          </a:p>
          <a:p>
            <a:pPr marL="228600" lvl="0" indent="-101600" algn="l" rtl="0">
              <a:lnSpc>
                <a:spcPct val="90000"/>
              </a:lnSpc>
              <a:spcBef>
                <a:spcPts val="1000"/>
              </a:spcBef>
              <a:spcAft>
                <a:spcPts val="0"/>
              </a:spcAft>
              <a:buClr>
                <a:schemeClr val="dk1"/>
              </a:buClr>
              <a:buSzPts val="2000"/>
              <a:buNone/>
            </a:pPr>
            <a:endParaRPr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1"/>
        <p:cNvGrpSpPr/>
        <p:nvPr/>
      </p:nvGrpSpPr>
      <p:grpSpPr>
        <a:xfrm>
          <a:off x="0" y="0"/>
          <a:ext cx="0" cy="0"/>
          <a:chOff x="0" y="0"/>
          <a:chExt cx="0" cy="0"/>
        </a:xfrm>
      </p:grpSpPr>
      <p:sp>
        <p:nvSpPr>
          <p:cNvPr id="112" name="Google Shape;112;p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13" name="Google Shape;113;p3"/>
          <p:cNvSpPr/>
          <p:nvPr/>
        </p:nvSpPr>
        <p:spPr>
          <a:xfrm>
            <a:off x="0" y="0"/>
            <a:ext cx="12192000" cy="3482342"/>
          </a:xfrm>
          <a:custGeom>
            <a:avLst/>
            <a:gdLst/>
            <a:ahLst/>
            <a:cxnLst/>
            <a:rect l="l" t="t" r="r" b="b"/>
            <a:pathLst>
              <a:path w="12192000" h="3482342" extrusionOk="0">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14" name="Google Shape;114;p3"/>
          <p:cNvSpPr txBox="1">
            <a:spLocks noGrp="1"/>
          </p:cNvSpPr>
          <p:nvPr>
            <p:ph type="title"/>
          </p:nvPr>
        </p:nvSpPr>
        <p:spPr>
          <a:xfrm>
            <a:off x="1137037" y="484094"/>
            <a:ext cx="9998441" cy="120659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mbria"/>
              <a:buNone/>
            </a:pPr>
            <a:r>
              <a:rPr lang="en-IN" b="1"/>
              <a:t>Introduction of chosen organisation </a:t>
            </a:r>
            <a:endParaRPr b="1"/>
          </a:p>
        </p:txBody>
      </p:sp>
      <p:sp>
        <p:nvSpPr>
          <p:cNvPr id="115" name="Google Shape;115;p3"/>
          <p:cNvSpPr/>
          <p:nvPr/>
        </p:nvSpPr>
        <p:spPr>
          <a:xfrm>
            <a:off x="1137037" y="1958614"/>
            <a:ext cx="3594282" cy="3988962"/>
          </a:xfrm>
          <a:custGeom>
            <a:avLst/>
            <a:gdLst/>
            <a:ahLst/>
            <a:cxnLst/>
            <a:rect l="l" t="t" r="r" b="b"/>
            <a:pathLst>
              <a:path w="2400300" h="2400300" extrusionOk="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srgbClr val="000000">
                <a:alpha val="26666"/>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pic>
        <p:nvPicPr>
          <p:cNvPr id="116" name="Google Shape;116;p3" descr="BMW in Formula One - Wikipedia"/>
          <p:cNvPicPr preferRelativeResize="0">
            <a:picLocks noGrp="1"/>
          </p:cNvPicPr>
          <p:nvPr>
            <p:ph type="body" idx="1"/>
          </p:nvPr>
        </p:nvPicPr>
        <p:blipFill rotWithShape="1">
          <a:blip r:embed="rId3">
            <a:alphaModFix/>
          </a:blip>
          <a:srcRect l="7256" r="2772" b="3"/>
          <a:stretch/>
        </p:blipFill>
        <p:spPr>
          <a:xfrm>
            <a:off x="1309404" y="2114946"/>
            <a:ext cx="3274548" cy="3639491"/>
          </a:xfrm>
          <a:prstGeom prst="rect">
            <a:avLst/>
          </a:prstGeom>
          <a:noFill/>
          <a:ln>
            <a:noFill/>
          </a:ln>
        </p:spPr>
      </p:pic>
      <p:sp>
        <p:nvSpPr>
          <p:cNvPr id="117" name="Google Shape;117;p3"/>
          <p:cNvSpPr/>
          <p:nvPr/>
        </p:nvSpPr>
        <p:spPr>
          <a:xfrm>
            <a:off x="2191497" y="5802246"/>
            <a:ext cx="1367625" cy="428984"/>
          </a:xfrm>
          <a:custGeom>
            <a:avLst/>
            <a:gdLst/>
            <a:ahLst/>
            <a:cxnLst/>
            <a:rect l="l" t="t" r="r" b="b"/>
            <a:pathLst>
              <a:path w="2201784" h="594531" extrusionOk="0">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4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18" name="Google Shape;118;p3"/>
          <p:cNvSpPr txBox="1"/>
          <p:nvPr/>
        </p:nvSpPr>
        <p:spPr>
          <a:xfrm>
            <a:off x="5360151" y="1917165"/>
            <a:ext cx="5775327" cy="3837272"/>
          </a:xfrm>
          <a:prstGeom prst="rect">
            <a:avLst/>
          </a:prstGeom>
          <a:noFill/>
          <a:ln>
            <a:noFill/>
          </a:ln>
        </p:spPr>
        <p:txBody>
          <a:bodyPr spcFirstLastPara="1" wrap="square" lIns="91425" tIns="45700" rIns="91425" bIns="45700" anchor="ctr" anchorCtr="0">
            <a:normAutofit/>
          </a:bodyPr>
          <a:lstStyle/>
          <a:p>
            <a:pPr marL="228600" marR="0" lvl="0" indent="-228600" algn="l" rtl="0">
              <a:lnSpc>
                <a:spcPct val="90000"/>
              </a:lnSpc>
              <a:spcBef>
                <a:spcPts val="0"/>
              </a:spcBef>
              <a:spcAft>
                <a:spcPts val="0"/>
              </a:spcAft>
              <a:buClr>
                <a:schemeClr val="dk1"/>
              </a:buClr>
              <a:buSzPts val="1400"/>
              <a:buFont typeface="Arial"/>
              <a:buChar char="•"/>
            </a:pPr>
            <a:r>
              <a:rPr lang="en-IN" sz="1400" b="0" i="0" u="none" strike="noStrike" cap="none" dirty="0">
                <a:solidFill>
                  <a:schemeClr val="dk1"/>
                </a:solidFill>
                <a:latin typeface="Cambria"/>
                <a:ea typeface="Cambria"/>
                <a:cs typeface="Cambria"/>
                <a:sym typeface="Cambria"/>
              </a:rPr>
              <a:t>The BMW Group was launched in 1916, in the current period, the automobile manufacturer has four brands, which are BMW, MINI, Rolls-Royce, and BMW </a:t>
            </a:r>
            <a:r>
              <a:rPr lang="en-IN" sz="1400" b="0" i="0" u="none" strike="noStrike" cap="none" dirty="0" err="1">
                <a:solidFill>
                  <a:schemeClr val="dk1"/>
                </a:solidFill>
                <a:latin typeface="Cambria"/>
                <a:ea typeface="Cambria"/>
                <a:cs typeface="Cambria"/>
                <a:sym typeface="Cambria"/>
              </a:rPr>
              <a:t>Motorrad</a:t>
            </a:r>
            <a:r>
              <a:rPr lang="en-IN" sz="1400" b="0" i="0" u="none" strike="noStrike" cap="none" dirty="0">
                <a:solidFill>
                  <a:schemeClr val="dk1"/>
                </a:solidFill>
                <a:latin typeface="Cambria"/>
                <a:ea typeface="Cambria"/>
                <a:cs typeface="Cambria"/>
                <a:sym typeface="Cambria"/>
              </a:rPr>
              <a:t> (Rosa, 2022).</a:t>
            </a:r>
            <a:endParaRPr dirty="0"/>
          </a:p>
          <a:p>
            <a:pPr marL="228600" marR="0" lvl="0" indent="-228600" algn="l" rtl="0">
              <a:lnSpc>
                <a:spcPct val="90000"/>
              </a:lnSpc>
              <a:spcBef>
                <a:spcPts val="1000"/>
              </a:spcBef>
              <a:spcAft>
                <a:spcPts val="0"/>
              </a:spcAft>
              <a:buClr>
                <a:schemeClr val="dk1"/>
              </a:buClr>
              <a:buSzPts val="1400"/>
              <a:buFont typeface="Arial"/>
              <a:buChar char="•"/>
            </a:pPr>
            <a:r>
              <a:rPr lang="en-IN" sz="1400" b="0" i="0" u="none" strike="noStrike" cap="none" dirty="0">
                <a:solidFill>
                  <a:schemeClr val="dk1"/>
                </a:solidFill>
                <a:latin typeface="Cambria"/>
                <a:ea typeface="Cambria"/>
                <a:cs typeface="Cambria"/>
                <a:sym typeface="Cambria"/>
              </a:rPr>
              <a:t>BMW stands for </a:t>
            </a:r>
            <a:r>
              <a:rPr lang="en-IN" sz="1400" b="0" i="0" u="none" strike="noStrike" cap="none" dirty="0" err="1">
                <a:solidFill>
                  <a:schemeClr val="dk1"/>
                </a:solidFill>
                <a:latin typeface="Cambria"/>
                <a:ea typeface="Cambria"/>
                <a:cs typeface="Cambria"/>
                <a:sym typeface="Cambria"/>
              </a:rPr>
              <a:t>Bayerische</a:t>
            </a:r>
            <a:r>
              <a:rPr lang="en-IN" sz="1400" b="0" i="0" u="none" strike="noStrike" cap="none" dirty="0">
                <a:solidFill>
                  <a:schemeClr val="dk1"/>
                </a:solidFill>
                <a:latin typeface="Cambria"/>
                <a:ea typeface="Cambria"/>
                <a:cs typeface="Cambria"/>
                <a:sym typeface="Cambria"/>
              </a:rPr>
              <a:t> </a:t>
            </a:r>
            <a:r>
              <a:rPr lang="en-IN" sz="1400" b="0" i="0" u="none" strike="noStrike" cap="none" dirty="0" err="1">
                <a:solidFill>
                  <a:schemeClr val="dk1"/>
                </a:solidFill>
                <a:latin typeface="Cambria"/>
                <a:ea typeface="Cambria"/>
                <a:cs typeface="Cambria"/>
                <a:sym typeface="Cambria"/>
              </a:rPr>
              <a:t>Motoren</a:t>
            </a:r>
            <a:r>
              <a:rPr lang="en-IN" sz="1400" b="0" i="0" u="none" strike="noStrike" cap="none" dirty="0">
                <a:solidFill>
                  <a:schemeClr val="dk1"/>
                </a:solidFill>
                <a:latin typeface="Cambria"/>
                <a:ea typeface="Cambria"/>
                <a:cs typeface="Cambria"/>
                <a:sym typeface="Cambria"/>
              </a:rPr>
              <a:t> Werke AG, the automobile manufacturer, is a German-based company for the manufacturing of luxury vehicles and motorcycles.</a:t>
            </a:r>
            <a:endParaRPr dirty="0"/>
          </a:p>
          <a:p>
            <a:pPr marL="228600" marR="0" lvl="0" indent="-228600" algn="l" rtl="0">
              <a:lnSpc>
                <a:spcPct val="90000"/>
              </a:lnSpc>
              <a:spcBef>
                <a:spcPts val="1000"/>
              </a:spcBef>
              <a:spcAft>
                <a:spcPts val="0"/>
              </a:spcAft>
              <a:buClr>
                <a:schemeClr val="dk1"/>
              </a:buClr>
              <a:buSzPts val="1400"/>
              <a:buFont typeface="Arial"/>
              <a:buChar char="•"/>
            </a:pPr>
            <a:r>
              <a:rPr lang="en-IN" sz="1400" b="0" i="0" u="none" strike="noStrike" cap="none" dirty="0">
                <a:solidFill>
                  <a:schemeClr val="dk1"/>
                </a:solidFill>
                <a:latin typeface="Cambria"/>
                <a:ea typeface="Cambria"/>
                <a:cs typeface="Cambria"/>
                <a:sym typeface="Cambria"/>
              </a:rPr>
              <a:t>In the recent period, the company has produced more than 2 million vehicles by 2022 (Weiss </a:t>
            </a:r>
            <a:r>
              <a:rPr lang="en-IN" sz="1400" b="0" i="1" u="none" strike="noStrike" cap="none" dirty="0">
                <a:solidFill>
                  <a:schemeClr val="dk1"/>
                </a:solidFill>
                <a:latin typeface="Cambria"/>
                <a:ea typeface="Cambria"/>
                <a:cs typeface="Cambria"/>
                <a:sym typeface="Cambria"/>
              </a:rPr>
              <a:t>et al., </a:t>
            </a:r>
            <a:r>
              <a:rPr lang="en-IN" sz="1400" b="0" i="0" u="none" strike="noStrike" cap="none" dirty="0">
                <a:solidFill>
                  <a:schemeClr val="dk1"/>
                </a:solidFill>
                <a:latin typeface="Cambria"/>
                <a:ea typeface="Cambria"/>
                <a:cs typeface="Cambria"/>
                <a:sym typeface="Cambria"/>
              </a:rPr>
              <a:t>2021).</a:t>
            </a:r>
            <a:endParaRPr dirty="0"/>
          </a:p>
          <a:p>
            <a:pPr marL="228600" marR="0" lvl="0" indent="-228600" algn="l" rtl="0">
              <a:lnSpc>
                <a:spcPct val="90000"/>
              </a:lnSpc>
              <a:spcBef>
                <a:spcPts val="1000"/>
              </a:spcBef>
              <a:spcAft>
                <a:spcPts val="0"/>
              </a:spcAft>
              <a:buClr>
                <a:schemeClr val="dk1"/>
              </a:buClr>
              <a:buSzPts val="1400"/>
              <a:buFont typeface="Arial"/>
              <a:buChar char="•"/>
            </a:pPr>
            <a:r>
              <a:rPr lang="en-IN" sz="1400" b="0" i="0" u="none" strike="noStrike" cap="none" dirty="0">
                <a:solidFill>
                  <a:schemeClr val="dk1"/>
                </a:solidFill>
                <a:latin typeface="Cambria"/>
                <a:ea typeface="Cambria"/>
                <a:cs typeface="Cambria"/>
                <a:sym typeface="Cambria"/>
              </a:rPr>
              <a:t>The combination of all of these brands develops the world's leading luxury suppliers of automobiles, motorcycles, and other mobility services.</a:t>
            </a:r>
            <a:endParaRPr dirty="0"/>
          </a:p>
          <a:p>
            <a:pPr marL="228600" marR="0" lvl="0" indent="-228600" algn="l" rtl="0">
              <a:lnSpc>
                <a:spcPct val="90000"/>
              </a:lnSpc>
              <a:spcBef>
                <a:spcPts val="1000"/>
              </a:spcBef>
              <a:spcAft>
                <a:spcPts val="0"/>
              </a:spcAft>
              <a:buClr>
                <a:schemeClr val="dk1"/>
              </a:buClr>
              <a:buSzPts val="1400"/>
              <a:buFont typeface="Arial"/>
              <a:buChar char="•"/>
            </a:pPr>
            <a:r>
              <a:rPr lang="en-IN" sz="1400" b="0" i="0" u="none" strike="noStrike" cap="none" dirty="0">
                <a:solidFill>
                  <a:schemeClr val="dk1"/>
                </a:solidFill>
                <a:latin typeface="Cambria"/>
                <a:ea typeface="Cambria"/>
                <a:cs typeface="Cambria"/>
                <a:sym typeface="Cambria"/>
              </a:rPr>
              <a:t>The presentation will describe its job description and position Analysis to know about the ideal candidate for the role of </a:t>
            </a:r>
            <a:r>
              <a:rPr lang="en-IN" dirty="0">
                <a:solidFill>
                  <a:schemeClr val="dk1"/>
                </a:solidFill>
                <a:latin typeface="Cambria"/>
                <a:ea typeface="Cambria"/>
                <a:cs typeface="Cambria"/>
                <a:sym typeface="Cambria"/>
              </a:rPr>
              <a:t>Marketing </a:t>
            </a:r>
            <a:r>
              <a:rPr lang="en-IN" sz="1400" b="0" i="0" u="none" strike="noStrike" cap="none" dirty="0">
                <a:solidFill>
                  <a:schemeClr val="dk1"/>
                </a:solidFill>
                <a:latin typeface="Cambria"/>
                <a:ea typeface="Cambria"/>
                <a:cs typeface="Cambria"/>
                <a:sym typeface="Cambria"/>
              </a:rPr>
              <a:t>Specialist at BMW.</a:t>
            </a:r>
            <a:endParaRPr dirty="0"/>
          </a:p>
          <a:p>
            <a:pPr marL="228600" marR="0" lvl="0" indent="-228600" algn="l" rtl="0">
              <a:lnSpc>
                <a:spcPct val="90000"/>
              </a:lnSpc>
              <a:spcBef>
                <a:spcPts val="1000"/>
              </a:spcBef>
              <a:spcAft>
                <a:spcPts val="0"/>
              </a:spcAft>
              <a:buClr>
                <a:schemeClr val="dk1"/>
              </a:buClr>
              <a:buSzPts val="1400"/>
              <a:buFont typeface="Arial"/>
              <a:buChar char="•"/>
            </a:pPr>
            <a:r>
              <a:rPr lang="en-IN" sz="1400" b="0" i="0" u="none" strike="noStrike" cap="none" dirty="0">
                <a:solidFill>
                  <a:schemeClr val="dk1"/>
                </a:solidFill>
                <a:latin typeface="Cambria"/>
                <a:ea typeface="Cambria"/>
                <a:cs typeface="Cambria"/>
                <a:sym typeface="Cambria"/>
              </a:rPr>
              <a:t>Next, Pay and Working conditions will be described in the context of BMW.</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3"/>
        <p:cNvGrpSpPr/>
        <p:nvPr/>
      </p:nvGrpSpPr>
      <p:grpSpPr>
        <a:xfrm>
          <a:off x="0" y="0"/>
          <a:ext cx="0" cy="0"/>
          <a:chOff x="0" y="0"/>
          <a:chExt cx="0" cy="0"/>
        </a:xfrm>
      </p:grpSpPr>
      <p:sp>
        <p:nvSpPr>
          <p:cNvPr id="124" name="Google Shape;124;p4"/>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25" name="Google Shape;125;p4"/>
          <p:cNvSpPr txBox="1">
            <a:spLocks noGrp="1"/>
          </p:cNvSpPr>
          <p:nvPr>
            <p:ph type="title"/>
          </p:nvPr>
        </p:nvSpPr>
        <p:spPr>
          <a:xfrm>
            <a:off x="589560" y="856180"/>
            <a:ext cx="4560584"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400"/>
              <a:buFont typeface="Cambria"/>
              <a:buNone/>
            </a:pPr>
            <a:r>
              <a:rPr lang="en-IN" sz="3400"/>
              <a:t>Strategic Goal of Chosen organisation</a:t>
            </a:r>
            <a:endParaRPr/>
          </a:p>
        </p:txBody>
      </p:sp>
      <p:grpSp>
        <p:nvGrpSpPr>
          <p:cNvPr id="126" name="Google Shape;126;p4"/>
          <p:cNvGrpSpPr/>
          <p:nvPr/>
        </p:nvGrpSpPr>
        <p:grpSpPr>
          <a:xfrm>
            <a:off x="0" y="1083484"/>
            <a:ext cx="355196" cy="673460"/>
            <a:chOff x="0" y="823811"/>
            <a:chExt cx="355196" cy="673460"/>
          </a:xfrm>
        </p:grpSpPr>
        <p:sp>
          <p:nvSpPr>
            <p:cNvPr id="127" name="Google Shape;127;p4"/>
            <p:cNvSpPr/>
            <p:nvPr/>
          </p:nvSpPr>
          <p:spPr>
            <a:xfrm>
              <a:off x="0" y="823811"/>
              <a:ext cx="87363"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28" name="Google Shape;128;p4"/>
            <p:cNvSpPr/>
            <p:nvPr/>
          </p:nvSpPr>
          <p:spPr>
            <a:xfrm>
              <a:off x="159341" y="823811"/>
              <a:ext cx="195855"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grpSp>
      <p:sp>
        <p:nvSpPr>
          <p:cNvPr id="129" name="Google Shape;129;p4"/>
          <p:cNvSpPr/>
          <p:nvPr/>
        </p:nvSpPr>
        <p:spPr>
          <a:xfrm flipH="1">
            <a:off x="665085" y="2090569"/>
            <a:ext cx="4297680"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30" name="Google Shape;130;p4"/>
          <p:cNvSpPr txBox="1">
            <a:spLocks noGrp="1"/>
          </p:cNvSpPr>
          <p:nvPr>
            <p:ph type="body" idx="1"/>
          </p:nvPr>
        </p:nvSpPr>
        <p:spPr>
          <a:xfrm>
            <a:off x="590719" y="2330505"/>
            <a:ext cx="4559425" cy="3979585"/>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400"/>
              <a:buChar char="•"/>
            </a:pPr>
            <a:r>
              <a:rPr lang="en-IN" sz="1400"/>
              <a:t>BMW is future-oriented, considering the present evolving nature of the world. Considering sustainability and digitalisation as the transformational factor in the automotive industry, BMW is considering the future focus (Bmwgroup, 2024). </a:t>
            </a:r>
            <a:endParaRPr/>
          </a:p>
          <a:p>
            <a:pPr marL="228600" lvl="0" indent="-228600" algn="l" rtl="0">
              <a:lnSpc>
                <a:spcPct val="90000"/>
              </a:lnSpc>
              <a:spcBef>
                <a:spcPts val="1000"/>
              </a:spcBef>
              <a:spcAft>
                <a:spcPts val="0"/>
              </a:spcAft>
              <a:buClr>
                <a:schemeClr val="dk1"/>
              </a:buClr>
              <a:buSzPts val="1400"/>
              <a:buChar char="•"/>
            </a:pPr>
            <a:r>
              <a:rPr lang="en-IN" sz="1400"/>
              <a:t>Another corporate strategy of BMW is to shape the future of mobility. </a:t>
            </a:r>
            <a:endParaRPr/>
          </a:p>
          <a:p>
            <a:pPr marL="228600" lvl="0" indent="-228600" algn="l" rtl="0">
              <a:lnSpc>
                <a:spcPct val="90000"/>
              </a:lnSpc>
              <a:spcBef>
                <a:spcPts val="1000"/>
              </a:spcBef>
              <a:spcAft>
                <a:spcPts val="0"/>
              </a:spcAft>
              <a:buClr>
                <a:schemeClr val="dk1"/>
              </a:buClr>
              <a:buSzPts val="1400"/>
              <a:buChar char="•"/>
            </a:pPr>
            <a:r>
              <a:rPr lang="en-IN" sz="1400"/>
              <a:t>BMW is focused on contributing to society through individual mobility. The organisation focuses on inspiring the future by maintaining sustainability and profitability.</a:t>
            </a:r>
            <a:endParaRPr/>
          </a:p>
          <a:p>
            <a:pPr marL="228600" lvl="0" indent="-228600" algn="l" rtl="0">
              <a:lnSpc>
                <a:spcPct val="90000"/>
              </a:lnSpc>
              <a:spcBef>
                <a:spcPts val="1000"/>
              </a:spcBef>
              <a:spcAft>
                <a:spcPts val="0"/>
              </a:spcAft>
              <a:buClr>
                <a:schemeClr val="dk1"/>
              </a:buClr>
              <a:buSzPts val="1400"/>
              <a:buChar char="•"/>
            </a:pPr>
            <a:r>
              <a:rPr lang="en-IN" sz="1400"/>
              <a:t>BMW's sustainability goal is to create a sustainable solution and fulfil its responsibility to maintain ethical and social standards (Bmwgroup, 2024). </a:t>
            </a:r>
            <a:endParaRPr/>
          </a:p>
        </p:txBody>
      </p:sp>
      <p:sp>
        <p:nvSpPr>
          <p:cNvPr id="131" name="Google Shape;131;p4"/>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32" name="Google Shape;132;p4"/>
          <p:cNvSpPr/>
          <p:nvPr/>
        </p:nvSpPr>
        <p:spPr>
          <a:xfrm>
            <a:off x="5685810" y="513853"/>
            <a:ext cx="6009366" cy="583457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pic>
        <p:nvPicPr>
          <p:cNvPr id="133" name="Google Shape;133;p4"/>
          <p:cNvPicPr preferRelativeResize="0"/>
          <p:nvPr/>
        </p:nvPicPr>
        <p:blipFill rotWithShape="1">
          <a:blip r:embed="rId3">
            <a:alphaModFix/>
          </a:blip>
          <a:srcRect l="21292" r="10109" b="1"/>
          <a:stretch/>
        </p:blipFill>
        <p:spPr>
          <a:xfrm>
            <a:off x="5977788" y="799352"/>
            <a:ext cx="5425410" cy="525929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3120F-297C-1A79-D8E8-43CAE1C25B94}"/>
              </a:ext>
            </a:extLst>
          </p:cNvPr>
          <p:cNvSpPr>
            <a:spLocks noGrp="1"/>
          </p:cNvSpPr>
          <p:nvPr>
            <p:ph type="title"/>
          </p:nvPr>
        </p:nvSpPr>
        <p:spPr/>
        <p:txBody>
          <a:bodyPr/>
          <a:lstStyle/>
          <a:p>
            <a:r>
              <a:rPr lang="en-IN" dirty="0"/>
              <a:t>Job Analysis </a:t>
            </a:r>
          </a:p>
        </p:txBody>
      </p:sp>
      <p:sp>
        <p:nvSpPr>
          <p:cNvPr id="3" name="Text Placeholder 2">
            <a:extLst>
              <a:ext uri="{FF2B5EF4-FFF2-40B4-BE49-F238E27FC236}">
                <a16:creationId xmlns:a16="http://schemas.microsoft.com/office/drawing/2014/main" id="{2035659B-EB83-252A-C272-CBA9AC6BF994}"/>
              </a:ext>
            </a:extLst>
          </p:cNvPr>
          <p:cNvSpPr>
            <a:spLocks noGrp="1"/>
          </p:cNvSpPr>
          <p:nvPr>
            <p:ph type="body" idx="1"/>
          </p:nvPr>
        </p:nvSpPr>
        <p:spPr/>
        <p:txBody>
          <a:bodyPr>
            <a:normAutofit/>
          </a:bodyPr>
          <a:lstStyle/>
          <a:p>
            <a:r>
              <a:rPr lang="en-IN" dirty="0"/>
              <a:t>Marketing Manager to oversee the overall marketing activities</a:t>
            </a:r>
            <a:r>
              <a:rPr lang="en-GB" dirty="0"/>
              <a:t>.</a:t>
            </a:r>
          </a:p>
          <a:p>
            <a:r>
              <a:rPr lang="en-GB" dirty="0"/>
              <a:t>Marketing  Manager act as a liaison between upper manager and department manager.</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14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2"/>
        <p:cNvGrpSpPr/>
        <p:nvPr/>
      </p:nvGrpSpPr>
      <p:grpSpPr>
        <a:xfrm>
          <a:off x="0" y="0"/>
          <a:ext cx="0" cy="0"/>
          <a:chOff x="0" y="0"/>
          <a:chExt cx="0" cy="0"/>
        </a:xfrm>
      </p:grpSpPr>
      <p:sp>
        <p:nvSpPr>
          <p:cNvPr id="153" name="Google Shape;153;p6"/>
          <p:cNvSpPr/>
          <p:nvPr/>
        </p:nvSpPr>
        <p:spPr>
          <a:xfrm>
            <a:off x="8009" y="1480458"/>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54" name="Google Shape;154;p6"/>
          <p:cNvSpPr txBox="1">
            <a:spLocks noGrp="1"/>
          </p:cNvSpPr>
          <p:nvPr>
            <p:ph type="title"/>
          </p:nvPr>
        </p:nvSpPr>
        <p:spPr>
          <a:xfrm>
            <a:off x="838201" y="365126"/>
            <a:ext cx="5251316" cy="111533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mbria"/>
              <a:buNone/>
            </a:pPr>
            <a:r>
              <a:rPr lang="en-IN" b="1" dirty="0"/>
              <a:t>Job Description </a:t>
            </a:r>
            <a:endParaRPr b="1" dirty="0"/>
          </a:p>
        </p:txBody>
      </p:sp>
      <p:sp>
        <p:nvSpPr>
          <p:cNvPr id="155" name="Google Shape;155;p6"/>
          <p:cNvSpPr txBox="1">
            <a:spLocks noGrp="1"/>
          </p:cNvSpPr>
          <p:nvPr>
            <p:ph type="body" idx="1"/>
          </p:nvPr>
        </p:nvSpPr>
        <p:spPr>
          <a:xfrm>
            <a:off x="835153" y="1480458"/>
            <a:ext cx="4619621" cy="452845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1000"/>
              </a:spcBef>
              <a:spcAft>
                <a:spcPts val="0"/>
              </a:spcAft>
              <a:buClr>
                <a:schemeClr val="dk1"/>
              </a:buClr>
              <a:buSzPts val="1400"/>
              <a:buChar char="•"/>
            </a:pPr>
            <a:r>
              <a:rPr lang="en-IN" sz="1400" dirty="0"/>
              <a:t>Develop and implement effective marketing strategies.</a:t>
            </a:r>
          </a:p>
          <a:p>
            <a:pPr marL="228600" lvl="0" indent="-228600" algn="l" rtl="0">
              <a:lnSpc>
                <a:spcPct val="90000"/>
              </a:lnSpc>
              <a:spcBef>
                <a:spcPts val="1000"/>
              </a:spcBef>
              <a:spcAft>
                <a:spcPts val="0"/>
              </a:spcAft>
              <a:buClr>
                <a:schemeClr val="dk1"/>
              </a:buClr>
              <a:buSzPts val="1400"/>
              <a:buChar char="•"/>
            </a:pPr>
            <a:r>
              <a:rPr lang="en-IN" sz="1400" dirty="0"/>
              <a:t>Analysis market trends and customer behaviour </a:t>
            </a:r>
          </a:p>
          <a:p>
            <a:pPr marL="228600" lvl="0" indent="-228600" algn="l" rtl="0">
              <a:lnSpc>
                <a:spcPct val="90000"/>
              </a:lnSpc>
              <a:spcBef>
                <a:spcPts val="1000"/>
              </a:spcBef>
              <a:spcAft>
                <a:spcPts val="0"/>
              </a:spcAft>
              <a:buClr>
                <a:schemeClr val="dk1"/>
              </a:buClr>
              <a:buSzPts val="1400"/>
              <a:buChar char="•"/>
            </a:pPr>
            <a:r>
              <a:rPr lang="en-IN" sz="1400" dirty="0"/>
              <a:t>Collaborate with </a:t>
            </a:r>
            <a:r>
              <a:rPr lang="en-IN" sz="1400" dirty="0" err="1"/>
              <a:t>crossfunctional</a:t>
            </a:r>
            <a:r>
              <a:rPr lang="en-IN" sz="1400" dirty="0"/>
              <a:t> teams</a:t>
            </a:r>
          </a:p>
          <a:p>
            <a:pPr marL="228600" lvl="0" indent="-228600" algn="l" rtl="0">
              <a:lnSpc>
                <a:spcPct val="90000"/>
              </a:lnSpc>
              <a:spcBef>
                <a:spcPts val="1000"/>
              </a:spcBef>
              <a:spcAft>
                <a:spcPts val="0"/>
              </a:spcAft>
              <a:buClr>
                <a:schemeClr val="dk1"/>
              </a:buClr>
              <a:buSzPts val="1400"/>
              <a:buChar char="•"/>
            </a:pPr>
            <a:r>
              <a:rPr lang="en-IN" sz="1400" dirty="0"/>
              <a:t>Measure and report on marketing performance </a:t>
            </a:r>
          </a:p>
          <a:p>
            <a:pPr marL="0" lvl="0" indent="0" algn="l" rtl="0">
              <a:lnSpc>
                <a:spcPct val="90000"/>
              </a:lnSpc>
              <a:spcBef>
                <a:spcPts val="1000"/>
              </a:spcBef>
              <a:spcAft>
                <a:spcPts val="0"/>
              </a:spcAft>
              <a:buClr>
                <a:schemeClr val="dk1"/>
              </a:buClr>
              <a:buSzPts val="1400"/>
              <a:buNone/>
            </a:pPr>
            <a:endParaRPr lang="en-IN" sz="1400" dirty="0"/>
          </a:p>
          <a:p>
            <a:pPr marL="0" lvl="0" indent="0" algn="l" rtl="0">
              <a:lnSpc>
                <a:spcPct val="90000"/>
              </a:lnSpc>
              <a:spcBef>
                <a:spcPts val="0"/>
              </a:spcBef>
              <a:spcAft>
                <a:spcPts val="0"/>
              </a:spcAft>
              <a:buClr>
                <a:schemeClr val="dk1"/>
              </a:buClr>
              <a:buSzPts val="1400"/>
              <a:buNone/>
            </a:pPr>
            <a:r>
              <a:rPr lang="en-IN" sz="1400" b="1" dirty="0"/>
              <a:t>   Brand Promotion </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200" dirty="0"/>
              <a:t> Develop and execute marketing campaigns to raise awareness         and showcase BMW ‘s brand image.</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200" dirty="0"/>
              <a:t>  </a:t>
            </a:r>
            <a:r>
              <a:rPr lang="en-IN" sz="1400" b="1" dirty="0"/>
              <a:t>Customer Insights</a:t>
            </a:r>
            <a:endParaRPr lang="en-IN" sz="1200" b="1" dirty="0"/>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200" dirty="0"/>
              <a:t> </a:t>
            </a:r>
            <a:r>
              <a:rPr lang="en-IN" sz="1200" dirty="0" err="1"/>
              <a:t>Analyze</a:t>
            </a:r>
            <a:r>
              <a:rPr lang="en-IN" sz="1200" dirty="0"/>
              <a:t> customer data and trends to inform product development and pricing strategies.</a:t>
            </a:r>
          </a:p>
          <a:p>
            <a:pPr marL="0" lvl="0" indent="0" algn="l" rtl="0">
              <a:lnSpc>
                <a:spcPct val="90000"/>
              </a:lnSpc>
              <a:spcBef>
                <a:spcPts val="0"/>
              </a:spcBef>
              <a:spcAft>
                <a:spcPts val="0"/>
              </a:spcAft>
              <a:buClr>
                <a:schemeClr val="dk1"/>
              </a:buClr>
              <a:buSzPts val="1400"/>
              <a:buNone/>
            </a:pPr>
            <a:endParaRPr lang="en-IN" sz="1200" dirty="0"/>
          </a:p>
          <a:p>
            <a:pPr marL="0" lvl="0" indent="0" rtl="0">
              <a:lnSpc>
                <a:spcPct val="90000"/>
              </a:lnSpc>
              <a:spcBef>
                <a:spcPts val="0"/>
              </a:spcBef>
              <a:spcAft>
                <a:spcPts val="0"/>
              </a:spcAft>
              <a:buClr>
                <a:schemeClr val="dk1"/>
              </a:buClr>
              <a:buSzPts val="1400"/>
              <a:buNone/>
            </a:pPr>
            <a:r>
              <a:rPr lang="en-IN" sz="1200" b="1" dirty="0"/>
              <a:t>  </a:t>
            </a:r>
            <a:r>
              <a:rPr lang="en-IN" sz="1400" b="1" dirty="0"/>
              <a:t>Digital Marketing </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200" dirty="0"/>
              <a:t>Leverage digital channels to reach and </a:t>
            </a:r>
            <a:r>
              <a:rPr lang="en-IN" sz="1200" dirty="0" err="1"/>
              <a:t>enagage</a:t>
            </a:r>
            <a:r>
              <a:rPr lang="en-IN" sz="1200" dirty="0"/>
              <a:t> with BMW’s target </a:t>
            </a:r>
          </a:p>
          <a:p>
            <a:pPr marL="0" lvl="0" indent="0" algn="l" rtl="0">
              <a:lnSpc>
                <a:spcPct val="90000"/>
              </a:lnSpc>
              <a:spcBef>
                <a:spcPts val="0"/>
              </a:spcBef>
              <a:spcAft>
                <a:spcPts val="0"/>
              </a:spcAft>
              <a:buClr>
                <a:schemeClr val="dk1"/>
              </a:buClr>
              <a:buSzPts val="1400"/>
              <a:buNone/>
            </a:pPr>
            <a:r>
              <a:rPr lang="en-IN" sz="1200" dirty="0"/>
              <a:t>audience.</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200" b="1" dirty="0"/>
              <a:t>   </a:t>
            </a:r>
            <a:r>
              <a:rPr lang="en-IN" sz="1400" b="1" dirty="0"/>
              <a:t>Collaboration </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200" dirty="0"/>
              <a:t>Work closely with cross-function teams to align marketing efforts with overall business objectives.</a:t>
            </a:r>
          </a:p>
          <a:p>
            <a:pPr marL="0" lvl="0" indent="0" algn="l" rtl="0">
              <a:lnSpc>
                <a:spcPct val="90000"/>
              </a:lnSpc>
              <a:spcBef>
                <a:spcPts val="0"/>
              </a:spcBef>
              <a:spcAft>
                <a:spcPts val="0"/>
              </a:spcAft>
              <a:buClr>
                <a:schemeClr val="dk1"/>
              </a:buClr>
              <a:buSzPts val="1400"/>
              <a:buNone/>
            </a:pPr>
            <a:endParaRPr lang="en-IN" sz="1400" dirty="0"/>
          </a:p>
          <a:p>
            <a:pPr marL="228600" lvl="0" indent="-228600" algn="l" rtl="0">
              <a:lnSpc>
                <a:spcPct val="90000"/>
              </a:lnSpc>
              <a:spcBef>
                <a:spcPts val="1000"/>
              </a:spcBef>
              <a:spcAft>
                <a:spcPts val="0"/>
              </a:spcAft>
              <a:buClr>
                <a:schemeClr val="dk1"/>
              </a:buClr>
              <a:buSzPts val="1400"/>
              <a:buChar char="•"/>
            </a:pPr>
            <a:endParaRPr lang="en-IN" sz="1400" dirty="0"/>
          </a:p>
          <a:p>
            <a:pPr marL="228600" lvl="0" indent="-228600" algn="l" rtl="0">
              <a:lnSpc>
                <a:spcPct val="90000"/>
              </a:lnSpc>
              <a:spcBef>
                <a:spcPts val="1000"/>
              </a:spcBef>
              <a:spcAft>
                <a:spcPts val="0"/>
              </a:spcAft>
              <a:buClr>
                <a:schemeClr val="dk1"/>
              </a:buClr>
              <a:buSzPts val="1400"/>
              <a:buChar char="•"/>
            </a:pPr>
            <a:endParaRPr lang="en-IN" dirty="0"/>
          </a:p>
          <a:p>
            <a:pPr marL="228600" lvl="0" indent="-228600" algn="l" rtl="0">
              <a:lnSpc>
                <a:spcPct val="90000"/>
              </a:lnSpc>
              <a:spcBef>
                <a:spcPts val="1000"/>
              </a:spcBef>
              <a:spcAft>
                <a:spcPts val="0"/>
              </a:spcAft>
              <a:buClr>
                <a:schemeClr val="dk1"/>
              </a:buClr>
              <a:buSzPts val="1400"/>
              <a:buChar char="•"/>
            </a:pPr>
            <a:endParaRPr dirty="0"/>
          </a:p>
        </p:txBody>
      </p:sp>
      <p:pic>
        <p:nvPicPr>
          <p:cNvPr id="156" name="Google Shape;156;p6"/>
          <p:cNvPicPr preferRelativeResize="0"/>
          <p:nvPr/>
        </p:nvPicPr>
        <p:blipFill rotWithShape="1">
          <a:blip r:embed="rId3">
            <a:alphaModFix/>
          </a:blip>
          <a:srcRect l="3731" r="38230" b="-1"/>
          <a:stretch/>
        </p:blipFill>
        <p:spPr>
          <a:xfrm>
            <a:off x="6281918" y="10"/>
            <a:ext cx="5962785" cy="6857990"/>
          </a:xfrm>
          <a:custGeom>
            <a:avLst/>
            <a:gdLst/>
            <a:ahLst/>
            <a:cxnLst/>
            <a:rect l="l" t="t" r="r" b="b"/>
            <a:pathLst>
              <a:path w="5962785" h="6858000" extrusionOk="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1"/>
        <p:cNvGrpSpPr/>
        <p:nvPr/>
      </p:nvGrpSpPr>
      <p:grpSpPr>
        <a:xfrm>
          <a:off x="0" y="0"/>
          <a:ext cx="0" cy="0"/>
          <a:chOff x="0" y="0"/>
          <a:chExt cx="0" cy="0"/>
        </a:xfrm>
      </p:grpSpPr>
      <p:sp>
        <p:nvSpPr>
          <p:cNvPr id="162" name="Google Shape;162;p7"/>
          <p:cNvSpPr txBox="1">
            <a:spLocks noGrp="1"/>
          </p:cNvSpPr>
          <p:nvPr>
            <p:ph type="title"/>
          </p:nvPr>
        </p:nvSpPr>
        <p:spPr>
          <a:xfrm>
            <a:off x="111138" y="88519"/>
            <a:ext cx="10515600" cy="86017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mbria"/>
              <a:buNone/>
            </a:pPr>
            <a:r>
              <a:rPr lang="en-IN" b="1" dirty="0"/>
              <a:t>Person Specification </a:t>
            </a:r>
            <a:endParaRPr b="1" dirty="0"/>
          </a:p>
        </p:txBody>
      </p:sp>
      <p:sp>
        <p:nvSpPr>
          <p:cNvPr id="8" name="TextBox 7">
            <a:extLst>
              <a:ext uri="{FF2B5EF4-FFF2-40B4-BE49-F238E27FC236}">
                <a16:creationId xmlns:a16="http://schemas.microsoft.com/office/drawing/2014/main" id="{BF03C9A2-2A90-73AC-798F-8F7A023E56CD}"/>
              </a:ext>
            </a:extLst>
          </p:cNvPr>
          <p:cNvSpPr txBox="1"/>
          <p:nvPr/>
        </p:nvSpPr>
        <p:spPr>
          <a:xfrm>
            <a:off x="111138" y="1388333"/>
            <a:ext cx="11497668" cy="4832092"/>
          </a:xfrm>
          <a:prstGeom prst="rect">
            <a:avLst/>
          </a:prstGeom>
          <a:noFill/>
        </p:spPr>
        <p:txBody>
          <a:bodyPr wrap="square">
            <a:spAutoFit/>
          </a:bodyPr>
          <a:lstStyle/>
          <a:p>
            <a:pPr marL="342900" indent="-342900">
              <a:buFont typeface="Arial" panose="020B0604020202020204" pitchFamily="34" charset="0"/>
              <a:buChar char="•"/>
            </a:pPr>
            <a:r>
              <a:rPr lang="en-IN" sz="2400" dirty="0">
                <a:latin typeface="Arial" panose="020B0604020202020204" pitchFamily="34" charset="0"/>
                <a:cs typeface="Arial" panose="020B0604020202020204" pitchFamily="34" charset="0"/>
              </a:rPr>
              <a:t>Relevant Experience</a:t>
            </a:r>
          </a:p>
          <a:p>
            <a:endParaRPr lang="en-IN" sz="2400" dirty="0">
              <a:latin typeface="Arial" panose="020B0604020202020204" pitchFamily="34" charset="0"/>
              <a:cs typeface="Arial" panose="020B0604020202020204" pitchFamily="34" charset="0"/>
            </a:endParaRPr>
          </a:p>
          <a:p>
            <a:r>
              <a:rPr lang="en-IN" sz="1600" dirty="0"/>
              <a:t>At least 3-5 years of experience in a marketing role, preferably in the automotive industry.</a:t>
            </a:r>
          </a:p>
          <a:p>
            <a:endParaRPr lang="en-IN" sz="2000" dirty="0"/>
          </a:p>
          <a:p>
            <a:pPr marL="342900" indent="-342900">
              <a:buFont typeface="Arial" panose="020B0604020202020204" pitchFamily="34" charset="0"/>
              <a:buChar char="•"/>
            </a:pPr>
            <a:r>
              <a:rPr lang="en-IN" sz="2000" dirty="0">
                <a:latin typeface="+mj-lt"/>
                <a:cs typeface="Arial" panose="020B0604020202020204" pitchFamily="34" charset="0"/>
              </a:rPr>
              <a:t>Data-Driven Approach</a:t>
            </a:r>
          </a:p>
          <a:p>
            <a:endParaRPr lang="en-IN" sz="2000" dirty="0">
              <a:latin typeface="+mj-lt"/>
              <a:cs typeface="Arial" panose="020B0604020202020204" pitchFamily="34" charset="0"/>
            </a:endParaRPr>
          </a:p>
          <a:p>
            <a:r>
              <a:rPr lang="en-IN" sz="1800" dirty="0"/>
              <a:t>Strong analytical skills to interpret customer data and measure marketing performance.</a:t>
            </a:r>
          </a:p>
          <a:p>
            <a:endParaRPr lang="en-IN" sz="2000" dirty="0"/>
          </a:p>
          <a:p>
            <a:pPr marL="342900" indent="-342900">
              <a:buFont typeface="Arial" panose="020B0604020202020204" pitchFamily="34" charset="0"/>
              <a:buChar char="•"/>
            </a:pPr>
            <a:r>
              <a:rPr lang="en-IN" sz="2400" dirty="0"/>
              <a:t>Effective Communication</a:t>
            </a:r>
          </a:p>
          <a:p>
            <a:endParaRPr lang="en-IN" sz="2400" dirty="0"/>
          </a:p>
          <a:p>
            <a:r>
              <a:rPr lang="en-IN" sz="1800" dirty="0"/>
              <a:t>Excellent written and  skills to collaborate with cross-functional teams.</a:t>
            </a:r>
          </a:p>
          <a:p>
            <a:endParaRPr lang="en-IN" dirty="0"/>
          </a:p>
          <a:p>
            <a:pPr marL="342900" indent="-342900">
              <a:buFont typeface="Arial" panose="020B0604020202020204" pitchFamily="34" charset="0"/>
              <a:buChar char="•"/>
            </a:pPr>
            <a:r>
              <a:rPr lang="en-IN" sz="2400" dirty="0"/>
              <a:t>Creative Thinking</a:t>
            </a:r>
          </a:p>
          <a:p>
            <a:endParaRPr lang="en-IN" sz="2400" dirty="0"/>
          </a:p>
          <a:p>
            <a:r>
              <a:rPr lang="en-IN" sz="1800" dirty="0"/>
              <a:t>Ability to develop innovative marketing campaigns that engage the target</a:t>
            </a:r>
            <a:r>
              <a:rPr lang="en-GB" sz="1800" dirty="0"/>
              <a:t>.</a:t>
            </a:r>
            <a:endParaRPr lang="en-IN"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8"/>
          <p:cNvSpPr/>
          <p:nvPr/>
        </p:nvSpPr>
        <p:spPr>
          <a:xfrm>
            <a:off x="103695" y="321733"/>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mbria"/>
              <a:ea typeface="Cambria"/>
              <a:cs typeface="Cambria"/>
              <a:sym typeface="Cambria"/>
            </a:endParaRPr>
          </a:p>
        </p:txBody>
      </p:sp>
      <p:sp>
        <p:nvSpPr>
          <p:cNvPr id="186" name="Google Shape;186;p8"/>
          <p:cNvSpPr/>
          <p:nvPr/>
        </p:nvSpPr>
        <p:spPr>
          <a:xfrm>
            <a:off x="321732" y="321733"/>
            <a:ext cx="11546828" cy="6214534"/>
          </a:xfrm>
          <a:custGeom>
            <a:avLst/>
            <a:gdLst/>
            <a:ahLst/>
            <a:cxnLst/>
            <a:rect l="l" t="t" r="r" b="b"/>
            <a:pathLst>
              <a:path w="11546828" h="6214534" extrusionOk="0">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rgbClr val="7F7F7F">
              <a:alpha val="24705"/>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87" name="Google Shape;187;p8"/>
          <p:cNvSpPr/>
          <p:nvPr/>
        </p:nvSpPr>
        <p:spPr>
          <a:xfrm flipH="1">
            <a:off x="8576720" y="3335867"/>
            <a:ext cx="3291840" cy="3200400"/>
          </a:xfrm>
          <a:prstGeom prst="rtTriangle">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88" name="Google Shape;188;p8"/>
          <p:cNvSpPr/>
          <p:nvPr/>
        </p:nvSpPr>
        <p:spPr>
          <a:xfrm>
            <a:off x="641774" y="623275"/>
            <a:ext cx="10905053" cy="560788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89" name="Google Shape;189;p8"/>
          <p:cNvSpPr txBox="1">
            <a:spLocks noGrp="1"/>
          </p:cNvSpPr>
          <p:nvPr>
            <p:ph type="title"/>
          </p:nvPr>
        </p:nvSpPr>
        <p:spPr>
          <a:xfrm>
            <a:off x="1006900" y="1188637"/>
            <a:ext cx="3141430" cy="4480726"/>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dk1"/>
              </a:buClr>
              <a:buSzPts val="5600"/>
              <a:buFont typeface="Cambria"/>
              <a:buNone/>
            </a:pPr>
            <a:r>
              <a:rPr lang="en-IN" sz="5600" dirty="0"/>
              <a:t>Required skills </a:t>
            </a:r>
            <a:endParaRPr dirty="0"/>
          </a:p>
        </p:txBody>
      </p:sp>
      <p:cxnSp>
        <p:nvCxnSpPr>
          <p:cNvPr id="190" name="Google Shape;190;p8"/>
          <p:cNvCxnSpPr/>
          <p:nvPr/>
        </p:nvCxnSpPr>
        <p:spPr>
          <a:xfrm>
            <a:off x="4654296" y="1852863"/>
            <a:ext cx="0" cy="3236495"/>
          </a:xfrm>
          <a:prstGeom prst="straightConnector1">
            <a:avLst/>
          </a:prstGeom>
          <a:noFill/>
          <a:ln w="19050" cap="sq" cmpd="sng">
            <a:solidFill>
              <a:srgbClr val="3F3F3F"/>
            </a:solidFill>
            <a:prstDash val="solid"/>
            <a:miter lim="800000"/>
            <a:headEnd type="none" w="sm" len="sm"/>
            <a:tailEnd type="none" w="sm" len="sm"/>
          </a:ln>
        </p:spPr>
      </p:cxnSp>
      <p:sp>
        <p:nvSpPr>
          <p:cNvPr id="191" name="Google Shape;191;p8"/>
          <p:cNvSpPr txBox="1">
            <a:spLocks noGrp="1"/>
          </p:cNvSpPr>
          <p:nvPr>
            <p:ph type="body" idx="1"/>
          </p:nvPr>
        </p:nvSpPr>
        <p:spPr>
          <a:xfrm>
            <a:off x="4974339" y="1093394"/>
            <a:ext cx="4795584" cy="498689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400"/>
              <a:buNone/>
            </a:pPr>
            <a:r>
              <a:rPr lang="en-IN" sz="1800" b="1" dirty="0"/>
              <a:t>Marketing Expertise</a:t>
            </a:r>
          </a:p>
          <a:p>
            <a:pPr marL="342900" lvl="0" algn="l" rtl="0">
              <a:lnSpc>
                <a:spcPct val="90000"/>
              </a:lnSpc>
              <a:spcBef>
                <a:spcPts val="0"/>
              </a:spcBef>
              <a:spcAft>
                <a:spcPts val="0"/>
              </a:spcAft>
              <a:buClr>
                <a:schemeClr val="dk1"/>
              </a:buClr>
              <a:buSzPts val="1400"/>
              <a:buAutoNum type="arabicPeriod"/>
            </a:pPr>
            <a:endParaRPr lang="en-IN" sz="1800" dirty="0"/>
          </a:p>
          <a:p>
            <a:pPr marL="0" lvl="0" indent="0" algn="l" rtl="0">
              <a:lnSpc>
                <a:spcPct val="90000"/>
              </a:lnSpc>
              <a:spcBef>
                <a:spcPts val="0"/>
              </a:spcBef>
              <a:spcAft>
                <a:spcPts val="0"/>
              </a:spcAft>
              <a:buClr>
                <a:schemeClr val="dk1"/>
              </a:buClr>
              <a:buSzPts val="1400"/>
              <a:buNone/>
            </a:pPr>
            <a:r>
              <a:rPr lang="en-IN" sz="1400" dirty="0"/>
              <a:t>Demonstrated experience in developing and executing successful marketing strategies </a:t>
            </a:r>
            <a:r>
              <a:rPr lang="en-IN" sz="1200" dirty="0"/>
              <a:t>.</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800" b="1" dirty="0"/>
              <a:t>Digital Marketing </a:t>
            </a:r>
          </a:p>
          <a:p>
            <a:pPr marL="0" lvl="0" indent="0" algn="l" rtl="0">
              <a:lnSpc>
                <a:spcPct val="90000"/>
              </a:lnSpc>
              <a:spcBef>
                <a:spcPts val="0"/>
              </a:spcBef>
              <a:spcAft>
                <a:spcPts val="0"/>
              </a:spcAft>
              <a:buClr>
                <a:schemeClr val="dk1"/>
              </a:buClr>
              <a:buSzPts val="1400"/>
              <a:buNone/>
            </a:pPr>
            <a:endParaRPr lang="en-IN" sz="1800" dirty="0"/>
          </a:p>
          <a:p>
            <a:pPr marL="0" lvl="0" indent="0" algn="l" rtl="0">
              <a:lnSpc>
                <a:spcPct val="90000"/>
              </a:lnSpc>
              <a:spcBef>
                <a:spcPts val="0"/>
              </a:spcBef>
              <a:spcAft>
                <a:spcPts val="0"/>
              </a:spcAft>
              <a:buClr>
                <a:schemeClr val="dk1"/>
              </a:buClr>
              <a:buSzPts val="1400"/>
              <a:buNone/>
            </a:pPr>
            <a:r>
              <a:rPr lang="en-IN" sz="1400" dirty="0"/>
              <a:t>Proficiency in </a:t>
            </a:r>
            <a:r>
              <a:rPr lang="en-IN" sz="1400" dirty="0" err="1"/>
              <a:t>leverageing</a:t>
            </a:r>
            <a:r>
              <a:rPr lang="en-IN" sz="1400" dirty="0"/>
              <a:t> digital </a:t>
            </a:r>
            <a:r>
              <a:rPr lang="en-IN" sz="1400" dirty="0" err="1"/>
              <a:t>chennels</a:t>
            </a:r>
            <a:r>
              <a:rPr lang="en-IN" sz="1400" dirty="0"/>
              <a:t>, including social media and e-commerce platforms.</a:t>
            </a:r>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r>
              <a:rPr lang="en-IN" sz="1800" b="1" dirty="0"/>
              <a:t>Data Analysis</a:t>
            </a:r>
          </a:p>
          <a:p>
            <a:pPr marL="0" lvl="0" indent="0" algn="l" rtl="0">
              <a:lnSpc>
                <a:spcPct val="90000"/>
              </a:lnSpc>
              <a:spcBef>
                <a:spcPts val="0"/>
              </a:spcBef>
              <a:spcAft>
                <a:spcPts val="0"/>
              </a:spcAft>
              <a:buClr>
                <a:schemeClr val="dk1"/>
              </a:buClr>
              <a:buSzPts val="1400"/>
              <a:buNone/>
            </a:pPr>
            <a:endParaRPr lang="en-IN" sz="1800" dirty="0"/>
          </a:p>
          <a:p>
            <a:pPr marL="0" lvl="0" indent="0" algn="l" rtl="0">
              <a:lnSpc>
                <a:spcPct val="90000"/>
              </a:lnSpc>
              <a:spcBef>
                <a:spcPts val="0"/>
              </a:spcBef>
              <a:spcAft>
                <a:spcPts val="0"/>
              </a:spcAft>
              <a:buClr>
                <a:schemeClr val="dk1"/>
              </a:buClr>
              <a:buSzPts val="1400"/>
              <a:buNone/>
            </a:pPr>
            <a:r>
              <a:rPr lang="en-IN" sz="1400" dirty="0"/>
              <a:t>Ability to analysis customer data ,identify trends, and use insights to drive decision-marketing.</a:t>
            </a:r>
            <a:endParaRPr lang="en-GB" sz="1400" dirty="0"/>
          </a:p>
          <a:p>
            <a:pPr marL="0" lvl="0" indent="0" algn="l" rtl="0">
              <a:lnSpc>
                <a:spcPct val="90000"/>
              </a:lnSpc>
              <a:spcBef>
                <a:spcPts val="0"/>
              </a:spcBef>
              <a:spcAft>
                <a:spcPts val="0"/>
              </a:spcAft>
              <a:buClr>
                <a:schemeClr val="dk1"/>
              </a:buClr>
              <a:buSzPts val="1400"/>
              <a:buNone/>
            </a:pPr>
            <a:endParaRPr lang="en-GB" sz="1400" dirty="0"/>
          </a:p>
          <a:p>
            <a:pPr marL="0" lvl="0" indent="0" algn="l" rtl="0">
              <a:lnSpc>
                <a:spcPct val="90000"/>
              </a:lnSpc>
              <a:spcBef>
                <a:spcPts val="0"/>
              </a:spcBef>
              <a:spcAft>
                <a:spcPts val="0"/>
              </a:spcAft>
              <a:buClr>
                <a:schemeClr val="dk1"/>
              </a:buClr>
              <a:buSzPts val="1400"/>
              <a:buNone/>
            </a:pPr>
            <a:r>
              <a:rPr lang="en-GB" sz="1400" dirty="0"/>
              <a:t> The person holding the position of marketing specialist has  business knowledge , communication skills and qualifications regarding marketing specialist strategies.</a:t>
            </a:r>
          </a:p>
          <a:p>
            <a:pPr marL="0" lvl="0" indent="0" algn="l" rtl="0">
              <a:lnSpc>
                <a:spcPct val="90000"/>
              </a:lnSpc>
              <a:spcBef>
                <a:spcPts val="0"/>
              </a:spcBef>
              <a:spcAft>
                <a:spcPts val="0"/>
              </a:spcAft>
              <a:buClr>
                <a:schemeClr val="dk1"/>
              </a:buClr>
              <a:buSzPts val="1400"/>
              <a:buNone/>
            </a:pPr>
            <a:endParaRPr lang="en-IN" sz="1400" dirty="0"/>
          </a:p>
          <a:p>
            <a:pPr marL="0" lvl="0" indent="0" algn="l" rtl="0">
              <a:lnSpc>
                <a:spcPct val="90000"/>
              </a:lnSpc>
              <a:spcBef>
                <a:spcPts val="0"/>
              </a:spcBef>
              <a:spcAft>
                <a:spcPts val="0"/>
              </a:spcAft>
              <a:buClr>
                <a:schemeClr val="dk1"/>
              </a:buClr>
              <a:buSzPts val="1400"/>
              <a:buNone/>
            </a:pPr>
            <a:endParaRPr lang="en-IN" sz="1400" dirty="0"/>
          </a:p>
          <a:p>
            <a:pPr marL="0" lvl="0" indent="0" algn="l" rtl="0">
              <a:lnSpc>
                <a:spcPct val="90000"/>
              </a:lnSpc>
              <a:spcBef>
                <a:spcPts val="0"/>
              </a:spcBef>
              <a:spcAft>
                <a:spcPts val="0"/>
              </a:spcAft>
              <a:buClr>
                <a:schemeClr val="dk1"/>
              </a:buClr>
              <a:buSzPts val="1400"/>
              <a:buNone/>
            </a:pPr>
            <a:endParaRPr lang="en-IN" sz="1200" dirty="0"/>
          </a:p>
          <a:p>
            <a:pPr marL="0" lvl="0" indent="0" algn="l" rtl="0">
              <a:lnSpc>
                <a:spcPct val="90000"/>
              </a:lnSpc>
              <a:spcBef>
                <a:spcPts val="0"/>
              </a:spcBef>
              <a:spcAft>
                <a:spcPts val="0"/>
              </a:spcAft>
              <a:buClr>
                <a:schemeClr val="dk1"/>
              </a:buClr>
              <a:buSzPts val="1400"/>
              <a:buNone/>
            </a:pPr>
            <a:endParaRPr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6"/>
        <p:cNvGrpSpPr/>
        <p:nvPr/>
      </p:nvGrpSpPr>
      <p:grpSpPr>
        <a:xfrm>
          <a:off x="0" y="0"/>
          <a:ext cx="0" cy="0"/>
          <a:chOff x="0" y="0"/>
          <a:chExt cx="0" cy="0"/>
        </a:xfrm>
      </p:grpSpPr>
      <p:sp>
        <p:nvSpPr>
          <p:cNvPr id="197" name="Google Shape;197;p9"/>
          <p:cNvSpPr/>
          <p:nvPr/>
        </p:nvSpPr>
        <p:spPr>
          <a:xfrm>
            <a:off x="3048" y="-128016"/>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198" name="Google Shape;198;p9"/>
          <p:cNvSpPr/>
          <p:nvPr/>
        </p:nvSpPr>
        <p:spPr>
          <a:xfrm>
            <a:off x="1021599" y="0"/>
            <a:ext cx="10423900" cy="5920155"/>
          </a:xfrm>
          <a:custGeom>
            <a:avLst/>
            <a:gdLst/>
            <a:ahLst/>
            <a:cxnLst/>
            <a:rect l="l" t="t" r="r" b="b"/>
            <a:pathLst>
              <a:path w="10423900" h="5491534" extrusionOk="0">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lt2">
              <a:alpha val="4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dk1"/>
              </a:solidFill>
              <a:latin typeface="Cambria"/>
              <a:ea typeface="Cambria"/>
              <a:cs typeface="Cambria"/>
              <a:sym typeface="Cambria"/>
            </a:endParaRPr>
          </a:p>
        </p:txBody>
      </p:sp>
      <p:sp>
        <p:nvSpPr>
          <p:cNvPr id="199" name="Google Shape;199;p9"/>
          <p:cNvSpPr txBox="1">
            <a:spLocks noGrp="1"/>
          </p:cNvSpPr>
          <p:nvPr>
            <p:ph type="title"/>
          </p:nvPr>
        </p:nvSpPr>
        <p:spPr>
          <a:xfrm>
            <a:off x="746501" y="598193"/>
            <a:ext cx="8855124" cy="82248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400"/>
              <a:buFont typeface="Cambria"/>
              <a:buNone/>
            </a:pPr>
            <a:r>
              <a:rPr lang="en-IN" b="1" dirty="0"/>
              <a:t>Pay and working Conditions </a:t>
            </a:r>
            <a:endParaRPr b="1" dirty="0"/>
          </a:p>
        </p:txBody>
      </p:sp>
      <p:sp>
        <p:nvSpPr>
          <p:cNvPr id="3" name="Text Placeholder 2">
            <a:extLst>
              <a:ext uri="{FF2B5EF4-FFF2-40B4-BE49-F238E27FC236}">
                <a16:creationId xmlns:a16="http://schemas.microsoft.com/office/drawing/2014/main" id="{01F244C5-3EAA-7B92-E631-D48CF426C573}"/>
              </a:ext>
            </a:extLst>
          </p:cNvPr>
          <p:cNvSpPr>
            <a:spLocks noGrp="1"/>
          </p:cNvSpPr>
          <p:nvPr>
            <p:ph type="body" idx="1"/>
          </p:nvPr>
        </p:nvSpPr>
        <p:spPr>
          <a:xfrm>
            <a:off x="746501" y="2230503"/>
            <a:ext cx="10515600" cy="3161154"/>
          </a:xfrm>
        </p:spPr>
        <p:txBody>
          <a:bodyPr/>
          <a:lstStyle/>
          <a:p>
            <a:r>
              <a:rPr lang="en-GB" sz="2400" dirty="0"/>
              <a:t>Base salary of Marketing specialist in BMW is £25000 to £35000 Annually .</a:t>
            </a:r>
          </a:p>
          <a:p>
            <a:r>
              <a:rPr lang="en-GB" sz="2400" dirty="0"/>
              <a:t>AI development and training opportunities and pension Marketing specialist may get a bonuses.</a:t>
            </a:r>
          </a:p>
          <a:p>
            <a:r>
              <a:rPr lang="en-GB" sz="2400" dirty="0"/>
              <a:t>BMW also offers health insurance,  profession schemes.</a:t>
            </a:r>
          </a:p>
          <a:p>
            <a:r>
              <a:rPr lang="en-GB" sz="2400" dirty="0"/>
              <a:t>BMW offers flexible working hours .</a:t>
            </a:r>
          </a:p>
          <a:p>
            <a:r>
              <a:rPr lang="en-GB" sz="2400" dirty="0"/>
              <a:t>BMW organise wellness programs for their employees mental well-being.</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6"/>
        <p:cNvGrpSpPr/>
        <p:nvPr/>
      </p:nvGrpSpPr>
      <p:grpSpPr>
        <a:xfrm>
          <a:off x="0" y="0"/>
          <a:ext cx="0" cy="0"/>
          <a:chOff x="0" y="0"/>
          <a:chExt cx="0" cy="0"/>
        </a:xfrm>
      </p:grpSpPr>
      <p:sp>
        <p:nvSpPr>
          <p:cNvPr id="207" name="Google Shape;207;p10"/>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208" name="Google Shape;208;p10"/>
          <p:cNvSpPr/>
          <p:nvPr/>
        </p:nvSpPr>
        <p:spPr>
          <a:xfrm>
            <a:off x="9519137" y="5486400"/>
            <a:ext cx="2672863" cy="1371600"/>
          </a:xfrm>
          <a:custGeom>
            <a:avLst/>
            <a:gdLst/>
            <a:ahLst/>
            <a:cxnLst/>
            <a:rect l="l" t="t" r="r" b="b"/>
            <a:pathLst>
              <a:path w="2672863" h="1371600" extrusionOk="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pic>
        <p:nvPicPr>
          <p:cNvPr id="209" name="Google Shape;209;p10" descr="7 tips for creating a better flexible working policy - TestGorilla"/>
          <p:cNvPicPr preferRelativeResize="0"/>
          <p:nvPr/>
        </p:nvPicPr>
        <p:blipFill rotWithShape="1">
          <a:blip r:embed="rId3">
            <a:alphaModFix/>
          </a:blip>
          <a:srcRect l="8176" t="-210" r="4864" b="9969"/>
          <a:stretch/>
        </p:blipFill>
        <p:spPr>
          <a:xfrm>
            <a:off x="6541053" y="863830"/>
            <a:ext cx="4777381" cy="4957632"/>
          </a:xfrm>
          <a:custGeom>
            <a:avLst/>
            <a:gdLst/>
            <a:ahLst/>
            <a:cxnLst/>
            <a:rect l="l" t="t" r="r" b="b"/>
            <a:pathLst>
              <a:path w="4777381" h="5643794" extrusionOk="0">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ln>
            <a:noFill/>
          </a:ln>
        </p:spPr>
      </p:pic>
      <p:sp>
        <p:nvSpPr>
          <p:cNvPr id="210" name="Google Shape;210;p10"/>
          <p:cNvSpPr/>
          <p:nvPr/>
        </p:nvSpPr>
        <p:spPr>
          <a:xfrm>
            <a:off x="4602050" y="650160"/>
            <a:ext cx="2987899" cy="2987899"/>
          </a:xfrm>
          <a:prstGeom prst="arc">
            <a:avLst>
              <a:gd name="adj1" fmla="val 14441841"/>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Cambria"/>
              <a:buNone/>
            </a:pPr>
            <a:endParaRPr sz="1800" b="0" i="0" u="none" strike="noStrike" cap="none">
              <a:solidFill>
                <a:srgbClr val="000000"/>
              </a:solidFill>
              <a:latin typeface="Calibri"/>
              <a:ea typeface="Calibri"/>
              <a:cs typeface="Calibri"/>
              <a:sym typeface="Calibri"/>
            </a:endParaRPr>
          </a:p>
        </p:txBody>
      </p:sp>
      <p:sp>
        <p:nvSpPr>
          <p:cNvPr id="211" name="Google Shape;211;p10"/>
          <p:cNvSpPr txBox="1">
            <a:spLocks noGrp="1"/>
          </p:cNvSpPr>
          <p:nvPr>
            <p:ph type="title"/>
          </p:nvPr>
        </p:nvSpPr>
        <p:spPr>
          <a:xfrm>
            <a:off x="838201" y="479493"/>
            <a:ext cx="5257800" cy="150475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2800"/>
              <a:buFont typeface="Cambria"/>
              <a:buNone/>
            </a:pPr>
            <a:r>
              <a:rPr lang="en-IN" sz="2800" b="1" dirty="0"/>
              <a:t>Flexible working arrangement </a:t>
            </a:r>
            <a:endParaRPr sz="2800" b="1" dirty="0"/>
          </a:p>
        </p:txBody>
      </p:sp>
      <p:sp>
        <p:nvSpPr>
          <p:cNvPr id="212" name="Google Shape;212;p10"/>
          <p:cNvSpPr txBox="1">
            <a:spLocks noGrp="1"/>
          </p:cNvSpPr>
          <p:nvPr>
            <p:ph type="body" idx="1"/>
          </p:nvPr>
        </p:nvSpPr>
        <p:spPr>
          <a:xfrm>
            <a:off x="737617" y="1984249"/>
            <a:ext cx="5257800" cy="3837214"/>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dk1"/>
              </a:buClr>
              <a:buSzPts val="1400"/>
              <a:buChar char="•"/>
            </a:pPr>
            <a:r>
              <a:rPr lang="en-US" sz="2400" dirty="0"/>
              <a:t>Hybrid Work Model</a:t>
            </a:r>
          </a:p>
          <a:p>
            <a:pPr marL="0" lvl="0" indent="0" algn="l" rtl="0">
              <a:lnSpc>
                <a:spcPct val="90000"/>
              </a:lnSpc>
              <a:spcBef>
                <a:spcPts val="0"/>
              </a:spcBef>
              <a:spcAft>
                <a:spcPts val="0"/>
              </a:spcAft>
              <a:buClr>
                <a:schemeClr val="dk1"/>
              </a:buClr>
              <a:buSzPts val="1400"/>
              <a:buNone/>
            </a:pPr>
            <a:endParaRPr lang="en-US" sz="2400" dirty="0"/>
          </a:p>
          <a:p>
            <a:pPr marL="0" lvl="0" indent="0" algn="l" rtl="0">
              <a:lnSpc>
                <a:spcPct val="90000"/>
              </a:lnSpc>
              <a:spcBef>
                <a:spcPts val="0"/>
              </a:spcBef>
              <a:spcAft>
                <a:spcPts val="0"/>
              </a:spcAft>
              <a:buClr>
                <a:schemeClr val="dk1"/>
              </a:buClr>
              <a:buSzPts val="1400"/>
              <a:buNone/>
            </a:pPr>
            <a:r>
              <a:rPr lang="en-US" sz="1800" dirty="0"/>
              <a:t> Combine remote work and in-office collaboration to promote work-life balance and productivity.</a:t>
            </a:r>
          </a:p>
          <a:p>
            <a:pPr marL="228600" lvl="0" indent="-228600" algn="l" rtl="0">
              <a:lnSpc>
                <a:spcPct val="90000"/>
              </a:lnSpc>
              <a:spcBef>
                <a:spcPts val="0"/>
              </a:spcBef>
              <a:spcAft>
                <a:spcPts val="0"/>
              </a:spcAft>
              <a:buClr>
                <a:schemeClr val="dk1"/>
              </a:buClr>
              <a:buSzPts val="1400"/>
              <a:buChar char="•"/>
            </a:pPr>
            <a:endParaRPr lang="en-US" sz="1800" dirty="0"/>
          </a:p>
          <a:p>
            <a:pPr marL="228600" lvl="0" indent="-228600" algn="l" rtl="0">
              <a:lnSpc>
                <a:spcPct val="90000"/>
              </a:lnSpc>
              <a:spcBef>
                <a:spcPts val="0"/>
              </a:spcBef>
              <a:spcAft>
                <a:spcPts val="0"/>
              </a:spcAft>
              <a:buClr>
                <a:schemeClr val="dk1"/>
              </a:buClr>
              <a:buSzPts val="1400"/>
              <a:buChar char="•"/>
            </a:pPr>
            <a:r>
              <a:rPr lang="en-US" sz="2400" dirty="0"/>
              <a:t>Flexible Schedules</a:t>
            </a:r>
          </a:p>
          <a:p>
            <a:pPr marL="0" lvl="0" indent="0" algn="l" rtl="0">
              <a:lnSpc>
                <a:spcPct val="90000"/>
              </a:lnSpc>
              <a:spcBef>
                <a:spcPts val="0"/>
              </a:spcBef>
              <a:spcAft>
                <a:spcPts val="0"/>
              </a:spcAft>
              <a:buClr>
                <a:schemeClr val="dk1"/>
              </a:buClr>
              <a:buSzPts val="1400"/>
              <a:buNone/>
            </a:pPr>
            <a:endParaRPr lang="en-US" sz="2400" dirty="0"/>
          </a:p>
          <a:p>
            <a:pPr marL="0" lvl="0" indent="0" algn="l" rtl="0">
              <a:lnSpc>
                <a:spcPct val="90000"/>
              </a:lnSpc>
              <a:spcBef>
                <a:spcPts val="0"/>
              </a:spcBef>
              <a:spcAft>
                <a:spcPts val="0"/>
              </a:spcAft>
              <a:buClr>
                <a:schemeClr val="dk1"/>
              </a:buClr>
              <a:buSzPts val="1400"/>
              <a:buNone/>
            </a:pPr>
            <a:r>
              <a:rPr lang="en-US" sz="1800" dirty="0"/>
              <a:t> Opportunity to adjust start and end times to accommodate personal needs and preferences.</a:t>
            </a:r>
          </a:p>
          <a:p>
            <a:pPr marL="228600" lvl="0" indent="-228600" algn="l" rtl="0">
              <a:lnSpc>
                <a:spcPct val="90000"/>
              </a:lnSpc>
              <a:spcBef>
                <a:spcPts val="0"/>
              </a:spcBef>
              <a:spcAft>
                <a:spcPts val="0"/>
              </a:spcAft>
              <a:buClr>
                <a:schemeClr val="dk1"/>
              </a:buClr>
              <a:buSzPts val="1400"/>
              <a:buChar char="•"/>
            </a:pPr>
            <a:endParaRPr lang="en-US" sz="1800" dirty="0"/>
          </a:p>
          <a:p>
            <a:pPr marL="228600" lvl="0" indent="-228600" algn="l" rtl="0">
              <a:lnSpc>
                <a:spcPct val="90000"/>
              </a:lnSpc>
              <a:spcBef>
                <a:spcPts val="0"/>
              </a:spcBef>
              <a:spcAft>
                <a:spcPts val="0"/>
              </a:spcAft>
              <a:buClr>
                <a:schemeClr val="dk1"/>
              </a:buClr>
              <a:buSzPts val="1400"/>
              <a:buChar char="•"/>
            </a:pPr>
            <a:r>
              <a:rPr lang="en-US" sz="2400" dirty="0"/>
              <a:t>Generous Time Off</a:t>
            </a:r>
          </a:p>
          <a:p>
            <a:pPr marL="0" lvl="0" indent="0" algn="l" rtl="0">
              <a:lnSpc>
                <a:spcPct val="90000"/>
              </a:lnSpc>
              <a:spcBef>
                <a:spcPts val="0"/>
              </a:spcBef>
              <a:spcAft>
                <a:spcPts val="0"/>
              </a:spcAft>
              <a:buClr>
                <a:schemeClr val="dk1"/>
              </a:buClr>
              <a:buSzPts val="1400"/>
              <a:buNone/>
            </a:pPr>
            <a:endParaRPr lang="en-US" sz="2400" dirty="0"/>
          </a:p>
          <a:p>
            <a:pPr marL="0" lvl="0" indent="0" algn="l" rtl="0">
              <a:lnSpc>
                <a:spcPct val="90000"/>
              </a:lnSpc>
              <a:spcBef>
                <a:spcPts val="0"/>
              </a:spcBef>
              <a:spcAft>
                <a:spcPts val="0"/>
              </a:spcAft>
              <a:buClr>
                <a:schemeClr val="dk1"/>
              </a:buClr>
              <a:buSzPts val="1400"/>
              <a:buNone/>
            </a:pPr>
            <a:r>
              <a:rPr lang="en-US" sz="1800" dirty="0"/>
              <a:t> Paid vacation, sick leave, and personal days to support employee well-being and rejuvenation. </a:t>
            </a:r>
            <a:endParaRPr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7"/>
        <p:cNvGrpSpPr/>
        <p:nvPr/>
      </p:nvGrpSpPr>
      <p:grpSpPr>
        <a:xfrm>
          <a:off x="0" y="0"/>
          <a:ext cx="0" cy="0"/>
          <a:chOff x="0" y="0"/>
          <a:chExt cx="0" cy="0"/>
        </a:xfrm>
      </p:grpSpPr>
      <p:sp>
        <p:nvSpPr>
          <p:cNvPr id="218" name="Google Shape;218;p11"/>
          <p:cNvSpPr/>
          <p:nvPr/>
        </p:nvSpPr>
        <p:spPr>
          <a:xfrm>
            <a:off x="0" y="61059"/>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mbria"/>
              <a:ea typeface="Cambria"/>
              <a:cs typeface="Cambria"/>
              <a:sym typeface="Cambria"/>
            </a:endParaRPr>
          </a:p>
        </p:txBody>
      </p:sp>
      <p:sp>
        <p:nvSpPr>
          <p:cNvPr id="219" name="Google Shape;219;p11"/>
          <p:cNvSpPr txBox="1">
            <a:spLocks noGrp="1"/>
          </p:cNvSpPr>
          <p:nvPr>
            <p:ph type="title"/>
          </p:nvPr>
        </p:nvSpPr>
        <p:spPr>
          <a:xfrm>
            <a:off x="4151810" y="245413"/>
            <a:ext cx="3888377" cy="1328493"/>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4800"/>
              <a:buFont typeface="Cambria"/>
              <a:buNone/>
            </a:pPr>
            <a:r>
              <a:rPr lang="en-IN" sz="4800" b="1" dirty="0"/>
              <a:t>Conclusion </a:t>
            </a:r>
            <a:endParaRPr sz="4800" dirty="0"/>
          </a:p>
        </p:txBody>
      </p:sp>
      <p:grpSp>
        <p:nvGrpSpPr>
          <p:cNvPr id="220" name="Google Shape;220;p11"/>
          <p:cNvGrpSpPr/>
          <p:nvPr/>
        </p:nvGrpSpPr>
        <p:grpSpPr>
          <a:xfrm>
            <a:off x="114954" y="5773385"/>
            <a:ext cx="12077045" cy="1110539"/>
            <a:chOff x="143163" y="5763486"/>
            <a:chExt cx="11982332" cy="739555"/>
          </a:xfrm>
        </p:grpSpPr>
        <p:sp>
          <p:nvSpPr>
            <p:cNvPr id="221" name="Google Shape;221;p11"/>
            <p:cNvSpPr/>
            <p:nvPr/>
          </p:nvSpPr>
          <p:spPr>
            <a:xfrm rot="10800000">
              <a:off x="357444" y="5763486"/>
              <a:ext cx="11768051" cy="73955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cxnSp>
          <p:nvCxnSpPr>
            <p:cNvPr id="222" name="Google Shape;222;p11"/>
            <p:cNvCxnSpPr/>
            <p:nvPr/>
          </p:nvCxnSpPr>
          <p:spPr>
            <a:xfrm flipH="1">
              <a:off x="143163" y="5763486"/>
              <a:ext cx="1" cy="739555"/>
            </a:xfrm>
            <a:prstGeom prst="straightConnector1">
              <a:avLst/>
            </a:prstGeom>
            <a:noFill/>
            <a:ln w="177800" cap="flat" cmpd="sng">
              <a:solidFill>
                <a:schemeClr val="accent4"/>
              </a:solidFill>
              <a:prstDash val="solid"/>
              <a:miter lim="800000"/>
              <a:headEnd type="none" w="sm" len="sm"/>
              <a:tailEnd type="none" w="sm" len="sm"/>
            </a:ln>
          </p:spPr>
        </p:cxnSp>
      </p:grpSp>
      <p:sp>
        <p:nvSpPr>
          <p:cNvPr id="224" name="Google Shape;224;p11"/>
          <p:cNvSpPr txBox="1">
            <a:spLocks noGrp="1"/>
          </p:cNvSpPr>
          <p:nvPr>
            <p:ph type="body" idx="1"/>
          </p:nvPr>
        </p:nvSpPr>
        <p:spPr>
          <a:xfrm>
            <a:off x="114954" y="810769"/>
            <a:ext cx="11867378" cy="5725618"/>
          </a:xfrm>
          <a:prstGeom prst="rect">
            <a:avLst/>
          </a:prstGeom>
          <a:noFill/>
          <a:ln>
            <a:noFill/>
          </a:ln>
        </p:spPr>
        <p:txBody>
          <a:bodyPr spcFirstLastPara="1" wrap="square" lIns="91425" tIns="45700" rIns="91425" bIns="45700" anchor="t" anchorCtr="0">
            <a:normAutofit/>
          </a:bodyPr>
          <a:lstStyle/>
          <a:p>
            <a:pPr marL="228600" lvl="0" indent="-133350" algn="l" rtl="0">
              <a:lnSpc>
                <a:spcPct val="90000"/>
              </a:lnSpc>
              <a:spcBef>
                <a:spcPts val="1000"/>
              </a:spcBef>
              <a:spcAft>
                <a:spcPts val="0"/>
              </a:spcAft>
              <a:buClr>
                <a:schemeClr val="dk1"/>
              </a:buClr>
              <a:buSzPts val="1500"/>
              <a:buNone/>
            </a:pPr>
            <a:endParaRPr lang="en-US" sz="2600" b="1" dirty="0"/>
          </a:p>
          <a:p>
            <a:pPr marL="228600" lvl="0" indent="-133350" algn="l" rtl="0">
              <a:lnSpc>
                <a:spcPct val="90000"/>
              </a:lnSpc>
              <a:spcBef>
                <a:spcPts val="1000"/>
              </a:spcBef>
              <a:spcAft>
                <a:spcPts val="0"/>
              </a:spcAft>
              <a:buClr>
                <a:schemeClr val="dk1"/>
              </a:buClr>
              <a:buSzPts val="1500"/>
              <a:buNone/>
            </a:pPr>
            <a:r>
              <a:rPr lang="en-US" sz="2600" b="1" dirty="0"/>
              <a:t>Innovative Brand</a:t>
            </a:r>
          </a:p>
          <a:p>
            <a:pPr marL="228600" lvl="0" indent="-133350" algn="l" rtl="0">
              <a:lnSpc>
                <a:spcPct val="90000"/>
              </a:lnSpc>
              <a:spcBef>
                <a:spcPts val="1000"/>
              </a:spcBef>
              <a:spcAft>
                <a:spcPts val="0"/>
              </a:spcAft>
              <a:buClr>
                <a:schemeClr val="dk1"/>
              </a:buClr>
              <a:buSzPts val="1500"/>
              <a:buNone/>
            </a:pPr>
            <a:r>
              <a:rPr lang="en-US" sz="2000" dirty="0"/>
              <a:t>Be part of a dynamic and forward-thinking organization that is shaping the future of mobility.</a:t>
            </a:r>
          </a:p>
          <a:p>
            <a:pPr marL="228600" lvl="0" indent="-133350" algn="l" rtl="0">
              <a:lnSpc>
                <a:spcPct val="90000"/>
              </a:lnSpc>
              <a:spcBef>
                <a:spcPts val="1000"/>
              </a:spcBef>
              <a:spcAft>
                <a:spcPts val="0"/>
              </a:spcAft>
              <a:buClr>
                <a:schemeClr val="dk1"/>
              </a:buClr>
              <a:buSzPts val="1500"/>
              <a:buNone/>
            </a:pPr>
            <a:r>
              <a:rPr lang="en-US" sz="2600" b="1" dirty="0">
                <a:latin typeface="Cambria" panose="02040503050406030204" pitchFamily="18" charset="0"/>
                <a:ea typeface="Cambria" panose="02040503050406030204" pitchFamily="18" charset="0"/>
                <a:cs typeface="Arial" panose="020B0604020202020204" pitchFamily="34" charset="0"/>
              </a:rPr>
              <a:t>Impactful Role</a:t>
            </a:r>
          </a:p>
          <a:p>
            <a:pPr marL="228600" lvl="0" indent="-133350" algn="l" rtl="0">
              <a:lnSpc>
                <a:spcPct val="90000"/>
              </a:lnSpc>
              <a:spcBef>
                <a:spcPts val="1000"/>
              </a:spcBef>
              <a:spcAft>
                <a:spcPts val="0"/>
              </a:spcAft>
              <a:buClr>
                <a:schemeClr val="dk1"/>
              </a:buClr>
              <a:buSzPts val="1500"/>
              <a:buNone/>
            </a:pPr>
            <a:r>
              <a:rPr lang="en-US" sz="2000" dirty="0"/>
              <a:t>Contribute your marketing expertise to drive the </a:t>
            </a:r>
            <a:r>
              <a:rPr lang="en-US" sz="2000" dirty="0" err="1"/>
              <a:t>company'sstrategic</a:t>
            </a:r>
            <a:r>
              <a:rPr lang="en-US" sz="2000" dirty="0"/>
              <a:t> initiatives and growth</a:t>
            </a:r>
          </a:p>
          <a:p>
            <a:pPr marL="228600" lvl="0" indent="-133350" algn="l" rtl="0">
              <a:lnSpc>
                <a:spcPct val="90000"/>
              </a:lnSpc>
              <a:spcBef>
                <a:spcPts val="1000"/>
              </a:spcBef>
              <a:spcAft>
                <a:spcPts val="0"/>
              </a:spcAft>
              <a:buClr>
                <a:schemeClr val="dk1"/>
              </a:buClr>
              <a:buSzPts val="1500"/>
              <a:buNone/>
            </a:pPr>
            <a:r>
              <a:rPr lang="en-US" sz="2600" b="1" dirty="0"/>
              <a:t>Rewarding Career</a:t>
            </a:r>
          </a:p>
          <a:p>
            <a:pPr marL="228600" lvl="0" indent="-133350" algn="l" rtl="0">
              <a:lnSpc>
                <a:spcPct val="90000"/>
              </a:lnSpc>
              <a:spcBef>
                <a:spcPts val="1000"/>
              </a:spcBef>
              <a:spcAft>
                <a:spcPts val="0"/>
              </a:spcAft>
              <a:buClr>
                <a:schemeClr val="dk1"/>
              </a:buClr>
              <a:buSzPts val="1500"/>
              <a:buNone/>
            </a:pPr>
            <a:r>
              <a:rPr lang="en-US" sz="2000" dirty="0"/>
              <a:t>Enjoy competitive compensation, excellent benefits, and opportunities for professional development.</a:t>
            </a:r>
          </a:p>
          <a:p>
            <a:pPr marL="228600" lvl="0" indent="-133350" algn="l" rtl="0">
              <a:lnSpc>
                <a:spcPct val="90000"/>
              </a:lnSpc>
              <a:spcBef>
                <a:spcPts val="1000"/>
              </a:spcBef>
              <a:spcAft>
                <a:spcPts val="0"/>
              </a:spcAft>
              <a:buClr>
                <a:schemeClr val="dk1"/>
              </a:buClr>
              <a:buSzPts val="1500"/>
              <a:buNone/>
            </a:pPr>
            <a:r>
              <a:rPr lang="en-US" sz="2600" b="1" dirty="0"/>
              <a:t>Apply Now</a:t>
            </a:r>
          </a:p>
          <a:p>
            <a:pPr marL="228600" lvl="0" indent="-133350" algn="l" rtl="0">
              <a:lnSpc>
                <a:spcPct val="90000"/>
              </a:lnSpc>
              <a:spcBef>
                <a:spcPts val="1000"/>
              </a:spcBef>
              <a:spcAft>
                <a:spcPts val="0"/>
              </a:spcAft>
              <a:buClr>
                <a:schemeClr val="dk1"/>
              </a:buClr>
              <a:buSzPts val="1500"/>
              <a:buNone/>
            </a:pPr>
            <a:r>
              <a:rPr lang="en-US" sz="2000" dirty="0"/>
              <a:t>Take the first step towards an exciting and fulfilling career as a Marketing Specialist at BMW.</a:t>
            </a:r>
            <a:endParaRPr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8"/>
        <p:cNvGrpSpPr/>
        <p:nvPr/>
      </p:nvGrpSpPr>
      <p:grpSpPr>
        <a:xfrm>
          <a:off x="0" y="0"/>
          <a:ext cx="0" cy="0"/>
          <a:chOff x="0" y="0"/>
          <a:chExt cx="0" cy="0"/>
        </a:xfrm>
      </p:grpSpPr>
      <p:sp>
        <p:nvSpPr>
          <p:cNvPr id="229" name="Google Shape;229;p12"/>
          <p:cNvSpPr/>
          <p:nvPr/>
        </p:nvSpPr>
        <p:spPr>
          <a:xfrm>
            <a:off x="11217" y="98644"/>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mbria"/>
              <a:ea typeface="Cambria"/>
              <a:cs typeface="Cambria"/>
              <a:sym typeface="Cambria"/>
            </a:endParaRPr>
          </a:p>
        </p:txBody>
      </p:sp>
      <p:sp>
        <p:nvSpPr>
          <p:cNvPr id="230" name="Google Shape;230;p12"/>
          <p:cNvSpPr/>
          <p:nvPr/>
        </p:nvSpPr>
        <p:spPr>
          <a:xfrm flipH="1">
            <a:off x="9028367" y="3698269"/>
            <a:ext cx="3291840" cy="3200400"/>
          </a:xfrm>
          <a:prstGeom prst="rtTriangle">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Cambria"/>
              <a:ea typeface="Cambria"/>
              <a:cs typeface="Cambria"/>
              <a:sym typeface="Cambria"/>
            </a:endParaRPr>
          </a:p>
        </p:txBody>
      </p:sp>
      <p:sp>
        <p:nvSpPr>
          <p:cNvPr id="231" name="Google Shape;231;p12"/>
          <p:cNvSpPr/>
          <p:nvPr/>
        </p:nvSpPr>
        <p:spPr>
          <a:xfrm>
            <a:off x="641774" y="623275"/>
            <a:ext cx="10905053" cy="5607882"/>
          </a:xfrm>
          <a:prstGeom prst="rect">
            <a:avLst/>
          </a:prstGeom>
          <a:noFill/>
          <a:ln w="19050" cap="flat" cmpd="sng">
            <a:solidFill>
              <a:srgbClr val="3F3F3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mbria"/>
              <a:ea typeface="Cambria"/>
              <a:cs typeface="Cambria"/>
              <a:sym typeface="Cambria"/>
            </a:endParaRPr>
          </a:p>
        </p:txBody>
      </p:sp>
      <p:sp>
        <p:nvSpPr>
          <p:cNvPr id="232" name="Google Shape;232;p12"/>
          <p:cNvSpPr txBox="1">
            <a:spLocks noGrp="1"/>
          </p:cNvSpPr>
          <p:nvPr>
            <p:ph type="title"/>
          </p:nvPr>
        </p:nvSpPr>
        <p:spPr>
          <a:xfrm>
            <a:off x="758953" y="571518"/>
            <a:ext cx="7830400" cy="111528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mbria"/>
              <a:buNone/>
            </a:pPr>
            <a:r>
              <a:rPr lang="en-IN" sz="4000" b="1" dirty="0"/>
              <a:t>Reference List</a:t>
            </a:r>
            <a:endParaRPr sz="4000" b="1" dirty="0"/>
          </a:p>
        </p:txBody>
      </p:sp>
      <p:sp>
        <p:nvSpPr>
          <p:cNvPr id="233" name="Google Shape;233;p12"/>
          <p:cNvSpPr txBox="1">
            <a:spLocks noGrp="1"/>
          </p:cNvSpPr>
          <p:nvPr>
            <p:ph type="body" idx="1"/>
          </p:nvPr>
        </p:nvSpPr>
        <p:spPr>
          <a:xfrm>
            <a:off x="758953" y="1239030"/>
            <a:ext cx="10531462" cy="4585698"/>
          </a:xfrm>
          <a:prstGeom prst="rect">
            <a:avLst/>
          </a:prstGeom>
          <a:noFill/>
          <a:ln>
            <a:noFill/>
          </a:ln>
        </p:spPr>
        <p:txBody>
          <a:bodyPr spcFirstLastPara="1" wrap="square" lIns="91425" tIns="45700" rIns="91425" bIns="45700" anchor="t" anchorCtr="0">
            <a:noAutofit/>
          </a:bodyPr>
          <a:lstStyle/>
          <a:p>
            <a:pPr marL="228600" lvl="0" indent="-215900" algn="l" rtl="0">
              <a:lnSpc>
                <a:spcPct val="90000"/>
              </a:lnSpc>
              <a:spcBef>
                <a:spcPts val="1000"/>
              </a:spcBef>
              <a:spcAft>
                <a:spcPts val="0"/>
              </a:spcAft>
              <a:buClr>
                <a:schemeClr val="dk1"/>
              </a:buClr>
              <a:buSzPts val="200"/>
              <a:buFont typeface="Cambria"/>
              <a:buNone/>
            </a:pPr>
            <a:r>
              <a:rPr lang="en-US" sz="2400" dirty="0"/>
              <a:t>   </a:t>
            </a:r>
          </a:p>
          <a:p>
            <a:pPr marL="228600" lvl="0" indent="-215900" algn="l" rtl="0">
              <a:lnSpc>
                <a:spcPct val="90000"/>
              </a:lnSpc>
              <a:spcBef>
                <a:spcPts val="1000"/>
              </a:spcBef>
              <a:spcAft>
                <a:spcPts val="0"/>
              </a:spcAft>
              <a:buClr>
                <a:schemeClr val="dk1"/>
              </a:buClr>
              <a:buSzPts val="200"/>
              <a:buFont typeface="Cambria"/>
              <a:buNone/>
            </a:pPr>
            <a:r>
              <a:rPr lang="en-US" sz="2400" dirty="0"/>
              <a:t>Pries L, </a:t>
            </a:r>
            <a:r>
              <a:rPr lang="en-US" sz="2400" dirty="0" err="1"/>
              <a:t>Seeliger</a:t>
            </a:r>
            <a:r>
              <a:rPr lang="en-US" sz="2400" dirty="0"/>
              <a:t> M. BMW-Mastering the Crises with "New Efficiency?".</a:t>
            </a:r>
            <a:r>
              <a:rPr lang="en-US" sz="2400" dirty="0" err="1"/>
              <a:t>InProduction</a:t>
            </a:r>
            <a:r>
              <a:rPr lang="en-US" sz="2400" dirty="0"/>
              <a:t>, Consumption, Business and the Economy: Structural Ideals and Moral Realities 2014 Sep 16 (pp. 187-208). Emerald Group Publishing Limited.</a:t>
            </a:r>
          </a:p>
          <a:p>
            <a:pPr marL="228600" lvl="0" indent="-215900" algn="l" rtl="0">
              <a:lnSpc>
                <a:spcPct val="90000"/>
              </a:lnSpc>
              <a:spcBef>
                <a:spcPts val="1000"/>
              </a:spcBef>
              <a:spcAft>
                <a:spcPts val="0"/>
              </a:spcAft>
              <a:buClr>
                <a:schemeClr val="dk1"/>
              </a:buClr>
              <a:buSzPts val="200"/>
              <a:buFont typeface="Cambria"/>
              <a:buNone/>
            </a:pPr>
            <a:r>
              <a:rPr lang="en-US" sz="2400" dirty="0"/>
              <a:t>   </a:t>
            </a:r>
            <a:r>
              <a:rPr lang="en-US" sz="2400" dirty="0" err="1"/>
              <a:t>Bartl</a:t>
            </a:r>
            <a:r>
              <a:rPr lang="en-US" sz="2400" dirty="0"/>
              <a:t> M, </a:t>
            </a:r>
            <a:r>
              <a:rPr lang="en-US" sz="2400" dirty="0" err="1"/>
              <a:t>Jawecki</a:t>
            </a:r>
            <a:r>
              <a:rPr lang="en-US" sz="2400" dirty="0"/>
              <a:t> G, </a:t>
            </a:r>
            <a:r>
              <a:rPr lang="en-US" sz="2400" dirty="0" err="1"/>
              <a:t>Bilgram</a:t>
            </a:r>
            <a:r>
              <a:rPr lang="en-US" sz="2400" dirty="0"/>
              <a:t> V, </a:t>
            </a:r>
            <a:r>
              <a:rPr lang="en-US" sz="2400" dirty="0" err="1"/>
              <a:t>Wiegandt</a:t>
            </a:r>
            <a:r>
              <a:rPr lang="en-US" sz="2400" dirty="0"/>
              <a:t> P. The BMW Group co-creation lab: from co-creation projects to </a:t>
            </a:r>
            <a:r>
              <a:rPr lang="en-US" sz="2400" dirty="0" err="1"/>
              <a:t>programmes</a:t>
            </a:r>
            <a:r>
              <a:rPr lang="en-US" sz="2400" dirty="0"/>
              <a:t>. Discontinuous innovation: Learning to manage the unexpected. 2013 Aug 28:179-203.</a:t>
            </a:r>
          </a:p>
          <a:p>
            <a:pPr marL="228600" lvl="0" indent="-215900" algn="l" rtl="0">
              <a:lnSpc>
                <a:spcPct val="90000"/>
              </a:lnSpc>
              <a:spcBef>
                <a:spcPts val="1000"/>
              </a:spcBef>
              <a:spcAft>
                <a:spcPts val="0"/>
              </a:spcAft>
              <a:buClr>
                <a:schemeClr val="dk1"/>
              </a:buClr>
              <a:buSzPts val="200"/>
              <a:buFont typeface="Cambria"/>
              <a:buNone/>
            </a:pPr>
            <a:r>
              <a:rPr lang="en-US" sz="2400" dirty="0"/>
              <a:t>   </a:t>
            </a:r>
            <a:r>
              <a:rPr lang="en-US" sz="2400" dirty="0" err="1"/>
              <a:t>Karaömer</a:t>
            </a:r>
            <a:r>
              <a:rPr lang="en-US" sz="2400" dirty="0"/>
              <a:t> A. The Relationship Between The Brand Strategy And </a:t>
            </a:r>
            <a:r>
              <a:rPr lang="en-US" sz="2400" dirty="0" err="1"/>
              <a:t>BusinessStrategy</a:t>
            </a:r>
            <a:r>
              <a:rPr lang="en-US" sz="2400" dirty="0"/>
              <a:t>.</a:t>
            </a:r>
          </a:p>
          <a:p>
            <a:pPr marL="228600" lvl="0" indent="-215900" algn="l" rtl="0">
              <a:lnSpc>
                <a:spcPct val="90000"/>
              </a:lnSpc>
              <a:spcBef>
                <a:spcPts val="1000"/>
              </a:spcBef>
              <a:spcAft>
                <a:spcPts val="0"/>
              </a:spcAft>
              <a:buClr>
                <a:schemeClr val="dk1"/>
              </a:buClr>
              <a:buSzPts val="200"/>
              <a:buFont typeface="Cambria"/>
              <a:buNone/>
            </a:pPr>
            <a:r>
              <a:rPr lang="en-US" sz="2400" dirty="0"/>
              <a:t>   Bruce MA. Connecting marketing and design. The handbook of design management. 2011:331-46.</a:t>
            </a:r>
            <a:endParaRPr sz="2400"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TotalTime>
  <Words>2166</Words>
  <Application>Microsoft Office PowerPoint</Application>
  <PresentationFormat>Widescreen</PresentationFormat>
  <Paragraphs>142</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Student Name: Kavya Kalpeshbhai vashi Student Number: 2333681 Course Name: Human Capital management  Lecturer Name: Nishi  Session: June 2024 Term  </vt:lpstr>
      <vt:lpstr>Table of Contents</vt:lpstr>
      <vt:lpstr>Introduction of chosen organisation </vt:lpstr>
      <vt:lpstr>Strategic Goal of Chosen organisation</vt:lpstr>
      <vt:lpstr>Job Analysis </vt:lpstr>
      <vt:lpstr>Job Description </vt:lpstr>
      <vt:lpstr>Person Specification </vt:lpstr>
      <vt:lpstr>Required skills </vt:lpstr>
      <vt:lpstr>Pay and working Conditions </vt:lpstr>
      <vt:lpstr>Flexible working arrangement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Kavya Kalpeshbhai vashi Student Number: 2333681 Course Name: Human Capital management  Lecturer Name: Nishi  Session: June 2024 Term</dc:title>
  <dc:creator>HP</dc:creator>
  <cp:lastModifiedBy>Kavya Kalpeshbhai Vashi (2333681)</cp:lastModifiedBy>
  <cp:revision>16</cp:revision>
  <dcterms:created xsi:type="dcterms:W3CDTF">2024-06-27T11:21:54Z</dcterms:created>
  <dcterms:modified xsi:type="dcterms:W3CDTF">2024-08-04T19:35:39Z</dcterms:modified>
</cp:coreProperties>
</file>