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0"/>
  </p:notesMasterIdLst>
  <p:sldIdLst>
    <p:sldId id="256" r:id="rId2"/>
    <p:sldId id="445" r:id="rId3"/>
    <p:sldId id="446" r:id="rId4"/>
    <p:sldId id="477" r:id="rId5"/>
    <p:sldId id="447" r:id="rId6"/>
    <p:sldId id="448" r:id="rId7"/>
    <p:sldId id="449" r:id="rId8"/>
    <p:sldId id="450" r:id="rId9"/>
    <p:sldId id="451" r:id="rId10"/>
    <p:sldId id="478" r:id="rId11"/>
    <p:sldId id="452" r:id="rId12"/>
    <p:sldId id="453" r:id="rId13"/>
    <p:sldId id="454" r:id="rId14"/>
    <p:sldId id="455" r:id="rId15"/>
    <p:sldId id="456" r:id="rId16"/>
    <p:sldId id="457" r:id="rId17"/>
    <p:sldId id="458" r:id="rId18"/>
    <p:sldId id="459" r:id="rId19"/>
    <p:sldId id="460" r:id="rId20"/>
    <p:sldId id="461" r:id="rId21"/>
    <p:sldId id="462" r:id="rId22"/>
    <p:sldId id="463" r:id="rId23"/>
    <p:sldId id="469" r:id="rId24"/>
    <p:sldId id="470" r:id="rId25"/>
    <p:sldId id="471" r:id="rId26"/>
    <p:sldId id="472" r:id="rId27"/>
    <p:sldId id="473" r:id="rId28"/>
    <p:sldId id="474" r:id="rId29"/>
    <p:sldId id="475" r:id="rId30"/>
    <p:sldId id="476" r:id="rId31"/>
    <p:sldId id="464" r:id="rId32"/>
    <p:sldId id="465" r:id="rId33"/>
    <p:sldId id="479" r:id="rId34"/>
    <p:sldId id="466" r:id="rId35"/>
    <p:sldId id="467" r:id="rId36"/>
    <p:sldId id="468" r:id="rId37"/>
    <p:sldId id="387" r:id="rId38"/>
    <p:sldId id="415" r:id="rId3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laser" initials="laser"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706" autoAdjust="0"/>
  </p:normalViewPr>
  <p:slideViewPr>
    <p:cSldViewPr snapToGrid="0" snapToObjects="1">
      <p:cViewPr varScale="1">
        <p:scale>
          <a:sx n="92" d="100"/>
          <a:sy n="92" d="100"/>
        </p:scale>
        <p:origin x="394"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0" Type="http://schemas.openxmlformats.org/officeDocument/2006/relationships/slide" Target="slides/slide19.xml"/><Relationship Id="rId41" Type="http://schemas.openxmlformats.org/officeDocument/2006/relationships/commentAuthors" Target="commentAuthor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D01589B9-7201-41BB-BB6C-CE6490D5B4E0}" type="datetimeFigureOut">
              <a:rPr lang="en-US" smtClean="0"/>
              <a:pPr/>
              <a:t>6/9/2026</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97970ACC-877F-4D3B-8A93-B8BA4EA78D53}" type="slidenum">
              <a:rPr lang="en-GB" smtClean="0"/>
              <a:pPr/>
              <a:t>‹#›</a:t>
            </a:fld>
            <a:endParaRPr lang="en-GB"/>
          </a:p>
        </p:txBody>
      </p:sp>
    </p:spTree>
    <p:extLst>
      <p:ext uri="{BB962C8B-B14F-4D97-AF65-F5344CB8AC3E}">
        <p14:creationId xmlns:p14="http://schemas.microsoft.com/office/powerpoint/2010/main" val="1383646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Weakness is a better teacher than strength.  Weakness must learn to understand the obstacles that strength brushes aside.</a:t>
            </a:r>
            <a:r>
              <a:rPr lang="en-GB" baseline="0" dirty="0"/>
              <a:t> ~MASON COOLEY, U.S. APHORIST (1927-2002)</a:t>
            </a:r>
            <a:endParaRPr lang="en-GB" i="1"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a:t>
            </a:fld>
            <a:endParaRPr lang="en-GB"/>
          </a:p>
        </p:txBody>
      </p:sp>
    </p:spTree>
    <p:extLst>
      <p:ext uri="{BB962C8B-B14F-4D97-AF65-F5344CB8AC3E}">
        <p14:creationId xmlns:p14="http://schemas.microsoft.com/office/powerpoint/2010/main" val="27099988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dirty="0"/>
              <a:t>Each problem that I </a:t>
            </a:r>
            <a:r>
              <a:rPr lang="en-GB" dirty="0" err="1"/>
              <a:t>I</a:t>
            </a:r>
            <a:r>
              <a:rPr lang="en-GB" dirty="0"/>
              <a:t> solved became a rule</a:t>
            </a:r>
            <a:r>
              <a:rPr lang="en-GB" baseline="0" dirty="0"/>
              <a:t> which served afterwards to solve other problems. ~RENE DESCARTES~</a:t>
            </a:r>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a:t>
            </a:fld>
            <a:endParaRPr lang="en-GB"/>
          </a:p>
        </p:txBody>
      </p:sp>
    </p:spTree>
    <p:extLst>
      <p:ext uri="{BB962C8B-B14F-4D97-AF65-F5344CB8AC3E}">
        <p14:creationId xmlns:p14="http://schemas.microsoft.com/office/powerpoint/2010/main" val="26379683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940368B-AC7D-4B2E-A250-A02D3BD5FF7F}" type="slidenum">
              <a:rPr lang="en-US" sz="1200" smtClean="0"/>
              <a:pPr eaLnBrk="1" hangingPunct="1"/>
              <a:t>3</a:t>
            </a:fld>
            <a:endParaRPr lang="en-US" sz="1200" dirty="0"/>
          </a:p>
        </p:txBody>
      </p:sp>
      <p:sp>
        <p:nvSpPr>
          <p:cNvPr id="59395" name="Rectangle 2"/>
          <p:cNvSpPr>
            <a:spLocks noGrp="1" noRot="1" noChangeAspect="1" noChangeArrowheads="1" noTextEdit="1"/>
          </p:cNvSpPr>
          <p:nvPr>
            <p:ph type="sldImg"/>
          </p:nvPr>
        </p:nvSpPr>
        <p:spPr>
          <a:ln/>
        </p:spPr>
      </p:sp>
      <p:sp>
        <p:nvSpPr>
          <p:cNvPr id="593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r>
              <a:rPr lang="en-GB" b="1" dirty="0"/>
              <a:t>Cyber Resilience</a:t>
            </a:r>
          </a:p>
          <a:p>
            <a:r>
              <a:rPr lang="en-GB" b="1" dirty="0"/>
              <a:t>Definition</a:t>
            </a:r>
          </a:p>
          <a:p>
            <a:r>
              <a:rPr lang="en-GB" dirty="0"/>
              <a:t>Cyber resilience is an organisation's ability to:</a:t>
            </a:r>
          </a:p>
          <a:p>
            <a:r>
              <a:rPr lang="en-GB" dirty="0"/>
              <a:t>Prepare for cyber attacks </a:t>
            </a:r>
          </a:p>
          <a:p>
            <a:r>
              <a:rPr lang="en-GB" dirty="0"/>
              <a:t>Withstand cyber incidents </a:t>
            </a:r>
          </a:p>
          <a:p>
            <a:r>
              <a:rPr lang="en-GB" dirty="0"/>
              <a:t>Respond effectively </a:t>
            </a:r>
          </a:p>
          <a:p>
            <a:r>
              <a:rPr lang="en-GB" dirty="0"/>
              <a:t>Recover quickly </a:t>
            </a:r>
          </a:p>
          <a:p>
            <a:r>
              <a:rPr lang="en-GB" dirty="0"/>
              <a:t>Continue critical operations </a:t>
            </a:r>
          </a:p>
          <a:p>
            <a:r>
              <a:rPr lang="en-GB" dirty="0"/>
              <a:t>even when security controls fail.</a:t>
            </a:r>
          </a:p>
          <a:p>
            <a:pPr eaLnBrk="1" hangingPunct="1"/>
            <a:endParaRPr lang="en-US" dirty="0"/>
          </a:p>
          <a:p>
            <a:r>
              <a:rPr lang="en-GB" b="1" dirty="0"/>
              <a:t>Key Idea</a:t>
            </a:r>
          </a:p>
          <a:p>
            <a:r>
              <a:rPr lang="en-GB" dirty="0"/>
              <a:t>Traditional cybersecurity asks:</a:t>
            </a:r>
          </a:p>
          <a:p>
            <a:r>
              <a:rPr lang="en-GB" dirty="0"/>
              <a:t>"How do we stop attacks?"</a:t>
            </a:r>
          </a:p>
          <a:p>
            <a:r>
              <a:rPr lang="en-GB" dirty="0"/>
              <a:t>Cyber resilience asks:</a:t>
            </a:r>
          </a:p>
          <a:p>
            <a:r>
              <a:rPr lang="en-GB" dirty="0"/>
              <a:t>"How do we continue operating when attacks succeed?"</a:t>
            </a:r>
          </a:p>
          <a:p>
            <a:br>
              <a:rPr lang="en-GB" dirty="0"/>
            </a:br>
            <a:endParaRPr lang="en-GB" dirty="0"/>
          </a:p>
          <a:p>
            <a:r>
              <a:rPr lang="en-GB" b="1" dirty="0"/>
              <a:t>Example</a:t>
            </a:r>
          </a:p>
          <a:p>
            <a:r>
              <a:rPr lang="en-GB" dirty="0"/>
              <a:t>A ransomware attack encrypts a hospital's systems.</a:t>
            </a:r>
          </a:p>
          <a:p>
            <a:r>
              <a:rPr lang="en-GB" dirty="0"/>
              <a:t>A cyber-resilient hospital can:</a:t>
            </a:r>
          </a:p>
          <a:p>
            <a:r>
              <a:rPr lang="en-GB" dirty="0"/>
              <a:t>detect the attack quickly </a:t>
            </a:r>
          </a:p>
          <a:p>
            <a:r>
              <a:rPr lang="en-GB" dirty="0"/>
              <a:t>isolate affected systems </a:t>
            </a:r>
          </a:p>
          <a:p>
            <a:r>
              <a:rPr lang="en-GB" dirty="0"/>
              <a:t>restore backups </a:t>
            </a:r>
          </a:p>
          <a:p>
            <a:r>
              <a:rPr lang="en-GB" dirty="0"/>
              <a:t>continue patient care </a:t>
            </a:r>
          </a:p>
          <a:p>
            <a:r>
              <a:rPr lang="en-GB" dirty="0"/>
              <a:t>with minimal disruption.</a:t>
            </a:r>
          </a:p>
          <a:p>
            <a:br>
              <a:rPr lang="en-GB" dirty="0"/>
            </a:br>
            <a:endParaRPr lang="en-GB" dirty="0"/>
          </a:p>
          <a:p>
            <a:r>
              <a:rPr lang="en-GB" b="1" dirty="0"/>
              <a:t>Core Components</a:t>
            </a:r>
          </a:p>
          <a:p>
            <a:r>
              <a:rPr lang="en-GB" dirty="0"/>
              <a:t>Prevention </a:t>
            </a:r>
          </a:p>
          <a:p>
            <a:r>
              <a:rPr lang="en-GB" dirty="0"/>
              <a:t>Detection </a:t>
            </a:r>
          </a:p>
          <a:p>
            <a:r>
              <a:rPr lang="en-GB" dirty="0"/>
              <a:t>Response </a:t>
            </a:r>
          </a:p>
          <a:p>
            <a:r>
              <a:rPr lang="en-GB" dirty="0"/>
              <a:t>Recovery </a:t>
            </a:r>
          </a:p>
          <a:p>
            <a:r>
              <a:rPr lang="en-GB" dirty="0"/>
              <a:t>Continuous Improvement </a:t>
            </a:r>
          </a:p>
          <a:p>
            <a:br>
              <a:rPr lang="en-GB" dirty="0"/>
            </a:br>
            <a:endParaRPr lang="en-GB" dirty="0"/>
          </a:p>
          <a:p>
            <a:r>
              <a:rPr lang="en-GB" b="1" dirty="0"/>
              <a:t>Simple Lecturer Statement</a:t>
            </a:r>
          </a:p>
          <a:p>
            <a:r>
              <a:rPr lang="en-GB" dirty="0"/>
              <a:t>Cyber resilience recognises that organisations cannot prevent every attack, so they must be prepared to recover and continue operating.</a:t>
            </a:r>
          </a:p>
          <a:p>
            <a:br>
              <a:rPr lang="en-GB" dirty="0"/>
            </a:br>
            <a:endParaRPr lang="en-GB" dirty="0"/>
          </a:p>
          <a:p>
            <a:r>
              <a:rPr lang="en-GB" b="1" dirty="0"/>
              <a:t>🟦 Business Resilience</a:t>
            </a:r>
          </a:p>
          <a:p>
            <a:r>
              <a:rPr lang="en-GB" b="1" dirty="0"/>
              <a:t>Definition</a:t>
            </a:r>
          </a:p>
          <a:p>
            <a:r>
              <a:rPr lang="en-GB" dirty="0"/>
              <a:t>Business resilience is an organisation's ability to continue delivering products, services and critical operations despite disruptions.</a:t>
            </a:r>
          </a:p>
          <a:p>
            <a:r>
              <a:rPr lang="en-GB" dirty="0"/>
              <a:t>These disruptions may include:</a:t>
            </a:r>
          </a:p>
          <a:p>
            <a:r>
              <a:rPr lang="en-GB" dirty="0"/>
              <a:t>Cyber attacks </a:t>
            </a:r>
          </a:p>
          <a:p>
            <a:r>
              <a:rPr lang="en-GB" dirty="0"/>
              <a:t>Natural disasters </a:t>
            </a:r>
          </a:p>
          <a:p>
            <a:r>
              <a:rPr lang="en-GB" dirty="0"/>
              <a:t>Supply chain failures </a:t>
            </a:r>
          </a:p>
          <a:p>
            <a:r>
              <a:rPr lang="en-GB" dirty="0"/>
              <a:t>Pandemics </a:t>
            </a:r>
          </a:p>
          <a:p>
            <a:r>
              <a:rPr lang="en-GB" dirty="0"/>
              <a:t>Power outages </a:t>
            </a:r>
          </a:p>
          <a:p>
            <a:r>
              <a:rPr lang="en-GB" dirty="0"/>
              <a:t>Economic crises </a:t>
            </a:r>
          </a:p>
          <a:p>
            <a:br>
              <a:rPr lang="en-GB" dirty="0"/>
            </a:br>
            <a:endParaRPr lang="en-GB" dirty="0"/>
          </a:p>
          <a:p>
            <a:r>
              <a:rPr lang="en-GB" b="1" dirty="0"/>
              <a:t>Key Idea</a:t>
            </a:r>
          </a:p>
          <a:p>
            <a:r>
              <a:rPr lang="en-GB" dirty="0"/>
              <a:t>Business resilience is broader than cybersecurity.</a:t>
            </a:r>
          </a:p>
          <a:p>
            <a:r>
              <a:rPr lang="en-GB" dirty="0"/>
              <a:t>It focuses on organisational survival.</a:t>
            </a:r>
          </a:p>
          <a:p>
            <a:br>
              <a:rPr lang="en-GB" dirty="0"/>
            </a:br>
            <a:endParaRPr lang="en-GB" dirty="0"/>
          </a:p>
          <a:p>
            <a:r>
              <a:rPr lang="en-GB" b="1" dirty="0"/>
              <a:t>Example</a:t>
            </a:r>
          </a:p>
          <a:p>
            <a:r>
              <a:rPr lang="en-GB" dirty="0"/>
              <a:t>A university suffers a major data centre outage.</a:t>
            </a:r>
          </a:p>
          <a:p>
            <a:r>
              <a:rPr lang="en-GB" dirty="0"/>
              <a:t>A business-resilient university can:</a:t>
            </a:r>
          </a:p>
          <a:p>
            <a:r>
              <a:rPr lang="en-GB" dirty="0"/>
              <a:t>switch to cloud services </a:t>
            </a:r>
          </a:p>
          <a:p>
            <a:r>
              <a:rPr lang="en-GB" dirty="0"/>
              <a:t>continue teaching online </a:t>
            </a:r>
          </a:p>
          <a:p>
            <a:r>
              <a:rPr lang="en-GB" dirty="0"/>
              <a:t>maintain student services </a:t>
            </a:r>
          </a:p>
          <a:p>
            <a:r>
              <a:rPr lang="en-GB" dirty="0"/>
              <a:t>minimise operational disruption </a:t>
            </a:r>
          </a:p>
          <a:p>
            <a:br>
              <a:rPr lang="en-GB" dirty="0"/>
            </a:br>
            <a:endParaRPr lang="en-GB" dirty="0"/>
          </a:p>
          <a:p>
            <a:r>
              <a:rPr lang="en-GB" b="1" dirty="0"/>
              <a:t>Core Components</a:t>
            </a:r>
          </a:p>
          <a:p>
            <a:r>
              <a:rPr lang="en-GB" dirty="0"/>
              <a:t>Business Continuity Planning (BCP) </a:t>
            </a:r>
          </a:p>
          <a:p>
            <a:r>
              <a:rPr lang="en-GB" dirty="0"/>
              <a:t>Disaster Recovery (DR) </a:t>
            </a:r>
          </a:p>
          <a:p>
            <a:r>
              <a:rPr lang="en-GB" dirty="0"/>
              <a:t>Crisis Management </a:t>
            </a:r>
          </a:p>
          <a:p>
            <a:r>
              <a:rPr lang="en-GB" dirty="0"/>
              <a:t>Risk Management </a:t>
            </a:r>
          </a:p>
          <a:p>
            <a:r>
              <a:rPr lang="en-GB" dirty="0"/>
              <a:t>Organisational Adaptability </a:t>
            </a:r>
          </a:p>
          <a:p>
            <a:pPr eaLnBrk="1" hangingPunct="1"/>
            <a:endParaRPr lang="en-US" dirty="0"/>
          </a:p>
        </p:txBody>
      </p:sp>
    </p:spTree>
    <p:extLst>
      <p:ext uri="{BB962C8B-B14F-4D97-AF65-F5344CB8AC3E}">
        <p14:creationId xmlns:p14="http://schemas.microsoft.com/office/powerpoint/2010/main" val="18921327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r>
              <a:rPr lang="en-GB" b="1" dirty="0"/>
              <a:t>Core Components</a:t>
            </a:r>
          </a:p>
          <a:p>
            <a:r>
              <a:rPr lang="en-GB" dirty="0"/>
              <a:t>Business Continuity Planning (BCP) </a:t>
            </a:r>
          </a:p>
          <a:p>
            <a:r>
              <a:rPr lang="en-GB" b="1" dirty="0"/>
              <a:t>Cyber Resilience</a:t>
            </a:r>
          </a:p>
          <a:p>
            <a:r>
              <a:rPr lang="en-GB" b="1" dirty="0"/>
              <a:t>Definition</a:t>
            </a:r>
          </a:p>
          <a:p>
            <a:r>
              <a:rPr lang="en-GB" dirty="0"/>
              <a:t>Cyber resilience is an organisation's ability to:</a:t>
            </a:r>
          </a:p>
          <a:p>
            <a:r>
              <a:rPr lang="en-GB" dirty="0"/>
              <a:t>Prepare for cyber attacks </a:t>
            </a:r>
          </a:p>
          <a:p>
            <a:r>
              <a:rPr lang="en-GB" dirty="0"/>
              <a:t>Withstand cyber incidents </a:t>
            </a:r>
          </a:p>
          <a:p>
            <a:r>
              <a:rPr lang="en-GB" dirty="0"/>
              <a:t>Respond effectively </a:t>
            </a:r>
          </a:p>
          <a:p>
            <a:r>
              <a:rPr lang="en-GB" dirty="0"/>
              <a:t>Recover quickly </a:t>
            </a:r>
          </a:p>
          <a:p>
            <a:r>
              <a:rPr lang="en-GB" dirty="0"/>
              <a:t>Continue critical operations </a:t>
            </a:r>
          </a:p>
          <a:p>
            <a:r>
              <a:rPr lang="en-GB" dirty="0"/>
              <a:t>even when security controls fail.</a:t>
            </a:r>
          </a:p>
          <a:p>
            <a:br>
              <a:rPr lang="en-GB" dirty="0"/>
            </a:br>
            <a:endParaRPr lang="en-GB" dirty="0"/>
          </a:p>
          <a:p>
            <a:r>
              <a:rPr lang="en-GB" b="1" dirty="0"/>
              <a:t>Key Idea</a:t>
            </a:r>
          </a:p>
          <a:p>
            <a:r>
              <a:rPr lang="en-GB" dirty="0"/>
              <a:t>Traditional cybersecurity asks:</a:t>
            </a:r>
          </a:p>
          <a:p>
            <a:r>
              <a:rPr lang="en-GB" dirty="0"/>
              <a:t>"How do we stop attacks?"</a:t>
            </a:r>
          </a:p>
          <a:p>
            <a:r>
              <a:rPr lang="en-GB" dirty="0"/>
              <a:t>Cyber resilience asks:</a:t>
            </a:r>
          </a:p>
          <a:p>
            <a:r>
              <a:rPr lang="en-GB" dirty="0"/>
              <a:t>"How do we continue operating when attacks succeed?"</a:t>
            </a:r>
          </a:p>
          <a:p>
            <a:br>
              <a:rPr lang="en-GB" dirty="0"/>
            </a:br>
            <a:endParaRPr lang="en-GB" dirty="0"/>
          </a:p>
          <a:p>
            <a:r>
              <a:rPr lang="en-GB" b="1" dirty="0"/>
              <a:t>Example</a:t>
            </a:r>
          </a:p>
          <a:p>
            <a:r>
              <a:rPr lang="en-GB" dirty="0"/>
              <a:t>A ransomware attack encrypts a hospital's systems.</a:t>
            </a:r>
          </a:p>
          <a:p>
            <a:r>
              <a:rPr lang="en-GB" dirty="0"/>
              <a:t>A cyber-resilient hospital can:</a:t>
            </a:r>
          </a:p>
          <a:p>
            <a:r>
              <a:rPr lang="en-GB" dirty="0"/>
              <a:t>detect the attack quickly </a:t>
            </a:r>
          </a:p>
          <a:p>
            <a:r>
              <a:rPr lang="en-GB" dirty="0"/>
              <a:t>isolate affected systems </a:t>
            </a:r>
          </a:p>
          <a:p>
            <a:r>
              <a:rPr lang="en-GB" dirty="0"/>
              <a:t>restore backups </a:t>
            </a:r>
          </a:p>
          <a:p>
            <a:r>
              <a:rPr lang="en-GB" dirty="0"/>
              <a:t>continue patient care </a:t>
            </a:r>
          </a:p>
          <a:p>
            <a:r>
              <a:rPr lang="en-GB" dirty="0"/>
              <a:t>with minimal disruption.</a:t>
            </a:r>
          </a:p>
          <a:p>
            <a:br>
              <a:rPr lang="en-GB" dirty="0"/>
            </a:br>
            <a:endParaRPr lang="en-GB" dirty="0"/>
          </a:p>
          <a:p>
            <a:r>
              <a:rPr lang="en-GB" b="1" dirty="0"/>
              <a:t>Core Components</a:t>
            </a:r>
          </a:p>
          <a:p>
            <a:r>
              <a:rPr lang="en-GB" dirty="0"/>
              <a:t>Prevention </a:t>
            </a:r>
          </a:p>
          <a:p>
            <a:r>
              <a:rPr lang="en-GB" dirty="0"/>
              <a:t>Detection </a:t>
            </a:r>
          </a:p>
          <a:p>
            <a:r>
              <a:rPr lang="en-GB" dirty="0"/>
              <a:t>Response </a:t>
            </a:r>
          </a:p>
          <a:p>
            <a:r>
              <a:rPr lang="en-GB" dirty="0"/>
              <a:t>Recovery </a:t>
            </a:r>
          </a:p>
          <a:p>
            <a:r>
              <a:rPr lang="en-GB" dirty="0"/>
              <a:t>Continuous Improvement</a:t>
            </a:r>
          </a:p>
          <a:p>
            <a:endParaRPr lang="en-GB" dirty="0"/>
          </a:p>
          <a:p>
            <a:r>
              <a:rPr lang="en-GB" dirty="0"/>
              <a:t>Can an organisation be cyber resilient but not business resilient?</a:t>
            </a:r>
          </a:p>
          <a:p>
            <a:r>
              <a:rPr lang="en-GB" dirty="0"/>
              <a:t>Yes.</a:t>
            </a:r>
          </a:p>
          <a:p>
            <a:r>
              <a:rPr lang="en-GB" dirty="0"/>
              <a:t>An organisation may recover quickly from cyber incidents but still struggle with other disruptions such as supply chain failures, financial crises or major operational outages.</a:t>
            </a:r>
          </a:p>
          <a:p>
            <a:r>
              <a:rPr lang="en-GB" dirty="0"/>
              <a:t>Conversely, an organisation with strong business resilience may have robust continuity plans but poor cyber resilience if it cannot effectively detect, respond to or recover from cyber attacks.</a:t>
            </a:r>
          </a:p>
          <a:p>
            <a:endParaRPr lang="en-GB" dirty="0"/>
          </a:p>
          <a:p>
            <a:endParaRPr lang="en-GB" dirty="0"/>
          </a:p>
        </p:txBody>
      </p:sp>
      <p:sp>
        <p:nvSpPr>
          <p:cNvPr id="4" name="Slide Number Placeholder 3"/>
          <p:cNvSpPr>
            <a:spLocks noGrp="1"/>
          </p:cNvSpPr>
          <p:nvPr>
            <p:ph type="sldNum" sz="quarter" idx="5"/>
          </p:nvPr>
        </p:nvSpPr>
        <p:spPr/>
        <p:txBody>
          <a:bodyPr/>
          <a:lstStyle/>
          <a:p>
            <a:fld id="{97970ACC-877F-4D3B-8A93-B8BA4EA78D53}" type="slidenum">
              <a:rPr lang="en-GB" smtClean="0"/>
              <a:pPr/>
              <a:t>4</a:t>
            </a:fld>
            <a:endParaRPr lang="en-GB"/>
          </a:p>
        </p:txBody>
      </p:sp>
    </p:spTree>
    <p:extLst>
      <p:ext uri="{BB962C8B-B14F-4D97-AF65-F5344CB8AC3E}">
        <p14:creationId xmlns:p14="http://schemas.microsoft.com/office/powerpoint/2010/main" val="2839295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5A11E322-F9E0-4EE2-8E3D-94929FAC4D7C}" type="slidenum">
              <a:rPr lang="en-US" sz="1200" smtClean="0"/>
              <a:pPr eaLnBrk="1" hangingPunct="1"/>
              <a:t>6</a:t>
            </a:fld>
            <a:endParaRPr lang="en-US" sz="1200" dirty="0"/>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250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Defense</a:t>
            </a:r>
          </a:p>
          <a:p>
            <a:r>
              <a:rPr lang="en-GB" sz="2800" dirty="0"/>
              <a:t>Traditional:</a:t>
            </a:r>
          </a:p>
          <a:p>
            <a:pPr marL="457200" indent="-457200">
              <a:buFont typeface="Arial" panose="020B0604020202020204" pitchFamily="34" charset="0"/>
              <a:buChar char="•"/>
            </a:pPr>
            <a:r>
              <a:rPr lang="en-GB" sz="2800" dirty="0"/>
              <a:t>Firewall </a:t>
            </a:r>
          </a:p>
          <a:p>
            <a:pPr marL="0" indent="0">
              <a:buFont typeface="Arial" panose="020B0604020202020204" pitchFamily="34" charset="0"/>
              <a:buNone/>
            </a:pPr>
            <a:r>
              <a:rPr lang="en-GB" sz="2800" dirty="0"/>
              <a:t>Modern:</a:t>
            </a:r>
          </a:p>
          <a:p>
            <a:pPr marL="457200" indent="-457200">
              <a:buFont typeface="Arial" panose="020B0604020202020204" pitchFamily="34" charset="0"/>
              <a:buChar char="•"/>
            </a:pPr>
            <a:r>
              <a:rPr lang="en-GB" sz="2800" dirty="0"/>
              <a:t>Zero Trust Architecture </a:t>
            </a:r>
          </a:p>
          <a:p>
            <a:pPr marL="457200" indent="-457200">
              <a:buFont typeface="Arial" panose="020B0604020202020204" pitchFamily="34" charset="0"/>
              <a:buChar char="•"/>
            </a:pPr>
            <a:r>
              <a:rPr lang="en-GB" sz="2800" dirty="0"/>
              <a:t>Conditional Access </a:t>
            </a:r>
          </a:p>
          <a:p>
            <a:pPr marL="457200" indent="-457200">
              <a:buFont typeface="Arial" panose="020B0604020202020204" pitchFamily="34" charset="0"/>
              <a:buChar char="•"/>
            </a:pPr>
            <a:r>
              <a:rPr lang="en-GB" sz="2800" dirty="0"/>
              <a:t>Behaviour Analytics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defense risk treatment strategy attempts to prevent the exploitation of the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the preferred approach and is accomplished by means of countering threats, removing vulnerabilities in assets, limiting access to assets, and adding protective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is sometimes referred to as “avoidance”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Three common methods of risk defense: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policy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Application of SETA programs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Implementation of technology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400" dirty="0"/>
              <a:t>Is prevention still the best strategy in the age of ransomware?</a:t>
            </a:r>
          </a:p>
          <a:p>
            <a:r>
              <a:rPr lang="en-GB" sz="2400" b="1" dirty="0"/>
              <a:t>Sample Answer</a:t>
            </a:r>
          </a:p>
          <a:p>
            <a:r>
              <a:rPr lang="en-GB" sz="2400" dirty="0"/>
              <a:t>Prevention remains important, but organisations must also focus on detection, response and recovery.</a:t>
            </a:r>
          </a:p>
          <a:p>
            <a:pPr marL="0" marR="0" lvl="0"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endPar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Transference</a:t>
            </a:r>
          </a:p>
          <a:p>
            <a:r>
              <a:rPr lang="en-GB" sz="2800" b="1" dirty="0"/>
              <a:t>Traditional Transfer                           Modern Transfer</a:t>
            </a:r>
          </a:p>
          <a:p>
            <a:r>
              <a:rPr lang="en-GB" sz="2800" dirty="0"/>
              <a:t>Outsourcing IT                                   Managed Security Service Providers</a:t>
            </a:r>
          </a:p>
          <a:p>
            <a:r>
              <a:rPr lang="en-GB" sz="2800" dirty="0"/>
              <a:t>Service Contracts                               Cloud Security Services</a:t>
            </a:r>
          </a:p>
          <a:p>
            <a:r>
              <a:rPr lang="en-GB" sz="2800" dirty="0"/>
              <a:t>Insurance                                           Cyber Insurance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transference risk treatment strategy attempts to shift risk to another entity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goal may be accomplished by rethinking how services are offered, revising deployment models, outsourcing to other organizations, purchasing insurance, or implementing service contracts with providers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an organization does not have adequate security management and administration experience, it should consider hiring individuals or firms that provide expertise in those areas (outsourcing)</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Can organisations transfer responsibility for security?</a:t>
            </a:r>
          </a:p>
          <a:p>
            <a:r>
              <a:rPr lang="en-GB" sz="2800" b="1" dirty="0"/>
              <a:t>Sample Answer</a:t>
            </a:r>
          </a:p>
          <a:p>
            <a:r>
              <a:rPr lang="en-GB" sz="2800" dirty="0"/>
              <a:t>No.</a:t>
            </a:r>
          </a:p>
          <a:p>
            <a:r>
              <a:rPr lang="en-GB" sz="2800" dirty="0"/>
              <a:t>Risk can be transferred, but accountability remains with the organisation.</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Service Level Agreement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key to an effective transference risk control strategy is the implementation of an effective service level agreement (SLA)</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 some circumstances, an SLA is the only guarantee that an external organization will implement the level of security the client organization wants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FDIC suggests that, to create a successful SLA, organizations use the following four steps: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Determining objectives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Defining requirements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Setting measurements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Establishing accountability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Mitigation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Modern mitigation increasingly includes:</a:t>
            </a:r>
          </a:p>
          <a:p>
            <a:pPr marL="457200" indent="-457200">
              <a:buFont typeface="Arial" panose="020B0604020202020204" pitchFamily="34" charset="0"/>
              <a:buChar char="•"/>
            </a:pPr>
            <a:r>
              <a:rPr lang="en-GB" sz="2800" dirty="0"/>
              <a:t>Cyber resilience </a:t>
            </a:r>
          </a:p>
          <a:p>
            <a:pPr marL="457200" indent="-457200">
              <a:buFont typeface="Arial" panose="020B0604020202020204" pitchFamily="34" charset="0"/>
              <a:buChar char="•"/>
            </a:pPr>
            <a:r>
              <a:rPr lang="en-GB" sz="2800" dirty="0"/>
              <a:t>Threat hunting </a:t>
            </a:r>
          </a:p>
          <a:p>
            <a:pPr marL="457200" indent="-457200">
              <a:buFont typeface="Arial" panose="020B0604020202020204" pitchFamily="34" charset="0"/>
              <a:buChar char="•"/>
            </a:pPr>
            <a:r>
              <a:rPr lang="en-GB" sz="2800" dirty="0"/>
              <a:t>Security monitoring </a:t>
            </a:r>
          </a:p>
          <a:p>
            <a:pPr marL="457200" indent="-457200">
              <a:buFont typeface="Arial" panose="020B0604020202020204" pitchFamily="34" charset="0"/>
              <a:buChar char="•"/>
            </a:pPr>
            <a:r>
              <a:rPr lang="en-GB" sz="2800" dirty="0"/>
              <a:t>Tabletop exercises </a:t>
            </a:r>
          </a:p>
          <a:p>
            <a:pPr marL="457200" indent="-457200">
              <a:buFont typeface="Arial" panose="020B0604020202020204" pitchFamily="34" charset="0"/>
              <a:buChar char="•"/>
            </a:pPr>
            <a:r>
              <a:rPr lang="en-GB" sz="2800" dirty="0"/>
              <a:t>Recovery testing</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r>
              <a:rPr lang="en-GB" sz="2800" dirty="0"/>
              <a:t>Why do organisations still suffer major disruptions despite having disaster recovery plans?</a:t>
            </a: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mitigation risk treatment strategy is the treatment approach that focuses on planning and preparation to reduce the impact or potential consequences of an incident or disaster</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approach includes four types of plans: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Disaster recovery (DR)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Incident response (IR) plan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Business continuity (BC) plan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Crisis Management (CM) plan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Mitigation derives its value from its ability to detect and respond to an attack as quickly as possible</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Acceptance</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b="1" dirty="0"/>
              <a:t>Example</a:t>
            </a:r>
          </a:p>
          <a:p>
            <a:r>
              <a:rPr lang="en-GB" sz="2800" dirty="0"/>
              <a:t>A low-value internal application:</a:t>
            </a:r>
          </a:p>
          <a:p>
            <a:r>
              <a:rPr lang="en-GB" sz="2800" dirty="0"/>
              <a:t>Likelihood = Low </a:t>
            </a:r>
          </a:p>
          <a:p>
            <a:r>
              <a:rPr lang="en-GB" sz="2800" dirty="0"/>
              <a:t>Impact = Low </a:t>
            </a:r>
          </a:p>
          <a:p>
            <a:r>
              <a:rPr lang="en-GB" sz="2800" dirty="0"/>
              <a:t>Board accepts residual risk.</a:t>
            </a:r>
          </a:p>
          <a:p>
            <a:r>
              <a:rPr lang="en-GB" sz="2800" dirty="0"/>
              <a:t>Is accepting risk the same as ignoring risk?</a:t>
            </a:r>
          </a:p>
          <a:p>
            <a:r>
              <a:rPr lang="en-GB" sz="2800" b="1" dirty="0"/>
              <a:t>Sample Answer</a:t>
            </a:r>
          </a:p>
          <a:p>
            <a:r>
              <a:rPr lang="en-GB" sz="2800" dirty="0"/>
              <a:t>No.</a:t>
            </a:r>
          </a:p>
          <a:p>
            <a:r>
              <a:rPr lang="en-GB" sz="2800" dirty="0"/>
              <a:t>Acceptance should be a deliberate and documented business decision.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acceptance risk treatment strategy is the decision to do nothing beyond the current level of protection to protect an information asset from risk, and to accept the outcome from any resulting exploitation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the selection of this treatment strategy may not be a conscious business decision in some organizations, the unconscious acceptance of risk is not a productive approach to risk treatment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strategy assumes that it can be a prudent business decision to examine the alternatives and conclude that the cost of protecting an asset does not justify the security expenditure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Acceptance is recognized as a valid strategy </a:t>
            </a:r>
            <a:r>
              <a:rPr kumimoji="0" lang="en-US" sz="2400" b="0" i="1" u="none" strike="noStrike" kern="1200" cap="none" spc="0" normalizeH="0" baseline="0" noProof="0" dirty="0">
                <a:ln>
                  <a:noFill/>
                </a:ln>
                <a:solidFill>
                  <a:srgbClr val="000000">
                    <a:lumMod val="75000"/>
                    <a:lumOff val="25000"/>
                  </a:srgbClr>
                </a:solidFill>
                <a:effectLst/>
                <a:uLnTx/>
                <a:uFillTx/>
                <a:latin typeface="+mn-lt"/>
                <a:ea typeface="+mn-ea"/>
                <a:cs typeface="+mn-cs"/>
              </a:rPr>
              <a:t>only</a:t>
            </a: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 when the organization has: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the level of risk posed to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Assessed the probability of attack and the likelihood of a successful exploitation of a vulnerability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Estimated the potential impact (damage or loss) that could result from a successful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Evaluated potential controls using each appropriate type of feasibility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Performed a thorough risk assessment, including a financial analysis such as a CBA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Determined that the costs to treat the risk to a particular function, service, collection of data, or information asset do not justify the cost of implementing and maintaining the controls</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Termination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r>
              <a:rPr lang="en-GB" sz="2800" dirty="0"/>
              <a:t>Organisation retires:</a:t>
            </a:r>
          </a:p>
          <a:p>
            <a:pPr marL="457200" indent="-457200">
              <a:buFont typeface="Arial" panose="020B0604020202020204" pitchFamily="34" charset="0"/>
              <a:buChar char="•"/>
            </a:pPr>
            <a:r>
              <a:rPr lang="en-GB" sz="2800" dirty="0"/>
              <a:t>unsupported application </a:t>
            </a:r>
          </a:p>
          <a:p>
            <a:pPr marL="457200" indent="-457200">
              <a:buFont typeface="Arial" panose="020B0604020202020204" pitchFamily="34" charset="0"/>
              <a:buChar char="•"/>
            </a:pPr>
            <a:r>
              <a:rPr lang="en-GB" sz="2800" dirty="0"/>
              <a:t>obsolete server </a:t>
            </a:r>
          </a:p>
          <a:p>
            <a:pPr marL="457200" indent="-457200">
              <a:buFont typeface="Arial" panose="020B0604020202020204" pitchFamily="34" charset="0"/>
              <a:buChar char="•"/>
            </a:pPr>
            <a:r>
              <a:rPr lang="en-GB" sz="2800" dirty="0"/>
              <a:t>high-risk process </a:t>
            </a:r>
          </a:p>
          <a:p>
            <a:r>
              <a:rPr lang="en-GB" sz="2800" dirty="0"/>
              <a:t>instead of protecting it.</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Like acceptance, the termination risk treatment strategy is based on the organization’s intentional choice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not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to protect an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Here, however, the organization does not wish the information asset to remain at risk and so removes it from the environment that represents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Sometimes, the cost of protecting an asset may outweigh its value, or it may be too difficult or expensive to protect an asset, compared to the value or advantage that asset offers the company</a:t>
            </a:r>
          </a:p>
          <a:p>
            <a:pPr eaLnBrk="1" hangingPunct="1"/>
            <a:endParaRPr lang="en-US" dirty="0"/>
          </a:p>
          <a:p>
            <a:pPr eaLnBrk="1" hangingPunct="1"/>
            <a:endParaRPr lang="en-US" dirty="0"/>
          </a:p>
          <a:p>
            <a:pPr eaLnBrk="1" hangingPunct="1"/>
            <a:endParaRPr lang="en-US" dirty="0"/>
          </a:p>
        </p:txBody>
      </p:sp>
    </p:spTree>
    <p:extLst>
      <p:ext uri="{BB962C8B-B14F-4D97-AF65-F5344CB8AC3E}">
        <p14:creationId xmlns:p14="http://schemas.microsoft.com/office/powerpoint/2010/main" val="42597113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45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E3D804B-04EA-4BF2-A506-27E594411086}" type="slidenum">
              <a:rPr lang="en-US" sz="1200" smtClean="0"/>
              <a:pPr eaLnBrk="1" hangingPunct="1"/>
              <a:t>7</a:t>
            </a:fld>
            <a:endParaRPr lang="en-US" sz="1200" dirty="0"/>
          </a:p>
        </p:txBody>
      </p:sp>
    </p:spTree>
    <p:extLst>
      <p:ext uri="{BB962C8B-B14F-4D97-AF65-F5344CB8AC3E}">
        <p14:creationId xmlns:p14="http://schemas.microsoft.com/office/powerpoint/2010/main" val="1889197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675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6CA38B93-FB88-4FD1-A692-2F5DA82F5FA7}" type="slidenum">
              <a:rPr lang="en-US" sz="1200" smtClean="0"/>
              <a:pPr eaLnBrk="1" hangingPunct="1"/>
              <a:t>8</a:t>
            </a:fld>
            <a:endParaRPr lang="en-US" sz="1200" dirty="0"/>
          </a:p>
        </p:txBody>
      </p:sp>
    </p:spTree>
    <p:extLst>
      <p:ext uri="{BB962C8B-B14F-4D97-AF65-F5344CB8AC3E}">
        <p14:creationId xmlns:p14="http://schemas.microsoft.com/office/powerpoint/2010/main" val="39188810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goal of data/ InfoSec is not to bring residual risk to zero; rather it is to bring it in line with an organization’s risk appetite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If decision makers have been informed of uncontrolled risks and the proper authority groups within the communities of interest decide to leave residual risk in place, then the information security program has accomplished its primary goal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9</a:t>
            </a:fld>
            <a:endParaRPr lang="en-GB"/>
          </a:p>
        </p:txBody>
      </p:sp>
    </p:spTree>
    <p:extLst>
      <p:ext uri="{BB962C8B-B14F-4D97-AF65-F5344CB8AC3E}">
        <p14:creationId xmlns:p14="http://schemas.microsoft.com/office/powerpoint/2010/main" val="34045444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ISO 31000</a:t>
            </a:r>
          </a:p>
        </p:txBody>
      </p:sp>
      <p:sp>
        <p:nvSpPr>
          <p:cNvPr id="4" name="Slide Number Placeholder 3"/>
          <p:cNvSpPr>
            <a:spLocks noGrp="1"/>
          </p:cNvSpPr>
          <p:nvPr>
            <p:ph type="sldNum" sz="quarter" idx="5"/>
          </p:nvPr>
        </p:nvSpPr>
        <p:spPr/>
        <p:txBody>
          <a:bodyPr/>
          <a:lstStyle/>
          <a:p>
            <a:fld id="{97970ACC-877F-4D3B-8A93-B8BA4EA78D53}" type="slidenum">
              <a:rPr lang="en-GB" smtClean="0"/>
              <a:pPr/>
              <a:t>10</a:t>
            </a:fld>
            <a:endParaRPr lang="en-GB"/>
          </a:p>
        </p:txBody>
      </p:sp>
    </p:spTree>
    <p:extLst>
      <p:ext uri="{BB962C8B-B14F-4D97-AF65-F5344CB8AC3E}">
        <p14:creationId xmlns:p14="http://schemas.microsoft.com/office/powerpoint/2010/main" val="68471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600" b="0" i="0" u="none" strike="noStrike" kern="1200" cap="none" spc="0" normalizeH="0" baseline="0" noProof="0" dirty="0">
                <a:ln>
                  <a:noFill/>
                </a:ln>
                <a:solidFill>
                  <a:srgbClr val="000000">
                    <a:lumMod val="75000"/>
                    <a:lumOff val="25000"/>
                  </a:srgbClr>
                </a:solidFill>
                <a:effectLst/>
                <a:uLnTx/>
                <a:uFillTx/>
                <a:latin typeface="+mn-lt"/>
                <a:ea typeface="+mn-ea"/>
                <a:cs typeface="+mn-cs"/>
              </a:rPr>
              <a:t>Rules of thumb for selecting a strategy: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exists in an important asset—Implement security controls to reduce the likelihood of a vulnerability being exploited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a vulnerability can be exploited—Apply layered protections, architectural designs, and administrative controls to minimize the risk or prevent the occurrence of an attack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attacker’s potential gain is greater than the costs of attack—Apply protections to increase the attacker’s cost or reduce the attacker’s gain by using technical or managerial controls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2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When the potential loss is substantial—Apply design principles, architectural designs, and technical and nontechnical protections to limit the extent of the attack, thereby reducing the potential for loss</a:t>
            </a:r>
          </a:p>
          <a:p>
            <a:endParaRPr lang="en-GB" dirty="0"/>
          </a:p>
          <a:p>
            <a:r>
              <a:rPr lang="en-GB" dirty="0"/>
              <a:t>Is a single security control ever sufficient?</a:t>
            </a:r>
          </a:p>
          <a:p>
            <a:r>
              <a:rPr lang="en-GB" dirty="0"/>
              <a:t>No.</a:t>
            </a:r>
          </a:p>
          <a:p>
            <a:r>
              <a:rPr lang="en-GB" dirty="0"/>
              <a:t>Multiple layers are required because individual controls may fail.</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11</a:t>
            </a:fld>
            <a:endParaRPr lang="en-GB"/>
          </a:p>
        </p:txBody>
      </p:sp>
    </p:spTree>
    <p:extLst>
      <p:ext uri="{BB962C8B-B14F-4D97-AF65-F5344CB8AC3E}">
        <p14:creationId xmlns:p14="http://schemas.microsoft.com/office/powerpoint/2010/main" val="3354295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Slide Image Placeholder 1"/>
          <p:cNvSpPr>
            <a:spLocks noGrp="1" noRot="1" noChangeAspect="1" noTextEdit="1"/>
          </p:cNvSpPr>
          <p:nvPr>
            <p:ph type="sldImg"/>
          </p:nvPr>
        </p:nvSpPr>
        <p:spPr>
          <a:ln/>
        </p:spPr>
      </p:sp>
      <p:sp>
        <p:nvSpPr>
          <p:cNvPr id="757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8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Once a treatment strategy has been selected and implemented, controls should be monitored and measured on an ongoing basis to determine their effectiveness and to maintain an ongoing estimate of the remaining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 minimum, each information threat/vulnerability/asset (TVA) triplet that was developed in the risk assessment created previously should have a documented treatment strategy that clearly identifies any residual risk that remains after the proposed strategy has been executed</a:t>
            </a:r>
          </a:p>
          <a:p>
            <a:endParaRPr lang="en-US" dirty="0"/>
          </a:p>
        </p:txBody>
      </p:sp>
      <p:sp>
        <p:nvSpPr>
          <p:cNvPr id="757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F89785F9-498F-4F19-9C25-8F7976BAA333}" type="slidenum">
              <a:rPr lang="en-US" sz="1200" smtClean="0"/>
              <a:pPr eaLnBrk="1" hangingPunct="1"/>
              <a:t>12</a:t>
            </a:fld>
            <a:endParaRPr lang="en-US" sz="1200" dirty="0"/>
          </a:p>
        </p:txBody>
      </p:sp>
    </p:spTree>
    <p:extLst>
      <p:ext uri="{BB962C8B-B14F-4D97-AF65-F5344CB8AC3E}">
        <p14:creationId xmlns:p14="http://schemas.microsoft.com/office/powerpoint/2010/main" val="13145134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795674C6-CE9C-4FD1-8CB5-A63AA82AB3AD}" type="slidenum">
              <a:rPr lang="en-US" sz="1200" smtClean="0"/>
              <a:pPr eaLnBrk="1" hangingPunct="1"/>
              <a:t>15</a:t>
            </a:fld>
            <a:endParaRPr lang="en-US" sz="1200" dirty="0"/>
          </a:p>
        </p:txBody>
      </p:sp>
      <p:sp>
        <p:nvSpPr>
          <p:cNvPr id="76803" name="Rectangle 2"/>
          <p:cNvSpPr>
            <a:spLocks noGrp="1" noRot="1" noChangeAspect="1" noChangeArrowheads="1" noTextEdit="1"/>
          </p:cNvSpPr>
          <p:nvPr>
            <p:ph type="sldImg"/>
          </p:nvPr>
        </p:nvSpPr>
        <p:spPr>
          <a:ln/>
        </p:spPr>
      </p:sp>
      <p:sp>
        <p:nvSpPr>
          <p:cNvPr id="768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Cost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Just as it is difficult to determine the value of information, it is difficult to determine the </a:t>
            </a:r>
            <a:r>
              <a:rPr kumimoji="0" lang="en-US" sz="2800" b="0" i="1" u="none" strike="noStrike" kern="1200" cap="none" spc="0" normalizeH="0" baseline="0" noProof="0" dirty="0">
                <a:ln>
                  <a:noFill/>
                </a:ln>
                <a:solidFill>
                  <a:srgbClr val="000000">
                    <a:lumMod val="75000"/>
                    <a:lumOff val="25000"/>
                  </a:srgbClr>
                </a:solidFill>
                <a:effectLst/>
                <a:uLnTx/>
                <a:uFillTx/>
                <a:latin typeface="+mn-lt"/>
                <a:ea typeface="+mn-ea"/>
                <a:cs typeface="+mn-cs"/>
              </a:rPr>
              <a:t>cost</a:t>
            </a: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 of safeguarding 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items that affect the cost of a control or safeguard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development or acquisition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Training fees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implementation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Service costs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Cost of maintenance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Potential cost from the loss of the asset </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Benefit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Benefit is the value to the organization of using controls to prevent losses associated with a specific vulnerability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benefit is usually determined by valuing the information asset or assets exposed by the vulnerability and then determining how much of that value is at risk and how much risk there is for the asset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is expressed as the annualized loss expectancy (ALE)</a:t>
            </a:r>
          </a:p>
          <a:p>
            <a:pPr eaLnBrk="1" hangingPunct="1"/>
            <a:endParaRPr lang="en-US" dirty="0"/>
          </a:p>
        </p:txBody>
      </p:sp>
    </p:spTree>
    <p:extLst>
      <p:ext uri="{BB962C8B-B14F-4D97-AF65-F5344CB8AC3E}">
        <p14:creationId xmlns:p14="http://schemas.microsoft.com/office/powerpoint/2010/main" val="2924961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9F3E3FF-973D-4EF6-A9F3-0B5D5BEFF99A}" type="slidenum">
              <a:rPr lang="en-US" sz="1200" smtClean="0"/>
              <a:pPr eaLnBrk="1" hangingPunct="1"/>
              <a:t>16</a:t>
            </a:fld>
            <a:endParaRPr lang="en-US" sz="1200" dirty="0"/>
          </a:p>
        </p:txBody>
      </p:sp>
      <p:sp>
        <p:nvSpPr>
          <p:cNvPr id="80899" name="Rectangle 2"/>
          <p:cNvSpPr>
            <a:spLocks noGrp="1" noRot="1" noChangeAspect="1" noChangeArrowheads="1" noTextEdit="1"/>
          </p:cNvSpPr>
          <p:nvPr>
            <p:ph type="sldImg"/>
          </p:nvPr>
        </p:nvSpPr>
        <p:spPr>
          <a:ln/>
        </p:spPr>
      </p:sp>
      <p:sp>
        <p:nvSpPr>
          <p:cNvPr id="8090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7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Some of the components of asset valuation include: </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the cost of creating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retained from past maintenance of the information asset</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implied by the cost of replacing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from providing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acquired from the cost of protecting the information</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owners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of intellectual property</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Value to adversaries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productivity while the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Loss of revenue while information assets are unavailable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Total cost of ownership</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traditional model of calculating quantitative cost–benefit analyses involves estimating the likelihood of an attack based on an annualized rate of occurrence and the impact of an attack based on loss expectancy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questions that must be asked include: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damage could occur, and what financial impact would it have?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would it cost to recover from the attack, in addition to the financial impact of damage?</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What is the single loss expectancy for each risk?</a:t>
            </a:r>
          </a:p>
          <a:p>
            <a:pPr eaLnBrk="1" hangingPunct="1"/>
            <a:endParaRPr lang="en-US" dirty="0"/>
          </a:p>
          <a:p>
            <a:pPr eaLnBrk="1" hangingPunct="1"/>
            <a:endParaRPr lang="en-US" dirty="0"/>
          </a:p>
        </p:txBody>
      </p:sp>
    </p:spTree>
    <p:extLst>
      <p:ext uri="{BB962C8B-B14F-4D97-AF65-F5344CB8AC3E}">
        <p14:creationId xmlns:p14="http://schemas.microsoft.com/office/powerpoint/2010/main" val="23056513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E25FC14-4B39-49FB-9E40-F9CC67FCC7DC}" type="slidenum">
              <a:rPr lang="en-US" sz="1200" smtClean="0"/>
              <a:pPr eaLnBrk="1" hangingPunct="1"/>
              <a:t>17</a:t>
            </a:fld>
            <a:endParaRPr lang="en-US" sz="1200" dirty="0"/>
          </a:p>
        </p:txBody>
      </p:sp>
      <p:sp>
        <p:nvSpPr>
          <p:cNvPr id="84995" name="Rectangle 2"/>
          <p:cNvSpPr>
            <a:spLocks noGrp="1" noRot="1" noChangeAspect="1" noChangeArrowheads="1" noTextEdit="1"/>
          </p:cNvSpPr>
          <p:nvPr>
            <p:ph type="sldImg"/>
          </p:nvPr>
        </p:nvSpPr>
        <p:spPr>
          <a:ln/>
        </p:spPr>
      </p:sp>
      <p:sp>
        <p:nvSpPr>
          <p:cNvPr id="8499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US" dirty="0"/>
          </a:p>
        </p:txBody>
      </p:sp>
    </p:spTree>
    <p:extLst>
      <p:ext uri="{BB962C8B-B14F-4D97-AF65-F5344CB8AC3E}">
        <p14:creationId xmlns:p14="http://schemas.microsoft.com/office/powerpoint/2010/main" val="41453787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C2AF2338-4B7F-4463-B785-0B88C2F05A92}" type="slidenum">
              <a:rPr lang="en-US" sz="1200" smtClean="0"/>
              <a:pPr eaLnBrk="1" hangingPunct="1"/>
              <a:t>18</a:t>
            </a:fld>
            <a:endParaRPr lang="en-US" sz="1200" dirty="0"/>
          </a:p>
        </p:txBody>
      </p:sp>
    </p:spTree>
    <p:extLst>
      <p:ext uri="{BB962C8B-B14F-4D97-AF65-F5344CB8AC3E}">
        <p14:creationId xmlns:p14="http://schemas.microsoft.com/office/powerpoint/2010/main" val="36249664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84C51413-D867-4151-BBAD-203E23EDD34A}" type="slidenum">
              <a:rPr lang="en-US" sz="1200" smtClean="0"/>
              <a:pPr eaLnBrk="1" hangingPunct="1"/>
              <a:t>19</a:t>
            </a:fld>
            <a:endParaRPr lang="en-US" sz="1200" dirty="0"/>
          </a:p>
        </p:txBody>
      </p:sp>
      <p:sp>
        <p:nvSpPr>
          <p:cNvPr id="87043" name="Rectangle 2"/>
          <p:cNvSpPr>
            <a:spLocks noGrp="1" noRot="1" noChangeAspect="1" noChangeArrowheads="1" noTextEdit="1"/>
          </p:cNvSpPr>
          <p:nvPr>
            <p:ph type="sldImg"/>
          </p:nvPr>
        </p:nvSpPr>
        <p:spPr>
          <a:ln/>
        </p:spPr>
      </p:sp>
      <p:sp>
        <p:nvSpPr>
          <p:cNvPr id="870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32500" lnSpcReduction="20000"/>
          </a:bodyPr>
          <a:lstStyle/>
          <a:p>
            <a:pPr eaLnBrk="1" hangingPunct="1"/>
            <a:r>
              <a:rPr lang="en-US" dirty="0"/>
              <a:t>ALE (Annual Loss Expectancy</a:t>
            </a:r>
          </a:p>
          <a:p>
            <a:pPr eaLnBrk="1" hangingPunct="1"/>
            <a:endParaRPr lang="en-US" dirty="0"/>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CBA</a:t>
            </a:r>
          </a:p>
          <a:p>
            <a:r>
              <a:rPr lang="en-GB" sz="2800" b="1" dirty="0"/>
              <a:t>Example</a:t>
            </a:r>
          </a:p>
          <a:p>
            <a:r>
              <a:rPr lang="en-GB" sz="2800" b="1" dirty="0"/>
              <a:t>Asset</a:t>
            </a:r>
          </a:p>
          <a:p>
            <a:r>
              <a:rPr lang="en-GB" sz="2800" dirty="0"/>
              <a:t>Customer Database</a:t>
            </a:r>
          </a:p>
          <a:p>
            <a:r>
              <a:rPr lang="en-GB" sz="2800" dirty="0"/>
              <a:t>Value:</a:t>
            </a:r>
            <a:br>
              <a:rPr lang="en-GB" sz="2800" dirty="0"/>
            </a:br>
            <a:r>
              <a:rPr lang="en-GB" sz="2800" dirty="0"/>
              <a:t>£500,000</a:t>
            </a:r>
          </a:p>
          <a:p>
            <a:r>
              <a:rPr lang="en-GB" sz="2800" b="1" dirty="0"/>
              <a:t>Exposure Factor</a:t>
            </a:r>
          </a:p>
          <a:p>
            <a:r>
              <a:rPr lang="en-GB" sz="2800" dirty="0"/>
              <a:t>40%</a:t>
            </a:r>
          </a:p>
          <a:p>
            <a:r>
              <a:rPr lang="en-GB" sz="2800" b="1" dirty="0"/>
              <a:t>SLE</a:t>
            </a:r>
          </a:p>
          <a:p>
            <a:r>
              <a:rPr lang="en-GB" sz="2800" dirty="0"/>
              <a:t>£200,000</a:t>
            </a:r>
          </a:p>
          <a:p>
            <a:r>
              <a:rPr lang="en-GB" sz="2800" b="1" dirty="0"/>
              <a:t>ARO</a:t>
            </a:r>
          </a:p>
          <a:p>
            <a:r>
              <a:rPr lang="en-GB" sz="2800" dirty="0"/>
              <a:t>0.5</a:t>
            </a:r>
          </a:p>
          <a:p>
            <a:r>
              <a:rPr lang="en-GB" sz="2800" b="1" dirty="0"/>
              <a:t>ALE</a:t>
            </a:r>
          </a:p>
          <a:p>
            <a:r>
              <a:rPr lang="en-GB" sz="2800" dirty="0"/>
              <a:t>£100,000</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r>
              <a:rPr lang="en-GB" sz="2800" dirty="0"/>
              <a:t>Should organisations always choose the lowest-cost security solution?</a:t>
            </a:r>
          </a:p>
          <a:p>
            <a:r>
              <a:rPr lang="en-GB" sz="2800" b="1" dirty="0"/>
              <a:t>Sample Answer</a:t>
            </a:r>
          </a:p>
          <a:p>
            <a:r>
              <a:rPr lang="en-GB" sz="2800" dirty="0"/>
              <a:t>No.</a:t>
            </a:r>
          </a:p>
          <a:p>
            <a:r>
              <a:rPr lang="en-GB" sz="2800" dirty="0"/>
              <a:t>The objective is to achieve acceptable risk rather than minimise expenditure.</a:t>
            </a: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endParaRPr kumimoji="0" lang="en-US" sz="2800" b="1" i="0" u="none" strike="noStrike" kern="1200" cap="none" spc="0" normalizeH="0" baseline="0" noProof="0" dirty="0">
              <a:ln>
                <a:noFill/>
              </a:ln>
              <a:solidFill>
                <a:srgbClr val="055C91"/>
              </a:solidFill>
              <a:effectLst/>
              <a:uLnTx/>
              <a:uFillTx/>
              <a:latin typeface="Calibri Light"/>
              <a:ea typeface="+mj-ea"/>
              <a:cs typeface="+mj-cs"/>
            </a:endParaRPr>
          </a:p>
          <a:p>
            <a:pPr eaLnBrk="1" hangingPunct="1"/>
            <a:r>
              <a:rPr kumimoji="0" lang="en-US" sz="2800" b="1" i="0" u="none" strike="noStrike" kern="1200" cap="none" spc="0" normalizeH="0" baseline="0" noProof="0" dirty="0">
                <a:ln>
                  <a:noFill/>
                </a:ln>
                <a:solidFill>
                  <a:srgbClr val="055C91"/>
                </a:solidFill>
                <a:effectLst/>
                <a:uLnTx/>
                <a:uFillTx/>
                <a:latin typeface="Calibri Light"/>
                <a:ea typeface="+mj-ea"/>
                <a:cs typeface="+mj-cs"/>
              </a:rPr>
              <a:t>Other Methods of Establishing Feasibility</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Organizational feasibility analysis examines how well the proposed information security alternatives will contribute to efficiency, effectiveness, and overall operation of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Operational feasibility refers to user acceptance and support, management acceptance and support, and the system’s compatibility with the requirements of the organization’s stakeholders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User engagement and support can be achieved by means of three simple actions: communicate, educate, and involve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Technical feasibility determines whether or not the organization has or can acquire the technology and expertise to implement, support, and manage the new safeguards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Political feasibility defines what can and cannot occur based on the consensus and relationships between the communities of interest, especially given that the budget allocation decisions can be politically charged</a:t>
            </a:r>
          </a:p>
          <a:p>
            <a:pPr eaLnBrk="1" hangingPunct="1"/>
            <a:endParaRPr lang="en-US" dirty="0"/>
          </a:p>
          <a:p>
            <a:pPr eaLnBrk="1" hangingPunct="1"/>
            <a:endParaRPr lang="en-US" dirty="0"/>
          </a:p>
        </p:txBody>
      </p:sp>
    </p:spTree>
    <p:extLst>
      <p:ext uri="{BB962C8B-B14F-4D97-AF65-F5344CB8AC3E}">
        <p14:creationId xmlns:p14="http://schemas.microsoft.com/office/powerpoint/2010/main" val="245403757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dirty="0"/>
              <a:t>Why do technically excellent security projects sometimes fail?</a:t>
            </a:r>
          </a:p>
          <a:p>
            <a:r>
              <a:rPr lang="en-GB" b="1" dirty="0"/>
              <a:t>Sample Answer</a:t>
            </a:r>
          </a:p>
          <a:p>
            <a:r>
              <a:rPr lang="en-GB" dirty="0"/>
              <a:t>Lack of organisational support, funding or user acceptance.</a:t>
            </a:r>
          </a:p>
          <a:p>
            <a:endParaRPr lang="en-US" dirty="0"/>
          </a:p>
        </p:txBody>
      </p:sp>
      <p:sp>
        <p:nvSpPr>
          <p:cNvPr id="9011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EC8491AC-A209-4F45-96E8-4E55598FEA0C}" type="slidenum">
              <a:rPr lang="en-US" sz="1200" smtClean="0"/>
              <a:pPr eaLnBrk="1" hangingPunct="1"/>
              <a:t>20</a:t>
            </a:fld>
            <a:endParaRPr lang="en-US" sz="1200" dirty="0"/>
          </a:p>
        </p:txBody>
      </p:sp>
    </p:spTree>
    <p:extLst>
      <p:ext uri="{BB962C8B-B14F-4D97-AF65-F5344CB8AC3E}">
        <p14:creationId xmlns:p14="http://schemas.microsoft.com/office/powerpoint/2010/main" val="240331260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21</a:t>
            </a:fld>
            <a:endParaRPr lang="en-US" sz="1200" dirty="0"/>
          </a:p>
        </p:txBody>
      </p:sp>
    </p:spTree>
    <p:extLst>
      <p:ext uri="{BB962C8B-B14F-4D97-AF65-F5344CB8AC3E}">
        <p14:creationId xmlns:p14="http://schemas.microsoft.com/office/powerpoint/2010/main" val="191349968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Qualitative and Hybrid Asset Valuation Measures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Many of the approaches to asset valuation described previously attempt to use actual values or estimates to create a quantitative assessment; in some cases, an organization might be unable to determine these values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Fortunately, risk assessment steps can be executed using estimates based on a qualitative assessment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more granular approach, the semi-qualitative or hybrid assessment, tries to reduce some of the ambiguity of qualitative measures without resorting to the unsubstantiated estimations used for quantitative measures</a:t>
            </a:r>
          </a:p>
          <a:p>
            <a:endParaRPr lang="en-US" dirty="0"/>
          </a:p>
          <a:p>
            <a:r>
              <a:rPr kumimoji="0" lang="en-US" sz="2800" b="1" i="0" u="none" strike="noStrike" kern="1200" cap="none" spc="0" normalizeH="0" baseline="0" noProof="0" dirty="0">
                <a:ln>
                  <a:noFill/>
                </a:ln>
                <a:solidFill>
                  <a:srgbClr val="055C91"/>
                </a:solidFill>
                <a:effectLst/>
                <a:uLnTx/>
                <a:uFillTx/>
                <a:latin typeface="Calibri Light"/>
                <a:ea typeface="+mj-ea"/>
                <a:cs typeface="+mj-cs"/>
              </a:rPr>
              <a:t>Delphi Technique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Delphi technique, named for the oracle at Delphi, is a process whereby a group rates or ranks a set of information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individual responses are compiled and then returned to the group for another iteration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process continues until the entire group is satisfied with the result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This technique can be applied to the development of scales, asset valuation, asset or threat ranking, or any scenario that can benefit from the input of more than one decision maker</a:t>
            </a:r>
          </a:p>
          <a:p>
            <a:endParaRPr lang="en-US" dirty="0"/>
          </a:p>
          <a:p>
            <a:r>
              <a:rPr lang="en-GB" dirty="0"/>
              <a:t>FAIR is increasingly used because it:</a:t>
            </a:r>
          </a:p>
          <a:p>
            <a:r>
              <a:rPr lang="en-GB" dirty="0"/>
              <a:t>quantifies cyber risk </a:t>
            </a:r>
          </a:p>
          <a:p>
            <a:r>
              <a:rPr lang="en-GB" dirty="0"/>
              <a:t>supports board reporting </a:t>
            </a:r>
          </a:p>
          <a:p>
            <a:r>
              <a:rPr lang="en-GB" dirty="0"/>
              <a:t>translates cyber risk into financial terms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a:p>
            <a:r>
              <a:rPr lang="en-GB" dirty="0"/>
              <a:t>Why do executives prefer financial risk language?</a:t>
            </a:r>
          </a:p>
          <a:p>
            <a:r>
              <a:rPr lang="en-GB" b="1" dirty="0"/>
              <a:t>Sample Answer</a:t>
            </a:r>
          </a:p>
          <a:p>
            <a:r>
              <a:rPr lang="en-GB" dirty="0"/>
              <a:t>Because it supports investment and strategic decisions.</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a:p>
            <a:r>
              <a:rPr lang="en-GB" b="1" dirty="0"/>
              <a:t>Microsoft Risk Management</a:t>
            </a:r>
          </a:p>
          <a:p>
            <a:r>
              <a:rPr lang="en-GB" dirty="0"/>
              <a:t>Update.</a:t>
            </a:r>
          </a:p>
          <a:p>
            <a:r>
              <a:rPr lang="en-GB" dirty="0"/>
              <a:t>Include:</a:t>
            </a:r>
          </a:p>
          <a:p>
            <a:r>
              <a:rPr lang="en-GB" dirty="0"/>
              <a:t>Microsoft Secure Score </a:t>
            </a:r>
          </a:p>
          <a:p>
            <a:r>
              <a:rPr lang="en-GB" dirty="0"/>
              <a:t>Defender Exposure Management </a:t>
            </a:r>
          </a:p>
          <a:p>
            <a:r>
              <a:rPr lang="en-GB" dirty="0"/>
              <a:t>Security Benchmarking </a:t>
            </a:r>
          </a:p>
          <a:p>
            <a:br>
              <a:rPr lang="en-GB" dirty="0"/>
            </a:br>
            <a:endParaRPr lang="en-GB" dirty="0"/>
          </a:p>
          <a:p>
            <a:r>
              <a:rPr lang="en-GB" b="1" dirty="0"/>
              <a:t>ISO 27005</a:t>
            </a:r>
          </a:p>
          <a:p>
            <a:r>
              <a:rPr lang="en-GB" dirty="0"/>
              <a:t>Add:</a:t>
            </a:r>
          </a:p>
          <a:p>
            <a:r>
              <a:rPr lang="en-GB" dirty="0"/>
              <a:t>Current ISO 27005:2022 alignment.</a:t>
            </a:r>
          </a:p>
          <a:p>
            <a:br>
              <a:rPr lang="en-GB" dirty="0"/>
            </a:br>
            <a:endParaRPr lang="en-GB" dirty="0"/>
          </a:p>
          <a:p>
            <a:r>
              <a:rPr lang="en-GB" b="1" dirty="0"/>
              <a:t>NIST RMF</a:t>
            </a:r>
          </a:p>
          <a:p>
            <a:r>
              <a:rPr lang="en-GB" dirty="0"/>
              <a:t>Add:</a:t>
            </a:r>
          </a:p>
          <a:p>
            <a:r>
              <a:rPr lang="en-GB" dirty="0"/>
              <a:t>Relationship to:</a:t>
            </a:r>
          </a:p>
          <a:p>
            <a:r>
              <a:rPr lang="en-GB" dirty="0"/>
              <a:t>NIST CSF 2.0 </a:t>
            </a:r>
          </a:p>
          <a:p>
            <a:r>
              <a:rPr lang="en-GB" dirty="0"/>
              <a:t>NIST SP 800-37</a:t>
            </a:r>
          </a:p>
          <a:p>
            <a:pPr marL="0" marR="0" lvl="0" indent="0" algn="l" defTabSz="914400" rtl="0" eaLnBrk="1" fontAlgn="auto" latinLnBrk="0" hangingPunct="1">
              <a:lnSpc>
                <a:spcPct val="95000"/>
              </a:lnSpc>
              <a:spcBef>
                <a:spcPts val="1200"/>
              </a:spcBef>
              <a:spcAft>
                <a:spcPts val="0"/>
              </a:spcAft>
              <a:buClr>
                <a:srgbClr val="055C91"/>
              </a:buClr>
              <a:buSzTx/>
              <a:buFont typeface="Arial" pitchFamily="34" charset="0"/>
              <a:buNone/>
              <a:tabLst/>
              <a:defRPr/>
            </a:pPr>
            <a:endParaRPr lang="en-US" dirty="0"/>
          </a:p>
        </p:txBody>
      </p:sp>
      <p:sp>
        <p:nvSpPr>
          <p:cNvPr id="9114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313A92D9-853B-4C9A-A8E1-D3BCAAD86A16}" type="slidenum">
              <a:rPr lang="en-US" sz="1200" smtClean="0"/>
              <a:pPr eaLnBrk="1" hangingPunct="1"/>
              <a:t>22</a:t>
            </a:fld>
            <a:endParaRPr lang="en-US" sz="1200" dirty="0"/>
          </a:p>
        </p:txBody>
      </p:sp>
    </p:spTree>
    <p:extLst>
      <p:ext uri="{BB962C8B-B14F-4D97-AF65-F5344CB8AC3E}">
        <p14:creationId xmlns:p14="http://schemas.microsoft.com/office/powerpoint/2010/main" val="42757293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srgbClr val="055C91"/>
                </a:solidFill>
                <a:effectLst/>
                <a:uLnTx/>
                <a:uFillTx/>
                <a:latin typeface="Calibri Light"/>
                <a:ea typeface="+mn-ea"/>
                <a:cs typeface="+mn-cs"/>
              </a:rPr>
              <a:t>The OCTAVE Methods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Operationally Critical Threat, Asset, and Vulnerability Evaluation (OCTAVE) Method defines the essential components of a comprehensive, systematic, context-driven, self-directed information security risk evaluation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By following the OCTAVE Method, an organization can make information-protection decisions based on risks to the confidentiality, integrity, and availability of critical information technology assets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operational or business units and the IT department work together to address the information security needs of the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endPar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endParaRP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are three variations of the OCTAVE Method:</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original OCTAVE method, which forms the basis for the OCTAVE body of knowledge, and which was designed for larger organizations (300 or more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OCTAVE-S, for smaller organizations of about 100 users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OCTAVE-Allegro, a streamlined approach for information security assessment and assurance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23</a:t>
            </a:fld>
            <a:endParaRPr lang="en-GB"/>
          </a:p>
        </p:txBody>
      </p:sp>
    </p:spTree>
    <p:extLst>
      <p:ext uri="{BB962C8B-B14F-4D97-AF65-F5344CB8AC3E}">
        <p14:creationId xmlns:p14="http://schemas.microsoft.com/office/powerpoint/2010/main" val="385778423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kumimoji="0" lang="en-US" sz="2800" b="1" i="0" u="none" strike="noStrike" kern="1200" cap="none" spc="0" normalizeH="0" baseline="0" noProof="0" dirty="0">
                <a:ln>
                  <a:noFill/>
                </a:ln>
                <a:solidFill>
                  <a:srgbClr val="055C91"/>
                </a:solidFill>
                <a:effectLst/>
                <a:uLnTx/>
                <a:uFillTx/>
                <a:latin typeface="Calibri Light"/>
                <a:ea typeface="+mj-ea"/>
                <a:cs typeface="+mj-cs"/>
              </a:rPr>
              <a:t>Microsoft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Microsoft also promotes a risk management approach</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Four phases in the MS InfoSec risk management process: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Assessing risk</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Conducting decision support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Implementing controls</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Measuring program effectiveness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24</a:t>
            </a:fld>
            <a:endParaRPr lang="en-GB"/>
          </a:p>
        </p:txBody>
      </p:sp>
    </p:spTree>
    <p:extLst>
      <p:ext uri="{BB962C8B-B14F-4D97-AF65-F5344CB8AC3E}">
        <p14:creationId xmlns:p14="http://schemas.microsoft.com/office/powerpoint/2010/main" val="275622000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Slide Image Placeholder 1"/>
          <p:cNvSpPr>
            <a:spLocks noGrp="1" noRot="1" noChangeAspect="1" noTextEdit="1"/>
          </p:cNvSpPr>
          <p:nvPr>
            <p:ph type="sldImg"/>
          </p:nvPr>
        </p:nvSpPr>
        <p:spPr>
          <a:ln/>
        </p:spPr>
      </p:sp>
      <p:sp>
        <p:nvSpPr>
          <p:cNvPr id="1064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fontScale="40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Factor Analysis of Information Risk (FAIR) framework includes: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taxonomy for information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Standard nomenclature for information risk terms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framework for establishing data collection criteria</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Measurement scales for risk factors</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computational engine for calculating risk</a:t>
            </a:r>
          </a:p>
          <a:p>
            <a:pPr marL="400050" marR="0" lvl="1" indent="-171450" algn="l" defTabSz="914400" rtl="0" eaLnBrk="1" fontAlgn="auto" latinLnBrk="0" hangingPunct="1">
              <a:lnSpc>
                <a:spcPct val="95000"/>
              </a:lnSpc>
              <a:spcBef>
                <a:spcPts val="600"/>
              </a:spcBef>
              <a:spcAft>
                <a:spcPts val="0"/>
              </a:spcAft>
              <a:buClr>
                <a:srgbClr val="0D3857"/>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A modeling construct for analyzing complex risk scenarios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Basic FAIR analysis is composed of ten steps in four stages: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1—Identify scenario components: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 Identify the asset at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2. Identify the threat community under consideration</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2—Evaluate Loss Event Frequency (LEF):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3. Estimate the probable Threat Event Frequency (TEF)</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4. Estimate the Threat Capability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TCap</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5. Estimate Control strength (CS)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6. Derive Vulnerability (</a:t>
            </a:r>
            <a:r>
              <a:rPr kumimoji="0" lang="en-US" sz="2000" b="0" i="0" u="none" strike="noStrike" kern="1200" cap="none" spc="0" normalizeH="0" baseline="0" noProof="0" dirty="0" err="1">
                <a:ln>
                  <a:noFill/>
                </a:ln>
                <a:solidFill>
                  <a:srgbClr val="000000">
                    <a:lumMod val="75000"/>
                    <a:lumOff val="25000"/>
                  </a:srgbClr>
                </a:solidFill>
                <a:effectLst/>
                <a:uLnTx/>
                <a:uFillTx/>
                <a:latin typeface="+mn-lt"/>
                <a:ea typeface="+mn-ea"/>
                <a:cs typeface="+mn-cs"/>
              </a:rPr>
              <a:t>Vuln</a:t>
            </a: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7. Derive Loss Event Frequency (LEF)</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3—Evaluate Probable Loss Magnitude (PLM)</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8. Estimate worst-case loss</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9. Estimate probable loss</a:t>
            </a:r>
          </a:p>
          <a:p>
            <a:pPr marL="228600" marR="0" lvl="1" indent="0" algn="l" defTabSz="914400" rtl="0" eaLnBrk="1" fontAlgn="auto" latinLnBrk="0" hangingPunct="1">
              <a:lnSpc>
                <a:spcPct val="95000"/>
              </a:lnSpc>
              <a:spcBef>
                <a:spcPts val="600"/>
              </a:spcBef>
              <a:spcAft>
                <a:spcPts val="0"/>
              </a:spcAft>
              <a:buClr>
                <a:srgbClr val="0D3857"/>
              </a:buClr>
              <a:buSzTx/>
              <a:buFont typeface="Arial" pitchFamily="34" charset="0"/>
              <a:buNone/>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Stage 4—Derive and articulate Risk</a:t>
            </a:r>
          </a:p>
          <a:p>
            <a:pPr marL="457200" marR="0" lvl="2" indent="0" algn="l" defTabSz="914400" rtl="0" eaLnBrk="1" fontAlgn="auto" latinLnBrk="0" hangingPunct="1">
              <a:lnSpc>
                <a:spcPct val="95000"/>
              </a:lnSpc>
              <a:spcBef>
                <a:spcPct val="20000"/>
              </a:spcBef>
              <a:spcAft>
                <a:spcPts val="0"/>
              </a:spcAft>
              <a:buClr>
                <a:srgbClr val="000000">
                  <a:lumMod val="75000"/>
                  <a:lumOff val="25000"/>
                </a:srgbClr>
              </a:buClr>
              <a:buSzTx/>
              <a:buFont typeface="Arial" pitchFamily="34" charset="0"/>
              <a:buNone/>
              <a:tabLst/>
              <a:defRPr/>
            </a:pPr>
            <a:r>
              <a:rPr kumimoji="0" lang="en-US" sz="2000" b="0" i="0" u="none" strike="noStrike" kern="1200" cap="none" spc="0" normalizeH="0" baseline="0" noProof="0" dirty="0">
                <a:ln>
                  <a:noFill/>
                </a:ln>
                <a:solidFill>
                  <a:srgbClr val="000000">
                    <a:lumMod val="75000"/>
                    <a:lumOff val="25000"/>
                  </a:srgbClr>
                </a:solidFill>
                <a:effectLst/>
                <a:uLnTx/>
                <a:uFillTx/>
                <a:latin typeface="+mn-lt"/>
                <a:ea typeface="+mn-ea"/>
                <a:cs typeface="+mn-cs"/>
              </a:rPr>
              <a:t>10. Derive and articulate Risk</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Unlike other risk management frameworks, FAIR relies on the qualitative assessment of many risk components using scales with value ranges, for example very high to very low</a:t>
            </a:r>
          </a:p>
          <a:p>
            <a:endParaRPr lang="en-US" dirty="0"/>
          </a:p>
        </p:txBody>
      </p:sp>
      <p:sp>
        <p:nvSpPr>
          <p:cNvPr id="1065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400">
                <a:solidFill>
                  <a:schemeClr val="tx1"/>
                </a:solidFill>
                <a:latin typeface="Times New Roman" pitchFamily="18" charset="0"/>
              </a:defRPr>
            </a:lvl1pPr>
            <a:lvl2pPr marL="742950" indent="-285750" eaLnBrk="0" hangingPunct="0">
              <a:defRPr sz="4400">
                <a:solidFill>
                  <a:schemeClr val="tx1"/>
                </a:solidFill>
                <a:latin typeface="Times New Roman" pitchFamily="18" charset="0"/>
              </a:defRPr>
            </a:lvl2pPr>
            <a:lvl3pPr marL="1143000" indent="-228600" eaLnBrk="0" hangingPunct="0">
              <a:defRPr sz="4400">
                <a:solidFill>
                  <a:schemeClr val="tx1"/>
                </a:solidFill>
                <a:latin typeface="Times New Roman" pitchFamily="18" charset="0"/>
              </a:defRPr>
            </a:lvl3pPr>
            <a:lvl4pPr marL="1600200" indent="-228600" eaLnBrk="0" hangingPunct="0">
              <a:defRPr sz="4400">
                <a:solidFill>
                  <a:schemeClr val="tx1"/>
                </a:solidFill>
                <a:latin typeface="Times New Roman" pitchFamily="18" charset="0"/>
              </a:defRPr>
            </a:lvl4pPr>
            <a:lvl5pPr marL="2057400" indent="-228600" eaLnBrk="0" hangingPunct="0">
              <a:defRPr sz="4400">
                <a:solidFill>
                  <a:schemeClr val="tx1"/>
                </a:solidFill>
                <a:latin typeface="Times New Roman" pitchFamily="18" charset="0"/>
              </a:defRPr>
            </a:lvl5pPr>
            <a:lvl6pPr marL="2514600" indent="-228600" eaLnBrk="0" fontAlgn="base" hangingPunct="0">
              <a:spcBef>
                <a:spcPct val="0"/>
              </a:spcBef>
              <a:spcAft>
                <a:spcPct val="0"/>
              </a:spcAft>
              <a:defRPr sz="4400">
                <a:solidFill>
                  <a:schemeClr val="tx1"/>
                </a:solidFill>
                <a:latin typeface="Times New Roman" pitchFamily="18" charset="0"/>
              </a:defRPr>
            </a:lvl6pPr>
            <a:lvl7pPr marL="2971800" indent="-228600" eaLnBrk="0" fontAlgn="base" hangingPunct="0">
              <a:spcBef>
                <a:spcPct val="0"/>
              </a:spcBef>
              <a:spcAft>
                <a:spcPct val="0"/>
              </a:spcAft>
              <a:defRPr sz="4400">
                <a:solidFill>
                  <a:schemeClr val="tx1"/>
                </a:solidFill>
                <a:latin typeface="Times New Roman" pitchFamily="18" charset="0"/>
              </a:defRPr>
            </a:lvl7pPr>
            <a:lvl8pPr marL="3429000" indent="-228600" eaLnBrk="0" fontAlgn="base" hangingPunct="0">
              <a:spcBef>
                <a:spcPct val="0"/>
              </a:spcBef>
              <a:spcAft>
                <a:spcPct val="0"/>
              </a:spcAft>
              <a:defRPr sz="4400">
                <a:solidFill>
                  <a:schemeClr val="tx1"/>
                </a:solidFill>
                <a:latin typeface="Times New Roman" pitchFamily="18" charset="0"/>
              </a:defRPr>
            </a:lvl8pPr>
            <a:lvl9pPr marL="3886200" indent="-228600" eaLnBrk="0" fontAlgn="base" hangingPunct="0">
              <a:spcBef>
                <a:spcPct val="0"/>
              </a:spcBef>
              <a:spcAft>
                <a:spcPct val="0"/>
              </a:spcAft>
              <a:defRPr sz="4400">
                <a:solidFill>
                  <a:schemeClr val="tx1"/>
                </a:solidFill>
                <a:latin typeface="Times New Roman" pitchFamily="18" charset="0"/>
              </a:defRPr>
            </a:lvl9pPr>
          </a:lstStyle>
          <a:p>
            <a:pPr eaLnBrk="1" hangingPunct="1"/>
            <a:fld id="{44C69B9C-4030-486E-84F0-2E049577124C}" type="slidenum">
              <a:rPr lang="en-US" sz="1200" smtClean="0"/>
              <a:pPr eaLnBrk="1" hangingPunct="1"/>
              <a:t>25</a:t>
            </a:fld>
            <a:endParaRPr lang="en-US" sz="1200" dirty="0"/>
          </a:p>
        </p:txBody>
      </p:sp>
    </p:spTree>
    <p:extLst>
      <p:ext uri="{BB962C8B-B14F-4D97-AF65-F5344CB8AC3E}">
        <p14:creationId xmlns:p14="http://schemas.microsoft.com/office/powerpoint/2010/main" val="18275438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27000 series includes a standard for the performance of Risk Management, ISO 27005 (http://www.27000.org/iso-27005.htm) </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27005 document includes a five-stage risk management methodology:</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Assessment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Treatment</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Acceptance</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Communication</a:t>
            </a:r>
          </a:p>
          <a:p>
            <a:pPr marL="685800" marR="0" lvl="1" indent="-457200" algn="l" defTabSz="914400" rtl="0" eaLnBrk="1" fontAlgn="auto" latinLnBrk="0" hangingPunct="1">
              <a:lnSpc>
                <a:spcPct val="95000"/>
              </a:lnSpc>
              <a:spcBef>
                <a:spcPts val="600"/>
              </a:spcBef>
              <a:spcAft>
                <a:spcPts val="0"/>
              </a:spcAft>
              <a:buClr>
                <a:srgbClr val="0D3857"/>
              </a:buClr>
              <a:buSzTx/>
              <a:buFont typeface="+mj-lt"/>
              <a:buAutoNum type="arabicPeriod"/>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Risk Monitoring and Review</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26</a:t>
            </a:fld>
            <a:endParaRPr lang="en-GB"/>
          </a:p>
        </p:txBody>
      </p:sp>
    </p:spTree>
    <p:extLst>
      <p:ext uri="{BB962C8B-B14F-4D97-AF65-F5344CB8AC3E}">
        <p14:creationId xmlns:p14="http://schemas.microsoft.com/office/powerpoint/2010/main" val="40253051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ISO has another standard that addresses risk management: ISO 31000, which was used in the formalization of the risk management methodology presented elsewhere in this text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While more generic than the standard for information security risk management, ISO 31000 nonetheless provides a structured methodology for evaluating threats to economic performance in an organization</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There is a good deal of overlap between the two standards, as the heart of any good risk management program involves the same basic steps, much like the heart of any good systems development life cycle involves the same basic steps</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27</a:t>
            </a:fld>
            <a:endParaRPr lang="en-GB"/>
          </a:p>
        </p:txBody>
      </p:sp>
    </p:spTree>
    <p:extLst>
      <p:ext uri="{BB962C8B-B14F-4D97-AF65-F5344CB8AC3E}">
        <p14:creationId xmlns:p14="http://schemas.microsoft.com/office/powerpoint/2010/main" val="168412217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55000" lnSpcReduction="20000"/>
          </a:bodyPr>
          <a:lstStyle/>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National Institute for Standards and Technology (NIST) has modified its fundamental approach to systems management and certification/accreditation to one that follows the industry standard of effective risk management</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800" b="0" i="0" u="none" strike="noStrike" kern="1200" cap="none" spc="0" normalizeH="0" baseline="0" noProof="0" dirty="0">
                <a:ln>
                  <a:noFill/>
                </a:ln>
                <a:solidFill>
                  <a:srgbClr val="000000">
                    <a:lumMod val="75000"/>
                    <a:lumOff val="25000"/>
                  </a:srgbClr>
                </a:solidFill>
                <a:effectLst/>
                <a:uLnTx/>
                <a:uFillTx/>
                <a:latin typeface="+mn-lt"/>
                <a:ea typeface="+mn-ea"/>
                <a:cs typeface="+mn-cs"/>
              </a:rPr>
              <a:t>As discussed in “Special Publication 800-39: Managing Information Security Risk: Organization, Mission, and Information System View”</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first component of risk management addresses how organizations frame risk or establish a risk context—that is, describing the environment in which risk-based decisions are made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second component of risk management addresses how organizations assess risk within the context of the organizational risk frame</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third component of risk management addresses how organizations respond to risk once that risk is determined based on the results of risk assessments</a:t>
            </a:r>
          </a:p>
          <a:p>
            <a:pPr marL="171450" marR="0" lvl="0" indent="-171450" algn="l" defTabSz="914400" rtl="0" eaLnBrk="1" fontAlgn="auto" latinLnBrk="0" hangingPunct="1">
              <a:lnSpc>
                <a:spcPct val="95000"/>
              </a:lnSpc>
              <a:spcBef>
                <a:spcPts val="1200"/>
              </a:spcBef>
              <a:spcAft>
                <a:spcPts val="0"/>
              </a:spcAft>
              <a:buClr>
                <a:srgbClr val="055C91"/>
              </a:buClr>
              <a:buSzTx/>
              <a:buFont typeface="Arial" pitchFamily="34" charset="0"/>
              <a:buChar char="•"/>
              <a:tabLst/>
              <a:defRPr/>
            </a:pPr>
            <a:r>
              <a:rPr kumimoji="0" lang="en-US" sz="2400" b="0" i="0" u="none" strike="noStrike" kern="1200" cap="none" spc="0" normalizeH="0" baseline="0" noProof="0" dirty="0">
                <a:ln>
                  <a:noFill/>
                </a:ln>
                <a:solidFill>
                  <a:srgbClr val="000000">
                    <a:lumMod val="75000"/>
                    <a:lumOff val="25000"/>
                  </a:srgbClr>
                </a:solidFill>
                <a:effectLst/>
                <a:uLnTx/>
                <a:uFillTx/>
                <a:latin typeface="+mn-lt"/>
                <a:ea typeface="+mn-ea"/>
                <a:cs typeface="+mn-cs"/>
              </a:rPr>
              <a:t>The fourth component of risk management addresses how organizations monitor risk over time</a:t>
            </a:r>
          </a:p>
          <a:p>
            <a:endParaRPr lang="en-GB" dirty="0"/>
          </a:p>
        </p:txBody>
      </p:sp>
      <p:sp>
        <p:nvSpPr>
          <p:cNvPr id="4" name="Slide Number Placeholder 3"/>
          <p:cNvSpPr>
            <a:spLocks noGrp="1"/>
          </p:cNvSpPr>
          <p:nvPr>
            <p:ph type="sldNum" sz="quarter" idx="10"/>
          </p:nvPr>
        </p:nvSpPr>
        <p:spPr/>
        <p:txBody>
          <a:bodyPr/>
          <a:lstStyle/>
          <a:p>
            <a:fld id="{97970ACC-877F-4D3B-8A93-B8BA4EA78D53}" type="slidenum">
              <a:rPr lang="en-GB" smtClean="0"/>
              <a:pPr/>
              <a:t>28</a:t>
            </a:fld>
            <a:endParaRPr lang="en-GB"/>
          </a:p>
        </p:txBody>
      </p:sp>
    </p:spTree>
    <p:extLst>
      <p:ext uri="{BB962C8B-B14F-4D97-AF65-F5344CB8AC3E}">
        <p14:creationId xmlns:p14="http://schemas.microsoft.com/office/powerpoint/2010/main" val="171987020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Which emerging risk should concern organisations most over the next decade?</a:t>
            </a:r>
          </a:p>
        </p:txBody>
      </p:sp>
      <p:sp>
        <p:nvSpPr>
          <p:cNvPr id="4" name="Slide Number Placeholder 3"/>
          <p:cNvSpPr>
            <a:spLocks noGrp="1"/>
          </p:cNvSpPr>
          <p:nvPr>
            <p:ph type="sldNum" sz="quarter" idx="5"/>
          </p:nvPr>
        </p:nvSpPr>
        <p:spPr/>
        <p:txBody>
          <a:bodyPr/>
          <a:lstStyle/>
          <a:p>
            <a:fld id="{97970ACC-877F-4D3B-8A93-B8BA4EA78D53}" type="slidenum">
              <a:rPr lang="en-GB" smtClean="0"/>
              <a:pPr/>
              <a:t>33</a:t>
            </a:fld>
            <a:endParaRPr lang="en-GB"/>
          </a:p>
        </p:txBody>
      </p:sp>
    </p:spTree>
    <p:extLst>
      <p:ext uri="{BB962C8B-B14F-4D97-AF65-F5344CB8AC3E}">
        <p14:creationId xmlns:p14="http://schemas.microsoft.com/office/powerpoint/2010/main" val="42697891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37</a:t>
            </a:fld>
            <a:endParaRPr lang="en-GB"/>
          </a:p>
        </p:txBody>
      </p:sp>
    </p:spTree>
    <p:extLst>
      <p:ext uri="{BB962C8B-B14F-4D97-AF65-F5344CB8AC3E}">
        <p14:creationId xmlns:p14="http://schemas.microsoft.com/office/powerpoint/2010/main" val="206907103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97970ACC-877F-4D3B-8A93-B8BA4EA78D53}" type="slidenum">
              <a:rPr lang="en-GB" smtClean="0"/>
              <a:pPr/>
              <a:t>38</a:t>
            </a:fld>
            <a:endParaRPr lang="en-GB"/>
          </a:p>
        </p:txBody>
      </p:sp>
    </p:spTree>
    <p:extLst>
      <p:ext uri="{BB962C8B-B14F-4D97-AF65-F5344CB8AC3E}">
        <p14:creationId xmlns:p14="http://schemas.microsoft.com/office/powerpoint/2010/main" val="824876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764306" y="6458230"/>
            <a:ext cx="2133600" cy="365125"/>
          </a:xfrm>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6/9/2026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6/9/2026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6/9/2026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6/9/2026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6/9/2026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6/9/2026</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www.knowledgewithprofit.com/" TargetMode="External"/><Relationship Id="rId4" Type="http://schemas.openxmlformats.org/officeDocument/2006/relationships/hyperlink" Target="mailto:carlene.campbell@uwtsd.ac.uk" TargetMode="Externa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1.xml"/><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20.xml"/><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21.xml"/><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22.xml"/><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23.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4.xml"/><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25.xml"/><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386" y="268618"/>
            <a:ext cx="9083614" cy="1956997"/>
          </a:xfrm>
        </p:spPr>
        <p:txBody>
          <a:bodyPr/>
          <a:lstStyle/>
          <a:p>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400" dirty="0">
                <a:solidFill>
                  <a:srgbClr val="0F3661"/>
                </a:solidFill>
                <a:latin typeface="Times New Roman"/>
                <a:cs typeface="Times New Roman"/>
              </a:rPr>
              <a:t>Risk Treatment in Information Security</a:t>
            </a:r>
            <a:br>
              <a:rPr lang="en-US" sz="4400" dirty="0">
                <a:solidFill>
                  <a:srgbClr val="0F3661"/>
                </a:solidFill>
                <a:latin typeface="Times New Roman"/>
                <a:cs typeface="Times New Roman"/>
              </a:rPr>
            </a:br>
            <a:br>
              <a:rPr lang="en-US" sz="4400" dirty="0">
                <a:solidFill>
                  <a:srgbClr val="0F3661"/>
                </a:solidFill>
                <a:latin typeface="Times New Roman"/>
                <a:cs typeface="Times New Roman"/>
              </a:rPr>
            </a:br>
            <a:r>
              <a:rPr lang="en-US" sz="4000" dirty="0">
                <a:solidFill>
                  <a:srgbClr val="0F3661"/>
                </a:solidFill>
                <a:latin typeface="Times New Roman"/>
                <a:cs typeface="Times New Roman"/>
              </a:rPr>
              <a:t>Data Security Governance &amp; Compliance</a:t>
            </a:r>
            <a:endParaRPr lang="en-US" sz="4400" dirty="0">
              <a:solidFill>
                <a:srgbClr val="0F3661"/>
              </a:solidFill>
              <a:latin typeface="Times New Roman"/>
              <a:cs typeface="Times New Roman"/>
            </a:endParaRPr>
          </a:p>
        </p:txBody>
      </p:sp>
      <p:sp>
        <p:nvSpPr>
          <p:cNvPr id="3" name="TextBox 2"/>
          <p:cNvSpPr txBox="1"/>
          <p:nvPr/>
        </p:nvSpPr>
        <p:spPr>
          <a:xfrm>
            <a:off x="3797589" y="2856344"/>
            <a:ext cx="1548822" cy="523220"/>
          </a:xfrm>
          <a:prstGeom prst="rect">
            <a:avLst/>
          </a:prstGeom>
          <a:noFill/>
        </p:spPr>
        <p:txBody>
          <a:bodyPr wrap="none" rtlCol="0">
            <a:spAutoFit/>
          </a:bodyPr>
          <a:lstStyle/>
          <a:p>
            <a:r>
              <a:rPr lang="en-US" sz="2800" dirty="0">
                <a:latin typeface="Times New Roman"/>
                <a:cs typeface="Times New Roman"/>
              </a:rPr>
              <a:t>Lecture 7</a:t>
            </a:r>
          </a:p>
        </p:txBody>
      </p:sp>
      <p:grpSp>
        <p:nvGrpSpPr>
          <p:cNvPr id="5" name="Group 4">
            <a:extLst>
              <a:ext uri="{FF2B5EF4-FFF2-40B4-BE49-F238E27FC236}">
                <a16:creationId xmlns:a16="http://schemas.microsoft.com/office/drawing/2014/main" id="{8464D49B-B586-40C2-1077-096BBFA3830F}"/>
              </a:ext>
            </a:extLst>
          </p:cNvPr>
          <p:cNvGrpSpPr/>
          <p:nvPr/>
        </p:nvGrpSpPr>
        <p:grpSpPr>
          <a:xfrm>
            <a:off x="130834" y="2780503"/>
            <a:ext cx="2025770" cy="2686959"/>
            <a:chOff x="130834" y="2780503"/>
            <a:chExt cx="2025770" cy="2686959"/>
          </a:xfrm>
        </p:grpSpPr>
        <p:pic>
          <p:nvPicPr>
            <p:cNvPr id="6" name="Picture 5">
              <a:extLst>
                <a:ext uri="{FF2B5EF4-FFF2-40B4-BE49-F238E27FC236}">
                  <a16:creationId xmlns:a16="http://schemas.microsoft.com/office/drawing/2014/main" id="{3A00B1F7-0103-EF17-D1DA-C8AE1DAE1AE1}"/>
                </a:ext>
              </a:extLst>
            </p:cNvPr>
            <p:cNvPicPr>
              <a:picLocks noChangeAspect="1"/>
            </p:cNvPicPr>
            <p:nvPr/>
          </p:nvPicPr>
          <p:blipFill>
            <a:blip r:embed="rId3"/>
            <a:stretch>
              <a:fillRect/>
            </a:stretch>
          </p:blipFill>
          <p:spPr>
            <a:xfrm>
              <a:off x="221515" y="2780503"/>
              <a:ext cx="1935089" cy="2481610"/>
            </a:xfrm>
            <a:prstGeom prst="rect">
              <a:avLst/>
            </a:prstGeom>
          </p:spPr>
        </p:pic>
        <p:sp>
          <p:nvSpPr>
            <p:cNvPr id="7" name="TextBox 6">
              <a:extLst>
                <a:ext uri="{FF2B5EF4-FFF2-40B4-BE49-F238E27FC236}">
                  <a16:creationId xmlns:a16="http://schemas.microsoft.com/office/drawing/2014/main" id="{78A24734-BBDF-2BDD-F81A-EA58370FA067}"/>
                </a:ext>
              </a:extLst>
            </p:cNvPr>
            <p:cNvSpPr txBox="1"/>
            <p:nvPr/>
          </p:nvSpPr>
          <p:spPr>
            <a:xfrm>
              <a:off x="130834" y="5056763"/>
              <a:ext cx="1828800" cy="410699"/>
            </a:xfrm>
            <a:prstGeom prst="rect">
              <a:avLst/>
            </a:prstGeom>
            <a:noFill/>
          </p:spPr>
          <p:txBody>
            <a:bodyPr wrap="square" rtlCol="0">
              <a:spAutoFit/>
            </a:bodyPr>
            <a:lstStyle/>
            <a:p>
              <a:r>
                <a:rPr lang="en-GB" sz="1800" dirty="0"/>
                <a:t>Adapted Text</a:t>
              </a:r>
            </a:p>
          </p:txBody>
        </p:sp>
      </p:grpSp>
      <p:sp>
        <p:nvSpPr>
          <p:cNvPr id="8" name="Text Placeholder 1">
            <a:extLst>
              <a:ext uri="{FF2B5EF4-FFF2-40B4-BE49-F238E27FC236}">
                <a16:creationId xmlns:a16="http://schemas.microsoft.com/office/drawing/2014/main" id="{50ED2874-3663-CFCD-BE68-939E771640DA}"/>
              </a:ext>
            </a:extLst>
          </p:cNvPr>
          <p:cNvSpPr txBox="1">
            <a:spLocks/>
          </p:cNvSpPr>
          <p:nvPr/>
        </p:nvSpPr>
        <p:spPr>
          <a:xfrm>
            <a:off x="2880986" y="4181313"/>
            <a:ext cx="5408999" cy="1114057"/>
          </a:xfrm>
          <a:prstGeom prst="rect">
            <a:avLst/>
          </a:prstGeom>
        </p:spPr>
        <p:txBody>
          <a:bodyPr/>
          <a:lst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a:lstStyle>
          <a:p>
            <a:pPr marL="0" indent="0">
              <a:spcBef>
                <a:spcPts val="0"/>
              </a:spcBef>
              <a:spcAft>
                <a:spcPts val="600"/>
              </a:spcAft>
              <a:buNone/>
            </a:pPr>
            <a:r>
              <a:rPr lang="en-GB" sz="1600" dirty="0">
                <a:solidFill>
                  <a:schemeClr val="tx1"/>
                </a:solidFill>
              </a:rPr>
              <a:t>Lecturer: Assoc. Prof. Carlene Campbell</a:t>
            </a:r>
          </a:p>
          <a:p>
            <a:pPr marL="0" indent="0">
              <a:spcBef>
                <a:spcPts val="0"/>
              </a:spcBef>
              <a:spcAft>
                <a:spcPts val="600"/>
              </a:spcAft>
              <a:buNone/>
            </a:pPr>
            <a:r>
              <a:rPr lang="en-GB" sz="1600" dirty="0">
                <a:solidFill>
                  <a:schemeClr val="tx1"/>
                </a:solidFill>
              </a:rPr>
              <a:t>Email: </a:t>
            </a:r>
            <a:r>
              <a:rPr lang="en-GB" sz="1600" dirty="0">
                <a:solidFill>
                  <a:schemeClr val="tx1"/>
                </a:solidFill>
                <a:hlinkClick r:id="rId4">
                  <a:extLst>
                    <a:ext uri="{A12FA001-AC4F-418D-AE19-62706E023703}">
                      <ahyp:hlinkClr xmlns:ahyp="http://schemas.microsoft.com/office/drawing/2018/hyperlinkcolor" val="tx"/>
                    </a:ext>
                  </a:extLst>
                </a:hlinkClick>
              </a:rPr>
              <a:t>carlene.campbell@uwtsd.ac.uk</a:t>
            </a:r>
            <a:r>
              <a:rPr lang="en-GB" sz="1600" dirty="0">
                <a:solidFill>
                  <a:schemeClr val="tx1"/>
                </a:solidFill>
              </a:rPr>
              <a:t> </a:t>
            </a:r>
          </a:p>
          <a:p>
            <a:pPr marL="0" indent="0">
              <a:spcBef>
                <a:spcPts val="0"/>
              </a:spcBef>
              <a:spcAft>
                <a:spcPts val="600"/>
              </a:spcAft>
              <a:buNone/>
            </a:pPr>
            <a:r>
              <a:rPr lang="en-GB" sz="1600" dirty="0">
                <a:solidFill>
                  <a:schemeClr val="tx1"/>
                </a:solidFill>
              </a:rPr>
              <a:t>Website: </a:t>
            </a:r>
            <a:r>
              <a:rPr lang="en-GB" sz="1600" dirty="0">
                <a:solidFill>
                  <a:schemeClr val="tx1"/>
                </a:solidFill>
                <a:hlinkClick r:id="rId5">
                  <a:extLst>
                    <a:ext uri="{A12FA001-AC4F-418D-AE19-62706E023703}">
                      <ahyp:hlinkClr xmlns:ahyp="http://schemas.microsoft.com/office/drawing/2018/hyperlinkcolor" val="tx"/>
                    </a:ext>
                  </a:extLst>
                </a:hlinkClick>
              </a:rPr>
              <a:t>https://www.knowledgewithprofit.com/</a:t>
            </a:r>
            <a:r>
              <a:rPr lang="en-GB" sz="1600" dirty="0">
                <a:solidFill>
                  <a:schemeClr val="tx1"/>
                </a:solidFill>
              </a:rPr>
              <a:t> </a:t>
            </a: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14641" cy="713306"/>
          </a:xfrm>
        </p:spPr>
        <p:txBody>
          <a:bodyPr/>
          <a:lstStyle/>
          <a:p>
            <a:br>
              <a:rPr lang="en-US" dirty="0"/>
            </a:br>
            <a:r>
              <a:rPr lang="en-US" sz="3600" b="1" dirty="0"/>
              <a:t>Learning Outcome</a:t>
            </a:r>
            <a:endParaRPr lang="en-GB" b="1" dirty="0"/>
          </a:p>
        </p:txBody>
      </p:sp>
      <p:sp>
        <p:nvSpPr>
          <p:cNvPr id="3" name="Content Placeholder 2"/>
          <p:cNvSpPr>
            <a:spLocks noGrp="1"/>
          </p:cNvSpPr>
          <p:nvPr>
            <p:ph idx="1"/>
          </p:nvPr>
        </p:nvSpPr>
        <p:spPr>
          <a:xfrm>
            <a:off x="549274" y="1039091"/>
            <a:ext cx="8302625" cy="4494933"/>
          </a:xfrm>
        </p:spPr>
        <p:txBody>
          <a:bodyPr>
            <a:normAutofit/>
          </a:bodyPr>
          <a:lstStyle/>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Upon completion of this lecture, you should be able to:</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Discuss the strategy options used to treat risk and be prepared to select from them when given background information</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Evaluate control alternatives under the defense risk treatment strategy and formulate a cost–benefit analysis (CBA) using existing conceptual frameworks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Explain how to maintain and perpetuate controls</a:t>
            </a:r>
          </a:p>
          <a:p>
            <a:pPr marL="400050" lvl="1" indent="-171450" algn="just">
              <a:lnSpc>
                <a:spcPct val="95000"/>
              </a:lnSpc>
              <a:buClr>
                <a:srgbClr val="0D3857"/>
              </a:buClr>
              <a:buSzTx/>
              <a:buFont typeface="Arial" pitchFamily="34" charset="0"/>
              <a:buChar char="•"/>
            </a:pPr>
            <a:r>
              <a:rPr lang="en-US" sz="2400" dirty="0">
                <a:solidFill>
                  <a:srgbClr val="000000">
                    <a:lumMod val="75000"/>
                    <a:lumOff val="25000"/>
                  </a:srgbClr>
                </a:solidFill>
                <a:latin typeface="Calibri"/>
              </a:rPr>
              <a:t>Describe popular methodologies used in the industry to manage risk</a:t>
            </a:r>
          </a:p>
          <a:p>
            <a:pPr algn="just"/>
            <a:endParaRPr lang="en-GB" dirty="0"/>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4" name="Rectangle 5"/>
          <p:cNvSpPr>
            <a:spLocks noGrp="1" noChangeArrowheads="1"/>
          </p:cNvSpPr>
          <p:nvPr>
            <p:ph type="body" idx="1"/>
          </p:nvPr>
        </p:nvSpPr>
        <p:spPr>
          <a:xfrm>
            <a:off x="365125" y="860613"/>
            <a:ext cx="8415338" cy="3994020"/>
          </a:xfrm>
        </p:spPr>
        <p:txBody>
          <a:bodyPr>
            <a:normAutofit fontScale="62500" lnSpcReduction="20000"/>
          </a:bodyPr>
          <a:lstStyle/>
          <a:p>
            <a:pPr algn="just"/>
            <a:r>
              <a:rPr lang="en-US" dirty="0"/>
              <a:t>To remain competitive, organizations must design and create a secure environment in which business processes and procedures can function and evolve effectively</a:t>
            </a:r>
          </a:p>
          <a:p>
            <a:pPr algn="just"/>
            <a:r>
              <a:rPr lang="en-US" dirty="0"/>
              <a:t>This environment must maintain confidentiality and privacy and assure the integrity and availability of organizational data</a:t>
            </a:r>
          </a:p>
          <a:p>
            <a:pPr algn="just"/>
            <a:r>
              <a:rPr lang="en-US" dirty="0"/>
              <a:t>These objectives are met via the application of the principles of risk management</a:t>
            </a:r>
          </a:p>
          <a:p>
            <a:pPr algn="just"/>
            <a:r>
              <a:rPr lang="en-GB" dirty="0"/>
              <a:t>After the risk management (RM) process team has identified, analysed, and evaluated the level of risk currently inherent in its information assets (risk assessment), it then must treat the risk that is deemed unacceptable when it exceeds its risk appetite</a:t>
            </a:r>
          </a:p>
          <a:p>
            <a:pPr algn="just"/>
            <a:r>
              <a:rPr lang="en-GB" dirty="0"/>
              <a:t>Treating risk begins with an understanding of what risk treatment strategies are and how to formulate them</a:t>
            </a:r>
          </a:p>
          <a:p>
            <a:pPr algn="just"/>
            <a:r>
              <a:rPr lang="en-GB" dirty="0"/>
              <a:t>Cyber resilience and business resilience perspective</a:t>
            </a:r>
          </a:p>
          <a:p>
            <a:pPr algn="just"/>
            <a:endParaRPr lang="en-US" dirty="0"/>
          </a:p>
          <a:p>
            <a:pPr algn="just"/>
            <a:endParaRPr lang="en-US" dirty="0"/>
          </a:p>
        </p:txBody>
      </p:sp>
      <p:sp>
        <p:nvSpPr>
          <p:cNvPr id="5123" name="Rectangle 4"/>
          <p:cNvSpPr>
            <a:spLocks noGrp="1" noChangeArrowheads="1"/>
          </p:cNvSpPr>
          <p:nvPr>
            <p:ph type="title"/>
          </p:nvPr>
        </p:nvSpPr>
        <p:spPr>
          <a:xfrm>
            <a:off x="549275" y="107576"/>
            <a:ext cx="8042276" cy="658906"/>
          </a:xfrm>
        </p:spPr>
        <p:txBody>
          <a:bodyPr/>
          <a:lstStyle/>
          <a:p>
            <a:r>
              <a:rPr lang="en-US" sz="4000" dirty="0"/>
              <a:t>Introduction to Risk Treatment</a:t>
            </a:r>
          </a:p>
        </p:txBody>
      </p:sp>
      <p:sp>
        <p:nvSpPr>
          <p:cNvPr id="3" name="TextBox 2">
            <a:extLst>
              <a:ext uri="{FF2B5EF4-FFF2-40B4-BE49-F238E27FC236}">
                <a16:creationId xmlns:a16="http://schemas.microsoft.com/office/drawing/2014/main" id="{9779AD3A-1B1D-BB87-78D4-E4A092081CF8}"/>
              </a:ext>
            </a:extLst>
          </p:cNvPr>
          <p:cNvSpPr txBox="1"/>
          <p:nvPr/>
        </p:nvSpPr>
        <p:spPr>
          <a:xfrm>
            <a:off x="223935" y="4615648"/>
            <a:ext cx="8817428" cy="923330"/>
          </a:xfrm>
          <a:prstGeom prst="rect">
            <a:avLst/>
          </a:prstGeom>
          <a:noFill/>
        </p:spPr>
        <p:txBody>
          <a:bodyPr wrap="square">
            <a:spAutoFit/>
          </a:bodyPr>
          <a:lstStyle/>
          <a:p>
            <a:pPr>
              <a:buNone/>
            </a:pPr>
            <a:r>
              <a:rPr lang="en-GB" b="1" dirty="0"/>
              <a:t>Modern Risk Treatment Lifecycle</a:t>
            </a:r>
          </a:p>
          <a:p>
            <a:pPr>
              <a:buNone/>
            </a:pPr>
            <a:r>
              <a:rPr lang="en-GB" dirty="0"/>
              <a:t>Risk Identification → Risk Assessment → Risk Evaluation → Risk Treatment → Monitoring → Continuous Improvement</a:t>
            </a:r>
          </a:p>
        </p:txBody>
      </p:sp>
    </p:spTree>
    <p:extLst>
      <p:ext uri="{BB962C8B-B14F-4D97-AF65-F5344CB8AC3E}">
        <p14:creationId xmlns:p14="http://schemas.microsoft.com/office/powerpoint/2010/main" val="8417090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1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12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12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12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12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12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4"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0098C-A59F-85D1-57AC-B40E9C31849A}"/>
              </a:ext>
            </a:extLst>
          </p:cNvPr>
          <p:cNvSpPr>
            <a:spLocks noGrp="1"/>
          </p:cNvSpPr>
          <p:nvPr>
            <p:ph type="title"/>
          </p:nvPr>
        </p:nvSpPr>
        <p:spPr>
          <a:xfrm>
            <a:off x="549275" y="107576"/>
            <a:ext cx="8042276" cy="692524"/>
          </a:xfrm>
        </p:spPr>
        <p:txBody>
          <a:bodyPr/>
          <a:lstStyle/>
          <a:p>
            <a:r>
              <a:rPr lang="en-GB" sz="3200" dirty="0"/>
              <a:t>Cyber Resilience vs Business Resilience</a:t>
            </a:r>
          </a:p>
        </p:txBody>
      </p:sp>
      <p:sp>
        <p:nvSpPr>
          <p:cNvPr id="3" name="Content Placeholder 2">
            <a:extLst>
              <a:ext uri="{FF2B5EF4-FFF2-40B4-BE49-F238E27FC236}">
                <a16:creationId xmlns:a16="http://schemas.microsoft.com/office/drawing/2014/main" id="{A5F08403-44C2-541D-AA0E-3F027F1F0458}"/>
              </a:ext>
            </a:extLst>
          </p:cNvPr>
          <p:cNvSpPr>
            <a:spLocks noGrp="1"/>
          </p:cNvSpPr>
          <p:nvPr>
            <p:ph idx="1"/>
          </p:nvPr>
        </p:nvSpPr>
        <p:spPr>
          <a:xfrm>
            <a:off x="182880" y="795749"/>
            <a:ext cx="8591551" cy="1336956"/>
          </a:xfrm>
        </p:spPr>
        <p:txBody>
          <a:bodyPr/>
          <a:lstStyle/>
          <a:p>
            <a:pPr marL="0" indent="0" algn="just">
              <a:buNone/>
            </a:pPr>
            <a:r>
              <a:rPr lang="en-GB" dirty="0"/>
              <a:t>Business resilience ensures the organisation can continue functioning regardless of the type of disruption encountered.</a:t>
            </a:r>
          </a:p>
        </p:txBody>
      </p:sp>
      <p:graphicFrame>
        <p:nvGraphicFramePr>
          <p:cNvPr id="4" name="Table 3">
            <a:extLst>
              <a:ext uri="{FF2B5EF4-FFF2-40B4-BE49-F238E27FC236}">
                <a16:creationId xmlns:a16="http://schemas.microsoft.com/office/drawing/2014/main" id="{3F069541-6DC3-FC78-8832-AAE5CD620714}"/>
              </a:ext>
            </a:extLst>
          </p:cNvPr>
          <p:cNvGraphicFramePr>
            <a:graphicFrameLocks noGrp="1"/>
          </p:cNvGraphicFramePr>
          <p:nvPr>
            <p:extLst>
              <p:ext uri="{D42A27DB-BD31-4B8C-83A1-F6EECF244321}">
                <p14:modId xmlns:p14="http://schemas.microsoft.com/office/powerpoint/2010/main" val="405686131"/>
              </p:ext>
            </p:extLst>
          </p:nvPr>
        </p:nvGraphicFramePr>
        <p:xfrm>
          <a:off x="182880" y="2128133"/>
          <a:ext cx="5394960" cy="3436443"/>
        </p:xfrm>
        <a:graphic>
          <a:graphicData uri="http://schemas.openxmlformats.org/drawingml/2006/table">
            <a:tbl>
              <a:tblPr/>
              <a:tblGrid>
                <a:gridCol w="2697480">
                  <a:extLst>
                    <a:ext uri="{9D8B030D-6E8A-4147-A177-3AD203B41FA5}">
                      <a16:colId xmlns:a16="http://schemas.microsoft.com/office/drawing/2014/main" val="197907526"/>
                    </a:ext>
                  </a:extLst>
                </a:gridCol>
                <a:gridCol w="2697480">
                  <a:extLst>
                    <a:ext uri="{9D8B030D-6E8A-4147-A177-3AD203B41FA5}">
                      <a16:colId xmlns:a16="http://schemas.microsoft.com/office/drawing/2014/main" val="839049619"/>
                    </a:ext>
                  </a:extLst>
                </a:gridCol>
              </a:tblGrid>
              <a:tr h="350202">
                <a:tc>
                  <a:txBody>
                    <a:bodyPr/>
                    <a:lstStyle/>
                    <a:p>
                      <a:pPr>
                        <a:buNone/>
                      </a:pPr>
                      <a:r>
                        <a:rPr lang="en-GB" sz="1800" dirty="0"/>
                        <a:t>Cyber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dirty="0"/>
                        <a:t>Business Resilience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35251555"/>
                  </a:ext>
                </a:extLst>
              </a:tr>
              <a:tr h="503415">
                <a:tc>
                  <a:txBody>
                    <a:bodyPr/>
                    <a:lstStyle/>
                    <a:p>
                      <a:pPr>
                        <a:buNone/>
                      </a:pPr>
                      <a:r>
                        <a:rPr lang="en-GB" sz="1400" dirty="0"/>
                        <a:t>Focuses on cyber incidents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Focuses on all business disruptions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67065523"/>
                  </a:ext>
                </a:extLst>
              </a:tr>
              <a:tr h="612853">
                <a:tc>
                  <a:txBody>
                    <a:bodyPr/>
                    <a:lstStyle/>
                    <a:p>
                      <a:pPr>
                        <a:buNone/>
                      </a:pPr>
                      <a:r>
                        <a:rPr lang="en-GB" sz="1400" dirty="0"/>
                        <a:t>Protects digital assets and services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Protects overall organisational operations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53239442"/>
                  </a:ext>
                </a:extLst>
              </a:tr>
              <a:tr h="604098">
                <a:tc>
                  <a:txBody>
                    <a:bodyPr/>
                    <a:lstStyle/>
                    <a:p>
                      <a:pPr>
                        <a:buNone/>
                      </a:pPr>
                      <a:r>
                        <a:rPr lang="en-GB" sz="1400"/>
                        <a:t>Includes detection, response and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Includes continuity, crisis management and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237764628"/>
                  </a:ext>
                </a:extLst>
              </a:tr>
              <a:tr h="481527">
                <a:tc>
                  <a:txBody>
                    <a:bodyPr/>
                    <a:lstStyle/>
                    <a:p>
                      <a:pPr>
                        <a:buNone/>
                      </a:pPr>
                      <a:r>
                        <a:rPr lang="en-GB" sz="1400"/>
                        <a:t>Primarily security-focused</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Organisation-wide focus</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419227222"/>
                  </a:ext>
                </a:extLst>
              </a:tr>
              <a:tr h="854045">
                <a:tc>
                  <a:txBody>
                    <a:bodyPr/>
                    <a:lstStyle/>
                    <a:p>
                      <a:pPr>
                        <a:buNone/>
                      </a:pPr>
                      <a:r>
                        <a:rPr lang="en-GB" sz="1400"/>
                        <a:t>Example: ransomware recovery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400" dirty="0"/>
                        <a:t>Example: continuing operations during a pandemic</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479830407"/>
                  </a:ext>
                </a:extLst>
              </a:tr>
            </a:tbl>
          </a:graphicData>
        </a:graphic>
      </p:graphicFrame>
      <p:sp>
        <p:nvSpPr>
          <p:cNvPr id="6" name="TextBox 5">
            <a:extLst>
              <a:ext uri="{FF2B5EF4-FFF2-40B4-BE49-F238E27FC236}">
                <a16:creationId xmlns:a16="http://schemas.microsoft.com/office/drawing/2014/main" id="{07B4FC68-DDC0-7AC0-281E-4D9596D9DEB4}"/>
              </a:ext>
            </a:extLst>
          </p:cNvPr>
          <p:cNvSpPr txBox="1"/>
          <p:nvPr/>
        </p:nvSpPr>
        <p:spPr>
          <a:xfrm>
            <a:off x="5755641" y="2128133"/>
            <a:ext cx="3205479" cy="1908215"/>
          </a:xfrm>
          <a:prstGeom prst="rect">
            <a:avLst/>
          </a:prstGeom>
          <a:noFill/>
          <a:ln>
            <a:solidFill>
              <a:schemeClr val="tx1"/>
            </a:solidFill>
          </a:ln>
        </p:spPr>
        <p:txBody>
          <a:bodyPr wrap="square">
            <a:spAutoFit/>
          </a:bodyPr>
          <a:lstStyle/>
          <a:p>
            <a:r>
              <a:rPr lang="en-GB" dirty="0"/>
              <a:t>Business Resilience</a:t>
            </a:r>
          </a:p>
          <a:p>
            <a:r>
              <a:rPr lang="en-GB" dirty="0"/>
              <a:t>│</a:t>
            </a:r>
          </a:p>
          <a:p>
            <a:r>
              <a:rPr lang="en-GB" dirty="0"/>
              <a:t>├── </a:t>
            </a:r>
            <a:r>
              <a:rPr lang="en-GB" sz="1600" dirty="0"/>
              <a:t>Cyber Resilience</a:t>
            </a:r>
          </a:p>
          <a:p>
            <a:r>
              <a:rPr lang="en-GB" sz="1600" dirty="0"/>
              <a:t>├── Disaster Recovery</a:t>
            </a:r>
          </a:p>
          <a:p>
            <a:r>
              <a:rPr lang="en-GB" sz="1600" dirty="0"/>
              <a:t>├── Business Continuity</a:t>
            </a:r>
          </a:p>
          <a:p>
            <a:r>
              <a:rPr lang="en-GB" sz="1600" dirty="0"/>
              <a:t>├── Crisis Management</a:t>
            </a:r>
          </a:p>
          <a:p>
            <a:r>
              <a:rPr lang="en-GB" sz="1600" dirty="0"/>
              <a:t>└── Operational Resilience</a:t>
            </a:r>
          </a:p>
        </p:txBody>
      </p:sp>
      <p:sp>
        <p:nvSpPr>
          <p:cNvPr id="8" name="TextBox 7">
            <a:extLst>
              <a:ext uri="{FF2B5EF4-FFF2-40B4-BE49-F238E27FC236}">
                <a16:creationId xmlns:a16="http://schemas.microsoft.com/office/drawing/2014/main" id="{6B78341A-4B82-6299-66EA-257189367172}"/>
              </a:ext>
            </a:extLst>
          </p:cNvPr>
          <p:cNvSpPr txBox="1"/>
          <p:nvPr/>
        </p:nvSpPr>
        <p:spPr>
          <a:xfrm>
            <a:off x="5796282" y="4402130"/>
            <a:ext cx="2978149" cy="923330"/>
          </a:xfrm>
          <a:prstGeom prst="rect">
            <a:avLst/>
          </a:prstGeom>
          <a:noFill/>
        </p:spPr>
        <p:txBody>
          <a:bodyPr wrap="square">
            <a:spAutoFit/>
          </a:bodyPr>
          <a:lstStyle/>
          <a:p>
            <a:pPr algn="just"/>
            <a:r>
              <a:rPr lang="en-GB" dirty="0"/>
              <a:t>Can an organisation be cyber resilient but not business resilient?</a:t>
            </a:r>
          </a:p>
        </p:txBody>
      </p:sp>
    </p:spTree>
    <p:extLst>
      <p:ext uri="{BB962C8B-B14F-4D97-AF65-F5344CB8AC3E}">
        <p14:creationId xmlns:p14="http://schemas.microsoft.com/office/powerpoint/2010/main" val="14390125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animBg="1"/>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2820" y="199543"/>
            <a:ext cx="8402273" cy="6470198"/>
            <a:chOff x="82820" y="199543"/>
            <a:chExt cx="8402273" cy="6470198"/>
          </a:xfrm>
        </p:grpSpPr>
        <p:pic>
          <p:nvPicPr>
            <p:cNvPr id="2" name="Picture 1" descr="A flow diagram displays the risk management process: risk treatment. A double headed arrow links frame work and process communication which is on the left. The process monitoring and review is on the right. From Process preparation a double headed arrow connects risk assessment which includes: risk identification, risk analysis, risk evaluation and risk treatment in the middle. From process monitoring and review an arrow connects to process preparation and from risk treatment a bent arrow connects to  process monitoring and review."/>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2820" y="199543"/>
              <a:ext cx="8402273" cy="6470198"/>
            </a:xfrm>
            <a:prstGeom prst="rect">
              <a:avLst/>
            </a:prstGeom>
          </p:spPr>
        </p:pic>
        <p:sp>
          <p:nvSpPr>
            <p:cNvPr id="3" name="TextBox 2"/>
            <p:cNvSpPr txBox="1"/>
            <p:nvPr/>
          </p:nvSpPr>
          <p:spPr>
            <a:xfrm>
              <a:off x="82820" y="6279776"/>
              <a:ext cx="1759427" cy="389965"/>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80105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p:cNvSpPr>
            <a:spLocks noGrp="1" noChangeArrowheads="1"/>
          </p:cNvSpPr>
          <p:nvPr>
            <p:ph type="body" idx="1"/>
          </p:nvPr>
        </p:nvSpPr>
        <p:spPr>
          <a:xfrm>
            <a:off x="549275" y="941294"/>
            <a:ext cx="8415338" cy="4477871"/>
          </a:xfrm>
        </p:spPr>
        <p:txBody>
          <a:bodyPr>
            <a:noAutofit/>
          </a:bodyPr>
          <a:lstStyle/>
          <a:p>
            <a:pPr algn="just"/>
            <a:r>
              <a:rPr lang="en-US" sz="2800" dirty="0"/>
              <a:t>Once the project team for InfoSec development has identified the information assets with unacceptable levels of risk, the team must choose one of five basic strategies to treat the risks for those assets:</a:t>
            </a:r>
          </a:p>
          <a:p>
            <a:pPr lvl="1" algn="just"/>
            <a:r>
              <a:rPr lang="en-US" sz="2400" dirty="0"/>
              <a:t>Defense </a:t>
            </a:r>
            <a:r>
              <a:rPr lang="en-US" sz="1800" dirty="0"/>
              <a:t>(</a:t>
            </a:r>
            <a:r>
              <a:rPr lang="en-GB" sz="1800" dirty="0"/>
              <a:t>MFA, Zero Trust, EDR/XDR, Network Segmentation)</a:t>
            </a:r>
            <a:endParaRPr lang="en-US" sz="1800" dirty="0"/>
          </a:p>
          <a:p>
            <a:pPr lvl="1" algn="just"/>
            <a:r>
              <a:rPr lang="en-US" sz="2400" dirty="0"/>
              <a:t>Transference </a:t>
            </a:r>
            <a:r>
              <a:rPr lang="en-US" sz="2000" dirty="0"/>
              <a:t>(</a:t>
            </a:r>
            <a:r>
              <a:rPr lang="en-GB" sz="2000" dirty="0"/>
              <a:t>Cyber Insurance, Cloud Providers, MSSPs)</a:t>
            </a:r>
            <a:endParaRPr lang="en-US" sz="2400" dirty="0"/>
          </a:p>
          <a:p>
            <a:pPr lvl="1" algn="just"/>
            <a:r>
              <a:rPr lang="en-US" sz="2400" dirty="0"/>
              <a:t>Mitigation </a:t>
            </a:r>
            <a:r>
              <a:rPr lang="en-US" sz="1400" dirty="0"/>
              <a:t>(</a:t>
            </a:r>
            <a:r>
              <a:rPr lang="en-GB" sz="1400" dirty="0"/>
              <a:t>Cyber Incident Response, Cyber Recovery Vaults, Resilience Planning)</a:t>
            </a:r>
            <a:endParaRPr lang="en-US" sz="1400" dirty="0"/>
          </a:p>
          <a:p>
            <a:pPr lvl="1" algn="just"/>
            <a:r>
              <a:rPr lang="en-US" sz="2400" dirty="0"/>
              <a:t>Acceptance </a:t>
            </a:r>
            <a:r>
              <a:rPr lang="en-US" sz="1800" dirty="0"/>
              <a:t>(</a:t>
            </a:r>
            <a:r>
              <a:rPr lang="en-GB" sz="1800" dirty="0"/>
              <a:t>Risk Registers, Board Risk Acceptance)</a:t>
            </a:r>
            <a:endParaRPr lang="en-US" sz="1800" dirty="0"/>
          </a:p>
          <a:p>
            <a:pPr lvl="1" algn="just"/>
            <a:r>
              <a:rPr lang="en-US" sz="2400" dirty="0"/>
              <a:t>Termination </a:t>
            </a:r>
            <a:r>
              <a:rPr lang="en-US" sz="1800" dirty="0"/>
              <a:t>(</a:t>
            </a:r>
            <a:r>
              <a:rPr lang="en-GB" sz="1800" dirty="0"/>
              <a:t>Legacy System Retirement)</a:t>
            </a:r>
            <a:endParaRPr lang="en-US" sz="2400" dirty="0"/>
          </a:p>
        </p:txBody>
      </p:sp>
      <p:sp>
        <p:nvSpPr>
          <p:cNvPr id="6147" name="Rectangle 2"/>
          <p:cNvSpPr>
            <a:spLocks noGrp="1" noChangeArrowheads="1"/>
          </p:cNvSpPr>
          <p:nvPr>
            <p:ph type="title"/>
          </p:nvPr>
        </p:nvSpPr>
        <p:spPr>
          <a:xfrm>
            <a:off x="549275" y="107576"/>
            <a:ext cx="8042276" cy="833718"/>
          </a:xfrm>
        </p:spPr>
        <p:txBody>
          <a:bodyPr/>
          <a:lstStyle/>
          <a:p>
            <a:r>
              <a:rPr lang="en-US" dirty="0"/>
              <a:t>Risk Treatment Strategies</a:t>
            </a:r>
          </a:p>
        </p:txBody>
      </p:sp>
    </p:spTree>
    <p:extLst>
      <p:ext uri="{BB962C8B-B14F-4D97-AF65-F5344CB8AC3E}">
        <p14:creationId xmlns:p14="http://schemas.microsoft.com/office/powerpoint/2010/main" val="36679328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1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1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1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148">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148">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148">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88258" y="180377"/>
            <a:ext cx="8727141" cy="6489363"/>
            <a:chOff x="188258" y="180377"/>
            <a:chExt cx="8727141" cy="6489363"/>
          </a:xfrm>
        </p:grpSpPr>
        <p:pic>
          <p:nvPicPr>
            <p:cNvPr id="3" name="Picture 2" descr="The table of Summary of Mitigation Plans. The table has 5 columns and 4 rows. The column headings are as follows from left to right: Plan, Description, Example, When Deployed, Time Frame. The row entries are as follows. Row 1. Plan, Incident response I R plan. Description, Actions an organization takes during incidents such as attacks or accidental data loss. Example, List of steps to be taken during an incident; Intelligence gathering; Information analysis. When Deployed, as an incident or disaster unfolds. Time frame, Immediate and real time reaction. Row 2. Disaster recovery D R plan. Description, Preparations for recovery should a disaster occur; Strategies to limit losses before and during a disaster; Step-by-step instructions to regain normalcy. Example, Procedures for the recovery of lost data; Procedures for the reestablishment of lost technology infrastructure and services; Shutdown procedures to protect systems and data. When Deployed, immediately after the incident is labeled a disaster. Time Frame, Short term recovery. Row 3. Business continuity B C plan. Description, steps to ensure continuation of the overall business when the scale of a disaster exceeds the D R plan’s ability to quickly restore operations. Example, Preparation steps for activation of alternate data centers; Establishment of critical business functions in an alternate location. When Deployed, immediately after the disaster is determined to affect the continued operations of the organization. Time Frame, Long term organizational stability. Row 4. Plan, Crisis management C M plan. Description, steps to ensure the safety and welfare of the people associated with an organization in the event of an incident or disaster that threatens their well being. Example, Procedures for the notification of personnel in the event of an incident or disaster; Procedures for communication with associated emergency services; Procedures for reacting to and recovering from personnel safety threats. Deployed, Immediately after the incident or disaster is deemed to threaten&#10;personnel safety. Time Frame, Both short term safety and long term personnel welfare stability.&#10;"/>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88258" y="180377"/>
              <a:ext cx="8727141" cy="6489363"/>
            </a:xfrm>
            <a:prstGeom prst="rect">
              <a:avLst/>
            </a:prstGeom>
          </p:spPr>
        </p:pic>
        <p:sp>
          <p:nvSpPr>
            <p:cNvPr id="2" name="TextBox 1"/>
            <p:cNvSpPr txBox="1"/>
            <p:nvPr/>
          </p:nvSpPr>
          <p:spPr>
            <a:xfrm>
              <a:off x="457200" y="180377"/>
              <a:ext cx="1035424"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9358001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6" name="Rectangle 3"/>
          <p:cNvSpPr>
            <a:spLocks noGrp="1" noChangeArrowheads="1"/>
          </p:cNvSpPr>
          <p:nvPr>
            <p:ph type="body" idx="1"/>
          </p:nvPr>
        </p:nvSpPr>
        <p:spPr>
          <a:xfrm>
            <a:off x="365125" y="833718"/>
            <a:ext cx="8415338" cy="4585447"/>
          </a:xfrm>
        </p:spPr>
        <p:txBody>
          <a:bodyPr>
            <a:normAutofit fontScale="85000" lnSpcReduction="10000"/>
          </a:bodyPr>
          <a:lstStyle/>
          <a:p>
            <a:pPr algn="just"/>
            <a:r>
              <a:rPr lang="en-US" dirty="0"/>
              <a:t>Risk appetite is the quantity and nature of risk that organizations are willing to accept as they evaluate the trade-offs between perfect security and unlimited accessibility </a:t>
            </a:r>
          </a:p>
          <a:p>
            <a:pPr algn="just"/>
            <a:r>
              <a:rPr lang="en-US" dirty="0"/>
              <a:t>The reasoned approach to risk is one that balances the expense (in terms of finance and the usability of information assets) against the possible losses, if exploited</a:t>
            </a:r>
          </a:p>
          <a:p>
            <a:pPr algn="just"/>
            <a:r>
              <a:rPr lang="en-GB" dirty="0"/>
              <a:t>When vulnerabilities have been controlled to the degree possible, there is often remaining risk that has not been completely removed, shifted, or planned for—in other words, residual risk </a:t>
            </a:r>
          </a:p>
          <a:p>
            <a:pPr algn="just"/>
            <a:r>
              <a:rPr lang="en-GB" dirty="0"/>
              <a:t>Residual risk persists even after safeguards are implemented to reduce the levels of risk associated with threats, vulnerabilities, and information assets</a:t>
            </a:r>
          </a:p>
          <a:p>
            <a:pPr algn="just"/>
            <a:endParaRPr lang="en-US" dirty="0"/>
          </a:p>
          <a:p>
            <a:pPr algn="just"/>
            <a:endParaRPr lang="en-US" dirty="0"/>
          </a:p>
        </p:txBody>
      </p:sp>
      <p:sp>
        <p:nvSpPr>
          <p:cNvPr id="13315" name="Rectangle 2"/>
          <p:cNvSpPr>
            <a:spLocks noGrp="1" noChangeArrowheads="1"/>
          </p:cNvSpPr>
          <p:nvPr>
            <p:ph type="title"/>
          </p:nvPr>
        </p:nvSpPr>
        <p:spPr>
          <a:xfrm>
            <a:off x="549275" y="107576"/>
            <a:ext cx="8042276" cy="726142"/>
          </a:xfrm>
        </p:spPr>
        <p:txBody>
          <a:bodyPr/>
          <a:lstStyle/>
          <a:p>
            <a:r>
              <a:rPr lang="en-US" dirty="0"/>
              <a:t>Managing Risk</a:t>
            </a:r>
          </a:p>
        </p:txBody>
      </p:sp>
    </p:spTree>
    <p:extLst>
      <p:ext uri="{BB962C8B-B14F-4D97-AF65-F5344CB8AC3E}">
        <p14:creationId xmlns:p14="http://schemas.microsoft.com/office/powerpoint/2010/main" val="20104010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3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3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31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331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316"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377240"/>
            <a:ext cx="8507505" cy="6426648"/>
            <a:chOff x="147918" y="377240"/>
            <a:chExt cx="8507505" cy="6426648"/>
          </a:xfrm>
        </p:grpSpPr>
        <p:pic>
          <p:nvPicPr>
            <p:cNvPr id="3" name="Picture 2" descr="A picture shows a residual risk. The image shows a chart with risk facing an information asset’s value. Residual risk- The risk that has not been covered by one of the safeguards in the top of the chart. The second and third portions show the amount of vulnerability reduced by safeguards. The third and fourth portion shows the amount of threat reduced by safeguards. The final portion shows the amount of asset value protected by safeguards. All the columns combined constitute the total risk facing the asset."/>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47918" y="377240"/>
              <a:ext cx="8507505" cy="6426648"/>
            </a:xfrm>
            <a:prstGeom prst="rect">
              <a:avLst/>
            </a:prstGeom>
          </p:spPr>
        </p:pic>
        <p:sp>
          <p:nvSpPr>
            <p:cNvPr id="2" name="TextBox 1"/>
            <p:cNvSpPr txBox="1"/>
            <p:nvPr/>
          </p:nvSpPr>
          <p:spPr>
            <a:xfrm>
              <a:off x="147918" y="6360459"/>
              <a:ext cx="1640541" cy="443429"/>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9992405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0BF3D5B-6551-0F11-B8EF-6CD45B9AD89C}"/>
              </a:ext>
            </a:extLst>
          </p:cNvPr>
          <p:cNvGraphicFramePr>
            <a:graphicFrameLocks noGrp="1"/>
          </p:cNvGraphicFramePr>
          <p:nvPr>
            <p:extLst>
              <p:ext uri="{D42A27DB-BD31-4B8C-83A1-F6EECF244321}">
                <p14:modId xmlns:p14="http://schemas.microsoft.com/office/powerpoint/2010/main" val="3393230540"/>
              </p:ext>
            </p:extLst>
          </p:nvPr>
        </p:nvGraphicFramePr>
        <p:xfrm>
          <a:off x="237067" y="948266"/>
          <a:ext cx="8489950" cy="2938782"/>
        </p:xfrm>
        <a:graphic>
          <a:graphicData uri="http://schemas.openxmlformats.org/drawingml/2006/table">
            <a:tbl>
              <a:tblPr/>
              <a:tblGrid>
                <a:gridCol w="4244975">
                  <a:extLst>
                    <a:ext uri="{9D8B030D-6E8A-4147-A177-3AD203B41FA5}">
                      <a16:colId xmlns:a16="http://schemas.microsoft.com/office/drawing/2014/main" val="3918682723"/>
                    </a:ext>
                  </a:extLst>
                </a:gridCol>
                <a:gridCol w="4244975">
                  <a:extLst>
                    <a:ext uri="{9D8B030D-6E8A-4147-A177-3AD203B41FA5}">
                      <a16:colId xmlns:a16="http://schemas.microsoft.com/office/drawing/2014/main" val="715359697"/>
                    </a:ext>
                  </a:extLst>
                </a:gridCol>
              </a:tblGrid>
              <a:tr h="489797">
                <a:tc>
                  <a:txBody>
                    <a:bodyPr/>
                    <a:lstStyle/>
                    <a:p>
                      <a:pPr>
                        <a:buNone/>
                      </a:pPr>
                      <a:r>
                        <a:rPr lang="en-GB" sz="1800" b="1" dirty="0"/>
                        <a:t>Organisation Type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tc>
                  <a:txBody>
                    <a:bodyPr/>
                    <a:lstStyle/>
                    <a:p>
                      <a:pPr>
                        <a:buNone/>
                      </a:pPr>
                      <a:r>
                        <a:rPr lang="en-GB" sz="1800" b="1" dirty="0"/>
                        <a:t>Typical Risk Appetite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bg2"/>
                    </a:solidFill>
                  </a:tcPr>
                </a:tc>
                <a:extLst>
                  <a:ext uri="{0D108BD9-81ED-4DB2-BD59-A6C34878D82A}">
                    <a16:rowId xmlns:a16="http://schemas.microsoft.com/office/drawing/2014/main" val="2686019796"/>
                  </a:ext>
                </a:extLst>
              </a:tr>
              <a:tr h="489797">
                <a:tc>
                  <a:txBody>
                    <a:bodyPr/>
                    <a:lstStyle/>
                    <a:p>
                      <a:pPr>
                        <a:buNone/>
                      </a:pPr>
                      <a:r>
                        <a:rPr lang="en-GB" sz="1800"/>
                        <a:t>Bank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Very 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37183634"/>
                  </a:ext>
                </a:extLst>
              </a:tr>
              <a:tr h="489797">
                <a:tc>
                  <a:txBody>
                    <a:bodyPr/>
                    <a:lstStyle/>
                    <a:p>
                      <a:pPr>
                        <a:buNone/>
                      </a:pPr>
                      <a:r>
                        <a:rPr lang="en-GB" sz="1800"/>
                        <a:t>Hospital</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380436201"/>
                  </a:ext>
                </a:extLst>
              </a:tr>
              <a:tr h="489797">
                <a:tc>
                  <a:txBody>
                    <a:bodyPr/>
                    <a:lstStyle/>
                    <a:p>
                      <a:pPr>
                        <a:buNone/>
                      </a:pPr>
                      <a:r>
                        <a:rPr lang="en-GB" sz="1800"/>
                        <a:t>Government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Low</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753143203"/>
                  </a:ext>
                </a:extLst>
              </a:tr>
              <a:tr h="489797">
                <a:tc>
                  <a:txBody>
                    <a:bodyPr/>
                    <a:lstStyle/>
                    <a:p>
                      <a:pPr>
                        <a:buNone/>
                      </a:pPr>
                      <a:r>
                        <a:rPr lang="en-GB" sz="1800"/>
                        <a:t>University</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a:t>Moderate</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821698999"/>
                  </a:ext>
                </a:extLst>
              </a:tr>
              <a:tr h="489797">
                <a:tc>
                  <a:txBody>
                    <a:bodyPr/>
                    <a:lstStyle/>
                    <a:p>
                      <a:pPr>
                        <a:buNone/>
                      </a:pPr>
                      <a:r>
                        <a:rPr lang="en-GB" sz="1800" dirty="0"/>
                        <a:t>Start-up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buNone/>
                      </a:pPr>
                      <a:r>
                        <a:rPr lang="en-GB" sz="1800" dirty="0"/>
                        <a:t>High</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575972142"/>
                  </a:ext>
                </a:extLst>
              </a:tr>
            </a:tbl>
          </a:graphicData>
        </a:graphic>
      </p:graphicFrame>
      <p:sp>
        <p:nvSpPr>
          <p:cNvPr id="4" name="TextBox 3">
            <a:extLst>
              <a:ext uri="{FF2B5EF4-FFF2-40B4-BE49-F238E27FC236}">
                <a16:creationId xmlns:a16="http://schemas.microsoft.com/office/drawing/2014/main" id="{554C3A75-AF82-1856-8248-FE4C911B4C3E}"/>
              </a:ext>
            </a:extLst>
          </p:cNvPr>
          <p:cNvSpPr txBox="1"/>
          <p:nvPr/>
        </p:nvSpPr>
        <p:spPr>
          <a:xfrm>
            <a:off x="237067" y="4163747"/>
            <a:ext cx="4679244" cy="1477328"/>
          </a:xfrm>
          <a:prstGeom prst="rect">
            <a:avLst/>
          </a:prstGeom>
          <a:noFill/>
        </p:spPr>
        <p:txBody>
          <a:bodyPr wrap="square">
            <a:spAutoFit/>
          </a:bodyPr>
          <a:lstStyle/>
          <a:p>
            <a:pPr>
              <a:buNone/>
            </a:pPr>
            <a:r>
              <a:rPr lang="en-GB" b="1" dirty="0"/>
              <a:t>Inherent Risk</a:t>
            </a:r>
            <a:endParaRPr lang="en-GB" dirty="0"/>
          </a:p>
          <a:p>
            <a:pPr>
              <a:buFont typeface="Arial" panose="020B0604020202020204" pitchFamily="34" charset="0"/>
              <a:buChar char="•"/>
            </a:pPr>
            <a:r>
              <a:rPr lang="en-GB" dirty="0"/>
              <a:t>Risk before controls. </a:t>
            </a:r>
          </a:p>
          <a:p>
            <a:pPr>
              <a:buNone/>
            </a:pPr>
            <a:endParaRPr lang="en-GB" b="1" dirty="0"/>
          </a:p>
          <a:p>
            <a:pPr>
              <a:buNone/>
            </a:pPr>
            <a:r>
              <a:rPr lang="en-GB" b="1" dirty="0"/>
              <a:t>Residual Risk</a:t>
            </a:r>
            <a:endParaRPr lang="en-GB" dirty="0"/>
          </a:p>
          <a:p>
            <a:pPr>
              <a:buFont typeface="Arial" panose="020B0604020202020204" pitchFamily="34" charset="0"/>
              <a:buChar char="•"/>
            </a:pPr>
            <a:r>
              <a:rPr lang="en-GB" dirty="0"/>
              <a:t>Risk after controls.</a:t>
            </a:r>
          </a:p>
        </p:txBody>
      </p:sp>
    </p:spTree>
    <p:extLst>
      <p:ext uri="{BB962C8B-B14F-4D97-AF65-F5344CB8AC3E}">
        <p14:creationId xmlns:p14="http://schemas.microsoft.com/office/powerpoint/2010/main" val="3913285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6" y="258210"/>
            <a:ext cx="5375005" cy="5070146"/>
            <a:chOff x="201706" y="258210"/>
            <a:chExt cx="8525435" cy="6431240"/>
          </a:xfrm>
        </p:grpSpPr>
        <p:pic>
          <p:nvPicPr>
            <p:cNvPr id="3" name="Picture 2" descr="A flowchart of risk handling action points. Assets assessment if No then it leads to no risk. If Yes, then escort to exploitable? If No, arrow points to no risk. If Yes, leads to asset is vulnerable to attack. Arrow leads to threat and vulnerability source. Arrow from threat source also leads to threat and vulnerability exist which leads to risk of loss exists and guides to the question Is the attacker’s gain greater than costs of attack? If No, points down to risk can be accepted. If Yes then arrow leads to, Is the expected loss greater than the organization’s ability to absorb? If No, leads to risk can be accepted. If Yes, the arrow leads to,  unacceptable risk: requires further treatment via defense, transference, or mitigation; or asset must be  terminated."/>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6" y="258210"/>
              <a:ext cx="8525435" cy="6412449"/>
            </a:xfrm>
            <a:prstGeom prst="rect">
              <a:avLst/>
            </a:prstGeom>
          </p:spPr>
        </p:pic>
        <p:sp>
          <p:nvSpPr>
            <p:cNvPr id="2" name="TextBox 1"/>
            <p:cNvSpPr txBox="1"/>
            <p:nvPr/>
          </p:nvSpPr>
          <p:spPr>
            <a:xfrm>
              <a:off x="201706" y="6320118"/>
              <a:ext cx="1479176" cy="369332"/>
            </a:xfrm>
            <a:prstGeom prst="rect">
              <a:avLst/>
            </a:prstGeom>
            <a:solidFill>
              <a:schemeClr val="bg1"/>
            </a:solidFill>
          </p:spPr>
          <p:txBody>
            <a:bodyPr wrap="square" rtlCol="0">
              <a:spAutoFit/>
            </a:bodyPr>
            <a:lstStyle/>
            <a:p>
              <a:endParaRPr lang="en-GB" dirty="0"/>
            </a:p>
          </p:txBody>
        </p:sp>
      </p:grpSp>
      <p:sp>
        <p:nvSpPr>
          <p:cNvPr id="6" name="TextBox 5">
            <a:extLst>
              <a:ext uri="{FF2B5EF4-FFF2-40B4-BE49-F238E27FC236}">
                <a16:creationId xmlns:a16="http://schemas.microsoft.com/office/drawing/2014/main" id="{3C418226-AFF8-51DC-EB2F-9A16226223F8}"/>
              </a:ext>
            </a:extLst>
          </p:cNvPr>
          <p:cNvSpPr txBox="1"/>
          <p:nvPr/>
        </p:nvSpPr>
        <p:spPr>
          <a:xfrm>
            <a:off x="6041672" y="869921"/>
            <a:ext cx="1984022" cy="2031325"/>
          </a:xfrm>
          <a:prstGeom prst="rect">
            <a:avLst/>
          </a:prstGeom>
          <a:noFill/>
          <a:ln>
            <a:solidFill>
              <a:schemeClr val="tx1"/>
            </a:solidFill>
          </a:ln>
        </p:spPr>
        <p:txBody>
          <a:bodyPr wrap="square">
            <a:spAutoFit/>
          </a:bodyPr>
          <a:lstStyle/>
          <a:p>
            <a:r>
              <a:rPr lang="en-GB" dirty="0"/>
              <a:t>Prevent</a:t>
            </a:r>
            <a:br>
              <a:rPr lang="en-GB" dirty="0"/>
            </a:br>
            <a:r>
              <a:rPr lang="en-GB" dirty="0"/>
              <a:t>↓</a:t>
            </a:r>
            <a:br>
              <a:rPr lang="en-GB" dirty="0"/>
            </a:br>
            <a:r>
              <a:rPr lang="en-GB" dirty="0"/>
              <a:t>Detect</a:t>
            </a:r>
            <a:br>
              <a:rPr lang="en-GB" dirty="0"/>
            </a:br>
            <a:r>
              <a:rPr lang="en-GB" dirty="0"/>
              <a:t>↓</a:t>
            </a:r>
            <a:br>
              <a:rPr lang="en-GB" dirty="0"/>
            </a:br>
            <a:r>
              <a:rPr lang="en-GB" dirty="0"/>
              <a:t>Respond</a:t>
            </a:r>
            <a:br>
              <a:rPr lang="en-GB" dirty="0"/>
            </a:br>
            <a:r>
              <a:rPr lang="en-GB" dirty="0"/>
              <a:t>↓</a:t>
            </a:r>
            <a:br>
              <a:rPr lang="en-GB" dirty="0"/>
            </a:br>
            <a:r>
              <a:rPr lang="en-GB" dirty="0"/>
              <a:t>Recover</a:t>
            </a:r>
          </a:p>
        </p:txBody>
      </p:sp>
      <p:sp>
        <p:nvSpPr>
          <p:cNvPr id="8" name="TextBox 7">
            <a:extLst>
              <a:ext uri="{FF2B5EF4-FFF2-40B4-BE49-F238E27FC236}">
                <a16:creationId xmlns:a16="http://schemas.microsoft.com/office/drawing/2014/main" id="{C7D307C7-2B8E-75A3-A5F1-F026E48C0570}"/>
              </a:ext>
            </a:extLst>
          </p:cNvPr>
          <p:cNvSpPr txBox="1"/>
          <p:nvPr/>
        </p:nvSpPr>
        <p:spPr>
          <a:xfrm>
            <a:off x="5510388" y="243396"/>
            <a:ext cx="2980267" cy="461665"/>
          </a:xfrm>
          <a:prstGeom prst="rect">
            <a:avLst/>
          </a:prstGeom>
          <a:noFill/>
        </p:spPr>
        <p:txBody>
          <a:bodyPr wrap="square">
            <a:spAutoFit/>
          </a:bodyPr>
          <a:lstStyle/>
          <a:p>
            <a:r>
              <a:rPr lang="en-GB" sz="2400" b="1" dirty="0"/>
              <a:t>Selecting Controls</a:t>
            </a:r>
          </a:p>
        </p:txBody>
      </p:sp>
      <p:sp>
        <p:nvSpPr>
          <p:cNvPr id="10" name="TextBox 9">
            <a:extLst>
              <a:ext uri="{FF2B5EF4-FFF2-40B4-BE49-F238E27FC236}">
                <a16:creationId xmlns:a16="http://schemas.microsoft.com/office/drawing/2014/main" id="{306EDAF2-C8C8-A341-04A1-23C01FCD930F}"/>
              </a:ext>
            </a:extLst>
          </p:cNvPr>
          <p:cNvSpPr txBox="1"/>
          <p:nvPr/>
        </p:nvSpPr>
        <p:spPr>
          <a:xfrm>
            <a:off x="5909734" y="3306212"/>
            <a:ext cx="2748844" cy="646331"/>
          </a:xfrm>
          <a:prstGeom prst="rect">
            <a:avLst/>
          </a:prstGeom>
          <a:noFill/>
        </p:spPr>
        <p:txBody>
          <a:bodyPr wrap="square">
            <a:spAutoFit/>
          </a:bodyPr>
          <a:lstStyle/>
          <a:p>
            <a:pPr algn="just"/>
            <a:r>
              <a:rPr lang="en-GB" b="1" dirty="0"/>
              <a:t>Is a single security control ever sufficient?</a:t>
            </a:r>
          </a:p>
        </p:txBody>
      </p:sp>
    </p:spTree>
    <p:extLst>
      <p:ext uri="{BB962C8B-B14F-4D97-AF65-F5344CB8AC3E}">
        <p14:creationId xmlns:p14="http://schemas.microsoft.com/office/powerpoint/2010/main" val="1081168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8" grpId="0"/>
      <p:bldP spid="10"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6386" y="484095"/>
            <a:ext cx="8731229" cy="6212540"/>
            <a:chOff x="206386" y="484095"/>
            <a:chExt cx="8731229" cy="6212540"/>
          </a:xfrm>
        </p:grpSpPr>
        <p:pic>
          <p:nvPicPr>
            <p:cNvPr id="2" name="Picture 1" descr="A risk treatment cycle. First Identify information assets the assess and evaluate risk to assets, next develop treatment strategy and plan. This leads to implement controls which connects to assess controls and asks the question, Are the controls adequate? If No, then return back to develop treatment strategy and plan. If Yes, then plan for maintenance which leads to measure risk to information asset and finally the question, Acceptable risk? If Yes, then return back to measure risk to information asset. If No, go to develop treatment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6386" y="484095"/>
              <a:ext cx="8731229" cy="6212540"/>
            </a:xfrm>
            <a:prstGeom prst="rect">
              <a:avLst/>
            </a:prstGeom>
          </p:spPr>
        </p:pic>
        <p:sp>
          <p:nvSpPr>
            <p:cNvPr id="3" name="TextBox 2"/>
            <p:cNvSpPr txBox="1"/>
            <p:nvPr/>
          </p:nvSpPr>
          <p:spPr>
            <a:xfrm>
              <a:off x="206386" y="6293224"/>
              <a:ext cx="1461049" cy="403411"/>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299025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05775" y="417645"/>
            <a:ext cx="8657225" cy="6316530"/>
            <a:chOff x="105775" y="417645"/>
            <a:chExt cx="8657225" cy="6316530"/>
          </a:xfrm>
        </p:grpSpPr>
        <p:pic>
          <p:nvPicPr>
            <p:cNvPr id="2" name="Picture 1" descr="A screenshot shows Clearwater compliance I R M- risk treatment. It displays the risk treat and evaluate form.    "/>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05775" y="417645"/>
              <a:ext cx="8657225" cy="6316530"/>
            </a:xfrm>
            <a:prstGeom prst="rect">
              <a:avLst/>
            </a:prstGeom>
          </p:spPr>
        </p:pic>
        <p:sp>
          <p:nvSpPr>
            <p:cNvPr id="3" name="TextBox 2"/>
            <p:cNvSpPr txBox="1"/>
            <p:nvPr/>
          </p:nvSpPr>
          <p:spPr>
            <a:xfrm>
              <a:off x="105775" y="6153150"/>
              <a:ext cx="120867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89405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94772" y="336417"/>
            <a:ext cx="8553928" cy="6312033"/>
            <a:chOff x="94772" y="336417"/>
            <a:chExt cx="8553928" cy="6312033"/>
          </a:xfrm>
        </p:grpSpPr>
        <p:pic>
          <p:nvPicPr>
            <p:cNvPr id="2" name="Picture 1" descr="A screenshot shows Clearwater compliance I R M- residual risk selection. It shows to avoid threat."/>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94772" y="336417"/>
              <a:ext cx="8553928" cy="6312033"/>
            </a:xfrm>
            <a:prstGeom prst="rect">
              <a:avLst/>
            </a:prstGeom>
          </p:spPr>
        </p:pic>
        <p:sp>
          <p:nvSpPr>
            <p:cNvPr id="3" name="TextBox 2"/>
            <p:cNvSpPr txBox="1"/>
            <p:nvPr/>
          </p:nvSpPr>
          <p:spPr>
            <a:xfrm>
              <a:off x="94772" y="6076950"/>
              <a:ext cx="12101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1819624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3"/>
          <p:cNvSpPr>
            <a:spLocks noGrp="1" noChangeArrowheads="1"/>
          </p:cNvSpPr>
          <p:nvPr>
            <p:ph type="body" idx="1"/>
          </p:nvPr>
        </p:nvSpPr>
        <p:spPr>
          <a:xfrm>
            <a:off x="365125" y="833718"/>
            <a:ext cx="8415338" cy="4461093"/>
          </a:xfrm>
        </p:spPr>
        <p:txBody>
          <a:bodyPr>
            <a:normAutofit fontScale="77500" lnSpcReduction="20000"/>
          </a:bodyPr>
          <a:lstStyle/>
          <a:p>
            <a:pPr algn="just"/>
            <a:r>
              <a:rPr lang="en-US" dirty="0"/>
              <a:t>Before deciding on the strategy for a specific TVA triplet, an organization should explore all readily accessible information about the economic and noneconomic consequences of an exploitation of the vulnerability, when the threat causes a loss to the asset</a:t>
            </a:r>
          </a:p>
          <a:p>
            <a:pPr algn="just"/>
            <a:r>
              <a:rPr lang="en-US" dirty="0"/>
              <a:t>“What are the actual and perceived advantages of implementing a control as opposed to the actual and perceived disadvantages?”</a:t>
            </a:r>
          </a:p>
          <a:p>
            <a:pPr algn="just"/>
            <a:r>
              <a:rPr lang="en-GB" dirty="0"/>
              <a:t>While the advantages of a specific strategy can be identified in a number of ways, the primary way is to determine the value of the information assets it is designed to protect</a:t>
            </a:r>
          </a:p>
          <a:p>
            <a:pPr algn="just"/>
            <a:r>
              <a:rPr lang="en-GB" dirty="0"/>
              <a:t>Cost avoidance is the money saved by using the </a:t>
            </a:r>
            <a:r>
              <a:rPr lang="en-GB" dirty="0" err="1"/>
              <a:t>defense</a:t>
            </a:r>
            <a:r>
              <a:rPr lang="en-GB" dirty="0"/>
              <a:t> strategy via the implementation of a control, thus eliminating the financial ramifications of an incident</a:t>
            </a:r>
          </a:p>
          <a:p>
            <a:pPr algn="just"/>
            <a:r>
              <a:rPr lang="en-GB" dirty="0"/>
              <a:t>The criterion most commonly used when evaluating a strategy to implement InfoSec controls and safeguards is economic feasibility</a:t>
            </a:r>
          </a:p>
          <a:p>
            <a:endParaRPr lang="en-US" dirty="0"/>
          </a:p>
        </p:txBody>
      </p:sp>
      <p:sp>
        <p:nvSpPr>
          <p:cNvPr id="22531" name="Rectangle 2"/>
          <p:cNvSpPr>
            <a:spLocks noGrp="1" noChangeArrowheads="1"/>
          </p:cNvSpPr>
          <p:nvPr>
            <p:ph type="title"/>
          </p:nvPr>
        </p:nvSpPr>
        <p:spPr>
          <a:xfrm>
            <a:off x="549275" y="107576"/>
            <a:ext cx="8042276" cy="632012"/>
          </a:xfrm>
        </p:spPr>
        <p:txBody>
          <a:bodyPr/>
          <a:lstStyle/>
          <a:p>
            <a:r>
              <a:rPr lang="en-US" sz="3200" dirty="0"/>
              <a:t>Feasibility and Cost–Benefit Analysis</a:t>
            </a:r>
          </a:p>
        </p:txBody>
      </p:sp>
    </p:spTree>
    <p:extLst>
      <p:ext uri="{BB962C8B-B14F-4D97-AF65-F5344CB8AC3E}">
        <p14:creationId xmlns:p14="http://schemas.microsoft.com/office/powerpoint/2010/main" val="1343277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253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2"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3"/>
          <p:cNvSpPr>
            <a:spLocks noGrp="1" noChangeArrowheads="1"/>
          </p:cNvSpPr>
          <p:nvPr>
            <p:ph type="body" idx="1"/>
          </p:nvPr>
        </p:nvSpPr>
        <p:spPr>
          <a:xfrm>
            <a:off x="549275" y="874060"/>
            <a:ext cx="8042276" cy="4491316"/>
          </a:xfrm>
        </p:spPr>
        <p:txBody>
          <a:bodyPr/>
          <a:lstStyle/>
          <a:p>
            <a:pPr algn="just"/>
            <a:r>
              <a:rPr lang="en-US" dirty="0"/>
              <a:t>Asset valuation is the process of assigning financial value or worth to each information asset</a:t>
            </a:r>
          </a:p>
          <a:p>
            <a:pPr algn="just"/>
            <a:r>
              <a:rPr lang="en-US" dirty="0"/>
              <a:t>The value of information differs within and between organizations</a:t>
            </a:r>
          </a:p>
          <a:p>
            <a:pPr algn="just"/>
            <a:r>
              <a:rPr lang="en-US" dirty="0"/>
              <a:t>Asset valuation involves the estimation of real and perceived costs, which can be selected from those associated with the design, development, installation, maintenance, protection, recovery, and defense against loss or litigation</a:t>
            </a:r>
          </a:p>
        </p:txBody>
      </p:sp>
      <p:sp>
        <p:nvSpPr>
          <p:cNvPr id="26627" name="Rectangle 2"/>
          <p:cNvSpPr>
            <a:spLocks noGrp="1" noChangeArrowheads="1"/>
          </p:cNvSpPr>
          <p:nvPr>
            <p:ph type="title"/>
          </p:nvPr>
        </p:nvSpPr>
        <p:spPr>
          <a:xfrm>
            <a:off x="549275" y="107576"/>
            <a:ext cx="8042276" cy="766483"/>
          </a:xfrm>
        </p:spPr>
        <p:txBody>
          <a:bodyPr/>
          <a:lstStyle/>
          <a:p>
            <a:r>
              <a:rPr lang="en-US" dirty="0"/>
              <a:t>Asset Valuation</a:t>
            </a:r>
          </a:p>
        </p:txBody>
      </p:sp>
    </p:spTree>
    <p:extLst>
      <p:ext uri="{BB962C8B-B14F-4D97-AF65-F5344CB8AC3E}">
        <p14:creationId xmlns:p14="http://schemas.microsoft.com/office/powerpoint/2010/main" val="374446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662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662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662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8"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3"/>
          <p:cNvSpPr>
            <a:spLocks noGrp="1" noChangeArrowheads="1"/>
          </p:cNvSpPr>
          <p:nvPr>
            <p:ph type="body" idx="1"/>
          </p:nvPr>
        </p:nvSpPr>
        <p:spPr>
          <a:xfrm>
            <a:off x="549275" y="672353"/>
            <a:ext cx="8415338" cy="4659144"/>
          </a:xfrm>
        </p:spPr>
        <p:txBody>
          <a:bodyPr/>
          <a:lstStyle/>
          <a:p>
            <a:pPr algn="just"/>
            <a:r>
              <a:rPr lang="en-US" dirty="0"/>
              <a:t>A single loss expectancy (SLE) is the calculated value associated with the most likely loss from a single occurrence of a specific attack </a:t>
            </a:r>
          </a:p>
          <a:p>
            <a:pPr algn="just"/>
            <a:r>
              <a:rPr lang="en-US" dirty="0"/>
              <a:t>It takes into account both the value of the asset and the expected percentage of loss that would occur from a particular attack</a:t>
            </a:r>
          </a:p>
          <a:p>
            <a:pPr marL="228600" lvl="1" indent="0" algn="just">
              <a:buNone/>
            </a:pPr>
            <a:r>
              <a:rPr lang="en-US" sz="2800" b="1" dirty="0"/>
              <a:t>SLE = asset value (AV) × exposure factor (EF)</a:t>
            </a:r>
          </a:p>
          <a:p>
            <a:pPr marL="228600" lvl="1" indent="0" algn="just">
              <a:buNone/>
            </a:pPr>
            <a:r>
              <a:rPr lang="en-US" dirty="0"/>
              <a:t>Where EF = the percentage loss that would occur from a given vulnerability being exploited</a:t>
            </a:r>
          </a:p>
          <a:p>
            <a:pPr algn="just"/>
            <a:r>
              <a:rPr lang="en-US" dirty="0"/>
              <a:t>This information is usually estimated</a:t>
            </a:r>
          </a:p>
        </p:txBody>
      </p:sp>
      <p:sp>
        <p:nvSpPr>
          <p:cNvPr id="30723" name="Rectangle 2"/>
          <p:cNvSpPr>
            <a:spLocks noGrp="1" noChangeArrowheads="1"/>
          </p:cNvSpPr>
          <p:nvPr>
            <p:ph type="title"/>
          </p:nvPr>
        </p:nvSpPr>
        <p:spPr>
          <a:xfrm>
            <a:off x="549275" y="107576"/>
            <a:ext cx="8042276" cy="443753"/>
          </a:xfrm>
        </p:spPr>
        <p:txBody>
          <a:bodyPr/>
          <a:lstStyle/>
          <a:p>
            <a:r>
              <a:rPr lang="en-US" sz="3600" dirty="0"/>
              <a:t>Asset Valuation (Continued)</a:t>
            </a:r>
          </a:p>
        </p:txBody>
      </p:sp>
    </p:spTree>
    <p:extLst>
      <p:ext uri="{BB962C8B-B14F-4D97-AF65-F5344CB8AC3E}">
        <p14:creationId xmlns:p14="http://schemas.microsoft.com/office/powerpoint/2010/main" val="304568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4">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0724">
                                            <p:txEl>
                                              <p:pRg st="2" end="2"/>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072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4"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8" name="Rectangle 3"/>
          <p:cNvSpPr>
            <a:spLocks noGrp="1" noChangeArrowheads="1"/>
          </p:cNvSpPr>
          <p:nvPr>
            <p:ph type="body" idx="1"/>
          </p:nvPr>
        </p:nvSpPr>
        <p:spPr>
          <a:xfrm>
            <a:off x="450293" y="788249"/>
            <a:ext cx="8042276" cy="4561463"/>
          </a:xfrm>
        </p:spPr>
        <p:txBody>
          <a:bodyPr>
            <a:normAutofit fontScale="85000" lnSpcReduction="20000"/>
          </a:bodyPr>
          <a:lstStyle/>
          <a:p>
            <a:pPr algn="just"/>
            <a:r>
              <a:rPr lang="en-US" dirty="0"/>
              <a:t>Usually, the probability of a threat occurring is depicted as a table that indicates how frequently an attack from each threat type is likely to occur within a given time frame</a:t>
            </a:r>
          </a:p>
          <a:p>
            <a:pPr algn="just"/>
            <a:r>
              <a:rPr lang="en-US" dirty="0"/>
              <a:t>This value is commonly referred to as the annualized rate of occurrence (ARO)</a:t>
            </a:r>
          </a:p>
          <a:p>
            <a:pPr algn="just"/>
            <a:r>
              <a:rPr lang="en-US" dirty="0"/>
              <a:t>ARO simply indicates how often you expect a specific type of attack to occur</a:t>
            </a:r>
          </a:p>
          <a:p>
            <a:pPr marL="171450" lvl="0" indent="-171450" algn="just">
              <a:lnSpc>
                <a:spcPct val="95000"/>
              </a:lnSpc>
              <a:spcBef>
                <a:spcPts val="1200"/>
              </a:spcBef>
              <a:buClr>
                <a:srgbClr val="055C91"/>
              </a:buClr>
              <a:buSzTx/>
              <a:buFont typeface="Arial" pitchFamily="34" charset="0"/>
              <a:buChar char="•"/>
            </a:pPr>
            <a:r>
              <a:rPr lang="en-US" sz="2800" dirty="0">
                <a:solidFill>
                  <a:srgbClr val="000000">
                    <a:lumMod val="75000"/>
                    <a:lumOff val="25000"/>
                  </a:srgbClr>
                </a:solidFill>
                <a:latin typeface="Calibri"/>
              </a:rPr>
              <a:t>Once you determine the loss from a single attack and the likely frequency of successful attacks, you can calculate the overall loss potential per risk expressed as an annualized loss expectancy (ALE) using the previous values for the ARO and SLE</a:t>
            </a:r>
          </a:p>
          <a:p>
            <a:pPr marL="228600" lvl="1" indent="0" algn="just">
              <a:lnSpc>
                <a:spcPct val="95000"/>
              </a:lnSpc>
              <a:buClr>
                <a:srgbClr val="0D3857"/>
              </a:buClr>
              <a:buSzTx/>
              <a:buNone/>
            </a:pPr>
            <a:r>
              <a:rPr lang="en-US" sz="2800" b="1" dirty="0">
                <a:solidFill>
                  <a:srgbClr val="000000">
                    <a:lumMod val="75000"/>
                    <a:lumOff val="25000"/>
                  </a:srgbClr>
                </a:solidFill>
                <a:latin typeface="Calibri"/>
              </a:rPr>
              <a:t>ALE = SLE × ARO</a:t>
            </a:r>
          </a:p>
          <a:p>
            <a:pPr algn="just"/>
            <a:endParaRPr lang="en-US" dirty="0"/>
          </a:p>
        </p:txBody>
      </p:sp>
      <p:sp>
        <p:nvSpPr>
          <p:cNvPr id="31747" name="Rectangle 2"/>
          <p:cNvSpPr>
            <a:spLocks noGrp="1" noChangeArrowheads="1"/>
          </p:cNvSpPr>
          <p:nvPr>
            <p:ph type="title"/>
          </p:nvPr>
        </p:nvSpPr>
        <p:spPr>
          <a:xfrm>
            <a:off x="549275" y="53788"/>
            <a:ext cx="8042276" cy="578224"/>
          </a:xfrm>
        </p:spPr>
        <p:txBody>
          <a:bodyPr/>
          <a:lstStyle/>
          <a:p>
            <a:r>
              <a:rPr lang="en-US" sz="3600" dirty="0"/>
              <a:t>Asset Valuation (Continued)</a:t>
            </a:r>
          </a:p>
        </p:txBody>
      </p:sp>
    </p:spTree>
    <p:extLst>
      <p:ext uri="{BB962C8B-B14F-4D97-AF65-F5344CB8AC3E}">
        <p14:creationId xmlns:p14="http://schemas.microsoft.com/office/powerpoint/2010/main" val="2713764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174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1748">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1748">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1748">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174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8"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5"/>
          <p:cNvSpPr>
            <a:spLocks noGrp="1" noChangeArrowheads="1"/>
          </p:cNvSpPr>
          <p:nvPr>
            <p:ph type="body" idx="1"/>
          </p:nvPr>
        </p:nvSpPr>
        <p:spPr>
          <a:xfrm>
            <a:off x="134471" y="718547"/>
            <a:ext cx="8875058" cy="4738220"/>
          </a:xfrm>
        </p:spPr>
        <p:txBody>
          <a:bodyPr>
            <a:normAutofit fontScale="92500" lnSpcReduction="20000"/>
          </a:bodyPr>
          <a:lstStyle/>
          <a:p>
            <a:pPr algn="just"/>
            <a:r>
              <a:rPr lang="en-US" sz="2600" dirty="0"/>
              <a:t>The Cost Benefit Analysis (CBA) determines whether the benefit from a control alternative is worth the associated cost of implementing and maintaining the control</a:t>
            </a:r>
          </a:p>
          <a:p>
            <a:pPr algn="just"/>
            <a:r>
              <a:rPr lang="en-US" sz="2600" dirty="0"/>
              <a:t>A CBA may be performed before implementing a control, or they can be performed after controls have been in place for a while</a:t>
            </a:r>
          </a:p>
          <a:p>
            <a:pPr marL="0" indent="0" algn="ctr">
              <a:buNone/>
            </a:pPr>
            <a:r>
              <a:rPr lang="en-US" sz="2600" b="1" dirty="0"/>
              <a:t>CBA = ALE (precontrol) − ALE (postcontrol) − ACS</a:t>
            </a:r>
          </a:p>
          <a:p>
            <a:pPr marL="228600" lvl="1" indent="0">
              <a:buNone/>
            </a:pPr>
            <a:r>
              <a:rPr lang="en-US" sz="2000" dirty="0"/>
              <a:t>Where:</a:t>
            </a:r>
          </a:p>
          <a:p>
            <a:pPr marL="228600" lvl="1" indent="0">
              <a:buNone/>
              <a:tabLst>
                <a:tab pos="2057400" algn="l"/>
              </a:tabLst>
            </a:pPr>
            <a:r>
              <a:rPr lang="en-US" sz="2000" dirty="0"/>
              <a:t>ALE (precontrol)     = ALE of the risk before the implementation of the control</a:t>
            </a:r>
          </a:p>
          <a:p>
            <a:pPr marL="228600" lvl="1" indent="0">
              <a:buNone/>
              <a:tabLst>
                <a:tab pos="2057400" algn="l"/>
              </a:tabLst>
            </a:pPr>
            <a:r>
              <a:rPr lang="en-US" sz="2000" dirty="0"/>
              <a:t>ALE (</a:t>
            </a:r>
            <a:r>
              <a:rPr lang="en-US" sz="2000" dirty="0" err="1"/>
              <a:t>postcontrol</a:t>
            </a:r>
            <a:r>
              <a:rPr lang="en-US" sz="2000" dirty="0"/>
              <a:t>)   = ALE examined after the control has been in place for a 		   period of time</a:t>
            </a:r>
          </a:p>
          <a:p>
            <a:pPr marL="228600" lvl="1" indent="0">
              <a:buNone/>
              <a:tabLst>
                <a:tab pos="2057400" algn="l"/>
              </a:tabLst>
            </a:pPr>
            <a:r>
              <a:rPr lang="en-US" sz="2000" dirty="0"/>
              <a:t>ACS	   = annualized cost of the safeguard</a:t>
            </a:r>
          </a:p>
        </p:txBody>
      </p:sp>
      <p:sp>
        <p:nvSpPr>
          <p:cNvPr id="32771" name="Rectangle 4"/>
          <p:cNvSpPr>
            <a:spLocks noGrp="1" noChangeArrowheads="1"/>
          </p:cNvSpPr>
          <p:nvPr>
            <p:ph type="title"/>
          </p:nvPr>
        </p:nvSpPr>
        <p:spPr>
          <a:xfrm>
            <a:off x="549275" y="107576"/>
            <a:ext cx="8042276" cy="564777"/>
          </a:xfrm>
        </p:spPr>
        <p:txBody>
          <a:bodyPr/>
          <a:lstStyle/>
          <a:p>
            <a:r>
              <a:rPr lang="en-US" sz="3600" dirty="0"/>
              <a:t>Asset Valuation (Continued)</a:t>
            </a:r>
          </a:p>
        </p:txBody>
      </p:sp>
    </p:spTree>
    <p:extLst>
      <p:ext uri="{BB962C8B-B14F-4D97-AF65-F5344CB8AC3E}">
        <p14:creationId xmlns:p14="http://schemas.microsoft.com/office/powerpoint/2010/main" val="2894084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27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277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2772">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2772">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2772">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2772">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277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2"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4" name="Rectangle 3"/>
          <p:cNvSpPr>
            <a:spLocks noGrp="1" noChangeArrowheads="1"/>
          </p:cNvSpPr>
          <p:nvPr>
            <p:ph type="body" idx="1"/>
          </p:nvPr>
        </p:nvSpPr>
        <p:spPr>
          <a:xfrm>
            <a:off x="128602" y="1173059"/>
            <a:ext cx="4933849" cy="4230214"/>
          </a:xfrm>
        </p:spPr>
        <p:txBody>
          <a:bodyPr>
            <a:normAutofit/>
          </a:bodyPr>
          <a:lstStyle/>
          <a:p>
            <a:r>
              <a:rPr lang="en-US" dirty="0"/>
              <a:t>Benchmarking</a:t>
            </a:r>
          </a:p>
          <a:p>
            <a:r>
              <a:rPr lang="en-US" dirty="0"/>
              <a:t>Due care and due diligence</a:t>
            </a:r>
          </a:p>
          <a:p>
            <a:r>
              <a:rPr lang="en-US" dirty="0"/>
              <a:t>Best business practices</a:t>
            </a:r>
          </a:p>
          <a:p>
            <a:r>
              <a:rPr lang="en-US" dirty="0"/>
              <a:t>Gold standard</a:t>
            </a:r>
          </a:p>
          <a:p>
            <a:r>
              <a:rPr lang="en-US" dirty="0"/>
              <a:t>Government recommendations and best practices</a:t>
            </a:r>
          </a:p>
        </p:txBody>
      </p:sp>
      <p:sp>
        <p:nvSpPr>
          <p:cNvPr id="35843" name="Rectangle 2"/>
          <p:cNvSpPr>
            <a:spLocks noGrp="1" noChangeArrowheads="1"/>
          </p:cNvSpPr>
          <p:nvPr>
            <p:ph type="title"/>
          </p:nvPr>
        </p:nvSpPr>
        <p:spPr>
          <a:xfrm>
            <a:off x="492714" y="456368"/>
            <a:ext cx="8042276" cy="847165"/>
          </a:xfrm>
        </p:spPr>
        <p:txBody>
          <a:bodyPr/>
          <a:lstStyle/>
          <a:p>
            <a:r>
              <a:rPr lang="en-US" sz="4000" dirty="0"/>
              <a:t>Alternatives to Feasibility Analysis</a:t>
            </a:r>
          </a:p>
        </p:txBody>
      </p:sp>
      <p:graphicFrame>
        <p:nvGraphicFramePr>
          <p:cNvPr id="2" name="Table 1">
            <a:extLst>
              <a:ext uri="{FF2B5EF4-FFF2-40B4-BE49-F238E27FC236}">
                <a16:creationId xmlns:a16="http://schemas.microsoft.com/office/drawing/2014/main" id="{5E0685E5-A847-E2B3-E953-704392C2D045}"/>
              </a:ext>
            </a:extLst>
          </p:cNvPr>
          <p:cNvGraphicFramePr>
            <a:graphicFrameLocks noGrp="1"/>
          </p:cNvGraphicFramePr>
          <p:nvPr>
            <p:extLst>
              <p:ext uri="{D42A27DB-BD31-4B8C-83A1-F6EECF244321}">
                <p14:modId xmlns:p14="http://schemas.microsoft.com/office/powerpoint/2010/main" val="795220143"/>
              </p:ext>
            </p:extLst>
          </p:nvPr>
        </p:nvGraphicFramePr>
        <p:xfrm>
          <a:off x="4854632" y="1554480"/>
          <a:ext cx="4160766" cy="3009207"/>
        </p:xfrm>
        <a:graphic>
          <a:graphicData uri="http://schemas.openxmlformats.org/drawingml/2006/table">
            <a:tbl>
              <a:tblPr/>
              <a:tblGrid>
                <a:gridCol w="2080383">
                  <a:extLst>
                    <a:ext uri="{9D8B030D-6E8A-4147-A177-3AD203B41FA5}">
                      <a16:colId xmlns:a16="http://schemas.microsoft.com/office/drawing/2014/main" val="3786087187"/>
                    </a:ext>
                  </a:extLst>
                </a:gridCol>
                <a:gridCol w="2080383">
                  <a:extLst>
                    <a:ext uri="{9D8B030D-6E8A-4147-A177-3AD203B41FA5}">
                      <a16:colId xmlns:a16="http://schemas.microsoft.com/office/drawing/2014/main" val="4084046866"/>
                    </a:ext>
                  </a:extLst>
                </a:gridCol>
              </a:tblGrid>
              <a:tr h="462955">
                <a:tc>
                  <a:txBody>
                    <a:bodyPr/>
                    <a:lstStyle/>
                    <a:p>
                      <a:pPr>
                        <a:buNone/>
                      </a:pPr>
                      <a:r>
                        <a:rPr lang="en-GB" sz="1800" dirty="0"/>
                        <a:t>Feasibility Type</a:t>
                      </a:r>
                    </a:p>
                  </a:txBody>
                  <a:tcPr anchor="ctr">
                    <a:lnL>
                      <a:noFill/>
                    </a:lnL>
                    <a:lnR>
                      <a:noFill/>
                    </a:lnR>
                    <a:lnT>
                      <a:noFill/>
                    </a:lnT>
                    <a:lnB>
                      <a:noFill/>
                    </a:lnB>
                    <a:solidFill>
                      <a:schemeClr val="bg2"/>
                    </a:solidFill>
                  </a:tcPr>
                </a:tc>
                <a:tc>
                  <a:txBody>
                    <a:bodyPr/>
                    <a:lstStyle/>
                    <a:p>
                      <a:pPr>
                        <a:buNone/>
                      </a:pPr>
                      <a:r>
                        <a:rPr lang="en-GB" sz="1800" dirty="0"/>
                        <a:t>Example</a:t>
                      </a:r>
                    </a:p>
                  </a:txBody>
                  <a:tcPr anchor="ctr">
                    <a:lnL>
                      <a:noFill/>
                    </a:lnL>
                    <a:lnR>
                      <a:noFill/>
                    </a:lnR>
                    <a:lnT>
                      <a:noFill/>
                    </a:lnT>
                    <a:lnB>
                      <a:noFill/>
                    </a:lnB>
                    <a:solidFill>
                      <a:schemeClr val="bg2"/>
                    </a:solidFill>
                  </a:tcPr>
                </a:tc>
                <a:extLst>
                  <a:ext uri="{0D108BD9-81ED-4DB2-BD59-A6C34878D82A}">
                    <a16:rowId xmlns:a16="http://schemas.microsoft.com/office/drawing/2014/main" val="927499534"/>
                  </a:ext>
                </a:extLst>
              </a:tr>
              <a:tr h="462955">
                <a:tc>
                  <a:txBody>
                    <a:bodyPr/>
                    <a:lstStyle/>
                    <a:p>
                      <a:pPr>
                        <a:buNone/>
                      </a:pPr>
                      <a:r>
                        <a:rPr lang="en-GB" sz="1400"/>
                        <a:t>Technical</a:t>
                      </a:r>
                    </a:p>
                  </a:txBody>
                  <a:tcPr anchor="ctr">
                    <a:lnL>
                      <a:noFill/>
                    </a:lnL>
                    <a:lnR>
                      <a:noFill/>
                    </a:lnR>
                    <a:lnT>
                      <a:noFill/>
                    </a:lnT>
                    <a:lnB>
                      <a:noFill/>
                    </a:lnB>
                    <a:noFill/>
                  </a:tcPr>
                </a:tc>
                <a:tc>
                  <a:txBody>
                    <a:bodyPr/>
                    <a:lstStyle/>
                    <a:p>
                      <a:pPr>
                        <a:buNone/>
                      </a:pPr>
                      <a:r>
                        <a:rPr lang="en-GB" sz="1400" dirty="0"/>
                        <a:t>Can we deploy XDR?</a:t>
                      </a:r>
                    </a:p>
                  </a:txBody>
                  <a:tcPr anchor="ctr">
                    <a:lnL>
                      <a:noFill/>
                    </a:lnL>
                    <a:lnR>
                      <a:noFill/>
                    </a:lnR>
                    <a:lnT>
                      <a:noFill/>
                    </a:lnT>
                    <a:lnB>
                      <a:noFill/>
                    </a:lnB>
                    <a:noFill/>
                  </a:tcPr>
                </a:tc>
                <a:extLst>
                  <a:ext uri="{0D108BD9-81ED-4DB2-BD59-A6C34878D82A}">
                    <a16:rowId xmlns:a16="http://schemas.microsoft.com/office/drawing/2014/main" val="2500180311"/>
                  </a:ext>
                </a:extLst>
              </a:tr>
              <a:tr h="462955">
                <a:tc>
                  <a:txBody>
                    <a:bodyPr/>
                    <a:lstStyle/>
                    <a:p>
                      <a:pPr>
                        <a:buNone/>
                      </a:pPr>
                      <a:r>
                        <a:rPr lang="en-GB" sz="1400" dirty="0"/>
                        <a:t>Operational</a:t>
                      </a:r>
                    </a:p>
                  </a:txBody>
                  <a:tcPr anchor="ctr">
                    <a:lnL>
                      <a:noFill/>
                    </a:lnL>
                    <a:lnR>
                      <a:noFill/>
                    </a:lnR>
                    <a:lnT>
                      <a:noFill/>
                    </a:lnT>
                    <a:lnB>
                      <a:noFill/>
                    </a:lnB>
                    <a:noFill/>
                  </a:tcPr>
                </a:tc>
                <a:tc>
                  <a:txBody>
                    <a:bodyPr/>
                    <a:lstStyle/>
                    <a:p>
                      <a:pPr>
                        <a:buNone/>
                      </a:pPr>
                      <a:r>
                        <a:rPr lang="en-GB" sz="1400"/>
                        <a:t>Will staff use MFA?</a:t>
                      </a:r>
                    </a:p>
                  </a:txBody>
                  <a:tcPr anchor="ctr">
                    <a:lnL>
                      <a:noFill/>
                    </a:lnL>
                    <a:lnR>
                      <a:noFill/>
                    </a:lnR>
                    <a:lnT>
                      <a:noFill/>
                    </a:lnT>
                    <a:lnB>
                      <a:noFill/>
                    </a:lnB>
                    <a:noFill/>
                  </a:tcPr>
                </a:tc>
                <a:extLst>
                  <a:ext uri="{0D108BD9-81ED-4DB2-BD59-A6C34878D82A}">
                    <a16:rowId xmlns:a16="http://schemas.microsoft.com/office/drawing/2014/main" val="4075797881"/>
                  </a:ext>
                </a:extLst>
              </a:tr>
              <a:tr h="810171">
                <a:tc>
                  <a:txBody>
                    <a:bodyPr/>
                    <a:lstStyle/>
                    <a:p>
                      <a:pPr>
                        <a:buNone/>
                      </a:pPr>
                      <a:r>
                        <a:rPr lang="en-GB" sz="1400"/>
                        <a:t>Organisational</a:t>
                      </a:r>
                    </a:p>
                  </a:txBody>
                  <a:tcPr anchor="ctr">
                    <a:lnL>
                      <a:noFill/>
                    </a:lnL>
                    <a:lnR>
                      <a:noFill/>
                    </a:lnR>
                    <a:lnT>
                      <a:noFill/>
                    </a:lnT>
                    <a:lnB>
                      <a:noFill/>
                    </a:lnB>
                    <a:noFill/>
                  </a:tcPr>
                </a:tc>
                <a:tc>
                  <a:txBody>
                    <a:bodyPr/>
                    <a:lstStyle/>
                    <a:p>
                      <a:pPr>
                        <a:buNone/>
                      </a:pPr>
                      <a:r>
                        <a:rPr lang="en-GB" sz="1400" dirty="0"/>
                        <a:t>Does it align with strategy?</a:t>
                      </a:r>
                    </a:p>
                  </a:txBody>
                  <a:tcPr anchor="ctr">
                    <a:lnL>
                      <a:noFill/>
                    </a:lnL>
                    <a:lnR>
                      <a:noFill/>
                    </a:lnR>
                    <a:lnT>
                      <a:noFill/>
                    </a:lnT>
                    <a:lnB>
                      <a:noFill/>
                    </a:lnB>
                    <a:noFill/>
                  </a:tcPr>
                </a:tc>
                <a:extLst>
                  <a:ext uri="{0D108BD9-81ED-4DB2-BD59-A6C34878D82A}">
                    <a16:rowId xmlns:a16="http://schemas.microsoft.com/office/drawing/2014/main" val="1368236973"/>
                  </a:ext>
                </a:extLst>
              </a:tr>
              <a:tr h="810171">
                <a:tc>
                  <a:txBody>
                    <a:bodyPr/>
                    <a:lstStyle/>
                    <a:p>
                      <a:pPr>
                        <a:buNone/>
                      </a:pPr>
                      <a:r>
                        <a:rPr lang="en-GB" sz="1400"/>
                        <a:t>Political</a:t>
                      </a:r>
                    </a:p>
                  </a:txBody>
                  <a:tcPr anchor="ctr">
                    <a:lnL>
                      <a:noFill/>
                    </a:lnL>
                    <a:lnR>
                      <a:noFill/>
                    </a:lnR>
                    <a:lnT>
                      <a:noFill/>
                    </a:lnT>
                    <a:lnB>
                      <a:noFill/>
                    </a:lnB>
                    <a:noFill/>
                  </a:tcPr>
                </a:tc>
                <a:tc>
                  <a:txBody>
                    <a:bodyPr/>
                    <a:lstStyle/>
                    <a:p>
                      <a:pPr>
                        <a:buNone/>
                      </a:pPr>
                      <a:r>
                        <a:rPr lang="en-GB" sz="1400" dirty="0"/>
                        <a:t>Will executives support it?</a:t>
                      </a:r>
                    </a:p>
                  </a:txBody>
                  <a:tcPr anchor="ctr">
                    <a:lnL>
                      <a:noFill/>
                    </a:lnL>
                    <a:lnR>
                      <a:noFill/>
                    </a:lnR>
                    <a:lnT>
                      <a:noFill/>
                    </a:lnT>
                    <a:lnB>
                      <a:noFill/>
                    </a:lnB>
                    <a:noFill/>
                  </a:tcPr>
                </a:tc>
                <a:extLst>
                  <a:ext uri="{0D108BD9-81ED-4DB2-BD59-A6C34878D82A}">
                    <a16:rowId xmlns:a16="http://schemas.microsoft.com/office/drawing/2014/main" val="222787678"/>
                  </a:ext>
                </a:extLst>
              </a:tr>
            </a:tbl>
          </a:graphicData>
        </a:graphic>
      </p:graphicFrame>
      <p:sp>
        <p:nvSpPr>
          <p:cNvPr id="4" name="TextBox 3">
            <a:extLst>
              <a:ext uri="{FF2B5EF4-FFF2-40B4-BE49-F238E27FC236}">
                <a16:creationId xmlns:a16="http://schemas.microsoft.com/office/drawing/2014/main" id="{767E7446-1B59-587E-51A6-1A058EE1544A}"/>
              </a:ext>
            </a:extLst>
          </p:cNvPr>
          <p:cNvSpPr txBox="1"/>
          <p:nvPr/>
        </p:nvSpPr>
        <p:spPr>
          <a:xfrm>
            <a:off x="1654233" y="5165020"/>
            <a:ext cx="7361165" cy="369332"/>
          </a:xfrm>
          <a:prstGeom prst="rect">
            <a:avLst/>
          </a:prstGeom>
          <a:noFill/>
          <a:ln>
            <a:solidFill>
              <a:schemeClr val="tx1"/>
            </a:solidFill>
          </a:ln>
        </p:spPr>
        <p:txBody>
          <a:bodyPr wrap="square">
            <a:spAutoFit/>
          </a:bodyPr>
          <a:lstStyle/>
          <a:p>
            <a:r>
              <a:rPr lang="en-GB" dirty="0"/>
              <a:t>Why do technically excellent security projects sometimes fail?</a:t>
            </a:r>
          </a:p>
        </p:txBody>
      </p:sp>
    </p:spTree>
    <p:extLst>
      <p:ext uri="{BB962C8B-B14F-4D97-AF65-F5344CB8AC3E}">
        <p14:creationId xmlns:p14="http://schemas.microsoft.com/office/powerpoint/2010/main" val="4289271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4" grpId="0" build="p"/>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464422"/>
          </a:xfrm>
        </p:spPr>
        <p:txBody>
          <a:bodyPr/>
          <a:lstStyle/>
          <a:p>
            <a:pPr algn="just"/>
            <a:r>
              <a:rPr lang="en-US" dirty="0"/>
              <a:t>Between the difficult task of valuing information assets and the dynamic nature of the ALE calculations, it is no wonder that organizations typically look for a more straightforward method of implementing controls</a:t>
            </a:r>
          </a:p>
          <a:p>
            <a:pPr algn="just"/>
            <a:r>
              <a:rPr lang="en-US" dirty="0"/>
              <a:t>This preference has prompted an ongoing search for ways to design security architectures that go beyond the direct application of specific controls for specific information asset vulnerability</a:t>
            </a:r>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Practices</a:t>
            </a:r>
          </a:p>
        </p:txBody>
      </p:sp>
    </p:spTree>
    <p:extLst>
      <p:ext uri="{BB962C8B-B14F-4D97-AF65-F5344CB8AC3E}">
        <p14:creationId xmlns:p14="http://schemas.microsoft.com/office/powerpoint/2010/main" val="40164026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Content Placeholder 2"/>
          <p:cNvSpPr>
            <a:spLocks noGrp="1"/>
          </p:cNvSpPr>
          <p:nvPr>
            <p:ph idx="1"/>
          </p:nvPr>
        </p:nvSpPr>
        <p:spPr>
          <a:xfrm>
            <a:off x="365125" y="1048872"/>
            <a:ext cx="8415338" cy="4096706"/>
          </a:xfrm>
        </p:spPr>
        <p:txBody>
          <a:bodyPr>
            <a:normAutofit fontScale="70000" lnSpcReduction="20000"/>
          </a:bodyPr>
          <a:lstStyle/>
          <a:p>
            <a:pPr algn="just"/>
            <a:r>
              <a:rPr lang="en-GB" dirty="0"/>
              <a:t>Qualitative and Hybrid Asset Valuation Measures</a:t>
            </a:r>
          </a:p>
          <a:p>
            <a:pPr algn="just"/>
            <a:r>
              <a:rPr lang="en-US" dirty="0"/>
              <a:t>Delphi Technique</a:t>
            </a:r>
          </a:p>
          <a:p>
            <a:pPr marL="0" indent="0" algn="just">
              <a:buNone/>
            </a:pPr>
            <a:r>
              <a:rPr lang="en-US" sz="2800" b="1" dirty="0">
                <a:solidFill>
                  <a:srgbClr val="055C91"/>
                </a:solidFill>
                <a:latin typeface="Calibri Light"/>
                <a:ea typeface="+mj-ea"/>
                <a:cs typeface="+mj-cs"/>
              </a:rPr>
              <a:t>Alternative Risk Management Methodologies</a:t>
            </a:r>
            <a:endParaRPr lang="en-US" b="1" dirty="0"/>
          </a:p>
          <a:p>
            <a:pPr algn="just"/>
            <a:r>
              <a:rPr lang="en-US" dirty="0"/>
              <a:t>The OCTAVE Methods</a:t>
            </a:r>
          </a:p>
          <a:p>
            <a:pPr algn="just"/>
            <a:r>
              <a:rPr lang="en-US" dirty="0"/>
              <a:t>Microsoft Risk Management Approach</a:t>
            </a:r>
          </a:p>
          <a:p>
            <a:pPr algn="just"/>
            <a:r>
              <a:rPr lang="en-GB" dirty="0"/>
              <a:t>Factor Analysis of Information Risk (FAIR) framework </a:t>
            </a:r>
          </a:p>
          <a:p>
            <a:pPr algn="just"/>
            <a:r>
              <a:rPr lang="en-GB" dirty="0"/>
              <a:t>ISO Standards for Data/InfoSec Risk Management</a:t>
            </a:r>
          </a:p>
          <a:p>
            <a:pPr algn="just"/>
            <a:r>
              <a:rPr lang="en-US" dirty="0"/>
              <a:t>NIST Risk Management Framework</a:t>
            </a:r>
          </a:p>
          <a:p>
            <a:pPr algn="just"/>
            <a:r>
              <a:rPr lang="en-GB" dirty="0"/>
              <a:t>FAIR, Cyber Resilience, Third-Party Risk</a:t>
            </a:r>
            <a:endParaRPr lang="en-US" dirty="0"/>
          </a:p>
        </p:txBody>
      </p:sp>
      <p:sp>
        <p:nvSpPr>
          <p:cNvPr id="36866" name="Title 1"/>
          <p:cNvSpPr>
            <a:spLocks noGrp="1"/>
          </p:cNvSpPr>
          <p:nvPr>
            <p:ph type="title"/>
          </p:nvPr>
        </p:nvSpPr>
        <p:spPr>
          <a:xfrm>
            <a:off x="549275" y="107576"/>
            <a:ext cx="8042276" cy="941295"/>
          </a:xfrm>
        </p:spPr>
        <p:txBody>
          <a:bodyPr/>
          <a:lstStyle/>
          <a:p>
            <a:r>
              <a:rPr lang="en-US" sz="3200" dirty="0"/>
              <a:t>Recommended Alternative Risk Treatment Best Practices</a:t>
            </a:r>
          </a:p>
        </p:txBody>
      </p:sp>
      <p:sp>
        <p:nvSpPr>
          <p:cNvPr id="3" name="TextBox 2">
            <a:extLst>
              <a:ext uri="{FF2B5EF4-FFF2-40B4-BE49-F238E27FC236}">
                <a16:creationId xmlns:a16="http://schemas.microsoft.com/office/drawing/2014/main" id="{6342D120-1989-ABBD-718A-213C89B7C313}"/>
              </a:ext>
            </a:extLst>
          </p:cNvPr>
          <p:cNvSpPr txBox="1"/>
          <p:nvPr/>
        </p:nvSpPr>
        <p:spPr>
          <a:xfrm>
            <a:off x="1454728" y="5318806"/>
            <a:ext cx="6500552" cy="369332"/>
          </a:xfrm>
          <a:prstGeom prst="rect">
            <a:avLst/>
          </a:prstGeom>
          <a:noFill/>
          <a:ln>
            <a:solidFill>
              <a:schemeClr val="tx1"/>
            </a:solidFill>
          </a:ln>
        </p:spPr>
        <p:txBody>
          <a:bodyPr wrap="square">
            <a:spAutoFit/>
          </a:bodyPr>
          <a:lstStyle/>
          <a:p>
            <a:r>
              <a:rPr lang="en-GB" b="1" dirty="0"/>
              <a:t>Why do executives prefer financial risk language?</a:t>
            </a:r>
          </a:p>
        </p:txBody>
      </p:sp>
    </p:spTree>
    <p:extLst>
      <p:ext uri="{BB962C8B-B14F-4D97-AF65-F5344CB8AC3E}">
        <p14:creationId xmlns:p14="http://schemas.microsoft.com/office/powerpoint/2010/main" val="271563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686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6867">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686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6867">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6867">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67" grpId="0" uiExpand="1" build="p"/>
      <p:bldP spid="3"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457199"/>
            <a:ext cx="8391463" cy="6299486"/>
            <a:chOff x="161365" y="457199"/>
            <a:chExt cx="8391463" cy="6299486"/>
          </a:xfrm>
        </p:grpSpPr>
        <p:pic>
          <p:nvPicPr>
            <p:cNvPr id="3" name="Picture 2" descr="A schema shows OCTAVE overview with 3 phases. From prepare right arrow points to phase 1: built asset-based threat profiles. 1) I D senior management knowledge. 2) I D op area management knowledge. 3) I D staff knowledge. 4) Create threat profiles. From phase 1 a right arrow goes to phase 2: I D infrastructure vulnerabilities. 5) I D key components. 6) Evaluate selected components. From phase 2 a right arrow goes to phase 3: Develop security strategy and plan. 7) conduct risk analysis. 8) Develop protection strategy."/>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161365" y="457199"/>
              <a:ext cx="8391463" cy="6235598"/>
            </a:xfrm>
            <a:prstGeom prst="rect">
              <a:avLst/>
            </a:prstGeom>
          </p:spPr>
        </p:pic>
        <p:sp>
          <p:nvSpPr>
            <p:cNvPr id="2" name="TextBox 1"/>
            <p:cNvSpPr txBox="1"/>
            <p:nvPr/>
          </p:nvSpPr>
          <p:spPr>
            <a:xfrm>
              <a:off x="161365" y="6387353"/>
              <a:ext cx="12774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699430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201707" y="115460"/>
            <a:ext cx="8754330" cy="5363754"/>
            <a:chOff x="201707" y="115460"/>
            <a:chExt cx="8754330" cy="5363754"/>
          </a:xfrm>
        </p:grpSpPr>
        <p:pic>
          <p:nvPicPr>
            <p:cNvPr id="3" name="Picture 2" descr="Microsoft’s security risk management guide. The circle is divided into four quadrants. The first shows measuring program effectiveness which is used to develop security risk score card and measure control effectiveness. An arrow leads towards assessing risk which is used to gather plan data, gather risk data and prioritize risks. An arrow leads to conducting decision support which is used to define functional requirements, select possible control solutions, review solution, estimate risk reduction, estimate solution cost and select mitigation strategy. An arrow leads to implementing controls which seeks holistic approach and organizes by defense in depth. Implementing controls leads back to measuring program effectiveness."/>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201707" y="115460"/>
              <a:ext cx="8754330" cy="5357494"/>
            </a:xfrm>
            <a:prstGeom prst="rect">
              <a:avLst/>
            </a:prstGeom>
          </p:spPr>
        </p:pic>
        <p:sp>
          <p:nvSpPr>
            <p:cNvPr id="2" name="TextBox 1"/>
            <p:cNvSpPr txBox="1"/>
            <p:nvPr/>
          </p:nvSpPr>
          <p:spPr>
            <a:xfrm>
              <a:off x="201707" y="5109882"/>
              <a:ext cx="12909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5365010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27991" y="470646"/>
            <a:ext cx="8587409" cy="4013486"/>
            <a:chOff x="327991" y="470646"/>
            <a:chExt cx="8587409" cy="4013486"/>
          </a:xfrm>
        </p:grpSpPr>
        <p:pic>
          <p:nvPicPr>
            <p:cNvPr id="2" name="Picture 1" descr="A chart shows the factor analysis of information risk (Fair). Risk is divided into two: 1) Loss event frequency and 2) probable loss magnitude. Loss event frequency further divides into Threat event frequency and vulnerability. Threat event frequency divides into: Contact and Action. Vulnerability divides into: Control strength and Threat capability. Probable loss magnitude divides into: Primary loss factors and secondary loss factors. Primary loss factors divide into: Asset loss factors and Threat loss factors. Secondary loss factors divide into: Organizational loss factors and External loss factors.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327991" y="470646"/>
              <a:ext cx="8587409" cy="4007225"/>
            </a:xfrm>
            <a:prstGeom prst="rect">
              <a:avLst/>
            </a:prstGeom>
          </p:spPr>
        </p:pic>
        <p:sp>
          <p:nvSpPr>
            <p:cNvPr id="3" name="TextBox 2"/>
            <p:cNvSpPr txBox="1"/>
            <p:nvPr/>
          </p:nvSpPr>
          <p:spPr>
            <a:xfrm>
              <a:off x="327991" y="4114800"/>
              <a:ext cx="115118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0671103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47918" y="-26997"/>
            <a:ext cx="8619563" cy="6750526"/>
            <a:chOff x="147918" y="-26997"/>
            <a:chExt cx="8619563" cy="6750526"/>
          </a:xfrm>
        </p:grpSpPr>
        <p:pic>
          <p:nvPicPr>
            <p:cNvPr id="2" name="Picture 1" descr="A flow diagram shows I S O 270005 information security risk management process. It displays risk communication that is linked to context establishment and risk treatment by a double arrow. The context establishment leads to risk assessment, risk analysis which includes: risk identification, risk estimation, and risk evaluation. Risk communication links with risk assessment. Risk evaluation leads to risk treatment., if Yes, at Risk decision point 1 assessment then proceed to risk treatment, If No, then return to context establishment. From risk treatment a double reaction arrow points to the process monitoring and review on the right.  from risk treatment, Risk decision-point 2 treatment. if Yes, then Risk acceptance, end of subsequent iterations. If No, then return context establishment or risk treatment. Process monitoring and review links to context establishment and risk communication."/>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7918" y="-26997"/>
              <a:ext cx="8619563" cy="6750526"/>
            </a:xfrm>
            <a:prstGeom prst="rect">
              <a:avLst/>
            </a:prstGeom>
          </p:spPr>
        </p:pic>
        <p:sp>
          <p:nvSpPr>
            <p:cNvPr id="3" name="TextBox 2"/>
            <p:cNvSpPr txBox="1"/>
            <p:nvPr/>
          </p:nvSpPr>
          <p:spPr>
            <a:xfrm>
              <a:off x="147918" y="5876365"/>
              <a:ext cx="2662517"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3566669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647700" y="0"/>
            <a:ext cx="8305800" cy="5403943"/>
            <a:chOff x="647700" y="0"/>
            <a:chExt cx="8305800" cy="5403943"/>
          </a:xfrm>
        </p:grpSpPr>
        <p:pic>
          <p:nvPicPr>
            <p:cNvPr id="2" name="Picture 1" descr="A picture shows I S O 31000 risk management framework and process. It displays two flow charts. Image 1 shows the framework (clause 4). The principles (clause) an arrow leads to mandate and commitment (4.2) which leads to design of framework for managing risks (4.3), which leads to implementing risk management (4.4), which leads to monitoring and review of the framework (4.5), which leads to continual improvement of the framework (4.6) and finally leads back to the design of framework for managing. The second image shows the process (clause A double arrow connects implementing risk management (4.4) from framework to communication and consultant (5.2) in process. Double arrows from communication consultant (5.2) and monitoring and review (5.6) connect with establishing the context (5.3), risk assessment (5.4) which includes: risk identification (5.4.2), risk analysis (5.4.3), and risk evaluation (5.4.4). They also connect to risk treatment (5.5). Monitoring and review (5.6) return to establishing the context (5.3).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647700" y="0"/>
              <a:ext cx="8305800" cy="5403943"/>
            </a:xfrm>
            <a:prstGeom prst="rect">
              <a:avLst/>
            </a:prstGeom>
          </p:spPr>
        </p:pic>
        <p:sp>
          <p:nvSpPr>
            <p:cNvPr id="3" name="TextBox 2"/>
            <p:cNvSpPr txBox="1"/>
            <p:nvPr/>
          </p:nvSpPr>
          <p:spPr>
            <a:xfrm>
              <a:off x="647700" y="4921624"/>
              <a:ext cx="1167653"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83145636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833718" y="114508"/>
            <a:ext cx="7678270" cy="5439127"/>
            <a:chOff x="833718" y="114508"/>
            <a:chExt cx="7678270" cy="5439127"/>
          </a:xfrm>
        </p:grpSpPr>
        <p:pic>
          <p:nvPicPr>
            <p:cNvPr id="2" name="Picture 1" descr="The N I S T risk management framework overview. Assess, Monitor and respond are connected via double arrows. Frame at the center is connected via double arrows to Assess, Monitor and respond. This corresponds to the information and communication flow. "/>
            <p:cNvPicPr>
              <a:picLocks noChangeAspect="1"/>
            </p:cNvPicPr>
            <p:nvPr/>
          </p:nvPicPr>
          <p:blipFill>
            <a:blip r:embed="rId3" cstate="email">
              <a:extLst>
                <a:ext uri="{28A0092B-C50C-407E-A947-70E740481C1C}">
                  <a14:useLocalDpi xmlns:a14="http://schemas.microsoft.com/office/drawing/2010/main" val="0"/>
                </a:ext>
              </a:extLst>
            </a:blip>
            <a:stretch>
              <a:fillRect/>
            </a:stretch>
          </p:blipFill>
          <p:spPr>
            <a:xfrm>
              <a:off x="833718" y="114508"/>
              <a:ext cx="7678270" cy="5439127"/>
            </a:xfrm>
            <a:prstGeom prst="rect">
              <a:avLst/>
            </a:prstGeom>
          </p:spPr>
        </p:pic>
        <p:sp>
          <p:nvSpPr>
            <p:cNvPr id="3" name="TextBox 2"/>
            <p:cNvSpPr txBox="1"/>
            <p:nvPr/>
          </p:nvSpPr>
          <p:spPr>
            <a:xfrm>
              <a:off x="833718" y="5109882"/>
              <a:ext cx="1788458" cy="443753"/>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22822310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390582" y="380999"/>
            <a:ext cx="8362837" cy="4650311"/>
            <a:chOff x="390582" y="380999"/>
            <a:chExt cx="8362837" cy="4650311"/>
          </a:xfrm>
        </p:grpSpPr>
        <p:pic>
          <p:nvPicPr>
            <p:cNvPr id="2" name="Picture 1" descr="A pyramid shows a tiered risk management approach. A pyramid divided into three tiers Tier 1- organization (Governance), Tier 2-Mission or business process, (Information and information ﬂows). Tier 3- information system (environment of operation). On the right side a double arrow shows strategic risk at the top and tactical risk at the bottom of the pyramid. To the left of the pyramid few steps are displayed. 1) Multitier organization-wide risk management. 2) Implemented by risk executive (function). 3) Tightly coupled to enterprise architecture and information security architecture. 4) Systems development life cycle focus. 5) Disciplined and structure focus. 6) Flexible and agile implementation."/>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390582" y="380999"/>
              <a:ext cx="8362837" cy="4650311"/>
            </a:xfrm>
            <a:prstGeom prst="rect">
              <a:avLst/>
            </a:prstGeom>
          </p:spPr>
        </p:pic>
        <p:sp>
          <p:nvSpPr>
            <p:cNvPr id="3" name="TextBox 2"/>
            <p:cNvSpPr txBox="1"/>
            <p:nvPr/>
          </p:nvSpPr>
          <p:spPr>
            <a:xfrm>
              <a:off x="390582" y="4235824"/>
              <a:ext cx="1451665"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1901627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p:cNvGrpSpPr/>
          <p:nvPr/>
        </p:nvGrpSpPr>
        <p:grpSpPr>
          <a:xfrm>
            <a:off x="161365" y="286061"/>
            <a:ext cx="8633011" cy="6410574"/>
            <a:chOff x="161365" y="286061"/>
            <a:chExt cx="8633011" cy="6410574"/>
          </a:xfrm>
        </p:grpSpPr>
        <p:pic>
          <p:nvPicPr>
            <p:cNvPr id="2" name="Picture 1" descr="An image shows a flow diagram of N I S T R M F process. Architecture description on the left: Mission or Business Processes F E A reference models, Segment and Solution Architectures, Information System Boundaries and the Organizational Inputs on the right: Laws, Directives, Policy Guidance, Strategic Goals and Objectives, Information Security Requirements, Priorities and Resource Availability constitute the risk management strategy. Step 1: CATEGORIZE Information Systems F I P S 1 9 9 slash SP 800-60. Step 2: SELECT Security Controls F I P S 200 slash SP 800-53. Step 3: IMPLEMENT Security Controls S P 800 Series. Step 4: ASSESS Security Controls SP 800-53 A. Step 5: AUTHORIZE Information Systems SP 800-37. Step 6: MONITOR Security Controls S P 800-53 A. The cycle is repeated. In the middle of the cycle is the RISK MANAGEMENT FRAMEWORK Security Life Cycle (N I S T S P 800-39)."/>
            <p:cNvPicPr>
              <a:picLocks noChangeAspect="1"/>
            </p:cNvPicPr>
            <p:nvPr/>
          </p:nvPicPr>
          <p:blipFill>
            <a:blip r:embed="rId2" cstate="email">
              <a:extLst>
                <a:ext uri="{28A0092B-C50C-407E-A947-70E740481C1C}">
                  <a14:useLocalDpi xmlns:a14="http://schemas.microsoft.com/office/drawing/2010/main" val="0"/>
                </a:ext>
              </a:extLst>
            </a:blip>
            <a:stretch>
              <a:fillRect/>
            </a:stretch>
          </p:blipFill>
          <p:spPr>
            <a:xfrm>
              <a:off x="161365" y="286061"/>
              <a:ext cx="8633011" cy="6410574"/>
            </a:xfrm>
            <a:prstGeom prst="rect">
              <a:avLst/>
            </a:prstGeom>
          </p:spPr>
        </p:pic>
        <p:sp>
          <p:nvSpPr>
            <p:cNvPr id="3" name="TextBox 2"/>
            <p:cNvSpPr txBox="1"/>
            <p:nvPr/>
          </p:nvSpPr>
          <p:spPr>
            <a:xfrm>
              <a:off x="161365" y="6131859"/>
              <a:ext cx="1506070" cy="369332"/>
            </a:xfrm>
            <a:prstGeom prst="rect">
              <a:avLst/>
            </a:prstGeom>
            <a:solidFill>
              <a:schemeClr val="bg1"/>
            </a:solidFill>
          </p:spPr>
          <p:txBody>
            <a:bodyPr wrap="square" rtlCol="0">
              <a:spAutoFit/>
            </a:bodyPr>
            <a:lstStyle/>
            <a:p>
              <a:endParaRPr lang="en-GB" dirty="0"/>
            </a:p>
          </p:txBody>
        </p:sp>
      </p:grpSp>
    </p:spTree>
    <p:extLst>
      <p:ext uri="{BB962C8B-B14F-4D97-AF65-F5344CB8AC3E}">
        <p14:creationId xmlns:p14="http://schemas.microsoft.com/office/powerpoint/2010/main" val="4017962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1538818"/>
            <a:ext cx="8415338" cy="1535805"/>
          </a:xfrm>
        </p:spPr>
        <p:txBody>
          <a:bodyPr>
            <a:normAutofit fontScale="92500" lnSpcReduction="10000"/>
          </a:bodyPr>
          <a:lstStyle/>
          <a:p>
            <a:r>
              <a:rPr lang="en-US" dirty="0"/>
              <a:t>Mitre</a:t>
            </a:r>
          </a:p>
          <a:p>
            <a:r>
              <a:rPr lang="en-US" dirty="0"/>
              <a:t>European Network and Information Security Agency</a:t>
            </a:r>
          </a:p>
          <a:p>
            <a:r>
              <a:rPr lang="en-US" dirty="0"/>
              <a:t>New Zealand’s IsecT</a:t>
            </a:r>
          </a:p>
        </p:txBody>
      </p:sp>
      <p:sp>
        <p:nvSpPr>
          <p:cNvPr id="3" name="Title 2"/>
          <p:cNvSpPr>
            <a:spLocks noGrp="1"/>
          </p:cNvSpPr>
          <p:nvPr>
            <p:ph type="title"/>
          </p:nvPr>
        </p:nvSpPr>
        <p:spPr/>
        <p:txBody>
          <a:bodyPr/>
          <a:lstStyle/>
          <a:p>
            <a:r>
              <a:rPr lang="en-US" dirty="0"/>
              <a:t>Other Methods</a:t>
            </a:r>
          </a:p>
        </p:txBody>
      </p:sp>
    </p:spTree>
    <p:extLst>
      <p:ext uri="{BB962C8B-B14F-4D97-AF65-F5344CB8AC3E}">
        <p14:creationId xmlns:p14="http://schemas.microsoft.com/office/powerpoint/2010/main" val="5575314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93106" y="1242982"/>
            <a:ext cx="8415338" cy="4166843"/>
          </a:xfrm>
        </p:spPr>
        <p:txBody>
          <a:bodyPr>
            <a:normAutofit fontScale="85000" lnSpcReduction="10000"/>
          </a:bodyPr>
          <a:lstStyle/>
          <a:p>
            <a:pPr algn="just"/>
            <a:r>
              <a:rPr lang="en-US" sz="2400" dirty="0"/>
              <a:t>Most organizations already have a set of RM practices in place</a:t>
            </a:r>
          </a:p>
          <a:p>
            <a:pPr algn="just"/>
            <a:r>
              <a:rPr lang="en-US" sz="2400" dirty="0"/>
              <a:t>If not, a recommended approach is to begin by studying the models presented here and by identifying what each offers to the envisioned process</a:t>
            </a:r>
          </a:p>
          <a:p>
            <a:pPr algn="just"/>
            <a:r>
              <a:rPr lang="en-US" sz="2400" dirty="0"/>
              <a:t>Other organizations may hire a consulting firm to provide or even develop a proprietary model</a:t>
            </a:r>
          </a:p>
          <a:p>
            <a:pPr algn="just"/>
            <a:r>
              <a:rPr lang="en-US" sz="2400" dirty="0"/>
              <a:t>When faced with the daunting task of building a risk management program from scratch, it may be best to talk with other security professionals, perhaps through professional security organization meetings like ISSA, to find out how others in the field have approached this problem</a:t>
            </a:r>
          </a:p>
        </p:txBody>
      </p:sp>
      <p:sp>
        <p:nvSpPr>
          <p:cNvPr id="3" name="Title 2"/>
          <p:cNvSpPr>
            <a:spLocks noGrp="1"/>
          </p:cNvSpPr>
          <p:nvPr>
            <p:ph type="title"/>
          </p:nvPr>
        </p:nvSpPr>
        <p:spPr>
          <a:xfrm>
            <a:off x="365126" y="107576"/>
            <a:ext cx="8671298" cy="1089212"/>
          </a:xfrm>
        </p:spPr>
        <p:txBody>
          <a:bodyPr/>
          <a:lstStyle/>
          <a:p>
            <a:r>
              <a:rPr lang="en-US" sz="3600" dirty="0"/>
              <a:t>Selecting the Best Risk Management Model</a:t>
            </a:r>
          </a:p>
        </p:txBody>
      </p:sp>
    </p:spTree>
    <p:extLst>
      <p:ext uri="{BB962C8B-B14F-4D97-AF65-F5344CB8AC3E}">
        <p14:creationId xmlns:p14="http://schemas.microsoft.com/office/powerpoint/2010/main" val="2963970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A955-E196-2331-346C-AD565D11A2FE}"/>
              </a:ext>
            </a:extLst>
          </p:cNvPr>
          <p:cNvSpPr>
            <a:spLocks noGrp="1"/>
          </p:cNvSpPr>
          <p:nvPr>
            <p:ph type="title"/>
          </p:nvPr>
        </p:nvSpPr>
        <p:spPr>
          <a:xfrm>
            <a:off x="549275" y="107576"/>
            <a:ext cx="8042276" cy="574068"/>
          </a:xfrm>
        </p:spPr>
        <p:txBody>
          <a:bodyPr/>
          <a:lstStyle/>
          <a:p>
            <a:r>
              <a:rPr lang="en-GB" sz="3200" dirty="0"/>
              <a:t>Emerging Risk Management Challenges</a:t>
            </a:r>
          </a:p>
        </p:txBody>
      </p:sp>
      <p:sp>
        <p:nvSpPr>
          <p:cNvPr id="3" name="Content Placeholder 2">
            <a:extLst>
              <a:ext uri="{FF2B5EF4-FFF2-40B4-BE49-F238E27FC236}">
                <a16:creationId xmlns:a16="http://schemas.microsoft.com/office/drawing/2014/main" id="{2373301F-B036-E5B1-02D4-DFF176747B7E}"/>
              </a:ext>
            </a:extLst>
          </p:cNvPr>
          <p:cNvSpPr>
            <a:spLocks noGrp="1"/>
          </p:cNvSpPr>
          <p:nvPr>
            <p:ph idx="1"/>
          </p:nvPr>
        </p:nvSpPr>
        <p:spPr>
          <a:xfrm>
            <a:off x="391334" y="1038603"/>
            <a:ext cx="8042276" cy="4438272"/>
          </a:xfrm>
        </p:spPr>
        <p:txBody>
          <a:bodyPr>
            <a:normAutofit fontScale="92500" lnSpcReduction="10000"/>
          </a:bodyPr>
          <a:lstStyle/>
          <a:p>
            <a:pPr marL="0" indent="0">
              <a:buNone/>
            </a:pPr>
            <a:r>
              <a:rPr lang="en-GB" b="1" dirty="0"/>
              <a:t>Modern Challenges</a:t>
            </a:r>
          </a:p>
          <a:p>
            <a:r>
              <a:rPr lang="en-GB" dirty="0"/>
              <a:t>AI Governance Risk </a:t>
            </a:r>
          </a:p>
          <a:p>
            <a:r>
              <a:rPr lang="en-GB" dirty="0"/>
              <a:t>Supply Chain Risk </a:t>
            </a:r>
          </a:p>
          <a:p>
            <a:r>
              <a:rPr lang="en-GB" dirty="0"/>
              <a:t>Cloud Risk </a:t>
            </a:r>
          </a:p>
          <a:p>
            <a:r>
              <a:rPr lang="en-GB" dirty="0"/>
              <a:t>Geopolitical Risk </a:t>
            </a:r>
          </a:p>
          <a:p>
            <a:r>
              <a:rPr lang="en-GB" dirty="0"/>
              <a:t>Ransomware </a:t>
            </a:r>
          </a:p>
          <a:p>
            <a:r>
              <a:rPr lang="en-GB" dirty="0"/>
              <a:t>Third-Party Risk </a:t>
            </a:r>
          </a:p>
          <a:p>
            <a:r>
              <a:rPr lang="en-GB" dirty="0"/>
              <a:t>Quantum Computing Risk</a:t>
            </a:r>
          </a:p>
          <a:p>
            <a:endParaRPr lang="en-GB" dirty="0"/>
          </a:p>
        </p:txBody>
      </p:sp>
    </p:spTree>
    <p:extLst>
      <p:ext uri="{BB962C8B-B14F-4D97-AF65-F5344CB8AC3E}">
        <p14:creationId xmlns:p14="http://schemas.microsoft.com/office/powerpoint/2010/main" val="1470536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87506"/>
            <a:ext cx="8415338" cy="4612341"/>
          </a:xfrm>
        </p:spPr>
        <p:txBody>
          <a:bodyPr>
            <a:normAutofit fontScale="92500" lnSpcReduction="10000"/>
          </a:bodyPr>
          <a:lstStyle/>
          <a:p>
            <a:pPr algn="just"/>
            <a:r>
              <a:rPr lang="en-US" sz="2400" dirty="0"/>
              <a:t>Once vulnerabilities are identified and ranked, a strategy to treat uncontrolled risks must be chosen. Five treatment strategies are defense, transference, mitigation, acceptance, and termination</a:t>
            </a:r>
          </a:p>
          <a:p>
            <a:pPr algn="just"/>
            <a:r>
              <a:rPr lang="en-US" sz="2400" dirty="0"/>
              <a:t>Economic feasibility studies determine and compare costs and benefits from potential treatments (often called a cost–benefit analysis). Other forms of feasibility analysis include analyses based on organizational, operational, technical, and political factors</a:t>
            </a:r>
          </a:p>
          <a:p>
            <a:pPr algn="just"/>
            <a:r>
              <a:rPr lang="en-US" sz="2400" dirty="0"/>
              <a:t>An organization must be able to place a dollar value on each collection of information and the information assets it owns. There are several methods an organization can use to calculate these values</a:t>
            </a:r>
          </a:p>
        </p:txBody>
      </p:sp>
      <p:sp>
        <p:nvSpPr>
          <p:cNvPr id="3" name="Title 2"/>
          <p:cNvSpPr>
            <a:spLocks noGrp="1"/>
          </p:cNvSpPr>
          <p:nvPr>
            <p:ph type="title"/>
          </p:nvPr>
        </p:nvSpPr>
        <p:spPr>
          <a:xfrm>
            <a:off x="549275" y="107576"/>
            <a:ext cx="8042276" cy="685800"/>
          </a:xfrm>
        </p:spPr>
        <p:txBody>
          <a:bodyPr/>
          <a:lstStyle/>
          <a:p>
            <a:r>
              <a:rPr lang="en-US" dirty="0"/>
              <a:t>Summary</a:t>
            </a:r>
          </a:p>
        </p:txBody>
      </p:sp>
    </p:spTree>
    <p:extLst>
      <p:ext uri="{BB962C8B-B14F-4D97-AF65-F5344CB8AC3E}">
        <p14:creationId xmlns:p14="http://schemas.microsoft.com/office/powerpoint/2010/main" val="39396612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20272"/>
            <a:ext cx="8415338" cy="4449915"/>
          </a:xfrm>
        </p:spPr>
        <p:txBody>
          <a:bodyPr>
            <a:normAutofit fontScale="85000" lnSpcReduction="10000"/>
          </a:bodyPr>
          <a:lstStyle/>
          <a:p>
            <a:pPr algn="just"/>
            <a:r>
              <a:rPr lang="en-US" sz="2400" dirty="0"/>
              <a:t>Single loss expectancy (SLE) is calculated from the value of the asset and the expected percentage of loss that would occur from a single successful attack. Annualized loss expectancy (ALE) represents the potential loss per year</a:t>
            </a:r>
          </a:p>
          <a:p>
            <a:pPr algn="just"/>
            <a:r>
              <a:rPr lang="en-US" sz="2400" dirty="0"/>
              <a:t>Cost–benefit analysis (CBA) determines whether a control alternative is worth its associated cost. CBA calculations are based on costs before and after controls are implemented and the cost of the controls. Other feasibility analysis approaches can also be used</a:t>
            </a:r>
          </a:p>
          <a:p>
            <a:pPr algn="just"/>
            <a:r>
              <a:rPr lang="en-US" sz="2400" dirty="0"/>
              <a:t>Organizations may choose alternatives to feasibility studies to justify applying InfoSec controls, including benchmarking with either metrics-based measures or process-based measures; due care and/or due diligence; best security practices up to and including the near mythic gold standard; and/or baselining</a:t>
            </a:r>
          </a:p>
        </p:txBody>
      </p:sp>
      <p:sp>
        <p:nvSpPr>
          <p:cNvPr id="3" name="Title 2"/>
          <p:cNvSpPr>
            <a:spLocks noGrp="1"/>
          </p:cNvSpPr>
          <p:nvPr>
            <p:ph type="title"/>
          </p:nvPr>
        </p:nvSpPr>
        <p:spPr>
          <a:xfrm>
            <a:off x="549275" y="107576"/>
            <a:ext cx="8042276" cy="712695"/>
          </a:xfrm>
        </p:spPr>
        <p:txBody>
          <a:bodyPr/>
          <a:lstStyle/>
          <a:p>
            <a:r>
              <a:rPr lang="en-US" dirty="0"/>
              <a:t>Summary (Continued)</a:t>
            </a:r>
          </a:p>
        </p:txBody>
      </p:sp>
    </p:spTree>
    <p:extLst>
      <p:ext uri="{BB962C8B-B14F-4D97-AF65-F5344CB8AC3E}">
        <p14:creationId xmlns:p14="http://schemas.microsoft.com/office/powerpoint/2010/main" val="27361956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65125" y="874060"/>
            <a:ext cx="8415338" cy="4666324"/>
          </a:xfrm>
        </p:spPr>
        <p:txBody>
          <a:bodyPr>
            <a:normAutofit lnSpcReduction="10000"/>
          </a:bodyPr>
          <a:lstStyle/>
          <a:p>
            <a:pPr algn="just"/>
            <a:r>
              <a:rPr lang="en-US" sz="2400" dirty="0"/>
              <a:t>Risk appetite defines the quantity and nature of risk that organizations are willing to accept as they evaluate the trade-offs between perfect security and unlimited accessibility. Residual risk is the amount of risk unaccounted for after the application of controls</a:t>
            </a:r>
          </a:p>
          <a:p>
            <a:pPr algn="just"/>
            <a:r>
              <a:rPr lang="en-US" sz="2400" dirty="0"/>
              <a:t>It is possible to repeat risk analysis using estimates based on a qualitative assessment. The Delphi technique can be used to obtain group consensus on risk assessment values</a:t>
            </a:r>
          </a:p>
          <a:p>
            <a:pPr algn="just"/>
            <a:r>
              <a:rPr lang="en-US" sz="2400" dirty="0"/>
              <a:t>Once a control strategy has been implemented, the effectiveness of controls should be monitored and measured</a:t>
            </a:r>
          </a:p>
          <a:p>
            <a:pPr algn="just"/>
            <a:endParaRPr lang="en-US" sz="2400" dirty="0"/>
          </a:p>
        </p:txBody>
      </p:sp>
      <p:sp>
        <p:nvSpPr>
          <p:cNvPr id="3" name="Title 2"/>
          <p:cNvSpPr>
            <a:spLocks noGrp="1"/>
          </p:cNvSpPr>
          <p:nvPr>
            <p:ph type="title"/>
          </p:nvPr>
        </p:nvSpPr>
        <p:spPr>
          <a:xfrm>
            <a:off x="549275" y="107576"/>
            <a:ext cx="8042276" cy="766483"/>
          </a:xfrm>
        </p:spPr>
        <p:txBody>
          <a:bodyPr/>
          <a:lstStyle/>
          <a:p>
            <a:r>
              <a:rPr lang="en-US" dirty="0"/>
              <a:t>Summary (Continued)</a:t>
            </a:r>
          </a:p>
        </p:txBody>
      </p:sp>
    </p:spTree>
    <p:extLst>
      <p:ext uri="{BB962C8B-B14F-4D97-AF65-F5344CB8AC3E}">
        <p14:creationId xmlns:p14="http://schemas.microsoft.com/office/powerpoint/2010/main" val="42145326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12792" y="2909832"/>
            <a:ext cx="8042276" cy="1527067"/>
          </a:xfrm>
        </p:spPr>
        <p:txBody>
          <a:bodyPr/>
          <a:lstStyle/>
          <a:p>
            <a:pPr algn="ctr">
              <a:buNone/>
            </a:pPr>
            <a:r>
              <a:rPr lang="en-GB" sz="6000" b="1" dirty="0"/>
              <a:t>Questions</a:t>
            </a:r>
          </a:p>
          <a:p>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5584825" cy="1336956"/>
          </a:xfrm>
        </p:spPr>
        <p:txBody>
          <a:bodyPr/>
          <a:lstStyle/>
          <a:p>
            <a:r>
              <a:rPr lang="en-GB" sz="3600" b="1" dirty="0"/>
              <a:t>References</a:t>
            </a:r>
          </a:p>
        </p:txBody>
      </p:sp>
      <p:sp>
        <p:nvSpPr>
          <p:cNvPr id="3" name="Content Placeholder 2"/>
          <p:cNvSpPr>
            <a:spLocks noGrp="1"/>
          </p:cNvSpPr>
          <p:nvPr>
            <p:ph idx="1"/>
          </p:nvPr>
        </p:nvSpPr>
        <p:spPr>
          <a:xfrm>
            <a:off x="549275" y="1600201"/>
            <a:ext cx="8042276" cy="3708399"/>
          </a:xfrm>
        </p:spPr>
        <p:txBody>
          <a:bodyPr>
            <a:normAutofit/>
          </a:bodyPr>
          <a:lstStyle/>
          <a:p>
            <a:r>
              <a:rPr lang="en-GB" dirty="0"/>
              <a:t>M. E Whitman, H. J. </a:t>
            </a:r>
            <a:r>
              <a:rPr lang="en-GB" dirty="0" err="1"/>
              <a:t>Mattford</a:t>
            </a:r>
            <a:r>
              <a:rPr lang="en-GB" dirty="0"/>
              <a:t>, Management of Information Security, Cengage Learning, 6</a:t>
            </a:r>
            <a:r>
              <a:rPr lang="en-GB" baseline="30000" dirty="0"/>
              <a:t>th</a:t>
            </a:r>
            <a:r>
              <a:rPr lang="en-GB" dirty="0"/>
              <a:t> </a:t>
            </a:r>
            <a:r>
              <a:rPr lang="en-GB" dirty="0" err="1"/>
              <a:t>ed</a:t>
            </a:r>
            <a:r>
              <a:rPr lang="en-GB" dirty="0"/>
              <a:t> 2019.</a:t>
            </a:r>
          </a:p>
          <a:p>
            <a:endParaRPr lang="en-GB" dirty="0"/>
          </a:p>
          <a:p>
            <a:endParaRPr lang="en-GB" dirty="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9319</TotalTime>
  <Words>4768</Words>
  <Application>Microsoft Office PowerPoint</Application>
  <PresentationFormat>On-screen Show (4:3)</PresentationFormat>
  <Paragraphs>573</Paragraphs>
  <Slides>38</Slides>
  <Notes>28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38</vt:i4>
      </vt:variant>
    </vt:vector>
  </HeadingPairs>
  <TitlesOfParts>
    <vt:vector size="45" baseType="lpstr">
      <vt:lpstr>Arial</vt:lpstr>
      <vt:lpstr>Calibri</vt:lpstr>
      <vt:lpstr>Calibri Light</vt:lpstr>
      <vt:lpstr>News Gothic MT</vt:lpstr>
      <vt:lpstr>Times New Roman</vt:lpstr>
      <vt:lpstr>Wingdings 2</vt:lpstr>
      <vt:lpstr>Breeze</vt:lpstr>
      <vt:lpstr>  Risk Treatment in Information Security  Data Security Governance &amp; Compliance</vt:lpstr>
      <vt:lpstr> Learning Outcome</vt:lpstr>
      <vt:lpstr>Introduction to Risk Treatment</vt:lpstr>
      <vt:lpstr>Cyber Resilience vs Business Resilience</vt:lpstr>
      <vt:lpstr>PowerPoint Presentation</vt:lpstr>
      <vt:lpstr>Risk Treatment Strategies</vt:lpstr>
      <vt:lpstr>PowerPoint Presentation</vt:lpstr>
      <vt:lpstr>Managing Risk</vt:lpstr>
      <vt:lpstr>PowerPoint Presentation</vt:lpstr>
      <vt:lpstr>PowerPoint Presentation</vt:lpstr>
      <vt:lpstr>PowerPoint Presentation</vt:lpstr>
      <vt:lpstr>PowerPoint Presentation</vt:lpstr>
      <vt:lpstr>PowerPoint Presentation</vt:lpstr>
      <vt:lpstr>PowerPoint Presentation</vt:lpstr>
      <vt:lpstr>Feasibility and Cost–Benefit Analysis</vt:lpstr>
      <vt:lpstr>Asset Valuation</vt:lpstr>
      <vt:lpstr>Asset Valuation (Continued)</vt:lpstr>
      <vt:lpstr>Asset Valuation (Continued)</vt:lpstr>
      <vt:lpstr>Asset Valuation (Continued)</vt:lpstr>
      <vt:lpstr>Alternatives to Feasibility Analysis</vt:lpstr>
      <vt:lpstr>Recommended Alternative Risk Treatment Practices</vt:lpstr>
      <vt:lpstr>Recommended Alternative Risk Treatment Best Practices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Other Methods</vt:lpstr>
      <vt:lpstr>Selecting the Best Risk Management Model</vt:lpstr>
      <vt:lpstr>Emerging Risk Management Challenges</vt:lpstr>
      <vt:lpstr>Summary</vt:lpstr>
      <vt:lpstr>Summary (Continued)</vt:lpstr>
      <vt:lpstr>Summary (Continued)</vt:lpstr>
      <vt:lpstr>PowerPoint Presentation</vt:lpstr>
      <vt:lpstr>References</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Carlene Campbell</dc:creator>
  <cp:lastModifiedBy>Carlene Campbell</cp:lastModifiedBy>
  <cp:revision>615</cp:revision>
  <dcterms:created xsi:type="dcterms:W3CDTF">2011-10-03T10:20:59Z</dcterms:created>
  <dcterms:modified xsi:type="dcterms:W3CDTF">2026-06-10T12:44:54Z</dcterms:modified>
</cp:coreProperties>
</file>