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16"/>
  </p:notesMasterIdLst>
  <p:handoutMasterIdLst>
    <p:handoutMasterId r:id="rId17"/>
  </p:handoutMasterIdLst>
  <p:sldIdLst>
    <p:sldId id="280" r:id="rId2"/>
    <p:sldId id="281" r:id="rId3"/>
    <p:sldId id="282" r:id="rId4"/>
    <p:sldId id="292" r:id="rId5"/>
    <p:sldId id="283" r:id="rId6"/>
    <p:sldId id="29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2962" autoAdjust="0"/>
  </p:normalViewPr>
  <p:slideViewPr>
    <p:cSldViewPr>
      <p:cViewPr varScale="1">
        <p:scale>
          <a:sx n="57" d="100"/>
          <a:sy n="57" d="100"/>
        </p:scale>
        <p:origin x="317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966579C-9B50-4DC1-9270-4C2FEF8DC6FA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205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y-GB" noProof="0" smtClean="0"/>
              <a:t>Click to edit Master text styles</a:t>
            </a:r>
          </a:p>
          <a:p>
            <a:pPr lvl="1"/>
            <a:r>
              <a:rPr lang="en-GB" altLang="cy-GB" noProof="0" smtClean="0"/>
              <a:t>Second level</a:t>
            </a:r>
          </a:p>
          <a:p>
            <a:pPr lvl="2"/>
            <a:r>
              <a:rPr lang="en-GB" altLang="cy-GB" noProof="0" smtClean="0"/>
              <a:t>Third level</a:t>
            </a:r>
          </a:p>
          <a:p>
            <a:pPr lvl="3"/>
            <a:r>
              <a:rPr lang="en-GB" altLang="cy-GB" noProof="0" smtClean="0"/>
              <a:t>Fourth level</a:t>
            </a:r>
          </a:p>
          <a:p>
            <a:pPr lvl="4"/>
            <a:r>
              <a:rPr lang="en-GB" altLang="cy-GB" noProof="0" smtClean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6D10C93-C31A-4AE7-A473-DA8025223D19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E344B43-DDCD-40E8-8DE6-9F288F822542}" type="slidenum">
              <a:rPr lang="en-GB" altLang="cy-GB" smtClean="0"/>
              <a:pPr>
                <a:spcBef>
                  <a:spcPct val="0"/>
                </a:spcBef>
              </a:pPr>
              <a:t>1</a:t>
            </a:fld>
            <a:endParaRPr lang="en-GB" altLang="cy-GB" smtClean="0"/>
          </a:p>
        </p:txBody>
      </p:sp>
      <p:sp>
        <p:nvSpPr>
          <p:cNvPr id="512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609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E704CBB-5ABB-4C5F-8560-C0DF1BC45176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927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620278-36CA-4205-85CF-3883872CB73D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3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553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620278-36CA-4205-85CF-3883872CB73D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4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260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F024BB5-50DE-4BE5-85EE-31BC110A118D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5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6641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F024BB5-50DE-4BE5-85EE-31BC110A118D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6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165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smtClean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A22ABFC-6DCD-4433-A09A-732D6C34D8A4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7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488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9A99AD1-AA09-43DE-A722-CB58C6C74650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8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230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2AE821A-2C6D-438B-B5D4-936B0D8CFC46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9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4531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789C7DF-1CF7-415A-94E2-63F61C5E9B33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10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7160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C4048BA-C10D-4EDF-A41F-5BC89B7B6351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11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6733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16346C7-58FB-4812-9917-248F9A869632}" type="slidenum">
              <a:rPr lang="en-GB" altLang="cy-GB" smtClean="0"/>
              <a:pPr>
                <a:spcBef>
                  <a:spcPct val="0"/>
                </a:spcBef>
              </a:pPr>
              <a:t>12</a:t>
            </a:fld>
            <a:endParaRPr lang="en-GB" altLang="cy-GB" smtClean="0"/>
          </a:p>
        </p:txBody>
      </p:sp>
    </p:spTree>
    <p:extLst>
      <p:ext uri="{BB962C8B-B14F-4D97-AF65-F5344CB8AC3E}">
        <p14:creationId xmlns:p14="http://schemas.microsoft.com/office/powerpoint/2010/main" val="7676668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3F05AF1-8094-4A4B-AE96-C9A218741CA5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13</a:t>
            </a:fld>
            <a:endParaRPr lang="en-GB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8910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A70B90B-426A-4C1C-8A45-373759138CEE}" type="slidenum">
              <a:rPr lang="en-GB" altLang="cy-GB" smtClean="0"/>
              <a:pPr>
                <a:spcBef>
                  <a:spcPct val="0"/>
                </a:spcBef>
              </a:pPr>
              <a:t>14</a:t>
            </a:fld>
            <a:endParaRPr lang="en-GB" altLang="cy-GB" smtClean="0"/>
          </a:p>
        </p:txBody>
      </p:sp>
    </p:spTree>
    <p:extLst>
      <p:ext uri="{BB962C8B-B14F-4D97-AF65-F5344CB8AC3E}">
        <p14:creationId xmlns:p14="http://schemas.microsoft.com/office/powerpoint/2010/main" val="2579905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486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879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372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810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458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315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320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229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442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23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89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45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630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GB" altLang="cy-GB" sz="4000" dirty="0" err="1" smtClean="0">
                <a:latin typeface="Lucida Sans" panose="020B0602030504020204" pitchFamily="34" charset="0"/>
              </a:rPr>
              <a:t>Damcaniaethwyr</a:t>
            </a:r>
            <a:endParaRPr lang="en-GB" altLang="cy-GB" sz="4000" dirty="0" smtClean="0">
              <a:latin typeface="Lucida Sans" panose="020B0602030504020204" pitchFamily="34" charset="0"/>
            </a:endParaRPr>
          </a:p>
          <a:p>
            <a:pPr algn="ctr" eaLnBrk="1" hangingPunct="1">
              <a:buFontTx/>
              <a:buNone/>
            </a:pPr>
            <a:r>
              <a:rPr lang="en-GB" altLang="cy-GB" sz="4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Theorists</a:t>
            </a:r>
          </a:p>
        </p:txBody>
      </p:sp>
    </p:spTree>
    <p:extLst>
      <p:ext uri="{BB962C8B-B14F-4D97-AF65-F5344CB8AC3E}">
        <p14:creationId xmlns:p14="http://schemas.microsoft.com/office/powerpoint/2010/main" val="28883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4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634"/>
          </a:xfrm>
        </p:spPr>
        <p:txBody>
          <a:bodyPr/>
          <a:lstStyle/>
          <a:p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 Jean Aitchison (1938 - )</a:t>
            </a:r>
            <a:endParaRPr lang="cy-GB" altLang="cy-GB" sz="3200" dirty="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1268762"/>
            <a:ext cx="4608513" cy="4857402"/>
          </a:xfrm>
        </p:spPr>
        <p:txBody>
          <a:bodyPr/>
          <a:lstStyle/>
          <a:p>
            <a:pPr>
              <a:defRPr/>
            </a:pPr>
            <a:r>
              <a:rPr lang="en-GB" sz="2000" dirty="0" err="1" smtClean="0">
                <a:latin typeface="Lucida Sans" panose="020B0602040502020204" pitchFamily="34" charset="0"/>
              </a:rPr>
              <a:t>Athro</a:t>
            </a:r>
            <a:r>
              <a:rPr lang="en-GB" sz="2000" dirty="0" smtClean="0">
                <a:latin typeface="Lucida Sans" panose="020B0602040502020204" pitchFamily="34" charset="0"/>
              </a:rPr>
              <a:t> Iaith a </a:t>
            </a:r>
            <a:r>
              <a:rPr lang="en-GB" sz="2000" dirty="0" err="1" smtClean="0">
                <a:latin typeface="Lucida Sans" panose="020B0602040502020204" pitchFamily="34" charset="0"/>
              </a:rPr>
              <a:t>Chyfathrebu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Professor of Language and Communication</a:t>
            </a:r>
          </a:p>
          <a:p>
            <a:pPr>
              <a:defRPr/>
            </a:pPr>
            <a:r>
              <a:rPr lang="en-GB" sz="2000" i="1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‘Descriptivist linguist’</a:t>
            </a:r>
          </a:p>
          <a:p>
            <a:pPr>
              <a:defRPr/>
            </a:pPr>
            <a:r>
              <a:rPr lang="en-GB" sz="2000" dirty="0" smtClean="0">
                <a:latin typeface="Lucida Sans" panose="020B0602040502020204" pitchFamily="34" charset="0"/>
              </a:rPr>
              <a:t>‘</a:t>
            </a:r>
            <a:r>
              <a:rPr lang="en-GB" sz="2000" i="1" dirty="0" smtClean="0">
                <a:latin typeface="Lucida Sans" panose="020B0602040502020204" pitchFamily="34" charset="0"/>
              </a:rPr>
              <a:t>Language change</a:t>
            </a:r>
            <a:r>
              <a:rPr lang="en-GB" sz="2000" dirty="0" smtClean="0">
                <a:latin typeface="Lucida Sans" panose="020B0602040502020204" pitchFamily="34" charset="0"/>
              </a:rPr>
              <a:t>’ – </a:t>
            </a:r>
            <a:r>
              <a:rPr lang="en-GB" sz="2000" dirty="0" err="1" smtClean="0">
                <a:latin typeface="Lucida Sans" panose="020B0602040502020204" pitchFamily="34" charset="0"/>
              </a:rPr>
              <a:t>dylanwad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cyfryngau</a:t>
            </a:r>
            <a:r>
              <a:rPr lang="en-GB" sz="2000" dirty="0" smtClean="0">
                <a:latin typeface="Lucida Sans" panose="020B0602040502020204" pitchFamily="34" charset="0"/>
              </a:rPr>
              <a:t>/</a:t>
            </a:r>
            <a:r>
              <a:rPr lang="en-GB" sz="2000" dirty="0" err="1" smtClean="0">
                <a:latin typeface="Lucida Sans" panose="020B0602040502020204" pitchFamily="34" charset="0"/>
              </a:rPr>
              <a:t>cymdeithas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‘Language change’ – influence of media/society</a:t>
            </a:r>
          </a:p>
          <a:p>
            <a:pPr>
              <a:defRPr/>
            </a:pPr>
            <a:r>
              <a:rPr lang="en-GB" sz="2000" dirty="0" smtClean="0">
                <a:latin typeface="Lucida Sans" panose="020B0602040502020204" pitchFamily="34" charset="0"/>
              </a:rPr>
              <a:t>Plant </a:t>
            </a:r>
            <a:r>
              <a:rPr lang="en-GB" sz="2000" dirty="0" err="1" smtClean="0">
                <a:latin typeface="Lucida Sans" panose="020B0602040502020204" pitchFamily="34" charset="0"/>
              </a:rPr>
              <a:t>yn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caffael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geirfa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mewn</a:t>
            </a:r>
            <a:r>
              <a:rPr lang="en-GB" sz="2000" dirty="0" smtClean="0">
                <a:latin typeface="Lucida Sans" panose="020B0602040502020204" pitchFamily="34" charset="0"/>
              </a:rPr>
              <a:t> 3 cam</a:t>
            </a: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Children acquire vocabulary in 3 stages</a:t>
            </a:r>
          </a:p>
          <a:p>
            <a:pPr marL="0" indent="0" algn="r">
              <a:buFontTx/>
              <a:buNone/>
              <a:defRPr/>
            </a:pPr>
            <a:r>
              <a:rPr lang="en-GB" sz="1600" dirty="0" smtClean="0">
                <a:latin typeface="Lucida Sans" panose="020B0602040502020204" pitchFamily="34" charset="0"/>
              </a:rPr>
              <a:t>(</a:t>
            </a:r>
            <a:r>
              <a:rPr lang="en-GB" sz="1600" dirty="0" err="1" smtClean="0">
                <a:latin typeface="Lucida Sans" panose="020B0602040502020204" pitchFamily="34" charset="0"/>
              </a:rPr>
              <a:t>Aitchison</a:t>
            </a:r>
            <a:r>
              <a:rPr lang="en-GB" sz="1600" dirty="0" smtClean="0">
                <a:latin typeface="Lucida Sans" panose="020B0602040502020204" pitchFamily="34" charset="0"/>
              </a:rPr>
              <a:t>, 2001)</a:t>
            </a:r>
          </a:p>
          <a:p>
            <a:pPr>
              <a:defRPr/>
            </a:pPr>
            <a:endParaRPr lang="en-GB" sz="1600" dirty="0" smtClean="0"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6148" name="TextBox 3"/>
          <p:cNvSpPr txBox="1">
            <a:spLocks noChangeArrowheads="1"/>
          </p:cNvSpPr>
          <p:nvPr/>
        </p:nvSpPr>
        <p:spPr bwMode="auto">
          <a:xfrm rot="10800000" flipV="1">
            <a:off x="1331913" y="5957888"/>
            <a:ext cx="20875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(users.ox.ac.uk)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6149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412875"/>
            <a:ext cx="3600450" cy="4176713"/>
          </a:xfrm>
        </p:spPr>
      </p:pic>
    </p:spTree>
    <p:extLst>
      <p:ext uri="{BB962C8B-B14F-4D97-AF65-F5344CB8AC3E}">
        <p14:creationId xmlns:p14="http://schemas.microsoft.com/office/powerpoint/2010/main" val="7959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r>
              <a:rPr lang="en-GB" altLang="cy-GB" sz="3200" dirty="0" smtClean="0">
                <a:latin typeface="Lucida Sans" panose="020B0602030504020204" pitchFamily="34" charset="0"/>
              </a:rPr>
              <a:t>Bruno Bettelheim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 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(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1903 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- 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1990 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)</a:t>
            </a:r>
            <a:endParaRPr lang="cy-GB" altLang="cy-GB" sz="3200" dirty="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3995936" y="1412776"/>
            <a:ext cx="4968677" cy="432048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cy-GB" altLang="cy-GB" sz="24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Seicolegydd </a:t>
            </a:r>
            <a:endParaRPr lang="cy-GB" altLang="cy-GB" sz="24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Psychologist</a:t>
            </a:r>
            <a:endParaRPr lang="en-GB" altLang="cy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cy-GB" altLang="cy-GB" sz="24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Yn erbyn cyflyru </a:t>
            </a:r>
            <a:r>
              <a:rPr lang="cy-GB" altLang="cy-GB" sz="2400" dirty="0">
                <a:solidFill>
                  <a:srgbClr val="000000"/>
                </a:solidFill>
                <a:latin typeface="Lucida Sans" panose="020B0602040502020204" pitchFamily="34" charset="0"/>
              </a:rPr>
              <a:t>gweithredol </a:t>
            </a:r>
            <a:endParaRPr lang="cy-GB" altLang="cy-GB" sz="24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Opposed operant conditioning</a:t>
            </a:r>
            <a:endParaRPr lang="en-GB" altLang="cy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cy-GB" sz="24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Chwedlau</a:t>
            </a:r>
            <a:endParaRPr lang="cy-GB" altLang="cy-GB" sz="24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Fairy tales</a:t>
            </a:r>
            <a:endParaRPr lang="en-GB" altLang="cy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cy-GB" sz="24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Emosiynau a phryderon plant</a:t>
            </a:r>
            <a:endParaRPr lang="cy-GB" altLang="cy-GB" sz="24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Children’s emotions and anxieties</a:t>
            </a:r>
            <a:endParaRPr lang="en-GB" altLang="cy-GB" sz="2400" i="1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en-GB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algn="r">
              <a:buFontTx/>
              <a:buNone/>
              <a:defRPr/>
            </a:pPr>
            <a:endParaRPr lang="en-GB" sz="1600" dirty="0" smtClean="0"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8196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21304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(tc.columbia.edu)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7200" y="1412776"/>
            <a:ext cx="3250703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72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Jerome Bruner (1915 - 2016 )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283968" y="1125538"/>
            <a:ext cx="4680645" cy="424767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cy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Rhyngweithiaeth</a:t>
            </a:r>
            <a:r>
              <a:rPr lang="cy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Interactionism</a:t>
            </a:r>
            <a:endParaRPr lang="en-GB" alt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Plant yn caffael iaith drwy ymwneud a'r amgylchedd a bioleg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Children 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acquire language through interaction/interplay with the environment </a:t>
            </a: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and biology</a:t>
            </a:r>
            <a:endParaRPr lang="en-GB" alt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Iaith amgylcheddol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Environmental 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language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Cefnogaeth cymdeithasol a chyd-destun cymdeithasol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Social 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support and social </a:t>
            </a: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contexts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‘</a:t>
            </a:r>
            <a:r>
              <a:rPr lang="en-GB" altLang="cy-GB" sz="2000" i="1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Language </a:t>
            </a:r>
            <a:r>
              <a:rPr lang="en-GB" altLang="cy-GB" sz="2000" i="1" dirty="0">
                <a:solidFill>
                  <a:srgbClr val="0000FF"/>
                </a:solidFill>
                <a:latin typeface="Lucida Sans" panose="020B0602040502020204" pitchFamily="34" charset="0"/>
              </a:rPr>
              <a:t>Acquisition Support System (LASS</a:t>
            </a:r>
            <a:r>
              <a:rPr lang="en-GB" altLang="cy-GB" sz="2000" i="1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)’ </a:t>
            </a:r>
            <a:endParaRPr lang="en-GB" altLang="cy-GB" sz="1800" i="1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cy-GB" sz="16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(</a:t>
            </a:r>
            <a:r>
              <a:rPr lang="en-GB" altLang="cy-GB" sz="16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Neaum</a:t>
            </a:r>
            <a:r>
              <a:rPr lang="en-GB" altLang="cy-GB" sz="16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, 2012; Oates a Grayson, 2004)</a:t>
            </a:r>
            <a:endParaRPr lang="en-GB" altLang="cy-GB" sz="160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en-GB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algn="r">
              <a:buFontTx/>
              <a:buNone/>
              <a:defRPr/>
            </a:pPr>
            <a:endParaRPr lang="en-GB" sz="1600" dirty="0" smtClean="0"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8196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21304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(tc.columbia.edu)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8197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773238"/>
            <a:ext cx="3382962" cy="3384550"/>
          </a:xfrm>
        </p:spPr>
      </p:pic>
    </p:spTree>
    <p:extLst>
      <p:ext uri="{BB962C8B-B14F-4D97-AF65-F5344CB8AC3E}">
        <p14:creationId xmlns:p14="http://schemas.microsoft.com/office/powerpoint/2010/main" val="110553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Brian </a:t>
            </a:r>
            <a:r>
              <a:rPr lang="en-GB" altLang="cy-GB" sz="3200" dirty="0" err="1" smtClean="0">
                <a:solidFill>
                  <a:schemeClr val="tx1"/>
                </a:solidFill>
                <a:latin typeface="Lucida Sans" panose="020B0602030504020204" pitchFamily="34" charset="0"/>
              </a:rPr>
              <a:t>Cambourne</a:t>
            </a:r>
            <a:endParaRPr lang="cy-GB" altLang="cy-GB" sz="3200" dirty="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1052736"/>
            <a:ext cx="4608513" cy="432048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Athro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Cyswllt</a:t>
            </a:r>
            <a:endParaRPr lang="en-GB" altLang="cy-GB" sz="20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Associate Professor</a:t>
            </a:r>
            <a:endParaRPr lang="en-GB" altLang="cy-GB" sz="20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8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Amod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Datblygiad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/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Dysgu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Llythrennedd</a:t>
            </a:r>
            <a:endParaRPr lang="en-GB" altLang="cy-GB" sz="20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8 Conditions of Literacy Development/Learning</a:t>
            </a:r>
            <a:endParaRPr lang="en-GB" alt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Athroniaeth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addysg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adeiladol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Constructivist philosophy of education</a:t>
            </a:r>
            <a:endParaRPr lang="en-GB" alt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Wrth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chwarae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,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mae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plant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yn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defnyddio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iaith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i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gyfathrebu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a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thrafod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ystyr</a:t>
            </a:r>
            <a:endParaRPr lang="en-GB" altLang="cy-GB" sz="20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In play, children use language to communicate and negotiate meaning</a:t>
            </a:r>
            <a:endParaRPr lang="en-GB" altLang="cy-GB" sz="1600" dirty="0"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10244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22336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(theguardian.com)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514" y="1196752"/>
            <a:ext cx="3935446" cy="4176464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74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Noam Chomsky (1928 - )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765175"/>
            <a:ext cx="4608513" cy="460804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Cynhenidiaeth</a:t>
            </a: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Nativism</a:t>
            </a: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Dadl 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“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tlodi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symbyliad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” –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iaith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yn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rhy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gymhleth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i’w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dysgu</a:t>
            </a:r>
            <a:endParaRPr lang="en-GB" altLang="cy-GB" sz="20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defRPr/>
            </a:pP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“Poverty of stimulus” argument - language too complex to be learned</a:t>
            </a: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Iaith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fel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rhan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o’r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etifeddiaeth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genetaidd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,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patrwm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biolegol</a:t>
            </a:r>
            <a:endParaRPr lang="en-GB" altLang="cy-GB" sz="20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Language 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as part of genetic heritage, biological makeup</a:t>
            </a: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Dyfais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Caffael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Iaith</a:t>
            </a: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Language Acquisition Device (LAD)</a:t>
            </a:r>
            <a:endParaRPr lang="en-GB" alt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hangingPunct="1">
              <a:defRPr/>
            </a:pP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Gramadeg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cyffredinol</a:t>
            </a:r>
            <a:endParaRPr lang="en-GB" altLang="cy-GB" sz="200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“Universal Grammar”</a:t>
            </a:r>
          </a:p>
          <a:p>
            <a:pPr marL="0" indent="0" algn="r" eaLnBrk="1" hangingPunct="1">
              <a:buFontTx/>
              <a:buNone/>
              <a:defRPr/>
            </a:pPr>
            <a:r>
              <a:rPr lang="en-GB" altLang="cy-GB" sz="1600" dirty="0" smtClean="0">
                <a:latin typeface="Lucida Sans" panose="020B0602040502020204" pitchFamily="34" charset="0"/>
              </a:rPr>
              <a:t>(</a:t>
            </a:r>
            <a:r>
              <a:rPr lang="en-GB" altLang="cy-GB" sz="1600" dirty="0" err="1" smtClean="0">
                <a:latin typeface="Lucida Sans" panose="020B0602040502020204" pitchFamily="34" charset="0"/>
              </a:rPr>
              <a:t>Neaum</a:t>
            </a:r>
            <a:r>
              <a:rPr lang="en-GB" altLang="cy-GB" sz="1600" dirty="0" smtClean="0">
                <a:latin typeface="Lucida Sans" panose="020B0602040502020204" pitchFamily="34" charset="0"/>
              </a:rPr>
              <a:t>, 2012)</a:t>
            </a:r>
            <a:endParaRPr lang="en-GB" altLang="cy-GB" sz="1600" dirty="0"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10244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22336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(theguardian.com)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10245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557338"/>
            <a:ext cx="3683000" cy="3600450"/>
          </a:xfrm>
        </p:spPr>
      </p:pic>
    </p:spTree>
    <p:extLst>
      <p:ext uri="{BB962C8B-B14F-4D97-AF65-F5344CB8AC3E}">
        <p14:creationId xmlns:p14="http://schemas.microsoft.com/office/powerpoint/2010/main" val="248003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David Crystal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12291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765174"/>
            <a:ext cx="4608513" cy="4680049"/>
          </a:xfrm>
        </p:spPr>
        <p:txBody>
          <a:bodyPr>
            <a:normAutofit fontScale="92500" lnSpcReduction="20000"/>
          </a:bodyPr>
          <a:lstStyle/>
          <a:p>
            <a:r>
              <a:rPr lang="en-GB" altLang="cy-GB" sz="2000" dirty="0" err="1" smtClean="0">
                <a:latin typeface="Lucida Sans" panose="020B0602030504020204" pitchFamily="34" charset="0"/>
              </a:rPr>
              <a:t>Awdur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a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darlithydd</a:t>
            </a:r>
            <a:endParaRPr lang="en-GB" altLang="cy-GB" sz="2000" dirty="0" smtClean="0">
              <a:latin typeface="Lucida Sans" panose="020B0602030504020204" pitchFamily="34" charset="0"/>
            </a:endParaRPr>
          </a:p>
          <a:p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Writer and lecturer</a:t>
            </a:r>
          </a:p>
          <a:p>
            <a:r>
              <a:rPr lang="en-GB" altLang="cy-GB" sz="2000" dirty="0" smtClean="0">
                <a:latin typeface="Lucida Sans" panose="020B0602030504020204" pitchFamily="34" charset="0"/>
              </a:rPr>
              <a:t>‘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Damcaniaeth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dynwarediad</a:t>
            </a:r>
            <a:r>
              <a:rPr lang="en-GB" altLang="cy-GB" sz="2000" dirty="0" smtClean="0">
                <a:latin typeface="Lucida Sans" panose="020B0602030504020204" pitchFamily="34" charset="0"/>
              </a:rPr>
              <a:t>’</a:t>
            </a:r>
          </a:p>
          <a:p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Imitation theory</a:t>
            </a:r>
          </a:p>
          <a:p>
            <a:r>
              <a:rPr lang="en-GB" altLang="cy-GB" sz="2000" dirty="0" smtClean="0">
                <a:latin typeface="Lucida Sans" panose="020B0602030504020204" pitchFamily="34" charset="0"/>
              </a:rPr>
              <a:t>Plant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yn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caffael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iaith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drwy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dynwared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eraill</a:t>
            </a:r>
            <a:endParaRPr lang="en-GB" altLang="cy-GB" sz="2000" dirty="0" smtClean="0">
              <a:latin typeface="Lucida Sans" panose="020B0602030504020204" pitchFamily="34" charset="0"/>
            </a:endParaRPr>
          </a:p>
          <a:p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Children acquire language by copying others</a:t>
            </a:r>
          </a:p>
          <a:p>
            <a:r>
              <a:rPr lang="en-GB" altLang="cy-GB" sz="2000" dirty="0" smtClean="0">
                <a:latin typeface="Lucida Sans" panose="020B0602030504020204" pitchFamily="34" charset="0"/>
              </a:rPr>
              <a:t>Plant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yn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caffael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iaith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mewn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camau</a:t>
            </a:r>
            <a:endParaRPr lang="en-GB" altLang="cy-GB" sz="2000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altLang="cy-GB" sz="2000" dirty="0" err="1" smtClean="0">
                <a:latin typeface="Lucida Sans" panose="020B0602030504020204" pitchFamily="34" charset="0"/>
              </a:rPr>
              <a:t>Camau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  <a:r>
              <a:rPr lang="en-GB" altLang="cy-GB" sz="2000" dirty="0" err="1" smtClean="0">
                <a:latin typeface="Lucida Sans" panose="020B0602030504020204" pitchFamily="34" charset="0"/>
              </a:rPr>
              <a:t>gramadegol</a:t>
            </a:r>
            <a:endParaRPr lang="en-GB" altLang="cy-GB" sz="2000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altLang="cy-GB" sz="2000" dirty="0" err="1" smtClean="0">
                <a:latin typeface="Lucida Sans" panose="020B0602030504020204" pitchFamily="34" charset="0"/>
              </a:rPr>
              <a:t>Cwestiynu</a:t>
            </a:r>
            <a:r>
              <a:rPr lang="en-GB" altLang="cy-GB" sz="2000" dirty="0" smtClean="0">
                <a:latin typeface="Lucida Sans" panose="020B0602030504020204" pitchFamily="34" charset="0"/>
              </a:rPr>
              <a:t> </a:t>
            </a:r>
          </a:p>
          <a:p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Children acquire language in stages</a:t>
            </a:r>
          </a:p>
          <a:p>
            <a:pPr>
              <a:buFontTx/>
              <a:buChar char="-"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Stages of grammar</a:t>
            </a:r>
          </a:p>
          <a:p>
            <a:pPr>
              <a:buFontTx/>
              <a:buChar char="-"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Questioning</a:t>
            </a:r>
            <a:endParaRPr lang="cy-GB" altLang="cy-GB" sz="20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2292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22225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(davidcrystal.com)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12293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557338"/>
            <a:ext cx="3128962" cy="3671887"/>
          </a:xfrm>
        </p:spPr>
      </p:pic>
    </p:spTree>
    <p:extLst>
      <p:ext uri="{BB962C8B-B14F-4D97-AF65-F5344CB8AC3E}">
        <p14:creationId xmlns:p14="http://schemas.microsoft.com/office/powerpoint/2010/main" val="213395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Eric Lenneberg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1125538"/>
            <a:ext cx="4608513" cy="5000625"/>
          </a:xfrm>
        </p:spPr>
        <p:txBody>
          <a:bodyPr/>
          <a:lstStyle/>
          <a:p>
            <a:pPr>
              <a:defRPr/>
            </a:pPr>
            <a:r>
              <a:rPr lang="en-GB" sz="2000" i="1" dirty="0" err="1">
                <a:solidFill>
                  <a:srgbClr val="000000"/>
                </a:solidFill>
                <a:latin typeface="Lucida Sans" panose="020B0602040502020204" pitchFamily="34" charset="0"/>
              </a:rPr>
              <a:t>Neurolinguist</a:t>
            </a:r>
            <a:endParaRPr lang="en-GB" sz="2000" i="1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Mae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gan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blant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allu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penodol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i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gaffael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iaith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,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yn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arbennig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rhwng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2 – 12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oed</a:t>
            </a:r>
            <a:endParaRPr lang="en-GB" altLang="cy-GB" sz="200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Children 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have a particular ability to acquire language, especially between the ages of </a:t>
            </a: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2-12</a:t>
            </a:r>
            <a:endParaRPr lang="en-GB" altLang="cy-GB" sz="200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Iaith </a:t>
            </a:r>
            <a:r>
              <a:rPr lang="en-GB" altLang="cy-GB" sz="2000" dirty="0" err="1">
                <a:solidFill>
                  <a:srgbClr val="000000"/>
                </a:solidFill>
                <a:latin typeface="Lucida Sans" panose="020B0602040502020204" pitchFamily="34" charset="0"/>
              </a:rPr>
              <a:t>arwyddo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Nicaragua</a:t>
            </a:r>
          </a:p>
          <a:p>
            <a:pPr eaLnBrk="1" hangingPunct="1">
              <a:defRPr/>
            </a:pP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Nicaraguan Sign Language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Plant 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fferal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/’</a:t>
            </a: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gwyllt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’</a:t>
            </a:r>
            <a:endParaRPr lang="en-GB" altLang="cy-GB" sz="200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eaLnBrk="1" hangingPunct="1"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Feral 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children</a:t>
            </a: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14340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16684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(liceu.uab.es)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14341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412875"/>
            <a:ext cx="3889375" cy="3649663"/>
          </a:xfrm>
        </p:spPr>
      </p:pic>
    </p:spTree>
    <p:extLst>
      <p:ext uri="{BB962C8B-B14F-4D97-AF65-F5344CB8AC3E}">
        <p14:creationId xmlns:p14="http://schemas.microsoft.com/office/powerpoint/2010/main" val="502732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Jean Piaget (1896 – 1980)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981075"/>
            <a:ext cx="4608513" cy="4608513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000" dirty="0" err="1" smtClean="0">
                <a:latin typeface="Lucida Sans" panose="020B0602040502020204" pitchFamily="34" charset="0"/>
              </a:rPr>
              <a:t>Seicolegydd</a:t>
            </a:r>
            <a:r>
              <a:rPr lang="en-GB" sz="2000" dirty="0" smtClean="0">
                <a:latin typeface="Lucida Sans" panose="020B0602040502020204" pitchFamily="34" charset="0"/>
              </a:rPr>
              <a:t> – </a:t>
            </a:r>
            <a:r>
              <a:rPr lang="en-GB" sz="2000" dirty="0" err="1" smtClean="0">
                <a:latin typeface="Lucida Sans" panose="020B0602040502020204" pitchFamily="34" charset="0"/>
              </a:rPr>
              <a:t>damcaniaeth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gwybyddol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Psychologist – cognitive theory</a:t>
            </a:r>
          </a:p>
          <a:p>
            <a:pPr>
              <a:defRPr/>
            </a:pPr>
            <a:r>
              <a:rPr lang="en-GB" sz="2000" dirty="0" smtClean="0">
                <a:latin typeface="Lucida Sans" panose="020B0602040502020204" pitchFamily="34" charset="0"/>
              </a:rPr>
              <a:t>2 gam </a:t>
            </a:r>
            <a:r>
              <a:rPr lang="en-GB" sz="2000" dirty="0" err="1">
                <a:latin typeface="Lucida Sans" panose="020B0602040502020204" pitchFamily="34" charset="0"/>
              </a:rPr>
              <a:t>g</a:t>
            </a:r>
            <a:r>
              <a:rPr lang="en-GB" sz="2000" dirty="0" err="1" smtClean="0">
                <a:latin typeface="Lucida Sans" panose="020B0602040502020204" pitchFamily="34" charset="0"/>
              </a:rPr>
              <a:t>yntaf</a:t>
            </a:r>
            <a:r>
              <a:rPr lang="en-GB" sz="2000" dirty="0" smtClean="0">
                <a:latin typeface="Lucida Sans" panose="020B0602040502020204" pitchFamily="34" charset="0"/>
              </a:rPr>
              <a:t> o </a:t>
            </a:r>
            <a:r>
              <a:rPr lang="en-GB" sz="2000" dirty="0" err="1" smtClean="0">
                <a:latin typeface="Lucida Sans" panose="020B0602040502020204" pitchFamily="34" charset="0"/>
              </a:rPr>
              <a:t>ddatblygiad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gwybyddol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First 2 stages of cognitive development</a:t>
            </a:r>
          </a:p>
          <a:p>
            <a:pPr>
              <a:defRPr/>
            </a:pPr>
            <a:r>
              <a:rPr lang="en-GB" sz="2000" dirty="0" err="1" smtClean="0">
                <a:latin typeface="Lucida Sans" panose="020B0602040502020204" pitchFamily="34" charset="0"/>
              </a:rPr>
              <a:t>Datblygiad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cymdeithasol</a:t>
            </a:r>
            <a:r>
              <a:rPr lang="en-GB" sz="2000" dirty="0" smtClean="0">
                <a:latin typeface="Lucida Sans" panose="020B0602040502020204" pitchFamily="34" charset="0"/>
              </a:rPr>
              <a:t> a </a:t>
            </a:r>
            <a:r>
              <a:rPr lang="en-GB" sz="2000" dirty="0" err="1" smtClean="0">
                <a:latin typeface="Lucida Sans" panose="020B0602040502020204" pitchFamily="34" charset="0"/>
              </a:rPr>
              <a:t>gwybyddol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yn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dylanwadu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gallu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i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gaffael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iaith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Language acquisition influenced by social and cognitive development</a:t>
            </a:r>
          </a:p>
          <a:p>
            <a:pPr>
              <a:defRPr/>
            </a:pPr>
            <a:r>
              <a:rPr lang="en-GB" sz="2000" dirty="0" err="1" smtClean="0">
                <a:latin typeface="Lucida Sans" panose="020B0602040502020204" pitchFamily="34" charset="0"/>
              </a:rPr>
              <a:t>Meddwl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yn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bodoli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cyn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iaith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Thought exists before language</a:t>
            </a:r>
          </a:p>
          <a:p>
            <a:pPr marL="0" indent="0" algn="r">
              <a:buFontTx/>
              <a:buNone/>
              <a:defRPr/>
            </a:pPr>
            <a:r>
              <a:rPr lang="en-GB" sz="1600" dirty="0" smtClean="0">
                <a:latin typeface="Lucida Sans" panose="020B0602040502020204" pitchFamily="34" charset="0"/>
              </a:rPr>
              <a:t>(</a:t>
            </a:r>
            <a:r>
              <a:rPr lang="en-GB" sz="1600" dirty="0" err="1" smtClean="0">
                <a:latin typeface="Lucida Sans" panose="020B0602040502020204" pitchFamily="34" charset="0"/>
              </a:rPr>
              <a:t>Neaum</a:t>
            </a:r>
            <a:r>
              <a:rPr lang="en-GB" sz="1600" dirty="0" smtClean="0">
                <a:latin typeface="Lucida Sans" panose="020B0602040502020204" pitchFamily="34" charset="0"/>
              </a:rPr>
              <a:t>, 2012)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16388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20129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(biography.com)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16389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628775"/>
            <a:ext cx="3128962" cy="3960813"/>
          </a:xfrm>
        </p:spPr>
      </p:pic>
    </p:spTree>
    <p:extLst>
      <p:ext uri="{BB962C8B-B14F-4D97-AF65-F5344CB8AC3E}">
        <p14:creationId xmlns:p14="http://schemas.microsoft.com/office/powerpoint/2010/main" val="3660509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Steven Pinker  (1954 - )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18435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1196975"/>
            <a:ext cx="4608513" cy="4929188"/>
          </a:xfrm>
        </p:spPr>
        <p:txBody>
          <a:bodyPr/>
          <a:lstStyle/>
          <a:p>
            <a:r>
              <a:rPr lang="en-GB" altLang="cy-GB" sz="2400" dirty="0" err="1" smtClean="0">
                <a:latin typeface="Lucida Sans" panose="020B0602030504020204" pitchFamily="34" charset="0"/>
              </a:rPr>
              <a:t>Seicolegwr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ac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ieithydd</a:t>
            </a:r>
            <a:endParaRPr lang="en-GB" altLang="cy-GB" sz="2400" dirty="0" smtClean="0">
              <a:latin typeface="Lucida Sans" panose="020B0602030504020204" pitchFamily="34" charset="0"/>
            </a:endParaRP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Psychologist and linguist</a:t>
            </a:r>
          </a:p>
          <a:p>
            <a:r>
              <a:rPr lang="en-GB" altLang="cy-GB" sz="2400" dirty="0" err="1" smtClean="0">
                <a:latin typeface="Lucida Sans" panose="020B0602030504020204" pitchFamily="34" charset="0"/>
              </a:rPr>
              <a:t>Cynhwynolwr</a:t>
            </a:r>
            <a:endParaRPr lang="en-GB" altLang="cy-GB" sz="2400" dirty="0" smtClean="0">
              <a:latin typeface="Lucida Sans" panose="020B0602030504020204" pitchFamily="34" charset="0"/>
            </a:endParaRP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Nativist</a:t>
            </a:r>
          </a:p>
          <a:p>
            <a:r>
              <a:rPr lang="en-GB" altLang="cy-GB" sz="2400" dirty="0" smtClean="0">
                <a:latin typeface="Lucida Sans" panose="020B0602030504020204" pitchFamily="34" charset="0"/>
              </a:rPr>
              <a:t>Iaith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yn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reddfol</a:t>
            </a:r>
            <a:endParaRPr lang="en-GB" altLang="cy-GB" sz="2400" dirty="0" smtClean="0">
              <a:latin typeface="Lucida Sans" panose="020B0602030504020204" pitchFamily="34" charset="0"/>
            </a:endParaRP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Language is instinctive</a:t>
            </a:r>
          </a:p>
          <a:p>
            <a:r>
              <a:rPr lang="en-GB" altLang="cy-GB" sz="2400" dirty="0" err="1" smtClean="0">
                <a:latin typeface="Lucida Sans" panose="020B0602030504020204" pitchFamily="34" charset="0"/>
              </a:rPr>
              <a:t>Yr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ymennydd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wedi’i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breimio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i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gaffael</a:t>
            </a:r>
            <a:r>
              <a:rPr lang="en-GB" altLang="cy-GB" sz="2400" dirty="0" smtClean="0">
                <a:latin typeface="Lucida Sans" panose="020B0602030504020204" pitchFamily="34" charset="0"/>
              </a:rPr>
              <a:t> </a:t>
            </a:r>
            <a:r>
              <a:rPr lang="en-GB" altLang="cy-GB" sz="2400" dirty="0" err="1" smtClean="0">
                <a:latin typeface="Lucida Sans" panose="020B0602030504020204" pitchFamily="34" charset="0"/>
              </a:rPr>
              <a:t>iaith</a:t>
            </a:r>
            <a:endParaRPr lang="en-GB" altLang="cy-GB" sz="2400" dirty="0" smtClean="0">
              <a:latin typeface="Lucida Sans" panose="020B0602030504020204" pitchFamily="34" charset="0"/>
            </a:endParaRP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Brains primed for language acquisition</a:t>
            </a:r>
          </a:p>
          <a:p>
            <a:endParaRPr lang="cy-GB" altLang="cy-GB" dirty="0" smtClean="0"/>
          </a:p>
        </p:txBody>
      </p:sp>
      <p:sp>
        <p:nvSpPr>
          <p:cNvPr id="18436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20859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(telegraph.co.uk)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18437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628775"/>
            <a:ext cx="3311525" cy="3671888"/>
          </a:xfrm>
        </p:spPr>
      </p:pic>
    </p:spTree>
    <p:extLst>
      <p:ext uri="{BB962C8B-B14F-4D97-AF65-F5344CB8AC3E}">
        <p14:creationId xmlns:p14="http://schemas.microsoft.com/office/powerpoint/2010/main" val="1821027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B. F. Skinner (1904 – 1990)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1600200"/>
            <a:ext cx="4608513" cy="4525963"/>
          </a:xfrm>
        </p:spPr>
        <p:txBody>
          <a:bodyPr/>
          <a:lstStyle/>
          <a:p>
            <a:pPr>
              <a:defRPr/>
            </a:pPr>
            <a:r>
              <a:rPr lang="en-GB" sz="2400" dirty="0" err="1" smtClean="0">
                <a:latin typeface="Lucida Sans" panose="020B0602040502020204" pitchFamily="34" charset="0"/>
              </a:rPr>
              <a:t>Ymddygiadaeth</a:t>
            </a:r>
            <a:endParaRPr lang="en-GB" sz="24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Behaviourism</a:t>
            </a:r>
          </a:p>
          <a:p>
            <a:pPr>
              <a:defRPr/>
            </a:pPr>
            <a:r>
              <a:rPr lang="en-GB" sz="2400" dirty="0" err="1" smtClean="0">
                <a:latin typeface="Lucida Sans" panose="020B0602040502020204" pitchFamily="34" charset="0"/>
              </a:rPr>
              <a:t>Atgyfnerthiad</a:t>
            </a:r>
            <a:r>
              <a:rPr lang="en-GB" sz="2400" dirty="0" smtClean="0">
                <a:latin typeface="Lucida Sans" panose="020B0602040502020204" pitchFamily="34" charset="0"/>
              </a:rPr>
              <a:t> – </a:t>
            </a:r>
            <a:r>
              <a:rPr lang="en-GB" sz="2400" dirty="0" err="1" smtClean="0">
                <a:latin typeface="Lucida Sans" panose="020B0602040502020204" pitchFamily="34" charset="0"/>
              </a:rPr>
              <a:t>symbyliad</a:t>
            </a:r>
            <a:r>
              <a:rPr lang="en-GB" sz="2400" dirty="0" smtClean="0">
                <a:latin typeface="Lucida Sans" panose="020B0602040502020204" pitchFamily="34" charset="0"/>
              </a:rPr>
              <a:t> ac </a:t>
            </a:r>
            <a:r>
              <a:rPr lang="en-GB" sz="2400" dirty="0" err="1" smtClean="0">
                <a:latin typeface="Lucida Sans" panose="020B0602040502020204" pitchFamily="34" charset="0"/>
              </a:rPr>
              <a:t>ymateb</a:t>
            </a:r>
            <a:endParaRPr lang="en-GB" sz="24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Reinforcement – stimulus and response</a:t>
            </a:r>
          </a:p>
          <a:p>
            <a:pPr marL="0" indent="0">
              <a:buFontTx/>
              <a:buNone/>
              <a:defRPr/>
            </a:pP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Tx/>
              <a:buNone/>
              <a:defRPr/>
            </a:pPr>
            <a:endParaRPr lang="en-GB" sz="24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algn="r">
              <a:buFontTx/>
              <a:buNone/>
              <a:defRPr/>
            </a:pPr>
            <a:r>
              <a:rPr lang="en-GB" sz="1600" dirty="0" smtClean="0">
                <a:latin typeface="Lucida Sans" panose="020B0602040502020204" pitchFamily="34" charset="0"/>
              </a:rPr>
              <a:t>(</a:t>
            </a:r>
            <a:r>
              <a:rPr lang="en-GB" sz="1600" dirty="0" err="1" smtClean="0">
                <a:latin typeface="Lucida Sans" panose="020B0602040502020204" pitchFamily="34" charset="0"/>
              </a:rPr>
              <a:t>Neaum</a:t>
            </a:r>
            <a:r>
              <a:rPr lang="en-GB" sz="1600" dirty="0" smtClean="0">
                <a:latin typeface="Lucida Sans" panose="020B0602040502020204" pitchFamily="34" charset="0"/>
              </a:rPr>
              <a:t>, 2012)</a:t>
            </a:r>
            <a:endParaRPr lang="cy-GB" sz="1600" dirty="0">
              <a:latin typeface="Lucida Sans" panose="020B0602040502020204" pitchFamily="34" charset="0"/>
            </a:endParaRPr>
          </a:p>
        </p:txBody>
      </p:sp>
      <p:sp>
        <p:nvSpPr>
          <p:cNvPr id="20484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14605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(nndb.com)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20485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628775"/>
            <a:ext cx="3273425" cy="3887788"/>
          </a:xfrm>
        </p:spPr>
      </p:pic>
    </p:spTree>
    <p:extLst>
      <p:ext uri="{BB962C8B-B14F-4D97-AF65-F5344CB8AC3E}">
        <p14:creationId xmlns:p14="http://schemas.microsoft.com/office/powerpoint/2010/main" val="1891159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z="3200" smtClean="0">
                <a:solidFill>
                  <a:schemeClr val="tx1"/>
                </a:solidFill>
                <a:latin typeface="Lucida Sans" panose="020B0602030504020204" pitchFamily="34" charset="0"/>
              </a:rPr>
              <a:t>Michael Tomasello (1950 - )</a:t>
            </a:r>
            <a:endParaRPr lang="cy-GB" altLang="cy-GB" sz="320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pic>
        <p:nvPicPr>
          <p:cNvPr id="22531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7688" y="1716088"/>
            <a:ext cx="3395662" cy="3873500"/>
          </a:xfrm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356100" y="1600201"/>
            <a:ext cx="4608513" cy="398938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err="1" smtClean="0">
                <a:latin typeface="Lucida Sans" panose="020B0602040502020204" pitchFamily="34" charset="0"/>
              </a:rPr>
              <a:t>Seicolegwr</a:t>
            </a:r>
            <a:endParaRPr lang="en-GB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Psychologist</a:t>
            </a:r>
          </a:p>
          <a:p>
            <a:pPr>
              <a:defRPr/>
            </a:pPr>
            <a:r>
              <a:rPr lang="en-GB" dirty="0" err="1" smtClean="0">
                <a:latin typeface="Lucida Sans" panose="020B0602040502020204" pitchFamily="34" charset="0"/>
              </a:rPr>
              <a:t>Yr</a:t>
            </a:r>
            <a:r>
              <a:rPr lang="en-GB" dirty="0" smtClean="0">
                <a:latin typeface="Lucida Sans" panose="020B0602040502020204" pitchFamily="34" charset="0"/>
              </a:rPr>
              <a:t> </a:t>
            </a:r>
            <a:r>
              <a:rPr lang="en-GB" dirty="0" err="1" smtClean="0">
                <a:latin typeface="Lucida Sans" panose="020B0602040502020204" pitchFamily="34" charset="0"/>
              </a:rPr>
              <a:t>amgylchedd</a:t>
            </a:r>
            <a:endParaRPr lang="en-GB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Non-nativist</a:t>
            </a:r>
          </a:p>
          <a:p>
            <a:pPr>
              <a:defRPr/>
            </a:pPr>
            <a:r>
              <a:rPr lang="en-GB" dirty="0" err="1" smtClean="0">
                <a:latin typeface="Lucida Sans" panose="020B0602040502020204" pitchFamily="34" charset="0"/>
              </a:rPr>
              <a:t>Caffael</a:t>
            </a:r>
            <a:r>
              <a:rPr lang="en-GB" dirty="0" smtClean="0">
                <a:latin typeface="Lucida Sans" panose="020B0602040502020204" pitchFamily="34" charset="0"/>
              </a:rPr>
              <a:t> </a:t>
            </a:r>
            <a:r>
              <a:rPr lang="en-GB" dirty="0" err="1" smtClean="0">
                <a:latin typeface="Lucida Sans" panose="020B0602040502020204" pitchFamily="34" charset="0"/>
              </a:rPr>
              <a:t>iaith</a:t>
            </a:r>
            <a:r>
              <a:rPr lang="en-GB" dirty="0" smtClean="0">
                <a:latin typeface="Lucida Sans" panose="020B0602040502020204" pitchFamily="34" charset="0"/>
              </a:rPr>
              <a:t> </a:t>
            </a:r>
            <a:r>
              <a:rPr lang="en-GB" dirty="0" err="1" smtClean="0">
                <a:latin typeface="Lucida Sans" panose="020B0602040502020204" pitchFamily="34" charset="0"/>
              </a:rPr>
              <a:t>yn</a:t>
            </a:r>
            <a:r>
              <a:rPr lang="en-GB" dirty="0" smtClean="0">
                <a:latin typeface="Lucida Sans" panose="020B0602040502020204" pitchFamily="34" charset="0"/>
              </a:rPr>
              <a:t> broses </a:t>
            </a:r>
            <a:r>
              <a:rPr lang="en-GB" dirty="0" err="1" smtClean="0">
                <a:latin typeface="Lucida Sans" panose="020B0602040502020204" pitchFamily="34" charset="0"/>
              </a:rPr>
              <a:t>gymdeithasol</a:t>
            </a:r>
            <a:endParaRPr lang="en-GB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Language acquisition is a social process</a:t>
            </a:r>
          </a:p>
          <a:p>
            <a:pPr marL="0" indent="0">
              <a:buFontTx/>
              <a:buNone/>
              <a:defRPr/>
            </a:pPr>
            <a:endParaRPr lang="en-GB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algn="r">
              <a:buFontTx/>
              <a:buNone/>
              <a:defRPr/>
            </a:pPr>
            <a:r>
              <a:rPr lang="en-GB" sz="1600" dirty="0" smtClean="0">
                <a:latin typeface="Lucida Sans" panose="020B0602040502020204" pitchFamily="34" charset="0"/>
              </a:rPr>
              <a:t>(</a:t>
            </a:r>
            <a:r>
              <a:rPr lang="en-GB" sz="1600" dirty="0" err="1" smtClean="0">
                <a:latin typeface="Lucida Sans" panose="020B0602040502020204" pitchFamily="34" charset="0"/>
              </a:rPr>
              <a:t>Neaum</a:t>
            </a:r>
            <a:r>
              <a:rPr lang="en-GB" sz="1600" dirty="0" smtClean="0">
                <a:latin typeface="Lucida Sans" panose="020B0602040502020204" pitchFamily="34" charset="0"/>
              </a:rPr>
              <a:t>, 2012; Ambridge a </a:t>
            </a:r>
            <a:r>
              <a:rPr lang="en-GB" sz="1600" dirty="0" err="1" smtClean="0">
                <a:latin typeface="Lucida Sans" panose="020B0602040502020204" pitchFamily="34" charset="0"/>
              </a:rPr>
              <a:t>Lieven</a:t>
            </a:r>
            <a:r>
              <a:rPr lang="en-GB" sz="1600" dirty="0" smtClean="0">
                <a:latin typeface="Lucida Sans" panose="020B0602040502020204" pitchFamily="34" charset="0"/>
              </a:rPr>
              <a:t>, 2011)</a:t>
            </a: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22533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31289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latin typeface="Lucida Sans" panose="020B0602030504020204" pitchFamily="34" charset="0"/>
              </a:rPr>
              <a:t>(psychologicalscience.org)</a:t>
            </a:r>
            <a:endParaRPr lang="cy-GB" altLang="cy-GB" sz="180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289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4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2794"/>
          </a:xfrm>
        </p:spPr>
        <p:txBody>
          <a:bodyPr/>
          <a:lstStyle/>
          <a:p>
            <a:r>
              <a:rPr lang="en-GB" altLang="cy-GB" sz="3200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Lev Vygotsky (1896 – 1934)</a:t>
            </a:r>
            <a:endParaRPr lang="cy-GB" altLang="cy-GB" sz="3200" dirty="0" smtClean="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211960" y="1127920"/>
            <a:ext cx="4608513" cy="4525963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000" dirty="0" err="1" smtClean="0">
                <a:latin typeface="Lucida Sans" panose="020B0602040502020204" pitchFamily="34" charset="0"/>
              </a:rPr>
              <a:t>Lluniadaethwr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cymdeithasol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Social constructivist</a:t>
            </a:r>
          </a:p>
          <a:p>
            <a:pPr>
              <a:defRPr/>
            </a:pPr>
            <a:r>
              <a:rPr lang="en-GB" sz="2000" dirty="0" err="1" smtClean="0">
                <a:latin typeface="Lucida Sans" panose="020B0602040502020204" pitchFamily="34" charset="0"/>
              </a:rPr>
              <a:t>Offeryn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diwylliannol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Cultural tool</a:t>
            </a:r>
          </a:p>
          <a:p>
            <a:pPr>
              <a:defRPr/>
            </a:pPr>
            <a:r>
              <a:rPr lang="en-GB" sz="2000" dirty="0" err="1" smtClean="0">
                <a:latin typeface="Lucida Sans" panose="020B0602040502020204" pitchFamily="34" charset="0"/>
              </a:rPr>
              <a:t>Cydberthynas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rhwng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meddwl</a:t>
            </a:r>
            <a:r>
              <a:rPr lang="en-GB" sz="2000" dirty="0" smtClean="0">
                <a:latin typeface="Lucida Sans" panose="020B0602040502020204" pitchFamily="34" charset="0"/>
              </a:rPr>
              <a:t> ac </a:t>
            </a:r>
            <a:r>
              <a:rPr lang="en-GB" sz="2000" dirty="0" err="1" smtClean="0">
                <a:latin typeface="Lucida Sans" panose="020B0602040502020204" pitchFamily="34" charset="0"/>
              </a:rPr>
              <a:t>iaith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Interrelationship between thought and language</a:t>
            </a:r>
          </a:p>
          <a:p>
            <a:pPr>
              <a:defRPr/>
            </a:pPr>
            <a:r>
              <a:rPr lang="en-GB" sz="2000" dirty="0" smtClean="0">
                <a:latin typeface="Lucida Sans" panose="020B0602040502020204" pitchFamily="34" charset="0"/>
              </a:rPr>
              <a:t>Iaith </a:t>
            </a:r>
            <a:r>
              <a:rPr lang="en-GB" sz="2000" dirty="0" err="1" smtClean="0">
                <a:latin typeface="Lucida Sans" panose="020B0602040502020204" pitchFamily="34" charset="0"/>
              </a:rPr>
              <a:t>sydd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yn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rhoi’r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sylfaen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i</a:t>
            </a:r>
            <a:r>
              <a:rPr lang="en-GB" sz="2000" dirty="0" smtClean="0">
                <a:latin typeface="Lucida Sans" panose="020B0602040502020204" pitchFamily="34" charset="0"/>
              </a:rPr>
              <a:t> </a:t>
            </a:r>
            <a:r>
              <a:rPr lang="en-GB" sz="2000" dirty="0" err="1" smtClean="0">
                <a:latin typeface="Lucida Sans" panose="020B0602040502020204" pitchFamily="34" charset="0"/>
              </a:rPr>
              <a:t>feddwl</a:t>
            </a:r>
            <a:endParaRPr lang="en-GB" sz="2000" dirty="0" smtClean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Language forms the basis of thought</a:t>
            </a:r>
          </a:p>
          <a:p>
            <a:pPr marL="0" indent="0" algn="r">
              <a:buFontTx/>
              <a:buNone/>
              <a:defRPr/>
            </a:pPr>
            <a:endParaRPr lang="en-GB" sz="1600" dirty="0">
              <a:latin typeface="Lucida Sans" panose="020B0602040502020204" pitchFamily="34" charset="0"/>
            </a:endParaRPr>
          </a:p>
          <a:p>
            <a:pPr marL="0" indent="0" algn="r">
              <a:buFontTx/>
              <a:buNone/>
              <a:defRPr/>
            </a:pPr>
            <a:r>
              <a:rPr lang="en-GB" sz="1600" dirty="0" smtClean="0">
                <a:latin typeface="Lucida Sans" panose="020B0602040502020204" pitchFamily="34" charset="0"/>
              </a:rPr>
              <a:t>(</a:t>
            </a:r>
            <a:r>
              <a:rPr lang="en-GB" sz="1600" dirty="0" err="1" smtClean="0">
                <a:latin typeface="Lucida Sans" panose="020B0602040502020204" pitchFamily="34" charset="0"/>
              </a:rPr>
              <a:t>Neaum</a:t>
            </a:r>
            <a:r>
              <a:rPr lang="en-GB" sz="1600" dirty="0" smtClean="0">
                <a:latin typeface="Lucida Sans" panose="020B0602040502020204" pitchFamily="34" charset="0"/>
              </a:rPr>
              <a:t>, 2012; Oates a Grayson, 2004)</a:t>
            </a:r>
            <a:endParaRPr lang="cy-GB" sz="1600" dirty="0">
              <a:latin typeface="Lucida Sans" panose="020B0602040502020204" pitchFamily="34" charset="0"/>
            </a:endParaRPr>
          </a:p>
        </p:txBody>
      </p:sp>
      <p:sp>
        <p:nvSpPr>
          <p:cNvPr id="24580" name="TextBox 3"/>
          <p:cNvSpPr txBox="1">
            <a:spLocks noChangeArrowheads="1"/>
          </p:cNvSpPr>
          <p:nvPr/>
        </p:nvSpPr>
        <p:spPr bwMode="auto">
          <a:xfrm>
            <a:off x="684213" y="5876925"/>
            <a:ext cx="1754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(marxists.org)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24581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700213"/>
            <a:ext cx="3128962" cy="3673475"/>
          </a:xfrm>
        </p:spPr>
      </p:pic>
    </p:spTree>
    <p:extLst>
      <p:ext uri="{BB962C8B-B14F-4D97-AF65-F5344CB8AC3E}">
        <p14:creationId xmlns:p14="http://schemas.microsoft.com/office/powerpoint/2010/main" val="2830552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792163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sz="2800" smtClean="0">
                <a:latin typeface="Lucida Sans" panose="020B0602030504020204" pitchFamily="34" charset="0"/>
              </a:rPr>
              <a:t>Cyfeiriadau</a:t>
            </a:r>
            <a:br>
              <a:rPr lang="en-GB" altLang="cy-GB" sz="2800" smtClean="0">
                <a:latin typeface="Lucida Sans" panose="020B0602030504020204" pitchFamily="34" charset="0"/>
              </a:rPr>
            </a:br>
            <a:r>
              <a:rPr lang="en-GB" altLang="cy-GB" sz="28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cy-GB" altLang="cy-GB" sz="28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6627" name="Content Placeholder 4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Aitchison, J. (2001) </a:t>
            </a:r>
            <a:r>
              <a:rPr lang="en-GB" altLang="cy-GB" sz="1500" i="1" smtClean="0">
                <a:latin typeface="Lucida Sans" panose="020B0602030504020204" pitchFamily="34" charset="0"/>
              </a:rPr>
              <a:t>Language change: Progress or decay? </a:t>
            </a:r>
            <a:r>
              <a:rPr lang="en-GB" altLang="cy-GB" sz="1500" smtClean="0">
                <a:solidFill>
                  <a:srgbClr val="000000"/>
                </a:solidFill>
                <a:latin typeface="Lucida Sans" panose="020B0602030504020204" pitchFamily="34" charset="0"/>
              </a:rPr>
              <a:t>Cambridge: Cambridge University Press.</a:t>
            </a:r>
          </a:p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Ambridge, B. a Lieven, E. V. M. (2011) </a:t>
            </a:r>
            <a:r>
              <a:rPr lang="en-GB" altLang="cy-GB" sz="1500" i="1" smtClean="0">
                <a:latin typeface="Lucida Sans" panose="020B0602030504020204" pitchFamily="34" charset="0"/>
              </a:rPr>
              <a:t>Child language acquisition: Contrasting theoretical approaches. </a:t>
            </a:r>
            <a:r>
              <a:rPr lang="en-GB" altLang="cy-GB" sz="1500" smtClean="0">
                <a:latin typeface="Lucida Sans" panose="020B0602030504020204" pitchFamily="34" charset="0"/>
              </a:rPr>
              <a:t>Cambridge: Cambridge University Press.</a:t>
            </a:r>
          </a:p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Foster-Cohen, S. H. (1999) </a:t>
            </a:r>
            <a:r>
              <a:rPr lang="en-GB" altLang="cy-GB" sz="1500" i="1" smtClean="0">
                <a:latin typeface="Lucida Sans" panose="020B0602030504020204" pitchFamily="34" charset="0"/>
              </a:rPr>
              <a:t>An introduction to child language development. </a:t>
            </a:r>
            <a:r>
              <a:rPr lang="en-GB" altLang="cy-GB" sz="1500" smtClean="0">
                <a:latin typeface="Lucida Sans" panose="020B0602030504020204" pitchFamily="34" charset="0"/>
              </a:rPr>
              <a:t>Essex: Pearson Education.</a:t>
            </a:r>
          </a:p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Gopnik, A., Meltzoff, A. N. a Kuhl, P. K. (1999) </a:t>
            </a:r>
            <a:r>
              <a:rPr lang="en-GB" altLang="cy-GB" sz="1500" i="1" smtClean="0">
                <a:latin typeface="Lucida Sans" panose="020B0602030504020204" pitchFamily="34" charset="0"/>
              </a:rPr>
              <a:t>The scientist in the crib: What early learning tells us about the mind. </a:t>
            </a:r>
            <a:r>
              <a:rPr lang="en-GB" altLang="cy-GB" sz="1500" smtClean="0">
                <a:latin typeface="Lucida Sans" panose="020B0602030504020204" pitchFamily="34" charset="0"/>
              </a:rPr>
              <a:t>New York: Harper Perennial.</a:t>
            </a:r>
          </a:p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Lightbrown, P. M. a Spada, N. (2013) </a:t>
            </a:r>
            <a:r>
              <a:rPr lang="en-GB" altLang="cy-GB" sz="1500" i="1" smtClean="0">
                <a:latin typeface="Lucida Sans" panose="020B0602030504020204" pitchFamily="34" charset="0"/>
              </a:rPr>
              <a:t>How languages are learned. </a:t>
            </a:r>
            <a:r>
              <a:rPr lang="en-GB" altLang="cy-GB" sz="1500" smtClean="0">
                <a:latin typeface="Lucida Sans" panose="020B0602030504020204" pitchFamily="34" charset="0"/>
              </a:rPr>
              <a:t>Oxford: Oxford University Press.</a:t>
            </a:r>
          </a:p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Neaum, S. (2012) </a:t>
            </a:r>
            <a:r>
              <a:rPr lang="en-GB" altLang="cy-GB" sz="1500" i="1" smtClean="0">
                <a:latin typeface="Lucida Sans" panose="020B0602030504020204" pitchFamily="34" charset="0"/>
              </a:rPr>
              <a:t>Language and literacy for the early years. </a:t>
            </a:r>
            <a:r>
              <a:rPr lang="en-GB" altLang="cy-GB" sz="1500" smtClean="0">
                <a:latin typeface="Lucida Sans" panose="020B0602030504020204" pitchFamily="34" charset="0"/>
              </a:rPr>
              <a:t>London: Sage Publications Ltd.</a:t>
            </a:r>
          </a:p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Oates, J. a Grayson, A. (2004) </a:t>
            </a:r>
            <a:r>
              <a:rPr lang="en-GB" altLang="cy-GB" sz="1500" i="1" smtClean="0">
                <a:latin typeface="Lucida Sans" panose="020B0602030504020204" pitchFamily="34" charset="0"/>
              </a:rPr>
              <a:t>Cognitive and language development in children. </a:t>
            </a:r>
            <a:r>
              <a:rPr lang="en-GB" altLang="cy-GB" sz="1500" smtClean="0">
                <a:latin typeface="Lucida Sans" panose="020B0602030504020204" pitchFamily="34" charset="0"/>
              </a:rPr>
              <a:t>Oxford: The Open University.</a:t>
            </a:r>
          </a:p>
          <a:p>
            <a:pPr marL="0" indent="0" eaLnBrk="1" hangingPunct="1">
              <a:buFontTx/>
              <a:buNone/>
            </a:pPr>
            <a:r>
              <a:rPr lang="en-GB" altLang="cy-GB" sz="1500" smtClean="0">
                <a:latin typeface="Lucida Sans" panose="020B0602030504020204" pitchFamily="34" charset="0"/>
              </a:rPr>
              <a:t>Petrie, P. (2011) </a:t>
            </a:r>
            <a:r>
              <a:rPr lang="en-GB" altLang="cy-GB" sz="1500" i="1" smtClean="0">
                <a:latin typeface="Lucida Sans" panose="020B0602030504020204" pitchFamily="34" charset="0"/>
              </a:rPr>
              <a:t>Communication skills for working with children and young people (3</a:t>
            </a:r>
            <a:r>
              <a:rPr lang="en-GB" altLang="cy-GB" sz="1500" i="1" baseline="30000" smtClean="0">
                <a:latin typeface="Lucida Sans" panose="020B0602030504020204" pitchFamily="34" charset="0"/>
              </a:rPr>
              <a:t>rd</a:t>
            </a:r>
            <a:r>
              <a:rPr lang="en-GB" altLang="cy-GB" sz="1500" i="1" smtClean="0">
                <a:latin typeface="Lucida Sans" panose="020B0602030504020204" pitchFamily="34" charset="0"/>
              </a:rPr>
              <a:t> ed.). </a:t>
            </a:r>
            <a:r>
              <a:rPr lang="en-GB" altLang="cy-GB" sz="1500" smtClean="0">
                <a:latin typeface="Lucida Sans" panose="020B0602030504020204" pitchFamily="34" charset="0"/>
              </a:rPr>
              <a:t>London: Jessica Kingsley Publishers.</a:t>
            </a:r>
          </a:p>
        </p:txBody>
      </p:sp>
    </p:spTree>
    <p:extLst>
      <p:ext uri="{BB962C8B-B14F-4D97-AF65-F5344CB8AC3E}">
        <p14:creationId xmlns:p14="http://schemas.microsoft.com/office/powerpoint/2010/main" val="1274641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1011</TotalTime>
  <Words>813</Words>
  <Application>Microsoft Office PowerPoint</Application>
  <PresentationFormat>On-screen Show (4:3)</PresentationFormat>
  <Paragraphs>157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Lucida Sans</vt:lpstr>
      <vt:lpstr>Office Theme</vt:lpstr>
      <vt:lpstr>PowerPoint Presentation</vt:lpstr>
      <vt:lpstr> Jean Aitchison (1938 - )</vt:lpstr>
      <vt:lpstr>Bruno Bettelheim (1903 - 1990 )</vt:lpstr>
      <vt:lpstr>Jerome Bruner (1915 - 2016 )</vt:lpstr>
      <vt:lpstr>Brian Cambourne</vt:lpstr>
      <vt:lpstr>Noam Chomsky (1928 - )</vt:lpstr>
      <vt:lpstr>David Crystal</vt:lpstr>
      <vt:lpstr>Eric Lenneberg</vt:lpstr>
      <vt:lpstr>Jean Piaget (1896 – 1980)</vt:lpstr>
      <vt:lpstr>Steven Pinker  (1954 - )</vt:lpstr>
      <vt:lpstr>B. F. Skinner (1904 – 1990)</vt:lpstr>
      <vt:lpstr>Michael Tomasello (1950 - )</vt:lpstr>
      <vt:lpstr>Lev Vygotsky (1896 – 1934)</vt:lpstr>
      <vt:lpstr>Cyfeiriadau References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EY502 – W Caffael Iaith  Language Acquisition</dc:title>
  <dc:creator>IT</dc:creator>
  <cp:lastModifiedBy>Alison Rees-Edwards</cp:lastModifiedBy>
  <cp:revision>59</cp:revision>
  <dcterms:created xsi:type="dcterms:W3CDTF">2006-02-01T18:49:32Z</dcterms:created>
  <dcterms:modified xsi:type="dcterms:W3CDTF">2019-11-15T14:43:32Z</dcterms:modified>
</cp:coreProperties>
</file>