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7" r:id="rId2"/>
    <p:sldId id="258" r:id="rId3"/>
    <p:sldId id="259" r:id="rId4"/>
    <p:sldId id="262" r:id="rId5"/>
    <p:sldId id="263" r:id="rId6"/>
    <p:sldId id="264" r:id="rId7"/>
    <p:sldId id="266" r:id="rId8"/>
    <p:sldId id="267" r:id="rId9"/>
    <p:sldId id="268" r:id="rId10"/>
    <p:sldId id="277" r:id="rId11"/>
    <p:sldId id="280" r:id="rId12"/>
    <p:sldId id="270" r:id="rId13"/>
    <p:sldId id="278" r:id="rId14"/>
    <p:sldId id="271" r:id="rId15"/>
    <p:sldId id="272" r:id="rId16"/>
    <p:sldId id="276" r:id="rId17"/>
    <p:sldId id="273" r:id="rId18"/>
    <p:sldId id="274" r:id="rId19"/>
    <p:sldId id="275" r:id="rId20"/>
    <p:sldId id="279" r:id="rId21"/>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3D2F6F-2002-40F3-A2F4-CF349F00BDF8}"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US"/>
        </a:p>
      </dgm:t>
    </dgm:pt>
    <dgm:pt modelId="{64058252-FE18-42F2-9A77-F2909C929854}">
      <dgm:prSet phldrT="[Text]"/>
      <dgm:spPr/>
      <dgm:t>
        <a:bodyPr/>
        <a:lstStyle/>
        <a:p>
          <a:r>
            <a:rPr lang="en-US" dirty="0" smtClean="0"/>
            <a:t>Mental Health </a:t>
          </a:r>
          <a:endParaRPr lang="en-US" dirty="0"/>
        </a:p>
      </dgm:t>
    </dgm:pt>
    <dgm:pt modelId="{7D4F6A3F-C887-4018-B9AA-8082EB9836BB}" type="parTrans" cxnId="{50B8400A-E72F-45BE-ADD1-A5DFAF8F434F}">
      <dgm:prSet/>
      <dgm:spPr/>
      <dgm:t>
        <a:bodyPr/>
        <a:lstStyle/>
        <a:p>
          <a:endParaRPr lang="en-US"/>
        </a:p>
      </dgm:t>
    </dgm:pt>
    <dgm:pt modelId="{04F3F053-8434-4915-AC6A-7A2C6DC1F0DA}" type="sibTrans" cxnId="{50B8400A-E72F-45BE-ADD1-A5DFAF8F434F}">
      <dgm:prSet/>
      <dgm:spPr/>
      <dgm:t>
        <a:bodyPr/>
        <a:lstStyle/>
        <a:p>
          <a:endParaRPr lang="en-US"/>
        </a:p>
      </dgm:t>
    </dgm:pt>
    <dgm:pt modelId="{2DE4E813-A16A-4D54-8432-30B13B28003B}">
      <dgm:prSet phldrT="[Text]"/>
      <dgm:spPr>
        <a:solidFill>
          <a:schemeClr val="accent5">
            <a:lumMod val="75000"/>
          </a:schemeClr>
        </a:solidFill>
      </dgm:spPr>
      <dgm:t>
        <a:bodyPr/>
        <a:lstStyle/>
        <a:p>
          <a:r>
            <a:rPr lang="en-US" dirty="0" smtClean="0"/>
            <a:t>Mental illness</a:t>
          </a:r>
          <a:endParaRPr lang="en-US" dirty="0"/>
        </a:p>
      </dgm:t>
    </dgm:pt>
    <dgm:pt modelId="{E3670F6A-CEFF-49A0-96BD-2EA28B1E2CFE}" type="parTrans" cxnId="{266551EC-9D27-4F60-A166-786BF1A6F108}">
      <dgm:prSet/>
      <dgm:spPr/>
      <dgm:t>
        <a:bodyPr/>
        <a:lstStyle/>
        <a:p>
          <a:endParaRPr lang="en-US"/>
        </a:p>
      </dgm:t>
    </dgm:pt>
    <dgm:pt modelId="{608B238A-22BC-4ED9-A29B-CD5042B309AA}" type="sibTrans" cxnId="{266551EC-9D27-4F60-A166-786BF1A6F108}">
      <dgm:prSet/>
      <dgm:spPr/>
      <dgm:t>
        <a:bodyPr/>
        <a:lstStyle/>
        <a:p>
          <a:endParaRPr lang="en-US"/>
        </a:p>
      </dgm:t>
    </dgm:pt>
    <dgm:pt modelId="{C5DC33C4-CBCF-4B2B-A758-8262085CB07C}">
      <dgm:prSet phldrT="[Text]"/>
      <dgm:spPr>
        <a:solidFill>
          <a:schemeClr val="accent2">
            <a:lumMod val="75000"/>
          </a:schemeClr>
        </a:solidFill>
      </dgm:spPr>
      <dgm:t>
        <a:bodyPr/>
        <a:lstStyle/>
        <a:p>
          <a:r>
            <a:rPr lang="en-US" dirty="0" smtClean="0"/>
            <a:t>Anxiety </a:t>
          </a:r>
          <a:endParaRPr lang="en-US" dirty="0"/>
        </a:p>
      </dgm:t>
    </dgm:pt>
    <dgm:pt modelId="{ACAE98D4-7B7F-4712-875D-B81E05EE9BA1}" type="parTrans" cxnId="{CAA4A53B-55D2-41FA-80D5-E863B2B1D225}">
      <dgm:prSet/>
      <dgm:spPr/>
      <dgm:t>
        <a:bodyPr/>
        <a:lstStyle/>
        <a:p>
          <a:endParaRPr lang="en-US"/>
        </a:p>
      </dgm:t>
    </dgm:pt>
    <dgm:pt modelId="{2A0DF5E7-A256-45BA-8708-CC7996FEA5BF}" type="sibTrans" cxnId="{CAA4A53B-55D2-41FA-80D5-E863B2B1D225}">
      <dgm:prSet/>
      <dgm:spPr/>
      <dgm:t>
        <a:bodyPr/>
        <a:lstStyle/>
        <a:p>
          <a:endParaRPr lang="en-US"/>
        </a:p>
      </dgm:t>
    </dgm:pt>
    <dgm:pt modelId="{EAFBD731-0FC7-44FC-B2EC-1481683F2398}">
      <dgm:prSet phldrT="[Text]"/>
      <dgm:spPr>
        <a:solidFill>
          <a:schemeClr val="accent2">
            <a:lumMod val="75000"/>
          </a:schemeClr>
        </a:solidFill>
      </dgm:spPr>
      <dgm:t>
        <a:bodyPr/>
        <a:lstStyle/>
        <a:p>
          <a:r>
            <a:rPr lang="en-US" dirty="0" smtClean="0"/>
            <a:t>ADHD</a:t>
          </a:r>
          <a:endParaRPr lang="en-US" dirty="0"/>
        </a:p>
      </dgm:t>
    </dgm:pt>
    <dgm:pt modelId="{21FA69FE-E02B-4BBE-9733-2C9AA7F93A5E}" type="parTrans" cxnId="{26009309-7B49-4A92-9C0A-404859EC1C10}">
      <dgm:prSet/>
      <dgm:spPr/>
      <dgm:t>
        <a:bodyPr/>
        <a:lstStyle/>
        <a:p>
          <a:endParaRPr lang="en-US"/>
        </a:p>
      </dgm:t>
    </dgm:pt>
    <dgm:pt modelId="{55D14AFD-4FE0-4CC3-8EE2-040078E5DB19}" type="sibTrans" cxnId="{26009309-7B49-4A92-9C0A-404859EC1C10}">
      <dgm:prSet/>
      <dgm:spPr/>
      <dgm:t>
        <a:bodyPr/>
        <a:lstStyle/>
        <a:p>
          <a:endParaRPr lang="en-US"/>
        </a:p>
      </dgm:t>
    </dgm:pt>
    <dgm:pt modelId="{9EA2BD73-7047-4B2B-946B-D9C41426E076}">
      <dgm:prSet phldrT="[Text]"/>
      <dgm:spPr>
        <a:solidFill>
          <a:schemeClr val="accent5">
            <a:lumMod val="75000"/>
          </a:schemeClr>
        </a:solidFill>
      </dgm:spPr>
      <dgm:t>
        <a:bodyPr/>
        <a:lstStyle/>
        <a:p>
          <a:r>
            <a:rPr lang="en-US" dirty="0" smtClean="0"/>
            <a:t>mental/psychological </a:t>
          </a:r>
        </a:p>
        <a:p>
          <a:r>
            <a:rPr lang="en-US" dirty="0" smtClean="0"/>
            <a:t>Well-being</a:t>
          </a:r>
          <a:endParaRPr lang="en-US" dirty="0"/>
        </a:p>
      </dgm:t>
    </dgm:pt>
    <dgm:pt modelId="{8B6F003F-882D-4962-86CF-D4DE4F959D15}" type="parTrans" cxnId="{E8284AA8-F597-4084-9EF6-53BB2B2B74D4}">
      <dgm:prSet/>
      <dgm:spPr/>
      <dgm:t>
        <a:bodyPr/>
        <a:lstStyle/>
        <a:p>
          <a:endParaRPr lang="en-US"/>
        </a:p>
      </dgm:t>
    </dgm:pt>
    <dgm:pt modelId="{B5B490CA-4701-477F-B4B0-6DA0FCBF2E06}" type="sibTrans" cxnId="{E8284AA8-F597-4084-9EF6-53BB2B2B74D4}">
      <dgm:prSet/>
      <dgm:spPr/>
      <dgm:t>
        <a:bodyPr/>
        <a:lstStyle/>
        <a:p>
          <a:endParaRPr lang="en-US"/>
        </a:p>
      </dgm:t>
    </dgm:pt>
    <dgm:pt modelId="{098EBD91-F6A1-4988-82B7-A41C668EC867}">
      <dgm:prSet phldrT="[Text]"/>
      <dgm:spPr>
        <a:solidFill>
          <a:schemeClr val="accent2">
            <a:lumMod val="75000"/>
          </a:schemeClr>
        </a:solidFill>
      </dgm:spPr>
      <dgm:t>
        <a:bodyPr/>
        <a:lstStyle/>
        <a:p>
          <a:r>
            <a:rPr lang="en-US" dirty="0" smtClean="0"/>
            <a:t>Is life fulfilling ?</a:t>
          </a:r>
          <a:endParaRPr lang="en-US" dirty="0"/>
        </a:p>
      </dgm:t>
    </dgm:pt>
    <dgm:pt modelId="{EEC12240-B75D-4822-BF13-1470B5016BE5}" type="parTrans" cxnId="{FADB9F2B-E243-4BD5-804B-4DE7D17349B4}">
      <dgm:prSet/>
      <dgm:spPr/>
      <dgm:t>
        <a:bodyPr/>
        <a:lstStyle/>
        <a:p>
          <a:endParaRPr lang="en-US"/>
        </a:p>
      </dgm:t>
    </dgm:pt>
    <dgm:pt modelId="{A02ECF4A-1A4B-4D28-93E5-2F533C0F8148}" type="sibTrans" cxnId="{FADB9F2B-E243-4BD5-804B-4DE7D17349B4}">
      <dgm:prSet/>
      <dgm:spPr/>
      <dgm:t>
        <a:bodyPr/>
        <a:lstStyle/>
        <a:p>
          <a:endParaRPr lang="en-US"/>
        </a:p>
      </dgm:t>
    </dgm:pt>
    <dgm:pt modelId="{BF7B4EDA-69D7-4F9E-BB7E-5A8F68BD7D38}">
      <dgm:prSet phldrT="[Text]"/>
      <dgm:spPr>
        <a:solidFill>
          <a:schemeClr val="accent2">
            <a:lumMod val="75000"/>
          </a:schemeClr>
        </a:solidFill>
      </dgm:spPr>
      <dgm:t>
        <a:bodyPr/>
        <a:lstStyle/>
        <a:p>
          <a:r>
            <a:rPr lang="en-US" dirty="0" smtClean="0"/>
            <a:t>Depression</a:t>
          </a:r>
          <a:endParaRPr lang="en-US" dirty="0"/>
        </a:p>
      </dgm:t>
    </dgm:pt>
    <dgm:pt modelId="{8A6145D5-A89A-4F67-91B2-7EB5AA0786DA}" type="parTrans" cxnId="{F7096752-9006-49CE-905D-BCA2622F1B33}">
      <dgm:prSet/>
      <dgm:spPr/>
      <dgm:t>
        <a:bodyPr/>
        <a:lstStyle/>
        <a:p>
          <a:endParaRPr lang="en-US"/>
        </a:p>
      </dgm:t>
    </dgm:pt>
    <dgm:pt modelId="{751C8DB0-6BB4-49C8-B842-27D5B4C1E856}" type="sibTrans" cxnId="{F7096752-9006-49CE-905D-BCA2622F1B33}">
      <dgm:prSet/>
      <dgm:spPr/>
      <dgm:t>
        <a:bodyPr/>
        <a:lstStyle/>
        <a:p>
          <a:endParaRPr lang="en-US"/>
        </a:p>
      </dgm:t>
    </dgm:pt>
    <dgm:pt modelId="{2009C53C-88A5-439B-845D-B6081D894CB4}">
      <dgm:prSet phldrT="[Text]"/>
      <dgm:spPr>
        <a:solidFill>
          <a:schemeClr val="accent2">
            <a:lumMod val="75000"/>
          </a:schemeClr>
        </a:solidFill>
      </dgm:spPr>
      <dgm:t>
        <a:bodyPr/>
        <a:lstStyle/>
        <a:p>
          <a:r>
            <a:rPr lang="en-US" dirty="0" smtClean="0"/>
            <a:t> Bi-Polar disorder</a:t>
          </a:r>
          <a:endParaRPr lang="en-US" dirty="0"/>
        </a:p>
      </dgm:t>
    </dgm:pt>
    <dgm:pt modelId="{09ADADF9-3461-4D31-A73D-60DC0F72D157}" type="parTrans" cxnId="{A193D9E3-EDB1-4547-8EF7-33D795B5F2BC}">
      <dgm:prSet/>
      <dgm:spPr/>
      <dgm:t>
        <a:bodyPr/>
        <a:lstStyle/>
        <a:p>
          <a:endParaRPr lang="en-US"/>
        </a:p>
      </dgm:t>
    </dgm:pt>
    <dgm:pt modelId="{AEC17AC8-62CB-4EBE-8329-BE4B2D081D9A}" type="sibTrans" cxnId="{A193D9E3-EDB1-4547-8EF7-33D795B5F2BC}">
      <dgm:prSet/>
      <dgm:spPr/>
      <dgm:t>
        <a:bodyPr/>
        <a:lstStyle/>
        <a:p>
          <a:endParaRPr lang="en-US"/>
        </a:p>
      </dgm:t>
    </dgm:pt>
    <dgm:pt modelId="{4AF14BAB-E30E-46CB-8C20-D3EDAEA149E9}" type="pres">
      <dgm:prSet presAssocID="{2E3D2F6F-2002-40F3-A2F4-CF349F00BDF8}" presName="diagram" presStyleCnt="0">
        <dgm:presLayoutVars>
          <dgm:chPref val="1"/>
          <dgm:dir/>
          <dgm:animOne val="branch"/>
          <dgm:animLvl val="lvl"/>
          <dgm:resizeHandles val="exact"/>
        </dgm:presLayoutVars>
      </dgm:prSet>
      <dgm:spPr/>
      <dgm:t>
        <a:bodyPr/>
        <a:lstStyle/>
        <a:p>
          <a:endParaRPr lang="en-US"/>
        </a:p>
      </dgm:t>
    </dgm:pt>
    <dgm:pt modelId="{54877606-105A-45FD-AADE-0314980E743A}" type="pres">
      <dgm:prSet presAssocID="{64058252-FE18-42F2-9A77-F2909C929854}" presName="root1" presStyleCnt="0"/>
      <dgm:spPr/>
    </dgm:pt>
    <dgm:pt modelId="{4B099F50-51A4-46A8-935C-5133529391A2}" type="pres">
      <dgm:prSet presAssocID="{64058252-FE18-42F2-9A77-F2909C929854}" presName="LevelOneTextNode" presStyleLbl="node0" presStyleIdx="0" presStyleCnt="1" custLinFactNeighborX="-12474" custLinFactNeighborY="-48116">
        <dgm:presLayoutVars>
          <dgm:chPref val="3"/>
        </dgm:presLayoutVars>
      </dgm:prSet>
      <dgm:spPr/>
      <dgm:t>
        <a:bodyPr/>
        <a:lstStyle/>
        <a:p>
          <a:endParaRPr lang="en-US"/>
        </a:p>
      </dgm:t>
    </dgm:pt>
    <dgm:pt modelId="{8AA206A6-E25C-4430-81CF-A59FF2E5DC70}" type="pres">
      <dgm:prSet presAssocID="{64058252-FE18-42F2-9A77-F2909C929854}" presName="level2hierChild" presStyleCnt="0"/>
      <dgm:spPr/>
    </dgm:pt>
    <dgm:pt modelId="{945F6D3C-7F9A-4DD2-8539-77E2D8B6EEF9}" type="pres">
      <dgm:prSet presAssocID="{E3670F6A-CEFF-49A0-96BD-2EA28B1E2CFE}" presName="conn2-1" presStyleLbl="parChTrans1D2" presStyleIdx="0" presStyleCnt="2"/>
      <dgm:spPr/>
      <dgm:t>
        <a:bodyPr/>
        <a:lstStyle/>
        <a:p>
          <a:endParaRPr lang="en-US"/>
        </a:p>
      </dgm:t>
    </dgm:pt>
    <dgm:pt modelId="{0AC194C5-3543-4E4C-A1AD-9878F2A1BC3D}" type="pres">
      <dgm:prSet presAssocID="{E3670F6A-CEFF-49A0-96BD-2EA28B1E2CFE}" presName="connTx" presStyleLbl="parChTrans1D2" presStyleIdx="0" presStyleCnt="2"/>
      <dgm:spPr/>
      <dgm:t>
        <a:bodyPr/>
        <a:lstStyle/>
        <a:p>
          <a:endParaRPr lang="en-US"/>
        </a:p>
      </dgm:t>
    </dgm:pt>
    <dgm:pt modelId="{650F86AA-C1B0-474E-9929-AA127A6F1AD1}" type="pres">
      <dgm:prSet presAssocID="{2DE4E813-A16A-4D54-8432-30B13B28003B}" presName="root2" presStyleCnt="0"/>
      <dgm:spPr/>
    </dgm:pt>
    <dgm:pt modelId="{F470C4F5-078E-4AFA-9DF3-CBA97EF3B559}" type="pres">
      <dgm:prSet presAssocID="{2DE4E813-A16A-4D54-8432-30B13B28003B}" presName="LevelTwoTextNode" presStyleLbl="node2" presStyleIdx="0" presStyleCnt="2">
        <dgm:presLayoutVars>
          <dgm:chPref val="3"/>
        </dgm:presLayoutVars>
      </dgm:prSet>
      <dgm:spPr/>
      <dgm:t>
        <a:bodyPr/>
        <a:lstStyle/>
        <a:p>
          <a:endParaRPr lang="en-US"/>
        </a:p>
      </dgm:t>
    </dgm:pt>
    <dgm:pt modelId="{9C20BA3B-74BA-4D1D-B4E7-F80CEBB9176A}" type="pres">
      <dgm:prSet presAssocID="{2DE4E813-A16A-4D54-8432-30B13B28003B}" presName="level3hierChild" presStyleCnt="0"/>
      <dgm:spPr/>
    </dgm:pt>
    <dgm:pt modelId="{CAE936FB-9165-45E7-9B8B-C3C6110AC3D4}" type="pres">
      <dgm:prSet presAssocID="{ACAE98D4-7B7F-4712-875D-B81E05EE9BA1}" presName="conn2-1" presStyleLbl="parChTrans1D3" presStyleIdx="0" presStyleCnt="5"/>
      <dgm:spPr/>
      <dgm:t>
        <a:bodyPr/>
        <a:lstStyle/>
        <a:p>
          <a:endParaRPr lang="en-US"/>
        </a:p>
      </dgm:t>
    </dgm:pt>
    <dgm:pt modelId="{E2D18997-A3FE-4C22-9948-4703329C858B}" type="pres">
      <dgm:prSet presAssocID="{ACAE98D4-7B7F-4712-875D-B81E05EE9BA1}" presName="connTx" presStyleLbl="parChTrans1D3" presStyleIdx="0" presStyleCnt="5"/>
      <dgm:spPr/>
      <dgm:t>
        <a:bodyPr/>
        <a:lstStyle/>
        <a:p>
          <a:endParaRPr lang="en-US"/>
        </a:p>
      </dgm:t>
    </dgm:pt>
    <dgm:pt modelId="{3E667DF2-1066-47D3-A216-DFF8AEA092FA}" type="pres">
      <dgm:prSet presAssocID="{C5DC33C4-CBCF-4B2B-A758-8262085CB07C}" presName="root2" presStyleCnt="0"/>
      <dgm:spPr/>
    </dgm:pt>
    <dgm:pt modelId="{1F56C3D3-FBB3-4943-A9C8-71422E2563C7}" type="pres">
      <dgm:prSet presAssocID="{C5DC33C4-CBCF-4B2B-A758-8262085CB07C}" presName="LevelTwoTextNode" presStyleLbl="node3" presStyleIdx="0" presStyleCnt="5">
        <dgm:presLayoutVars>
          <dgm:chPref val="3"/>
        </dgm:presLayoutVars>
      </dgm:prSet>
      <dgm:spPr/>
      <dgm:t>
        <a:bodyPr/>
        <a:lstStyle/>
        <a:p>
          <a:endParaRPr lang="en-US"/>
        </a:p>
      </dgm:t>
    </dgm:pt>
    <dgm:pt modelId="{D157363F-553D-43D4-87F6-8EE8D24EB56C}" type="pres">
      <dgm:prSet presAssocID="{C5DC33C4-CBCF-4B2B-A758-8262085CB07C}" presName="level3hierChild" presStyleCnt="0"/>
      <dgm:spPr/>
    </dgm:pt>
    <dgm:pt modelId="{E9007196-5D00-4A62-A956-F0EF28D867C8}" type="pres">
      <dgm:prSet presAssocID="{21FA69FE-E02B-4BBE-9733-2C9AA7F93A5E}" presName="conn2-1" presStyleLbl="parChTrans1D3" presStyleIdx="1" presStyleCnt="5"/>
      <dgm:spPr/>
      <dgm:t>
        <a:bodyPr/>
        <a:lstStyle/>
        <a:p>
          <a:endParaRPr lang="en-US"/>
        </a:p>
      </dgm:t>
    </dgm:pt>
    <dgm:pt modelId="{9D2DA324-D50B-44AA-A362-117FCFAE9D56}" type="pres">
      <dgm:prSet presAssocID="{21FA69FE-E02B-4BBE-9733-2C9AA7F93A5E}" presName="connTx" presStyleLbl="parChTrans1D3" presStyleIdx="1" presStyleCnt="5"/>
      <dgm:spPr/>
      <dgm:t>
        <a:bodyPr/>
        <a:lstStyle/>
        <a:p>
          <a:endParaRPr lang="en-US"/>
        </a:p>
      </dgm:t>
    </dgm:pt>
    <dgm:pt modelId="{68CFE76E-5520-4ED6-9869-C21BB5D7BE72}" type="pres">
      <dgm:prSet presAssocID="{EAFBD731-0FC7-44FC-B2EC-1481683F2398}" presName="root2" presStyleCnt="0"/>
      <dgm:spPr/>
    </dgm:pt>
    <dgm:pt modelId="{24814819-5DD9-4D54-9BB8-BEB51F148B3E}" type="pres">
      <dgm:prSet presAssocID="{EAFBD731-0FC7-44FC-B2EC-1481683F2398}" presName="LevelTwoTextNode" presStyleLbl="node3" presStyleIdx="1" presStyleCnt="5">
        <dgm:presLayoutVars>
          <dgm:chPref val="3"/>
        </dgm:presLayoutVars>
      </dgm:prSet>
      <dgm:spPr/>
      <dgm:t>
        <a:bodyPr/>
        <a:lstStyle/>
        <a:p>
          <a:endParaRPr lang="en-US"/>
        </a:p>
      </dgm:t>
    </dgm:pt>
    <dgm:pt modelId="{2AD085DD-E90B-4396-9DC0-A49B31BB056E}" type="pres">
      <dgm:prSet presAssocID="{EAFBD731-0FC7-44FC-B2EC-1481683F2398}" presName="level3hierChild" presStyleCnt="0"/>
      <dgm:spPr/>
    </dgm:pt>
    <dgm:pt modelId="{51D15268-824A-43EA-85C7-F6E6F50FA765}" type="pres">
      <dgm:prSet presAssocID="{8A6145D5-A89A-4F67-91B2-7EB5AA0786DA}" presName="conn2-1" presStyleLbl="parChTrans1D3" presStyleIdx="2" presStyleCnt="5"/>
      <dgm:spPr/>
      <dgm:t>
        <a:bodyPr/>
        <a:lstStyle/>
        <a:p>
          <a:endParaRPr lang="en-US"/>
        </a:p>
      </dgm:t>
    </dgm:pt>
    <dgm:pt modelId="{A40A35AA-CBF7-4DE5-B2F8-B1775C462E36}" type="pres">
      <dgm:prSet presAssocID="{8A6145D5-A89A-4F67-91B2-7EB5AA0786DA}" presName="connTx" presStyleLbl="parChTrans1D3" presStyleIdx="2" presStyleCnt="5"/>
      <dgm:spPr/>
      <dgm:t>
        <a:bodyPr/>
        <a:lstStyle/>
        <a:p>
          <a:endParaRPr lang="en-US"/>
        </a:p>
      </dgm:t>
    </dgm:pt>
    <dgm:pt modelId="{3D0669FE-C18B-4CED-BD23-891DF35F3F0D}" type="pres">
      <dgm:prSet presAssocID="{BF7B4EDA-69D7-4F9E-BB7E-5A8F68BD7D38}" presName="root2" presStyleCnt="0"/>
      <dgm:spPr/>
    </dgm:pt>
    <dgm:pt modelId="{0A22A422-F01B-4F50-9152-D1E1A35BD240}" type="pres">
      <dgm:prSet presAssocID="{BF7B4EDA-69D7-4F9E-BB7E-5A8F68BD7D38}" presName="LevelTwoTextNode" presStyleLbl="node3" presStyleIdx="2" presStyleCnt="5">
        <dgm:presLayoutVars>
          <dgm:chPref val="3"/>
        </dgm:presLayoutVars>
      </dgm:prSet>
      <dgm:spPr/>
      <dgm:t>
        <a:bodyPr/>
        <a:lstStyle/>
        <a:p>
          <a:endParaRPr lang="en-US"/>
        </a:p>
      </dgm:t>
    </dgm:pt>
    <dgm:pt modelId="{EE87423B-04E2-4476-AD8B-38CC3D8D1E15}" type="pres">
      <dgm:prSet presAssocID="{BF7B4EDA-69D7-4F9E-BB7E-5A8F68BD7D38}" presName="level3hierChild" presStyleCnt="0"/>
      <dgm:spPr/>
    </dgm:pt>
    <dgm:pt modelId="{F6669E70-DF84-45C0-9D13-1043604EBF94}" type="pres">
      <dgm:prSet presAssocID="{09ADADF9-3461-4D31-A73D-60DC0F72D157}" presName="conn2-1" presStyleLbl="parChTrans1D3" presStyleIdx="3" presStyleCnt="5"/>
      <dgm:spPr/>
      <dgm:t>
        <a:bodyPr/>
        <a:lstStyle/>
        <a:p>
          <a:endParaRPr lang="en-US"/>
        </a:p>
      </dgm:t>
    </dgm:pt>
    <dgm:pt modelId="{D7605CEF-5E01-4275-BB67-E3E95AD52080}" type="pres">
      <dgm:prSet presAssocID="{09ADADF9-3461-4D31-A73D-60DC0F72D157}" presName="connTx" presStyleLbl="parChTrans1D3" presStyleIdx="3" presStyleCnt="5"/>
      <dgm:spPr/>
      <dgm:t>
        <a:bodyPr/>
        <a:lstStyle/>
        <a:p>
          <a:endParaRPr lang="en-US"/>
        </a:p>
      </dgm:t>
    </dgm:pt>
    <dgm:pt modelId="{D5115F6F-8F19-4D02-8A7E-231687930BCE}" type="pres">
      <dgm:prSet presAssocID="{2009C53C-88A5-439B-845D-B6081D894CB4}" presName="root2" presStyleCnt="0"/>
      <dgm:spPr/>
    </dgm:pt>
    <dgm:pt modelId="{74033DB3-D76C-46AF-B302-F2583950E40B}" type="pres">
      <dgm:prSet presAssocID="{2009C53C-88A5-439B-845D-B6081D894CB4}" presName="LevelTwoTextNode" presStyleLbl="node3" presStyleIdx="3" presStyleCnt="5">
        <dgm:presLayoutVars>
          <dgm:chPref val="3"/>
        </dgm:presLayoutVars>
      </dgm:prSet>
      <dgm:spPr/>
      <dgm:t>
        <a:bodyPr/>
        <a:lstStyle/>
        <a:p>
          <a:endParaRPr lang="en-US"/>
        </a:p>
      </dgm:t>
    </dgm:pt>
    <dgm:pt modelId="{B6B10ED9-768A-482A-AFC7-0D1CEA31B659}" type="pres">
      <dgm:prSet presAssocID="{2009C53C-88A5-439B-845D-B6081D894CB4}" presName="level3hierChild" presStyleCnt="0"/>
      <dgm:spPr/>
    </dgm:pt>
    <dgm:pt modelId="{F4D8BF34-67B0-47B5-AC80-D1A8AB14A897}" type="pres">
      <dgm:prSet presAssocID="{8B6F003F-882D-4962-86CF-D4DE4F959D15}" presName="conn2-1" presStyleLbl="parChTrans1D2" presStyleIdx="1" presStyleCnt="2"/>
      <dgm:spPr/>
      <dgm:t>
        <a:bodyPr/>
        <a:lstStyle/>
        <a:p>
          <a:endParaRPr lang="en-US"/>
        </a:p>
      </dgm:t>
    </dgm:pt>
    <dgm:pt modelId="{C7FE9290-1DCF-4BFE-B0F4-9F92CCEBDE72}" type="pres">
      <dgm:prSet presAssocID="{8B6F003F-882D-4962-86CF-D4DE4F959D15}" presName="connTx" presStyleLbl="parChTrans1D2" presStyleIdx="1" presStyleCnt="2"/>
      <dgm:spPr/>
      <dgm:t>
        <a:bodyPr/>
        <a:lstStyle/>
        <a:p>
          <a:endParaRPr lang="en-US"/>
        </a:p>
      </dgm:t>
    </dgm:pt>
    <dgm:pt modelId="{44A5C64F-0D88-400E-BB56-48910BA31ADF}" type="pres">
      <dgm:prSet presAssocID="{9EA2BD73-7047-4B2B-946B-D9C41426E076}" presName="root2" presStyleCnt="0"/>
      <dgm:spPr/>
    </dgm:pt>
    <dgm:pt modelId="{B6AFB5B2-26E2-4145-BAD9-E7EA520E03AA}" type="pres">
      <dgm:prSet presAssocID="{9EA2BD73-7047-4B2B-946B-D9C41426E076}" presName="LevelTwoTextNode" presStyleLbl="node2" presStyleIdx="1" presStyleCnt="2">
        <dgm:presLayoutVars>
          <dgm:chPref val="3"/>
        </dgm:presLayoutVars>
      </dgm:prSet>
      <dgm:spPr/>
      <dgm:t>
        <a:bodyPr/>
        <a:lstStyle/>
        <a:p>
          <a:endParaRPr lang="en-US"/>
        </a:p>
      </dgm:t>
    </dgm:pt>
    <dgm:pt modelId="{49710515-10BD-4683-B29A-BAE26042E36F}" type="pres">
      <dgm:prSet presAssocID="{9EA2BD73-7047-4B2B-946B-D9C41426E076}" presName="level3hierChild" presStyleCnt="0"/>
      <dgm:spPr/>
    </dgm:pt>
    <dgm:pt modelId="{05254014-D959-4727-B57D-E7711939F08C}" type="pres">
      <dgm:prSet presAssocID="{EEC12240-B75D-4822-BF13-1470B5016BE5}" presName="conn2-1" presStyleLbl="parChTrans1D3" presStyleIdx="4" presStyleCnt="5"/>
      <dgm:spPr/>
      <dgm:t>
        <a:bodyPr/>
        <a:lstStyle/>
        <a:p>
          <a:endParaRPr lang="en-US"/>
        </a:p>
      </dgm:t>
    </dgm:pt>
    <dgm:pt modelId="{D5CBA947-E8CB-4FB0-9839-B5862DC4972C}" type="pres">
      <dgm:prSet presAssocID="{EEC12240-B75D-4822-BF13-1470B5016BE5}" presName="connTx" presStyleLbl="parChTrans1D3" presStyleIdx="4" presStyleCnt="5"/>
      <dgm:spPr/>
      <dgm:t>
        <a:bodyPr/>
        <a:lstStyle/>
        <a:p>
          <a:endParaRPr lang="en-US"/>
        </a:p>
      </dgm:t>
    </dgm:pt>
    <dgm:pt modelId="{09DBE633-D9E9-46B9-82A3-AA900FF57932}" type="pres">
      <dgm:prSet presAssocID="{098EBD91-F6A1-4988-82B7-A41C668EC867}" presName="root2" presStyleCnt="0"/>
      <dgm:spPr/>
    </dgm:pt>
    <dgm:pt modelId="{5D9E3930-D910-4CFC-A300-2E14BA2F1C21}" type="pres">
      <dgm:prSet presAssocID="{098EBD91-F6A1-4988-82B7-A41C668EC867}" presName="LevelTwoTextNode" presStyleLbl="node3" presStyleIdx="4" presStyleCnt="5">
        <dgm:presLayoutVars>
          <dgm:chPref val="3"/>
        </dgm:presLayoutVars>
      </dgm:prSet>
      <dgm:spPr/>
      <dgm:t>
        <a:bodyPr/>
        <a:lstStyle/>
        <a:p>
          <a:endParaRPr lang="en-US"/>
        </a:p>
      </dgm:t>
    </dgm:pt>
    <dgm:pt modelId="{79F5884A-3806-4458-893A-E934FDB48257}" type="pres">
      <dgm:prSet presAssocID="{098EBD91-F6A1-4988-82B7-A41C668EC867}" presName="level3hierChild" presStyleCnt="0"/>
      <dgm:spPr/>
    </dgm:pt>
  </dgm:ptLst>
  <dgm:cxnLst>
    <dgm:cxn modelId="{6E213F02-6EB6-4760-9018-13AA711C911C}" type="presOf" srcId="{2009C53C-88A5-439B-845D-B6081D894CB4}" destId="{74033DB3-D76C-46AF-B302-F2583950E40B}" srcOrd="0" destOrd="0" presId="urn:microsoft.com/office/officeart/2005/8/layout/hierarchy2"/>
    <dgm:cxn modelId="{FADB9F2B-E243-4BD5-804B-4DE7D17349B4}" srcId="{9EA2BD73-7047-4B2B-946B-D9C41426E076}" destId="{098EBD91-F6A1-4988-82B7-A41C668EC867}" srcOrd="0" destOrd="0" parTransId="{EEC12240-B75D-4822-BF13-1470B5016BE5}" sibTransId="{A02ECF4A-1A4B-4D28-93E5-2F533C0F8148}"/>
    <dgm:cxn modelId="{CDFAED18-44BC-4A15-BFDE-1AA2AFD99486}" type="presOf" srcId="{ACAE98D4-7B7F-4712-875D-B81E05EE9BA1}" destId="{E2D18997-A3FE-4C22-9948-4703329C858B}" srcOrd="1" destOrd="0" presId="urn:microsoft.com/office/officeart/2005/8/layout/hierarchy2"/>
    <dgm:cxn modelId="{F252B39A-EBF1-4BAC-A766-CD321B00C034}" type="presOf" srcId="{E3670F6A-CEFF-49A0-96BD-2EA28B1E2CFE}" destId="{0AC194C5-3543-4E4C-A1AD-9878F2A1BC3D}" srcOrd="1" destOrd="0" presId="urn:microsoft.com/office/officeart/2005/8/layout/hierarchy2"/>
    <dgm:cxn modelId="{CAA4A53B-55D2-41FA-80D5-E863B2B1D225}" srcId="{2DE4E813-A16A-4D54-8432-30B13B28003B}" destId="{C5DC33C4-CBCF-4B2B-A758-8262085CB07C}" srcOrd="0" destOrd="0" parTransId="{ACAE98D4-7B7F-4712-875D-B81E05EE9BA1}" sibTransId="{2A0DF5E7-A256-45BA-8708-CC7996FEA5BF}"/>
    <dgm:cxn modelId="{DF65C428-3E56-40E4-9DD6-14DDF11E95E5}" type="presOf" srcId="{2E3D2F6F-2002-40F3-A2F4-CF349F00BDF8}" destId="{4AF14BAB-E30E-46CB-8C20-D3EDAEA149E9}" srcOrd="0" destOrd="0" presId="urn:microsoft.com/office/officeart/2005/8/layout/hierarchy2"/>
    <dgm:cxn modelId="{0C8E533F-5437-47C8-9C3B-9B69DEC13C8F}" type="presOf" srcId="{EEC12240-B75D-4822-BF13-1470B5016BE5}" destId="{05254014-D959-4727-B57D-E7711939F08C}" srcOrd="0" destOrd="0" presId="urn:microsoft.com/office/officeart/2005/8/layout/hierarchy2"/>
    <dgm:cxn modelId="{F7096752-9006-49CE-905D-BCA2622F1B33}" srcId="{2DE4E813-A16A-4D54-8432-30B13B28003B}" destId="{BF7B4EDA-69D7-4F9E-BB7E-5A8F68BD7D38}" srcOrd="2" destOrd="0" parTransId="{8A6145D5-A89A-4F67-91B2-7EB5AA0786DA}" sibTransId="{751C8DB0-6BB4-49C8-B842-27D5B4C1E856}"/>
    <dgm:cxn modelId="{723C0C2F-E1B8-4F09-962B-0C0E75EAB339}" type="presOf" srcId="{09ADADF9-3461-4D31-A73D-60DC0F72D157}" destId="{F6669E70-DF84-45C0-9D13-1043604EBF94}" srcOrd="0" destOrd="0" presId="urn:microsoft.com/office/officeart/2005/8/layout/hierarchy2"/>
    <dgm:cxn modelId="{D0C57500-EABA-47DB-85A5-5AC76764C3DA}" type="presOf" srcId="{2DE4E813-A16A-4D54-8432-30B13B28003B}" destId="{F470C4F5-078E-4AFA-9DF3-CBA97EF3B559}" srcOrd="0" destOrd="0" presId="urn:microsoft.com/office/officeart/2005/8/layout/hierarchy2"/>
    <dgm:cxn modelId="{26009309-7B49-4A92-9C0A-404859EC1C10}" srcId="{2DE4E813-A16A-4D54-8432-30B13B28003B}" destId="{EAFBD731-0FC7-44FC-B2EC-1481683F2398}" srcOrd="1" destOrd="0" parTransId="{21FA69FE-E02B-4BBE-9733-2C9AA7F93A5E}" sibTransId="{55D14AFD-4FE0-4CC3-8EE2-040078E5DB19}"/>
    <dgm:cxn modelId="{1FF9E8AC-32BB-429B-ABC2-AA7C335341DE}" type="presOf" srcId="{21FA69FE-E02B-4BBE-9733-2C9AA7F93A5E}" destId="{9D2DA324-D50B-44AA-A362-117FCFAE9D56}" srcOrd="1" destOrd="0" presId="urn:microsoft.com/office/officeart/2005/8/layout/hierarchy2"/>
    <dgm:cxn modelId="{E8284AA8-F597-4084-9EF6-53BB2B2B74D4}" srcId="{64058252-FE18-42F2-9A77-F2909C929854}" destId="{9EA2BD73-7047-4B2B-946B-D9C41426E076}" srcOrd="1" destOrd="0" parTransId="{8B6F003F-882D-4962-86CF-D4DE4F959D15}" sibTransId="{B5B490CA-4701-477F-B4B0-6DA0FCBF2E06}"/>
    <dgm:cxn modelId="{2765563F-8545-4ACD-B1FC-68A5666F020D}" type="presOf" srcId="{8A6145D5-A89A-4F67-91B2-7EB5AA0786DA}" destId="{A40A35AA-CBF7-4DE5-B2F8-B1775C462E36}" srcOrd="1" destOrd="0" presId="urn:microsoft.com/office/officeart/2005/8/layout/hierarchy2"/>
    <dgm:cxn modelId="{F3CDF1FA-20F0-45D2-B9FC-12273B1453ED}" type="presOf" srcId="{9EA2BD73-7047-4B2B-946B-D9C41426E076}" destId="{B6AFB5B2-26E2-4145-BAD9-E7EA520E03AA}" srcOrd="0" destOrd="0" presId="urn:microsoft.com/office/officeart/2005/8/layout/hierarchy2"/>
    <dgm:cxn modelId="{0F9E6AD1-E278-48D7-9DCC-7E9A6A56CAB8}" type="presOf" srcId="{ACAE98D4-7B7F-4712-875D-B81E05EE9BA1}" destId="{CAE936FB-9165-45E7-9B8B-C3C6110AC3D4}" srcOrd="0" destOrd="0" presId="urn:microsoft.com/office/officeart/2005/8/layout/hierarchy2"/>
    <dgm:cxn modelId="{B3E2BFE1-6D9C-4094-BEF0-116565EDD6CB}" type="presOf" srcId="{EEC12240-B75D-4822-BF13-1470B5016BE5}" destId="{D5CBA947-E8CB-4FB0-9839-B5862DC4972C}" srcOrd="1" destOrd="0" presId="urn:microsoft.com/office/officeart/2005/8/layout/hierarchy2"/>
    <dgm:cxn modelId="{50B8400A-E72F-45BE-ADD1-A5DFAF8F434F}" srcId="{2E3D2F6F-2002-40F3-A2F4-CF349F00BDF8}" destId="{64058252-FE18-42F2-9A77-F2909C929854}" srcOrd="0" destOrd="0" parTransId="{7D4F6A3F-C887-4018-B9AA-8082EB9836BB}" sibTransId="{04F3F053-8434-4915-AC6A-7A2C6DC1F0DA}"/>
    <dgm:cxn modelId="{3409CB7A-3512-4ACA-AD63-801CD521CE19}" type="presOf" srcId="{09ADADF9-3461-4D31-A73D-60DC0F72D157}" destId="{D7605CEF-5E01-4275-BB67-E3E95AD52080}" srcOrd="1" destOrd="0" presId="urn:microsoft.com/office/officeart/2005/8/layout/hierarchy2"/>
    <dgm:cxn modelId="{C777FA58-96AF-4E19-8115-60690B5856CD}" type="presOf" srcId="{EAFBD731-0FC7-44FC-B2EC-1481683F2398}" destId="{24814819-5DD9-4D54-9BB8-BEB51F148B3E}" srcOrd="0" destOrd="0" presId="urn:microsoft.com/office/officeart/2005/8/layout/hierarchy2"/>
    <dgm:cxn modelId="{571AB797-A30D-4C5A-A693-9B711C8D0A97}" type="presOf" srcId="{BF7B4EDA-69D7-4F9E-BB7E-5A8F68BD7D38}" destId="{0A22A422-F01B-4F50-9152-D1E1A35BD240}" srcOrd="0" destOrd="0" presId="urn:microsoft.com/office/officeart/2005/8/layout/hierarchy2"/>
    <dgm:cxn modelId="{758D8CE1-F404-40FE-9F7A-321C72702D10}" type="presOf" srcId="{E3670F6A-CEFF-49A0-96BD-2EA28B1E2CFE}" destId="{945F6D3C-7F9A-4DD2-8539-77E2D8B6EEF9}" srcOrd="0" destOrd="0" presId="urn:microsoft.com/office/officeart/2005/8/layout/hierarchy2"/>
    <dgm:cxn modelId="{266551EC-9D27-4F60-A166-786BF1A6F108}" srcId="{64058252-FE18-42F2-9A77-F2909C929854}" destId="{2DE4E813-A16A-4D54-8432-30B13B28003B}" srcOrd="0" destOrd="0" parTransId="{E3670F6A-CEFF-49A0-96BD-2EA28B1E2CFE}" sibTransId="{608B238A-22BC-4ED9-A29B-CD5042B309AA}"/>
    <dgm:cxn modelId="{4A2CDF94-CA4E-4960-BE23-1F172E163EC1}" type="presOf" srcId="{8B6F003F-882D-4962-86CF-D4DE4F959D15}" destId="{F4D8BF34-67B0-47B5-AC80-D1A8AB14A897}" srcOrd="0" destOrd="0" presId="urn:microsoft.com/office/officeart/2005/8/layout/hierarchy2"/>
    <dgm:cxn modelId="{A46EE7F0-36A3-4D68-8A07-017E2D0631A0}" type="presOf" srcId="{8B6F003F-882D-4962-86CF-D4DE4F959D15}" destId="{C7FE9290-1DCF-4BFE-B0F4-9F92CCEBDE72}" srcOrd="1" destOrd="0" presId="urn:microsoft.com/office/officeart/2005/8/layout/hierarchy2"/>
    <dgm:cxn modelId="{CF071A0C-166E-495D-837B-FE6D7B9B6B14}" type="presOf" srcId="{098EBD91-F6A1-4988-82B7-A41C668EC867}" destId="{5D9E3930-D910-4CFC-A300-2E14BA2F1C21}" srcOrd="0" destOrd="0" presId="urn:microsoft.com/office/officeart/2005/8/layout/hierarchy2"/>
    <dgm:cxn modelId="{44C83C0E-2486-45BA-883E-08A5C106408C}" type="presOf" srcId="{64058252-FE18-42F2-9A77-F2909C929854}" destId="{4B099F50-51A4-46A8-935C-5133529391A2}" srcOrd="0" destOrd="0" presId="urn:microsoft.com/office/officeart/2005/8/layout/hierarchy2"/>
    <dgm:cxn modelId="{6295D0A1-04E8-415D-8C9F-759510A2A133}" type="presOf" srcId="{C5DC33C4-CBCF-4B2B-A758-8262085CB07C}" destId="{1F56C3D3-FBB3-4943-A9C8-71422E2563C7}" srcOrd="0" destOrd="0" presId="urn:microsoft.com/office/officeart/2005/8/layout/hierarchy2"/>
    <dgm:cxn modelId="{F3C6FE01-41C1-49D0-B1B8-75210B9714A4}" type="presOf" srcId="{8A6145D5-A89A-4F67-91B2-7EB5AA0786DA}" destId="{51D15268-824A-43EA-85C7-F6E6F50FA765}" srcOrd="0" destOrd="0" presId="urn:microsoft.com/office/officeart/2005/8/layout/hierarchy2"/>
    <dgm:cxn modelId="{2D26A2F9-BC73-4F3F-857F-2D49825A9C52}" type="presOf" srcId="{21FA69FE-E02B-4BBE-9733-2C9AA7F93A5E}" destId="{E9007196-5D00-4A62-A956-F0EF28D867C8}" srcOrd="0" destOrd="0" presId="urn:microsoft.com/office/officeart/2005/8/layout/hierarchy2"/>
    <dgm:cxn modelId="{A193D9E3-EDB1-4547-8EF7-33D795B5F2BC}" srcId="{2DE4E813-A16A-4D54-8432-30B13B28003B}" destId="{2009C53C-88A5-439B-845D-B6081D894CB4}" srcOrd="3" destOrd="0" parTransId="{09ADADF9-3461-4D31-A73D-60DC0F72D157}" sibTransId="{AEC17AC8-62CB-4EBE-8329-BE4B2D081D9A}"/>
    <dgm:cxn modelId="{1D395EE0-6BDF-4BD9-9123-3073BAB23262}" type="presParOf" srcId="{4AF14BAB-E30E-46CB-8C20-D3EDAEA149E9}" destId="{54877606-105A-45FD-AADE-0314980E743A}" srcOrd="0" destOrd="0" presId="urn:microsoft.com/office/officeart/2005/8/layout/hierarchy2"/>
    <dgm:cxn modelId="{78150DE5-BD08-4F28-94E8-EDFA234A1669}" type="presParOf" srcId="{54877606-105A-45FD-AADE-0314980E743A}" destId="{4B099F50-51A4-46A8-935C-5133529391A2}" srcOrd="0" destOrd="0" presId="urn:microsoft.com/office/officeart/2005/8/layout/hierarchy2"/>
    <dgm:cxn modelId="{C9CB1794-2812-437F-BB0E-A264B6EE21D5}" type="presParOf" srcId="{54877606-105A-45FD-AADE-0314980E743A}" destId="{8AA206A6-E25C-4430-81CF-A59FF2E5DC70}" srcOrd="1" destOrd="0" presId="urn:microsoft.com/office/officeart/2005/8/layout/hierarchy2"/>
    <dgm:cxn modelId="{C4D66FCC-9900-439D-B555-4DA2A2FCEAC7}" type="presParOf" srcId="{8AA206A6-E25C-4430-81CF-A59FF2E5DC70}" destId="{945F6D3C-7F9A-4DD2-8539-77E2D8B6EEF9}" srcOrd="0" destOrd="0" presId="urn:microsoft.com/office/officeart/2005/8/layout/hierarchy2"/>
    <dgm:cxn modelId="{51371DB8-3DD4-4D0E-A638-951664ADEFF8}" type="presParOf" srcId="{945F6D3C-7F9A-4DD2-8539-77E2D8B6EEF9}" destId="{0AC194C5-3543-4E4C-A1AD-9878F2A1BC3D}" srcOrd="0" destOrd="0" presId="urn:microsoft.com/office/officeart/2005/8/layout/hierarchy2"/>
    <dgm:cxn modelId="{AC1FA6C1-B5E1-4676-A1C8-0FEFD3121616}" type="presParOf" srcId="{8AA206A6-E25C-4430-81CF-A59FF2E5DC70}" destId="{650F86AA-C1B0-474E-9929-AA127A6F1AD1}" srcOrd="1" destOrd="0" presId="urn:microsoft.com/office/officeart/2005/8/layout/hierarchy2"/>
    <dgm:cxn modelId="{90284B6E-4DB4-4D11-894A-A1AC3043F58B}" type="presParOf" srcId="{650F86AA-C1B0-474E-9929-AA127A6F1AD1}" destId="{F470C4F5-078E-4AFA-9DF3-CBA97EF3B559}" srcOrd="0" destOrd="0" presId="urn:microsoft.com/office/officeart/2005/8/layout/hierarchy2"/>
    <dgm:cxn modelId="{77EC49E7-D722-4D1C-BA01-802D8756039C}" type="presParOf" srcId="{650F86AA-C1B0-474E-9929-AA127A6F1AD1}" destId="{9C20BA3B-74BA-4D1D-B4E7-F80CEBB9176A}" srcOrd="1" destOrd="0" presId="urn:microsoft.com/office/officeart/2005/8/layout/hierarchy2"/>
    <dgm:cxn modelId="{ABE3C7DB-618A-4015-9EC4-7D2A78BA104D}" type="presParOf" srcId="{9C20BA3B-74BA-4D1D-B4E7-F80CEBB9176A}" destId="{CAE936FB-9165-45E7-9B8B-C3C6110AC3D4}" srcOrd="0" destOrd="0" presId="urn:microsoft.com/office/officeart/2005/8/layout/hierarchy2"/>
    <dgm:cxn modelId="{304FF8EC-4E25-4FC3-A48D-363239F238DD}" type="presParOf" srcId="{CAE936FB-9165-45E7-9B8B-C3C6110AC3D4}" destId="{E2D18997-A3FE-4C22-9948-4703329C858B}" srcOrd="0" destOrd="0" presId="urn:microsoft.com/office/officeart/2005/8/layout/hierarchy2"/>
    <dgm:cxn modelId="{C1D557E8-7D10-4E2A-B085-C7A7D1BE15E2}" type="presParOf" srcId="{9C20BA3B-74BA-4D1D-B4E7-F80CEBB9176A}" destId="{3E667DF2-1066-47D3-A216-DFF8AEA092FA}" srcOrd="1" destOrd="0" presId="urn:microsoft.com/office/officeart/2005/8/layout/hierarchy2"/>
    <dgm:cxn modelId="{1509EB09-CEDF-4964-9C0E-0324CD94B75B}" type="presParOf" srcId="{3E667DF2-1066-47D3-A216-DFF8AEA092FA}" destId="{1F56C3D3-FBB3-4943-A9C8-71422E2563C7}" srcOrd="0" destOrd="0" presId="urn:microsoft.com/office/officeart/2005/8/layout/hierarchy2"/>
    <dgm:cxn modelId="{CEBA1727-C709-473D-AAB7-A435119EB7BB}" type="presParOf" srcId="{3E667DF2-1066-47D3-A216-DFF8AEA092FA}" destId="{D157363F-553D-43D4-87F6-8EE8D24EB56C}" srcOrd="1" destOrd="0" presId="urn:microsoft.com/office/officeart/2005/8/layout/hierarchy2"/>
    <dgm:cxn modelId="{3F602F8A-EBBF-4F57-A0E8-6B05E47144F3}" type="presParOf" srcId="{9C20BA3B-74BA-4D1D-B4E7-F80CEBB9176A}" destId="{E9007196-5D00-4A62-A956-F0EF28D867C8}" srcOrd="2" destOrd="0" presId="urn:microsoft.com/office/officeart/2005/8/layout/hierarchy2"/>
    <dgm:cxn modelId="{D70C5462-3B29-4D08-9FFC-2564E895D928}" type="presParOf" srcId="{E9007196-5D00-4A62-A956-F0EF28D867C8}" destId="{9D2DA324-D50B-44AA-A362-117FCFAE9D56}" srcOrd="0" destOrd="0" presId="urn:microsoft.com/office/officeart/2005/8/layout/hierarchy2"/>
    <dgm:cxn modelId="{828D42A6-C5FF-42AD-B167-29B40217F039}" type="presParOf" srcId="{9C20BA3B-74BA-4D1D-B4E7-F80CEBB9176A}" destId="{68CFE76E-5520-4ED6-9869-C21BB5D7BE72}" srcOrd="3" destOrd="0" presId="urn:microsoft.com/office/officeart/2005/8/layout/hierarchy2"/>
    <dgm:cxn modelId="{3C352BDD-EB54-4A53-82F9-C3B0C2C12E1E}" type="presParOf" srcId="{68CFE76E-5520-4ED6-9869-C21BB5D7BE72}" destId="{24814819-5DD9-4D54-9BB8-BEB51F148B3E}" srcOrd="0" destOrd="0" presId="urn:microsoft.com/office/officeart/2005/8/layout/hierarchy2"/>
    <dgm:cxn modelId="{E74F2EF6-3ABF-48AD-944F-0B1C7DD33F4D}" type="presParOf" srcId="{68CFE76E-5520-4ED6-9869-C21BB5D7BE72}" destId="{2AD085DD-E90B-4396-9DC0-A49B31BB056E}" srcOrd="1" destOrd="0" presId="urn:microsoft.com/office/officeart/2005/8/layout/hierarchy2"/>
    <dgm:cxn modelId="{4A5732EB-D5A3-4052-9EC8-7EA16A7ABE3C}" type="presParOf" srcId="{9C20BA3B-74BA-4D1D-B4E7-F80CEBB9176A}" destId="{51D15268-824A-43EA-85C7-F6E6F50FA765}" srcOrd="4" destOrd="0" presId="urn:microsoft.com/office/officeart/2005/8/layout/hierarchy2"/>
    <dgm:cxn modelId="{6DC62880-C063-43DD-ADE6-DF1CCF05825C}" type="presParOf" srcId="{51D15268-824A-43EA-85C7-F6E6F50FA765}" destId="{A40A35AA-CBF7-4DE5-B2F8-B1775C462E36}" srcOrd="0" destOrd="0" presId="urn:microsoft.com/office/officeart/2005/8/layout/hierarchy2"/>
    <dgm:cxn modelId="{BF95F897-68BF-471D-94D5-69FE7538D1F8}" type="presParOf" srcId="{9C20BA3B-74BA-4D1D-B4E7-F80CEBB9176A}" destId="{3D0669FE-C18B-4CED-BD23-891DF35F3F0D}" srcOrd="5" destOrd="0" presId="urn:microsoft.com/office/officeart/2005/8/layout/hierarchy2"/>
    <dgm:cxn modelId="{A6A3D48D-67D6-4419-A1F8-74EF2DA2102B}" type="presParOf" srcId="{3D0669FE-C18B-4CED-BD23-891DF35F3F0D}" destId="{0A22A422-F01B-4F50-9152-D1E1A35BD240}" srcOrd="0" destOrd="0" presId="urn:microsoft.com/office/officeart/2005/8/layout/hierarchy2"/>
    <dgm:cxn modelId="{8159AE4A-8BEC-4C2A-8C38-965B24DDDE97}" type="presParOf" srcId="{3D0669FE-C18B-4CED-BD23-891DF35F3F0D}" destId="{EE87423B-04E2-4476-AD8B-38CC3D8D1E15}" srcOrd="1" destOrd="0" presId="urn:microsoft.com/office/officeart/2005/8/layout/hierarchy2"/>
    <dgm:cxn modelId="{FE8633B6-29F7-49C9-94EA-4DFA564FA614}" type="presParOf" srcId="{9C20BA3B-74BA-4D1D-B4E7-F80CEBB9176A}" destId="{F6669E70-DF84-45C0-9D13-1043604EBF94}" srcOrd="6" destOrd="0" presId="urn:microsoft.com/office/officeart/2005/8/layout/hierarchy2"/>
    <dgm:cxn modelId="{D46CC625-12CA-4E8E-8B07-1B504B3C5D46}" type="presParOf" srcId="{F6669E70-DF84-45C0-9D13-1043604EBF94}" destId="{D7605CEF-5E01-4275-BB67-E3E95AD52080}" srcOrd="0" destOrd="0" presId="urn:microsoft.com/office/officeart/2005/8/layout/hierarchy2"/>
    <dgm:cxn modelId="{3903F452-8BB8-4240-A0D8-143C1432C954}" type="presParOf" srcId="{9C20BA3B-74BA-4D1D-B4E7-F80CEBB9176A}" destId="{D5115F6F-8F19-4D02-8A7E-231687930BCE}" srcOrd="7" destOrd="0" presId="urn:microsoft.com/office/officeart/2005/8/layout/hierarchy2"/>
    <dgm:cxn modelId="{F7B947F3-FB43-4B01-B762-3C25D4E94935}" type="presParOf" srcId="{D5115F6F-8F19-4D02-8A7E-231687930BCE}" destId="{74033DB3-D76C-46AF-B302-F2583950E40B}" srcOrd="0" destOrd="0" presId="urn:microsoft.com/office/officeart/2005/8/layout/hierarchy2"/>
    <dgm:cxn modelId="{024B2249-B9CE-440A-96E5-E93F82EC1DED}" type="presParOf" srcId="{D5115F6F-8F19-4D02-8A7E-231687930BCE}" destId="{B6B10ED9-768A-482A-AFC7-0D1CEA31B659}" srcOrd="1" destOrd="0" presId="urn:microsoft.com/office/officeart/2005/8/layout/hierarchy2"/>
    <dgm:cxn modelId="{6CFA0BDD-4D82-48FD-A85E-C333A3119852}" type="presParOf" srcId="{8AA206A6-E25C-4430-81CF-A59FF2E5DC70}" destId="{F4D8BF34-67B0-47B5-AC80-D1A8AB14A897}" srcOrd="2" destOrd="0" presId="urn:microsoft.com/office/officeart/2005/8/layout/hierarchy2"/>
    <dgm:cxn modelId="{01251722-157A-4F1F-9C7A-02A84DF86A89}" type="presParOf" srcId="{F4D8BF34-67B0-47B5-AC80-D1A8AB14A897}" destId="{C7FE9290-1DCF-4BFE-B0F4-9F92CCEBDE72}" srcOrd="0" destOrd="0" presId="urn:microsoft.com/office/officeart/2005/8/layout/hierarchy2"/>
    <dgm:cxn modelId="{2ECB6792-0DA9-414C-B1AF-71DAE6DD2C6F}" type="presParOf" srcId="{8AA206A6-E25C-4430-81CF-A59FF2E5DC70}" destId="{44A5C64F-0D88-400E-BB56-48910BA31ADF}" srcOrd="3" destOrd="0" presId="urn:microsoft.com/office/officeart/2005/8/layout/hierarchy2"/>
    <dgm:cxn modelId="{28B62131-E4DF-4532-A421-977831A36AF2}" type="presParOf" srcId="{44A5C64F-0D88-400E-BB56-48910BA31ADF}" destId="{B6AFB5B2-26E2-4145-BAD9-E7EA520E03AA}" srcOrd="0" destOrd="0" presId="urn:microsoft.com/office/officeart/2005/8/layout/hierarchy2"/>
    <dgm:cxn modelId="{B3A398C1-8741-4F74-826A-793220131138}" type="presParOf" srcId="{44A5C64F-0D88-400E-BB56-48910BA31ADF}" destId="{49710515-10BD-4683-B29A-BAE26042E36F}" srcOrd="1" destOrd="0" presId="urn:microsoft.com/office/officeart/2005/8/layout/hierarchy2"/>
    <dgm:cxn modelId="{CE9CA88C-95D3-43BC-B191-AA097EC485AE}" type="presParOf" srcId="{49710515-10BD-4683-B29A-BAE26042E36F}" destId="{05254014-D959-4727-B57D-E7711939F08C}" srcOrd="0" destOrd="0" presId="urn:microsoft.com/office/officeart/2005/8/layout/hierarchy2"/>
    <dgm:cxn modelId="{76F5EB14-4C5F-4F2E-A992-8F381C95C458}" type="presParOf" srcId="{05254014-D959-4727-B57D-E7711939F08C}" destId="{D5CBA947-E8CB-4FB0-9839-B5862DC4972C}" srcOrd="0" destOrd="0" presId="urn:microsoft.com/office/officeart/2005/8/layout/hierarchy2"/>
    <dgm:cxn modelId="{B13889D4-BAE2-4530-BFD8-D49C0CBA7681}" type="presParOf" srcId="{49710515-10BD-4683-B29A-BAE26042E36F}" destId="{09DBE633-D9E9-46B9-82A3-AA900FF57932}" srcOrd="1" destOrd="0" presId="urn:microsoft.com/office/officeart/2005/8/layout/hierarchy2"/>
    <dgm:cxn modelId="{A994ABBB-77A7-4949-93B4-E3BBD4D9C6FC}" type="presParOf" srcId="{09DBE633-D9E9-46B9-82A3-AA900FF57932}" destId="{5D9E3930-D910-4CFC-A300-2E14BA2F1C21}" srcOrd="0" destOrd="0" presId="urn:microsoft.com/office/officeart/2005/8/layout/hierarchy2"/>
    <dgm:cxn modelId="{A1A12CC6-AD41-485B-A8F9-DEF8E76D804E}" type="presParOf" srcId="{09DBE633-D9E9-46B9-82A3-AA900FF57932}" destId="{79F5884A-3806-4458-893A-E934FDB48257}"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99F50-51A4-46A8-935C-5133529391A2}">
      <dsp:nvSpPr>
        <dsp:cNvPr id="0" name=""/>
        <dsp:cNvSpPr/>
      </dsp:nvSpPr>
      <dsp:spPr>
        <a:xfrm>
          <a:off x="0" y="2573127"/>
          <a:ext cx="1918110" cy="95905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Mental Health </a:t>
          </a:r>
          <a:endParaRPr lang="en-US" sz="1600" kern="1200" dirty="0"/>
        </a:p>
      </dsp:txBody>
      <dsp:txXfrm>
        <a:off x="28090" y="2601217"/>
        <a:ext cx="1861930" cy="902875"/>
      </dsp:txXfrm>
    </dsp:sp>
    <dsp:sp modelId="{945F6D3C-7F9A-4DD2-8539-77E2D8B6EEF9}">
      <dsp:nvSpPr>
        <dsp:cNvPr id="0" name=""/>
        <dsp:cNvSpPr/>
      </dsp:nvSpPr>
      <dsp:spPr>
        <a:xfrm rot="18794395">
          <a:off x="1719850" y="2578002"/>
          <a:ext cx="1259016" cy="32124"/>
        </a:xfrm>
        <a:custGeom>
          <a:avLst/>
          <a:gdLst/>
          <a:ahLst/>
          <a:cxnLst/>
          <a:rect l="0" t="0" r="0" b="0"/>
          <a:pathLst>
            <a:path>
              <a:moveTo>
                <a:pt x="0" y="16062"/>
              </a:moveTo>
              <a:lnTo>
                <a:pt x="1259016" y="16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317883" y="2562588"/>
        <a:ext cx="62950" cy="62950"/>
      </dsp:txXfrm>
    </dsp:sp>
    <dsp:sp modelId="{F470C4F5-078E-4AFA-9DF3-CBA97EF3B559}">
      <dsp:nvSpPr>
        <dsp:cNvPr id="0" name=""/>
        <dsp:cNvSpPr/>
      </dsp:nvSpPr>
      <dsp:spPr>
        <a:xfrm>
          <a:off x="2780606" y="1655944"/>
          <a:ext cx="1918110" cy="959055"/>
        </a:xfrm>
        <a:prstGeom prst="roundRect">
          <a:avLst>
            <a:gd name="adj" fmla="val 10000"/>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Mental illness</a:t>
          </a:r>
          <a:endParaRPr lang="en-US" sz="1600" kern="1200" dirty="0"/>
        </a:p>
      </dsp:txBody>
      <dsp:txXfrm>
        <a:off x="2808696" y="1684034"/>
        <a:ext cx="1861930" cy="902875"/>
      </dsp:txXfrm>
    </dsp:sp>
    <dsp:sp modelId="{CAE936FB-9165-45E7-9B8B-C3C6110AC3D4}">
      <dsp:nvSpPr>
        <dsp:cNvPr id="0" name=""/>
        <dsp:cNvSpPr/>
      </dsp:nvSpPr>
      <dsp:spPr>
        <a:xfrm rot="17692822">
          <a:off x="4170526" y="1292225"/>
          <a:ext cx="1823624" cy="32124"/>
        </a:xfrm>
        <a:custGeom>
          <a:avLst/>
          <a:gdLst/>
          <a:ahLst/>
          <a:cxnLst/>
          <a:rect l="0" t="0" r="0" b="0"/>
          <a:pathLst>
            <a:path>
              <a:moveTo>
                <a:pt x="0" y="16062"/>
              </a:moveTo>
              <a:lnTo>
                <a:pt x="1823624"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5036748" y="1262696"/>
        <a:ext cx="91181" cy="91181"/>
      </dsp:txXfrm>
    </dsp:sp>
    <dsp:sp modelId="{1F56C3D3-FBB3-4943-A9C8-71422E2563C7}">
      <dsp:nvSpPr>
        <dsp:cNvPr id="0" name=""/>
        <dsp:cNvSpPr/>
      </dsp:nvSpPr>
      <dsp:spPr>
        <a:xfrm>
          <a:off x="5465961" y="1574"/>
          <a:ext cx="1918110" cy="959055"/>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Anxiety </a:t>
          </a:r>
          <a:endParaRPr lang="en-US" sz="1600" kern="1200" dirty="0"/>
        </a:p>
      </dsp:txBody>
      <dsp:txXfrm>
        <a:off x="5494051" y="29664"/>
        <a:ext cx="1861930" cy="902875"/>
      </dsp:txXfrm>
    </dsp:sp>
    <dsp:sp modelId="{E9007196-5D00-4A62-A956-F0EF28D867C8}">
      <dsp:nvSpPr>
        <dsp:cNvPr id="0" name=""/>
        <dsp:cNvSpPr/>
      </dsp:nvSpPr>
      <dsp:spPr>
        <a:xfrm rot="19457599">
          <a:off x="4609906" y="1843682"/>
          <a:ext cx="944864" cy="32124"/>
        </a:xfrm>
        <a:custGeom>
          <a:avLst/>
          <a:gdLst/>
          <a:ahLst/>
          <a:cxnLst/>
          <a:rect l="0" t="0" r="0" b="0"/>
          <a:pathLst>
            <a:path>
              <a:moveTo>
                <a:pt x="0" y="16062"/>
              </a:moveTo>
              <a:lnTo>
                <a:pt x="944864"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58717" y="1836122"/>
        <a:ext cx="47243" cy="47243"/>
      </dsp:txXfrm>
    </dsp:sp>
    <dsp:sp modelId="{24814819-5DD9-4D54-9BB8-BEB51F148B3E}">
      <dsp:nvSpPr>
        <dsp:cNvPr id="0" name=""/>
        <dsp:cNvSpPr/>
      </dsp:nvSpPr>
      <dsp:spPr>
        <a:xfrm>
          <a:off x="5465961" y="1104488"/>
          <a:ext cx="1918110" cy="959055"/>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ADHD</a:t>
          </a:r>
          <a:endParaRPr lang="en-US" sz="1600" kern="1200" dirty="0"/>
        </a:p>
      </dsp:txBody>
      <dsp:txXfrm>
        <a:off x="5494051" y="1132578"/>
        <a:ext cx="1861930" cy="902875"/>
      </dsp:txXfrm>
    </dsp:sp>
    <dsp:sp modelId="{51D15268-824A-43EA-85C7-F6E6F50FA765}">
      <dsp:nvSpPr>
        <dsp:cNvPr id="0" name=""/>
        <dsp:cNvSpPr/>
      </dsp:nvSpPr>
      <dsp:spPr>
        <a:xfrm rot="2142401">
          <a:off x="4609906" y="2395139"/>
          <a:ext cx="944864" cy="32124"/>
        </a:xfrm>
        <a:custGeom>
          <a:avLst/>
          <a:gdLst/>
          <a:ahLst/>
          <a:cxnLst/>
          <a:rect l="0" t="0" r="0" b="0"/>
          <a:pathLst>
            <a:path>
              <a:moveTo>
                <a:pt x="0" y="16062"/>
              </a:moveTo>
              <a:lnTo>
                <a:pt x="944864"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58717" y="2387579"/>
        <a:ext cx="47243" cy="47243"/>
      </dsp:txXfrm>
    </dsp:sp>
    <dsp:sp modelId="{0A22A422-F01B-4F50-9152-D1E1A35BD240}">
      <dsp:nvSpPr>
        <dsp:cNvPr id="0" name=""/>
        <dsp:cNvSpPr/>
      </dsp:nvSpPr>
      <dsp:spPr>
        <a:xfrm>
          <a:off x="5465961" y="2207401"/>
          <a:ext cx="1918110" cy="959055"/>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Depression</a:t>
          </a:r>
          <a:endParaRPr lang="en-US" sz="1600" kern="1200" dirty="0"/>
        </a:p>
      </dsp:txBody>
      <dsp:txXfrm>
        <a:off x="5494051" y="2235491"/>
        <a:ext cx="1861930" cy="902875"/>
      </dsp:txXfrm>
    </dsp:sp>
    <dsp:sp modelId="{F6669E70-DF84-45C0-9D13-1043604EBF94}">
      <dsp:nvSpPr>
        <dsp:cNvPr id="0" name=""/>
        <dsp:cNvSpPr/>
      </dsp:nvSpPr>
      <dsp:spPr>
        <a:xfrm rot="3907178">
          <a:off x="4170526" y="2946595"/>
          <a:ext cx="1823624" cy="32124"/>
        </a:xfrm>
        <a:custGeom>
          <a:avLst/>
          <a:gdLst/>
          <a:ahLst/>
          <a:cxnLst/>
          <a:rect l="0" t="0" r="0" b="0"/>
          <a:pathLst>
            <a:path>
              <a:moveTo>
                <a:pt x="0" y="16062"/>
              </a:moveTo>
              <a:lnTo>
                <a:pt x="1823624"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5036748" y="2917067"/>
        <a:ext cx="91181" cy="91181"/>
      </dsp:txXfrm>
    </dsp:sp>
    <dsp:sp modelId="{74033DB3-D76C-46AF-B302-F2583950E40B}">
      <dsp:nvSpPr>
        <dsp:cNvPr id="0" name=""/>
        <dsp:cNvSpPr/>
      </dsp:nvSpPr>
      <dsp:spPr>
        <a:xfrm>
          <a:off x="5465961" y="3310315"/>
          <a:ext cx="1918110" cy="959055"/>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 Bi-Polar disorder</a:t>
          </a:r>
          <a:endParaRPr lang="en-US" sz="1600" kern="1200" dirty="0"/>
        </a:p>
      </dsp:txBody>
      <dsp:txXfrm>
        <a:off x="5494051" y="3338405"/>
        <a:ext cx="1861930" cy="902875"/>
      </dsp:txXfrm>
    </dsp:sp>
    <dsp:sp modelId="{F4D8BF34-67B0-47B5-AC80-D1A8AB14A897}">
      <dsp:nvSpPr>
        <dsp:cNvPr id="0" name=""/>
        <dsp:cNvSpPr/>
      </dsp:nvSpPr>
      <dsp:spPr>
        <a:xfrm rot="3893190">
          <a:off x="1333254" y="3956644"/>
          <a:ext cx="2032208" cy="32124"/>
        </a:xfrm>
        <a:custGeom>
          <a:avLst/>
          <a:gdLst/>
          <a:ahLst/>
          <a:cxnLst/>
          <a:rect l="0" t="0" r="0" b="0"/>
          <a:pathLst>
            <a:path>
              <a:moveTo>
                <a:pt x="0" y="16062"/>
              </a:moveTo>
              <a:lnTo>
                <a:pt x="2032208" y="160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en-US" sz="700" kern="1200"/>
        </a:p>
      </dsp:txBody>
      <dsp:txXfrm>
        <a:off x="2298553" y="3921901"/>
        <a:ext cx="101610" cy="101610"/>
      </dsp:txXfrm>
    </dsp:sp>
    <dsp:sp modelId="{B6AFB5B2-26E2-4145-BAD9-E7EA520E03AA}">
      <dsp:nvSpPr>
        <dsp:cNvPr id="0" name=""/>
        <dsp:cNvSpPr/>
      </dsp:nvSpPr>
      <dsp:spPr>
        <a:xfrm>
          <a:off x="2780606" y="4413229"/>
          <a:ext cx="1918110" cy="959055"/>
        </a:xfrm>
        <a:prstGeom prst="roundRect">
          <a:avLst>
            <a:gd name="adj" fmla="val 10000"/>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mental/psychological </a:t>
          </a:r>
        </a:p>
        <a:p>
          <a:pPr lvl="0" algn="ctr" defTabSz="711200">
            <a:lnSpc>
              <a:spcPct val="90000"/>
            </a:lnSpc>
            <a:spcBef>
              <a:spcPct val="0"/>
            </a:spcBef>
            <a:spcAft>
              <a:spcPct val="35000"/>
            </a:spcAft>
          </a:pPr>
          <a:r>
            <a:rPr lang="en-US" sz="1600" kern="1200" dirty="0" smtClean="0"/>
            <a:t>Well-being</a:t>
          </a:r>
          <a:endParaRPr lang="en-US" sz="1600" kern="1200" dirty="0"/>
        </a:p>
      </dsp:txBody>
      <dsp:txXfrm>
        <a:off x="2808696" y="4441319"/>
        <a:ext cx="1861930" cy="902875"/>
      </dsp:txXfrm>
    </dsp:sp>
    <dsp:sp modelId="{05254014-D959-4727-B57D-E7711939F08C}">
      <dsp:nvSpPr>
        <dsp:cNvPr id="0" name=""/>
        <dsp:cNvSpPr/>
      </dsp:nvSpPr>
      <dsp:spPr>
        <a:xfrm>
          <a:off x="4698716" y="4876694"/>
          <a:ext cx="767244" cy="32124"/>
        </a:xfrm>
        <a:custGeom>
          <a:avLst/>
          <a:gdLst/>
          <a:ahLst/>
          <a:cxnLst/>
          <a:rect l="0" t="0" r="0" b="0"/>
          <a:pathLst>
            <a:path>
              <a:moveTo>
                <a:pt x="0" y="16062"/>
              </a:moveTo>
              <a:lnTo>
                <a:pt x="767244" y="1606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63157" y="4873575"/>
        <a:ext cx="38362" cy="38362"/>
      </dsp:txXfrm>
    </dsp:sp>
    <dsp:sp modelId="{5D9E3930-D910-4CFC-A300-2E14BA2F1C21}">
      <dsp:nvSpPr>
        <dsp:cNvPr id="0" name=""/>
        <dsp:cNvSpPr/>
      </dsp:nvSpPr>
      <dsp:spPr>
        <a:xfrm>
          <a:off x="5465961" y="4413229"/>
          <a:ext cx="1918110" cy="959055"/>
        </a:xfrm>
        <a:prstGeom prst="roundRect">
          <a:avLst>
            <a:gd name="adj" fmla="val 10000"/>
          </a:avLst>
        </a:prstGeom>
        <a:solidFill>
          <a:schemeClr val="accent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Is life fulfilling ?</a:t>
          </a:r>
          <a:endParaRPr lang="en-US" sz="1600" kern="1200" dirty="0"/>
        </a:p>
      </dsp:txBody>
      <dsp:txXfrm>
        <a:off x="5494051" y="4441319"/>
        <a:ext cx="1861930" cy="9028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29/01/2019</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29/01/2019</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FCC879A-9398-4E83-9FCD-06FE80406036}" type="slidenum">
              <a:rPr lang="en-GB" smtClean="0"/>
              <a:t>6</a:t>
            </a:fld>
            <a:endParaRPr lang="en-GB"/>
          </a:p>
        </p:txBody>
      </p:sp>
    </p:spTree>
    <p:extLst>
      <p:ext uri="{BB962C8B-B14F-4D97-AF65-F5344CB8AC3E}">
        <p14:creationId xmlns:p14="http://schemas.microsoft.com/office/powerpoint/2010/main" val="3410402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29/01/2019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ken.dicks@uwtsd.ac.uk" TargetMode="External"/><Relationship Id="rId7" Type="http://schemas.openxmlformats.org/officeDocument/2006/relationships/image" Target="../media/image5.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S4003%20Assignment%201%20Q&amp;A.docx"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SJSS4003%20Assignment%202%20Q&amp;A.doc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hyperlink" Target="Mental%20Health%20&amp;%20Wellbeing%20&#8211;%20Initial%20Thoughts.docx" TargetMode="External"/><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SJSS4003%20Theme%201%20Module%20Overview.pptx"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who.int/features/factfiles/mental_health/en/" TargetMode="Externa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3.png"/><Relationship Id="rId4" Type="http://schemas.openxmlformats.org/officeDocument/2006/relationships/hyperlink" Target="Assessing%20Sources%20of%20Evidence%20-%20group%20feedback.docx"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Factors%20Affecting%20Mental%20Health.docx" TargetMode="External"/><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nhs.uk/Livewell/mentalhealth/Pages/talkingtochildren.aspx" TargetMode="External"/><Relationship Id="rId2" Type="http://schemas.openxmlformats.org/officeDocument/2006/relationships/hyperlink" Target="http://childrenssociety.org.uk/what-we-do/research/initiatives/well-being/background-programme/2008-survey" TargetMode="External"/><Relationship Id="rId1" Type="http://schemas.openxmlformats.org/officeDocument/2006/relationships/slideLayout" Target="../slideLayouts/slideLayout7.xml"/><Relationship Id="rId5" Type="http://schemas.openxmlformats.org/officeDocument/2006/relationships/hyperlink" Target="https://www.nspcc.org.uk/what-we-do/news-opinion/anxiety-rising-concern-young-people-contacting-childline/" TargetMode="External"/><Relationship Id="rId4" Type="http://schemas.openxmlformats.org/officeDocument/2006/relationships/hyperlink" Target="https://www.ons.gov.uk/peoplepopulationandcommunity/wellbeing/articles/youngpeopleswellbeingandpersonalfinance/201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who.int/features/factfiles/mental_health/en/" TargetMode="External"/><Relationship Id="rId2" Type="http://schemas.openxmlformats.org/officeDocument/2006/relationships/hyperlink" Target="http://www.wales.nhs.uk/sitesplus/888/opendoc/21207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5"/>
            <a:ext cx="2448272" cy="211561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37781" y="2688154"/>
            <a:ext cx="2448272" cy="110088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323528" y="4913734"/>
            <a:ext cx="8424936" cy="891530"/>
          </a:xfrm>
        </p:spPr>
        <p:txBody>
          <a:bodyPr>
            <a:normAutofit/>
          </a:bodyPr>
          <a:lstStyle/>
          <a:p>
            <a:r>
              <a:rPr lang="en-GB" sz="3200" b="1" dirty="0" smtClean="0"/>
              <a:t>SJSS4003: Mental Health &amp; Wellbeing</a:t>
            </a:r>
            <a:endParaRPr lang="en-US" sz="3200" b="1" dirty="0"/>
          </a:p>
        </p:txBody>
      </p:sp>
      <p:sp>
        <p:nvSpPr>
          <p:cNvPr id="5" name="TextBox 4"/>
          <p:cNvSpPr txBox="1"/>
          <p:nvPr/>
        </p:nvSpPr>
        <p:spPr>
          <a:xfrm>
            <a:off x="2555776" y="5733256"/>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960" y="687838"/>
            <a:ext cx="2466095" cy="10896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326678" y="2735448"/>
            <a:ext cx="3282731" cy="1846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384329" y="593000"/>
            <a:ext cx="1991966" cy="1506671"/>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4109" y="2752092"/>
            <a:ext cx="2255615" cy="973010"/>
          </a:xfrm>
          <a:prstGeom prst="rect">
            <a:avLst/>
          </a:prstGeom>
        </p:spPr>
      </p:pic>
      <p:sp>
        <p:nvSpPr>
          <p:cNvPr id="24" name="Rectangle 23"/>
          <p:cNvSpPr/>
          <p:nvPr/>
        </p:nvSpPr>
        <p:spPr>
          <a:xfrm>
            <a:off x="637780" y="3870086"/>
            <a:ext cx="2422051" cy="927065"/>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604" y="28245"/>
            <a:ext cx="7924800" cy="1143000"/>
          </a:xfrm>
        </p:spPr>
        <p:txBody>
          <a:bodyPr>
            <a:normAutofit/>
          </a:bodyPr>
          <a:lstStyle/>
          <a:p>
            <a:r>
              <a:rPr lang="en-GB" b="1" dirty="0" smtClean="0"/>
              <a:t>Module Content</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0562" y="980728"/>
            <a:ext cx="782817" cy="782817"/>
          </a:xfrm>
          <a:prstGeom prst="rect">
            <a:avLst/>
          </a:prstGeom>
        </p:spPr>
      </p:pic>
      <p:sp>
        <p:nvSpPr>
          <p:cNvPr id="5" name="TextBox 4"/>
          <p:cNvSpPr txBox="1"/>
          <p:nvPr/>
        </p:nvSpPr>
        <p:spPr>
          <a:xfrm>
            <a:off x="3213379" y="1124744"/>
            <a:ext cx="3249631" cy="400110"/>
          </a:xfrm>
          <a:prstGeom prst="rect">
            <a:avLst/>
          </a:prstGeom>
          <a:noFill/>
        </p:spPr>
        <p:txBody>
          <a:bodyPr wrap="square" rtlCol="0">
            <a:spAutoFit/>
          </a:bodyPr>
          <a:lstStyle/>
          <a:p>
            <a:r>
              <a:rPr lang="en-GB" sz="2000" dirty="0" smtClean="0"/>
              <a:t>Handout 1: Module Overview</a:t>
            </a:r>
            <a:endParaRPr lang="en-GB" sz="2000" dirty="0"/>
          </a:p>
        </p:txBody>
      </p:sp>
      <p:sp>
        <p:nvSpPr>
          <p:cNvPr id="6" name="TextBox 5"/>
          <p:cNvSpPr txBox="1"/>
          <p:nvPr/>
        </p:nvSpPr>
        <p:spPr>
          <a:xfrm>
            <a:off x="539552" y="1916832"/>
            <a:ext cx="8136904" cy="1384995"/>
          </a:xfrm>
          <a:prstGeom prst="rect">
            <a:avLst/>
          </a:prstGeom>
          <a:noFill/>
        </p:spPr>
        <p:txBody>
          <a:bodyPr wrap="square" rtlCol="0">
            <a:spAutoFit/>
          </a:bodyPr>
          <a:lstStyle/>
          <a:p>
            <a:r>
              <a:rPr lang="en-GB" sz="2800" dirty="0" smtClean="0"/>
              <a:t>An </a:t>
            </a:r>
            <a:r>
              <a:rPr lang="en-GB" sz="2800" dirty="0"/>
              <a:t>introduction to the diversity of mental health issues children and young people face e.g. depression, ADHD and Autism. </a:t>
            </a:r>
          </a:p>
        </p:txBody>
      </p:sp>
      <p:sp>
        <p:nvSpPr>
          <p:cNvPr id="7" name="TextBox 6"/>
          <p:cNvSpPr txBox="1"/>
          <p:nvPr/>
        </p:nvSpPr>
        <p:spPr>
          <a:xfrm>
            <a:off x="467544" y="3429000"/>
            <a:ext cx="8136904" cy="954107"/>
          </a:xfrm>
          <a:prstGeom prst="rect">
            <a:avLst/>
          </a:prstGeom>
          <a:noFill/>
        </p:spPr>
        <p:txBody>
          <a:bodyPr wrap="square" rtlCol="0">
            <a:spAutoFit/>
          </a:bodyPr>
          <a:lstStyle/>
          <a:p>
            <a:r>
              <a:rPr lang="en-GB" sz="2800" dirty="0" smtClean="0"/>
              <a:t>An </a:t>
            </a:r>
            <a:r>
              <a:rPr lang="en-GB" sz="2800" dirty="0"/>
              <a:t>exploration of the challenges experienced by those with mental health issues</a:t>
            </a:r>
          </a:p>
        </p:txBody>
      </p:sp>
      <p:sp>
        <p:nvSpPr>
          <p:cNvPr id="8" name="TextBox 7"/>
          <p:cNvSpPr txBox="1"/>
          <p:nvPr/>
        </p:nvSpPr>
        <p:spPr>
          <a:xfrm>
            <a:off x="467544" y="4581128"/>
            <a:ext cx="8136904" cy="1384995"/>
          </a:xfrm>
          <a:prstGeom prst="rect">
            <a:avLst/>
          </a:prstGeom>
          <a:noFill/>
        </p:spPr>
        <p:txBody>
          <a:bodyPr wrap="square" rtlCol="0">
            <a:spAutoFit/>
          </a:bodyPr>
          <a:lstStyle/>
          <a:p>
            <a:r>
              <a:rPr lang="en-GB" sz="2800" dirty="0" smtClean="0"/>
              <a:t>An </a:t>
            </a:r>
            <a:r>
              <a:rPr lang="en-GB" sz="2800" dirty="0"/>
              <a:t>introduction to issues relating to the well-being of children and young people, such as poverty and social disadvantage.</a:t>
            </a:r>
          </a:p>
        </p:txBody>
      </p:sp>
    </p:spTree>
    <p:extLst>
      <p:ext uri="{BB962C8B-B14F-4D97-AF65-F5344CB8AC3E}">
        <p14:creationId xmlns:p14="http://schemas.microsoft.com/office/powerpoint/2010/main" val="283545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1143000"/>
          </a:xfrm>
        </p:spPr>
        <p:txBody>
          <a:bodyPr>
            <a:normAutofit/>
          </a:bodyPr>
          <a:lstStyle/>
          <a:p>
            <a:r>
              <a:rPr lang="en-GB" b="1" dirty="0" smtClean="0"/>
              <a:t>Module Content</a:t>
            </a:r>
            <a:endParaRPr lang="en-GB" b="1" dirty="0"/>
          </a:p>
        </p:txBody>
      </p:sp>
      <p:sp>
        <p:nvSpPr>
          <p:cNvPr id="5" name="TextBox 4"/>
          <p:cNvSpPr txBox="1"/>
          <p:nvPr/>
        </p:nvSpPr>
        <p:spPr>
          <a:xfrm>
            <a:off x="251520" y="1268760"/>
            <a:ext cx="8712968" cy="1815882"/>
          </a:xfrm>
          <a:prstGeom prst="rect">
            <a:avLst/>
          </a:prstGeom>
          <a:noFill/>
        </p:spPr>
        <p:txBody>
          <a:bodyPr wrap="square" rtlCol="0">
            <a:spAutoFit/>
          </a:bodyPr>
          <a:lstStyle/>
          <a:p>
            <a:r>
              <a:rPr lang="en-GB" sz="2800" dirty="0" smtClean="0"/>
              <a:t>An </a:t>
            </a:r>
            <a:r>
              <a:rPr lang="en-GB" sz="2800" dirty="0"/>
              <a:t>introduction to the role of the professional in ensuring mental health and well- being e.g. educational psychologists, therapists, educationalists, counsellors and advisors. </a:t>
            </a:r>
          </a:p>
        </p:txBody>
      </p:sp>
      <p:sp>
        <p:nvSpPr>
          <p:cNvPr id="6" name="TextBox 5"/>
          <p:cNvSpPr txBox="1"/>
          <p:nvPr/>
        </p:nvSpPr>
        <p:spPr>
          <a:xfrm>
            <a:off x="251520" y="3284984"/>
            <a:ext cx="8424936" cy="1384995"/>
          </a:xfrm>
          <a:prstGeom prst="rect">
            <a:avLst/>
          </a:prstGeom>
          <a:noFill/>
        </p:spPr>
        <p:txBody>
          <a:bodyPr wrap="square" rtlCol="0">
            <a:spAutoFit/>
          </a:bodyPr>
          <a:lstStyle/>
          <a:p>
            <a:r>
              <a:rPr lang="en-GB" sz="2800" dirty="0" smtClean="0"/>
              <a:t>An </a:t>
            </a:r>
            <a:r>
              <a:rPr lang="en-GB" sz="2800" dirty="0"/>
              <a:t>overview of the ways to raise awareness and improve mental health and well-being in children and young people. </a:t>
            </a:r>
          </a:p>
        </p:txBody>
      </p:sp>
    </p:spTree>
    <p:extLst>
      <p:ext uri="{BB962C8B-B14F-4D97-AF65-F5344CB8AC3E}">
        <p14:creationId xmlns:p14="http://schemas.microsoft.com/office/powerpoint/2010/main" val="155950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LEARNING OUTCOMES </a:t>
            </a:r>
            <a:br>
              <a:rPr lang="en-GB" b="1" dirty="0"/>
            </a:br>
            <a:endParaRPr lang="en-GB" dirty="0"/>
          </a:p>
        </p:txBody>
      </p:sp>
      <p:sp>
        <p:nvSpPr>
          <p:cNvPr id="5" name="TextBox 4"/>
          <p:cNvSpPr txBox="1"/>
          <p:nvPr/>
        </p:nvSpPr>
        <p:spPr>
          <a:xfrm>
            <a:off x="251520" y="908720"/>
            <a:ext cx="8640960" cy="954107"/>
          </a:xfrm>
          <a:prstGeom prst="rect">
            <a:avLst/>
          </a:prstGeom>
          <a:noFill/>
        </p:spPr>
        <p:txBody>
          <a:bodyPr wrap="square" rtlCol="0">
            <a:spAutoFit/>
          </a:bodyPr>
          <a:lstStyle/>
          <a:p>
            <a:r>
              <a:rPr lang="en-GB" sz="2800" dirty="0"/>
              <a:t>Upon the successful completion of this module, the student should be able to demonstrate the ability to:</a:t>
            </a:r>
          </a:p>
        </p:txBody>
      </p:sp>
      <p:sp>
        <p:nvSpPr>
          <p:cNvPr id="6" name="TextBox 5"/>
          <p:cNvSpPr txBox="1"/>
          <p:nvPr/>
        </p:nvSpPr>
        <p:spPr>
          <a:xfrm>
            <a:off x="520761" y="1988840"/>
            <a:ext cx="7920880"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understand </a:t>
            </a:r>
            <a:r>
              <a:rPr lang="en-GB" sz="2400" dirty="0"/>
              <a:t>the mental health issues and barriers to well-being individuals face; </a:t>
            </a:r>
          </a:p>
        </p:txBody>
      </p:sp>
      <p:sp>
        <p:nvSpPr>
          <p:cNvPr id="7" name="TextBox 6"/>
          <p:cNvSpPr txBox="1"/>
          <p:nvPr/>
        </p:nvSpPr>
        <p:spPr>
          <a:xfrm>
            <a:off x="520761" y="2852936"/>
            <a:ext cx="8208912"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smtClean="0"/>
              <a:t>explore </a:t>
            </a:r>
            <a:r>
              <a:rPr lang="en-GB" sz="2400" dirty="0"/>
              <a:t>the importance of children and young people’s well-being, and its impact on their home and school life; </a:t>
            </a:r>
          </a:p>
        </p:txBody>
      </p:sp>
      <p:sp>
        <p:nvSpPr>
          <p:cNvPr id="8" name="TextBox 7"/>
          <p:cNvSpPr txBox="1"/>
          <p:nvPr/>
        </p:nvSpPr>
        <p:spPr>
          <a:xfrm>
            <a:off x="539552" y="3861048"/>
            <a:ext cx="799288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identify </a:t>
            </a:r>
            <a:r>
              <a:rPr lang="en-GB" sz="2400" dirty="0"/>
              <a:t>the models of support to ensure mental health and well-being;</a:t>
            </a:r>
          </a:p>
        </p:txBody>
      </p:sp>
      <p:sp>
        <p:nvSpPr>
          <p:cNvPr id="9" name="TextBox 8"/>
          <p:cNvSpPr txBox="1"/>
          <p:nvPr/>
        </p:nvSpPr>
        <p:spPr>
          <a:xfrm>
            <a:off x="570531" y="4936263"/>
            <a:ext cx="7435615"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identify </a:t>
            </a:r>
            <a:r>
              <a:rPr lang="en-GB" sz="2400" dirty="0"/>
              <a:t>best practice to improve mental health and well-being in adults, children and young people.</a:t>
            </a:r>
          </a:p>
        </p:txBody>
      </p:sp>
    </p:spTree>
    <p:extLst>
      <p:ext uri="{BB962C8B-B14F-4D97-AF65-F5344CB8AC3E}">
        <p14:creationId xmlns:p14="http://schemas.microsoft.com/office/powerpoint/2010/main" val="194986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b="1" dirty="0" smtClean="0"/>
              <a:t>Assignment 1</a:t>
            </a:r>
            <a:endParaRPr lang="en-GB" b="1" dirty="0"/>
          </a:p>
        </p:txBody>
      </p:sp>
      <p:sp>
        <p:nvSpPr>
          <p:cNvPr id="6" name="TextBox 5"/>
          <p:cNvSpPr txBox="1"/>
          <p:nvPr/>
        </p:nvSpPr>
        <p:spPr>
          <a:xfrm>
            <a:off x="324036" y="1260049"/>
            <a:ext cx="8496436" cy="584775"/>
          </a:xfrm>
          <a:prstGeom prst="rect">
            <a:avLst/>
          </a:prstGeom>
          <a:noFill/>
        </p:spPr>
        <p:txBody>
          <a:bodyPr wrap="square" rtlCol="0">
            <a:spAutoFit/>
          </a:bodyPr>
          <a:lstStyle/>
          <a:p>
            <a:pPr algn="ctr"/>
            <a:r>
              <a:rPr lang="en-GB" sz="3200" b="1" dirty="0" smtClean="0"/>
              <a:t>Written Assignment (2500 words)</a:t>
            </a:r>
            <a:endParaRPr lang="en-GB" sz="3200" b="1" dirty="0"/>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68344" y="5344845"/>
            <a:ext cx="892467" cy="892467"/>
          </a:xfrm>
          <a:prstGeom prst="rect">
            <a:avLst/>
          </a:prstGeom>
        </p:spPr>
      </p:pic>
    </p:spTree>
    <p:extLst>
      <p:ext uri="{BB962C8B-B14F-4D97-AF65-F5344CB8AC3E}">
        <p14:creationId xmlns:p14="http://schemas.microsoft.com/office/powerpoint/2010/main" val="245307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en-GB" b="1" dirty="0" smtClean="0"/>
              <a:t>Assignment 2</a:t>
            </a:r>
            <a:endParaRPr lang="en-GB" b="1" dirty="0"/>
          </a:p>
        </p:txBody>
      </p:sp>
      <p:sp>
        <p:nvSpPr>
          <p:cNvPr id="6" name="TextBox 5"/>
          <p:cNvSpPr txBox="1"/>
          <p:nvPr/>
        </p:nvSpPr>
        <p:spPr>
          <a:xfrm>
            <a:off x="324036" y="1260049"/>
            <a:ext cx="8496436" cy="584775"/>
          </a:xfrm>
          <a:prstGeom prst="rect">
            <a:avLst/>
          </a:prstGeom>
          <a:noFill/>
        </p:spPr>
        <p:txBody>
          <a:bodyPr wrap="square" rtlCol="0">
            <a:spAutoFit/>
          </a:bodyPr>
          <a:lstStyle/>
          <a:p>
            <a:pPr algn="ctr"/>
            <a:r>
              <a:rPr lang="en-GB" sz="3200" b="1" dirty="0" smtClean="0"/>
              <a:t>Promotional Leaflet (1500 words)</a:t>
            </a:r>
            <a:endParaRPr lang="en-GB" sz="3200" b="1" dirty="0"/>
          </a:p>
        </p:txBody>
      </p:sp>
      <p:pic>
        <p:nvPicPr>
          <p:cNvPr id="8" name="Picture 7">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68344" y="5344845"/>
            <a:ext cx="892467" cy="892467"/>
          </a:xfrm>
          <a:prstGeom prst="rect">
            <a:avLst/>
          </a:prstGeom>
        </p:spPr>
      </p:pic>
    </p:spTree>
    <p:extLst>
      <p:ext uri="{BB962C8B-B14F-4D97-AF65-F5344CB8AC3E}">
        <p14:creationId xmlns:p14="http://schemas.microsoft.com/office/powerpoint/2010/main" val="119139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51520" y="332656"/>
            <a:ext cx="8496944" cy="646331"/>
          </a:xfrm>
          <a:prstGeom prst="rect">
            <a:avLst/>
          </a:prstGeom>
          <a:noFill/>
        </p:spPr>
        <p:txBody>
          <a:bodyPr wrap="square" rtlCol="0">
            <a:spAutoFit/>
          </a:bodyPr>
          <a:lstStyle/>
          <a:p>
            <a:pPr algn="ctr"/>
            <a:r>
              <a:rPr lang="en-GB" sz="3600" b="1" dirty="0" smtClean="0"/>
              <a:t>Key Concepts</a:t>
            </a:r>
            <a:endParaRPr lang="en-GB" sz="3600" b="1"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2239" y="978987"/>
            <a:ext cx="1219200" cy="1219200"/>
          </a:xfrm>
          <a:prstGeom prst="rect">
            <a:avLst/>
          </a:prstGeom>
        </p:spPr>
      </p:pic>
      <p:sp>
        <p:nvSpPr>
          <p:cNvPr id="9" name="TextBox 8"/>
          <p:cNvSpPr txBox="1"/>
          <p:nvPr/>
        </p:nvSpPr>
        <p:spPr>
          <a:xfrm>
            <a:off x="231482" y="2257708"/>
            <a:ext cx="7436862" cy="954107"/>
          </a:xfrm>
          <a:prstGeom prst="rect">
            <a:avLst/>
          </a:prstGeom>
          <a:noFill/>
        </p:spPr>
        <p:txBody>
          <a:bodyPr wrap="square" rtlCol="0">
            <a:spAutoFit/>
          </a:bodyPr>
          <a:lstStyle/>
          <a:p>
            <a:r>
              <a:rPr lang="en-GB" sz="2800" dirty="0" smtClean="0"/>
              <a:t>What do you understand the phrase ‘mental health’ to mean?</a:t>
            </a:r>
            <a:endParaRPr lang="en-GB" sz="2800" dirty="0"/>
          </a:p>
        </p:txBody>
      </p:sp>
      <p:pic>
        <p:nvPicPr>
          <p:cNvPr id="10" name="Picture 9">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4328" y="2257708"/>
            <a:ext cx="748451" cy="748451"/>
          </a:xfrm>
          <a:prstGeom prst="rect">
            <a:avLst/>
          </a:prstGeom>
        </p:spPr>
      </p:pic>
      <p:sp>
        <p:nvSpPr>
          <p:cNvPr id="11" name="TextBox 10"/>
          <p:cNvSpPr txBox="1"/>
          <p:nvPr/>
        </p:nvSpPr>
        <p:spPr>
          <a:xfrm>
            <a:off x="251520" y="3843045"/>
            <a:ext cx="7436862" cy="954107"/>
          </a:xfrm>
          <a:prstGeom prst="rect">
            <a:avLst/>
          </a:prstGeom>
          <a:noFill/>
        </p:spPr>
        <p:txBody>
          <a:bodyPr wrap="square" rtlCol="0">
            <a:spAutoFit/>
          </a:bodyPr>
          <a:lstStyle/>
          <a:p>
            <a:r>
              <a:rPr lang="en-GB" sz="2800" dirty="0" smtClean="0"/>
              <a:t>What do you understand the phrase ‘wellbeing’ to mean?</a:t>
            </a:r>
            <a:endParaRPr lang="en-GB" sz="2800" dirty="0"/>
          </a:p>
        </p:txBody>
      </p:sp>
      <p:pic>
        <p:nvPicPr>
          <p:cNvPr id="12" name="Picture 11">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44366" y="3843045"/>
            <a:ext cx="748451" cy="748451"/>
          </a:xfrm>
          <a:prstGeom prst="rect">
            <a:avLst/>
          </a:prstGeom>
        </p:spPr>
      </p:pic>
    </p:spTree>
    <p:extLst>
      <p:ext uri="{BB962C8B-B14F-4D97-AF65-F5344CB8AC3E}">
        <p14:creationId xmlns:p14="http://schemas.microsoft.com/office/powerpoint/2010/main" val="262521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6856" y="4221088"/>
            <a:ext cx="8229600" cy="1584176"/>
          </a:xfrm>
        </p:spPr>
        <p:txBody>
          <a:bodyPr>
            <a:noAutofit/>
          </a:bodyPr>
          <a:lstStyle/>
          <a:p>
            <a:pPr marL="0" indent="0">
              <a:buNone/>
            </a:pPr>
            <a:r>
              <a:rPr lang="en-GB" sz="2800" dirty="0" smtClean="0"/>
              <a:t>Related </a:t>
            </a:r>
            <a:r>
              <a:rPr lang="en-GB" sz="2800" dirty="0"/>
              <a:t>to the promotion of well-being, the prevention of mental disorders, and the treatment and rehabilitation of people affected by mental </a:t>
            </a:r>
            <a:r>
              <a:rPr lang="en-GB" sz="2800" dirty="0" smtClean="0"/>
              <a:t>disorders  </a:t>
            </a:r>
            <a:endParaRPr lang="en-GB" sz="2800" dirty="0"/>
          </a:p>
        </p:txBody>
      </p:sp>
      <p:sp>
        <p:nvSpPr>
          <p:cNvPr id="3" name="Title 2"/>
          <p:cNvSpPr>
            <a:spLocks noGrp="1"/>
          </p:cNvSpPr>
          <p:nvPr>
            <p:ph type="title"/>
          </p:nvPr>
        </p:nvSpPr>
        <p:spPr/>
        <p:txBody>
          <a:bodyPr/>
          <a:lstStyle/>
          <a:p>
            <a:r>
              <a:rPr lang="en-GB" b="1" dirty="0" smtClean="0"/>
              <a:t>Definition: Mental Health</a:t>
            </a:r>
            <a:endParaRPr lang="en-GB" b="1" dirty="0"/>
          </a:p>
        </p:txBody>
      </p:sp>
      <p:sp>
        <p:nvSpPr>
          <p:cNvPr id="5" name="TextBox 4"/>
          <p:cNvSpPr txBox="1"/>
          <p:nvPr/>
        </p:nvSpPr>
        <p:spPr>
          <a:xfrm>
            <a:off x="395536" y="1628800"/>
            <a:ext cx="8496944" cy="1815882"/>
          </a:xfrm>
          <a:prstGeom prst="rect">
            <a:avLst/>
          </a:prstGeom>
          <a:noFill/>
        </p:spPr>
        <p:txBody>
          <a:bodyPr wrap="square" rtlCol="0">
            <a:spAutoFit/>
          </a:bodyPr>
          <a:lstStyle/>
          <a:p>
            <a:r>
              <a:rPr lang="en-GB" sz="2800" dirty="0"/>
              <a:t>Mental health is a level of psychological well-being, or an absence of a mental disorder; it is the "psychological state of someone who is functioning at a satisfactory level of emotional and behavioural adjustment“ </a:t>
            </a:r>
          </a:p>
        </p:txBody>
      </p:sp>
      <p:sp>
        <p:nvSpPr>
          <p:cNvPr id="6" name="TextBox 5"/>
          <p:cNvSpPr txBox="1"/>
          <p:nvPr/>
        </p:nvSpPr>
        <p:spPr>
          <a:xfrm>
            <a:off x="5292080" y="3429000"/>
            <a:ext cx="3456384" cy="461665"/>
          </a:xfrm>
          <a:prstGeom prst="rect">
            <a:avLst/>
          </a:prstGeom>
          <a:noFill/>
        </p:spPr>
        <p:txBody>
          <a:bodyPr wrap="square" rtlCol="0">
            <a:spAutoFit/>
          </a:bodyPr>
          <a:lstStyle/>
          <a:p>
            <a:r>
              <a:rPr lang="en-GB" sz="2400" dirty="0" smtClean="0"/>
              <a:t>Children’s Society (2008)</a:t>
            </a:r>
            <a:endParaRPr lang="en-GB" sz="2400" dirty="0"/>
          </a:p>
        </p:txBody>
      </p:sp>
    </p:spTree>
    <p:extLst>
      <p:ext uri="{BB962C8B-B14F-4D97-AF65-F5344CB8AC3E}">
        <p14:creationId xmlns:p14="http://schemas.microsoft.com/office/powerpoint/2010/main" val="273752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208" y="116632"/>
            <a:ext cx="8229600" cy="1143000"/>
          </a:xfrm>
        </p:spPr>
        <p:txBody>
          <a:bodyPr/>
          <a:lstStyle/>
          <a:p>
            <a:r>
              <a:rPr lang="en-GB" b="1" dirty="0" smtClean="0"/>
              <a:t>Mental health</a:t>
            </a:r>
            <a:endParaRPr lang="en-GB" b="1" dirty="0"/>
          </a:p>
        </p:txBody>
      </p:sp>
      <p:sp>
        <p:nvSpPr>
          <p:cNvPr id="3" name="Content Placeholder 2"/>
          <p:cNvSpPr>
            <a:spLocks noGrp="1"/>
          </p:cNvSpPr>
          <p:nvPr>
            <p:ph idx="1"/>
          </p:nvPr>
        </p:nvSpPr>
        <p:spPr>
          <a:xfrm>
            <a:off x="529208" y="1052736"/>
            <a:ext cx="8229600" cy="1612776"/>
          </a:xfrm>
        </p:spPr>
        <p:txBody>
          <a:bodyPr>
            <a:normAutofit/>
          </a:bodyPr>
          <a:lstStyle/>
          <a:p>
            <a:r>
              <a:rPr lang="en-GB" sz="2800" dirty="0"/>
              <a:t>It affects how we think, feel, and act. </a:t>
            </a:r>
            <a:endParaRPr lang="en-GB" sz="2800" dirty="0" smtClean="0"/>
          </a:p>
          <a:p>
            <a:r>
              <a:rPr lang="en-GB" sz="2800" dirty="0" smtClean="0"/>
              <a:t>It </a:t>
            </a:r>
            <a:r>
              <a:rPr lang="en-GB" sz="2800" dirty="0"/>
              <a:t>also helps determine how we handle stress, relate to others, and make </a:t>
            </a:r>
            <a:r>
              <a:rPr lang="en-GB" sz="2800" dirty="0" smtClean="0"/>
              <a:t>choices (NHS, 2016).</a:t>
            </a:r>
          </a:p>
        </p:txBody>
      </p:sp>
      <p:sp>
        <p:nvSpPr>
          <p:cNvPr id="5" name="TextBox 4"/>
          <p:cNvSpPr txBox="1"/>
          <p:nvPr/>
        </p:nvSpPr>
        <p:spPr>
          <a:xfrm>
            <a:off x="323528" y="2636912"/>
            <a:ext cx="8640960" cy="3046988"/>
          </a:xfrm>
          <a:prstGeom prst="rect">
            <a:avLst/>
          </a:prstGeom>
          <a:noFill/>
        </p:spPr>
        <p:txBody>
          <a:bodyPr wrap="square" rtlCol="0">
            <a:spAutoFit/>
          </a:bodyPr>
          <a:lstStyle/>
          <a:p>
            <a:r>
              <a:rPr lang="en-GB" sz="2400" dirty="0" smtClean="0"/>
              <a:t>‘Mental </a:t>
            </a:r>
            <a:r>
              <a:rPr lang="en-GB" sz="2400" dirty="0"/>
              <a:t>health is defined as a state of well-being in which every individual realizes his or her own potential, can cope with the normal stresses of life, can work productively and fruitfully, and is able to make a contribution to her or his community.</a:t>
            </a:r>
          </a:p>
          <a:p>
            <a:r>
              <a:rPr lang="en-GB" sz="2400" dirty="0" smtClean="0"/>
              <a:t>The </a:t>
            </a:r>
            <a:r>
              <a:rPr lang="en-GB" sz="2400" dirty="0"/>
              <a:t>positive dimension of mental health is stressed in WHO's definition of health as contained in its constitution: "Health is a state of complete physical, mental and social well-being and not merely the absence of disease or </a:t>
            </a:r>
            <a:r>
              <a:rPr lang="en-GB" sz="2400" dirty="0" smtClean="0"/>
              <a:t>infirmity”.’</a:t>
            </a:r>
            <a:endParaRPr lang="en-GB" sz="2400" dirty="0"/>
          </a:p>
        </p:txBody>
      </p:sp>
      <p:sp>
        <p:nvSpPr>
          <p:cNvPr id="6" name="TextBox 5"/>
          <p:cNvSpPr txBox="1"/>
          <p:nvPr/>
        </p:nvSpPr>
        <p:spPr>
          <a:xfrm>
            <a:off x="4211960" y="5723964"/>
            <a:ext cx="4320480" cy="369332"/>
          </a:xfrm>
          <a:prstGeom prst="rect">
            <a:avLst/>
          </a:prstGeom>
          <a:noFill/>
        </p:spPr>
        <p:txBody>
          <a:bodyPr wrap="square" rtlCol="0">
            <a:spAutoFit/>
          </a:bodyPr>
          <a:lstStyle/>
          <a:p>
            <a:r>
              <a:rPr lang="en-GB" b="1" dirty="0" smtClean="0"/>
              <a:t>World Health Organisation (WHO), (2014)</a:t>
            </a:r>
            <a:endParaRPr lang="en-GB" b="1" dirty="0"/>
          </a:p>
        </p:txBody>
      </p:sp>
      <p:pic>
        <p:nvPicPr>
          <p:cNvPr id="7" name="Picture 6">
            <a:hlinkClick r:id="rId2" action="ppaction://hlinkpres?slideindex=1&amp;slidetit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75856" y="6093296"/>
            <a:ext cx="604435" cy="604435"/>
          </a:xfrm>
          <a:prstGeom prst="rect">
            <a:avLst/>
          </a:prstGeom>
        </p:spPr>
      </p:pic>
      <p:sp>
        <p:nvSpPr>
          <p:cNvPr id="8" name="TextBox 7"/>
          <p:cNvSpPr txBox="1"/>
          <p:nvPr/>
        </p:nvSpPr>
        <p:spPr>
          <a:xfrm>
            <a:off x="3880291" y="6068735"/>
            <a:ext cx="4824536" cy="584775"/>
          </a:xfrm>
          <a:prstGeom prst="rect">
            <a:avLst/>
          </a:prstGeom>
          <a:noFill/>
        </p:spPr>
        <p:txBody>
          <a:bodyPr wrap="square" rtlCol="0">
            <a:spAutoFit/>
          </a:bodyPr>
          <a:lstStyle/>
          <a:p>
            <a:r>
              <a:rPr lang="en-GB" b="1" dirty="0" smtClean="0"/>
              <a:t>Study Skills: A point to note </a:t>
            </a:r>
            <a:r>
              <a:rPr lang="en-GB" sz="3200" b="1" dirty="0" smtClean="0">
                <a:sym typeface="Wingdings"/>
              </a:rPr>
              <a:t></a:t>
            </a:r>
            <a:r>
              <a:rPr lang="en-GB" b="1" dirty="0" smtClean="0">
                <a:sym typeface="Wingdings"/>
              </a:rPr>
              <a:t> Next Slide</a:t>
            </a:r>
            <a:endParaRPr lang="en-GB" b="1"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40152" y="5148571"/>
            <a:ext cx="571128" cy="571128"/>
          </a:xfrm>
          <a:prstGeom prst="rect">
            <a:avLst/>
          </a:prstGeom>
        </p:spPr>
      </p:pic>
      <p:sp>
        <p:nvSpPr>
          <p:cNvPr id="9" name="TextBox 8"/>
          <p:cNvSpPr txBox="1"/>
          <p:nvPr/>
        </p:nvSpPr>
        <p:spPr>
          <a:xfrm>
            <a:off x="6511280" y="5249469"/>
            <a:ext cx="2309192" cy="369332"/>
          </a:xfrm>
          <a:prstGeom prst="rect">
            <a:avLst/>
          </a:prstGeom>
          <a:noFill/>
        </p:spPr>
        <p:txBody>
          <a:bodyPr wrap="square" rtlCol="0">
            <a:spAutoFit/>
          </a:bodyPr>
          <a:lstStyle/>
          <a:p>
            <a:r>
              <a:rPr lang="en-GB" i="1" dirty="0" smtClean="0"/>
              <a:t>What is this saying?</a:t>
            </a:r>
            <a:endParaRPr lang="en-GB" i="1" dirty="0"/>
          </a:p>
        </p:txBody>
      </p:sp>
    </p:spTree>
    <p:extLst>
      <p:ext uri="{BB962C8B-B14F-4D97-AF65-F5344CB8AC3E}">
        <p14:creationId xmlns:p14="http://schemas.microsoft.com/office/powerpoint/2010/main" val="1104464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8568952" cy="1200329"/>
          </a:xfrm>
          <a:prstGeom prst="rect">
            <a:avLst/>
          </a:prstGeom>
          <a:noFill/>
        </p:spPr>
        <p:txBody>
          <a:bodyPr wrap="square" rtlCol="0">
            <a:spAutoFit/>
          </a:bodyPr>
          <a:lstStyle/>
          <a:p>
            <a:pPr algn="ctr"/>
            <a:r>
              <a:rPr lang="en-GB" sz="3600" b="1" dirty="0" smtClean="0"/>
              <a:t>Sources of Evidence – A Study Skills Digression</a:t>
            </a:r>
            <a:endParaRPr lang="en-GB" sz="3600" b="1" dirty="0"/>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1988840"/>
            <a:ext cx="1027354" cy="1027356"/>
          </a:xfrm>
          <a:prstGeom prst="rect">
            <a:avLst/>
          </a:prstGeom>
        </p:spPr>
      </p:pic>
      <p:sp>
        <p:nvSpPr>
          <p:cNvPr id="4" name="TextBox 3"/>
          <p:cNvSpPr txBox="1"/>
          <p:nvPr/>
        </p:nvSpPr>
        <p:spPr>
          <a:xfrm>
            <a:off x="518719" y="1484784"/>
            <a:ext cx="8352928" cy="461665"/>
          </a:xfrm>
          <a:prstGeom prst="rect">
            <a:avLst/>
          </a:prstGeom>
          <a:noFill/>
        </p:spPr>
        <p:txBody>
          <a:bodyPr wrap="square" rtlCol="0">
            <a:spAutoFit/>
          </a:bodyPr>
          <a:lstStyle/>
          <a:p>
            <a:r>
              <a:rPr lang="en-GB" sz="2400" dirty="0" smtClean="0"/>
              <a:t>Take a look at the source of the quote on the previous slide</a:t>
            </a:r>
            <a:endParaRPr lang="en-GB" sz="2400" dirty="0"/>
          </a:p>
        </p:txBody>
      </p:sp>
      <p:sp>
        <p:nvSpPr>
          <p:cNvPr id="5" name="TextBox 4"/>
          <p:cNvSpPr txBox="1"/>
          <p:nvPr/>
        </p:nvSpPr>
        <p:spPr>
          <a:xfrm>
            <a:off x="518719" y="3906634"/>
            <a:ext cx="7149625" cy="523220"/>
          </a:xfrm>
          <a:prstGeom prst="rect">
            <a:avLst/>
          </a:prstGeom>
          <a:noFill/>
        </p:spPr>
        <p:txBody>
          <a:bodyPr wrap="square" rtlCol="0">
            <a:spAutoFit/>
          </a:bodyPr>
          <a:lstStyle/>
          <a:p>
            <a:r>
              <a:rPr lang="en-GB" sz="2800" dirty="0" smtClean="0"/>
              <a:t>What are the positive aspects of this source?</a:t>
            </a:r>
            <a:endParaRPr lang="en-GB" sz="2800" dirty="0"/>
          </a:p>
        </p:txBody>
      </p:sp>
      <p:pic>
        <p:nvPicPr>
          <p:cNvPr id="6" name="Picture 5">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79717" y="3754384"/>
            <a:ext cx="827717" cy="827717"/>
          </a:xfrm>
          <a:prstGeom prst="rect">
            <a:avLst/>
          </a:prstGeom>
        </p:spPr>
      </p:pic>
      <p:sp>
        <p:nvSpPr>
          <p:cNvPr id="7" name="TextBox 6"/>
          <p:cNvSpPr txBox="1"/>
          <p:nvPr/>
        </p:nvSpPr>
        <p:spPr>
          <a:xfrm>
            <a:off x="539552" y="4913772"/>
            <a:ext cx="6768752" cy="954107"/>
          </a:xfrm>
          <a:prstGeom prst="rect">
            <a:avLst/>
          </a:prstGeom>
          <a:noFill/>
        </p:spPr>
        <p:txBody>
          <a:bodyPr wrap="square" rtlCol="0">
            <a:spAutoFit/>
          </a:bodyPr>
          <a:lstStyle/>
          <a:p>
            <a:r>
              <a:rPr lang="en-GB" sz="2800" dirty="0" smtClean="0"/>
              <a:t>Are there any issues that we need to consider when using this source?</a:t>
            </a:r>
            <a:endParaRPr lang="en-GB" sz="2800" dirty="0"/>
          </a:p>
        </p:txBody>
      </p:sp>
      <p:pic>
        <p:nvPicPr>
          <p:cNvPr id="8" name="Picture 7">
            <a:hlinkClick r:id="rId4" action="ppaction://hlinkfile"/>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79717" y="4734314"/>
            <a:ext cx="827717" cy="827717"/>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90602" y="2924944"/>
            <a:ext cx="782817" cy="782817"/>
          </a:xfrm>
          <a:prstGeom prst="rect">
            <a:avLst/>
          </a:prstGeom>
        </p:spPr>
      </p:pic>
      <p:sp>
        <p:nvSpPr>
          <p:cNvPr id="10" name="TextBox 9"/>
          <p:cNvSpPr txBox="1"/>
          <p:nvPr/>
        </p:nvSpPr>
        <p:spPr>
          <a:xfrm>
            <a:off x="3573419" y="3078231"/>
            <a:ext cx="2654765" cy="400110"/>
          </a:xfrm>
          <a:prstGeom prst="rect">
            <a:avLst/>
          </a:prstGeom>
          <a:noFill/>
        </p:spPr>
        <p:txBody>
          <a:bodyPr wrap="square" rtlCol="0">
            <a:spAutoFit/>
          </a:bodyPr>
          <a:lstStyle/>
          <a:p>
            <a:r>
              <a:rPr lang="en-GB" sz="2000" dirty="0" smtClean="0"/>
              <a:t>Guided Study Activity 1</a:t>
            </a:r>
            <a:endParaRPr lang="en-GB" sz="2000" dirty="0"/>
          </a:p>
        </p:txBody>
      </p:sp>
    </p:spTree>
    <p:extLst>
      <p:ext uri="{BB962C8B-B14F-4D97-AF65-F5344CB8AC3E}">
        <p14:creationId xmlns:p14="http://schemas.microsoft.com/office/powerpoint/2010/main" val="2854391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95536" y="116632"/>
            <a:ext cx="8229600" cy="79208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t>Factors Affecting Mental Health &amp; Wellbeing</a:t>
            </a:r>
            <a:endParaRPr lang="en-GB" sz="36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7904" y="1268760"/>
            <a:ext cx="1219200" cy="1219200"/>
          </a:xfrm>
          <a:prstGeom prst="rect">
            <a:avLst/>
          </a:prstGeom>
        </p:spPr>
      </p:pic>
      <p:sp>
        <p:nvSpPr>
          <p:cNvPr id="4" name="TextBox 3"/>
          <p:cNvSpPr txBox="1"/>
          <p:nvPr/>
        </p:nvSpPr>
        <p:spPr>
          <a:xfrm>
            <a:off x="362000" y="2614699"/>
            <a:ext cx="8229600" cy="954107"/>
          </a:xfrm>
          <a:prstGeom prst="rect">
            <a:avLst/>
          </a:prstGeom>
          <a:noFill/>
        </p:spPr>
        <p:txBody>
          <a:bodyPr wrap="square" rtlCol="0">
            <a:spAutoFit/>
          </a:bodyPr>
          <a:lstStyle/>
          <a:p>
            <a:pPr algn="ctr"/>
            <a:r>
              <a:rPr lang="en-GB" sz="2800" i="1" dirty="0" smtClean="0"/>
              <a:t>In small groups, discuss the factors that can affect a person’s mental health and wellbeing</a:t>
            </a:r>
            <a:endParaRPr lang="en-GB" sz="2800" i="1" dirty="0"/>
          </a:p>
        </p:txBody>
      </p:sp>
      <p:sp>
        <p:nvSpPr>
          <p:cNvPr id="5" name="TextBox 4"/>
          <p:cNvSpPr txBox="1"/>
          <p:nvPr/>
        </p:nvSpPr>
        <p:spPr>
          <a:xfrm>
            <a:off x="755576" y="4149080"/>
            <a:ext cx="7632848" cy="523220"/>
          </a:xfrm>
          <a:prstGeom prst="rect">
            <a:avLst/>
          </a:prstGeom>
          <a:noFill/>
        </p:spPr>
        <p:txBody>
          <a:bodyPr wrap="square" rtlCol="0">
            <a:spAutoFit/>
          </a:bodyPr>
          <a:lstStyle/>
          <a:p>
            <a:pPr algn="ctr"/>
            <a:r>
              <a:rPr lang="en-GB" sz="2800" i="1" dirty="0" smtClean="0"/>
              <a:t>Share these with the larger group</a:t>
            </a:r>
            <a:endParaRPr lang="en-GB" sz="2800" i="1" dirty="0"/>
          </a:p>
        </p:txBody>
      </p:sp>
      <p:pic>
        <p:nvPicPr>
          <p:cNvPr id="6" name="Picture 5">
            <a:hlinkClick r:id="rId3" action="ppaction://hlinkfi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51541" y="5157192"/>
            <a:ext cx="1252507" cy="1252507"/>
          </a:xfrm>
          <a:prstGeom prst="rect">
            <a:avLst/>
          </a:prstGeom>
        </p:spPr>
      </p:pic>
    </p:spTree>
    <p:extLst>
      <p:ext uri="{BB962C8B-B14F-4D97-AF65-F5344CB8AC3E}">
        <p14:creationId xmlns:p14="http://schemas.microsoft.com/office/powerpoint/2010/main" val="181826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55576" y="3212976"/>
            <a:ext cx="8229600" cy="2376264"/>
          </a:xfrm>
        </p:spPr>
        <p:txBody>
          <a:bodyPr>
            <a:noAutofit/>
          </a:bodyPr>
          <a:lstStyle/>
          <a:p>
            <a:r>
              <a:rPr lang="en-GB" altLang="en-US" sz="2400" dirty="0" smtClean="0"/>
              <a:t>material </a:t>
            </a:r>
            <a:r>
              <a:rPr lang="en-GB" altLang="en-US" sz="2400" dirty="0"/>
              <a:t>conditions</a:t>
            </a:r>
          </a:p>
          <a:p>
            <a:r>
              <a:rPr lang="en-GB" altLang="en-US" sz="2400" dirty="0"/>
              <a:t>housing and neighbourhoods</a:t>
            </a:r>
          </a:p>
          <a:p>
            <a:r>
              <a:rPr lang="en-GB" altLang="en-US" sz="2400" dirty="0"/>
              <a:t>how children feel and do at school</a:t>
            </a:r>
          </a:p>
          <a:p>
            <a:r>
              <a:rPr lang="en-GB" altLang="en-US" sz="2400" dirty="0"/>
              <a:t>their health</a:t>
            </a:r>
          </a:p>
          <a:p>
            <a:r>
              <a:rPr lang="en-GB" altLang="en-US" sz="2400" dirty="0"/>
              <a:t>exposure to dangerous risks</a:t>
            </a:r>
          </a:p>
          <a:p>
            <a:r>
              <a:rPr lang="en-GB" altLang="en-US" sz="2400" dirty="0"/>
              <a:t>quality of family and classmate relationships they develop.</a:t>
            </a:r>
          </a:p>
          <a:p>
            <a:endParaRPr lang="en-GB" sz="2400" dirty="0" smtClean="0"/>
          </a:p>
        </p:txBody>
      </p:sp>
      <p:sp>
        <p:nvSpPr>
          <p:cNvPr id="3" name="Title 2"/>
          <p:cNvSpPr>
            <a:spLocks noGrp="1"/>
          </p:cNvSpPr>
          <p:nvPr>
            <p:ph type="title"/>
          </p:nvPr>
        </p:nvSpPr>
        <p:spPr>
          <a:xfrm>
            <a:off x="395536" y="116632"/>
            <a:ext cx="8229600" cy="792088"/>
          </a:xfrm>
        </p:spPr>
        <p:txBody>
          <a:bodyPr/>
          <a:lstStyle/>
          <a:p>
            <a:r>
              <a:rPr lang="en-GB" b="1" dirty="0" smtClean="0"/>
              <a:t>Definition: Wellbeing</a:t>
            </a:r>
            <a:endParaRPr lang="en-GB" b="1" dirty="0"/>
          </a:p>
        </p:txBody>
      </p:sp>
      <p:sp>
        <p:nvSpPr>
          <p:cNvPr id="5" name="TextBox 4"/>
          <p:cNvSpPr txBox="1"/>
          <p:nvPr/>
        </p:nvSpPr>
        <p:spPr>
          <a:xfrm>
            <a:off x="395536" y="1124744"/>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‘Well-being’ describes the quality of </a:t>
            </a:r>
            <a:r>
              <a:rPr lang="en-GB" sz="2800" dirty="0" smtClean="0"/>
              <a:t>people’s lives </a:t>
            </a:r>
            <a:r>
              <a:rPr lang="en-GB" sz="2800" dirty="0"/>
              <a:t>as they are lived. </a:t>
            </a:r>
          </a:p>
        </p:txBody>
      </p:sp>
      <p:sp>
        <p:nvSpPr>
          <p:cNvPr id="6" name="TextBox 5"/>
          <p:cNvSpPr txBox="1"/>
          <p:nvPr/>
        </p:nvSpPr>
        <p:spPr>
          <a:xfrm>
            <a:off x="395536" y="2078851"/>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altLang="en-US" sz="2800" dirty="0"/>
              <a:t>Well-being draws in the many different factors which affect people’s lives:  </a:t>
            </a:r>
          </a:p>
        </p:txBody>
      </p:sp>
    </p:spTree>
    <p:extLst>
      <p:ext uri="{BB962C8B-B14F-4D97-AF65-F5344CB8AC3E}">
        <p14:creationId xmlns:p14="http://schemas.microsoft.com/office/powerpoint/2010/main" val="6338025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88640"/>
            <a:ext cx="8229600" cy="778098"/>
          </a:xfrm>
        </p:spPr>
        <p:txBody>
          <a:bodyPr/>
          <a:lstStyle/>
          <a:p>
            <a:r>
              <a:rPr lang="en-GB" dirty="0" smtClean="0"/>
              <a:t>Definition: Wellbeing</a:t>
            </a:r>
            <a:endParaRPr lang="en-GB" dirty="0"/>
          </a:p>
        </p:txBody>
      </p:sp>
      <p:pic>
        <p:nvPicPr>
          <p:cNvPr id="1026" name="Picture 2" descr="Image result for wellbeing of future generations a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58" y="2132856"/>
            <a:ext cx="7915275" cy="29146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5850" y="1196752"/>
            <a:ext cx="7915275"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smtClean="0"/>
              <a:t>Wales is one of the first Governments to place wellbeing at the heart of a piece of legislation.</a:t>
            </a:r>
          </a:p>
        </p:txBody>
      </p:sp>
      <p:sp>
        <p:nvSpPr>
          <p:cNvPr id="4" name="TextBox 3"/>
          <p:cNvSpPr txBox="1"/>
          <p:nvPr/>
        </p:nvSpPr>
        <p:spPr>
          <a:xfrm>
            <a:off x="525850" y="5229200"/>
            <a:ext cx="7940783" cy="523220"/>
          </a:xfrm>
          <a:prstGeom prst="rect">
            <a:avLst/>
          </a:prstGeom>
          <a:noFill/>
        </p:spPr>
        <p:txBody>
          <a:bodyPr wrap="square" rtlCol="0">
            <a:spAutoFit/>
          </a:bodyPr>
          <a:lstStyle/>
          <a:p>
            <a:pPr marL="285750" indent="-285750">
              <a:buFont typeface="Arial" panose="020B0604020202020204" pitchFamily="34" charset="0"/>
              <a:buChar char="•"/>
            </a:pPr>
            <a:r>
              <a:rPr lang="en-GB" sz="2800" dirty="0"/>
              <a:t>We will look at this in future </a:t>
            </a:r>
            <a:r>
              <a:rPr lang="en-GB" sz="2800" dirty="0" smtClean="0"/>
              <a:t>sessions</a:t>
            </a:r>
            <a:endParaRPr lang="en-GB" sz="2800" dirty="0"/>
          </a:p>
        </p:txBody>
      </p:sp>
    </p:spTree>
    <p:extLst>
      <p:ext uri="{BB962C8B-B14F-4D97-AF65-F5344CB8AC3E}">
        <p14:creationId xmlns:p14="http://schemas.microsoft.com/office/powerpoint/2010/main" val="3947414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6237312"/>
            <a:ext cx="4536504" cy="500634"/>
          </a:xfrm>
        </p:spPr>
        <p:txBody>
          <a:bodyPr>
            <a:normAutofit/>
          </a:bodyPr>
          <a:lstStyle/>
          <a:p>
            <a:r>
              <a:rPr lang="en-GB" sz="1800" dirty="0" smtClean="0"/>
              <a:t>Based on: Office of National Statistics, (2017)</a:t>
            </a:r>
            <a:endParaRPr lang="en-GB" sz="1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26660167"/>
              </p:ext>
            </p:extLst>
          </p:nvPr>
        </p:nvGraphicFramePr>
        <p:xfrm>
          <a:off x="1043608" y="711860"/>
          <a:ext cx="7479323" cy="53738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467544" y="188640"/>
            <a:ext cx="8424936" cy="523220"/>
          </a:xfrm>
          <a:prstGeom prst="rect">
            <a:avLst/>
          </a:prstGeom>
          <a:noFill/>
        </p:spPr>
        <p:txBody>
          <a:bodyPr wrap="square" rtlCol="0">
            <a:spAutoFit/>
          </a:bodyPr>
          <a:lstStyle/>
          <a:p>
            <a:pPr algn="ctr"/>
            <a:r>
              <a:rPr lang="en-GB" sz="2800" b="1" dirty="0" smtClean="0"/>
              <a:t>Mental Health &amp; Wellbeing – Defining the Difference</a:t>
            </a:r>
            <a:endParaRPr lang="en-GB" sz="2800" b="1" dirty="0"/>
          </a:p>
        </p:txBody>
      </p:sp>
    </p:spTree>
    <p:extLst>
      <p:ext uri="{BB962C8B-B14F-4D97-AF65-F5344CB8AC3E}">
        <p14:creationId xmlns:p14="http://schemas.microsoft.com/office/powerpoint/2010/main" val="374671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4B099F50-51A4-46A8-935C-5133529391A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945F6D3C-7F9A-4DD2-8539-77E2D8B6EEF9}"/>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F470C4F5-078E-4AFA-9DF3-CBA97EF3B55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CAE936FB-9165-45E7-9B8B-C3C6110AC3D4}"/>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1F56C3D3-FBB3-4943-A9C8-71422E2563C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E9007196-5D00-4A62-A956-F0EF28D867C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24814819-5DD9-4D54-9BB8-BEB51F148B3E}"/>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51D15268-824A-43EA-85C7-F6E6F50FA765}"/>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0A22A422-F01B-4F50-9152-D1E1A35BD24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graphicEl>
                                              <a:dgm id="{F6669E70-DF84-45C0-9D13-1043604EBF94}"/>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graphicEl>
                                              <a:dgm id="{74033DB3-D76C-46AF-B302-F2583950E40B}"/>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graphicEl>
                                              <a:dgm id="{F4D8BF34-67B0-47B5-AC80-D1A8AB14A897}"/>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
                                            <p:graphicEl>
                                              <a:dgm id="{B6AFB5B2-26E2-4145-BAD9-E7EA520E03A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graphicEl>
                                              <a:dgm id="{05254014-D959-4727-B57D-E7711939F08C}"/>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4">
                                            <p:graphicEl>
                                              <a:dgm id="{5D9E3930-D910-4CFC-A300-2E14BA2F1C21}"/>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132856"/>
            <a:ext cx="8229600" cy="2548880"/>
          </a:xfrm>
        </p:spPr>
        <p:txBody>
          <a:bodyPr>
            <a:noAutofit/>
          </a:bodyPr>
          <a:lstStyle/>
          <a:p>
            <a:pPr>
              <a:defRPr/>
            </a:pPr>
            <a:r>
              <a:rPr lang="en-GB" sz="2800" dirty="0"/>
              <a:t>Child mental health problems are a strong predictor of adult mental health problems </a:t>
            </a:r>
          </a:p>
          <a:p>
            <a:pPr>
              <a:defRPr/>
            </a:pPr>
            <a:r>
              <a:rPr lang="en-GB" sz="2800" dirty="0"/>
              <a:t>Mental health problems in young people are associated with educational failure, family disruption, disability, offending and anti-social behaviour</a:t>
            </a:r>
          </a:p>
          <a:p>
            <a:pPr>
              <a:defRPr/>
            </a:pPr>
            <a:r>
              <a:rPr lang="en-GB" sz="2800" dirty="0"/>
              <a:t>May continue into adult life and affect the next generation </a:t>
            </a:r>
          </a:p>
        </p:txBody>
      </p:sp>
      <p:sp>
        <p:nvSpPr>
          <p:cNvPr id="3" name="Title 2"/>
          <p:cNvSpPr>
            <a:spLocks noGrp="1"/>
          </p:cNvSpPr>
          <p:nvPr>
            <p:ph type="title"/>
          </p:nvPr>
        </p:nvSpPr>
        <p:spPr/>
        <p:txBody>
          <a:bodyPr>
            <a:normAutofit fontScale="90000"/>
          </a:bodyPr>
          <a:lstStyle/>
          <a:p>
            <a:pPr algn="ctr"/>
            <a:r>
              <a:rPr lang="en-GB" b="1" dirty="0" smtClean="0"/>
              <a:t>Why are mental health and wellbeing important?</a:t>
            </a:r>
            <a:endParaRPr lang="en-GB" b="1" dirty="0"/>
          </a:p>
        </p:txBody>
      </p:sp>
    </p:spTree>
    <p:extLst>
      <p:ext uri="{BB962C8B-B14F-4D97-AF65-F5344CB8AC3E}">
        <p14:creationId xmlns:p14="http://schemas.microsoft.com/office/powerpoint/2010/main" val="337024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b="1" dirty="0" smtClean="0"/>
              <a:t>Why are mental health and wellbeing important?</a:t>
            </a:r>
            <a:endParaRPr lang="en-GB" b="1" dirty="0"/>
          </a:p>
        </p:txBody>
      </p:sp>
      <p:pic>
        <p:nvPicPr>
          <p:cNvPr id="6" name="Picture 5" descr="Public Health Wales logo"/>
          <p:cNvPicPr/>
          <p:nvPr/>
        </p:nvPicPr>
        <p:blipFill>
          <a:blip r:embed="rId2" cstate="print"/>
          <a:srcRect/>
          <a:stretch>
            <a:fillRect/>
          </a:stretch>
        </p:blipFill>
        <p:spPr bwMode="auto">
          <a:xfrm>
            <a:off x="2627784" y="5589240"/>
            <a:ext cx="3643278" cy="768866"/>
          </a:xfrm>
          <a:prstGeom prst="rect">
            <a:avLst/>
          </a:prstGeom>
          <a:noFill/>
          <a:ln w="9525">
            <a:noFill/>
            <a:miter lim="800000"/>
            <a:headEnd/>
            <a:tailEnd/>
          </a:ln>
        </p:spPr>
      </p:pic>
      <p:sp>
        <p:nvSpPr>
          <p:cNvPr id="5" name="TextBox 4"/>
          <p:cNvSpPr txBox="1"/>
          <p:nvPr/>
        </p:nvSpPr>
        <p:spPr>
          <a:xfrm>
            <a:off x="3419872" y="6358106"/>
            <a:ext cx="3312368" cy="276999"/>
          </a:xfrm>
          <a:prstGeom prst="rect">
            <a:avLst/>
          </a:prstGeom>
          <a:noFill/>
        </p:spPr>
        <p:txBody>
          <a:bodyPr wrap="square" rtlCol="0">
            <a:spAutoFit/>
          </a:bodyPr>
          <a:lstStyle/>
          <a:p>
            <a:r>
              <a:rPr lang="en-GB" sz="1200" dirty="0" smtClean="0"/>
              <a:t>Image 1: Public Health Wales</a:t>
            </a:r>
            <a:endParaRPr lang="en-GB" sz="1200" dirty="0"/>
          </a:p>
        </p:txBody>
      </p:sp>
      <p:sp>
        <p:nvSpPr>
          <p:cNvPr id="7" name="TextBox 6"/>
          <p:cNvSpPr txBox="1"/>
          <p:nvPr/>
        </p:nvSpPr>
        <p:spPr>
          <a:xfrm>
            <a:off x="467544" y="1772816"/>
            <a:ext cx="8424936" cy="3046988"/>
          </a:xfrm>
          <a:prstGeom prst="rect">
            <a:avLst/>
          </a:prstGeom>
          <a:noFill/>
        </p:spPr>
        <p:txBody>
          <a:bodyPr wrap="square" rtlCol="0">
            <a:spAutoFit/>
          </a:bodyPr>
          <a:lstStyle/>
          <a:p>
            <a:r>
              <a:rPr lang="en-GB" sz="2400" dirty="0" smtClean="0"/>
              <a:t>‘this </a:t>
            </a:r>
            <a:r>
              <a:rPr lang="en-GB" sz="2400" dirty="0"/>
              <a:t>refers to a combination of feeling good and functioning effectively. The concept of feeling good incorporates not only the positive emotions of happiness and contentment, but also such emotions as interest, engagement, confidence and affection. The concept of functioning effectively (in a psychological sense) involves the development of one’s life, having a sense of purpose such as working towards valued goals, and experiencing positive </a:t>
            </a:r>
            <a:r>
              <a:rPr lang="en-GB" sz="2400" dirty="0" smtClean="0"/>
              <a:t>relationships’</a:t>
            </a:r>
            <a:endParaRPr lang="en-GB" sz="2400" dirty="0"/>
          </a:p>
        </p:txBody>
      </p:sp>
      <p:sp>
        <p:nvSpPr>
          <p:cNvPr id="8" name="TextBox 7"/>
          <p:cNvSpPr txBox="1"/>
          <p:nvPr/>
        </p:nvSpPr>
        <p:spPr>
          <a:xfrm>
            <a:off x="5508104" y="4635138"/>
            <a:ext cx="2808312" cy="369332"/>
          </a:xfrm>
          <a:prstGeom prst="rect">
            <a:avLst/>
          </a:prstGeom>
          <a:noFill/>
        </p:spPr>
        <p:txBody>
          <a:bodyPr wrap="square" rtlCol="0">
            <a:spAutoFit/>
          </a:bodyPr>
          <a:lstStyle/>
          <a:p>
            <a:r>
              <a:rPr lang="en-GB" b="1" dirty="0" smtClean="0"/>
              <a:t>Public Health Wales (2015)</a:t>
            </a:r>
            <a:endParaRPr lang="en-GB" b="1" dirty="0"/>
          </a:p>
        </p:txBody>
      </p:sp>
    </p:spTree>
    <p:extLst>
      <p:ext uri="{BB962C8B-B14F-4D97-AF65-F5344CB8AC3E}">
        <p14:creationId xmlns:p14="http://schemas.microsoft.com/office/powerpoint/2010/main" val="3748094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noAutofit/>
          </a:bodyPr>
          <a:lstStyle/>
          <a:p>
            <a:r>
              <a:rPr lang="en-GB" sz="3600" b="1" dirty="0" smtClean="0"/>
              <a:t>Why is this important? Statistical Trends</a:t>
            </a:r>
            <a:endParaRPr lang="en-GB" sz="3600" b="1" dirty="0"/>
          </a:p>
        </p:txBody>
      </p:sp>
      <p:sp>
        <p:nvSpPr>
          <p:cNvPr id="3" name="Content Placeholder 2"/>
          <p:cNvSpPr>
            <a:spLocks noGrp="1"/>
          </p:cNvSpPr>
          <p:nvPr>
            <p:ph idx="1"/>
          </p:nvPr>
        </p:nvSpPr>
        <p:spPr>
          <a:xfrm>
            <a:off x="179512" y="1124744"/>
            <a:ext cx="8507288" cy="4525963"/>
          </a:xfrm>
        </p:spPr>
        <p:txBody>
          <a:bodyPr>
            <a:noAutofit/>
          </a:bodyPr>
          <a:lstStyle/>
          <a:p>
            <a:r>
              <a:rPr lang="en-GB" sz="2800" dirty="0"/>
              <a:t>The proportion of young people reporting symptoms of anxiety or depression increased from 18% in the period 2009 to 2010 to 21% in 2013 to 2014; young women were more likely than young men to report symptoms of anxiety or </a:t>
            </a:r>
            <a:r>
              <a:rPr lang="en-GB" sz="2800" dirty="0" smtClean="0"/>
              <a:t>depression (ONS, 2017)</a:t>
            </a:r>
          </a:p>
          <a:p>
            <a:r>
              <a:rPr lang="en-GB" sz="2800" dirty="0"/>
              <a:t>There has been a 35% rise in children who have had counselling for anxiety this year, compared to </a:t>
            </a:r>
            <a:r>
              <a:rPr lang="en-GB" sz="2800" dirty="0" smtClean="0"/>
              <a:t>2014/2015 (NSPCC, 2016).</a:t>
            </a:r>
            <a:endParaRPr lang="en-GB" sz="2800" dirty="0"/>
          </a:p>
          <a:p>
            <a:r>
              <a:rPr lang="en-GB" sz="2800" dirty="0"/>
              <a:t>NSPCC data </a:t>
            </a:r>
            <a:r>
              <a:rPr lang="en-GB" sz="2800" dirty="0" smtClean="0"/>
              <a:t>(2016) revealed </a:t>
            </a:r>
            <a:r>
              <a:rPr lang="en-GB" sz="2800" dirty="0"/>
              <a:t>11,706 children called </a:t>
            </a:r>
            <a:r>
              <a:rPr lang="en-GB" sz="2800" dirty="0" err="1"/>
              <a:t>Childline</a:t>
            </a:r>
            <a:r>
              <a:rPr lang="en-GB" sz="2800" dirty="0"/>
              <a:t> to get mental health support in the year 2015/16, compared to 8,642 the previous year. </a:t>
            </a:r>
          </a:p>
        </p:txBody>
      </p:sp>
    </p:spTree>
    <p:extLst>
      <p:ext uri="{BB962C8B-B14F-4D97-AF65-F5344CB8AC3E}">
        <p14:creationId xmlns:p14="http://schemas.microsoft.com/office/powerpoint/2010/main" val="1187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88640"/>
            <a:ext cx="6589199" cy="838930"/>
          </a:xfrm>
        </p:spPr>
        <p:txBody>
          <a:bodyPr/>
          <a:lstStyle/>
          <a:p>
            <a:r>
              <a:rPr lang="en-GB" b="1" dirty="0" smtClean="0"/>
              <a:t>HOWEVER…</a:t>
            </a:r>
            <a:endParaRPr lang="en-GB" b="1" dirty="0"/>
          </a:p>
        </p:txBody>
      </p:sp>
      <p:sp>
        <p:nvSpPr>
          <p:cNvPr id="3" name="Content Placeholder 2"/>
          <p:cNvSpPr>
            <a:spLocks noGrp="1"/>
          </p:cNvSpPr>
          <p:nvPr>
            <p:ph idx="1"/>
          </p:nvPr>
        </p:nvSpPr>
        <p:spPr>
          <a:xfrm>
            <a:off x="323528" y="980728"/>
            <a:ext cx="8640960" cy="4448182"/>
          </a:xfrm>
        </p:spPr>
        <p:txBody>
          <a:bodyPr>
            <a:noAutofit/>
          </a:bodyPr>
          <a:lstStyle/>
          <a:p>
            <a:pPr marL="0" indent="0">
              <a:buNone/>
            </a:pPr>
            <a:r>
              <a:rPr lang="en-GB" sz="2800" dirty="0" smtClean="0"/>
              <a:t>The Risk of mental health problems is higher among: </a:t>
            </a:r>
          </a:p>
          <a:p>
            <a:r>
              <a:rPr lang="en-GB" sz="2800" dirty="0" smtClean="0"/>
              <a:t>The poor</a:t>
            </a:r>
          </a:p>
          <a:p>
            <a:r>
              <a:rPr lang="en-GB" sz="2800" dirty="0" smtClean="0"/>
              <a:t>Homeless</a:t>
            </a:r>
          </a:p>
          <a:p>
            <a:r>
              <a:rPr lang="en-GB" sz="2800" dirty="0" smtClean="0"/>
              <a:t>Unemployed</a:t>
            </a:r>
          </a:p>
          <a:p>
            <a:r>
              <a:rPr lang="en-GB" sz="2800" dirty="0" smtClean="0"/>
              <a:t>Persons with low education </a:t>
            </a:r>
          </a:p>
          <a:p>
            <a:r>
              <a:rPr lang="en-GB" sz="2800" dirty="0" smtClean="0"/>
              <a:t>Victims of violence</a:t>
            </a:r>
          </a:p>
          <a:p>
            <a:r>
              <a:rPr lang="en-GB" sz="2800" dirty="0" smtClean="0"/>
              <a:t>Migrants and refugees</a:t>
            </a:r>
          </a:p>
          <a:p>
            <a:r>
              <a:rPr lang="en-GB" sz="2800" dirty="0" smtClean="0"/>
              <a:t>Indigenous populations</a:t>
            </a:r>
          </a:p>
          <a:p>
            <a:r>
              <a:rPr lang="en-GB" sz="2800" dirty="0" smtClean="0"/>
              <a:t>Abused women and elderly</a:t>
            </a:r>
          </a:p>
          <a:p>
            <a:r>
              <a:rPr lang="en-GB" sz="2800" b="1" u="sng" dirty="0" smtClean="0"/>
              <a:t>Children and adolescents </a:t>
            </a:r>
            <a:endParaRPr lang="en-GB" sz="2800" b="1" u="sng" dirty="0"/>
          </a:p>
        </p:txBody>
      </p:sp>
    </p:spTree>
    <p:extLst>
      <p:ext uri="{BB962C8B-B14F-4D97-AF65-F5344CB8AC3E}">
        <p14:creationId xmlns:p14="http://schemas.microsoft.com/office/powerpoint/2010/main" val="108157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4624"/>
            <a:ext cx="8208912" cy="646331"/>
          </a:xfrm>
          <a:prstGeom prst="rect">
            <a:avLst/>
          </a:prstGeom>
          <a:noFill/>
        </p:spPr>
        <p:txBody>
          <a:bodyPr wrap="square" rtlCol="0">
            <a:spAutoFit/>
          </a:bodyPr>
          <a:lstStyle/>
          <a:p>
            <a:pPr algn="ctr"/>
            <a:r>
              <a:rPr lang="en-GB" sz="3600" b="1" dirty="0" smtClean="0"/>
              <a:t>References</a:t>
            </a:r>
            <a:endParaRPr lang="en-GB" sz="3600" b="1" dirty="0"/>
          </a:p>
        </p:txBody>
      </p:sp>
      <p:sp>
        <p:nvSpPr>
          <p:cNvPr id="3" name="TextBox 2"/>
          <p:cNvSpPr txBox="1"/>
          <p:nvPr/>
        </p:nvSpPr>
        <p:spPr>
          <a:xfrm>
            <a:off x="395536" y="692696"/>
            <a:ext cx="8208912" cy="923330"/>
          </a:xfrm>
          <a:prstGeom prst="rect">
            <a:avLst/>
          </a:prstGeom>
          <a:noFill/>
        </p:spPr>
        <p:txBody>
          <a:bodyPr wrap="square" rtlCol="0">
            <a:spAutoFit/>
          </a:bodyPr>
          <a:lstStyle/>
          <a:p>
            <a:r>
              <a:rPr lang="en-GB" dirty="0"/>
              <a:t>Children’s Society (2008) </a:t>
            </a:r>
            <a:r>
              <a:rPr lang="en-GB" i="1" dirty="0" smtClean="0"/>
              <a:t> The 2008 Survey </a:t>
            </a:r>
          </a:p>
          <a:p>
            <a:r>
              <a:rPr lang="en-GB" dirty="0" smtClean="0"/>
              <a:t>Available </a:t>
            </a:r>
            <a:r>
              <a:rPr lang="en-GB" dirty="0"/>
              <a:t>at  </a:t>
            </a:r>
            <a:r>
              <a:rPr lang="en-GB" dirty="0">
                <a:hlinkClick r:id="rId2"/>
              </a:rPr>
              <a:t>http://</a:t>
            </a:r>
            <a:r>
              <a:rPr lang="en-GB" dirty="0" smtClean="0">
                <a:hlinkClick r:id="rId2"/>
              </a:rPr>
              <a:t>childrenssociety.org.uk/what-we-do/research/initiatives/well-being/background-programme/2008-survey</a:t>
            </a:r>
            <a:r>
              <a:rPr lang="en-GB" dirty="0" smtClean="0"/>
              <a:t>  </a:t>
            </a:r>
            <a:r>
              <a:rPr lang="en-GB" dirty="0"/>
              <a:t>(Accessed </a:t>
            </a:r>
            <a:r>
              <a:rPr lang="en-GB" dirty="0" smtClean="0"/>
              <a:t>16.01.16</a:t>
            </a:r>
            <a:r>
              <a:rPr lang="en-GB" dirty="0"/>
              <a:t>) </a:t>
            </a:r>
          </a:p>
        </p:txBody>
      </p:sp>
      <p:sp>
        <p:nvSpPr>
          <p:cNvPr id="4" name="TextBox 3"/>
          <p:cNvSpPr txBox="1"/>
          <p:nvPr/>
        </p:nvSpPr>
        <p:spPr>
          <a:xfrm>
            <a:off x="395536" y="1700808"/>
            <a:ext cx="7272808" cy="923330"/>
          </a:xfrm>
          <a:prstGeom prst="rect">
            <a:avLst/>
          </a:prstGeom>
          <a:noFill/>
        </p:spPr>
        <p:txBody>
          <a:bodyPr wrap="square" rtlCol="0">
            <a:spAutoFit/>
          </a:bodyPr>
          <a:lstStyle/>
          <a:p>
            <a:r>
              <a:rPr lang="en-GB" dirty="0" smtClean="0"/>
              <a:t>NHS (2016) </a:t>
            </a:r>
            <a:r>
              <a:rPr lang="en-GB" i="1" dirty="0" smtClean="0"/>
              <a:t>Talking to Children About Mental Health </a:t>
            </a:r>
            <a:r>
              <a:rPr lang="en-GB" dirty="0" smtClean="0"/>
              <a:t>Available at: </a:t>
            </a:r>
            <a:r>
              <a:rPr lang="en-GB" dirty="0" smtClean="0">
                <a:hlinkClick r:id="rId3"/>
              </a:rPr>
              <a:t>http</a:t>
            </a:r>
            <a:r>
              <a:rPr lang="en-GB" dirty="0">
                <a:hlinkClick r:id="rId3"/>
              </a:rPr>
              <a:t>://</a:t>
            </a:r>
            <a:r>
              <a:rPr lang="en-GB" dirty="0" smtClean="0">
                <a:hlinkClick r:id="rId3"/>
              </a:rPr>
              <a:t>www.nhs.uk/Livewell/mentalhealth/Pages/talkingtochildren.aspx</a:t>
            </a:r>
            <a:r>
              <a:rPr lang="en-GB" dirty="0" smtClean="0"/>
              <a:t> (Accessed 10/01/2018)</a:t>
            </a:r>
            <a:endParaRPr lang="en-GB" dirty="0"/>
          </a:p>
        </p:txBody>
      </p:sp>
      <p:sp>
        <p:nvSpPr>
          <p:cNvPr id="7" name="TextBox 6"/>
          <p:cNvSpPr txBox="1"/>
          <p:nvPr/>
        </p:nvSpPr>
        <p:spPr>
          <a:xfrm>
            <a:off x="399340" y="4221088"/>
            <a:ext cx="8568952" cy="1200329"/>
          </a:xfrm>
          <a:prstGeom prst="rect">
            <a:avLst/>
          </a:prstGeom>
          <a:noFill/>
        </p:spPr>
        <p:txBody>
          <a:bodyPr wrap="square" rtlCol="0">
            <a:spAutoFit/>
          </a:bodyPr>
          <a:lstStyle/>
          <a:p>
            <a:r>
              <a:rPr lang="en-GB" dirty="0"/>
              <a:t>Office of National Statistics (2017) </a:t>
            </a:r>
            <a:r>
              <a:rPr lang="en-GB" i="1" dirty="0"/>
              <a:t>Young </a:t>
            </a:r>
            <a:r>
              <a:rPr lang="en-GB" i="1" dirty="0" smtClean="0"/>
              <a:t>People’s Wellbeing </a:t>
            </a:r>
            <a:r>
              <a:rPr lang="en-GB" dirty="0" smtClean="0"/>
              <a:t>Available at: </a:t>
            </a:r>
            <a:r>
              <a:rPr lang="en-GB" dirty="0" smtClean="0">
                <a:hlinkClick r:id="rId4"/>
              </a:rPr>
              <a:t>https</a:t>
            </a:r>
            <a:r>
              <a:rPr lang="en-GB" dirty="0">
                <a:hlinkClick r:id="rId4"/>
              </a:rPr>
              <a:t>://</a:t>
            </a:r>
            <a:r>
              <a:rPr lang="en-GB" dirty="0" smtClean="0">
                <a:hlinkClick r:id="rId4"/>
              </a:rPr>
              <a:t>www.ons.gov.uk/peoplepopulationandcommunity/wellbeing/articles/youngpeopleswellbeingandpersonalfinance/2017</a:t>
            </a:r>
            <a:r>
              <a:rPr lang="en-GB" dirty="0" smtClean="0"/>
              <a:t> (Accessed 08/01/2018)</a:t>
            </a:r>
            <a:endParaRPr lang="en-GB" dirty="0"/>
          </a:p>
          <a:p>
            <a:endParaRPr lang="en-GB" dirty="0"/>
          </a:p>
        </p:txBody>
      </p:sp>
      <p:sp>
        <p:nvSpPr>
          <p:cNvPr id="8" name="TextBox 7"/>
          <p:cNvSpPr txBox="1"/>
          <p:nvPr/>
        </p:nvSpPr>
        <p:spPr>
          <a:xfrm>
            <a:off x="395536" y="2996952"/>
            <a:ext cx="8064896" cy="923330"/>
          </a:xfrm>
          <a:prstGeom prst="rect">
            <a:avLst/>
          </a:prstGeom>
          <a:noFill/>
        </p:spPr>
        <p:txBody>
          <a:bodyPr wrap="square" rtlCol="0">
            <a:spAutoFit/>
          </a:bodyPr>
          <a:lstStyle/>
          <a:p>
            <a:r>
              <a:rPr lang="en-GB" dirty="0"/>
              <a:t>NSPCC (2016) </a:t>
            </a:r>
            <a:r>
              <a:rPr lang="en-GB" i="1" dirty="0"/>
              <a:t>Anxiety a rising concern in young people contacting </a:t>
            </a:r>
            <a:r>
              <a:rPr lang="en-GB" i="1" dirty="0" err="1"/>
              <a:t>Childline</a:t>
            </a:r>
            <a:r>
              <a:rPr lang="en-GB" i="1" dirty="0"/>
              <a:t> </a:t>
            </a:r>
            <a:r>
              <a:rPr lang="en-GB" dirty="0">
                <a:hlinkClick r:id="rId5"/>
              </a:rPr>
              <a:t>https://www.nspcc.org.uk/what-we-do/news-opinion/anxiety-rising-concern-young-people-contacting-childline</a:t>
            </a:r>
            <a:r>
              <a:rPr lang="en-GB" dirty="0" smtClean="0">
                <a:hlinkClick r:id="rId5"/>
              </a:rPr>
              <a:t>/</a:t>
            </a:r>
            <a:r>
              <a:rPr lang="en-GB" dirty="0" smtClean="0"/>
              <a:t> (Accessed 14/01/2018)</a:t>
            </a:r>
            <a:endParaRPr lang="en-GB" dirty="0"/>
          </a:p>
        </p:txBody>
      </p:sp>
    </p:spTree>
    <p:extLst>
      <p:ext uri="{BB962C8B-B14F-4D97-AF65-F5344CB8AC3E}">
        <p14:creationId xmlns:p14="http://schemas.microsoft.com/office/powerpoint/2010/main" val="6810986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4624"/>
            <a:ext cx="8208912" cy="646331"/>
          </a:xfrm>
          <a:prstGeom prst="rect">
            <a:avLst/>
          </a:prstGeom>
          <a:noFill/>
        </p:spPr>
        <p:txBody>
          <a:bodyPr wrap="square" rtlCol="0">
            <a:spAutoFit/>
          </a:bodyPr>
          <a:lstStyle/>
          <a:p>
            <a:pPr algn="ctr"/>
            <a:r>
              <a:rPr lang="en-GB" sz="3600" b="1" dirty="0" smtClean="0"/>
              <a:t>References</a:t>
            </a:r>
            <a:endParaRPr lang="en-GB" sz="3600" b="1" dirty="0"/>
          </a:p>
        </p:txBody>
      </p:sp>
      <p:sp>
        <p:nvSpPr>
          <p:cNvPr id="5" name="TextBox 4"/>
          <p:cNvSpPr txBox="1"/>
          <p:nvPr/>
        </p:nvSpPr>
        <p:spPr>
          <a:xfrm>
            <a:off x="611560" y="908720"/>
            <a:ext cx="7848872" cy="923330"/>
          </a:xfrm>
          <a:prstGeom prst="rect">
            <a:avLst/>
          </a:prstGeom>
          <a:noFill/>
        </p:spPr>
        <p:txBody>
          <a:bodyPr wrap="square" rtlCol="0">
            <a:spAutoFit/>
          </a:bodyPr>
          <a:lstStyle/>
          <a:p>
            <a:r>
              <a:rPr lang="en-GB" dirty="0" smtClean="0"/>
              <a:t>Public </a:t>
            </a:r>
            <a:r>
              <a:rPr lang="en-GB" dirty="0"/>
              <a:t>Health Wales (2015) </a:t>
            </a:r>
            <a:r>
              <a:rPr lang="en-GB" i="1" dirty="0"/>
              <a:t>Mental health &amp; wellbeing in </a:t>
            </a:r>
            <a:r>
              <a:rPr lang="en-GB" i="1" dirty="0" err="1"/>
              <a:t>Betsi</a:t>
            </a:r>
            <a:r>
              <a:rPr lang="en-GB" i="1" dirty="0"/>
              <a:t> </a:t>
            </a:r>
            <a:r>
              <a:rPr lang="en-GB" i="1" dirty="0" err="1"/>
              <a:t>Cadwaladr</a:t>
            </a:r>
            <a:r>
              <a:rPr lang="en-GB" i="1" dirty="0"/>
              <a:t> University Health Board (BCUHB</a:t>
            </a:r>
            <a:r>
              <a:rPr lang="en-GB" i="1" dirty="0" smtClean="0"/>
              <a:t>)</a:t>
            </a:r>
            <a:r>
              <a:rPr lang="en-GB" dirty="0" smtClean="0"/>
              <a:t> Available at </a:t>
            </a:r>
            <a:r>
              <a:rPr lang="en-GB" dirty="0" smtClean="0">
                <a:hlinkClick r:id="rId2"/>
              </a:rPr>
              <a:t>www.wales.nhs.uk/sitesplus/888/opendoc/212073</a:t>
            </a:r>
            <a:r>
              <a:rPr lang="en-GB" dirty="0" smtClean="0"/>
              <a:t> (Accessed 09/01/2018)</a:t>
            </a:r>
            <a:endParaRPr lang="en-GB" i="1" dirty="0"/>
          </a:p>
        </p:txBody>
      </p:sp>
      <p:sp>
        <p:nvSpPr>
          <p:cNvPr id="6" name="TextBox 5"/>
          <p:cNvSpPr txBox="1"/>
          <p:nvPr/>
        </p:nvSpPr>
        <p:spPr>
          <a:xfrm>
            <a:off x="598775" y="2132856"/>
            <a:ext cx="8064896" cy="646331"/>
          </a:xfrm>
          <a:prstGeom prst="rect">
            <a:avLst/>
          </a:prstGeom>
          <a:noFill/>
        </p:spPr>
        <p:txBody>
          <a:bodyPr wrap="square" rtlCol="0">
            <a:spAutoFit/>
          </a:bodyPr>
          <a:lstStyle/>
          <a:p>
            <a:r>
              <a:rPr lang="en-GB" dirty="0" smtClean="0"/>
              <a:t>WHO (2014) </a:t>
            </a:r>
            <a:r>
              <a:rPr lang="en-GB" i="1" dirty="0" smtClean="0"/>
              <a:t>Mental Health: A State of Wellbeing</a:t>
            </a:r>
            <a:r>
              <a:rPr lang="en-GB" dirty="0" smtClean="0"/>
              <a:t> Available at</a:t>
            </a:r>
            <a:r>
              <a:rPr lang="en-GB" dirty="0"/>
              <a:t>: </a:t>
            </a:r>
            <a:r>
              <a:rPr lang="en-GB" dirty="0">
                <a:hlinkClick r:id="rId3"/>
              </a:rPr>
              <a:t>http://www.who.int/features/factfiles/mental_health/en</a:t>
            </a:r>
            <a:r>
              <a:rPr lang="en-GB" dirty="0" smtClean="0">
                <a:hlinkClick r:id="rId3"/>
              </a:rPr>
              <a:t>/</a:t>
            </a:r>
            <a:r>
              <a:rPr lang="en-GB" dirty="0" smtClean="0"/>
              <a:t> (Accessed 11/12/2017)</a:t>
            </a:r>
            <a:endParaRPr lang="en-GB" dirty="0"/>
          </a:p>
        </p:txBody>
      </p:sp>
    </p:spTree>
    <p:extLst>
      <p:ext uri="{BB962C8B-B14F-4D97-AF65-F5344CB8AC3E}">
        <p14:creationId xmlns:p14="http://schemas.microsoft.com/office/powerpoint/2010/main" val="193983376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1667</TotalTime>
  <Words>1085</Words>
  <Application>Microsoft Office PowerPoint</Application>
  <PresentationFormat>On-screen Show (4:3)</PresentationFormat>
  <Paragraphs>99</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vt:lpstr>
      <vt:lpstr>UWTSD PPT Template (lectures)</vt:lpstr>
      <vt:lpstr>SJSS4003: Mental Health &amp; Wellbeing</vt:lpstr>
      <vt:lpstr>Module Content</vt:lpstr>
      <vt:lpstr>Module Content</vt:lpstr>
      <vt:lpstr>LEARNING OUTCOMES  </vt:lpstr>
      <vt:lpstr>Assignment 1</vt:lpstr>
      <vt:lpstr>Assignment 2</vt:lpstr>
      <vt:lpstr>PowerPoint Presentation</vt:lpstr>
      <vt:lpstr>Definition: Mental Health</vt:lpstr>
      <vt:lpstr>Mental health</vt:lpstr>
      <vt:lpstr>PowerPoint Presentation</vt:lpstr>
      <vt:lpstr>PowerPoint Presentation</vt:lpstr>
      <vt:lpstr>Definition: Wellbeing</vt:lpstr>
      <vt:lpstr>Definition: Wellbeing</vt:lpstr>
      <vt:lpstr>Based on: Office of National Statistics, (2017)</vt:lpstr>
      <vt:lpstr>Why are mental health and wellbeing important?</vt:lpstr>
      <vt:lpstr>Why are mental health and wellbeing important?</vt:lpstr>
      <vt:lpstr>Why is this important? Statistical Trends</vt:lpstr>
      <vt:lpstr>HOWEVER…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92</cp:revision>
  <cp:lastPrinted>2016-11-12T10:46:07Z</cp:lastPrinted>
  <dcterms:created xsi:type="dcterms:W3CDTF">2016-10-28T11:34:04Z</dcterms:created>
  <dcterms:modified xsi:type="dcterms:W3CDTF">2019-01-29T13:23:55Z</dcterms:modified>
</cp:coreProperties>
</file>