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9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F16013-DA8C-4E39-A676-F2D41B33023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0F83E1F-B30C-4B84-9B4B-805CAF00DB62}">
      <dgm:prSet/>
      <dgm:spPr/>
      <dgm:t>
        <a:bodyPr/>
        <a:lstStyle/>
        <a:p>
          <a:r>
            <a:rPr lang="en-GB" b="1" dirty="0"/>
            <a:t>How to manage Knowledge </a:t>
          </a:r>
          <a:endParaRPr lang="en-US" dirty="0"/>
        </a:p>
      </dgm:t>
    </dgm:pt>
    <dgm:pt modelId="{9922436C-F6E1-434D-AEB5-CCF290F94B1F}" type="parTrans" cxnId="{7C0F6113-77C3-4CCC-ABD0-16B82DC3D4B0}">
      <dgm:prSet/>
      <dgm:spPr/>
      <dgm:t>
        <a:bodyPr/>
        <a:lstStyle/>
        <a:p>
          <a:endParaRPr lang="en-US"/>
        </a:p>
      </dgm:t>
    </dgm:pt>
    <dgm:pt modelId="{EBD983AA-BDC9-4B89-AF48-2B1AFDC8B2E5}" type="sibTrans" cxnId="{7C0F6113-77C3-4CCC-ABD0-16B82DC3D4B0}">
      <dgm:prSet/>
      <dgm:spPr/>
      <dgm:t>
        <a:bodyPr/>
        <a:lstStyle/>
        <a:p>
          <a:endParaRPr lang="en-US"/>
        </a:p>
      </dgm:t>
    </dgm:pt>
    <dgm:pt modelId="{2B4E684B-4E00-49DD-93B9-15731612F6CD}">
      <dgm:prSet/>
      <dgm:spPr/>
      <dgm:t>
        <a:bodyPr/>
        <a:lstStyle/>
        <a:p>
          <a:r>
            <a:rPr lang="en-GB" dirty="0"/>
            <a:t>By being commitment to knowledge management practices</a:t>
          </a:r>
          <a:endParaRPr lang="en-US" dirty="0"/>
        </a:p>
      </dgm:t>
    </dgm:pt>
    <dgm:pt modelId="{D1321A0F-DF61-43BD-896A-8DA7638A7C45}" type="parTrans" cxnId="{6367D9C8-5C7C-4A01-989D-D5D37F397AEF}">
      <dgm:prSet/>
      <dgm:spPr/>
      <dgm:t>
        <a:bodyPr/>
        <a:lstStyle/>
        <a:p>
          <a:endParaRPr lang="en-US"/>
        </a:p>
      </dgm:t>
    </dgm:pt>
    <dgm:pt modelId="{6CBE52E2-1FAE-4931-A6EE-81CB50CB8FDC}" type="sibTrans" cxnId="{6367D9C8-5C7C-4A01-989D-D5D37F397AEF}">
      <dgm:prSet/>
      <dgm:spPr/>
      <dgm:t>
        <a:bodyPr/>
        <a:lstStyle/>
        <a:p>
          <a:endParaRPr lang="en-US"/>
        </a:p>
      </dgm:t>
    </dgm:pt>
    <dgm:pt modelId="{1C8511FF-50FE-4183-A205-B2E175A68ED9}">
      <dgm:prSet/>
      <dgm:spPr/>
      <dgm:t>
        <a:bodyPr/>
        <a:lstStyle/>
        <a:p>
          <a:r>
            <a:rPr lang="en-GB" dirty="0"/>
            <a:t>Through cloud ( is a system that is flexible, secure, and budget-friendly used by many companies including Amazon(AWS) or with the help of hardware and software inside a company’s HQ/building/in house/warehouse.</a:t>
          </a:r>
          <a:endParaRPr lang="en-US" dirty="0"/>
        </a:p>
      </dgm:t>
    </dgm:pt>
    <dgm:pt modelId="{AF07B68F-0223-46EA-97D1-ED001E05176C}" type="parTrans" cxnId="{38CF4492-B785-4110-8EBC-5AD16C2195E1}">
      <dgm:prSet/>
      <dgm:spPr/>
      <dgm:t>
        <a:bodyPr/>
        <a:lstStyle/>
        <a:p>
          <a:endParaRPr lang="en-US"/>
        </a:p>
      </dgm:t>
    </dgm:pt>
    <dgm:pt modelId="{D9A7360D-2A8C-4BC5-9C90-05F443B457E6}" type="sibTrans" cxnId="{38CF4492-B785-4110-8EBC-5AD16C2195E1}">
      <dgm:prSet/>
      <dgm:spPr/>
      <dgm:t>
        <a:bodyPr/>
        <a:lstStyle/>
        <a:p>
          <a:endParaRPr lang="en-US"/>
        </a:p>
      </dgm:t>
    </dgm:pt>
    <dgm:pt modelId="{BE4AEEA8-1428-4B5E-A83B-92BC881381F9}">
      <dgm:prSet/>
      <dgm:spPr/>
      <dgm:t>
        <a:bodyPr/>
        <a:lstStyle/>
        <a:p>
          <a:r>
            <a:rPr lang="en-GB" dirty="0"/>
            <a:t>By having a friendly user interface. This is one KM principle used by Amazon as well which is based on user experience to meet the needs of the users.</a:t>
          </a:r>
          <a:endParaRPr lang="en-US" dirty="0"/>
        </a:p>
      </dgm:t>
    </dgm:pt>
    <dgm:pt modelId="{0CD5FF71-7DA3-4226-A648-C39363C4B43C}" type="parTrans" cxnId="{1423015E-1C5B-435E-8978-8E7774BCED60}">
      <dgm:prSet/>
      <dgm:spPr/>
      <dgm:t>
        <a:bodyPr/>
        <a:lstStyle/>
        <a:p>
          <a:endParaRPr lang="en-US"/>
        </a:p>
      </dgm:t>
    </dgm:pt>
    <dgm:pt modelId="{54C8FA89-F910-4D8C-97AA-0D304946FA86}" type="sibTrans" cxnId="{1423015E-1C5B-435E-8978-8E7774BCED60}">
      <dgm:prSet/>
      <dgm:spPr/>
      <dgm:t>
        <a:bodyPr/>
        <a:lstStyle/>
        <a:p>
          <a:endParaRPr lang="en-US"/>
        </a:p>
      </dgm:t>
    </dgm:pt>
    <dgm:pt modelId="{E1D1FED6-26C7-4C15-8D79-1CA05FAD205D}">
      <dgm:prSet/>
      <dgm:spPr/>
      <dgm:t>
        <a:bodyPr/>
        <a:lstStyle/>
        <a:p>
          <a:r>
            <a:rPr lang="en-GB" dirty="0"/>
            <a:t>By using Social Media elements such as – likes, comments, votes, and sharing to engage with customers. More social media keeps people connected and informed, they are talking and working together building relationships that help employees grow. </a:t>
          </a:r>
          <a:endParaRPr lang="en-US" dirty="0"/>
        </a:p>
      </dgm:t>
    </dgm:pt>
    <dgm:pt modelId="{35AB757F-0A08-46F5-BD57-0F772B593A54}" type="parTrans" cxnId="{FD6135E0-6368-4148-BCBA-8D05CD97A92F}">
      <dgm:prSet/>
      <dgm:spPr/>
      <dgm:t>
        <a:bodyPr/>
        <a:lstStyle/>
        <a:p>
          <a:endParaRPr lang="en-US"/>
        </a:p>
      </dgm:t>
    </dgm:pt>
    <dgm:pt modelId="{2CC93269-EF9C-48B8-98FA-FB51EF513C45}" type="sibTrans" cxnId="{FD6135E0-6368-4148-BCBA-8D05CD97A92F}">
      <dgm:prSet/>
      <dgm:spPr/>
      <dgm:t>
        <a:bodyPr/>
        <a:lstStyle/>
        <a:p>
          <a:endParaRPr lang="en-US"/>
        </a:p>
      </dgm:t>
    </dgm:pt>
    <dgm:pt modelId="{63E0D0FA-77CB-477E-9AE6-D67197432737}">
      <dgm:prSet/>
      <dgm:spPr/>
      <dgm:t>
        <a:bodyPr/>
        <a:lstStyle/>
        <a:p>
          <a:r>
            <a:rPr lang="en-GB"/>
            <a:t>Through a KM system that is 100% customized, is familiar when browsing and easy to read. </a:t>
          </a:r>
          <a:endParaRPr lang="en-US"/>
        </a:p>
      </dgm:t>
    </dgm:pt>
    <dgm:pt modelId="{E735EBE6-6C38-4B89-B58A-AA2E9BACB405}" type="parTrans" cxnId="{63B162F8-F0CF-451F-8E91-188F7B546A27}">
      <dgm:prSet/>
      <dgm:spPr/>
      <dgm:t>
        <a:bodyPr/>
        <a:lstStyle/>
        <a:p>
          <a:endParaRPr lang="en-US"/>
        </a:p>
      </dgm:t>
    </dgm:pt>
    <dgm:pt modelId="{4483AA84-B598-465A-9CEF-6645C083A52D}" type="sibTrans" cxnId="{63B162F8-F0CF-451F-8E91-188F7B546A27}">
      <dgm:prSet/>
      <dgm:spPr/>
      <dgm:t>
        <a:bodyPr/>
        <a:lstStyle/>
        <a:p>
          <a:endParaRPr lang="en-US"/>
        </a:p>
      </dgm:t>
    </dgm:pt>
    <dgm:pt modelId="{22A7A5BA-8CBC-451E-A3EE-C501E4B86602}">
      <dgm:prSet/>
      <dgm:spPr/>
      <dgm:t>
        <a:bodyPr/>
        <a:lstStyle/>
        <a:p>
          <a:r>
            <a:rPr lang="en-GB"/>
            <a:t>by using AI-Powered Search engines that helps people search for things quicker, are easy to navigate, search and use. </a:t>
          </a:r>
          <a:endParaRPr lang="en-US"/>
        </a:p>
      </dgm:t>
    </dgm:pt>
    <dgm:pt modelId="{F8603EDB-A6BB-4D8B-85A8-9FAF935A713D}" type="parTrans" cxnId="{CA9970E0-A9C3-431E-BDE3-94662B9C280D}">
      <dgm:prSet/>
      <dgm:spPr/>
      <dgm:t>
        <a:bodyPr/>
        <a:lstStyle/>
        <a:p>
          <a:endParaRPr lang="en-US"/>
        </a:p>
      </dgm:t>
    </dgm:pt>
    <dgm:pt modelId="{17BBE319-2025-4AE0-B26A-897A26B9E411}" type="sibTrans" cxnId="{CA9970E0-A9C3-431E-BDE3-94662B9C280D}">
      <dgm:prSet/>
      <dgm:spPr/>
      <dgm:t>
        <a:bodyPr/>
        <a:lstStyle/>
        <a:p>
          <a:endParaRPr lang="en-US"/>
        </a:p>
      </dgm:t>
    </dgm:pt>
    <dgm:pt modelId="{B45DD4F8-19EB-40DD-933F-578CAE87EDB9}">
      <dgm:prSet/>
      <dgm:spPr/>
      <dgm:t>
        <a:bodyPr/>
        <a:lstStyle/>
        <a:p>
          <a:r>
            <a:rPr lang="en-GB" dirty="0"/>
            <a:t>By putting in place customer support KMS. This way knowledge can then be used to address customer concerns and educate customers about your offerings, purchase or subscription process, policies.</a:t>
          </a:r>
          <a:endParaRPr lang="en-US" dirty="0"/>
        </a:p>
      </dgm:t>
    </dgm:pt>
    <dgm:pt modelId="{1AC88D94-FA6F-4F8E-BB6C-DDEB4E35BE5B}" type="parTrans" cxnId="{CA446399-AF0A-4AC6-9D2D-4543F831F5F4}">
      <dgm:prSet/>
      <dgm:spPr/>
      <dgm:t>
        <a:bodyPr/>
        <a:lstStyle/>
        <a:p>
          <a:endParaRPr lang="en-US"/>
        </a:p>
      </dgm:t>
    </dgm:pt>
    <dgm:pt modelId="{BA4B385B-5212-4473-8F36-B30DA4C7723B}" type="sibTrans" cxnId="{CA446399-AF0A-4AC6-9D2D-4543F831F5F4}">
      <dgm:prSet/>
      <dgm:spPr/>
      <dgm:t>
        <a:bodyPr/>
        <a:lstStyle/>
        <a:p>
          <a:endParaRPr lang="en-US"/>
        </a:p>
      </dgm:t>
    </dgm:pt>
    <dgm:pt modelId="{38F180B8-6F10-464B-91E3-8A1824EDAF22}" type="pres">
      <dgm:prSet presAssocID="{1DF16013-DA8C-4E39-A676-F2D41B33023D}" presName="diagram" presStyleCnt="0">
        <dgm:presLayoutVars>
          <dgm:dir/>
          <dgm:resizeHandles val="exact"/>
        </dgm:presLayoutVars>
      </dgm:prSet>
      <dgm:spPr/>
    </dgm:pt>
    <dgm:pt modelId="{DF948CB2-C7C5-47DE-A887-50C40C51EF75}" type="pres">
      <dgm:prSet presAssocID="{E0F83E1F-B30C-4B84-9B4B-805CAF00DB62}" presName="node" presStyleLbl="node1" presStyleIdx="0" presStyleCnt="1" custScaleX="112460">
        <dgm:presLayoutVars>
          <dgm:bulletEnabled val="1"/>
        </dgm:presLayoutVars>
      </dgm:prSet>
      <dgm:spPr/>
    </dgm:pt>
  </dgm:ptLst>
  <dgm:cxnLst>
    <dgm:cxn modelId="{8597EE02-1B04-489C-96A5-BF90A53B5393}" type="presOf" srcId="{1C8511FF-50FE-4183-A205-B2E175A68ED9}" destId="{DF948CB2-C7C5-47DE-A887-50C40C51EF75}" srcOrd="0" destOrd="2" presId="urn:microsoft.com/office/officeart/2005/8/layout/default"/>
    <dgm:cxn modelId="{6159240E-83F7-4575-AC50-840AF9932D7B}" type="presOf" srcId="{63E0D0FA-77CB-477E-9AE6-D67197432737}" destId="{DF948CB2-C7C5-47DE-A887-50C40C51EF75}" srcOrd="0" destOrd="5" presId="urn:microsoft.com/office/officeart/2005/8/layout/default"/>
    <dgm:cxn modelId="{7C0F6113-77C3-4CCC-ABD0-16B82DC3D4B0}" srcId="{1DF16013-DA8C-4E39-A676-F2D41B33023D}" destId="{E0F83E1F-B30C-4B84-9B4B-805CAF00DB62}" srcOrd="0" destOrd="0" parTransId="{9922436C-F6E1-434D-AEB5-CCF290F94B1F}" sibTransId="{EBD983AA-BDC9-4B89-AF48-2B1AFDC8B2E5}"/>
    <dgm:cxn modelId="{99AC2D2C-4A8F-4C5C-8555-BC4581619402}" type="presOf" srcId="{BE4AEEA8-1428-4B5E-A83B-92BC881381F9}" destId="{DF948CB2-C7C5-47DE-A887-50C40C51EF75}" srcOrd="0" destOrd="3" presId="urn:microsoft.com/office/officeart/2005/8/layout/default"/>
    <dgm:cxn modelId="{3BA11D2F-73FB-4970-BF72-D9E21D4F2A91}" type="presOf" srcId="{2B4E684B-4E00-49DD-93B9-15731612F6CD}" destId="{DF948CB2-C7C5-47DE-A887-50C40C51EF75}" srcOrd="0" destOrd="1" presId="urn:microsoft.com/office/officeart/2005/8/layout/default"/>
    <dgm:cxn modelId="{1423015E-1C5B-435E-8978-8E7774BCED60}" srcId="{E0F83E1F-B30C-4B84-9B4B-805CAF00DB62}" destId="{BE4AEEA8-1428-4B5E-A83B-92BC881381F9}" srcOrd="2" destOrd="0" parTransId="{0CD5FF71-7DA3-4226-A648-C39363C4B43C}" sibTransId="{54C8FA89-F910-4D8C-97AA-0D304946FA86}"/>
    <dgm:cxn modelId="{38CF4492-B785-4110-8EBC-5AD16C2195E1}" srcId="{E0F83E1F-B30C-4B84-9B4B-805CAF00DB62}" destId="{1C8511FF-50FE-4183-A205-B2E175A68ED9}" srcOrd="1" destOrd="0" parTransId="{AF07B68F-0223-46EA-97D1-ED001E05176C}" sibTransId="{D9A7360D-2A8C-4BC5-9C90-05F443B457E6}"/>
    <dgm:cxn modelId="{3E85E992-001B-4CB8-B722-9DD4FACCCE52}" type="presOf" srcId="{B45DD4F8-19EB-40DD-933F-578CAE87EDB9}" destId="{DF948CB2-C7C5-47DE-A887-50C40C51EF75}" srcOrd="0" destOrd="7" presId="urn:microsoft.com/office/officeart/2005/8/layout/default"/>
    <dgm:cxn modelId="{CA446399-AF0A-4AC6-9D2D-4543F831F5F4}" srcId="{E0F83E1F-B30C-4B84-9B4B-805CAF00DB62}" destId="{B45DD4F8-19EB-40DD-933F-578CAE87EDB9}" srcOrd="6" destOrd="0" parTransId="{1AC88D94-FA6F-4F8E-BB6C-DDEB4E35BE5B}" sibTransId="{BA4B385B-5212-4473-8F36-B30DA4C7723B}"/>
    <dgm:cxn modelId="{6367D9C8-5C7C-4A01-989D-D5D37F397AEF}" srcId="{E0F83E1F-B30C-4B84-9B4B-805CAF00DB62}" destId="{2B4E684B-4E00-49DD-93B9-15731612F6CD}" srcOrd="0" destOrd="0" parTransId="{D1321A0F-DF61-43BD-896A-8DA7638A7C45}" sibTransId="{6CBE52E2-1FAE-4931-A6EE-81CB50CB8FDC}"/>
    <dgm:cxn modelId="{6B164ACD-D165-4EBF-996E-EF4D54A481ED}" type="presOf" srcId="{E0F83E1F-B30C-4B84-9B4B-805CAF00DB62}" destId="{DF948CB2-C7C5-47DE-A887-50C40C51EF75}" srcOrd="0" destOrd="0" presId="urn:microsoft.com/office/officeart/2005/8/layout/default"/>
    <dgm:cxn modelId="{FD6135E0-6368-4148-BCBA-8D05CD97A92F}" srcId="{E0F83E1F-B30C-4B84-9B4B-805CAF00DB62}" destId="{E1D1FED6-26C7-4C15-8D79-1CA05FAD205D}" srcOrd="3" destOrd="0" parTransId="{35AB757F-0A08-46F5-BD57-0F772B593A54}" sibTransId="{2CC93269-EF9C-48B8-98FA-FB51EF513C45}"/>
    <dgm:cxn modelId="{CA9970E0-A9C3-431E-BDE3-94662B9C280D}" srcId="{E0F83E1F-B30C-4B84-9B4B-805CAF00DB62}" destId="{22A7A5BA-8CBC-451E-A3EE-C501E4B86602}" srcOrd="5" destOrd="0" parTransId="{F8603EDB-A6BB-4D8B-85A8-9FAF935A713D}" sibTransId="{17BBE319-2025-4AE0-B26A-897A26B9E411}"/>
    <dgm:cxn modelId="{AA168FE1-E4AB-4D59-90A3-C76723600CCB}" type="presOf" srcId="{E1D1FED6-26C7-4C15-8D79-1CA05FAD205D}" destId="{DF948CB2-C7C5-47DE-A887-50C40C51EF75}" srcOrd="0" destOrd="4" presId="urn:microsoft.com/office/officeart/2005/8/layout/default"/>
    <dgm:cxn modelId="{BD2BF2F5-2314-4A19-A538-5121EFED9824}" type="presOf" srcId="{22A7A5BA-8CBC-451E-A3EE-C501E4B86602}" destId="{DF948CB2-C7C5-47DE-A887-50C40C51EF75}" srcOrd="0" destOrd="6" presId="urn:microsoft.com/office/officeart/2005/8/layout/default"/>
    <dgm:cxn modelId="{63B162F8-F0CF-451F-8E91-188F7B546A27}" srcId="{E0F83E1F-B30C-4B84-9B4B-805CAF00DB62}" destId="{63E0D0FA-77CB-477E-9AE6-D67197432737}" srcOrd="4" destOrd="0" parTransId="{E735EBE6-6C38-4B89-B58A-AA2E9BACB405}" sibTransId="{4483AA84-B598-465A-9CEF-6645C083A52D}"/>
    <dgm:cxn modelId="{5498B0F9-BC34-4181-AC6C-6B1854D739F4}" type="presOf" srcId="{1DF16013-DA8C-4E39-A676-F2D41B33023D}" destId="{38F180B8-6F10-464B-91E3-8A1824EDAF22}" srcOrd="0" destOrd="0" presId="urn:microsoft.com/office/officeart/2005/8/layout/default"/>
    <dgm:cxn modelId="{C0512BDE-85A6-472D-8938-C77478996474}" type="presParOf" srcId="{38F180B8-6F10-464B-91E3-8A1824EDAF22}" destId="{DF948CB2-C7C5-47DE-A887-50C40C51EF75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948CB2-C7C5-47DE-A887-50C40C51EF75}">
      <dsp:nvSpPr>
        <dsp:cNvPr id="0" name=""/>
        <dsp:cNvSpPr/>
      </dsp:nvSpPr>
      <dsp:spPr>
        <a:xfrm>
          <a:off x="345819" y="1658"/>
          <a:ext cx="7127109" cy="38024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How to manage Knowledge </a:t>
          </a:r>
          <a:endParaRPr lang="en-US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By being commitment to knowledge management practices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Through cloud ( is a system that is flexible, secure, and budget-friendly used by many companies including Amazon(AWS) or with the help of hardware and software inside a company’s HQ/building/in house/warehouse.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By having a friendly user interface. This is one KM principle used by Amazon as well which is based on user experience to meet the needs of the users.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By using Social Media elements such as – likes, comments, votes, and sharing to engage with customers. More social media keeps people connected and informed, they are talking and working together building relationships that help employees grow. </a:t>
          </a:r>
          <a:endParaRPr lang="en-US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Through a KM system that is 100% customized, is familiar when browsing and easy to read. 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by using AI-Powered Search engines that helps people search for things quicker, are easy to navigate, search and use. 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/>
            <a:t>By putting in place customer support KMS. This way knowledge can then be used to address customer concerns and educate customers about your offerings, purchase or subscription process, policies.</a:t>
          </a:r>
          <a:endParaRPr lang="en-US" sz="1400" kern="1200" dirty="0"/>
        </a:p>
      </dsp:txBody>
      <dsp:txXfrm>
        <a:off x="345819" y="1658"/>
        <a:ext cx="7127109" cy="38024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D0104C-E2C9-4591-A160-7F57F86D503D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B44959-B16F-442D-BF29-4F0573E5C4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1283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pulse/15-issues-knowledge-management-stan-garfield/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References:</a:t>
            </a: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Sanchez, R. (2003)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Knowledge Management and Organizational Competence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Oxford :, Oxford University Press.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Garfield, S. (2017) </a:t>
            </a:r>
            <a:r>
              <a:rPr lang="en-GB" b="0" i="1" dirty="0">
                <a:effectLst/>
                <a:latin typeface="-apple-system"/>
              </a:rPr>
              <a:t>15 Issues in Knowledge Management. Online available at: </a:t>
            </a:r>
            <a:r>
              <a:rPr lang="en-GB" sz="1800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15 Issues in Knowledge Management (linkedin.com)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1" dirty="0">
              <a:effectLst/>
              <a:latin typeface="-apple-system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B44959-B16F-442D-BF29-4F0573E5C47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262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C406-850A-440E-A253-81EF7ED632F7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FB3CC-11F6-4CDB-9B8F-15833A3BB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369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C406-850A-440E-A253-81EF7ED632F7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FB3CC-11F6-4CDB-9B8F-15833A3BB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505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C406-850A-440E-A253-81EF7ED632F7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FB3CC-11F6-4CDB-9B8F-15833A3BB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098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C406-850A-440E-A253-81EF7ED632F7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FB3CC-11F6-4CDB-9B8F-15833A3BB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23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C406-850A-440E-A253-81EF7ED632F7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FB3CC-11F6-4CDB-9B8F-15833A3BB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295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C406-850A-440E-A253-81EF7ED632F7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FB3CC-11F6-4CDB-9B8F-15833A3BB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180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C406-850A-440E-A253-81EF7ED632F7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FB3CC-11F6-4CDB-9B8F-15833A3BB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45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C406-850A-440E-A253-81EF7ED632F7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FB3CC-11F6-4CDB-9B8F-15833A3BB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868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C406-850A-440E-A253-81EF7ED632F7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FB3CC-11F6-4CDB-9B8F-15833A3BB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274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C406-850A-440E-A253-81EF7ED632F7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FB3CC-11F6-4CDB-9B8F-15833A3BB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33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C406-850A-440E-A253-81EF7ED632F7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AFB3CC-11F6-4CDB-9B8F-15833A3BB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636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3AC406-850A-440E-A253-81EF7ED632F7}" type="datetimeFigureOut">
              <a:rPr lang="en-GB" smtClean="0"/>
              <a:t>16/04/2023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FB3CC-11F6-4CDB-9B8F-15833A3BBA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133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extinnonprofits.com/2013/10/smile-youre-on-amazon/" TargetMode="External"/><Relationship Id="rId13" Type="http://schemas.microsoft.com/office/2007/relationships/diagramDrawing" Target="../diagrams/drawing1.xml"/><Relationship Id="rId3" Type="http://schemas.openxmlformats.org/officeDocument/2006/relationships/image" Target="../media/image1.jpg"/><Relationship Id="rId7" Type="http://schemas.openxmlformats.org/officeDocument/2006/relationships/image" Target="../media/image3.jpg"/><Relationship Id="rId12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de.wikipedia.org/wiki/Amazon_Prime" TargetMode="External"/><Relationship Id="rId11" Type="http://schemas.openxmlformats.org/officeDocument/2006/relationships/diagramQuickStyle" Target="../diagrams/quickStyle1.xml"/><Relationship Id="rId5" Type="http://schemas.openxmlformats.org/officeDocument/2006/relationships/image" Target="../media/image2.png"/><Relationship Id="rId10" Type="http://schemas.openxmlformats.org/officeDocument/2006/relationships/diagramLayout" Target="../diagrams/layout1.xml"/><Relationship Id="rId4" Type="http://schemas.openxmlformats.org/officeDocument/2006/relationships/hyperlink" Target="https://www.flickr.com/photos/141573413@N04/27443174192/" TargetMode="External"/><Relationship Id="rId9" Type="http://schemas.openxmlformats.org/officeDocument/2006/relationships/diagramData" Target="../diagrams/data1.xml"/><Relationship Id="rId1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Logo">
            <a:extLst>
              <a:ext uri="{FF2B5EF4-FFF2-40B4-BE49-F238E27FC236}">
                <a16:creationId xmlns:a16="http://schemas.microsoft.com/office/drawing/2014/main" id="{1535D017-31FC-775E-C8E3-7FC820CAB9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141611" y="4256708"/>
            <a:ext cx="4093732" cy="1548445"/>
          </a:xfrm>
          <a:prstGeom prst="rect">
            <a:avLst/>
          </a:prstGeom>
        </p:spPr>
      </p:pic>
      <p:pic>
        <p:nvPicPr>
          <p:cNvPr id="22" name="Picture 21" descr="Shape">
            <a:extLst>
              <a:ext uri="{FF2B5EF4-FFF2-40B4-BE49-F238E27FC236}">
                <a16:creationId xmlns:a16="http://schemas.microsoft.com/office/drawing/2014/main" id="{2A0F07DA-5CBD-685B-DD67-F6666F55393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30579" y="4705821"/>
            <a:ext cx="3752408" cy="2029186"/>
          </a:xfrm>
          <a:prstGeom prst="rect">
            <a:avLst/>
          </a:prstGeom>
        </p:spPr>
      </p:pic>
      <p:sp useBgFill="1">
        <p:nvSpPr>
          <p:cNvPr id="4" name="Title 3">
            <a:extLst>
              <a:ext uri="{FF2B5EF4-FFF2-40B4-BE49-F238E27FC236}">
                <a16:creationId xmlns:a16="http://schemas.microsoft.com/office/drawing/2014/main" id="{4E9FDCD2-4C73-EE9F-68CB-E150EAB57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19422" y="6337300"/>
            <a:ext cx="3016862" cy="401318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By: Gheorghe Trifoi 2030295</a:t>
            </a:r>
            <a:br>
              <a:rPr lang="en-GB" sz="1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2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BB6DCCD-93EA-1151-5665-9443AD7E35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7012" y="4610793"/>
            <a:ext cx="3596703" cy="2041840"/>
          </a:xfrm>
          <a:noFill/>
          <a:ln>
            <a:noFill/>
          </a:ln>
        </p:spPr>
        <p:txBody>
          <a:bodyPr>
            <a:normAutofit fontScale="4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Challenges to </a:t>
            </a:r>
            <a:r>
              <a:rPr lang="en-GB" sz="3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KM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3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Unawareness or Resistance to change by employees or leadership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3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New knowledge management technology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3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Updating knowledge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3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Poor communication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3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Making KM work across other departments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3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Not having good KM software</a:t>
            </a:r>
          </a:p>
          <a:p>
            <a:endParaRPr lang="en-GB" sz="2000" dirty="0"/>
          </a:p>
        </p:txBody>
      </p:sp>
      <p:graphicFrame>
        <p:nvGraphicFramePr>
          <p:cNvPr id="24" name="Content Placeholder 5">
            <a:extLst>
              <a:ext uri="{FF2B5EF4-FFF2-40B4-BE49-F238E27FC236}">
                <a16:creationId xmlns:a16="http://schemas.microsoft.com/office/drawing/2014/main" id="{41DE90FD-4EB1-D0CA-DB09-07E7AD6A18F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24813350"/>
              </p:ext>
            </p:extLst>
          </p:nvPr>
        </p:nvGraphicFramePr>
        <p:xfrm>
          <a:off x="4083206" y="692000"/>
          <a:ext cx="7818748" cy="3805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8B689A96-8264-319B-E342-979553134227}"/>
              </a:ext>
            </a:extLst>
          </p:cNvPr>
          <p:cNvSpPr txBox="1"/>
          <p:nvPr/>
        </p:nvSpPr>
        <p:spPr>
          <a:xfrm>
            <a:off x="520262" y="191464"/>
            <a:ext cx="111527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Knowledge Management (KM) System in practice at Amazon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5AD117-D392-F3FA-9385-8775720C6EAC}"/>
              </a:ext>
            </a:extLst>
          </p:cNvPr>
          <p:cNvSpPr txBox="1"/>
          <p:nvPr/>
        </p:nvSpPr>
        <p:spPr>
          <a:xfrm>
            <a:off x="7845647" y="4604507"/>
            <a:ext cx="40563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KM framework proposed</a:t>
            </a:r>
            <a:endParaRPr lang="en-GB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SECI model of Nonaka and Takeuchi d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escribe how information is shared and converted at all levels of an organisation through four methods that help combine, transfer information, and share the knowledge inside an organisation.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BC507BD-BCDF-52D7-565A-01526001D5CB}"/>
              </a:ext>
            </a:extLst>
          </p:cNvPr>
          <p:cNvSpPr txBox="1"/>
          <p:nvPr/>
        </p:nvSpPr>
        <p:spPr>
          <a:xfrm>
            <a:off x="81625" y="743948"/>
            <a:ext cx="3875034" cy="60964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/>
              <a:t>Knowledge management refers to the procedure used by a company to collect, organize, share, and assess the knowledge they have.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Importance and benefits of KM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knowledge is managed properly and information transferred around the organization there is an increase in the performance of an organisation with employees being more satisfied,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speed of service is increased and capital maximized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is better decision making and value performance and long term sustainability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collaboration and communication are improved through KM, which is important.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Knowledge is a competitive advantage for a company  and it depends on a supportive atmosphere with pleasant social interactions where action learning is essential to developing and sharing information.</a:t>
            </a:r>
          </a:p>
          <a:p>
            <a:endParaRPr lang="en-GB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Amazon</a:t>
            </a:r>
          </a:p>
          <a:p>
            <a:pPr marL="171450" indent="-17145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 the largest online retailer in the world. At first just sold books is now offering services like artificial intelligence, e-commerce, cloud computing, and even streaming media through Amazon Prime.</a:t>
            </a:r>
          </a:p>
          <a:p>
            <a:pPr marL="171450" indent="-17145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It manages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knowledge through customer experience and personalization and uses only their website to do that. The more a customer uses their website, the more Amazon knows about them.</a:t>
            </a:r>
            <a:endParaRPr lang="en-GB" sz="120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C92A85FE-5108-F0E5-641D-56041F89FF56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001009" y="-183"/>
            <a:ext cx="2190991" cy="1277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2554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1572</TotalTime>
  <Words>528</Words>
  <Application>Microsoft Office PowerPoint</Application>
  <PresentationFormat>Widescreen</PresentationFormat>
  <Paragraphs>36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-apple-system</vt:lpstr>
      <vt:lpstr>Arial</vt:lpstr>
      <vt:lpstr>Calibri</vt:lpstr>
      <vt:lpstr>Calibri Light</vt:lpstr>
      <vt:lpstr>Times New Roman</vt:lpstr>
      <vt:lpstr>Office Theme</vt:lpstr>
      <vt:lpstr>By: Gheorghe Trifoi 2030295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Gheorghe Trifoi (2030295)</cp:lastModifiedBy>
  <cp:revision>15</cp:revision>
  <dcterms:created xsi:type="dcterms:W3CDTF">2023-04-08T21:29:10Z</dcterms:created>
  <dcterms:modified xsi:type="dcterms:W3CDTF">2023-04-16T09:17:18Z</dcterms:modified>
</cp:coreProperties>
</file>