
<file path=[Content_Types].xml><?xml version="1.0" encoding="utf-8"?>
<Types xmlns="http://schemas.openxmlformats.org/package/2006/content-types">
  <Default Extension="jfif" ContentType="image/jpeg"/>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 id="2147483778" r:id="rId2"/>
  </p:sldMasterIdLst>
  <p:notesMasterIdLst>
    <p:notesMasterId r:id="rId30"/>
  </p:notesMasterIdLst>
  <p:sldIdLst>
    <p:sldId id="256" r:id="rId3"/>
    <p:sldId id="261" r:id="rId4"/>
    <p:sldId id="297" r:id="rId5"/>
    <p:sldId id="298" r:id="rId6"/>
    <p:sldId id="303" r:id="rId7"/>
    <p:sldId id="307" r:id="rId8"/>
    <p:sldId id="301" r:id="rId9"/>
    <p:sldId id="308" r:id="rId10"/>
    <p:sldId id="311" r:id="rId11"/>
    <p:sldId id="312" r:id="rId12"/>
    <p:sldId id="305" r:id="rId13"/>
    <p:sldId id="314" r:id="rId14"/>
    <p:sldId id="313" r:id="rId15"/>
    <p:sldId id="315" r:id="rId16"/>
    <p:sldId id="316" r:id="rId17"/>
    <p:sldId id="295" r:id="rId18"/>
    <p:sldId id="318" r:id="rId19"/>
    <p:sldId id="320" r:id="rId20"/>
    <p:sldId id="321" r:id="rId21"/>
    <p:sldId id="319" r:id="rId22"/>
    <p:sldId id="322" r:id="rId23"/>
    <p:sldId id="296" r:id="rId24"/>
    <p:sldId id="310" r:id="rId25"/>
    <p:sldId id="323" r:id="rId26"/>
    <p:sldId id="324" r:id="rId27"/>
    <p:sldId id="299" r:id="rId28"/>
    <p:sldId id="302" r:id="rId2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353" autoAdjust="0"/>
    <p:restoredTop sz="94830"/>
  </p:normalViewPr>
  <p:slideViewPr>
    <p:cSldViewPr snapToGrid="0" snapToObjects="1">
      <p:cViewPr varScale="1">
        <p:scale>
          <a:sx n="106" d="100"/>
          <a:sy n="106" d="100"/>
        </p:scale>
        <p:origin x="1722" y="102"/>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3E62973-5E8C-6249-93BD-BAF7AE7072BD}" type="datetimeFigureOut">
              <a:rPr lang="en-US" smtClean="0"/>
              <a:t>1/31/2025</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5FFDD11-B3EC-214B-B984-1798BFAD033A}" type="slidenum">
              <a:rPr lang="en-US" smtClean="0"/>
              <a:t>‹#›</a:t>
            </a:fld>
            <a:endParaRPr lang="en-US"/>
          </a:p>
        </p:txBody>
      </p:sp>
    </p:spTree>
    <p:extLst>
      <p:ext uri="{BB962C8B-B14F-4D97-AF65-F5344CB8AC3E}">
        <p14:creationId xmlns:p14="http://schemas.microsoft.com/office/powerpoint/2010/main" val="19405373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9923514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58730-AE93-FF0E-710A-F58BDEA4B57A}"/>
              </a:ext>
            </a:extLst>
          </p:cNvPr>
          <p:cNvSpPr>
            <a:spLocks noGrp="1"/>
          </p:cNvSpPr>
          <p:nvPr>
            <p:ph type="ctrTitle"/>
          </p:nvPr>
        </p:nvSpPr>
        <p:spPr>
          <a:xfrm>
            <a:off x="1143000" y="1122363"/>
            <a:ext cx="6858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55C8CAC4-FE14-692D-39DD-E8D37A7D6F96}"/>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Tree>
    <p:extLst>
      <p:ext uri="{BB962C8B-B14F-4D97-AF65-F5344CB8AC3E}">
        <p14:creationId xmlns:p14="http://schemas.microsoft.com/office/powerpoint/2010/main" val="35025682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628650" y="1825625"/>
            <a:ext cx="7886700" cy="364089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7477759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DA8D8-3E08-E825-EEC7-DA6D9D83E5E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48770BF-58AF-3C36-FB4C-29139C11C436}"/>
              </a:ext>
            </a:extLst>
          </p:cNvPr>
          <p:cNvSpPr>
            <a:spLocks noGrp="1"/>
          </p:cNvSpPr>
          <p:nvPr>
            <p:ph sz="half" idx="1"/>
          </p:nvPr>
        </p:nvSpPr>
        <p:spPr>
          <a:xfrm>
            <a:off x="628650" y="1825625"/>
            <a:ext cx="3867150" cy="380986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CB631763-20BB-AD5E-505E-1B10D5D9BDBA}"/>
              </a:ext>
            </a:extLst>
          </p:cNvPr>
          <p:cNvSpPr>
            <a:spLocks noGrp="1"/>
          </p:cNvSpPr>
          <p:nvPr>
            <p:ph sz="half" idx="2"/>
          </p:nvPr>
        </p:nvSpPr>
        <p:spPr>
          <a:xfrm>
            <a:off x="4648200" y="1825625"/>
            <a:ext cx="3867150" cy="380986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1290159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BAB3A-AB48-2E71-E045-5905840D90D8}"/>
              </a:ext>
            </a:extLst>
          </p:cNvPr>
          <p:cNvSpPr>
            <a:spLocks noGrp="1"/>
          </p:cNvSpPr>
          <p:nvPr>
            <p:ph type="title"/>
          </p:nvPr>
        </p:nvSpPr>
        <p:spPr>
          <a:xfrm>
            <a:off x="630238" y="365125"/>
            <a:ext cx="78867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4D3FA62-806F-8FBE-B4E4-05253FC077EE}"/>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FB42DAB3-9F42-9E68-2677-7F1BCD9DBCC1}"/>
              </a:ext>
            </a:extLst>
          </p:cNvPr>
          <p:cNvSpPr>
            <a:spLocks noGrp="1"/>
          </p:cNvSpPr>
          <p:nvPr>
            <p:ph sz="half" idx="2"/>
          </p:nvPr>
        </p:nvSpPr>
        <p:spPr>
          <a:xfrm>
            <a:off x="630238" y="2505075"/>
            <a:ext cx="3868737" cy="308071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FD676026-1C42-780C-0DA1-36F0677FB4C8}"/>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1FD8196-3603-CBCC-3637-B437E1B8CB5D}"/>
              </a:ext>
            </a:extLst>
          </p:cNvPr>
          <p:cNvSpPr>
            <a:spLocks noGrp="1"/>
          </p:cNvSpPr>
          <p:nvPr>
            <p:ph sz="quarter" idx="4"/>
          </p:nvPr>
        </p:nvSpPr>
        <p:spPr>
          <a:xfrm>
            <a:off x="4629150" y="2505075"/>
            <a:ext cx="3887788" cy="308071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189004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2A9CC-E3FD-E6D5-35FF-D4EBDDABB6CE}"/>
              </a:ext>
            </a:extLst>
          </p:cNvPr>
          <p:cNvSpPr>
            <a:spLocks noGrp="1"/>
          </p:cNvSpPr>
          <p:nvPr>
            <p:ph type="title"/>
          </p:nvPr>
        </p:nvSpPr>
        <p:spPr>
          <a:xfrm>
            <a:off x="630238" y="457200"/>
            <a:ext cx="2949575"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9F3A581-13D0-8570-8E69-9821B85D70E3}"/>
              </a:ext>
            </a:extLst>
          </p:cNvPr>
          <p:cNvSpPr>
            <a:spLocks noGrp="1"/>
          </p:cNvSpPr>
          <p:nvPr>
            <p:ph idx="1"/>
          </p:nvPr>
        </p:nvSpPr>
        <p:spPr>
          <a:xfrm>
            <a:off x="3887788" y="457201"/>
            <a:ext cx="462915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0F2BCBE-6ED5-3286-7E74-9AE28B2A2E71}"/>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20670562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3CEE0-7BAA-340E-518E-5EC828F3BBEB}"/>
              </a:ext>
            </a:extLst>
          </p:cNvPr>
          <p:cNvSpPr>
            <a:spLocks noGrp="1"/>
          </p:cNvSpPr>
          <p:nvPr>
            <p:ph type="title"/>
          </p:nvPr>
        </p:nvSpPr>
        <p:spPr>
          <a:xfrm>
            <a:off x="630238" y="457200"/>
            <a:ext cx="2949575"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22AE6492-A546-CC16-D9B7-B3125889A403}"/>
              </a:ext>
            </a:extLst>
          </p:cNvPr>
          <p:cNvSpPr>
            <a:spLocks noGrp="1"/>
          </p:cNvSpPr>
          <p:nvPr>
            <p:ph type="pic" idx="1"/>
          </p:nvPr>
        </p:nvSpPr>
        <p:spPr>
          <a:xfrm>
            <a:off x="3887788" y="457199"/>
            <a:ext cx="4629150"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DA98CA9-D03F-6D93-BD5E-2BAE75F09913}"/>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36008399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3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1500">
                <a:solidFill>
                  <a:schemeClr val="tx1">
                    <a:tint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241F13A-777F-4705-8AF5-A8F9A402CCCB}" type="datetimeFigureOut">
              <a:rPr lang="en-GB" smtClean="0"/>
              <a:t>31/01/2025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15393447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241F13A-777F-4705-8AF5-A8F9A402CCCB}" type="datetimeFigureOut">
              <a:rPr lang="en-GB" smtClean="0"/>
              <a:t>31/01/2025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2630401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241F13A-777F-4705-8AF5-A8F9A402CCCB}" type="datetimeFigureOut">
              <a:rPr lang="en-GB" smtClean="0"/>
              <a:t>31/01/2025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335699803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image" Target="../media/image2.png"/><Relationship Id="rId5" Type="http://schemas.openxmlformats.org/officeDocument/2006/relationships/slideLayout" Target="../slideLayouts/slideLayout6.xml"/><Relationship Id="rId10" Type="http://schemas.openxmlformats.org/officeDocument/2006/relationships/theme" Target="../theme/theme2.xml"/><Relationship Id="rId4" Type="http://schemas.openxmlformats.org/officeDocument/2006/relationships/slideLayout" Target="../slideLayouts/slideLayout5.xml"/><Relationship Id="rId9"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low confidence">
            <a:extLst>
              <a:ext uri="{FF2B5EF4-FFF2-40B4-BE49-F238E27FC236}">
                <a16:creationId xmlns:a16="http://schemas.microsoft.com/office/drawing/2014/main" id="{54B31FAD-A0B3-FC30-DEA7-D7A295A647D4}"/>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4262974614"/>
      </p:ext>
    </p:extLst>
  </p:cSld>
  <p:clrMap bg1="lt1" tx1="dk1" bg2="lt2" tx2="dk2" accent1="accent1" accent2="accent2" accent3="accent3" accent4="accent4" accent5="accent5" accent6="accent6" hlink="hlink" folHlink="folHlink"/>
  <p:sldLayoutIdLst>
    <p:sldLayoutId id="214748366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D12B95-E5E9-0A88-2236-8231CA4F8808}"/>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1E218A4-832E-EF8D-0DFA-D359DCE4D901}"/>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258DF01-6422-7867-AD66-61635F4058B1}"/>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55CD24-C473-2E4F-9AE6-964E15D7F65F}" type="datetimeFigureOut">
              <a:rPr lang="en-US" smtClean="0"/>
              <a:t>1/31/2025</a:t>
            </a:fld>
            <a:endParaRPr lang="en-US"/>
          </a:p>
        </p:txBody>
      </p:sp>
      <p:sp>
        <p:nvSpPr>
          <p:cNvPr id="5" name="Footer Placeholder 4">
            <a:extLst>
              <a:ext uri="{FF2B5EF4-FFF2-40B4-BE49-F238E27FC236}">
                <a16:creationId xmlns:a16="http://schemas.microsoft.com/office/drawing/2014/main" id="{327AB7A4-DB46-D777-91C4-92DB57F61457}"/>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7AD2823-7223-BDB7-2635-F1184CC9FD31}"/>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302E44-E074-904B-9870-14DEF89A79BD}" type="slidenum">
              <a:rPr lang="en-US" smtClean="0"/>
              <a:t>‹#›</a:t>
            </a:fld>
            <a:endParaRPr lang="en-US"/>
          </a:p>
        </p:txBody>
      </p:sp>
      <p:pic>
        <p:nvPicPr>
          <p:cNvPr id="8" name="Picture 7" descr="A picture containing text, screenshot, businesscard, design&#10;&#10;Description automatically generated">
            <a:extLst>
              <a:ext uri="{FF2B5EF4-FFF2-40B4-BE49-F238E27FC236}">
                <a16:creationId xmlns:a16="http://schemas.microsoft.com/office/drawing/2014/main" id="{22DAAF22-B42F-17F3-6C35-7E6E3C1B7110}"/>
              </a:ext>
            </a:extLst>
          </p:cNvPr>
          <p:cNvPicPr>
            <a:picLocks noChangeAspect="1"/>
          </p:cNvPicPr>
          <p:nvPr userDrawn="1"/>
        </p:nvPicPr>
        <p:blipFill>
          <a:blip r:embed="rId11"/>
          <a:stretch>
            <a:fillRect/>
          </a:stretch>
        </p:blipFill>
        <p:spPr>
          <a:xfrm>
            <a:off x="0" y="0"/>
            <a:ext cx="9144000" cy="6858000"/>
          </a:xfrm>
          <a:prstGeom prst="rect">
            <a:avLst/>
          </a:prstGeom>
        </p:spPr>
      </p:pic>
    </p:spTree>
    <p:extLst>
      <p:ext uri="{BB962C8B-B14F-4D97-AF65-F5344CB8AC3E}">
        <p14:creationId xmlns:p14="http://schemas.microsoft.com/office/powerpoint/2010/main" val="2993608276"/>
      </p:ext>
    </p:extLst>
  </p:cSld>
  <p:clrMap bg1="lt1" tx1="dk1" bg2="lt2" tx2="dk2" accent1="accent1" accent2="accent2" accent3="accent3" accent4="accent4" accent5="accent5" accent6="accent6" hlink="hlink" folHlink="folHlink"/>
  <p:sldLayoutIdLst>
    <p:sldLayoutId id="2147483779" r:id="rId1"/>
    <p:sldLayoutId id="2147483780" r:id="rId2"/>
    <p:sldLayoutId id="2147483782" r:id="rId3"/>
    <p:sldLayoutId id="2147483783" r:id="rId4"/>
    <p:sldLayoutId id="2147483786" r:id="rId5"/>
    <p:sldLayoutId id="2147483787" r:id="rId6"/>
    <p:sldLayoutId id="2147483788" r:id="rId7"/>
    <p:sldLayoutId id="2147483789" r:id="rId8"/>
    <p:sldLayoutId id="2147483790" r:id="rId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fif"/><Relationship Id="rId7" Type="http://schemas.openxmlformats.org/officeDocument/2006/relationships/image" Target="../media/image8.png"/><Relationship Id="rId2" Type="http://schemas.openxmlformats.org/officeDocument/2006/relationships/image" Target="../media/image3.jfif"/><Relationship Id="rId1" Type="http://schemas.openxmlformats.org/officeDocument/2006/relationships/slideLayout" Target="../slideLayouts/slideLayout4.xml"/><Relationship Id="rId6" Type="http://schemas.openxmlformats.org/officeDocument/2006/relationships/image" Target="../media/image7.jfif"/><Relationship Id="rId5" Type="http://schemas.openxmlformats.org/officeDocument/2006/relationships/image" Target="../media/image6.jfif"/><Relationship Id="rId4" Type="http://schemas.openxmlformats.org/officeDocument/2006/relationships/image" Target="../media/image5.jfif"/></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hyperlink" Target="https://www.taylorfrancis.com/books/edit/10.4324/9780203428016/critical-theories-international-relations-anti-globalisation-movement-catherine-eschle-bice-maiguashca" TargetMode="Externa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hyperlink" Target="https://www.taylorfrancis.com/books/edit/10.4324/9780203428016/critical-theories-international-relations-anti-globalisation-movement-catherine-eschle-bice-maiguashca" TargetMode="Externa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hyperlink" Target="https://www.taylorfrancis.com/books/edit/10.4324/9780203428016/critical-theories-international-relations-anti-globalisation-movement-catherine-eschle-bice-maiguashca" TargetMode="External"/><Relationship Id="rId2" Type="http://schemas.openxmlformats.org/officeDocument/2006/relationships/hyperlink" Target="https://www.bing.com/videos/riverview/relatedvideo?q=seattle+wto&amp;mid=1C67A8A53366290D8A131C67A8A53366290D8A13&amp;mmscn=stvo&amp;FORM=VIRE" TargetMode="Externa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hyperlink" Target="https://www.taylorfrancis.com/books/edit/10.4324/9780203428016/critical-theories-international-relations-anti-globalisation-movement-catherine-eschle-bice-maiguashca" TargetMode="External"/><Relationship Id="rId2" Type="http://schemas.openxmlformats.org/officeDocument/2006/relationships/hyperlink" Target="https://www.marxists.org/archive/marx/works/1845/condition-working-class/" TargetMode="External"/><Relationship Id="rId1" Type="http://schemas.openxmlformats.org/officeDocument/2006/relationships/slideLayout" Target="../slideLayouts/slideLayout9.xml"/><Relationship Id="rId6" Type="http://schemas.openxmlformats.org/officeDocument/2006/relationships/hyperlink" Target="https://oll.libertyfund.org/titles/marx-capital-a-critique-of-political-economy-volume-i-the-process-of-capitalist-production" TargetMode="External"/><Relationship Id="rId5" Type="http://schemas.openxmlformats.org/officeDocument/2006/relationships/hyperlink" Target="https://www.gutenberg.org/files/31193/31193-h/31193-h.htm" TargetMode="External"/><Relationship Id="rId4" Type="http://schemas.openxmlformats.org/officeDocument/2006/relationships/hyperlink" Target="https://www-oxfordreference-com.ezproxy.uwtsd.ac.uk/display/10.1093/acref/9780199670840.001.0001/acref-9780199670840" TargetMode="External"/></Relationships>
</file>

<file path=ppt/slides/_rels/slide27.xml.rels><?xml version="1.0" encoding="UTF-8" standalone="yes"?>
<Relationships xmlns="http://schemas.openxmlformats.org/package/2006/relationships"><Relationship Id="rId3" Type="http://schemas.openxmlformats.org/officeDocument/2006/relationships/hyperlink" Target="https://oll.libertyfund.org/titles/marx-capital-a-critique-of-political-economy-volume-iii-the-process-of-capitalist-production-as-a-whole" TargetMode="External"/><Relationship Id="rId2" Type="http://schemas.openxmlformats.org/officeDocument/2006/relationships/hyperlink" Target="https://oll.libertyfund.org/titles/marx-capital-a-critique-of-political-economy-volume-ii-the-process-of-circulation-of-capital" TargetMode="External"/><Relationship Id="rId1" Type="http://schemas.openxmlformats.org/officeDocument/2006/relationships/slideLayout" Target="../slideLayouts/slideLayout9.xml"/><Relationship Id="rId5" Type="http://schemas.openxmlformats.org/officeDocument/2006/relationships/hyperlink" Target="https://plato.stanford.edu/entries/anarchism/" TargetMode="External"/><Relationship Id="rId4" Type="http://schemas.openxmlformats.org/officeDocument/2006/relationships/hyperlink" Target="https://www-oxfordreference-com.ezproxy.uwtsd.ac.uk/display/10.1093/acref/9780199670840.001.0001/acref-978019967084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7037449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344F177-AD8F-ADF6-F149-4693F7B740C6}"/>
              </a:ext>
            </a:extLst>
          </p:cNvPr>
          <p:cNvSpPr/>
          <p:nvPr/>
        </p:nvSpPr>
        <p:spPr>
          <a:xfrm>
            <a:off x="190123" y="412920"/>
            <a:ext cx="8596816" cy="4007067"/>
          </a:xfrm>
          <a:prstGeom prst="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1CDE8F3F-E9A8-5295-F880-F4E4BB5D3967}"/>
              </a:ext>
            </a:extLst>
          </p:cNvPr>
          <p:cNvSpPr txBox="1"/>
          <p:nvPr/>
        </p:nvSpPr>
        <p:spPr>
          <a:xfrm>
            <a:off x="461727" y="4499566"/>
            <a:ext cx="7831247" cy="584775"/>
          </a:xfrm>
          <a:prstGeom prst="rect">
            <a:avLst/>
          </a:prstGeom>
          <a:noFill/>
        </p:spPr>
        <p:txBody>
          <a:bodyPr wrap="square" rtlCol="0">
            <a:spAutoFit/>
          </a:bodyPr>
          <a:lstStyle/>
          <a:p>
            <a:r>
              <a:rPr lang="en-GB" sz="3200" b="1" dirty="0"/>
              <a:t>ECAY6006 The Politics of Activism</a:t>
            </a:r>
          </a:p>
        </p:txBody>
      </p:sp>
      <p:sp>
        <p:nvSpPr>
          <p:cNvPr id="6" name="TextBox 5">
            <a:extLst>
              <a:ext uri="{FF2B5EF4-FFF2-40B4-BE49-F238E27FC236}">
                <a16:creationId xmlns:a16="http://schemas.microsoft.com/office/drawing/2014/main" id="{61D7638A-42FA-9870-FBDE-18476B8786D1}"/>
              </a:ext>
            </a:extLst>
          </p:cNvPr>
          <p:cNvSpPr txBox="1"/>
          <p:nvPr/>
        </p:nvSpPr>
        <p:spPr>
          <a:xfrm>
            <a:off x="126749" y="5055646"/>
            <a:ext cx="8890502" cy="800219"/>
          </a:xfrm>
          <a:prstGeom prst="rect">
            <a:avLst/>
          </a:prstGeom>
          <a:noFill/>
        </p:spPr>
        <p:txBody>
          <a:bodyPr wrap="square" rtlCol="0">
            <a:spAutoFit/>
          </a:bodyPr>
          <a:lstStyle/>
          <a:p>
            <a:r>
              <a:rPr lang="en-GB" sz="2800" b="1" dirty="0"/>
              <a:t>Theme 3: Ideology and Activism</a:t>
            </a:r>
          </a:p>
          <a:p>
            <a:pPr algn="r"/>
            <a:r>
              <a:rPr lang="en-GB" b="1"/>
              <a:t>Part 4: </a:t>
            </a:r>
            <a:r>
              <a:rPr lang="en-GB" b="1" dirty="0"/>
              <a:t>Ideological Challenges to the ‘Mainstream’ – Marxism, Anarchism &amp; the Far Right</a:t>
            </a:r>
          </a:p>
        </p:txBody>
      </p:sp>
      <p:pic>
        <p:nvPicPr>
          <p:cNvPr id="8" name="Picture 7" descr="An environmental activist holding a sign">
            <a:extLst>
              <a:ext uri="{FF2B5EF4-FFF2-40B4-BE49-F238E27FC236}">
                <a16:creationId xmlns:a16="http://schemas.microsoft.com/office/drawing/2014/main" id="{4E307DEC-921D-7470-75C8-543E2052E63C}"/>
              </a:ext>
            </a:extLst>
          </p:cNvPr>
          <p:cNvPicPr>
            <a:picLocks noChangeAspect="1"/>
          </p:cNvPicPr>
          <p:nvPr/>
        </p:nvPicPr>
        <p:blipFill>
          <a:blip r:embed="rId2"/>
          <a:stretch>
            <a:fillRect/>
          </a:stretch>
        </p:blipFill>
        <p:spPr>
          <a:xfrm>
            <a:off x="300593" y="588475"/>
            <a:ext cx="2328450" cy="1344815"/>
          </a:xfrm>
          <a:prstGeom prst="rect">
            <a:avLst/>
          </a:prstGeom>
        </p:spPr>
      </p:pic>
      <p:pic>
        <p:nvPicPr>
          <p:cNvPr id="10" name="Picture 9" descr="A hand with a barbed wire around it&#10;&#10;Description automatically generated">
            <a:extLst>
              <a:ext uri="{FF2B5EF4-FFF2-40B4-BE49-F238E27FC236}">
                <a16:creationId xmlns:a16="http://schemas.microsoft.com/office/drawing/2014/main" id="{26EBE18E-CF17-1A93-4697-DF026A33E287}"/>
              </a:ext>
            </a:extLst>
          </p:cNvPr>
          <p:cNvPicPr>
            <a:picLocks noChangeAspect="1"/>
          </p:cNvPicPr>
          <p:nvPr/>
        </p:nvPicPr>
        <p:blipFill>
          <a:blip r:embed="rId3"/>
          <a:stretch>
            <a:fillRect/>
          </a:stretch>
        </p:blipFill>
        <p:spPr>
          <a:xfrm>
            <a:off x="357061" y="2948911"/>
            <a:ext cx="1212215" cy="1314450"/>
          </a:xfrm>
          <a:prstGeom prst="rect">
            <a:avLst/>
          </a:prstGeom>
        </p:spPr>
      </p:pic>
      <p:pic>
        <p:nvPicPr>
          <p:cNvPr id="12" name="Picture 11" descr="The Public Order Act 2023">
            <a:extLst>
              <a:ext uri="{FF2B5EF4-FFF2-40B4-BE49-F238E27FC236}">
                <a16:creationId xmlns:a16="http://schemas.microsoft.com/office/drawing/2014/main" id="{A63DC4EE-D308-402F-FB4F-8C86B8B9E7E7}"/>
              </a:ext>
            </a:extLst>
          </p:cNvPr>
          <p:cNvPicPr>
            <a:picLocks noChangeAspect="1"/>
          </p:cNvPicPr>
          <p:nvPr/>
        </p:nvPicPr>
        <p:blipFill>
          <a:blip r:embed="rId4"/>
          <a:stretch>
            <a:fillRect/>
          </a:stretch>
        </p:blipFill>
        <p:spPr>
          <a:xfrm>
            <a:off x="6328845" y="307620"/>
            <a:ext cx="2296091" cy="2130394"/>
          </a:xfrm>
          <a:prstGeom prst="rect">
            <a:avLst/>
          </a:prstGeom>
        </p:spPr>
      </p:pic>
      <p:pic>
        <p:nvPicPr>
          <p:cNvPr id="16" name="Picture 15" descr="A group of people holding signs&#10;&#10;Description automatically generated">
            <a:extLst>
              <a:ext uri="{FF2B5EF4-FFF2-40B4-BE49-F238E27FC236}">
                <a16:creationId xmlns:a16="http://schemas.microsoft.com/office/drawing/2014/main" id="{33DF5932-4684-81FD-97BF-A25541983A1A}"/>
              </a:ext>
            </a:extLst>
          </p:cNvPr>
          <p:cNvPicPr>
            <a:picLocks noChangeAspect="1"/>
          </p:cNvPicPr>
          <p:nvPr/>
        </p:nvPicPr>
        <p:blipFill>
          <a:blip r:embed="rId5"/>
          <a:stretch>
            <a:fillRect/>
          </a:stretch>
        </p:blipFill>
        <p:spPr>
          <a:xfrm>
            <a:off x="3130593" y="389298"/>
            <a:ext cx="2699366" cy="1459117"/>
          </a:xfrm>
          <a:prstGeom prst="rect">
            <a:avLst/>
          </a:prstGeom>
        </p:spPr>
      </p:pic>
      <p:pic>
        <p:nvPicPr>
          <p:cNvPr id="18" name="Picture 17" descr="A child holding a sign protesting against climate change">
            <a:extLst>
              <a:ext uri="{FF2B5EF4-FFF2-40B4-BE49-F238E27FC236}">
                <a16:creationId xmlns:a16="http://schemas.microsoft.com/office/drawing/2014/main" id="{6EDFAB81-8A1C-51F5-7E4B-82D84F882E32}"/>
              </a:ext>
            </a:extLst>
          </p:cNvPr>
          <p:cNvPicPr>
            <a:picLocks noChangeAspect="1"/>
          </p:cNvPicPr>
          <p:nvPr/>
        </p:nvPicPr>
        <p:blipFill>
          <a:blip r:embed="rId6"/>
          <a:stretch>
            <a:fillRect/>
          </a:stretch>
        </p:blipFill>
        <p:spPr>
          <a:xfrm>
            <a:off x="5156562" y="2922972"/>
            <a:ext cx="1820643" cy="1314450"/>
          </a:xfrm>
          <a:prstGeom prst="rect">
            <a:avLst/>
          </a:prstGeom>
        </p:spPr>
      </p:pic>
      <p:sp>
        <p:nvSpPr>
          <p:cNvPr id="19" name="TextBox 18">
            <a:extLst>
              <a:ext uri="{FF2B5EF4-FFF2-40B4-BE49-F238E27FC236}">
                <a16:creationId xmlns:a16="http://schemas.microsoft.com/office/drawing/2014/main" id="{0BC009F6-A25D-CB78-E3C5-0B3B49B083D9}"/>
              </a:ext>
            </a:extLst>
          </p:cNvPr>
          <p:cNvSpPr txBox="1"/>
          <p:nvPr/>
        </p:nvSpPr>
        <p:spPr>
          <a:xfrm>
            <a:off x="300593" y="2051269"/>
            <a:ext cx="1618742" cy="822357"/>
          </a:xfrm>
          <a:prstGeom prst="rect">
            <a:avLst/>
          </a:prstGeom>
          <a:solidFill>
            <a:schemeClr val="accent1"/>
          </a:solidFill>
        </p:spPr>
        <p:txBody>
          <a:bodyPr wrap="square" rtlCol="0">
            <a:spAutoFit/>
          </a:bodyPr>
          <a:lstStyle/>
          <a:p>
            <a:endParaRPr lang="en-GB" dirty="0"/>
          </a:p>
        </p:txBody>
      </p:sp>
      <p:sp>
        <p:nvSpPr>
          <p:cNvPr id="20" name="Rectangle 19">
            <a:extLst>
              <a:ext uri="{FF2B5EF4-FFF2-40B4-BE49-F238E27FC236}">
                <a16:creationId xmlns:a16="http://schemas.microsoft.com/office/drawing/2014/main" id="{16588CC1-ABF5-24E0-3170-6B34C489611E}"/>
              </a:ext>
            </a:extLst>
          </p:cNvPr>
          <p:cNvSpPr/>
          <p:nvPr/>
        </p:nvSpPr>
        <p:spPr>
          <a:xfrm>
            <a:off x="7161291" y="2643613"/>
            <a:ext cx="1348966" cy="159381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a:extLst>
              <a:ext uri="{FF2B5EF4-FFF2-40B4-BE49-F238E27FC236}">
                <a16:creationId xmlns:a16="http://schemas.microsoft.com/office/drawing/2014/main" id="{AA6D2FAE-4213-0C70-ED40-E1F7DE3C0B15}"/>
              </a:ext>
            </a:extLst>
          </p:cNvPr>
          <p:cNvSpPr/>
          <p:nvPr/>
        </p:nvSpPr>
        <p:spPr>
          <a:xfrm>
            <a:off x="5920966" y="412920"/>
            <a:ext cx="316872" cy="1401123"/>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a:extLst>
              <a:ext uri="{FF2B5EF4-FFF2-40B4-BE49-F238E27FC236}">
                <a16:creationId xmlns:a16="http://schemas.microsoft.com/office/drawing/2014/main" id="{FAB768E7-9392-F13B-A41E-694F2E19754E}"/>
              </a:ext>
            </a:extLst>
          </p:cNvPr>
          <p:cNvSpPr/>
          <p:nvPr/>
        </p:nvSpPr>
        <p:spPr>
          <a:xfrm>
            <a:off x="1785451" y="3606136"/>
            <a:ext cx="2005079" cy="60766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3" name="Picture 22">
            <a:extLst>
              <a:ext uri="{FF2B5EF4-FFF2-40B4-BE49-F238E27FC236}">
                <a16:creationId xmlns:a16="http://schemas.microsoft.com/office/drawing/2014/main" id="{5B23FE9A-3AE8-65FE-83B1-5D4ADFABA258}"/>
              </a:ext>
            </a:extLst>
          </p:cNvPr>
          <p:cNvPicPr>
            <a:picLocks noChangeAspect="1"/>
          </p:cNvPicPr>
          <p:nvPr/>
        </p:nvPicPr>
        <p:blipFill>
          <a:blip r:embed="rId7"/>
          <a:stretch>
            <a:fillRect/>
          </a:stretch>
        </p:blipFill>
        <p:spPr>
          <a:xfrm>
            <a:off x="2075980" y="2075247"/>
            <a:ext cx="2802659" cy="1504950"/>
          </a:xfrm>
          <a:prstGeom prst="rect">
            <a:avLst/>
          </a:prstGeom>
        </p:spPr>
      </p:pic>
      <p:sp>
        <p:nvSpPr>
          <p:cNvPr id="24" name="Rectangle 23">
            <a:extLst>
              <a:ext uri="{FF2B5EF4-FFF2-40B4-BE49-F238E27FC236}">
                <a16:creationId xmlns:a16="http://schemas.microsoft.com/office/drawing/2014/main" id="{F375E7FB-B517-B079-9F16-AD13E31EA99D}"/>
              </a:ext>
            </a:extLst>
          </p:cNvPr>
          <p:cNvSpPr/>
          <p:nvPr/>
        </p:nvSpPr>
        <p:spPr>
          <a:xfrm>
            <a:off x="3585172" y="1933290"/>
            <a:ext cx="2699366" cy="613263"/>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a:extLst>
              <a:ext uri="{FF2B5EF4-FFF2-40B4-BE49-F238E27FC236}">
                <a16:creationId xmlns:a16="http://schemas.microsoft.com/office/drawing/2014/main" id="{9B4052E2-AFAB-CF04-A063-CB318592B943}"/>
              </a:ext>
            </a:extLst>
          </p:cNvPr>
          <p:cNvSpPr/>
          <p:nvPr/>
        </p:nvSpPr>
        <p:spPr>
          <a:xfrm>
            <a:off x="3956088" y="3105339"/>
            <a:ext cx="1079196" cy="110845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253630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563530-70E9-A959-6F57-923BB433BF35}"/>
              </a:ext>
            </a:extLst>
          </p:cNvPr>
          <p:cNvSpPr>
            <a:spLocks noGrp="1"/>
          </p:cNvSpPr>
          <p:nvPr>
            <p:ph type="title"/>
          </p:nvPr>
        </p:nvSpPr>
        <p:spPr>
          <a:xfrm>
            <a:off x="628650" y="2124530"/>
            <a:ext cx="7886700" cy="1325563"/>
          </a:xfrm>
        </p:spPr>
        <p:txBody>
          <a:bodyPr>
            <a:normAutofit/>
          </a:bodyPr>
          <a:lstStyle/>
          <a:p>
            <a:pPr algn="ctr"/>
            <a:r>
              <a:rPr lang="en-GB" sz="5400" b="1" dirty="0"/>
              <a:t>Marxism</a:t>
            </a:r>
          </a:p>
        </p:txBody>
      </p:sp>
    </p:spTree>
    <p:extLst>
      <p:ext uri="{BB962C8B-B14F-4D97-AF65-F5344CB8AC3E}">
        <p14:creationId xmlns:p14="http://schemas.microsoft.com/office/powerpoint/2010/main" val="39937970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E80350-C4A3-55DF-048F-A12935EC9C82}"/>
              </a:ext>
            </a:extLst>
          </p:cNvPr>
          <p:cNvSpPr>
            <a:spLocks noGrp="1"/>
          </p:cNvSpPr>
          <p:nvPr>
            <p:ph type="title"/>
          </p:nvPr>
        </p:nvSpPr>
        <p:spPr>
          <a:xfrm>
            <a:off x="628650" y="292698"/>
            <a:ext cx="7886700" cy="676024"/>
          </a:xfrm>
        </p:spPr>
        <p:txBody>
          <a:bodyPr>
            <a:normAutofit fontScale="90000"/>
          </a:bodyPr>
          <a:lstStyle/>
          <a:p>
            <a:pPr algn="ctr"/>
            <a:r>
              <a:rPr lang="en-GB" b="1" dirty="0"/>
              <a:t>Origins of Marxism</a:t>
            </a:r>
          </a:p>
        </p:txBody>
      </p:sp>
      <p:sp>
        <p:nvSpPr>
          <p:cNvPr id="3" name="Content Placeholder 2">
            <a:extLst>
              <a:ext uri="{FF2B5EF4-FFF2-40B4-BE49-F238E27FC236}">
                <a16:creationId xmlns:a16="http://schemas.microsoft.com/office/drawing/2014/main" id="{2853F774-B483-DD69-1035-0A05988AF894}"/>
              </a:ext>
            </a:extLst>
          </p:cNvPr>
          <p:cNvSpPr>
            <a:spLocks noGrp="1"/>
          </p:cNvSpPr>
          <p:nvPr>
            <p:ph idx="1"/>
          </p:nvPr>
        </p:nvSpPr>
        <p:spPr>
          <a:xfrm>
            <a:off x="628650" y="1113577"/>
            <a:ext cx="7886700" cy="4352946"/>
          </a:xfrm>
        </p:spPr>
        <p:txBody>
          <a:bodyPr>
            <a:normAutofit lnSpcReduction="10000"/>
          </a:bodyPr>
          <a:lstStyle/>
          <a:p>
            <a:pPr>
              <a:spcBef>
                <a:spcPts val="600"/>
              </a:spcBef>
              <a:spcAft>
                <a:spcPts val="600"/>
              </a:spcAft>
            </a:pPr>
            <a:r>
              <a:rPr lang="en-GB" sz="2400" dirty="0"/>
              <a:t>Based on the works of Karl Marx &amp; Friedrich Engels</a:t>
            </a:r>
          </a:p>
          <a:p>
            <a:pPr>
              <a:spcBef>
                <a:spcPts val="600"/>
              </a:spcBef>
              <a:spcAft>
                <a:spcPts val="600"/>
              </a:spcAft>
            </a:pPr>
            <a:r>
              <a:rPr lang="en-GB" sz="2400" dirty="0"/>
              <a:t>Key works are;</a:t>
            </a:r>
          </a:p>
          <a:p>
            <a:pPr>
              <a:spcBef>
                <a:spcPts val="600"/>
              </a:spcBef>
              <a:spcAft>
                <a:spcPts val="600"/>
              </a:spcAft>
            </a:pPr>
            <a:r>
              <a:rPr lang="en-GB" sz="2400" i="1" dirty="0"/>
              <a:t>Manifesto of the Communist Party</a:t>
            </a:r>
            <a:r>
              <a:rPr lang="en-GB" sz="2400" dirty="0"/>
              <a:t> ( Mark &amp; Engels, 1848)</a:t>
            </a:r>
          </a:p>
          <a:p>
            <a:pPr>
              <a:spcBef>
                <a:spcPts val="600"/>
              </a:spcBef>
              <a:spcAft>
                <a:spcPts val="600"/>
              </a:spcAft>
            </a:pPr>
            <a:r>
              <a:rPr lang="en-GB" sz="2400" i="1" dirty="0"/>
              <a:t>Das Kapital </a:t>
            </a:r>
            <a:r>
              <a:rPr lang="en-GB" sz="2400" dirty="0"/>
              <a:t>(Marx, 1867-1894)</a:t>
            </a:r>
          </a:p>
          <a:p>
            <a:pPr>
              <a:spcBef>
                <a:spcPts val="600"/>
              </a:spcBef>
              <a:spcAft>
                <a:spcPts val="600"/>
              </a:spcAft>
            </a:pPr>
            <a:r>
              <a:rPr lang="en-GB" sz="2400" i="1" dirty="0"/>
              <a:t>The Condition of the Working Class in England</a:t>
            </a:r>
            <a:r>
              <a:rPr lang="en-GB" sz="2400" dirty="0"/>
              <a:t> (Engels 1845)</a:t>
            </a:r>
          </a:p>
          <a:p>
            <a:pPr>
              <a:spcBef>
                <a:spcPts val="600"/>
              </a:spcBef>
              <a:spcAft>
                <a:spcPts val="600"/>
              </a:spcAft>
            </a:pPr>
            <a:r>
              <a:rPr lang="en-GB" sz="2400" dirty="0"/>
              <a:t>It should be noted that, whilst Marx and Engels were writing in the 19</a:t>
            </a:r>
            <a:r>
              <a:rPr lang="en-GB" sz="2400" baseline="30000" dirty="0"/>
              <a:t>th</a:t>
            </a:r>
            <a:r>
              <a:rPr lang="en-GB" sz="2400" dirty="0"/>
              <a:t> century their ideology still influences individuals and groups today</a:t>
            </a:r>
          </a:p>
          <a:p>
            <a:pPr>
              <a:spcBef>
                <a:spcPts val="600"/>
              </a:spcBef>
              <a:spcAft>
                <a:spcPts val="600"/>
              </a:spcAft>
            </a:pPr>
            <a:r>
              <a:rPr lang="en-GB" sz="2400" dirty="0"/>
              <a:t>Their original theories can be seen to have influenced political activists (e.g. communists) and industrial activists (e.g. Trade Unionists)</a:t>
            </a:r>
          </a:p>
        </p:txBody>
      </p:sp>
    </p:spTree>
    <p:extLst>
      <p:ext uri="{BB962C8B-B14F-4D97-AF65-F5344CB8AC3E}">
        <p14:creationId xmlns:p14="http://schemas.microsoft.com/office/powerpoint/2010/main" val="2610998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DB375E-6E1A-167D-F6DD-FE08FE87948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4B8A8F7-D7FB-F32B-7963-3A1FEB2D045E}"/>
              </a:ext>
            </a:extLst>
          </p:cNvPr>
          <p:cNvSpPr>
            <a:spLocks noGrp="1"/>
          </p:cNvSpPr>
          <p:nvPr>
            <p:ph type="title"/>
          </p:nvPr>
        </p:nvSpPr>
        <p:spPr>
          <a:xfrm>
            <a:off x="628650" y="292698"/>
            <a:ext cx="7886700" cy="676024"/>
          </a:xfrm>
        </p:spPr>
        <p:txBody>
          <a:bodyPr>
            <a:normAutofit fontScale="90000"/>
          </a:bodyPr>
          <a:lstStyle/>
          <a:p>
            <a:pPr algn="ctr"/>
            <a:r>
              <a:rPr lang="en-GB" b="1" dirty="0"/>
              <a:t>‘Classic’ Marxist Themes</a:t>
            </a:r>
          </a:p>
        </p:txBody>
      </p:sp>
      <p:sp>
        <p:nvSpPr>
          <p:cNvPr id="3" name="Content Placeholder 2">
            <a:extLst>
              <a:ext uri="{FF2B5EF4-FFF2-40B4-BE49-F238E27FC236}">
                <a16:creationId xmlns:a16="http://schemas.microsoft.com/office/drawing/2014/main" id="{6A0F3E8D-7EDB-6CF2-FB6A-7263F70D1FED}"/>
              </a:ext>
            </a:extLst>
          </p:cNvPr>
          <p:cNvSpPr>
            <a:spLocks noGrp="1"/>
          </p:cNvSpPr>
          <p:nvPr>
            <p:ph idx="1"/>
          </p:nvPr>
        </p:nvSpPr>
        <p:spPr>
          <a:xfrm>
            <a:off x="253497" y="1113577"/>
            <a:ext cx="8691327" cy="4352946"/>
          </a:xfrm>
        </p:spPr>
        <p:txBody>
          <a:bodyPr>
            <a:normAutofit fontScale="70000" lnSpcReduction="20000"/>
          </a:bodyPr>
          <a:lstStyle/>
          <a:p>
            <a:pPr>
              <a:lnSpc>
                <a:spcPct val="120000"/>
              </a:lnSpc>
              <a:spcBef>
                <a:spcPts val="600"/>
              </a:spcBef>
            </a:pPr>
            <a:r>
              <a:rPr lang="en-GB" b="1" dirty="0"/>
              <a:t>Historical Materialism</a:t>
            </a:r>
            <a:r>
              <a:rPr lang="en-GB" dirty="0"/>
              <a:t>: This theory posits that material conditions and economic factors are the primary influences on society's structure and development. History is, therefore, seen as a series of struggles driven by lack of access to society’s material wealth (money, food, luxury goods etc.)</a:t>
            </a:r>
          </a:p>
          <a:p>
            <a:pPr>
              <a:lnSpc>
                <a:spcPct val="120000"/>
              </a:lnSpc>
              <a:spcBef>
                <a:spcPts val="600"/>
              </a:spcBef>
            </a:pPr>
            <a:r>
              <a:rPr lang="en-GB" b="1" dirty="0"/>
              <a:t>Class Struggle</a:t>
            </a:r>
            <a:r>
              <a:rPr lang="en-GB" dirty="0"/>
              <a:t>: Marxism emphasises the conflict between different social classes, particularly the capitalist class (the owners of wealth etc.) and the proletariat (working class). This struggle is seen as the driving force behind social and political change.</a:t>
            </a:r>
          </a:p>
          <a:p>
            <a:pPr>
              <a:lnSpc>
                <a:spcPct val="120000"/>
              </a:lnSpc>
              <a:spcBef>
                <a:spcPts val="600"/>
              </a:spcBef>
            </a:pPr>
            <a:r>
              <a:rPr lang="en-GB" b="1" dirty="0"/>
              <a:t>Labor Theory of Value</a:t>
            </a:r>
            <a:r>
              <a:rPr lang="en-GB" dirty="0"/>
              <a:t>: According to this theory, the value of a commodity is determined by the amount of socially necessary labour (e.g. time and human energy) required to produce it. </a:t>
            </a:r>
          </a:p>
          <a:p>
            <a:pPr>
              <a:lnSpc>
                <a:spcPct val="120000"/>
              </a:lnSpc>
              <a:spcBef>
                <a:spcPts val="600"/>
              </a:spcBef>
            </a:pPr>
            <a:r>
              <a:rPr lang="en-GB" dirty="0"/>
              <a:t>Marx argued that capitalists exploit workers by paying them less than the value of their labour, extracting surplus value as profit.</a:t>
            </a:r>
          </a:p>
        </p:txBody>
      </p:sp>
    </p:spTree>
    <p:extLst>
      <p:ext uri="{BB962C8B-B14F-4D97-AF65-F5344CB8AC3E}">
        <p14:creationId xmlns:p14="http://schemas.microsoft.com/office/powerpoint/2010/main" val="2419735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FED64B-BAC3-EE5A-80FD-17FD89D5810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67D8E8E-64CD-5399-79AC-AC41B1BC783E}"/>
              </a:ext>
            </a:extLst>
          </p:cNvPr>
          <p:cNvSpPr>
            <a:spLocks noGrp="1"/>
          </p:cNvSpPr>
          <p:nvPr>
            <p:ph type="title"/>
          </p:nvPr>
        </p:nvSpPr>
        <p:spPr>
          <a:xfrm>
            <a:off x="628650" y="292698"/>
            <a:ext cx="7886700" cy="676024"/>
          </a:xfrm>
        </p:spPr>
        <p:txBody>
          <a:bodyPr>
            <a:normAutofit fontScale="90000"/>
          </a:bodyPr>
          <a:lstStyle/>
          <a:p>
            <a:pPr algn="ctr"/>
            <a:r>
              <a:rPr lang="en-GB" b="1" dirty="0"/>
              <a:t>‘Classic’ Marxist Themes</a:t>
            </a:r>
          </a:p>
        </p:txBody>
      </p:sp>
      <p:sp>
        <p:nvSpPr>
          <p:cNvPr id="3" name="Content Placeholder 2">
            <a:extLst>
              <a:ext uri="{FF2B5EF4-FFF2-40B4-BE49-F238E27FC236}">
                <a16:creationId xmlns:a16="http://schemas.microsoft.com/office/drawing/2014/main" id="{26E7A605-A554-33F4-FF89-0A33F03F6661}"/>
              </a:ext>
            </a:extLst>
          </p:cNvPr>
          <p:cNvSpPr>
            <a:spLocks noGrp="1"/>
          </p:cNvSpPr>
          <p:nvPr>
            <p:ph idx="1"/>
          </p:nvPr>
        </p:nvSpPr>
        <p:spPr>
          <a:xfrm>
            <a:off x="235390" y="977776"/>
            <a:ext cx="8673220" cy="4352946"/>
          </a:xfrm>
        </p:spPr>
        <p:txBody>
          <a:bodyPr>
            <a:noAutofit/>
          </a:bodyPr>
          <a:lstStyle/>
          <a:p>
            <a:pPr>
              <a:lnSpc>
                <a:spcPct val="120000"/>
              </a:lnSpc>
              <a:spcBef>
                <a:spcPts val="600"/>
              </a:spcBef>
            </a:pPr>
            <a:r>
              <a:rPr lang="en-GB" sz="2000" b="1" dirty="0"/>
              <a:t>Alienation</a:t>
            </a:r>
            <a:r>
              <a:rPr lang="en-GB" sz="2000" dirty="0"/>
              <a:t>: Marx believed that under capitalism, workers become alienated from their labour, the products they produce, and their own human potential. This alienation results from the commodification of labour and the worker's lack of control over the production process.</a:t>
            </a:r>
          </a:p>
          <a:p>
            <a:pPr>
              <a:lnSpc>
                <a:spcPct val="120000"/>
              </a:lnSpc>
              <a:spcBef>
                <a:spcPts val="600"/>
              </a:spcBef>
            </a:pPr>
            <a:r>
              <a:rPr lang="en-GB" sz="2000" b="1" dirty="0"/>
              <a:t>Revolution and Communism</a:t>
            </a:r>
            <a:r>
              <a:rPr lang="en-GB" sz="2000" dirty="0"/>
              <a:t>: Marx predicted that the contradictions within capitalism would eventually lead to its downfall through a proletarian revolution. This revolution would overthrow the capitalist system and establish a classless, stateless society based on common ownership of the means of production.</a:t>
            </a:r>
          </a:p>
          <a:p>
            <a:pPr>
              <a:lnSpc>
                <a:spcPct val="120000"/>
              </a:lnSpc>
              <a:spcBef>
                <a:spcPts val="600"/>
              </a:spcBef>
            </a:pPr>
            <a:r>
              <a:rPr lang="en-GB" sz="2000" b="1" dirty="0"/>
              <a:t>Dialectical Materialism</a:t>
            </a:r>
            <a:r>
              <a:rPr lang="en-GB" sz="2000" dirty="0"/>
              <a:t>: This philosophical approach combines dialectics, the idea that change occurs through the conflict of opposites, with materialism, the focus on material conditions. It provides a framework for understanding the dynamic and contradictory nature of social and economic development.</a:t>
            </a:r>
          </a:p>
        </p:txBody>
      </p:sp>
    </p:spTree>
    <p:extLst>
      <p:ext uri="{BB962C8B-B14F-4D97-AF65-F5344CB8AC3E}">
        <p14:creationId xmlns:p14="http://schemas.microsoft.com/office/powerpoint/2010/main" val="1674619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57EA03-D519-179E-4708-03C3DCBC5B3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664874B-9565-EED9-2476-F519BB73F99D}"/>
              </a:ext>
            </a:extLst>
          </p:cNvPr>
          <p:cNvSpPr>
            <a:spLocks noGrp="1"/>
          </p:cNvSpPr>
          <p:nvPr>
            <p:ph type="title"/>
          </p:nvPr>
        </p:nvSpPr>
        <p:spPr>
          <a:xfrm>
            <a:off x="628650" y="292698"/>
            <a:ext cx="7886700" cy="676024"/>
          </a:xfrm>
        </p:spPr>
        <p:txBody>
          <a:bodyPr>
            <a:normAutofit fontScale="90000"/>
          </a:bodyPr>
          <a:lstStyle/>
          <a:p>
            <a:pPr algn="ctr"/>
            <a:r>
              <a:rPr lang="en-GB" b="1" dirty="0"/>
              <a:t>Neo-Marxism</a:t>
            </a:r>
          </a:p>
        </p:txBody>
      </p:sp>
      <p:sp>
        <p:nvSpPr>
          <p:cNvPr id="3" name="Content Placeholder 2">
            <a:extLst>
              <a:ext uri="{FF2B5EF4-FFF2-40B4-BE49-F238E27FC236}">
                <a16:creationId xmlns:a16="http://schemas.microsoft.com/office/drawing/2014/main" id="{E78FD0A7-7796-8007-73D1-E50E638DCD78}"/>
              </a:ext>
            </a:extLst>
          </p:cNvPr>
          <p:cNvSpPr>
            <a:spLocks noGrp="1"/>
          </p:cNvSpPr>
          <p:nvPr>
            <p:ph idx="1"/>
          </p:nvPr>
        </p:nvSpPr>
        <p:spPr>
          <a:xfrm>
            <a:off x="434566" y="1113577"/>
            <a:ext cx="8080784" cy="4352946"/>
          </a:xfrm>
        </p:spPr>
        <p:txBody>
          <a:bodyPr>
            <a:normAutofit/>
          </a:bodyPr>
          <a:lstStyle/>
          <a:p>
            <a:pPr>
              <a:spcBef>
                <a:spcPts val="600"/>
              </a:spcBef>
              <a:spcAft>
                <a:spcPts val="600"/>
              </a:spcAft>
            </a:pPr>
            <a:r>
              <a:rPr lang="en-GB" sz="2400" dirty="0"/>
              <a:t>Hobson (2018) states that this phrase covers large corpus of work which identifies with Marxism but seeks to build and improve upon the classical works of Karl Marx and Joseph Engels.</a:t>
            </a:r>
          </a:p>
          <a:p>
            <a:pPr>
              <a:spcBef>
                <a:spcPts val="600"/>
              </a:spcBef>
              <a:spcAft>
                <a:spcPts val="600"/>
              </a:spcAft>
            </a:pPr>
            <a:r>
              <a:rPr lang="en-GB" sz="2400" dirty="0"/>
              <a:t>Neo-Marxist thought includes the following strands which each has an influence on activism:</a:t>
            </a:r>
          </a:p>
          <a:p>
            <a:pPr>
              <a:spcBef>
                <a:spcPts val="600"/>
              </a:spcBef>
              <a:spcAft>
                <a:spcPts val="600"/>
              </a:spcAft>
            </a:pPr>
            <a:r>
              <a:rPr lang="en-GB" sz="2400" dirty="0"/>
              <a:t>Anti-Globalisation</a:t>
            </a:r>
          </a:p>
          <a:p>
            <a:pPr>
              <a:spcBef>
                <a:spcPts val="600"/>
              </a:spcBef>
              <a:spcAft>
                <a:spcPts val="600"/>
              </a:spcAft>
            </a:pPr>
            <a:r>
              <a:rPr lang="en-GB" sz="2400" dirty="0"/>
              <a:t>Political Marxism</a:t>
            </a:r>
          </a:p>
          <a:p>
            <a:pPr>
              <a:spcBef>
                <a:spcPts val="600"/>
              </a:spcBef>
              <a:spcAft>
                <a:spcPts val="600"/>
              </a:spcAft>
            </a:pPr>
            <a:r>
              <a:rPr lang="en-GB" sz="2400" dirty="0"/>
              <a:t>Open Marxism</a:t>
            </a:r>
          </a:p>
          <a:p>
            <a:pPr>
              <a:spcBef>
                <a:spcPts val="600"/>
              </a:spcBef>
              <a:spcAft>
                <a:spcPts val="600"/>
              </a:spcAft>
            </a:pPr>
            <a:endParaRPr lang="en-GB" sz="2400" dirty="0"/>
          </a:p>
        </p:txBody>
      </p:sp>
    </p:spTree>
    <p:extLst>
      <p:ext uri="{BB962C8B-B14F-4D97-AF65-F5344CB8AC3E}">
        <p14:creationId xmlns:p14="http://schemas.microsoft.com/office/powerpoint/2010/main" val="973784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B0EE09-060C-8975-A453-F8C65FB1E8F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F29A009-54FC-991F-C587-F801903A89D1}"/>
              </a:ext>
            </a:extLst>
          </p:cNvPr>
          <p:cNvSpPr>
            <a:spLocks noGrp="1"/>
          </p:cNvSpPr>
          <p:nvPr>
            <p:ph type="title"/>
          </p:nvPr>
        </p:nvSpPr>
        <p:spPr>
          <a:xfrm>
            <a:off x="628650" y="292698"/>
            <a:ext cx="7886700" cy="676024"/>
          </a:xfrm>
        </p:spPr>
        <p:txBody>
          <a:bodyPr>
            <a:normAutofit fontScale="90000"/>
          </a:bodyPr>
          <a:lstStyle/>
          <a:p>
            <a:pPr algn="ctr"/>
            <a:r>
              <a:rPr lang="en-GB" b="1" dirty="0"/>
              <a:t>Anti-Globalisation</a:t>
            </a:r>
          </a:p>
        </p:txBody>
      </p:sp>
      <p:sp>
        <p:nvSpPr>
          <p:cNvPr id="3" name="Content Placeholder 2">
            <a:extLst>
              <a:ext uri="{FF2B5EF4-FFF2-40B4-BE49-F238E27FC236}">
                <a16:creationId xmlns:a16="http://schemas.microsoft.com/office/drawing/2014/main" id="{1066345D-E318-2476-BBB8-22C64B1012AA}"/>
              </a:ext>
            </a:extLst>
          </p:cNvPr>
          <p:cNvSpPr>
            <a:spLocks noGrp="1"/>
          </p:cNvSpPr>
          <p:nvPr>
            <p:ph idx="1"/>
          </p:nvPr>
        </p:nvSpPr>
        <p:spPr>
          <a:xfrm>
            <a:off x="199175" y="1113577"/>
            <a:ext cx="8790915" cy="4352946"/>
          </a:xfrm>
        </p:spPr>
        <p:txBody>
          <a:bodyPr>
            <a:normAutofit/>
          </a:bodyPr>
          <a:lstStyle/>
          <a:p>
            <a:pPr>
              <a:spcBef>
                <a:spcPts val="600"/>
              </a:spcBef>
              <a:spcAft>
                <a:spcPts val="600"/>
              </a:spcAft>
            </a:pPr>
            <a:r>
              <a:rPr lang="en-GB" sz="2200" dirty="0"/>
              <a:t>The anti-globalization movement, also known as the global justice movement, emerged as a response to the perceived negative impacts of economic, capitalist globalisation. It includes:</a:t>
            </a:r>
          </a:p>
          <a:p>
            <a:pPr>
              <a:spcBef>
                <a:spcPts val="600"/>
              </a:spcBef>
              <a:spcAft>
                <a:spcPts val="600"/>
              </a:spcAft>
            </a:pPr>
            <a:r>
              <a:rPr lang="en-GB" sz="2200" dirty="0"/>
              <a:t>Critique of Neoliberal Policies: The movement opposes neoliberal globalization, which promotes free markets, deregulation, and privatization. Activists argue that these policies benefit multinational corporations at the expense of workers, the environment, and local communities.</a:t>
            </a:r>
          </a:p>
          <a:p>
            <a:pPr>
              <a:spcBef>
                <a:spcPts val="600"/>
              </a:spcBef>
              <a:spcAft>
                <a:spcPts val="600"/>
              </a:spcAft>
            </a:pPr>
            <a:r>
              <a:rPr lang="en-GB" sz="2200" dirty="0"/>
              <a:t>Advocacy for Social Justice: A central theme is the demand for social justice, including fair trade, labour rights, and equitable economic policies. The movement seeks to address inequalities and ensure that globalization benefits all, not just the wealthy.</a:t>
            </a:r>
          </a:p>
        </p:txBody>
      </p:sp>
      <p:sp>
        <p:nvSpPr>
          <p:cNvPr id="4" name="TextBox 3">
            <a:extLst>
              <a:ext uri="{FF2B5EF4-FFF2-40B4-BE49-F238E27FC236}">
                <a16:creationId xmlns:a16="http://schemas.microsoft.com/office/drawing/2014/main" id="{C4C3C5AC-36CB-A86F-CC38-9A8FFD21D01E}"/>
              </a:ext>
            </a:extLst>
          </p:cNvPr>
          <p:cNvSpPr txBox="1"/>
          <p:nvPr/>
        </p:nvSpPr>
        <p:spPr>
          <a:xfrm>
            <a:off x="3811509" y="5466523"/>
            <a:ext cx="4879818" cy="369332"/>
          </a:xfrm>
          <a:prstGeom prst="rect">
            <a:avLst/>
          </a:prstGeom>
          <a:noFill/>
        </p:spPr>
        <p:txBody>
          <a:bodyPr wrap="square" rtlCol="0">
            <a:spAutoFit/>
          </a:bodyPr>
          <a:lstStyle/>
          <a:p>
            <a:pPr algn="r"/>
            <a:r>
              <a:rPr lang="en-GB" dirty="0"/>
              <a:t>Based on </a:t>
            </a:r>
            <a:r>
              <a:rPr lang="en-GB" sz="1800" dirty="0">
                <a:hlinkClick r:id="rId2"/>
              </a:rPr>
              <a:t>Eschle, C. &amp; Maiguashca, B</a:t>
            </a:r>
            <a:r>
              <a:rPr lang="en-GB" sz="1800" dirty="0"/>
              <a:t>. (2004) </a:t>
            </a:r>
            <a:endParaRPr lang="en-GB" dirty="0"/>
          </a:p>
        </p:txBody>
      </p:sp>
    </p:spTree>
    <p:extLst>
      <p:ext uri="{BB962C8B-B14F-4D97-AF65-F5344CB8AC3E}">
        <p14:creationId xmlns:p14="http://schemas.microsoft.com/office/powerpoint/2010/main" val="2226102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7F4AB1-B384-D7C4-4956-7A6BE1E277C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1BF886F-577D-1A24-AE3A-522799F256BF}"/>
              </a:ext>
            </a:extLst>
          </p:cNvPr>
          <p:cNvSpPr>
            <a:spLocks noGrp="1"/>
          </p:cNvSpPr>
          <p:nvPr>
            <p:ph type="title"/>
          </p:nvPr>
        </p:nvSpPr>
        <p:spPr>
          <a:xfrm>
            <a:off x="628650" y="292698"/>
            <a:ext cx="7886700" cy="676024"/>
          </a:xfrm>
        </p:spPr>
        <p:txBody>
          <a:bodyPr>
            <a:normAutofit fontScale="90000"/>
          </a:bodyPr>
          <a:lstStyle/>
          <a:p>
            <a:pPr algn="ctr"/>
            <a:r>
              <a:rPr lang="en-GB" b="1" dirty="0"/>
              <a:t>Anti-Globalisation</a:t>
            </a:r>
          </a:p>
        </p:txBody>
      </p:sp>
      <p:sp>
        <p:nvSpPr>
          <p:cNvPr id="3" name="Content Placeholder 2">
            <a:extLst>
              <a:ext uri="{FF2B5EF4-FFF2-40B4-BE49-F238E27FC236}">
                <a16:creationId xmlns:a16="http://schemas.microsoft.com/office/drawing/2014/main" id="{D97589FF-A7B5-ECDC-E33B-46EC9B083B22}"/>
              </a:ext>
            </a:extLst>
          </p:cNvPr>
          <p:cNvSpPr>
            <a:spLocks noGrp="1"/>
          </p:cNvSpPr>
          <p:nvPr>
            <p:ph idx="1"/>
          </p:nvPr>
        </p:nvSpPr>
        <p:spPr>
          <a:xfrm>
            <a:off x="244445" y="1113577"/>
            <a:ext cx="8754700" cy="4352946"/>
          </a:xfrm>
        </p:spPr>
        <p:txBody>
          <a:bodyPr>
            <a:normAutofit/>
          </a:bodyPr>
          <a:lstStyle/>
          <a:p>
            <a:pPr>
              <a:spcBef>
                <a:spcPts val="600"/>
              </a:spcBef>
              <a:spcAft>
                <a:spcPts val="600"/>
              </a:spcAft>
            </a:pPr>
            <a:r>
              <a:rPr lang="en-GB" sz="2200" dirty="0"/>
              <a:t>Environmental Concerns: Environmental sustainability is a significant focus. Activists highlight the ecological damage caused by unchecked industrialization and advocate for sustainable development practices.</a:t>
            </a:r>
          </a:p>
          <a:p>
            <a:pPr>
              <a:spcBef>
                <a:spcPts val="600"/>
              </a:spcBef>
              <a:spcAft>
                <a:spcPts val="600"/>
              </a:spcAft>
            </a:pPr>
            <a:r>
              <a:rPr lang="en-GB" sz="2200" dirty="0"/>
              <a:t>Democratic Decision-Making: The movement calls for more democratic and transparent global governance. It criticizes the influence of multinational corporations and international financial institutions like the World Bank and the International Monetary Fund (IMF) on national policies.</a:t>
            </a:r>
          </a:p>
          <a:p>
            <a:pPr>
              <a:spcBef>
                <a:spcPts val="600"/>
              </a:spcBef>
              <a:spcAft>
                <a:spcPts val="600"/>
              </a:spcAft>
            </a:pPr>
            <a:r>
              <a:rPr lang="en-GB" sz="2200" dirty="0"/>
              <a:t>Cultural Preservation: There is a strong emphasis on protecting local cultures and identities from the homogenizing effects of globalization. Activists argue that cultural diversity should be preserved and respected.</a:t>
            </a:r>
          </a:p>
        </p:txBody>
      </p:sp>
      <p:sp>
        <p:nvSpPr>
          <p:cNvPr id="4" name="TextBox 3">
            <a:extLst>
              <a:ext uri="{FF2B5EF4-FFF2-40B4-BE49-F238E27FC236}">
                <a16:creationId xmlns:a16="http://schemas.microsoft.com/office/drawing/2014/main" id="{CBCFC57D-DC96-78DE-0F4A-1A9763C73C0A}"/>
              </a:ext>
            </a:extLst>
          </p:cNvPr>
          <p:cNvSpPr txBox="1"/>
          <p:nvPr/>
        </p:nvSpPr>
        <p:spPr>
          <a:xfrm>
            <a:off x="3811509" y="5466523"/>
            <a:ext cx="4879818" cy="369332"/>
          </a:xfrm>
          <a:prstGeom prst="rect">
            <a:avLst/>
          </a:prstGeom>
          <a:noFill/>
        </p:spPr>
        <p:txBody>
          <a:bodyPr wrap="square" rtlCol="0">
            <a:spAutoFit/>
          </a:bodyPr>
          <a:lstStyle/>
          <a:p>
            <a:pPr algn="r"/>
            <a:r>
              <a:rPr lang="en-GB" dirty="0"/>
              <a:t>Based on </a:t>
            </a:r>
            <a:r>
              <a:rPr lang="en-GB" sz="1800" dirty="0">
                <a:hlinkClick r:id="rId2"/>
              </a:rPr>
              <a:t>Eschle, C. &amp; Maiguashca, B</a:t>
            </a:r>
            <a:r>
              <a:rPr lang="en-GB" sz="1800" dirty="0"/>
              <a:t>. (2004) </a:t>
            </a:r>
            <a:endParaRPr lang="en-GB" dirty="0"/>
          </a:p>
        </p:txBody>
      </p:sp>
    </p:spTree>
    <p:extLst>
      <p:ext uri="{BB962C8B-B14F-4D97-AF65-F5344CB8AC3E}">
        <p14:creationId xmlns:p14="http://schemas.microsoft.com/office/powerpoint/2010/main" val="3906734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A3F53D-B1B1-053A-7A7C-A20ACA6971B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00E3B19-E820-F9D4-269B-F48A309D67C7}"/>
              </a:ext>
            </a:extLst>
          </p:cNvPr>
          <p:cNvSpPr>
            <a:spLocks noGrp="1"/>
          </p:cNvSpPr>
          <p:nvPr>
            <p:ph type="title"/>
          </p:nvPr>
        </p:nvSpPr>
        <p:spPr>
          <a:xfrm>
            <a:off x="628650" y="292698"/>
            <a:ext cx="7886700" cy="676024"/>
          </a:xfrm>
        </p:spPr>
        <p:txBody>
          <a:bodyPr>
            <a:normAutofit fontScale="90000"/>
          </a:bodyPr>
          <a:lstStyle/>
          <a:p>
            <a:pPr algn="ctr"/>
            <a:r>
              <a:rPr lang="en-GB" b="1" dirty="0"/>
              <a:t>Anti-Globalisation</a:t>
            </a:r>
          </a:p>
        </p:txBody>
      </p:sp>
      <p:sp>
        <p:nvSpPr>
          <p:cNvPr id="3" name="Content Placeholder 2">
            <a:extLst>
              <a:ext uri="{FF2B5EF4-FFF2-40B4-BE49-F238E27FC236}">
                <a16:creationId xmlns:a16="http://schemas.microsoft.com/office/drawing/2014/main" id="{D6C050F2-AD10-00F0-96AD-231102EB99FE}"/>
              </a:ext>
            </a:extLst>
          </p:cNvPr>
          <p:cNvSpPr>
            <a:spLocks noGrp="1"/>
          </p:cNvSpPr>
          <p:nvPr>
            <p:ph idx="1"/>
          </p:nvPr>
        </p:nvSpPr>
        <p:spPr>
          <a:xfrm>
            <a:off x="434566" y="1113577"/>
            <a:ext cx="8080784" cy="4352946"/>
          </a:xfrm>
        </p:spPr>
        <p:txBody>
          <a:bodyPr>
            <a:normAutofit/>
          </a:bodyPr>
          <a:lstStyle/>
          <a:p>
            <a:pPr>
              <a:spcBef>
                <a:spcPts val="600"/>
              </a:spcBef>
              <a:spcAft>
                <a:spcPts val="600"/>
              </a:spcAft>
            </a:pPr>
            <a:r>
              <a:rPr lang="en-GB" sz="2200" dirty="0"/>
              <a:t>Grassroots Mobilization: The movement is characterized by grassroots activism, including protests, demonstrations, and direct action. Notable events include the </a:t>
            </a:r>
            <a:r>
              <a:rPr lang="en-GB" sz="2200" dirty="0">
                <a:hlinkClick r:id="rId2"/>
              </a:rPr>
              <a:t>1999 Seattle World Trade Organisation protests</a:t>
            </a:r>
            <a:r>
              <a:rPr lang="en-GB" sz="2200" dirty="0"/>
              <a:t>, which brought global attention to the movement.</a:t>
            </a:r>
          </a:p>
          <a:p>
            <a:pPr>
              <a:spcBef>
                <a:spcPts val="600"/>
              </a:spcBef>
              <a:spcAft>
                <a:spcPts val="600"/>
              </a:spcAft>
            </a:pPr>
            <a:r>
              <a:rPr lang="en-GB" sz="2200" dirty="0"/>
              <a:t>Coalition Building: It is a diverse and decentralized movement, comprising various groups and organizations with different focuses, such as trade unions, environmental groups, and indigenous rights organizations. (Based on </a:t>
            </a:r>
            <a:r>
              <a:rPr lang="en-GB" sz="2200" dirty="0">
                <a:hlinkClick r:id="rId3"/>
              </a:rPr>
              <a:t>Eschle, C. &amp; Maiguashca, B</a:t>
            </a:r>
            <a:r>
              <a:rPr lang="en-GB" sz="2200" dirty="0"/>
              <a:t>. (2004) </a:t>
            </a:r>
          </a:p>
          <a:p>
            <a:pPr>
              <a:spcBef>
                <a:spcPts val="600"/>
              </a:spcBef>
              <a:spcAft>
                <a:spcPts val="600"/>
              </a:spcAft>
            </a:pPr>
            <a:r>
              <a:rPr lang="en-GB" sz="2200" dirty="0"/>
              <a:t>Prominent figures in the movement include Naomi Klein, known for her critiques of corporate globalization, and Vandana Shiva, an environmental activist advocating for sustainable development</a:t>
            </a:r>
          </a:p>
        </p:txBody>
      </p:sp>
    </p:spTree>
    <p:extLst>
      <p:ext uri="{BB962C8B-B14F-4D97-AF65-F5344CB8AC3E}">
        <p14:creationId xmlns:p14="http://schemas.microsoft.com/office/powerpoint/2010/main" val="71478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88A6C1-0297-AD4D-345E-09D95B9B035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CD8E77A-DCE7-78BB-9E5E-C9B9B7CAAC67}"/>
              </a:ext>
            </a:extLst>
          </p:cNvPr>
          <p:cNvSpPr>
            <a:spLocks noGrp="1"/>
          </p:cNvSpPr>
          <p:nvPr>
            <p:ph type="title"/>
          </p:nvPr>
        </p:nvSpPr>
        <p:spPr>
          <a:xfrm>
            <a:off x="628650" y="292698"/>
            <a:ext cx="7886700" cy="676024"/>
          </a:xfrm>
        </p:spPr>
        <p:txBody>
          <a:bodyPr>
            <a:normAutofit fontScale="90000"/>
          </a:bodyPr>
          <a:lstStyle/>
          <a:p>
            <a:pPr algn="ctr"/>
            <a:r>
              <a:rPr lang="en-GB" b="1" dirty="0"/>
              <a:t>Political Marxism</a:t>
            </a:r>
          </a:p>
        </p:txBody>
      </p:sp>
      <p:sp>
        <p:nvSpPr>
          <p:cNvPr id="3" name="Content Placeholder 2">
            <a:extLst>
              <a:ext uri="{FF2B5EF4-FFF2-40B4-BE49-F238E27FC236}">
                <a16:creationId xmlns:a16="http://schemas.microsoft.com/office/drawing/2014/main" id="{0FE4C1EA-4359-AE6C-EFD7-66B82D8025A2}"/>
              </a:ext>
            </a:extLst>
          </p:cNvPr>
          <p:cNvSpPr>
            <a:spLocks noGrp="1"/>
          </p:cNvSpPr>
          <p:nvPr>
            <p:ph idx="1"/>
          </p:nvPr>
        </p:nvSpPr>
        <p:spPr>
          <a:xfrm>
            <a:off x="253497" y="1013092"/>
            <a:ext cx="8437829" cy="4352946"/>
          </a:xfrm>
        </p:spPr>
        <p:txBody>
          <a:bodyPr>
            <a:noAutofit/>
          </a:bodyPr>
          <a:lstStyle/>
          <a:p>
            <a:pPr>
              <a:lnSpc>
                <a:spcPct val="100000"/>
              </a:lnSpc>
              <a:spcBef>
                <a:spcPts val="600"/>
              </a:spcBef>
              <a:spcAft>
                <a:spcPts val="600"/>
              </a:spcAft>
            </a:pPr>
            <a:r>
              <a:rPr lang="en-GB" sz="2000" b="1" dirty="0"/>
              <a:t>Political Marxism</a:t>
            </a:r>
            <a:r>
              <a:rPr lang="en-GB" sz="2000" dirty="0"/>
              <a:t> is a strand of Marxist theory that emphasizes the importance of historical specificity and social agency in understanding the development of capitalism and social change.</a:t>
            </a:r>
          </a:p>
          <a:p>
            <a:pPr>
              <a:lnSpc>
                <a:spcPct val="100000"/>
              </a:lnSpc>
              <a:spcBef>
                <a:spcPts val="600"/>
              </a:spcBef>
              <a:spcAft>
                <a:spcPts val="600"/>
              </a:spcAft>
            </a:pPr>
            <a:r>
              <a:rPr lang="en-GB" sz="2000" dirty="0"/>
              <a:t> It emerged as a critique of more structuralist and deterministic interpretations of Marxism, focusing instead on the role of class struggle and political processes.</a:t>
            </a:r>
          </a:p>
          <a:p>
            <a:pPr>
              <a:lnSpc>
                <a:spcPct val="100000"/>
              </a:lnSpc>
              <a:spcBef>
                <a:spcPts val="600"/>
              </a:spcBef>
              <a:spcAft>
                <a:spcPts val="600"/>
              </a:spcAft>
            </a:pPr>
            <a:r>
              <a:rPr lang="en-GB" sz="2000" dirty="0"/>
              <a:t>Key features include:</a:t>
            </a:r>
          </a:p>
          <a:p>
            <a:pPr>
              <a:lnSpc>
                <a:spcPct val="100000"/>
              </a:lnSpc>
              <a:spcBef>
                <a:spcPts val="600"/>
              </a:spcBef>
              <a:spcAft>
                <a:spcPts val="600"/>
              </a:spcAft>
            </a:pPr>
            <a:r>
              <a:rPr lang="en-GB" sz="2000" b="1" dirty="0"/>
              <a:t>Historical &amp; Geographical Specificity</a:t>
            </a:r>
            <a:r>
              <a:rPr lang="en-GB" sz="2000" dirty="0"/>
              <a:t>: Political Marxism stresses the importance of understanding historical contexts and specific social relations rather than applying universal economic laws. </a:t>
            </a:r>
          </a:p>
          <a:p>
            <a:pPr>
              <a:lnSpc>
                <a:spcPct val="100000"/>
              </a:lnSpc>
              <a:spcBef>
                <a:spcPts val="600"/>
              </a:spcBef>
              <a:spcAft>
                <a:spcPts val="600"/>
              </a:spcAft>
            </a:pPr>
            <a:r>
              <a:rPr lang="en-GB" sz="2000" dirty="0"/>
              <a:t>It argues that the development of capitalism and other social systems must be analysed within their unique historical and geographical settings.</a:t>
            </a:r>
          </a:p>
          <a:p>
            <a:pPr>
              <a:lnSpc>
                <a:spcPct val="100000"/>
              </a:lnSpc>
              <a:spcBef>
                <a:spcPts val="600"/>
              </a:spcBef>
              <a:spcAft>
                <a:spcPts val="600"/>
              </a:spcAft>
            </a:pPr>
            <a:endParaRPr lang="en-GB" sz="2000" dirty="0"/>
          </a:p>
        </p:txBody>
      </p:sp>
      <p:sp>
        <p:nvSpPr>
          <p:cNvPr id="4" name="TextBox 3">
            <a:extLst>
              <a:ext uri="{FF2B5EF4-FFF2-40B4-BE49-F238E27FC236}">
                <a16:creationId xmlns:a16="http://schemas.microsoft.com/office/drawing/2014/main" id="{8ED8F629-88A8-422D-BC88-3D1AA585AAF8}"/>
              </a:ext>
            </a:extLst>
          </p:cNvPr>
          <p:cNvSpPr txBox="1"/>
          <p:nvPr/>
        </p:nvSpPr>
        <p:spPr>
          <a:xfrm>
            <a:off x="3811509" y="5466523"/>
            <a:ext cx="4879818" cy="369332"/>
          </a:xfrm>
          <a:prstGeom prst="rect">
            <a:avLst/>
          </a:prstGeom>
          <a:noFill/>
        </p:spPr>
        <p:txBody>
          <a:bodyPr wrap="square" rtlCol="0">
            <a:spAutoFit/>
          </a:bodyPr>
          <a:lstStyle/>
          <a:p>
            <a:pPr algn="r"/>
            <a:r>
              <a:rPr lang="en-GB" dirty="0"/>
              <a:t>Based on Blackledge, P. </a:t>
            </a:r>
            <a:r>
              <a:rPr lang="en-GB" sz="1800" dirty="0"/>
              <a:t>(2008) </a:t>
            </a:r>
            <a:endParaRPr lang="en-GB" dirty="0"/>
          </a:p>
        </p:txBody>
      </p:sp>
    </p:spTree>
    <p:extLst>
      <p:ext uri="{BB962C8B-B14F-4D97-AF65-F5344CB8AC3E}">
        <p14:creationId xmlns:p14="http://schemas.microsoft.com/office/powerpoint/2010/main" val="605703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CE9AE1-80CA-7DAD-D9D9-A264FF3C795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BF8FD65-AAA5-BEAA-6C48-BFAB7F92139D}"/>
              </a:ext>
            </a:extLst>
          </p:cNvPr>
          <p:cNvSpPr>
            <a:spLocks noGrp="1"/>
          </p:cNvSpPr>
          <p:nvPr>
            <p:ph type="title"/>
          </p:nvPr>
        </p:nvSpPr>
        <p:spPr>
          <a:xfrm>
            <a:off x="628650" y="292698"/>
            <a:ext cx="7886700" cy="676024"/>
          </a:xfrm>
        </p:spPr>
        <p:txBody>
          <a:bodyPr>
            <a:normAutofit fontScale="90000"/>
          </a:bodyPr>
          <a:lstStyle/>
          <a:p>
            <a:pPr algn="ctr"/>
            <a:r>
              <a:rPr lang="en-GB" b="1" dirty="0"/>
              <a:t>Political Marxism</a:t>
            </a:r>
          </a:p>
        </p:txBody>
      </p:sp>
      <p:sp>
        <p:nvSpPr>
          <p:cNvPr id="3" name="Content Placeholder 2">
            <a:extLst>
              <a:ext uri="{FF2B5EF4-FFF2-40B4-BE49-F238E27FC236}">
                <a16:creationId xmlns:a16="http://schemas.microsoft.com/office/drawing/2014/main" id="{FEDA78A7-B576-AB4F-6C89-D4E7C24CAFD7}"/>
              </a:ext>
            </a:extLst>
          </p:cNvPr>
          <p:cNvSpPr>
            <a:spLocks noGrp="1"/>
          </p:cNvSpPr>
          <p:nvPr>
            <p:ph idx="1"/>
          </p:nvPr>
        </p:nvSpPr>
        <p:spPr>
          <a:xfrm>
            <a:off x="434565" y="1113577"/>
            <a:ext cx="8256761" cy="4352946"/>
          </a:xfrm>
        </p:spPr>
        <p:txBody>
          <a:bodyPr>
            <a:noAutofit/>
          </a:bodyPr>
          <a:lstStyle/>
          <a:p>
            <a:pPr>
              <a:lnSpc>
                <a:spcPct val="100000"/>
              </a:lnSpc>
              <a:spcBef>
                <a:spcPts val="600"/>
              </a:spcBef>
              <a:spcAft>
                <a:spcPts val="600"/>
              </a:spcAft>
            </a:pPr>
            <a:r>
              <a:rPr lang="en-GB" sz="2000" b="1" dirty="0"/>
              <a:t>Social Agency and Class Conflict</a:t>
            </a:r>
            <a:r>
              <a:rPr lang="en-GB" sz="2000" dirty="0"/>
              <a:t>: This approach places a strong emphasis on the actions and struggles of social classes. </a:t>
            </a:r>
          </a:p>
          <a:p>
            <a:pPr>
              <a:lnSpc>
                <a:spcPct val="100000"/>
              </a:lnSpc>
              <a:spcBef>
                <a:spcPts val="600"/>
              </a:spcBef>
              <a:spcAft>
                <a:spcPts val="600"/>
              </a:spcAft>
            </a:pPr>
            <a:r>
              <a:rPr lang="en-GB" sz="2000" dirty="0"/>
              <a:t>It highlights how class conflicts and political struggles shape historical developments, rather than seeing these changes as inevitable outcomes of economic structures.</a:t>
            </a:r>
          </a:p>
          <a:p>
            <a:pPr>
              <a:lnSpc>
                <a:spcPct val="100000"/>
              </a:lnSpc>
              <a:spcBef>
                <a:spcPts val="600"/>
              </a:spcBef>
              <a:spcAft>
                <a:spcPts val="600"/>
              </a:spcAft>
            </a:pPr>
            <a:r>
              <a:rPr lang="en-GB" sz="2000" b="1" dirty="0"/>
              <a:t>Critique of Economic Determinism</a:t>
            </a:r>
            <a:r>
              <a:rPr lang="en-GB" sz="2000" dirty="0"/>
              <a:t>: Political Marxists critique the idea that economic factors alone determine social and political outcomes. </a:t>
            </a:r>
          </a:p>
          <a:p>
            <a:pPr>
              <a:lnSpc>
                <a:spcPct val="100000"/>
              </a:lnSpc>
              <a:spcBef>
                <a:spcPts val="600"/>
              </a:spcBef>
              <a:spcAft>
                <a:spcPts val="600"/>
              </a:spcAft>
            </a:pPr>
            <a:r>
              <a:rPr lang="en-GB" sz="2000" dirty="0"/>
              <a:t>They argue that political and social factors, including state actions and class struggles, play a crucial role in shaping economic developments.</a:t>
            </a:r>
          </a:p>
          <a:p>
            <a:pPr>
              <a:lnSpc>
                <a:spcPct val="100000"/>
              </a:lnSpc>
              <a:spcBef>
                <a:spcPts val="600"/>
              </a:spcBef>
              <a:spcAft>
                <a:spcPts val="600"/>
              </a:spcAft>
            </a:pPr>
            <a:endParaRPr lang="en-GB" sz="2000" dirty="0"/>
          </a:p>
          <a:p>
            <a:pPr>
              <a:lnSpc>
                <a:spcPct val="100000"/>
              </a:lnSpc>
              <a:spcBef>
                <a:spcPts val="600"/>
              </a:spcBef>
              <a:spcAft>
                <a:spcPts val="600"/>
              </a:spcAft>
            </a:pPr>
            <a:endParaRPr lang="en-GB" sz="2000" dirty="0"/>
          </a:p>
        </p:txBody>
      </p:sp>
      <p:sp>
        <p:nvSpPr>
          <p:cNvPr id="4" name="TextBox 3">
            <a:extLst>
              <a:ext uri="{FF2B5EF4-FFF2-40B4-BE49-F238E27FC236}">
                <a16:creationId xmlns:a16="http://schemas.microsoft.com/office/drawing/2014/main" id="{27AF6255-B956-DBDD-18A1-ACA43BDBB355}"/>
              </a:ext>
            </a:extLst>
          </p:cNvPr>
          <p:cNvSpPr txBox="1"/>
          <p:nvPr/>
        </p:nvSpPr>
        <p:spPr>
          <a:xfrm>
            <a:off x="3811509" y="5466523"/>
            <a:ext cx="4879818" cy="369332"/>
          </a:xfrm>
          <a:prstGeom prst="rect">
            <a:avLst/>
          </a:prstGeom>
          <a:noFill/>
        </p:spPr>
        <p:txBody>
          <a:bodyPr wrap="square" rtlCol="0">
            <a:spAutoFit/>
          </a:bodyPr>
          <a:lstStyle/>
          <a:p>
            <a:pPr algn="r"/>
            <a:r>
              <a:rPr lang="en-GB" dirty="0"/>
              <a:t>Based on Blackledge, P. </a:t>
            </a:r>
            <a:r>
              <a:rPr lang="en-GB" sz="1800" dirty="0"/>
              <a:t>(2008) </a:t>
            </a:r>
            <a:endParaRPr lang="en-GB" dirty="0"/>
          </a:p>
        </p:txBody>
      </p:sp>
    </p:spTree>
    <p:extLst>
      <p:ext uri="{BB962C8B-B14F-4D97-AF65-F5344CB8AC3E}">
        <p14:creationId xmlns:p14="http://schemas.microsoft.com/office/powerpoint/2010/main" val="1634744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65C598-9490-5BE8-89F1-EB8661E08E3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2212FE3-8847-4957-9D88-1AD7BE7E991D}"/>
              </a:ext>
            </a:extLst>
          </p:cNvPr>
          <p:cNvSpPr>
            <a:spLocks noGrp="1"/>
          </p:cNvSpPr>
          <p:nvPr>
            <p:ph type="title"/>
          </p:nvPr>
        </p:nvSpPr>
        <p:spPr>
          <a:xfrm>
            <a:off x="628650" y="292698"/>
            <a:ext cx="7886700" cy="676024"/>
          </a:xfrm>
        </p:spPr>
        <p:txBody>
          <a:bodyPr>
            <a:normAutofit fontScale="90000"/>
          </a:bodyPr>
          <a:lstStyle/>
          <a:p>
            <a:pPr algn="ctr"/>
            <a:r>
              <a:rPr lang="en-GB" b="1" dirty="0"/>
              <a:t>Political Marxism</a:t>
            </a:r>
          </a:p>
        </p:txBody>
      </p:sp>
      <p:sp>
        <p:nvSpPr>
          <p:cNvPr id="3" name="Content Placeholder 2">
            <a:extLst>
              <a:ext uri="{FF2B5EF4-FFF2-40B4-BE49-F238E27FC236}">
                <a16:creationId xmlns:a16="http://schemas.microsoft.com/office/drawing/2014/main" id="{BA8D8B61-19C5-7B9F-2BFC-D488BC39BB23}"/>
              </a:ext>
            </a:extLst>
          </p:cNvPr>
          <p:cNvSpPr>
            <a:spLocks noGrp="1"/>
          </p:cNvSpPr>
          <p:nvPr>
            <p:ph idx="1"/>
          </p:nvPr>
        </p:nvSpPr>
        <p:spPr>
          <a:xfrm>
            <a:off x="434566" y="1113577"/>
            <a:ext cx="8080784" cy="4352946"/>
          </a:xfrm>
        </p:spPr>
        <p:txBody>
          <a:bodyPr>
            <a:normAutofit/>
          </a:bodyPr>
          <a:lstStyle/>
          <a:p>
            <a:r>
              <a:rPr lang="en-GB" sz="2000" b="1" dirty="0" err="1"/>
              <a:t>Rehistoricising</a:t>
            </a:r>
            <a:r>
              <a:rPr lang="en-GB" sz="2000" b="1" dirty="0"/>
              <a:t> Marxism</a:t>
            </a:r>
            <a:r>
              <a:rPr lang="en-GB" sz="2000" dirty="0"/>
              <a:t>: Political Marxism seeks to reintroduce historical and political analysis into Marxist theory, moving away from abstract and timeless models. </a:t>
            </a:r>
          </a:p>
          <a:p>
            <a:r>
              <a:rPr lang="en-GB" sz="2000" dirty="0"/>
              <a:t>It aims to understand how specific historical processes and social relations contribute to the development of capitalism and other social systems.</a:t>
            </a:r>
          </a:p>
          <a:p>
            <a:r>
              <a:rPr lang="en-GB" sz="2000" dirty="0"/>
              <a:t>Prominent figures associated with Political Marxism include Robert Brenner and Ellen Meiksins Wood.</a:t>
            </a:r>
          </a:p>
          <a:p>
            <a:pPr>
              <a:spcBef>
                <a:spcPts val="600"/>
              </a:spcBef>
              <a:spcAft>
                <a:spcPts val="600"/>
              </a:spcAft>
            </a:pPr>
            <a:endParaRPr lang="en-GB" sz="2000" dirty="0"/>
          </a:p>
        </p:txBody>
      </p:sp>
      <p:sp>
        <p:nvSpPr>
          <p:cNvPr id="4" name="TextBox 3">
            <a:extLst>
              <a:ext uri="{FF2B5EF4-FFF2-40B4-BE49-F238E27FC236}">
                <a16:creationId xmlns:a16="http://schemas.microsoft.com/office/drawing/2014/main" id="{BAD2C345-40CE-B7DA-20E2-C0BEC3D6E8FC}"/>
              </a:ext>
            </a:extLst>
          </p:cNvPr>
          <p:cNvSpPr txBox="1"/>
          <p:nvPr/>
        </p:nvSpPr>
        <p:spPr>
          <a:xfrm>
            <a:off x="3811509" y="5466523"/>
            <a:ext cx="4879818" cy="369332"/>
          </a:xfrm>
          <a:prstGeom prst="rect">
            <a:avLst/>
          </a:prstGeom>
          <a:noFill/>
        </p:spPr>
        <p:txBody>
          <a:bodyPr wrap="square" rtlCol="0">
            <a:spAutoFit/>
          </a:bodyPr>
          <a:lstStyle/>
          <a:p>
            <a:pPr algn="r"/>
            <a:r>
              <a:rPr lang="en-GB" dirty="0"/>
              <a:t>Based on Blackledge, P. </a:t>
            </a:r>
            <a:r>
              <a:rPr lang="en-GB" sz="1800" dirty="0"/>
              <a:t>(2008) </a:t>
            </a:r>
            <a:endParaRPr lang="en-GB" dirty="0"/>
          </a:p>
        </p:txBody>
      </p:sp>
    </p:spTree>
    <p:extLst>
      <p:ext uri="{BB962C8B-B14F-4D97-AF65-F5344CB8AC3E}">
        <p14:creationId xmlns:p14="http://schemas.microsoft.com/office/powerpoint/2010/main" val="1251557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C436DD-0566-5D38-6F2E-3870654C08B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F92F5A2-B46E-73B5-51FF-E3C7381FFB79}"/>
              </a:ext>
            </a:extLst>
          </p:cNvPr>
          <p:cNvSpPr>
            <a:spLocks noGrp="1"/>
          </p:cNvSpPr>
          <p:nvPr>
            <p:ph type="title"/>
          </p:nvPr>
        </p:nvSpPr>
        <p:spPr>
          <a:xfrm>
            <a:off x="628650" y="292698"/>
            <a:ext cx="7886700" cy="676024"/>
          </a:xfrm>
        </p:spPr>
        <p:txBody>
          <a:bodyPr>
            <a:normAutofit fontScale="90000"/>
          </a:bodyPr>
          <a:lstStyle/>
          <a:p>
            <a:pPr algn="ctr"/>
            <a:r>
              <a:rPr lang="en-GB" b="1" dirty="0"/>
              <a:t>Open Marxism</a:t>
            </a:r>
          </a:p>
        </p:txBody>
      </p:sp>
      <p:sp>
        <p:nvSpPr>
          <p:cNvPr id="3" name="Content Placeholder 2">
            <a:extLst>
              <a:ext uri="{FF2B5EF4-FFF2-40B4-BE49-F238E27FC236}">
                <a16:creationId xmlns:a16="http://schemas.microsoft.com/office/drawing/2014/main" id="{D55047A8-2C9F-E859-6B44-148ECE759130}"/>
              </a:ext>
            </a:extLst>
          </p:cNvPr>
          <p:cNvSpPr>
            <a:spLocks noGrp="1"/>
          </p:cNvSpPr>
          <p:nvPr>
            <p:ph idx="1"/>
          </p:nvPr>
        </p:nvSpPr>
        <p:spPr>
          <a:xfrm>
            <a:off x="289711" y="1004039"/>
            <a:ext cx="8401616" cy="4352946"/>
          </a:xfrm>
        </p:spPr>
        <p:txBody>
          <a:bodyPr>
            <a:normAutofit fontScale="92500" lnSpcReduction="20000"/>
          </a:bodyPr>
          <a:lstStyle/>
          <a:p>
            <a:pPr>
              <a:lnSpc>
                <a:spcPct val="120000"/>
              </a:lnSpc>
              <a:spcBef>
                <a:spcPts val="600"/>
              </a:spcBef>
              <a:spcAft>
                <a:spcPts val="600"/>
              </a:spcAft>
            </a:pPr>
            <a:r>
              <a:rPr lang="en-GB" sz="2400" dirty="0"/>
              <a:t>Open Marxism is a collection of critical and heterodox  (taking many viewpoints) Marxist schools of thought that critique state socialism and traditional party politics. </a:t>
            </a:r>
          </a:p>
          <a:p>
            <a:pPr>
              <a:lnSpc>
                <a:spcPct val="120000"/>
              </a:lnSpc>
              <a:spcBef>
                <a:spcPts val="600"/>
              </a:spcBef>
              <a:spcAft>
                <a:spcPts val="600"/>
              </a:spcAft>
            </a:pPr>
            <a:r>
              <a:rPr lang="en-GB" sz="2400" dirty="0"/>
              <a:t>It emphasizes the need for openness to praxis (practice informed by knowledge) and history through an anti-positivist method</a:t>
            </a:r>
          </a:p>
          <a:p>
            <a:pPr>
              <a:lnSpc>
                <a:spcPct val="120000"/>
              </a:lnSpc>
              <a:spcBef>
                <a:spcPts val="600"/>
              </a:spcBef>
              <a:spcAft>
                <a:spcPts val="600"/>
              </a:spcAft>
            </a:pPr>
            <a:r>
              <a:rPr lang="en-GB" sz="2400" dirty="0"/>
              <a:t>That is to say that they argue that the study of society is not an empirical, economic and  quantitative science but is instead a subjective, sociological and qualitative process</a:t>
            </a:r>
          </a:p>
          <a:p>
            <a:pPr>
              <a:lnSpc>
                <a:spcPct val="120000"/>
              </a:lnSpc>
              <a:spcBef>
                <a:spcPts val="600"/>
              </a:spcBef>
              <a:spcAft>
                <a:spcPts val="600"/>
              </a:spcAft>
            </a:pPr>
            <a:r>
              <a:rPr lang="en-GB" sz="2400" dirty="0"/>
              <a:t>They argue for a contextual understanding of society which focuses on the context and complexity of social phenomena rather than seeking universal laws.</a:t>
            </a:r>
          </a:p>
          <a:p>
            <a:pPr>
              <a:lnSpc>
                <a:spcPct val="120000"/>
              </a:lnSpc>
              <a:spcBef>
                <a:spcPts val="600"/>
              </a:spcBef>
              <a:spcAft>
                <a:spcPts val="600"/>
              </a:spcAft>
            </a:pPr>
            <a:endParaRPr lang="en-GB" sz="2400" dirty="0"/>
          </a:p>
        </p:txBody>
      </p:sp>
      <p:sp>
        <p:nvSpPr>
          <p:cNvPr id="4" name="TextBox 3">
            <a:extLst>
              <a:ext uri="{FF2B5EF4-FFF2-40B4-BE49-F238E27FC236}">
                <a16:creationId xmlns:a16="http://schemas.microsoft.com/office/drawing/2014/main" id="{FD8E7C22-C00D-00EE-0EC7-C55D3D100D86}"/>
              </a:ext>
            </a:extLst>
          </p:cNvPr>
          <p:cNvSpPr txBox="1"/>
          <p:nvPr/>
        </p:nvSpPr>
        <p:spPr>
          <a:xfrm>
            <a:off x="2643612" y="5466523"/>
            <a:ext cx="6047715" cy="369332"/>
          </a:xfrm>
          <a:prstGeom prst="rect">
            <a:avLst/>
          </a:prstGeom>
          <a:noFill/>
        </p:spPr>
        <p:txBody>
          <a:bodyPr wrap="square" rtlCol="0">
            <a:spAutoFit/>
          </a:bodyPr>
          <a:lstStyle/>
          <a:p>
            <a:pPr algn="r"/>
            <a:r>
              <a:rPr lang="en-GB" dirty="0"/>
              <a:t>See for example: John Holloway, Matamoros, &amp; Tischler </a:t>
            </a:r>
            <a:r>
              <a:rPr lang="en-GB" sz="1800" dirty="0"/>
              <a:t>(2008) </a:t>
            </a:r>
            <a:endParaRPr lang="en-GB" dirty="0"/>
          </a:p>
        </p:txBody>
      </p:sp>
    </p:spTree>
    <p:extLst>
      <p:ext uri="{BB962C8B-B14F-4D97-AF65-F5344CB8AC3E}">
        <p14:creationId xmlns:p14="http://schemas.microsoft.com/office/powerpoint/2010/main" val="3508442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D31448-862E-8614-2863-A1C3B5920CE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CC024FE-D92E-14D5-9F8F-AFA619F550C7}"/>
              </a:ext>
            </a:extLst>
          </p:cNvPr>
          <p:cNvSpPr>
            <a:spLocks noGrp="1"/>
          </p:cNvSpPr>
          <p:nvPr>
            <p:ph type="title"/>
          </p:nvPr>
        </p:nvSpPr>
        <p:spPr>
          <a:xfrm>
            <a:off x="628650" y="292698"/>
            <a:ext cx="7886700" cy="676024"/>
          </a:xfrm>
        </p:spPr>
        <p:txBody>
          <a:bodyPr>
            <a:normAutofit fontScale="90000"/>
          </a:bodyPr>
          <a:lstStyle/>
          <a:p>
            <a:pPr algn="ctr"/>
            <a:r>
              <a:rPr lang="en-GB" b="1" dirty="0"/>
              <a:t>Open Marxism</a:t>
            </a:r>
          </a:p>
        </p:txBody>
      </p:sp>
      <p:sp>
        <p:nvSpPr>
          <p:cNvPr id="3" name="Content Placeholder 2">
            <a:extLst>
              <a:ext uri="{FF2B5EF4-FFF2-40B4-BE49-F238E27FC236}">
                <a16:creationId xmlns:a16="http://schemas.microsoft.com/office/drawing/2014/main" id="{F4813D8A-E96A-AB85-A93C-F69B46103548}"/>
              </a:ext>
            </a:extLst>
          </p:cNvPr>
          <p:cNvSpPr>
            <a:spLocks noGrp="1"/>
          </p:cNvSpPr>
          <p:nvPr>
            <p:ph idx="1"/>
          </p:nvPr>
        </p:nvSpPr>
        <p:spPr>
          <a:xfrm>
            <a:off x="434566" y="1113577"/>
            <a:ext cx="8401616" cy="4352946"/>
          </a:xfrm>
        </p:spPr>
        <p:txBody>
          <a:bodyPr>
            <a:normAutofit lnSpcReduction="10000"/>
          </a:bodyPr>
          <a:lstStyle/>
          <a:p>
            <a:pPr>
              <a:lnSpc>
                <a:spcPct val="120000"/>
              </a:lnSpc>
              <a:spcBef>
                <a:spcPts val="600"/>
              </a:spcBef>
              <a:spcAft>
                <a:spcPts val="600"/>
              </a:spcAft>
            </a:pPr>
            <a:r>
              <a:rPr lang="en-GB" sz="2400" dirty="0"/>
              <a:t>Key features of Open Marxism include:</a:t>
            </a:r>
          </a:p>
          <a:p>
            <a:pPr>
              <a:lnSpc>
                <a:spcPct val="120000"/>
              </a:lnSpc>
              <a:spcBef>
                <a:spcPts val="600"/>
              </a:spcBef>
              <a:spcAft>
                <a:spcPts val="600"/>
              </a:spcAft>
            </a:pPr>
            <a:r>
              <a:rPr lang="en-GB" sz="2400" dirty="0"/>
              <a:t>Non-deterministic view of history: It foregrounds the unpredictability of class struggle, arguing that each example of class struggle is different</a:t>
            </a:r>
          </a:p>
          <a:p>
            <a:pPr>
              <a:lnSpc>
                <a:spcPct val="120000"/>
              </a:lnSpc>
              <a:spcBef>
                <a:spcPts val="600"/>
              </a:spcBef>
              <a:spcAft>
                <a:spcPts val="600"/>
              </a:spcAft>
            </a:pPr>
            <a:r>
              <a:rPr lang="en-GB" sz="2400" dirty="0"/>
              <a:t>Anti-structuralist: It opposes ‘structuralist’ forms of Marxism such as those seen in communist Russia and China</a:t>
            </a:r>
          </a:p>
          <a:p>
            <a:pPr>
              <a:lnSpc>
                <a:spcPct val="120000"/>
              </a:lnSpc>
              <a:spcBef>
                <a:spcPts val="600"/>
              </a:spcBef>
              <a:spcAft>
                <a:spcPts val="600"/>
              </a:spcAft>
            </a:pPr>
            <a:r>
              <a:rPr lang="en-GB" sz="2400" dirty="0"/>
              <a:t>Open Marxism aims to reconceptualise Marxism as a theory of struggle in general, rather than an objective, economic analysis of capitalist domination. </a:t>
            </a:r>
          </a:p>
        </p:txBody>
      </p:sp>
      <p:sp>
        <p:nvSpPr>
          <p:cNvPr id="5" name="TextBox 4">
            <a:extLst>
              <a:ext uri="{FF2B5EF4-FFF2-40B4-BE49-F238E27FC236}">
                <a16:creationId xmlns:a16="http://schemas.microsoft.com/office/drawing/2014/main" id="{FF6A92CB-9851-4294-F3C4-6706E03CE770}"/>
              </a:ext>
            </a:extLst>
          </p:cNvPr>
          <p:cNvSpPr txBox="1"/>
          <p:nvPr/>
        </p:nvSpPr>
        <p:spPr>
          <a:xfrm>
            <a:off x="2643612" y="5466523"/>
            <a:ext cx="6047715" cy="369332"/>
          </a:xfrm>
          <a:prstGeom prst="rect">
            <a:avLst/>
          </a:prstGeom>
          <a:noFill/>
        </p:spPr>
        <p:txBody>
          <a:bodyPr wrap="square" rtlCol="0">
            <a:spAutoFit/>
          </a:bodyPr>
          <a:lstStyle/>
          <a:p>
            <a:pPr algn="r"/>
            <a:r>
              <a:rPr lang="en-GB" dirty="0"/>
              <a:t>See for example: John Holloway </a:t>
            </a:r>
            <a:r>
              <a:rPr lang="en-GB" sz="1800" dirty="0"/>
              <a:t>(2010) </a:t>
            </a:r>
            <a:endParaRPr lang="en-GB" dirty="0"/>
          </a:p>
        </p:txBody>
      </p:sp>
    </p:spTree>
    <p:extLst>
      <p:ext uri="{BB962C8B-B14F-4D97-AF65-F5344CB8AC3E}">
        <p14:creationId xmlns:p14="http://schemas.microsoft.com/office/powerpoint/2010/main" val="465276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563530-70E9-A959-6F57-923BB433BF35}"/>
              </a:ext>
            </a:extLst>
          </p:cNvPr>
          <p:cNvSpPr>
            <a:spLocks noGrp="1"/>
          </p:cNvSpPr>
          <p:nvPr>
            <p:ph type="title"/>
          </p:nvPr>
        </p:nvSpPr>
        <p:spPr>
          <a:xfrm>
            <a:off x="628650" y="2124530"/>
            <a:ext cx="7886700" cy="1325563"/>
          </a:xfrm>
        </p:spPr>
        <p:txBody>
          <a:bodyPr>
            <a:normAutofit/>
          </a:bodyPr>
          <a:lstStyle/>
          <a:p>
            <a:pPr algn="ctr"/>
            <a:r>
              <a:rPr lang="en-GB" sz="5400" b="1" dirty="0"/>
              <a:t>Anarchism</a:t>
            </a:r>
          </a:p>
        </p:txBody>
      </p:sp>
    </p:spTree>
    <p:extLst>
      <p:ext uri="{BB962C8B-B14F-4D97-AF65-F5344CB8AC3E}">
        <p14:creationId xmlns:p14="http://schemas.microsoft.com/office/powerpoint/2010/main" val="11412111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603382-E16F-FA61-B89A-EEDC9396B23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3D9E059-4942-A70B-7D42-DF0C543ECDA6}"/>
              </a:ext>
            </a:extLst>
          </p:cNvPr>
          <p:cNvSpPr>
            <a:spLocks noGrp="1"/>
          </p:cNvSpPr>
          <p:nvPr>
            <p:ph type="title"/>
          </p:nvPr>
        </p:nvSpPr>
        <p:spPr>
          <a:xfrm>
            <a:off x="628650" y="292698"/>
            <a:ext cx="7886700" cy="676024"/>
          </a:xfrm>
        </p:spPr>
        <p:txBody>
          <a:bodyPr>
            <a:normAutofit fontScale="90000"/>
          </a:bodyPr>
          <a:lstStyle/>
          <a:p>
            <a:pPr algn="ctr"/>
            <a:r>
              <a:rPr lang="en-GB" b="1" dirty="0"/>
              <a:t>Principles of Anarchism</a:t>
            </a:r>
          </a:p>
        </p:txBody>
      </p:sp>
      <p:sp>
        <p:nvSpPr>
          <p:cNvPr id="3" name="Content Placeholder 2">
            <a:extLst>
              <a:ext uri="{FF2B5EF4-FFF2-40B4-BE49-F238E27FC236}">
                <a16:creationId xmlns:a16="http://schemas.microsoft.com/office/drawing/2014/main" id="{906D404F-4FEB-886D-3B6A-DC13CD0E803E}"/>
              </a:ext>
            </a:extLst>
          </p:cNvPr>
          <p:cNvSpPr>
            <a:spLocks noGrp="1"/>
          </p:cNvSpPr>
          <p:nvPr>
            <p:ph idx="1"/>
          </p:nvPr>
        </p:nvSpPr>
        <p:spPr>
          <a:xfrm>
            <a:off x="307817" y="1252527"/>
            <a:ext cx="8528365" cy="4352946"/>
          </a:xfrm>
        </p:spPr>
        <p:txBody>
          <a:bodyPr>
            <a:noAutofit/>
          </a:bodyPr>
          <a:lstStyle/>
          <a:p>
            <a:pPr>
              <a:lnSpc>
                <a:spcPct val="120000"/>
              </a:lnSpc>
              <a:spcBef>
                <a:spcPts val="600"/>
              </a:spcBef>
              <a:spcAft>
                <a:spcPts val="600"/>
              </a:spcAft>
            </a:pPr>
            <a:r>
              <a:rPr lang="en-GB" sz="2200" dirty="0"/>
              <a:t>Anarchist ideology is a political philosophy that advocates for a society without hierarchical structures and coercive institutions. (Slevin, 2018)</a:t>
            </a:r>
          </a:p>
          <a:p>
            <a:pPr>
              <a:lnSpc>
                <a:spcPct val="120000"/>
              </a:lnSpc>
              <a:spcBef>
                <a:spcPts val="600"/>
              </a:spcBef>
              <a:spcAft>
                <a:spcPts val="600"/>
              </a:spcAft>
            </a:pPr>
            <a:r>
              <a:rPr lang="en-GB" sz="2200" dirty="0"/>
              <a:t>‘While supporters of the state see it as necessary to solve problems of security and order (and in many cases, to provide other services), anarchists reverse the argument, and see such problems as a direct consequence of its existence whatever form it may take’ (Slevin, 2018)</a:t>
            </a:r>
          </a:p>
          <a:p>
            <a:pPr>
              <a:lnSpc>
                <a:spcPct val="120000"/>
              </a:lnSpc>
              <a:spcBef>
                <a:spcPts val="600"/>
              </a:spcBef>
              <a:spcAft>
                <a:spcPts val="600"/>
              </a:spcAft>
            </a:pPr>
            <a:r>
              <a:rPr lang="en-GB" sz="2200" dirty="0"/>
              <a:t>It is ‘grounded in moral claims about the importance of individual liberty, often conceived as freedom from domination’. (</a:t>
            </a:r>
            <a:r>
              <a:rPr lang="fi-FI" sz="2200" dirty="0"/>
              <a:t>Zalta &amp; Nodelman, 2021) </a:t>
            </a:r>
            <a:endParaRPr lang="en-GB" sz="2200" dirty="0"/>
          </a:p>
        </p:txBody>
      </p:sp>
    </p:spTree>
    <p:extLst>
      <p:ext uri="{BB962C8B-B14F-4D97-AF65-F5344CB8AC3E}">
        <p14:creationId xmlns:p14="http://schemas.microsoft.com/office/powerpoint/2010/main" val="2219316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929E94-5341-DC36-1C51-D0F750646F2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25869EF-3320-A7F1-41C5-EBA2975FD1A2}"/>
              </a:ext>
            </a:extLst>
          </p:cNvPr>
          <p:cNvSpPr>
            <a:spLocks noGrp="1"/>
          </p:cNvSpPr>
          <p:nvPr>
            <p:ph type="title"/>
          </p:nvPr>
        </p:nvSpPr>
        <p:spPr>
          <a:xfrm>
            <a:off x="628650" y="292698"/>
            <a:ext cx="7886700" cy="676024"/>
          </a:xfrm>
        </p:spPr>
        <p:txBody>
          <a:bodyPr>
            <a:normAutofit fontScale="90000"/>
          </a:bodyPr>
          <a:lstStyle/>
          <a:p>
            <a:pPr algn="ctr"/>
            <a:r>
              <a:rPr lang="en-GB" b="1" dirty="0"/>
              <a:t>Principles of Anarchism</a:t>
            </a:r>
          </a:p>
        </p:txBody>
      </p:sp>
      <p:sp>
        <p:nvSpPr>
          <p:cNvPr id="3" name="Content Placeholder 2">
            <a:extLst>
              <a:ext uri="{FF2B5EF4-FFF2-40B4-BE49-F238E27FC236}">
                <a16:creationId xmlns:a16="http://schemas.microsoft.com/office/drawing/2014/main" id="{0EF4101E-C449-99AA-1675-82C3B4E94E69}"/>
              </a:ext>
            </a:extLst>
          </p:cNvPr>
          <p:cNvSpPr>
            <a:spLocks noGrp="1"/>
          </p:cNvSpPr>
          <p:nvPr>
            <p:ph idx="1"/>
          </p:nvPr>
        </p:nvSpPr>
        <p:spPr>
          <a:xfrm>
            <a:off x="434565" y="1113577"/>
            <a:ext cx="8528365" cy="4352946"/>
          </a:xfrm>
        </p:spPr>
        <p:txBody>
          <a:bodyPr>
            <a:noAutofit/>
          </a:bodyPr>
          <a:lstStyle/>
          <a:p>
            <a:pPr>
              <a:lnSpc>
                <a:spcPct val="120000"/>
              </a:lnSpc>
              <a:spcBef>
                <a:spcPts val="600"/>
              </a:spcBef>
              <a:spcAft>
                <a:spcPts val="600"/>
              </a:spcAft>
            </a:pPr>
            <a:r>
              <a:rPr lang="en-GB" sz="2200" dirty="0"/>
              <a:t>‘Anarchists also offer a positive theory of human flourishing, based upon an ideal of equality, community, and non-coercive consensus building’. (</a:t>
            </a:r>
            <a:r>
              <a:rPr lang="fi-FI" sz="2200" dirty="0"/>
              <a:t>Zalta &amp; Nodelman, 2021) </a:t>
            </a:r>
            <a:endParaRPr lang="en-GB" sz="2200" dirty="0"/>
          </a:p>
          <a:p>
            <a:pPr>
              <a:lnSpc>
                <a:spcPct val="120000"/>
              </a:lnSpc>
              <a:spcBef>
                <a:spcPts val="600"/>
              </a:spcBef>
              <a:spcAft>
                <a:spcPts val="600"/>
              </a:spcAft>
            </a:pPr>
            <a:r>
              <a:rPr lang="en-GB" sz="2200" dirty="0"/>
              <a:t>‘Anarchism has inspired practical efforts at establishing utopian communities, radical and revolutionary political agendas, and various forms of direct action’. (</a:t>
            </a:r>
            <a:r>
              <a:rPr lang="fi-FI" sz="2200" dirty="0"/>
              <a:t>Zalta &amp; Nodelman, 2021)</a:t>
            </a:r>
          </a:p>
          <a:p>
            <a:pPr>
              <a:lnSpc>
                <a:spcPct val="120000"/>
              </a:lnSpc>
              <a:spcBef>
                <a:spcPts val="600"/>
              </a:spcBef>
              <a:spcAft>
                <a:spcPts val="600"/>
              </a:spcAft>
            </a:pPr>
            <a:r>
              <a:rPr lang="en-GB" sz="2200" dirty="0"/>
              <a:t>Prominent figures in anarchist thought include Pierre-Joseph Proudhon Mikhail Bakunin, Peter Kropotkin, Emma Goldman, and more recently, Noam Chomsky.</a:t>
            </a:r>
          </a:p>
        </p:txBody>
      </p:sp>
    </p:spTree>
    <p:extLst>
      <p:ext uri="{BB962C8B-B14F-4D97-AF65-F5344CB8AC3E}">
        <p14:creationId xmlns:p14="http://schemas.microsoft.com/office/powerpoint/2010/main" val="3215799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07BB27-EE19-11CA-EA5E-2E754FC74B1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4A2F63D-8F75-8D78-C777-B80F1B6BB0BB}"/>
              </a:ext>
            </a:extLst>
          </p:cNvPr>
          <p:cNvSpPr>
            <a:spLocks noGrp="1"/>
          </p:cNvSpPr>
          <p:nvPr>
            <p:ph type="title"/>
          </p:nvPr>
        </p:nvSpPr>
        <p:spPr>
          <a:xfrm>
            <a:off x="628650" y="292698"/>
            <a:ext cx="7886700" cy="676024"/>
          </a:xfrm>
        </p:spPr>
        <p:txBody>
          <a:bodyPr>
            <a:normAutofit fontScale="90000"/>
          </a:bodyPr>
          <a:lstStyle/>
          <a:p>
            <a:pPr algn="ctr"/>
            <a:r>
              <a:rPr lang="en-GB" b="1" dirty="0"/>
              <a:t>Principles of Anarchism</a:t>
            </a:r>
          </a:p>
        </p:txBody>
      </p:sp>
      <p:sp>
        <p:nvSpPr>
          <p:cNvPr id="3" name="Content Placeholder 2">
            <a:extLst>
              <a:ext uri="{FF2B5EF4-FFF2-40B4-BE49-F238E27FC236}">
                <a16:creationId xmlns:a16="http://schemas.microsoft.com/office/drawing/2014/main" id="{B0F3CA0E-235B-7B09-4AE9-EDB117636B7A}"/>
              </a:ext>
            </a:extLst>
          </p:cNvPr>
          <p:cNvSpPr>
            <a:spLocks noGrp="1"/>
          </p:cNvSpPr>
          <p:nvPr>
            <p:ph idx="1"/>
          </p:nvPr>
        </p:nvSpPr>
        <p:spPr>
          <a:xfrm>
            <a:off x="434566" y="1113577"/>
            <a:ext cx="8401616" cy="4352946"/>
          </a:xfrm>
        </p:spPr>
        <p:txBody>
          <a:bodyPr>
            <a:noAutofit/>
          </a:bodyPr>
          <a:lstStyle/>
          <a:p>
            <a:pPr>
              <a:lnSpc>
                <a:spcPct val="100000"/>
              </a:lnSpc>
              <a:spcBef>
                <a:spcPts val="600"/>
              </a:spcBef>
              <a:spcAft>
                <a:spcPts val="600"/>
              </a:spcAft>
            </a:pPr>
            <a:r>
              <a:rPr lang="en-GB" sz="2200" dirty="0"/>
              <a:t>Key features of anarchist thought include:</a:t>
            </a:r>
          </a:p>
          <a:p>
            <a:pPr>
              <a:lnSpc>
                <a:spcPct val="100000"/>
              </a:lnSpc>
              <a:spcBef>
                <a:spcPts val="600"/>
              </a:spcBef>
              <a:spcAft>
                <a:spcPts val="600"/>
              </a:spcAft>
            </a:pPr>
            <a:r>
              <a:rPr lang="en-GB" sz="2200" dirty="0"/>
              <a:t>Anti-Authoritarianism: Anarchists oppose all forms of hierarchical authority, including the state, capitalism, and other forms of domination. They believe that power should be decentralized and that individuals should have autonomy over their own lives.</a:t>
            </a:r>
          </a:p>
          <a:p>
            <a:pPr>
              <a:lnSpc>
                <a:spcPct val="100000"/>
              </a:lnSpc>
              <a:spcBef>
                <a:spcPts val="600"/>
              </a:spcBef>
              <a:spcAft>
                <a:spcPts val="600"/>
              </a:spcAft>
            </a:pPr>
            <a:r>
              <a:rPr lang="en-GB" sz="2200" dirty="0"/>
              <a:t>Direct Action: Anarchists often emphasize direct action as a means of achieving social change. This can include protests, strikes, and other forms of grassroots activism that bypass traditional political channels.</a:t>
            </a:r>
          </a:p>
          <a:p>
            <a:pPr>
              <a:lnSpc>
                <a:spcPct val="100000"/>
              </a:lnSpc>
              <a:spcBef>
                <a:spcPts val="600"/>
              </a:spcBef>
              <a:spcAft>
                <a:spcPts val="600"/>
              </a:spcAft>
            </a:pPr>
            <a:r>
              <a:rPr lang="en-GB" sz="2200" dirty="0"/>
              <a:t>Mutual Aid: The principle of mutual aid is central to anarchist thought. Anarchists advocate for cooperative and voluntary forms of social organization where people help each other based on solidarity and reciprocity.</a:t>
            </a:r>
          </a:p>
        </p:txBody>
      </p:sp>
    </p:spTree>
    <p:extLst>
      <p:ext uri="{BB962C8B-B14F-4D97-AF65-F5344CB8AC3E}">
        <p14:creationId xmlns:p14="http://schemas.microsoft.com/office/powerpoint/2010/main" val="1910982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6B947A-B82C-B62B-A667-E09C045B59D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CC8FCF9-ED14-9FD0-8A3F-A2BB81E8F2C7}"/>
              </a:ext>
            </a:extLst>
          </p:cNvPr>
          <p:cNvSpPr>
            <a:spLocks noGrp="1"/>
          </p:cNvSpPr>
          <p:nvPr>
            <p:ph type="title"/>
          </p:nvPr>
        </p:nvSpPr>
        <p:spPr>
          <a:xfrm>
            <a:off x="628650" y="292698"/>
            <a:ext cx="7886700" cy="676024"/>
          </a:xfrm>
        </p:spPr>
        <p:txBody>
          <a:bodyPr>
            <a:normAutofit fontScale="90000"/>
          </a:bodyPr>
          <a:lstStyle/>
          <a:p>
            <a:pPr algn="ctr"/>
            <a:r>
              <a:rPr lang="en-GB" b="1" dirty="0"/>
              <a:t>Principles of Anarchism</a:t>
            </a:r>
          </a:p>
        </p:txBody>
      </p:sp>
      <p:sp>
        <p:nvSpPr>
          <p:cNvPr id="3" name="Content Placeholder 2">
            <a:extLst>
              <a:ext uri="{FF2B5EF4-FFF2-40B4-BE49-F238E27FC236}">
                <a16:creationId xmlns:a16="http://schemas.microsoft.com/office/drawing/2014/main" id="{A89EE257-4718-E19D-660F-8CF452642CEE}"/>
              </a:ext>
            </a:extLst>
          </p:cNvPr>
          <p:cNvSpPr>
            <a:spLocks noGrp="1"/>
          </p:cNvSpPr>
          <p:nvPr>
            <p:ph idx="1"/>
          </p:nvPr>
        </p:nvSpPr>
        <p:spPr>
          <a:xfrm>
            <a:off x="434566" y="1113577"/>
            <a:ext cx="8080784" cy="4352946"/>
          </a:xfrm>
        </p:spPr>
        <p:txBody>
          <a:bodyPr>
            <a:noAutofit/>
          </a:bodyPr>
          <a:lstStyle/>
          <a:p>
            <a:pPr>
              <a:lnSpc>
                <a:spcPct val="100000"/>
              </a:lnSpc>
              <a:spcBef>
                <a:spcPts val="600"/>
              </a:spcBef>
              <a:spcAft>
                <a:spcPts val="600"/>
              </a:spcAft>
            </a:pPr>
            <a:r>
              <a:rPr lang="en-GB" sz="2200" dirty="0"/>
              <a:t>Self-Management: Anarchists support self-management and direct democracy, where decisions are made collectively by those affected by them. This can be seen in practices like workers' councils and community assemblies.</a:t>
            </a:r>
          </a:p>
          <a:p>
            <a:pPr>
              <a:lnSpc>
                <a:spcPct val="100000"/>
              </a:lnSpc>
              <a:spcBef>
                <a:spcPts val="600"/>
              </a:spcBef>
              <a:spcAft>
                <a:spcPts val="600"/>
              </a:spcAft>
            </a:pPr>
            <a:r>
              <a:rPr lang="en-GB" sz="2200" dirty="0"/>
              <a:t>Anti-Capitalism: Anarchists critique capitalism as a system of exploitation and inequality. They advocate for the abolition of private property (in the sense of means of production) and the establishment of communal ownership and control over resources.</a:t>
            </a:r>
          </a:p>
          <a:p>
            <a:pPr>
              <a:lnSpc>
                <a:spcPct val="100000"/>
              </a:lnSpc>
              <a:spcBef>
                <a:spcPts val="600"/>
              </a:spcBef>
              <a:spcAft>
                <a:spcPts val="600"/>
              </a:spcAft>
            </a:pPr>
            <a:r>
              <a:rPr lang="en-GB" sz="2200" dirty="0"/>
              <a:t>Liberty and Equality: Anarchists strive for a society where individuals are free to pursue their own goals without coercion, and where social and economic equality is promoted. They believe that true freedom can only be achieved in a society without oppression.</a:t>
            </a:r>
          </a:p>
        </p:txBody>
      </p:sp>
    </p:spTree>
    <p:extLst>
      <p:ext uri="{BB962C8B-B14F-4D97-AF65-F5344CB8AC3E}">
        <p14:creationId xmlns:p14="http://schemas.microsoft.com/office/powerpoint/2010/main" val="34775366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7A73C0-BB97-28EC-728E-DE9146A79BB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8F778B2-D155-4F0E-DCF0-89418847771B}"/>
              </a:ext>
            </a:extLst>
          </p:cNvPr>
          <p:cNvSpPr>
            <a:spLocks noGrp="1"/>
          </p:cNvSpPr>
          <p:nvPr>
            <p:ph type="title"/>
          </p:nvPr>
        </p:nvSpPr>
        <p:spPr>
          <a:xfrm>
            <a:off x="628650" y="292698"/>
            <a:ext cx="7886700" cy="676024"/>
          </a:xfrm>
        </p:spPr>
        <p:txBody>
          <a:bodyPr>
            <a:normAutofit fontScale="90000"/>
          </a:bodyPr>
          <a:lstStyle/>
          <a:p>
            <a:pPr algn="ctr"/>
            <a:r>
              <a:rPr lang="en-GB" b="1" dirty="0"/>
              <a:t>Principles of Anarchism</a:t>
            </a:r>
          </a:p>
        </p:txBody>
      </p:sp>
      <p:sp>
        <p:nvSpPr>
          <p:cNvPr id="3" name="Content Placeholder 2">
            <a:extLst>
              <a:ext uri="{FF2B5EF4-FFF2-40B4-BE49-F238E27FC236}">
                <a16:creationId xmlns:a16="http://schemas.microsoft.com/office/drawing/2014/main" id="{55FB3F2A-E9FF-2E51-E982-79991A2315AE}"/>
              </a:ext>
            </a:extLst>
          </p:cNvPr>
          <p:cNvSpPr>
            <a:spLocks noGrp="1"/>
          </p:cNvSpPr>
          <p:nvPr>
            <p:ph idx="1"/>
          </p:nvPr>
        </p:nvSpPr>
        <p:spPr>
          <a:xfrm>
            <a:off x="434566" y="1113577"/>
            <a:ext cx="8080784" cy="4352946"/>
          </a:xfrm>
        </p:spPr>
        <p:txBody>
          <a:bodyPr>
            <a:noAutofit/>
          </a:bodyPr>
          <a:lstStyle/>
          <a:p>
            <a:pPr>
              <a:lnSpc>
                <a:spcPct val="100000"/>
              </a:lnSpc>
              <a:spcBef>
                <a:spcPts val="600"/>
              </a:spcBef>
              <a:spcAft>
                <a:spcPts val="600"/>
              </a:spcAft>
            </a:pPr>
            <a:r>
              <a:rPr lang="en-GB" sz="2200" dirty="0"/>
              <a:t>Environmentalism: Many anarchists are also environmentalists, advocating for sustainable living and the protection of natural ecosystems. They often see the exploitation of nature as linked to the exploitation of people.</a:t>
            </a:r>
          </a:p>
          <a:p>
            <a:pPr>
              <a:lnSpc>
                <a:spcPct val="100000"/>
              </a:lnSpc>
              <a:spcBef>
                <a:spcPts val="600"/>
              </a:spcBef>
              <a:spcAft>
                <a:spcPts val="600"/>
              </a:spcAft>
            </a:pPr>
            <a:r>
              <a:rPr lang="en-GB" sz="2200" dirty="0"/>
              <a:t>Diverse Strains: Anarchism is not a monolithic ideology; it includes various strains such as anarcho-communism, anarcho-syndicalism, individualist anarchism, and eco-anarchism.</a:t>
            </a:r>
          </a:p>
          <a:p>
            <a:pPr>
              <a:lnSpc>
                <a:spcPct val="100000"/>
              </a:lnSpc>
              <a:spcBef>
                <a:spcPts val="600"/>
              </a:spcBef>
              <a:spcAft>
                <a:spcPts val="600"/>
              </a:spcAft>
            </a:pPr>
            <a:r>
              <a:rPr lang="en-GB" sz="2200" dirty="0"/>
              <a:t>‘Almost by definition, there are as many forms of anarchism as there are supporters of it, each with its own emphasis and approach’. (Slevin, 2018)</a:t>
            </a:r>
          </a:p>
        </p:txBody>
      </p:sp>
    </p:spTree>
    <p:extLst>
      <p:ext uri="{BB962C8B-B14F-4D97-AF65-F5344CB8AC3E}">
        <p14:creationId xmlns:p14="http://schemas.microsoft.com/office/powerpoint/2010/main" val="137144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563530-70E9-A959-6F57-923BB433BF35}"/>
              </a:ext>
            </a:extLst>
          </p:cNvPr>
          <p:cNvSpPr>
            <a:spLocks noGrp="1"/>
          </p:cNvSpPr>
          <p:nvPr>
            <p:ph type="title"/>
          </p:nvPr>
        </p:nvSpPr>
        <p:spPr>
          <a:xfrm>
            <a:off x="628650" y="2124530"/>
            <a:ext cx="7886700" cy="1325563"/>
          </a:xfrm>
        </p:spPr>
        <p:txBody>
          <a:bodyPr>
            <a:normAutofit/>
          </a:bodyPr>
          <a:lstStyle/>
          <a:p>
            <a:pPr algn="ctr"/>
            <a:r>
              <a:rPr lang="en-GB" sz="5400" b="1" dirty="0"/>
              <a:t>Far Right Ideologies</a:t>
            </a:r>
          </a:p>
        </p:txBody>
      </p:sp>
    </p:spTree>
    <p:extLst>
      <p:ext uri="{BB962C8B-B14F-4D97-AF65-F5344CB8AC3E}">
        <p14:creationId xmlns:p14="http://schemas.microsoft.com/office/powerpoint/2010/main" val="295760298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2F2E9A-1B8E-EC99-E3AE-8C609A16F46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53C4411-BD48-241D-1773-2AE40E11BEC3}"/>
              </a:ext>
            </a:extLst>
          </p:cNvPr>
          <p:cNvSpPr>
            <a:spLocks noGrp="1"/>
          </p:cNvSpPr>
          <p:nvPr>
            <p:ph type="title"/>
          </p:nvPr>
        </p:nvSpPr>
        <p:spPr>
          <a:xfrm>
            <a:off x="628650" y="292698"/>
            <a:ext cx="7886700" cy="676024"/>
          </a:xfrm>
        </p:spPr>
        <p:txBody>
          <a:bodyPr>
            <a:normAutofit fontScale="90000"/>
          </a:bodyPr>
          <a:lstStyle/>
          <a:p>
            <a:pPr algn="ctr"/>
            <a:r>
              <a:rPr lang="en-GB" b="1" dirty="0"/>
              <a:t>Far Right Ideologies</a:t>
            </a:r>
          </a:p>
        </p:txBody>
      </p:sp>
      <p:sp>
        <p:nvSpPr>
          <p:cNvPr id="3" name="Content Placeholder 2">
            <a:extLst>
              <a:ext uri="{FF2B5EF4-FFF2-40B4-BE49-F238E27FC236}">
                <a16:creationId xmlns:a16="http://schemas.microsoft.com/office/drawing/2014/main" id="{9BFB916E-4A14-C9F4-5531-70E488EC977D}"/>
              </a:ext>
            </a:extLst>
          </p:cNvPr>
          <p:cNvSpPr>
            <a:spLocks noGrp="1"/>
          </p:cNvSpPr>
          <p:nvPr>
            <p:ph idx="1"/>
          </p:nvPr>
        </p:nvSpPr>
        <p:spPr>
          <a:xfrm>
            <a:off x="434566" y="1113577"/>
            <a:ext cx="8437830" cy="4352946"/>
          </a:xfrm>
        </p:spPr>
        <p:txBody>
          <a:bodyPr>
            <a:noAutofit/>
          </a:bodyPr>
          <a:lstStyle/>
          <a:p>
            <a:pPr>
              <a:lnSpc>
                <a:spcPct val="120000"/>
              </a:lnSpc>
              <a:spcBef>
                <a:spcPts val="600"/>
              </a:spcBef>
              <a:spcAft>
                <a:spcPts val="600"/>
              </a:spcAft>
            </a:pPr>
            <a:r>
              <a:rPr lang="en-GB" sz="2200" dirty="0"/>
              <a:t>Modern far-right ideology encompasses a range of beliefs and movements characterized by radical conservatism, authoritarianism, and ultra-nationalism. Key features include:</a:t>
            </a:r>
          </a:p>
          <a:p>
            <a:pPr>
              <a:lnSpc>
                <a:spcPct val="120000"/>
              </a:lnSpc>
              <a:spcBef>
                <a:spcPts val="600"/>
              </a:spcBef>
              <a:spcAft>
                <a:spcPts val="600"/>
              </a:spcAft>
            </a:pPr>
            <a:r>
              <a:rPr lang="en-GB" sz="2200" dirty="0"/>
              <a:t>Nationalism and Nativism: Far-right ideologies often emphasize a strong sense of national identity and pride, coupled with a belief in the superiority of the native population over immigrants and minorities.</a:t>
            </a:r>
          </a:p>
          <a:p>
            <a:pPr>
              <a:lnSpc>
                <a:spcPct val="120000"/>
              </a:lnSpc>
              <a:spcBef>
                <a:spcPts val="600"/>
              </a:spcBef>
              <a:spcAft>
                <a:spcPts val="600"/>
              </a:spcAft>
            </a:pPr>
            <a:r>
              <a:rPr lang="en-GB" sz="2200" dirty="0"/>
              <a:t>Authoritarianism: Many far-right movements advocate for strong, centralized authority and often support authoritarian leaders who promise to restore order and traditional values.</a:t>
            </a:r>
          </a:p>
        </p:txBody>
      </p:sp>
      <p:sp>
        <p:nvSpPr>
          <p:cNvPr id="4" name="TextBox 3">
            <a:extLst>
              <a:ext uri="{FF2B5EF4-FFF2-40B4-BE49-F238E27FC236}">
                <a16:creationId xmlns:a16="http://schemas.microsoft.com/office/drawing/2014/main" id="{D87D65D8-A2B0-CA5C-4076-2B136897AEAD}"/>
              </a:ext>
            </a:extLst>
          </p:cNvPr>
          <p:cNvSpPr txBox="1"/>
          <p:nvPr/>
        </p:nvSpPr>
        <p:spPr>
          <a:xfrm>
            <a:off x="3811509" y="5466523"/>
            <a:ext cx="4879818" cy="369332"/>
          </a:xfrm>
          <a:prstGeom prst="rect">
            <a:avLst/>
          </a:prstGeom>
          <a:noFill/>
        </p:spPr>
        <p:txBody>
          <a:bodyPr wrap="square" rtlCol="0">
            <a:spAutoFit/>
          </a:bodyPr>
          <a:lstStyle/>
          <a:p>
            <a:pPr algn="r"/>
            <a:r>
              <a:rPr lang="en-GB" dirty="0"/>
              <a:t>Based on Mudde, C. </a:t>
            </a:r>
            <a:r>
              <a:rPr lang="en-GB" sz="1800" dirty="0"/>
              <a:t>(2019) </a:t>
            </a:r>
            <a:endParaRPr lang="en-GB" dirty="0"/>
          </a:p>
        </p:txBody>
      </p:sp>
    </p:spTree>
    <p:extLst>
      <p:ext uri="{BB962C8B-B14F-4D97-AF65-F5344CB8AC3E}">
        <p14:creationId xmlns:p14="http://schemas.microsoft.com/office/powerpoint/2010/main" val="3076994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599DA1-E208-E830-F19F-242B475AAF9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195A905-3EF5-4561-B07B-325617CB4EBC}"/>
              </a:ext>
            </a:extLst>
          </p:cNvPr>
          <p:cNvSpPr>
            <a:spLocks noGrp="1"/>
          </p:cNvSpPr>
          <p:nvPr>
            <p:ph type="title"/>
          </p:nvPr>
        </p:nvSpPr>
        <p:spPr>
          <a:xfrm>
            <a:off x="628650" y="292698"/>
            <a:ext cx="7886700" cy="676024"/>
          </a:xfrm>
        </p:spPr>
        <p:txBody>
          <a:bodyPr>
            <a:normAutofit fontScale="90000"/>
          </a:bodyPr>
          <a:lstStyle/>
          <a:p>
            <a:pPr algn="ctr"/>
            <a:r>
              <a:rPr lang="en-GB" b="1" dirty="0"/>
              <a:t>Far Right Ideologies</a:t>
            </a:r>
          </a:p>
        </p:txBody>
      </p:sp>
      <p:sp>
        <p:nvSpPr>
          <p:cNvPr id="3" name="Content Placeholder 2">
            <a:extLst>
              <a:ext uri="{FF2B5EF4-FFF2-40B4-BE49-F238E27FC236}">
                <a16:creationId xmlns:a16="http://schemas.microsoft.com/office/drawing/2014/main" id="{72113728-DDDC-0A53-F292-026959F0F633}"/>
              </a:ext>
            </a:extLst>
          </p:cNvPr>
          <p:cNvSpPr>
            <a:spLocks noGrp="1"/>
          </p:cNvSpPr>
          <p:nvPr>
            <p:ph idx="1"/>
          </p:nvPr>
        </p:nvSpPr>
        <p:spPr>
          <a:xfrm>
            <a:off x="434565" y="1113577"/>
            <a:ext cx="8392563" cy="4352946"/>
          </a:xfrm>
        </p:spPr>
        <p:txBody>
          <a:bodyPr>
            <a:noAutofit/>
          </a:bodyPr>
          <a:lstStyle/>
          <a:p>
            <a:pPr>
              <a:lnSpc>
                <a:spcPct val="120000"/>
              </a:lnSpc>
              <a:spcBef>
                <a:spcPts val="600"/>
              </a:spcBef>
              <a:spcAft>
                <a:spcPts val="600"/>
              </a:spcAft>
            </a:pPr>
            <a:r>
              <a:rPr lang="en-GB" sz="2200" dirty="0"/>
              <a:t>Anti-Immigration: A significant focus is on opposing immigration, which is seen as a threat to national identity and cultural homogeneity. This often includes xenophobic and racist rhetoric.</a:t>
            </a:r>
          </a:p>
          <a:p>
            <a:pPr>
              <a:lnSpc>
                <a:spcPct val="120000"/>
              </a:lnSpc>
              <a:spcBef>
                <a:spcPts val="600"/>
              </a:spcBef>
              <a:spcAft>
                <a:spcPts val="600"/>
              </a:spcAft>
            </a:pPr>
            <a:r>
              <a:rPr lang="en-GB" sz="2200" dirty="0"/>
              <a:t>Populism: Far-right movements frequently use populist rhetoric, portraying themselves as defenders of the "common people" against corrupt elites and outsiders.</a:t>
            </a:r>
          </a:p>
          <a:p>
            <a:pPr>
              <a:lnSpc>
                <a:spcPct val="120000"/>
              </a:lnSpc>
              <a:spcBef>
                <a:spcPts val="600"/>
              </a:spcBef>
              <a:spcAft>
                <a:spcPts val="600"/>
              </a:spcAft>
            </a:pPr>
            <a:r>
              <a:rPr lang="en-GB" sz="2200" dirty="0"/>
              <a:t>Cultural and Social Conservatism: There is a strong emphasis on preserving traditional social norms and values, often opposing progressive social policies related to gender, sexuality, and family structures.</a:t>
            </a:r>
          </a:p>
        </p:txBody>
      </p:sp>
      <p:sp>
        <p:nvSpPr>
          <p:cNvPr id="4" name="TextBox 3">
            <a:extLst>
              <a:ext uri="{FF2B5EF4-FFF2-40B4-BE49-F238E27FC236}">
                <a16:creationId xmlns:a16="http://schemas.microsoft.com/office/drawing/2014/main" id="{CCD464E4-6B64-683D-1AD9-9E1F23856E85}"/>
              </a:ext>
            </a:extLst>
          </p:cNvPr>
          <p:cNvSpPr txBox="1"/>
          <p:nvPr/>
        </p:nvSpPr>
        <p:spPr>
          <a:xfrm>
            <a:off x="3811509" y="5466523"/>
            <a:ext cx="4879818" cy="369332"/>
          </a:xfrm>
          <a:prstGeom prst="rect">
            <a:avLst/>
          </a:prstGeom>
          <a:noFill/>
        </p:spPr>
        <p:txBody>
          <a:bodyPr wrap="square" rtlCol="0">
            <a:spAutoFit/>
          </a:bodyPr>
          <a:lstStyle/>
          <a:p>
            <a:pPr algn="r"/>
            <a:r>
              <a:rPr lang="en-GB" dirty="0"/>
              <a:t>Based on Mudde, C. </a:t>
            </a:r>
            <a:r>
              <a:rPr lang="en-GB" sz="1800" dirty="0"/>
              <a:t>(2019) </a:t>
            </a:r>
            <a:endParaRPr lang="en-GB" dirty="0"/>
          </a:p>
        </p:txBody>
      </p:sp>
    </p:spTree>
    <p:extLst>
      <p:ext uri="{BB962C8B-B14F-4D97-AF65-F5344CB8AC3E}">
        <p14:creationId xmlns:p14="http://schemas.microsoft.com/office/powerpoint/2010/main" val="1076770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6D33C1-DFCD-B789-6967-C88EF7524A7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540BD08-A528-328D-DFDB-45A2BA90BF3F}"/>
              </a:ext>
            </a:extLst>
          </p:cNvPr>
          <p:cNvSpPr>
            <a:spLocks noGrp="1"/>
          </p:cNvSpPr>
          <p:nvPr>
            <p:ph type="title"/>
          </p:nvPr>
        </p:nvSpPr>
        <p:spPr>
          <a:xfrm>
            <a:off x="628650" y="292698"/>
            <a:ext cx="7886700" cy="676024"/>
          </a:xfrm>
        </p:spPr>
        <p:txBody>
          <a:bodyPr>
            <a:normAutofit fontScale="90000"/>
          </a:bodyPr>
          <a:lstStyle/>
          <a:p>
            <a:pPr algn="ctr"/>
            <a:r>
              <a:rPr lang="en-GB" b="1" dirty="0"/>
              <a:t>Far Right Ideologies</a:t>
            </a:r>
          </a:p>
        </p:txBody>
      </p:sp>
      <p:sp>
        <p:nvSpPr>
          <p:cNvPr id="3" name="Content Placeholder 2">
            <a:extLst>
              <a:ext uri="{FF2B5EF4-FFF2-40B4-BE49-F238E27FC236}">
                <a16:creationId xmlns:a16="http://schemas.microsoft.com/office/drawing/2014/main" id="{03AF4A02-FE48-D082-CC64-3D97A5933E3C}"/>
              </a:ext>
            </a:extLst>
          </p:cNvPr>
          <p:cNvSpPr>
            <a:spLocks noGrp="1"/>
          </p:cNvSpPr>
          <p:nvPr>
            <p:ph idx="1"/>
          </p:nvPr>
        </p:nvSpPr>
        <p:spPr>
          <a:xfrm>
            <a:off x="434565" y="1113577"/>
            <a:ext cx="8455937" cy="4352946"/>
          </a:xfrm>
        </p:spPr>
        <p:txBody>
          <a:bodyPr>
            <a:normAutofit fontScale="77500" lnSpcReduction="20000"/>
          </a:bodyPr>
          <a:lstStyle/>
          <a:p>
            <a:pPr>
              <a:lnSpc>
                <a:spcPct val="120000"/>
              </a:lnSpc>
              <a:spcBef>
                <a:spcPts val="600"/>
              </a:spcBef>
              <a:spcAft>
                <a:spcPts val="600"/>
              </a:spcAft>
            </a:pPr>
            <a:r>
              <a:rPr lang="en-GB" dirty="0"/>
              <a:t>Economic Protectionism: Far-right ideologies may advocate for protectionist economic policies to safeguard national industries and jobs from global competition.</a:t>
            </a:r>
          </a:p>
          <a:p>
            <a:pPr>
              <a:lnSpc>
                <a:spcPct val="120000"/>
              </a:lnSpc>
              <a:spcBef>
                <a:spcPts val="600"/>
              </a:spcBef>
              <a:spcAft>
                <a:spcPts val="600"/>
              </a:spcAft>
            </a:pPr>
            <a:r>
              <a:rPr lang="en-GB" dirty="0"/>
              <a:t>Conspiracy Theories: Many far-right groups propagate conspiracy theories, such as those involving global elites or secret plots to undermine national sovereignty.</a:t>
            </a:r>
          </a:p>
          <a:p>
            <a:pPr>
              <a:lnSpc>
                <a:spcPct val="120000"/>
              </a:lnSpc>
              <a:spcBef>
                <a:spcPts val="600"/>
              </a:spcBef>
              <a:spcAft>
                <a:spcPts val="600"/>
              </a:spcAft>
            </a:pPr>
            <a:r>
              <a:rPr lang="en-GB" dirty="0"/>
              <a:t>Militarism and Law and Order: There is often a focus on strengthening the military and law enforcement to maintain order and protect the nation from perceived threats.</a:t>
            </a:r>
          </a:p>
          <a:p>
            <a:pPr>
              <a:lnSpc>
                <a:spcPct val="120000"/>
              </a:lnSpc>
              <a:spcBef>
                <a:spcPts val="600"/>
              </a:spcBef>
              <a:spcAft>
                <a:spcPts val="600"/>
              </a:spcAft>
            </a:pPr>
            <a:r>
              <a:rPr lang="en-GB" dirty="0"/>
              <a:t>These features can vary in emphasis and expression depending on the specific context and region.</a:t>
            </a:r>
            <a:endParaRPr lang="en-GB" sz="2400" dirty="0"/>
          </a:p>
        </p:txBody>
      </p:sp>
      <p:sp>
        <p:nvSpPr>
          <p:cNvPr id="4" name="TextBox 3">
            <a:extLst>
              <a:ext uri="{FF2B5EF4-FFF2-40B4-BE49-F238E27FC236}">
                <a16:creationId xmlns:a16="http://schemas.microsoft.com/office/drawing/2014/main" id="{F21C2F0E-5CCC-D612-BE9B-ECEDA1E097A2}"/>
              </a:ext>
            </a:extLst>
          </p:cNvPr>
          <p:cNvSpPr txBox="1"/>
          <p:nvPr/>
        </p:nvSpPr>
        <p:spPr>
          <a:xfrm>
            <a:off x="3811509" y="5466523"/>
            <a:ext cx="4879818" cy="369332"/>
          </a:xfrm>
          <a:prstGeom prst="rect">
            <a:avLst/>
          </a:prstGeom>
          <a:noFill/>
        </p:spPr>
        <p:txBody>
          <a:bodyPr wrap="square" rtlCol="0">
            <a:spAutoFit/>
          </a:bodyPr>
          <a:lstStyle/>
          <a:p>
            <a:pPr algn="r"/>
            <a:r>
              <a:rPr lang="en-GB" dirty="0"/>
              <a:t>Based on Mudde, C. </a:t>
            </a:r>
            <a:r>
              <a:rPr lang="en-GB" sz="1800" dirty="0"/>
              <a:t>(2019) </a:t>
            </a:r>
            <a:endParaRPr lang="en-GB" dirty="0"/>
          </a:p>
        </p:txBody>
      </p:sp>
    </p:spTree>
    <p:extLst>
      <p:ext uri="{BB962C8B-B14F-4D97-AF65-F5344CB8AC3E}">
        <p14:creationId xmlns:p14="http://schemas.microsoft.com/office/powerpoint/2010/main" val="2574385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43555" y="169904"/>
            <a:ext cx="6172200" cy="594066"/>
          </a:xfrm>
        </p:spPr>
        <p:txBody>
          <a:bodyPr>
            <a:normAutofit fontScale="90000"/>
          </a:bodyPr>
          <a:lstStyle/>
          <a:p>
            <a:pPr algn="ctr"/>
            <a:r>
              <a:rPr lang="en-GB" b="1" dirty="0"/>
              <a:t>References</a:t>
            </a:r>
          </a:p>
        </p:txBody>
      </p:sp>
      <p:sp>
        <p:nvSpPr>
          <p:cNvPr id="4" name="TextBox 3"/>
          <p:cNvSpPr txBox="1"/>
          <p:nvPr/>
        </p:nvSpPr>
        <p:spPr>
          <a:xfrm>
            <a:off x="378627" y="1032740"/>
            <a:ext cx="8386745" cy="4462760"/>
          </a:xfrm>
          <a:prstGeom prst="rect">
            <a:avLst/>
          </a:prstGeom>
          <a:noFill/>
        </p:spPr>
        <p:txBody>
          <a:bodyPr wrap="square" rtlCol="0">
            <a:spAutoFit/>
          </a:bodyPr>
          <a:lstStyle/>
          <a:p>
            <a:pPr>
              <a:spcBef>
                <a:spcPts val="600"/>
              </a:spcBef>
              <a:spcAft>
                <a:spcPts val="600"/>
              </a:spcAft>
            </a:pPr>
            <a:r>
              <a:rPr lang="en-GB" sz="1200" dirty="0"/>
              <a:t>Blackledge, P. (2008) ‘Political Marxism’ [Chapter 15] in </a:t>
            </a:r>
            <a:r>
              <a:rPr lang="en-GB" sz="1200" i="1" dirty="0"/>
              <a:t>Critical Companion to Contemporary Marxism</a:t>
            </a:r>
            <a:r>
              <a:rPr lang="en-GB" sz="1200" dirty="0"/>
              <a:t> Leiden: Brill Publishing</a:t>
            </a:r>
            <a:endParaRPr lang="en-GB" sz="1200" i="1" dirty="0"/>
          </a:p>
          <a:p>
            <a:pPr>
              <a:spcBef>
                <a:spcPts val="600"/>
              </a:spcBef>
              <a:spcAft>
                <a:spcPts val="600"/>
              </a:spcAft>
            </a:pPr>
            <a:r>
              <a:rPr lang="en-GB" sz="1200" dirty="0"/>
              <a:t>Engels, F. (1845) </a:t>
            </a:r>
            <a:r>
              <a:rPr lang="en-GB" sz="1200" i="1" dirty="0"/>
              <a:t>The Condition of the Working Class in England </a:t>
            </a:r>
            <a:r>
              <a:rPr lang="en-GB" sz="1200" dirty="0"/>
              <a:t>Panther edition (1969) Available at: </a:t>
            </a:r>
            <a:r>
              <a:rPr lang="en-GB" sz="1200" dirty="0">
                <a:hlinkClick r:id="rId2"/>
              </a:rPr>
              <a:t>Conditions of the Working-Class in England Index</a:t>
            </a:r>
            <a:r>
              <a:rPr lang="en-GB" sz="1200" dirty="0"/>
              <a:t> [Accessed 31/01/2025] </a:t>
            </a:r>
          </a:p>
          <a:p>
            <a:pPr>
              <a:spcBef>
                <a:spcPts val="600"/>
              </a:spcBef>
              <a:spcAft>
                <a:spcPts val="600"/>
              </a:spcAft>
            </a:pPr>
            <a:r>
              <a:rPr lang="en-GB" sz="1200" dirty="0"/>
              <a:t>Eschle, C. &amp; Maiguashca, B. (2004) </a:t>
            </a:r>
            <a:r>
              <a:rPr lang="en-GB" sz="1200" i="1" dirty="0"/>
              <a:t>Critical Theories, International Relations and 'the Anti-Globalisation Movement’ </a:t>
            </a:r>
            <a:r>
              <a:rPr lang="en-GB" sz="1200" dirty="0"/>
              <a:t>London: Routledge Available at: </a:t>
            </a:r>
            <a:r>
              <a:rPr lang="en-GB" sz="1200" dirty="0">
                <a:hlinkClick r:id="rId3"/>
              </a:rPr>
              <a:t>Critical Theories, International Relations and 'the Anti-Globalisation</a:t>
            </a:r>
            <a:r>
              <a:rPr lang="en-GB" sz="1200" dirty="0"/>
              <a:t> [Accessed 31/01/2025]</a:t>
            </a:r>
          </a:p>
          <a:p>
            <a:pPr>
              <a:spcBef>
                <a:spcPts val="600"/>
              </a:spcBef>
              <a:spcAft>
                <a:spcPts val="600"/>
              </a:spcAft>
            </a:pPr>
            <a:r>
              <a:rPr lang="en-GB" sz="1200" dirty="0"/>
              <a:t>Hobson, J.M. ‘Neo-Marxism’ in </a:t>
            </a:r>
            <a:r>
              <a:rPr lang="en-GB" sz="1200" b="0" i="0" dirty="0">
                <a:solidFill>
                  <a:srgbClr val="3A3A3A"/>
                </a:solidFill>
                <a:effectLst/>
                <a:latin typeface="Source Sans Pro" panose="020B0503030403020204" pitchFamily="34" charset="0"/>
              </a:rPr>
              <a:t>Brown, G.W., McLean, I. and McMillan, A. (eds) (2018) </a:t>
            </a:r>
            <a:r>
              <a:rPr lang="en-GB" sz="1200" b="0" i="1" dirty="0">
                <a:solidFill>
                  <a:srgbClr val="3A3A3A"/>
                </a:solidFill>
                <a:effectLst/>
                <a:latin typeface="Source Sans Pro" panose="020B0503030403020204" pitchFamily="34" charset="0"/>
              </a:rPr>
              <a:t>The concise Oxford dictionary of politics and international relations</a:t>
            </a:r>
            <a:r>
              <a:rPr lang="en-GB" sz="1200" b="0" i="0" dirty="0">
                <a:solidFill>
                  <a:srgbClr val="3A3A3A"/>
                </a:solidFill>
                <a:effectLst/>
                <a:latin typeface="Source Sans Pro" panose="020B0503030403020204" pitchFamily="34" charset="0"/>
              </a:rPr>
              <a:t>. 4 ed. Oxford, England: Oxford University Press. Available at: </a:t>
            </a:r>
            <a:r>
              <a:rPr lang="en-GB" sz="1200" dirty="0">
                <a:hlinkClick r:id="rId4"/>
              </a:rPr>
              <a:t>Concise Oxford Dictionary of Politics and International Relations - Oxford Reference</a:t>
            </a:r>
            <a:r>
              <a:rPr lang="en-GB" sz="1200" dirty="0"/>
              <a:t> [Accessed 31/01/2025]</a:t>
            </a:r>
          </a:p>
          <a:p>
            <a:pPr>
              <a:spcBef>
                <a:spcPts val="600"/>
              </a:spcBef>
              <a:spcAft>
                <a:spcPts val="600"/>
              </a:spcAft>
            </a:pPr>
            <a:r>
              <a:rPr lang="en-GB" sz="1200" dirty="0"/>
              <a:t>Holloway, J. Matamoros, F. &amp; Tischler, S. (eds.) (2008) </a:t>
            </a:r>
            <a:r>
              <a:rPr lang="en-GB" sz="1200" i="1" dirty="0"/>
              <a:t>Negativity and Revolution: Adorno and Political Activism</a:t>
            </a:r>
            <a:r>
              <a:rPr lang="en-GB" sz="1200" dirty="0"/>
              <a:t> London: Pluto Press </a:t>
            </a:r>
          </a:p>
          <a:p>
            <a:pPr>
              <a:spcBef>
                <a:spcPts val="600"/>
              </a:spcBef>
              <a:spcAft>
                <a:spcPts val="600"/>
              </a:spcAft>
            </a:pPr>
            <a:r>
              <a:rPr lang="en-GB" sz="1200" dirty="0"/>
              <a:t>Holloway, J. (2010) </a:t>
            </a:r>
            <a:r>
              <a:rPr lang="en-GB" sz="1200" i="1" dirty="0"/>
              <a:t>Crack Capitalism</a:t>
            </a:r>
            <a:r>
              <a:rPr lang="en-GB" sz="1200" dirty="0"/>
              <a:t> London: Pluto Press</a:t>
            </a:r>
          </a:p>
          <a:p>
            <a:pPr>
              <a:spcBef>
                <a:spcPts val="600"/>
              </a:spcBef>
              <a:spcAft>
                <a:spcPts val="600"/>
              </a:spcAft>
            </a:pPr>
            <a:r>
              <a:rPr lang="en-GB" sz="1200" dirty="0"/>
              <a:t>Marx, K. &amp; Engels, F. (1848, 1908)  </a:t>
            </a:r>
            <a:r>
              <a:rPr lang="en-GB" sz="1200" i="1" dirty="0"/>
              <a:t>Manifesto of the Communist Party</a:t>
            </a:r>
            <a:r>
              <a:rPr lang="en-GB" sz="1200" dirty="0"/>
              <a:t> New York: New York Labor News Co. Available at: </a:t>
            </a:r>
            <a:r>
              <a:rPr lang="en-GB" sz="1200" dirty="0">
                <a:hlinkClick r:id="rId5"/>
              </a:rPr>
              <a:t>The Project Gutenberg E-text of Manifesto of the Communist Party, by Karl Marx and Frederick Engels </a:t>
            </a:r>
            <a:r>
              <a:rPr lang="en-GB" sz="1200" dirty="0"/>
              <a:t> [Accessed 28/11/2024]</a:t>
            </a:r>
          </a:p>
          <a:p>
            <a:pPr>
              <a:spcBef>
                <a:spcPts val="600"/>
              </a:spcBef>
              <a:spcAft>
                <a:spcPts val="600"/>
              </a:spcAft>
            </a:pPr>
            <a:r>
              <a:rPr lang="en-GB" sz="1200" dirty="0"/>
              <a:t>Marx, K. (1867, 1909) </a:t>
            </a:r>
            <a:r>
              <a:rPr lang="en-GB" sz="1200" i="1" dirty="0"/>
              <a:t>Capital: A Critique of Political Economy. Volume I: The Process of Capitalist Production</a:t>
            </a:r>
            <a:r>
              <a:rPr lang="en-GB" sz="1200" dirty="0"/>
              <a:t>, Trans. from the 3rd German edition, by Samuel Moore and Edward Aveling, ed. Frederick Engels. Revised and amplified according to the 4th German ed. by Ernest </a:t>
            </a:r>
            <a:r>
              <a:rPr lang="en-GB" sz="1200" dirty="0" err="1"/>
              <a:t>Untermann</a:t>
            </a:r>
            <a:r>
              <a:rPr lang="en-GB" sz="1200" dirty="0"/>
              <a:t> Chicago: Charles H. Kerr and Co., Available at: </a:t>
            </a:r>
            <a:r>
              <a:rPr lang="en-GB" sz="1200" dirty="0">
                <a:hlinkClick r:id="rId6"/>
              </a:rPr>
              <a:t>Capital: A Critique of Political Economy. Volume I: The Process of Capitalist Production | Online Library of Liberty</a:t>
            </a:r>
            <a:r>
              <a:rPr lang="en-GB" sz="1200" dirty="0"/>
              <a:t> [Accessed 28/11/2024]</a:t>
            </a:r>
          </a:p>
          <a:p>
            <a:pPr>
              <a:spcBef>
                <a:spcPts val="600"/>
              </a:spcBef>
              <a:spcAft>
                <a:spcPts val="600"/>
              </a:spcAft>
            </a:pPr>
            <a:endParaRPr lang="en-GB" sz="1200" dirty="0"/>
          </a:p>
        </p:txBody>
      </p:sp>
    </p:spTree>
    <p:extLst>
      <p:ext uri="{BB962C8B-B14F-4D97-AF65-F5344CB8AC3E}">
        <p14:creationId xmlns:p14="http://schemas.microsoft.com/office/powerpoint/2010/main" val="1567914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876262-6BB9-FB3C-40BC-50276E25AD5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578C0D7-8B10-254B-9EBC-8F21E01CC9DD}"/>
              </a:ext>
            </a:extLst>
          </p:cNvPr>
          <p:cNvSpPr>
            <a:spLocks noGrp="1"/>
          </p:cNvSpPr>
          <p:nvPr>
            <p:ph type="title"/>
          </p:nvPr>
        </p:nvSpPr>
        <p:spPr>
          <a:xfrm>
            <a:off x="1243555" y="169904"/>
            <a:ext cx="6172200" cy="594066"/>
          </a:xfrm>
        </p:spPr>
        <p:txBody>
          <a:bodyPr>
            <a:normAutofit fontScale="90000"/>
          </a:bodyPr>
          <a:lstStyle/>
          <a:p>
            <a:pPr algn="ctr"/>
            <a:r>
              <a:rPr lang="en-GB" b="1" dirty="0"/>
              <a:t>References</a:t>
            </a:r>
          </a:p>
        </p:txBody>
      </p:sp>
      <p:sp>
        <p:nvSpPr>
          <p:cNvPr id="4" name="TextBox 3">
            <a:extLst>
              <a:ext uri="{FF2B5EF4-FFF2-40B4-BE49-F238E27FC236}">
                <a16:creationId xmlns:a16="http://schemas.microsoft.com/office/drawing/2014/main" id="{28D21442-DD91-392F-2AB5-56A13E9BBD0C}"/>
              </a:ext>
            </a:extLst>
          </p:cNvPr>
          <p:cNvSpPr txBox="1"/>
          <p:nvPr/>
        </p:nvSpPr>
        <p:spPr>
          <a:xfrm>
            <a:off x="467544" y="933152"/>
            <a:ext cx="8386745" cy="3447098"/>
          </a:xfrm>
          <a:prstGeom prst="rect">
            <a:avLst/>
          </a:prstGeom>
          <a:noFill/>
        </p:spPr>
        <p:txBody>
          <a:bodyPr wrap="square" rtlCol="0">
            <a:spAutoFit/>
          </a:bodyPr>
          <a:lstStyle/>
          <a:p>
            <a:pPr>
              <a:spcBef>
                <a:spcPts val="600"/>
              </a:spcBef>
              <a:spcAft>
                <a:spcPts val="600"/>
              </a:spcAft>
            </a:pPr>
            <a:r>
              <a:rPr lang="en-GB" sz="1200" dirty="0"/>
              <a:t>Marx, K. (1885, 1910) </a:t>
            </a:r>
            <a:r>
              <a:rPr lang="en-GB" sz="1200" i="1" dirty="0"/>
              <a:t>Capital: A Critique of Political Economy. Volume II: The Process of Circulation of Capital</a:t>
            </a:r>
            <a:r>
              <a:rPr lang="en-GB" sz="1200" dirty="0"/>
              <a:t>, Ed. Frederick Engels. Trans. from the 2nd German edition by Ernest </a:t>
            </a:r>
            <a:r>
              <a:rPr lang="en-GB" sz="1200" dirty="0" err="1"/>
              <a:t>Untermann</a:t>
            </a:r>
            <a:r>
              <a:rPr lang="en-GB" sz="1200" dirty="0"/>
              <a:t> Chicago: Charles H. Kerr and Co., Available at: </a:t>
            </a:r>
            <a:r>
              <a:rPr lang="en-GB" sz="1200" dirty="0">
                <a:hlinkClick r:id="rId2"/>
              </a:rPr>
              <a:t>Capital: A Critique of Political Economy. Volume II: The Process of Circulation of Capital | Online Library of Liberty</a:t>
            </a:r>
            <a:r>
              <a:rPr lang="en-GB" sz="1200" dirty="0"/>
              <a:t> [Accessed 28/11/2024]</a:t>
            </a:r>
          </a:p>
          <a:p>
            <a:pPr>
              <a:spcBef>
                <a:spcPts val="600"/>
              </a:spcBef>
              <a:spcAft>
                <a:spcPts val="600"/>
              </a:spcAft>
            </a:pPr>
            <a:r>
              <a:rPr lang="en-GB" sz="1200" dirty="0"/>
              <a:t>Marx, K. (1894, 1909) </a:t>
            </a:r>
            <a:r>
              <a:rPr lang="en-GB" sz="1200" i="1" dirty="0"/>
              <a:t>Capital: A Critique of Political Economy. Volume III: The Process of Capitalist Production as a Whole</a:t>
            </a:r>
            <a:r>
              <a:rPr lang="en-GB" sz="1200" dirty="0"/>
              <a:t>,  Ed. Frederick Engels. Trans. from the 1st German edition by Ernest </a:t>
            </a:r>
            <a:r>
              <a:rPr lang="en-GB" sz="1200" dirty="0" err="1"/>
              <a:t>Untermann</a:t>
            </a:r>
            <a:r>
              <a:rPr lang="en-GB" sz="1200" dirty="0"/>
              <a:t> Chicago: Charles H. Kerr and Co. Cooperative, 1909 Available at: </a:t>
            </a:r>
            <a:r>
              <a:rPr lang="en-GB" sz="1200" dirty="0">
                <a:hlinkClick r:id="rId3"/>
              </a:rPr>
              <a:t>Capital: A Critique of Political Economy. Volume III: The Process of Capitalist Production as a Whole | Online Library of Liberty</a:t>
            </a:r>
            <a:r>
              <a:rPr lang="en-GB" sz="1200" dirty="0"/>
              <a:t> [Accessed 28/11/2024]</a:t>
            </a:r>
          </a:p>
          <a:p>
            <a:pPr>
              <a:spcBef>
                <a:spcPts val="600"/>
              </a:spcBef>
              <a:spcAft>
                <a:spcPts val="600"/>
              </a:spcAft>
            </a:pPr>
            <a:r>
              <a:rPr lang="en-GB" sz="1200" dirty="0"/>
              <a:t>Mudde, C. (2019) </a:t>
            </a:r>
            <a:r>
              <a:rPr lang="en-GB" sz="1200" i="1" dirty="0"/>
              <a:t>The Far Right Today</a:t>
            </a:r>
            <a:r>
              <a:rPr lang="en-GB" sz="1200" dirty="0"/>
              <a:t> London: Polity Press</a:t>
            </a:r>
            <a:endParaRPr lang="en-GB" sz="1200" i="1" dirty="0"/>
          </a:p>
          <a:p>
            <a:pPr>
              <a:spcBef>
                <a:spcPts val="600"/>
              </a:spcBef>
              <a:spcAft>
                <a:spcPts val="600"/>
              </a:spcAft>
            </a:pPr>
            <a:r>
              <a:rPr lang="en-GB" sz="1200" dirty="0"/>
              <a:t>Slevin, C. ‘Anarchism’ in </a:t>
            </a:r>
            <a:r>
              <a:rPr lang="en-GB" sz="1200" b="0" i="0" dirty="0">
                <a:solidFill>
                  <a:srgbClr val="3A3A3A"/>
                </a:solidFill>
                <a:effectLst/>
                <a:latin typeface="Source Sans Pro" panose="020B0503030403020204" pitchFamily="34" charset="0"/>
              </a:rPr>
              <a:t>Brown, G.W., McLean, I. and McMillan, A. (eds) (2018) </a:t>
            </a:r>
            <a:r>
              <a:rPr lang="en-GB" sz="1200" b="0" i="1" dirty="0">
                <a:solidFill>
                  <a:srgbClr val="3A3A3A"/>
                </a:solidFill>
                <a:effectLst/>
                <a:latin typeface="Source Sans Pro" panose="020B0503030403020204" pitchFamily="34" charset="0"/>
              </a:rPr>
              <a:t>The concise Oxford dictionary of politics and international relations</a:t>
            </a:r>
            <a:r>
              <a:rPr lang="en-GB" sz="1200" b="0" i="0" dirty="0">
                <a:solidFill>
                  <a:srgbClr val="3A3A3A"/>
                </a:solidFill>
                <a:effectLst/>
                <a:latin typeface="Source Sans Pro" panose="020B0503030403020204" pitchFamily="34" charset="0"/>
              </a:rPr>
              <a:t>. 4 ed. Oxford, England: Oxford University Press. Available at: </a:t>
            </a:r>
            <a:r>
              <a:rPr lang="en-GB" sz="1200" dirty="0">
                <a:hlinkClick r:id="rId4"/>
              </a:rPr>
              <a:t>Concise Oxford Dictionary of Politics and International Relations - Oxford Reference</a:t>
            </a:r>
            <a:r>
              <a:rPr lang="en-GB" sz="1200" dirty="0"/>
              <a:t> [Accessed 31/01/2025]</a:t>
            </a:r>
          </a:p>
          <a:p>
            <a:pPr>
              <a:spcBef>
                <a:spcPts val="600"/>
              </a:spcBef>
              <a:spcAft>
                <a:spcPts val="600"/>
              </a:spcAft>
            </a:pPr>
            <a:r>
              <a:rPr lang="fi-FI" sz="1200" dirty="0"/>
              <a:t>Zalta, E.N. &amp; Nodelman, U. (2021) ’Anarchism’ in </a:t>
            </a:r>
            <a:r>
              <a:rPr lang="fi-FI" sz="1200" i="1" dirty="0"/>
              <a:t>The Stanford Dictionary of Philosophy</a:t>
            </a:r>
            <a:r>
              <a:rPr lang="fi-FI" sz="1200" dirty="0"/>
              <a:t> Stanford University Available at: </a:t>
            </a:r>
            <a:r>
              <a:rPr lang="en-GB" sz="1200" dirty="0">
                <a:hlinkClick r:id="rId5"/>
              </a:rPr>
              <a:t>Anarchism (Stanford Encyclopedia of Philosophy)</a:t>
            </a:r>
            <a:r>
              <a:rPr lang="en-GB" sz="1200" dirty="0"/>
              <a:t> [Accessed 31/01/2025]</a:t>
            </a:r>
          </a:p>
          <a:p>
            <a:pPr>
              <a:spcBef>
                <a:spcPts val="600"/>
              </a:spcBef>
              <a:spcAft>
                <a:spcPts val="600"/>
              </a:spcAft>
            </a:pPr>
            <a:endParaRPr lang="en-GB" sz="1200" dirty="0"/>
          </a:p>
        </p:txBody>
      </p:sp>
    </p:spTree>
    <p:extLst>
      <p:ext uri="{BB962C8B-B14F-4D97-AF65-F5344CB8AC3E}">
        <p14:creationId xmlns:p14="http://schemas.microsoft.com/office/powerpoint/2010/main" val="3332255961"/>
      </p:ext>
    </p:extLst>
  </p:cSld>
  <p:clrMapOvr>
    <a:masterClrMapping/>
  </p:clrMapOvr>
</p:sld>
</file>

<file path=ppt/theme/theme1.xml><?xml version="1.0" encoding="utf-8"?>
<a:theme xmlns:a="http://schemas.openxmlformats.org/drawingml/2006/main" name="Holding PAg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C542EBDA-A4F5-41A3-A105-12E1AEC83494}"/>
    </a:ext>
  </a:extLst>
</a:theme>
</file>

<file path=ppt/theme/theme2.xml><?xml version="1.0" encoding="utf-8"?>
<a:theme xmlns:a="http://schemas.openxmlformats.org/drawingml/2006/main" name="Accessib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86883F0F-287E-4407-A9BD-FB3F2413EBF2}"/>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UWTSD_Powerpoint Template Standard_2023 Accessible</Template>
  <TotalTime>2050</TotalTime>
  <Words>2830</Words>
  <Application>Microsoft Office PowerPoint</Application>
  <PresentationFormat>On-screen Show (4:3)</PresentationFormat>
  <Paragraphs>125</Paragraphs>
  <Slides>27</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27</vt:i4>
      </vt:variant>
    </vt:vector>
  </HeadingPairs>
  <TitlesOfParts>
    <vt:vector size="33" baseType="lpstr">
      <vt:lpstr>Arial</vt:lpstr>
      <vt:lpstr>Calibri</vt:lpstr>
      <vt:lpstr>Calibri Light</vt:lpstr>
      <vt:lpstr>Source Sans Pro</vt:lpstr>
      <vt:lpstr>Holding PAge</vt:lpstr>
      <vt:lpstr>Accessible 2</vt:lpstr>
      <vt:lpstr>PowerPoint Presentation</vt:lpstr>
      <vt:lpstr>PowerPoint Presentation</vt:lpstr>
      <vt:lpstr>Marxism</vt:lpstr>
      <vt:lpstr>Origins of Marxism</vt:lpstr>
      <vt:lpstr>‘Classic’ Marxist Themes</vt:lpstr>
      <vt:lpstr>‘Classic’ Marxist Themes</vt:lpstr>
      <vt:lpstr>Neo-Marxism</vt:lpstr>
      <vt:lpstr>Anti-Globalisation</vt:lpstr>
      <vt:lpstr>Anti-Globalisation</vt:lpstr>
      <vt:lpstr>Anti-Globalisation</vt:lpstr>
      <vt:lpstr>Political Marxism</vt:lpstr>
      <vt:lpstr>Political Marxism</vt:lpstr>
      <vt:lpstr>Political Marxism</vt:lpstr>
      <vt:lpstr>Open Marxism</vt:lpstr>
      <vt:lpstr>Open Marxism</vt:lpstr>
      <vt:lpstr>Anarchism</vt:lpstr>
      <vt:lpstr>Principles of Anarchism</vt:lpstr>
      <vt:lpstr>Principles of Anarchism</vt:lpstr>
      <vt:lpstr>Principles of Anarchism</vt:lpstr>
      <vt:lpstr>Principles of Anarchism</vt:lpstr>
      <vt:lpstr>Principles of Anarchism</vt:lpstr>
      <vt:lpstr>Far Right Ideologies</vt:lpstr>
      <vt:lpstr>Far Right Ideologies</vt:lpstr>
      <vt:lpstr>Far Right Ideologies</vt:lpstr>
      <vt:lpstr>Far Right Ideologies</vt:lpstr>
      <vt:lpstr>References</vt:lpstr>
      <vt:lpstr>References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Natasha Young</dc:creator>
  <cp:lastModifiedBy>Ken Dicks</cp:lastModifiedBy>
  <cp:revision>52</cp:revision>
  <dcterms:created xsi:type="dcterms:W3CDTF">2024-09-09T09:14:57Z</dcterms:created>
  <dcterms:modified xsi:type="dcterms:W3CDTF">2025-01-31T18:25:58Z</dcterms:modified>
</cp:coreProperties>
</file>