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>
  <p:sldMasterIdLst>
    <p:sldMasterId id="2147483648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32918400" cy="21945600"/>
  <p:notesSz cx="9239250" cy="11982450"/>
  <p:custDataLst>
    <p:tags r:id="rId5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714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1pPr>
    <a:lvl2pPr marL="326532" algn="l" rtl="0" eaLnBrk="0" fontAlgn="base" hangingPunct="0">
      <a:spcBef>
        <a:spcPct val="0"/>
      </a:spcBef>
      <a:spcAft>
        <a:spcPct val="0"/>
      </a:spcAft>
      <a:defRPr sz="1714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2pPr>
    <a:lvl3pPr marL="653064" algn="l" rtl="0" eaLnBrk="0" fontAlgn="base" hangingPunct="0">
      <a:spcBef>
        <a:spcPct val="0"/>
      </a:spcBef>
      <a:spcAft>
        <a:spcPct val="0"/>
      </a:spcAft>
      <a:defRPr sz="1714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3pPr>
    <a:lvl4pPr marL="979597" algn="l" rtl="0" eaLnBrk="0" fontAlgn="base" hangingPunct="0">
      <a:spcBef>
        <a:spcPct val="0"/>
      </a:spcBef>
      <a:spcAft>
        <a:spcPct val="0"/>
      </a:spcAft>
      <a:defRPr sz="1714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4pPr>
    <a:lvl5pPr marL="1306129" algn="l" rtl="0" eaLnBrk="0" fontAlgn="base" hangingPunct="0">
      <a:spcBef>
        <a:spcPct val="0"/>
      </a:spcBef>
      <a:spcAft>
        <a:spcPct val="0"/>
      </a:spcAft>
      <a:defRPr sz="1714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5pPr>
    <a:lvl6pPr marL="1632661" algn="l" defTabSz="653064" rtl="0" eaLnBrk="1" latinLnBrk="0" hangingPunct="1">
      <a:defRPr sz="1714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6pPr>
    <a:lvl7pPr marL="1959193" algn="l" defTabSz="653064" rtl="0" eaLnBrk="1" latinLnBrk="0" hangingPunct="1">
      <a:defRPr sz="1714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7pPr>
    <a:lvl8pPr marL="2285726" algn="l" defTabSz="653064" rtl="0" eaLnBrk="1" latinLnBrk="0" hangingPunct="1">
      <a:defRPr sz="1714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8pPr>
    <a:lvl9pPr marL="2612258" algn="l" defTabSz="653064" rtl="0" eaLnBrk="1" latinLnBrk="0" hangingPunct="1">
      <a:defRPr sz="1714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7392" userDrawn="1">
          <p15:clr>
            <a:srgbClr val="A4A3A4"/>
          </p15:clr>
        </p15:guide>
        <p15:guide id="2" pos="100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774">
          <p15:clr>
            <a:srgbClr val="A4A3A4"/>
          </p15:clr>
        </p15:guide>
        <p15:guide id="2" pos="2909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620"/>
    <p:restoredTop sz="96301" autoAdjust="0"/>
  </p:normalViewPr>
  <p:slideViewPr>
    <p:cSldViewPr>
      <p:cViewPr varScale="1">
        <p:scale>
          <a:sx n="35" d="100"/>
          <a:sy n="35" d="100"/>
        </p:scale>
        <p:origin x="2136" y="184"/>
      </p:cViewPr>
      <p:guideLst>
        <p:guide orient="horz" pos="7392"/>
        <p:guide pos="100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3" d="100"/>
          <a:sy n="73" d="100"/>
        </p:scale>
        <p:origin x="3984" y="72"/>
      </p:cViewPr>
      <p:guideLst>
        <p:guide orient="horz" pos="3774"/>
        <p:guide pos="2909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notesMaster" Target="notesMasters/notesMaster1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tags" Target="tags/tag1.xml"/><Relationship Id="rId10" Type="http://schemas.microsoft.com/office/2016/11/relationships/changesInfo" Target="changesInfos/changesInfo1.xml"/><Relationship Id="rId4" Type="http://schemas.openxmlformats.org/officeDocument/2006/relationships/handoutMaster" Target="handoutMasters/handout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agoub Zakaria Abdelbanat (2325355)" userId="1fa86d06-4bcc-4bd7-8352-c3375e8c69fb" providerId="ADAL" clId="{DC8E1D2B-82BA-5E4F-8D62-1EFCEC9420E2}"/>
    <pc:docChg chg="custSel modSld">
      <pc:chgData name="Mahagoub Zakaria Abdelbanat (2325355)" userId="1fa86d06-4bcc-4bd7-8352-c3375e8c69fb" providerId="ADAL" clId="{DC8E1D2B-82BA-5E4F-8D62-1EFCEC9420E2}" dt="2026-02-15T15:39:39.730" v="0" actId="478"/>
      <pc:docMkLst>
        <pc:docMk/>
      </pc:docMkLst>
      <pc:sldChg chg="delSp mod">
        <pc:chgData name="Mahagoub Zakaria Abdelbanat (2325355)" userId="1fa86d06-4bcc-4bd7-8352-c3375e8c69fb" providerId="ADAL" clId="{DC8E1D2B-82BA-5E4F-8D62-1EFCEC9420E2}" dt="2026-02-15T15:39:39.730" v="0" actId="478"/>
        <pc:sldMkLst>
          <pc:docMk/>
          <pc:sldMk cId="0" sldId="256"/>
        </pc:sldMkLst>
        <pc:spChg chg="del">
          <ac:chgData name="Mahagoub Zakaria Abdelbanat (2325355)" userId="1fa86d06-4bcc-4bd7-8352-c3375e8c69fb" providerId="ADAL" clId="{DC8E1D2B-82BA-5E4F-8D62-1EFCEC9420E2}" dt="2026-02-15T15:39:39.730" v="0" actId="478"/>
          <ac:spMkLst>
            <pc:docMk/>
            <pc:sldMk cId="0" sldId="256"/>
            <ac:spMk id="62" creationId="{E9EFB6B5-0841-F996-2AA6-2895A6023EB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4002088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235575" y="0"/>
            <a:ext cx="4002088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11380788"/>
            <a:ext cx="400208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235575" y="11380788"/>
            <a:ext cx="4002088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84" tIns="57492" rIns="114984" bIns="57492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1149350">
              <a:defRPr sz="1500"/>
            </a:lvl1pPr>
          </a:lstStyle>
          <a:p>
            <a:fld id="{56A6134A-9986-4884-ADAB-C57241D32564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348627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4T18:56:56.15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4T18:56:59.65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4T18:57:00.74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4T18:57:05.77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4T18:57:13.42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4T18:57:14.39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10 1 24575,'-5'0'0,"0"0"0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4T18:57:19.67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9 24575,'0'-5'0,"0"1"0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4T18:57:44.36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4T19:45:07.43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24575,'8'0'0,"1"0"0,2 0 0,-2 0 0,3 0 0,4 0 0,18 0 0,43 1 0,-26 3 0,6 4 0,29 9 0,10 5 0,-13 0 0,6 2 0,2 2-481,-14-3 1,2 3 0,1 0 0,1 0 480,7 1 0,2 1 0,0 0 0,-2-1 0,-7-2 0,1 1 0,-3-1 0,-3-1-92,12 5 0,-5 0 0,-4-1 92,14 6 0,-8-2 0,-22-4 0,-4-1 0,-9-3 0,-2-2 0,-1-2 0,2-1 0,6-1 0,0-2 946,-1-2 0,-1 0-946,-2-2 0,-2-1 305,33 11-305,-19-5 0,-9-2 0,3 5 0,30 8 0,-8-4 0,19 5 0,-1 1 0,-5-1 0,0 0 0,7 2-551,-13-6 1,7 2-1,4 0 1,-1 0-1,-3-1 551,-10-1 0,-1-1 0,0 0 0,-1 1 0,1-1 0,1 1 0,2-1 0,-1 1 0,0-1 0,-2 1-381,15 3 1,-2 1 0,-1-1 0,-2-1 380,-8-1 0,-2 0 0,-1-1 0,-3 0-214,13 5 0,-3-1 0,-3 0 214,-8-1 0,-2 0 0,0 0 0,-2 0 0,0 1 0,1-1 0,2 2 0,1 1 0,1-1 0,3 0 0,1 0 0,-1 0 0,-5-3 0,0 0 0,-3-1 0,-7-2 0,-2 0 0,-2-1 0,16 7 0,-5-1 1208,-12-4 1,-4 0-1209,-5-3 0,-2-2 1688,37 14-1688,-18-8 811,-13-9-811,-26-7 0,-15-8 0,-13-7 0,-8 1 0,-1 0 0,-2 2 0,3 2 0,1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4T19:45:19.39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4T19:45:20.86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10 0 24575,'-5'0'0,"0"0"0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2-14T19:45:31.80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24575,'0'5'0,"0"-2"0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983038" cy="59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5241925" y="0"/>
            <a:ext cx="3983038" cy="592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20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04913" y="889000"/>
            <a:ext cx="6815137" cy="454501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257300" y="5732463"/>
            <a:ext cx="6708775" cy="5335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t" anchorCtr="0" compatLnSpc="1">
            <a:prstTxWarp prst="textNoShape">
              <a:avLst/>
            </a:prstTxWarp>
          </a:bodyPr>
          <a:lstStyle>
            <a:defPPr>
              <a:defRPr kern="1200"/>
            </a:defPPr>
          </a:lstStyle>
          <a:p>
            <a:pPr lvl="0"/>
            <a:r>
              <a:rPr lang="en-US" altLang="zh-CN" noProof="0"/>
              <a:t>Click to edit Master text styles</a:t>
            </a:r>
          </a:p>
          <a:p>
            <a:pPr lvl="1"/>
            <a:r>
              <a:rPr lang="en-US" altLang="zh-CN" noProof="0"/>
              <a:t>Second level</a:t>
            </a:r>
          </a:p>
          <a:p>
            <a:pPr lvl="2"/>
            <a:r>
              <a:rPr lang="en-US" altLang="zh-CN" noProof="0"/>
              <a:t>Third level</a:t>
            </a:r>
          </a:p>
          <a:p>
            <a:pPr lvl="3"/>
            <a:r>
              <a:rPr lang="en-US" altLang="zh-CN" noProof="0"/>
              <a:t>Fourth level</a:t>
            </a:r>
          </a:p>
          <a:p>
            <a:pPr lvl="4"/>
            <a:r>
              <a:rPr lang="en-US" altLang="zh-CN" noProof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11363325"/>
            <a:ext cx="3983038" cy="59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defTabSz="1149350">
              <a:defRPr sz="1500"/>
            </a:lvl1pPr>
          </a:lstStyle>
          <a:p>
            <a:endParaRPr lang="en-US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241925" y="11363325"/>
            <a:ext cx="3983038" cy="59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14976" tIns="57487" rIns="114976" bIns="57487" anchor="b" anchorCtr="0" compatLnSpc="1">
            <a:prstTxWarp prst="textNoShape">
              <a:avLst/>
            </a:prstTxWarp>
          </a:bodyPr>
          <a:lstStyle>
            <a:defPPr>
              <a:defRPr kern="1200"/>
            </a:defPPr>
            <a:lvl1pPr algn="r" defTabSz="1149350">
              <a:defRPr sz="1500"/>
            </a:lvl1pPr>
          </a:lstStyle>
          <a:p>
            <a:fld id="{23124DF2-DDA8-402F-81DD-AC1D1E5694AB}" type="slidenum">
              <a:rPr lang="zh-CN" altLang="en-US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040194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857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326532" algn="l" rtl="0" eaLnBrk="0" fontAlgn="base" hangingPunct="0">
      <a:spcBef>
        <a:spcPct val="30000"/>
      </a:spcBef>
      <a:spcAft>
        <a:spcPct val="0"/>
      </a:spcAft>
      <a:defRPr sz="857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653064" algn="l" rtl="0" eaLnBrk="0" fontAlgn="base" hangingPunct="0">
      <a:spcBef>
        <a:spcPct val="30000"/>
      </a:spcBef>
      <a:spcAft>
        <a:spcPct val="0"/>
      </a:spcAft>
      <a:defRPr sz="857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979597" algn="l" rtl="0" eaLnBrk="0" fontAlgn="base" hangingPunct="0">
      <a:spcBef>
        <a:spcPct val="30000"/>
      </a:spcBef>
      <a:spcAft>
        <a:spcPct val="0"/>
      </a:spcAft>
      <a:defRPr sz="857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306129" algn="l" rtl="0" eaLnBrk="0" fontAlgn="base" hangingPunct="0">
      <a:spcBef>
        <a:spcPct val="30000"/>
      </a:spcBef>
      <a:spcAft>
        <a:spcPct val="0"/>
      </a:spcAft>
      <a:defRPr sz="857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1632661" algn="l" defTabSz="653064" rtl="0" eaLnBrk="1" latinLnBrk="0" hangingPunct="1">
      <a:defRPr sz="857" kern="1200">
        <a:solidFill>
          <a:schemeClr val="tx1"/>
        </a:solidFill>
        <a:latin typeface="+mn-lt"/>
        <a:ea typeface="+mn-ea"/>
        <a:cs typeface="+mn-cs"/>
      </a:defRPr>
    </a:lvl6pPr>
    <a:lvl7pPr marL="1959193" algn="l" defTabSz="653064" rtl="0" eaLnBrk="1" latinLnBrk="0" hangingPunct="1">
      <a:defRPr sz="857" kern="1200">
        <a:solidFill>
          <a:schemeClr val="tx1"/>
        </a:solidFill>
        <a:latin typeface="+mn-lt"/>
        <a:ea typeface="+mn-ea"/>
        <a:cs typeface="+mn-cs"/>
      </a:defRPr>
    </a:lvl7pPr>
    <a:lvl8pPr marL="2285726" algn="l" defTabSz="653064" rtl="0" eaLnBrk="1" latinLnBrk="0" hangingPunct="1">
      <a:defRPr sz="857" kern="1200">
        <a:solidFill>
          <a:schemeClr val="tx1"/>
        </a:solidFill>
        <a:latin typeface="+mn-lt"/>
        <a:ea typeface="+mn-ea"/>
        <a:cs typeface="+mn-cs"/>
      </a:defRPr>
    </a:lvl8pPr>
    <a:lvl9pPr marL="2612258" algn="l" defTabSz="653064" rtl="0" eaLnBrk="1" latinLnBrk="0" hangingPunct="1">
      <a:defRPr sz="857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defPPr>
              <a:defRPr kern="1200"/>
            </a:defPPr>
            <a:lvl1pPr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defTabSz="114935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defTabSz="114935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D5580D61-8B82-42C3-9A37-58134866DD67}" type="slidenum">
              <a:rPr lang="zh-CN" altLang="en-US" sz="1500"/>
              <a:t>1</a:t>
            </a:fld>
            <a:endParaRPr lang="en-US" altLang="zh-CN" sz="1500"/>
          </a:p>
        </p:txBody>
      </p:sp>
      <p:sp>
        <p:nvSpPr>
          <p:cNvPr id="30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04913" y="889000"/>
            <a:ext cx="6815137" cy="4545013"/>
          </a:xfrm>
        </p:spPr>
      </p:sp>
      <p:sp>
        <p:nvSpPr>
          <p:cNvPr id="30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>
            <a:defPPr>
              <a:defRPr kern="1200"/>
            </a:defPPr>
          </a:lstStyle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69093" y="6817784"/>
            <a:ext cx="27980218" cy="4703233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38184" y="12435417"/>
            <a:ext cx="23042032" cy="5609167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 marL="0" indent="0" algn="ctr">
              <a:buNone/>
              <a:defRPr/>
            </a:lvl1pPr>
            <a:lvl2pPr marL="304815" indent="0" algn="ctr">
              <a:buNone/>
              <a:defRPr/>
            </a:lvl2pPr>
            <a:lvl3pPr marL="609630" indent="0" algn="ctr">
              <a:buNone/>
              <a:defRPr/>
            </a:lvl3pPr>
            <a:lvl4pPr marL="914446" indent="0" algn="ctr">
              <a:buNone/>
              <a:defRPr/>
            </a:lvl4pPr>
            <a:lvl5pPr marL="1219261" indent="0" algn="ctr">
              <a:buNone/>
              <a:defRPr/>
            </a:lvl5pPr>
            <a:lvl6pPr marL="1524076" indent="0" algn="ctr">
              <a:buNone/>
              <a:defRPr/>
            </a:lvl6pPr>
            <a:lvl7pPr marL="1828891" indent="0" algn="ctr">
              <a:buNone/>
              <a:defRPr/>
            </a:lvl7pPr>
            <a:lvl8pPr marL="2133707" indent="0" algn="ctr">
              <a:buNone/>
              <a:defRPr/>
            </a:lvl8pPr>
            <a:lvl9pPr marL="2438522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116601227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10" y="878417"/>
            <a:ext cx="29626982" cy="36576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45710" y="5120217"/>
            <a:ext cx="29626982" cy="14483293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44308357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0326" y="14102293"/>
            <a:ext cx="27980218" cy="4358217"/>
          </a:xfrm>
          <a:prstGeom prst="rect">
            <a:avLst/>
          </a:prstGeom>
        </p:spPr>
        <p:txBody>
          <a:bodyPr anchor="t"/>
          <a:lstStyle>
            <a:defPPr>
              <a:defRPr kern="1200"/>
            </a:defPPr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0326" y="9301692"/>
            <a:ext cx="27980218" cy="4800600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333"/>
            </a:lvl1pPr>
            <a:lvl2pPr marL="304815" indent="0">
              <a:buNone/>
              <a:defRPr sz="1200"/>
            </a:lvl2pPr>
            <a:lvl3pPr marL="609630" indent="0">
              <a:buNone/>
              <a:defRPr sz="1067"/>
            </a:lvl3pPr>
            <a:lvl4pPr marL="914446" indent="0">
              <a:buNone/>
              <a:defRPr sz="933"/>
            </a:lvl4pPr>
            <a:lvl5pPr marL="1219261" indent="0">
              <a:buNone/>
              <a:defRPr sz="933"/>
            </a:lvl5pPr>
            <a:lvl6pPr marL="1524076" indent="0">
              <a:buNone/>
              <a:defRPr sz="933"/>
            </a:lvl6pPr>
            <a:lvl7pPr marL="1828891" indent="0">
              <a:buNone/>
              <a:defRPr sz="933"/>
            </a:lvl7pPr>
            <a:lvl8pPr marL="2133707" indent="0">
              <a:buNone/>
              <a:defRPr sz="933"/>
            </a:lvl8pPr>
            <a:lvl9pPr marL="2438522" indent="0">
              <a:buNone/>
              <a:defRPr sz="93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22449652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10" y="878417"/>
            <a:ext cx="29626982" cy="36576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45709" y="5120217"/>
            <a:ext cx="14762691" cy="14483293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510002" y="5120217"/>
            <a:ext cx="14762693" cy="14483293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04973206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10" y="878417"/>
            <a:ext cx="29626982" cy="36576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45709" y="4912784"/>
            <a:ext cx="14544675" cy="2046817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45709" y="6959601"/>
            <a:ext cx="14544675" cy="12643908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721666" y="4912784"/>
            <a:ext cx="14551027" cy="2046817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6721666" y="6959601"/>
            <a:ext cx="14551027" cy="12643908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0596146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10" y="878417"/>
            <a:ext cx="29626982" cy="36576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5704571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098106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09" y="874184"/>
            <a:ext cx="10829925" cy="3717925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392" y="874184"/>
            <a:ext cx="18402300" cy="18729325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709" y="4592109"/>
            <a:ext cx="10829925" cy="150114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11754677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2659" y="15361710"/>
            <a:ext cx="19750618" cy="1813983"/>
          </a:xfrm>
          <a:prstGeom prst="rect">
            <a:avLst/>
          </a:prstGeom>
        </p:spPr>
        <p:txBody>
          <a:bodyPr anchor="b"/>
          <a:lstStyle>
            <a:defPPr>
              <a:defRPr kern="1200"/>
            </a:defPPr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452659" y="1961093"/>
            <a:ext cx="19750618" cy="13166725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2659" y="17175693"/>
            <a:ext cx="19750618" cy="2574925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73959152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710" y="878417"/>
            <a:ext cx="29626982" cy="3657600"/>
          </a:xfrm>
          <a:prstGeom prst="rect">
            <a:avLst/>
          </a:prstGeom>
        </p:spPr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45710" y="5120217"/>
            <a:ext cx="29626982" cy="14483293"/>
          </a:xfrm>
          <a:prstGeom prst="rect">
            <a:avLst/>
          </a:prstGeom>
        </p:spPr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3822054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866477" y="878417"/>
            <a:ext cx="7406217" cy="18725093"/>
          </a:xfrm>
          <a:prstGeom prst="rect">
            <a:avLst/>
          </a:prstGeom>
        </p:spPr>
        <p:txBody>
          <a:bodyPr vert="eaVert"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45708" y="878417"/>
            <a:ext cx="22119168" cy="18725093"/>
          </a:xfrm>
          <a:prstGeom prst="rect">
            <a:avLst/>
          </a:prstGeom>
        </p:spPr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31512708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New picture"/>
          <p:cNvPicPr/>
          <p:nvPr/>
        </p:nvPicPr>
        <p:blipFill>
          <a:blip r:embed="rId13"/>
          <a:stretch>
            <a:fillRect/>
          </a:stretch>
        </p:blipFill>
        <p:spPr>
          <a:xfrm rot="16200000">
            <a:off x="-11074400" y="10972800"/>
            <a:ext cx="14274800" cy="3937000"/>
          </a:xfrm>
          <a:prstGeom prst="rect">
            <a:avLst/>
          </a:prstGeom>
        </p:spPr>
      </p:pic>
      <p:pic>
        <p:nvPicPr>
          <p:cNvPr id="3" name="New picture"/>
          <p:cNvPicPr/>
          <p:nvPr/>
        </p:nvPicPr>
        <p:blipFill>
          <a:blip r:embed="rId13"/>
          <a:stretch>
            <a:fillRect/>
          </a:stretch>
        </p:blipFill>
        <p:spPr>
          <a:xfrm rot="5400000">
            <a:off x="29718000" y="10972800"/>
            <a:ext cx="14274800" cy="3937000"/>
          </a:xfrm>
          <a:prstGeom prst="rect">
            <a:avLst/>
          </a:prstGeom>
        </p:spPr>
      </p:pic>
      <p:pic>
        <p:nvPicPr>
          <p:cNvPr id="4" name="New picture"/>
          <p:cNvPicPr/>
          <p:nvPr/>
        </p:nvPicPr>
        <p:blipFill>
          <a:blip r:embed="rId14"/>
          <a:stretch>
            <a:fillRect/>
          </a:stretch>
        </p:blipFill>
        <p:spPr>
          <a:xfrm>
            <a:off x="1460500" y="22453600"/>
            <a:ext cx="29997400" cy="1447800"/>
          </a:xfrm>
          <a:prstGeom prst="rect">
            <a:avLst/>
          </a:prstGeom>
        </p:spPr>
      </p:pic>
      <p:sp>
        <p:nvSpPr>
          <p:cNvPr id="5" name="New shape"/>
          <p:cNvSpPr/>
          <p:nvPr/>
        </p:nvSpPr>
        <p:spPr>
          <a:xfrm>
            <a:off x="1460500" y="23025100"/>
            <a:ext cx="16459200" cy="1270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sz="4560">
                <a:solidFill>
                  <a:srgbClr val="808080"/>
                </a:solidFill>
              </a:rPr>
              <a:t>Template ID: ponderingpeacock  Size: 36x24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defPPr>
        <a:defRPr kern="1200"/>
      </a:defPPr>
      <a:lvl1pPr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+mj-lt"/>
          <a:ea typeface="+mj-ea"/>
          <a:cs typeface="+mj-cs"/>
        </a:defRPr>
      </a:lvl1pPr>
      <a:lvl2pPr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2pPr>
      <a:lvl3pPr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3pPr>
      <a:lvl4pPr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4pPr>
      <a:lvl5pPr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5pPr>
      <a:lvl6pPr marL="304815"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6pPr>
      <a:lvl7pPr marL="609630"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7pPr>
      <a:lvl8pPr marL="914446"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8pPr>
      <a:lvl9pPr marL="1219261" algn="ctr" defTabSz="2050094" rtl="0" eaLnBrk="0" fontAlgn="base" hangingPunct="0">
        <a:spcBef>
          <a:spcPct val="0"/>
        </a:spcBef>
        <a:spcAft>
          <a:spcPct val="0"/>
        </a:spcAft>
        <a:defRPr sz="9867">
          <a:solidFill>
            <a:schemeClr val="tx2"/>
          </a:solidFill>
          <a:latin typeface="Times New Roman" pitchFamily="18" charset="0"/>
        </a:defRPr>
      </a:lvl9pPr>
    </p:titleStyle>
    <p:bodyStyle>
      <a:defPPr>
        <a:defRPr kern="1200"/>
      </a:defPPr>
      <a:lvl1pPr marL="767330" indent="-767330" algn="l" defTabSz="2050094" rtl="0" eaLnBrk="0" fontAlgn="base" hangingPunct="0">
        <a:spcBef>
          <a:spcPct val="20000"/>
        </a:spcBef>
        <a:spcAft>
          <a:spcPct val="0"/>
        </a:spcAft>
        <a:buChar char="•"/>
        <a:defRPr sz="7134">
          <a:solidFill>
            <a:schemeClr val="tx1"/>
          </a:solidFill>
          <a:latin typeface="+mn-lt"/>
          <a:ea typeface="+mn-ea"/>
          <a:cs typeface="+mn-cs"/>
        </a:defRPr>
      </a:lvl1pPr>
      <a:lvl2pPr marL="1664842" indent="-640324" algn="l" defTabSz="2050094" rtl="0" eaLnBrk="0" fontAlgn="base" hangingPunct="0">
        <a:spcBef>
          <a:spcPct val="20000"/>
        </a:spcBef>
        <a:spcAft>
          <a:spcPct val="0"/>
        </a:spcAft>
        <a:buChar char="–"/>
        <a:defRPr sz="6334">
          <a:solidFill>
            <a:schemeClr val="tx1"/>
          </a:solidFill>
          <a:latin typeface="+mn-lt"/>
        </a:defRPr>
      </a:lvl2pPr>
      <a:lvl3pPr marL="2562353" indent="-512259" algn="l" defTabSz="2050094" rtl="0" eaLnBrk="0" fontAlgn="base" hangingPunct="0">
        <a:spcBef>
          <a:spcPct val="20000"/>
        </a:spcBef>
        <a:spcAft>
          <a:spcPct val="0"/>
        </a:spcAft>
        <a:buChar char="•"/>
        <a:defRPr sz="5400">
          <a:solidFill>
            <a:schemeClr val="tx1"/>
          </a:solidFill>
          <a:latin typeface="+mn-lt"/>
        </a:defRPr>
      </a:lvl3pPr>
      <a:lvl4pPr marL="3590046" indent="-515434" algn="l" defTabSz="2050094" rtl="0" eaLnBrk="0" fontAlgn="base" hangingPunct="0">
        <a:spcBef>
          <a:spcPct val="20000"/>
        </a:spcBef>
        <a:spcAft>
          <a:spcPct val="0"/>
        </a:spcAft>
        <a:buChar char="–"/>
        <a:defRPr sz="4334">
          <a:solidFill>
            <a:schemeClr val="tx1"/>
          </a:solidFill>
          <a:latin typeface="+mn-lt"/>
        </a:defRPr>
      </a:lvl4pPr>
      <a:lvl5pPr marL="4614564" indent="-512259" algn="l" defTabSz="2050094" rtl="0" eaLnBrk="0" fontAlgn="base" hangingPunct="0">
        <a:spcBef>
          <a:spcPct val="20000"/>
        </a:spcBef>
        <a:spcAft>
          <a:spcPct val="0"/>
        </a:spcAft>
        <a:buChar char="»"/>
        <a:defRPr sz="4334">
          <a:solidFill>
            <a:schemeClr val="tx1"/>
          </a:solidFill>
          <a:latin typeface="+mn-lt"/>
        </a:defRPr>
      </a:lvl5pPr>
      <a:lvl6pPr marL="4919379" indent="-512259" algn="l" defTabSz="2050094" rtl="0" eaLnBrk="0" fontAlgn="base" hangingPunct="0">
        <a:spcBef>
          <a:spcPct val="20000"/>
        </a:spcBef>
        <a:spcAft>
          <a:spcPct val="0"/>
        </a:spcAft>
        <a:buChar char="»"/>
        <a:defRPr sz="4334">
          <a:solidFill>
            <a:schemeClr val="tx1"/>
          </a:solidFill>
          <a:latin typeface="+mn-lt"/>
        </a:defRPr>
      </a:lvl6pPr>
      <a:lvl7pPr marL="5224195" indent="-512259" algn="l" defTabSz="2050094" rtl="0" eaLnBrk="0" fontAlgn="base" hangingPunct="0">
        <a:spcBef>
          <a:spcPct val="20000"/>
        </a:spcBef>
        <a:spcAft>
          <a:spcPct val="0"/>
        </a:spcAft>
        <a:buChar char="»"/>
        <a:defRPr sz="4334">
          <a:solidFill>
            <a:schemeClr val="tx1"/>
          </a:solidFill>
          <a:latin typeface="+mn-lt"/>
        </a:defRPr>
      </a:lvl7pPr>
      <a:lvl8pPr marL="5529010" indent="-512259" algn="l" defTabSz="2050094" rtl="0" eaLnBrk="0" fontAlgn="base" hangingPunct="0">
        <a:spcBef>
          <a:spcPct val="20000"/>
        </a:spcBef>
        <a:spcAft>
          <a:spcPct val="0"/>
        </a:spcAft>
        <a:buChar char="»"/>
        <a:defRPr sz="4334">
          <a:solidFill>
            <a:schemeClr val="tx1"/>
          </a:solidFill>
          <a:latin typeface="+mn-lt"/>
        </a:defRPr>
      </a:lvl8pPr>
      <a:lvl9pPr marL="5833825" indent="-512259" algn="l" defTabSz="2050094" rtl="0" eaLnBrk="0" fontAlgn="base" hangingPunct="0">
        <a:spcBef>
          <a:spcPct val="20000"/>
        </a:spcBef>
        <a:spcAft>
          <a:spcPct val="0"/>
        </a:spcAft>
        <a:buChar char="»"/>
        <a:defRPr sz="4334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5.xml"/><Relationship Id="rId13" Type="http://schemas.openxmlformats.org/officeDocument/2006/relationships/customXml" Target="../ink/ink8.xml"/><Relationship Id="rId18" Type="http://schemas.openxmlformats.org/officeDocument/2006/relationships/customXml" Target="../ink/ink10.xml"/><Relationship Id="rId3" Type="http://schemas.openxmlformats.org/officeDocument/2006/relationships/customXml" Target="../ink/ink1.xml"/><Relationship Id="rId21" Type="http://schemas.openxmlformats.org/officeDocument/2006/relationships/image" Target="../media/image9.png"/><Relationship Id="rId7" Type="http://schemas.openxmlformats.org/officeDocument/2006/relationships/customXml" Target="../ink/ink4.xml"/><Relationship Id="rId12" Type="http://schemas.openxmlformats.org/officeDocument/2006/relationships/image" Target="../media/image5.png"/><Relationship Id="rId1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6" Type="http://schemas.openxmlformats.org/officeDocument/2006/relationships/customXml" Target="../ink/ink9.xml"/><Relationship Id="rId20" Type="http://schemas.openxmlformats.org/officeDocument/2006/relationships/customXml" Target="../ink/ink12.xml"/><Relationship Id="rId1" Type="http://schemas.openxmlformats.org/officeDocument/2006/relationships/slideLayout" Target="../slideLayouts/slideLayout7.xml"/><Relationship Id="rId6" Type="http://schemas.openxmlformats.org/officeDocument/2006/relationships/customXml" Target="../ink/ink3.xml"/><Relationship Id="rId11" Type="http://schemas.openxmlformats.org/officeDocument/2006/relationships/customXml" Target="../ink/ink7.xml"/><Relationship Id="rId5" Type="http://schemas.openxmlformats.org/officeDocument/2006/relationships/customXml" Target="../ink/ink2.xml"/><Relationship Id="rId15" Type="http://schemas.openxmlformats.org/officeDocument/2006/relationships/image" Target="../media/image7.jpeg"/><Relationship Id="rId10" Type="http://schemas.openxmlformats.org/officeDocument/2006/relationships/image" Target="../media/image4.png"/><Relationship Id="rId19" Type="http://schemas.openxmlformats.org/officeDocument/2006/relationships/customXml" Target="../ink/ink11.xml"/><Relationship Id="rId4" Type="http://schemas.openxmlformats.org/officeDocument/2006/relationships/image" Target="../media/image3.png"/><Relationship Id="rId9" Type="http://schemas.openxmlformats.org/officeDocument/2006/relationships/customXml" Target="../ink/ink6.xml"/><Relationship Id="rId14" Type="http://schemas.openxmlformats.org/officeDocument/2006/relationships/image" Target="../media/image6.png"/><Relationship Id="rId22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rgbClr val="2D3C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Rectangle 84">
            <a:extLst>
              <a:ext uri="{FF2B5EF4-FFF2-40B4-BE49-F238E27FC236}">
                <a16:creationId xmlns:a16="http://schemas.microsoft.com/office/drawing/2014/main" id="{19BFD724-D51D-4DD6-A93A-40ABEA405C90}"/>
              </a:ext>
            </a:extLst>
          </p:cNvPr>
          <p:cNvSpPr/>
          <p:nvPr/>
        </p:nvSpPr>
        <p:spPr>
          <a:xfrm>
            <a:off x="24914426" y="5480171"/>
            <a:ext cx="7570324" cy="120512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algn="ctr"/>
            <a:endParaRPr lang="en-US" sz="6400">
              <a:latin typeface="+mj-lt"/>
            </a:endParaRP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236036AE-C83F-4AC9-800C-C6574727635F}"/>
              </a:ext>
            </a:extLst>
          </p:cNvPr>
          <p:cNvSpPr/>
          <p:nvPr/>
        </p:nvSpPr>
        <p:spPr>
          <a:xfrm>
            <a:off x="440321" y="12141200"/>
            <a:ext cx="7570324" cy="93472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endParaRPr lang="en-GB" sz="6600" b="1" dirty="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65D5CB20-8752-4D75-A601-0EEB3443D27F}"/>
              </a:ext>
            </a:extLst>
          </p:cNvPr>
          <p:cNvSpPr/>
          <p:nvPr/>
        </p:nvSpPr>
        <p:spPr>
          <a:xfrm>
            <a:off x="24890878" y="17748627"/>
            <a:ext cx="7570324" cy="37397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endParaRPr lang="en-GB" sz="66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4992201-A249-A817-BD4E-171A35F3092C}"/>
              </a:ext>
            </a:extLst>
          </p:cNvPr>
          <p:cNvSpPr txBox="1"/>
          <p:nvPr/>
        </p:nvSpPr>
        <p:spPr>
          <a:xfrm>
            <a:off x="440321" y="0"/>
            <a:ext cx="32449079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Student Name: </a:t>
            </a:r>
            <a:r>
              <a:rPr lang="en-GB" sz="4800" b="1" dirty="0" err="1">
                <a:solidFill>
                  <a:schemeClr val="bg1"/>
                </a:solidFill>
              </a:rPr>
              <a:t>Mahagoub</a:t>
            </a:r>
            <a:r>
              <a:rPr lang="en-GB" sz="4800" b="1" dirty="0">
                <a:solidFill>
                  <a:schemeClr val="bg1"/>
                </a:solidFill>
              </a:rPr>
              <a:t> </a:t>
            </a:r>
            <a:r>
              <a:rPr lang="en-GB" sz="4800" b="1" dirty="0" err="1">
                <a:solidFill>
                  <a:schemeClr val="bg1"/>
                </a:solidFill>
              </a:rPr>
              <a:t>Abdelbanat</a:t>
            </a:r>
            <a:r>
              <a:rPr lang="en-GB" sz="4800" b="1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</a:rPr>
              <a:t>Student ID: 2325355 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</a:rPr>
              <a:t>Programme: BA (Hons) Leadership and Management Skills for the Workplace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</a:rPr>
              <a:t>Module: Developing Emotional Intelligence Skills 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</a:rPr>
              <a:t>Module Code: LCLM 5006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</a:rPr>
              <a:t> Module Leaders: Nishi Ramsurrun | Abdallah  Naser 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</a:rPr>
              <a:t>Assignment: C1 – Individual Poster Presentation  Assessment</a:t>
            </a:r>
            <a:endParaRPr lang="en-US" sz="4800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CFB83928-C3E4-18FC-90A6-46B77E06A5C2}"/>
                  </a:ext>
                </a:extLst>
              </p14:cNvPr>
              <p14:cNvContentPartPr/>
              <p14:nvPr/>
            </p14:nvContentPartPr>
            <p14:xfrm>
              <a:off x="12703385" y="13656142"/>
              <a:ext cx="360" cy="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CFB83928-C3E4-18FC-90A6-46B77E06A5C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697265" y="13650022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FE86A79-7474-CBA7-B953-4DDDD832B1C3}"/>
                  </a:ext>
                </a:extLst>
              </p14:cNvPr>
              <p14:cNvContentPartPr/>
              <p14:nvPr/>
            </p14:nvContentPartPr>
            <p14:xfrm>
              <a:off x="14249585" y="13729942"/>
              <a:ext cx="36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FE86A79-7474-CBA7-B953-4DDDD832B1C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4243465" y="13723822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97360154-FF1B-4EFB-E693-AAF79FA8672B}"/>
                  </a:ext>
                </a:extLst>
              </p14:cNvPr>
              <p14:cNvContentPartPr/>
              <p14:nvPr/>
            </p14:nvContentPartPr>
            <p14:xfrm>
              <a:off x="15979385" y="13683502"/>
              <a:ext cx="360" cy="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97360154-FF1B-4EFB-E693-AAF79FA8672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5973265" y="13677382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9464D2C5-D576-4E78-9009-AA6181B04A62}"/>
                  </a:ext>
                </a:extLst>
              </p14:cNvPr>
              <p14:cNvContentPartPr/>
              <p14:nvPr/>
            </p14:nvContentPartPr>
            <p14:xfrm>
              <a:off x="13985705" y="14533822"/>
              <a:ext cx="360" cy="3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9464D2C5-D576-4E78-9009-AA6181B04A6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3979585" y="14527702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17F4BC06-645D-46DF-B32D-1343FAB3F635}"/>
                  </a:ext>
                </a:extLst>
              </p14:cNvPr>
              <p14:cNvContentPartPr/>
              <p14:nvPr/>
            </p14:nvContentPartPr>
            <p14:xfrm>
              <a:off x="13129985" y="14884462"/>
              <a:ext cx="360" cy="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17F4BC06-645D-46DF-B32D-1343FAB3F63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3123865" y="14878342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860D8D5-4D95-613A-AB2E-309355A20718}"/>
                  </a:ext>
                </a:extLst>
              </p14:cNvPr>
              <p14:cNvContentPartPr/>
              <p14:nvPr/>
            </p14:nvContentPartPr>
            <p14:xfrm>
              <a:off x="16543865" y="12497662"/>
              <a:ext cx="3600" cy="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860D8D5-4D95-613A-AB2E-309355A2071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6537745" y="12491542"/>
                <a:ext cx="1584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7328FD6A-C060-3505-60B1-335E93BD82E3}"/>
                  </a:ext>
                </a:extLst>
              </p14:cNvPr>
              <p14:cNvContentPartPr/>
              <p14:nvPr/>
            </p14:nvContentPartPr>
            <p14:xfrm>
              <a:off x="15241745" y="13464622"/>
              <a:ext cx="360" cy="360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7328FD6A-C060-3505-60B1-335E93BD82E3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5235625" y="13458502"/>
                <a:ext cx="12600" cy="1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3D166674-2A93-3D05-D70B-D2D3C3868AE8}"/>
                  </a:ext>
                </a:extLst>
              </p14:cNvPr>
              <p14:cNvContentPartPr/>
              <p14:nvPr/>
            </p14:nvContentPartPr>
            <p14:xfrm>
              <a:off x="-756655" y="-162458"/>
              <a:ext cx="36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3D166674-2A93-3D05-D70B-D2D3C3868AE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762775" y="-168578"/>
                <a:ext cx="12600" cy="126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Snip Same-side Corner of Rectangle 14">
            <a:extLst>
              <a:ext uri="{FF2B5EF4-FFF2-40B4-BE49-F238E27FC236}">
                <a16:creationId xmlns:a16="http://schemas.microsoft.com/office/drawing/2014/main" id="{FFF8223A-BE91-7017-543A-0B1CEA4F5ECB}"/>
              </a:ext>
            </a:extLst>
          </p:cNvPr>
          <p:cNvSpPr/>
          <p:nvPr/>
        </p:nvSpPr>
        <p:spPr bwMode="auto">
          <a:xfrm>
            <a:off x="440321" y="5029200"/>
            <a:ext cx="7765918" cy="5943600"/>
          </a:xfrm>
          <a:prstGeom prst="snip2Same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>
              <a:buNone/>
            </a:pPr>
            <a:r>
              <a:rPr lang="en-GB" sz="3600" b="1" dirty="0"/>
              <a:t>Introduction</a:t>
            </a:r>
            <a:r>
              <a:rPr lang="en-GB" sz="4000" b="1" dirty="0"/>
              <a:t>:</a:t>
            </a:r>
          </a:p>
          <a:p>
            <a:pPr>
              <a:buNone/>
            </a:pPr>
            <a:r>
              <a:rPr lang="en-GB" sz="3200" dirty="0"/>
              <a:t>Emotional intelligence (EI) refers to the ability to recognise, understand, manage, and use emotions effectively in oneself and others.</a:t>
            </a:r>
            <a:br>
              <a:rPr lang="en-GB" sz="3200" dirty="0"/>
            </a:br>
            <a:r>
              <a:rPr lang="en-GB" sz="3200" dirty="0"/>
              <a:t>According to Daniel Goleman, self-awareness forms the foundation of emotional intelligence. When individuals are disconnected from their own emotions, empathy and relationship-building become difficult.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7A16F83F-6FD8-C1CA-5C21-33F06C3EE923}"/>
              </a:ext>
            </a:extLst>
          </p:cNvPr>
          <p:cNvSpPr/>
          <p:nvPr/>
        </p:nvSpPr>
        <p:spPr bwMode="auto">
          <a:xfrm>
            <a:off x="8794290" y="5333999"/>
            <a:ext cx="7436849" cy="15921117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>
              <a:buNone/>
            </a:pPr>
            <a:r>
              <a:rPr lang="en-GB" sz="4000" b="1" dirty="0"/>
              <a:t>Method:</a:t>
            </a:r>
          </a:p>
          <a:p>
            <a:pPr>
              <a:buNone/>
            </a:pP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  Secondary research from academic journals and textbooks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  Review of emotional intelligence theory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  Personal reflection as a student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/>
              <a:t>  Integration of mindfulness research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0A50219-5C35-57EF-0A40-704A45F5F7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9174" y="10479548"/>
            <a:ext cx="7148465" cy="416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99A1E1AE-34AF-7EB5-5566-4F353BD4FD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9174" y="14711776"/>
            <a:ext cx="6952874" cy="3523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E1ED6367-C621-0784-D95E-19C09EC5909C}"/>
                  </a:ext>
                </a:extLst>
              </p14:cNvPr>
              <p14:cNvContentPartPr/>
              <p14:nvPr/>
            </p14:nvContentPartPr>
            <p14:xfrm>
              <a:off x="17541640" y="12875440"/>
              <a:ext cx="2847960" cy="90252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E1ED6367-C621-0784-D95E-19C09EC5909C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7535520" y="12869320"/>
                <a:ext cx="2860200" cy="91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FC457974-38DC-D01E-7B18-4997A6B0ADF7}"/>
                  </a:ext>
                </a:extLst>
              </p14:cNvPr>
              <p14:cNvContentPartPr/>
              <p14:nvPr/>
            </p14:nvContentPartPr>
            <p14:xfrm>
              <a:off x="23628520" y="13039240"/>
              <a:ext cx="360" cy="36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FC457974-38DC-D01E-7B18-4997A6B0ADF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3622400" y="13033120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F7CB20D5-DBD7-ECC2-6FB6-1AB6CA6B2217}"/>
                  </a:ext>
                </a:extLst>
              </p14:cNvPr>
              <p14:cNvContentPartPr/>
              <p14:nvPr/>
            </p14:nvContentPartPr>
            <p14:xfrm>
              <a:off x="21267640" y="14723680"/>
              <a:ext cx="3600" cy="3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F7CB20D5-DBD7-ECC2-6FB6-1AB6CA6B221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1261520" y="14717560"/>
                <a:ext cx="1584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37125F57-9C6B-A15E-B2BD-41777CFB352F}"/>
                  </a:ext>
                </a:extLst>
              </p14:cNvPr>
              <p14:cNvContentPartPr/>
              <p14:nvPr/>
            </p14:nvContentPartPr>
            <p14:xfrm>
              <a:off x="23975200" y="13373680"/>
              <a:ext cx="360" cy="324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37125F57-9C6B-A15E-B2BD-41777CFB352F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23969080" y="13367560"/>
                <a:ext cx="12600" cy="15480"/>
              </a:xfrm>
              <a:prstGeom prst="rect">
                <a:avLst/>
              </a:prstGeom>
            </p:spPr>
          </p:pic>
        </mc:Fallback>
      </mc:AlternateContent>
      <p:sp>
        <p:nvSpPr>
          <p:cNvPr id="38" name="Rectangle 11">
            <a:extLst>
              <a:ext uri="{FF2B5EF4-FFF2-40B4-BE49-F238E27FC236}">
                <a16:creationId xmlns:a16="http://schemas.microsoft.com/office/drawing/2014/main" id="{AF75C9D0-7F89-5AF3-4FA4-24914AD5E7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849898"/>
            <a:ext cx="63246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6" name="Rectangle 19">
            <a:extLst>
              <a:ext uri="{FF2B5EF4-FFF2-40B4-BE49-F238E27FC236}">
                <a16:creationId xmlns:a16="http://schemas.microsoft.com/office/drawing/2014/main" id="{2A4AF1A2-EB8C-5C7D-05DB-B114B3B46D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0" y="2242782"/>
            <a:ext cx="28405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1" name="Rectangle 24">
            <a:extLst>
              <a:ext uri="{FF2B5EF4-FFF2-40B4-BE49-F238E27FC236}">
                <a16:creationId xmlns:a16="http://schemas.microsoft.com/office/drawing/2014/main" id="{D13CD665-A5BD-3556-99BF-C06A860F87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5101617"/>
            <a:ext cx="329184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C6FCC395-E21C-BF7C-900C-F69E4898A24C}"/>
              </a:ext>
            </a:extLst>
          </p:cNvPr>
          <p:cNvSpPr/>
          <p:nvPr/>
        </p:nvSpPr>
        <p:spPr bwMode="auto">
          <a:xfrm>
            <a:off x="16391969" y="5480171"/>
            <a:ext cx="7653334" cy="16160046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4000" b="1" dirty="0"/>
              <a:t>Develop Emotional Intelligence:</a:t>
            </a:r>
          </a:p>
          <a:p>
            <a:r>
              <a:rPr lang="en-GB" sz="3200" dirty="0"/>
              <a:t>Emotional intelligence develops through intentional practice:</a:t>
            </a:r>
          </a:p>
          <a:p>
            <a:r>
              <a:rPr lang="en-GB" sz="3200" b="1" dirty="0"/>
              <a:t>🔹 Self-Awareness</a:t>
            </a:r>
          </a:p>
          <a:p>
            <a:r>
              <a:rPr lang="en-GB" sz="3200" dirty="0"/>
              <a:t>Recognising emotional triggers, strengths, and weaknesses.</a:t>
            </a:r>
          </a:p>
          <a:p>
            <a:r>
              <a:rPr lang="en-GB" sz="3200" b="1" dirty="0"/>
              <a:t>🔹 Self-Regulation</a:t>
            </a:r>
          </a:p>
          <a:p>
            <a:r>
              <a:rPr lang="en-GB" sz="3200" dirty="0"/>
              <a:t>Managing stress, frustration, and impulsive reactions.</a:t>
            </a:r>
          </a:p>
          <a:p>
            <a:r>
              <a:rPr lang="en-GB" sz="3200" b="1" dirty="0"/>
              <a:t>🔹 Empathy</a:t>
            </a:r>
          </a:p>
          <a:p>
            <a:r>
              <a:rPr lang="en-GB" sz="3200" dirty="0"/>
              <a:t>Understanding others’ perspectives and emotions.</a:t>
            </a:r>
          </a:p>
          <a:p>
            <a:r>
              <a:rPr lang="en-GB" sz="3200" b="1" dirty="0"/>
              <a:t>🔹 Social Skills</a:t>
            </a:r>
          </a:p>
          <a:p>
            <a:r>
              <a:rPr lang="en-GB" sz="3200" dirty="0"/>
              <a:t>Effective communication and teamwork.</a:t>
            </a:r>
          </a:p>
          <a:p>
            <a:r>
              <a:rPr lang="en-GB" sz="3200" b="1" dirty="0"/>
              <a:t>🔹 Reflection &amp; Feedback</a:t>
            </a:r>
          </a:p>
          <a:p>
            <a:r>
              <a:rPr lang="en-GB" sz="3200" dirty="0"/>
              <a:t>Learning from experiences and constructive criticism.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12FDE06-26FA-9C9A-7E88-B7AF9964AF3A}"/>
              </a:ext>
            </a:extLst>
          </p:cNvPr>
          <p:cNvSpPr/>
          <p:nvPr/>
        </p:nvSpPr>
        <p:spPr bwMode="auto">
          <a:xfrm>
            <a:off x="16543865" y="14594811"/>
            <a:ext cx="7431335" cy="3156549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4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Key Insight</a:t>
            </a:r>
            <a:r>
              <a:rPr kumimoji="0" 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: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High emotional intelligence leads to: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Better stress management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Improved relationships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Increased academic performance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</a:rPr>
              <a:t>Stronger leadership skills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121D1D3-F51C-A1E4-CA84-EC05107D3512}"/>
              </a:ext>
            </a:extLst>
          </p:cNvPr>
          <p:cNvSpPr/>
          <p:nvPr/>
        </p:nvSpPr>
        <p:spPr bwMode="auto">
          <a:xfrm>
            <a:off x="8660816" y="18973800"/>
            <a:ext cx="7570323" cy="2666417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4000" b="1" dirty="0"/>
              <a:t>Personal Reflection: </a:t>
            </a:r>
          </a:p>
          <a:p>
            <a:r>
              <a:rPr lang="en-GB" sz="2800" dirty="0"/>
              <a:t>As a student, emotional challenges include deadlines, exams, and self-doubt. I have learned that emotional control begins with awareness</a:t>
            </a:r>
            <a:r>
              <a:rPr lang="en-GB" sz="2400" dirty="0"/>
              <a:t>.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A1715E86-EA90-DC65-3E88-9DAA0E425D02}"/>
              </a:ext>
            </a:extLst>
          </p:cNvPr>
          <p:cNvSpPr/>
          <p:nvPr/>
        </p:nvSpPr>
        <p:spPr bwMode="auto">
          <a:xfrm>
            <a:off x="16364613" y="17968553"/>
            <a:ext cx="7563123" cy="3519124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4000" b="1" dirty="0"/>
              <a:t>Strategies I Use:</a:t>
            </a:r>
          </a:p>
          <a:p>
            <a:r>
              <a:rPr lang="en-GB" sz="3200" dirty="0"/>
              <a:t>Mindful breathing exercises</a:t>
            </a:r>
          </a:p>
          <a:p>
            <a:r>
              <a:rPr lang="en-GB" sz="3200" dirty="0"/>
              <a:t> Effective time management</a:t>
            </a:r>
          </a:p>
          <a:p>
            <a:r>
              <a:rPr lang="en-GB" sz="3200" dirty="0"/>
              <a:t> Reflective journaling</a:t>
            </a:r>
          </a:p>
          <a:p>
            <a:r>
              <a:rPr lang="en-GB" sz="3200" dirty="0"/>
              <a:t> Seeking support from peers and lecturers</a:t>
            </a:r>
          </a:p>
          <a:p>
            <a:r>
              <a:rPr lang="en-GB" sz="3200" dirty="0"/>
              <a:t>Reframing challenges as growth opportunities</a:t>
            </a:r>
          </a:p>
        </p:txBody>
      </p:sp>
      <p:pic>
        <p:nvPicPr>
          <p:cNvPr id="1055" name="Picture 31">
            <a:extLst>
              <a:ext uri="{FF2B5EF4-FFF2-40B4-BE49-F238E27FC236}">
                <a16:creationId xmlns:a16="http://schemas.microsoft.com/office/drawing/2014/main" id="{A33CE06E-E6B6-B6BF-0968-41893BB59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89026" y="5333998"/>
            <a:ext cx="7589053" cy="4267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DBA06A34-C898-81B2-2299-7F1B590D9974}"/>
              </a:ext>
            </a:extLst>
          </p:cNvPr>
          <p:cNvSpPr/>
          <p:nvPr/>
        </p:nvSpPr>
        <p:spPr bwMode="auto">
          <a:xfrm>
            <a:off x="24870299" y="9568500"/>
            <a:ext cx="7570324" cy="4267202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4000" b="1" dirty="0"/>
              <a:t>Emotional Intelligence &amp; Academic Success</a:t>
            </a:r>
          </a:p>
          <a:p>
            <a:r>
              <a:rPr lang="en-GB" sz="3200" b="1" dirty="0"/>
              <a:t>Factors for Success:</a:t>
            </a:r>
          </a:p>
          <a:p>
            <a:r>
              <a:rPr lang="en-GB" sz="3200" dirty="0"/>
              <a:t>✔ Motivation</a:t>
            </a:r>
            <a:br>
              <a:rPr lang="en-GB" sz="3200" dirty="0"/>
            </a:br>
            <a:r>
              <a:rPr lang="en-GB" sz="3200" dirty="0"/>
              <a:t>✔ Resilience</a:t>
            </a:r>
            <a:br>
              <a:rPr lang="en-GB" sz="3200" dirty="0"/>
            </a:br>
            <a:r>
              <a:rPr lang="en-GB" sz="3200" dirty="0"/>
              <a:t>✔ Emotional regulation</a:t>
            </a:r>
            <a:br>
              <a:rPr lang="en-GB" sz="3200" dirty="0"/>
            </a:br>
            <a:r>
              <a:rPr lang="en-GB" sz="3200" dirty="0"/>
              <a:t>✔ Support systems</a:t>
            </a:r>
            <a:br>
              <a:rPr lang="en-GB" sz="3200" dirty="0"/>
            </a:br>
            <a:r>
              <a:rPr lang="en-GB" sz="3200" dirty="0"/>
              <a:t>✔ Effective communication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0F89C190-D1D4-DF06-EDA0-1D1FB0B67D1D}"/>
              </a:ext>
            </a:extLst>
          </p:cNvPr>
          <p:cNvSpPr/>
          <p:nvPr/>
        </p:nvSpPr>
        <p:spPr bwMode="auto">
          <a:xfrm>
            <a:off x="24914425" y="13906721"/>
            <a:ext cx="7526197" cy="3466879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4000" b="1" dirty="0"/>
              <a:t>Actions to Address EI Challenges</a:t>
            </a:r>
            <a:r>
              <a:rPr lang="en-GB" sz="2400" b="1" dirty="0"/>
              <a:t>:</a:t>
            </a:r>
          </a:p>
          <a:p>
            <a:r>
              <a:rPr lang="en-GB" sz="3200" dirty="0"/>
              <a:t>Develop coping strategies for exam anxiety</a:t>
            </a:r>
          </a:p>
          <a:p>
            <a:r>
              <a:rPr lang="en-GB" sz="3200" dirty="0"/>
              <a:t>Practice mindfulness daily</a:t>
            </a:r>
          </a:p>
          <a:p>
            <a:r>
              <a:rPr lang="en-GB" sz="3200" dirty="0"/>
              <a:t>Identify emotional triggers</a:t>
            </a:r>
          </a:p>
          <a:p>
            <a:r>
              <a:rPr lang="en-GB" sz="3200" dirty="0"/>
              <a:t>Build strong peer networks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222634E9-D220-B455-AE0D-F10A946BDEA0}"/>
              </a:ext>
            </a:extLst>
          </p:cNvPr>
          <p:cNvSpPr/>
          <p:nvPr/>
        </p:nvSpPr>
        <p:spPr bwMode="auto">
          <a:xfrm>
            <a:off x="24914425" y="17677608"/>
            <a:ext cx="7653334" cy="3739771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4000" b="1" dirty="0"/>
              <a:t>Conclusion:</a:t>
            </a:r>
          </a:p>
          <a:p>
            <a:r>
              <a:rPr lang="en-GB" sz="3200" dirty="0"/>
              <a:t>Emotional intelligence begins with self-awareness.</a:t>
            </a:r>
            <a:br>
              <a:rPr lang="en-GB" sz="3200" dirty="0"/>
            </a:br>
            <a:r>
              <a:rPr lang="en-GB" sz="3200" dirty="0"/>
              <a:t>By understanding and regulating personal emotions, students improve empathy, communication, academic performance, and overall well-being.</a:t>
            </a: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A2D01062-53D3-733A-813C-1B478ED67DDD}"/>
              </a:ext>
            </a:extLst>
          </p:cNvPr>
          <p:cNvSpPr/>
          <p:nvPr/>
        </p:nvSpPr>
        <p:spPr bwMode="auto">
          <a:xfrm>
            <a:off x="477777" y="12141199"/>
            <a:ext cx="7615863" cy="9276179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4000" b="1" dirty="0"/>
              <a:t>References:</a:t>
            </a:r>
          </a:p>
          <a:p>
            <a:r>
              <a:rPr lang="en-GB" sz="3200" dirty="0"/>
              <a:t>Goleman, D. (1995). </a:t>
            </a:r>
            <a:r>
              <a:rPr lang="en-GB" sz="3200" i="1" dirty="0"/>
              <a:t>Emotional Intelligence: Why It Can Matter More Than IQ</a:t>
            </a:r>
            <a:r>
              <a:rPr lang="en-GB" sz="3200" dirty="0"/>
              <a:t>.</a:t>
            </a:r>
          </a:p>
          <a:p>
            <a:r>
              <a:rPr lang="en-GB" sz="3200" dirty="0"/>
              <a:t>Mayer, J. D., Salovey, P., &amp; Caruso, D. R. (2004). Emotional intelligence: Theory and implications. </a:t>
            </a:r>
            <a:r>
              <a:rPr lang="en-GB" sz="3200" i="1" dirty="0"/>
              <a:t>Psychological Inquiry</a:t>
            </a:r>
            <a:r>
              <a:rPr lang="en-GB" sz="3200" dirty="0"/>
              <a:t>, 15(3), 197–215.</a:t>
            </a:r>
          </a:p>
          <a:p>
            <a:r>
              <a:rPr lang="en-GB" sz="3200" dirty="0"/>
              <a:t>Kabat-Zinn, J. (2003). Mindfulness-based interventions in context. </a:t>
            </a:r>
            <a:r>
              <a:rPr lang="en-GB" sz="3200" i="1" dirty="0"/>
              <a:t>Clinical Psychology: Science and Practice</a:t>
            </a:r>
            <a:r>
              <a:rPr lang="en-GB" sz="3200" dirty="0"/>
              <a:t>, 10(2), 144–156.</a:t>
            </a:r>
          </a:p>
        </p:txBody>
      </p:sp>
    </p:spTree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22.04.14"/>
  <p:tag name="AS_TITLE" val="Aspose.Slides for .NET 4.0 Client Profile"/>
  <p:tag name="AS_VERSION" val="22.4"/>
  <p:tag name="POSTERNERDTEMPLATE" val="ponderingpeacock|08-2022"/>
</p:tagLst>
</file>

<file path=ppt/theme/theme1.xml><?xml version="1.0" encoding="utf-8"?>
<a:theme xmlns:a="http://schemas.openxmlformats.org/drawingml/2006/main" name="Default Design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Default Design">
      <a:majorFont>
        <a:latin typeface="Times New Roman"/>
        <a:ea typeface="Arial"/>
        <a:cs typeface="Arial"/>
      </a:majorFont>
      <a:minorFont>
        <a:latin typeface="Times New Roman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3163</TotalTime>
  <Words>424</Words>
  <Application>Microsoft Macintosh PowerPoint</Application>
  <PresentationFormat>Custom</PresentationFormat>
  <Paragraphs>58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Times New Roman</vt:lpstr>
      <vt:lpstr>Arial</vt:lpstr>
      <vt:lpstr>Default Design</vt:lpstr>
      <vt:lpstr>PowerPoint Presentation</vt:lpstr>
    </vt:vector>
  </TitlesOfParts>
  <Company>Graphicsland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template for a scientific poster</dc:title>
  <dc:subject>Free Poster Presentation Example</dc:subject>
  <dc:creator>Graphicsland/MakeSigns.com</dc:creator>
  <cp:keywords>scientific, research, template, custom, poster, presentation, symposium, printing, PowerPoint, create, design, example, sample, download</cp:keywords>
  <dc:description>This is a free template from MakeSigns.com to help you create the perfect scientific poster.</dc:description>
  <cp:lastModifiedBy>sabahabbker90@hotmail.com</cp:lastModifiedBy>
  <cp:revision>105</cp:revision>
  <cp:lastPrinted>2000-08-03T00:31:24Z</cp:lastPrinted>
  <dcterms:modified xsi:type="dcterms:W3CDTF">2026-02-15T15:39:49Z</dcterms:modified>
  <cp:category>research posters template</cp:category>
</cp:coreProperties>
</file>