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0"/>
  </p:notesMasterIdLst>
  <p:handoutMasterIdLst>
    <p:handoutMasterId r:id="rId11"/>
  </p:handoutMasterIdLst>
  <p:sldIdLst>
    <p:sldId id="317" r:id="rId5"/>
    <p:sldId id="320" r:id="rId6"/>
    <p:sldId id="321" r:id="rId7"/>
    <p:sldId id="318" r:id="rId8"/>
    <p:sldId id="33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6A58"/>
    <a:srgbClr val="505A47"/>
    <a:srgbClr val="D1D8B7"/>
    <a:srgbClr val="A09D79"/>
    <a:srgbClr val="AD5C4D"/>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5405" autoAdjust="0"/>
  </p:normalViewPr>
  <p:slideViewPr>
    <p:cSldViewPr snapToGrid="0">
      <p:cViewPr varScale="1">
        <p:scale>
          <a:sx n="116" d="100"/>
          <a:sy n="116" d="100"/>
        </p:scale>
        <p:origin x="102" y="174"/>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png"/></Relationships>
</file>

<file path=ppt/diagrams/_rels/drawing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1FB421-4378-4D6E-AB1D-61115C180911}"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FD7B95EE-892C-44D9-95CB-14ECE2614621}">
      <dgm:prSet custT="1"/>
      <dgm:spPr/>
      <dgm:t>
        <a:bodyPr/>
        <a:lstStyle/>
        <a:p>
          <a:pPr>
            <a:lnSpc>
              <a:spcPct val="100000"/>
            </a:lnSpc>
          </a:pPr>
          <a:r>
            <a:rPr lang="en-GB" sz="2000" dirty="0">
              <a:latin typeface="Arial" panose="020B0604020202020204" pitchFamily="34" charset="0"/>
              <a:cs typeface="Arial" panose="020B0604020202020204" pitchFamily="34" charset="0"/>
            </a:rPr>
            <a:t>Gift Aid</a:t>
          </a:r>
          <a:endParaRPr lang="en-US" sz="1500" dirty="0">
            <a:latin typeface="Arial" panose="020B0604020202020204" pitchFamily="34" charset="0"/>
            <a:cs typeface="Arial" panose="020B0604020202020204" pitchFamily="34" charset="0"/>
          </a:endParaRPr>
        </a:p>
      </dgm:t>
    </dgm:pt>
    <dgm:pt modelId="{59A12AD2-79A3-4554-BF10-7DDE8328E8E7}" type="parTrans" cxnId="{939A0C5A-C0AE-461A-88B7-5795B5F98BF5}">
      <dgm:prSet/>
      <dgm:spPr/>
      <dgm:t>
        <a:bodyPr/>
        <a:lstStyle/>
        <a:p>
          <a:endParaRPr lang="en-US"/>
        </a:p>
      </dgm:t>
    </dgm:pt>
    <dgm:pt modelId="{3FB84AAA-7662-4F0A-AF5A-915B0486E273}" type="sibTrans" cxnId="{939A0C5A-C0AE-461A-88B7-5795B5F98BF5}">
      <dgm:prSet/>
      <dgm:spPr/>
      <dgm:t>
        <a:bodyPr/>
        <a:lstStyle/>
        <a:p>
          <a:endParaRPr lang="en-US"/>
        </a:p>
      </dgm:t>
    </dgm:pt>
    <dgm:pt modelId="{DE1639D0-E71D-46EB-B7CC-F73C247DFB69}" type="pres">
      <dgm:prSet presAssocID="{1F1FB421-4378-4D6E-AB1D-61115C180911}" presName="root" presStyleCnt="0">
        <dgm:presLayoutVars>
          <dgm:dir/>
          <dgm:resizeHandles val="exact"/>
        </dgm:presLayoutVars>
      </dgm:prSet>
      <dgm:spPr/>
    </dgm:pt>
    <dgm:pt modelId="{FFB17419-FD0A-43A7-9EAC-3264B9B17EDE}" type="pres">
      <dgm:prSet presAssocID="{FD7B95EE-892C-44D9-95CB-14ECE2614621}" presName="compNode" presStyleCnt="0"/>
      <dgm:spPr/>
    </dgm:pt>
    <dgm:pt modelId="{3A9AA8C7-80EA-4D64-B10B-2304129C4C2E}" type="pres">
      <dgm:prSet presAssocID="{FD7B95EE-892C-44D9-95CB-14ECE2614621}"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ggy Bank"/>
        </a:ext>
      </dgm:extLst>
    </dgm:pt>
    <dgm:pt modelId="{380A30E9-71FD-4A56-B5CE-08891D17F55A}" type="pres">
      <dgm:prSet presAssocID="{FD7B95EE-892C-44D9-95CB-14ECE2614621}" presName="spaceRect" presStyleCnt="0"/>
      <dgm:spPr/>
    </dgm:pt>
    <dgm:pt modelId="{314E2311-D1D2-49DF-8D80-1484A06BB309}" type="pres">
      <dgm:prSet presAssocID="{FD7B95EE-892C-44D9-95CB-14ECE2614621}" presName="textRect" presStyleLbl="revTx" presStyleIdx="0" presStyleCnt="1">
        <dgm:presLayoutVars>
          <dgm:chMax val="1"/>
          <dgm:chPref val="1"/>
        </dgm:presLayoutVars>
      </dgm:prSet>
      <dgm:spPr/>
    </dgm:pt>
  </dgm:ptLst>
  <dgm:cxnLst>
    <dgm:cxn modelId="{939A0C5A-C0AE-461A-88B7-5795B5F98BF5}" srcId="{1F1FB421-4378-4D6E-AB1D-61115C180911}" destId="{FD7B95EE-892C-44D9-95CB-14ECE2614621}" srcOrd="0" destOrd="0" parTransId="{59A12AD2-79A3-4554-BF10-7DDE8328E8E7}" sibTransId="{3FB84AAA-7662-4F0A-AF5A-915B0486E273}"/>
    <dgm:cxn modelId="{A9968EC6-6E73-408E-9246-4886A21C7697}" type="presOf" srcId="{1F1FB421-4378-4D6E-AB1D-61115C180911}" destId="{DE1639D0-E71D-46EB-B7CC-F73C247DFB69}" srcOrd="0" destOrd="0" presId="urn:microsoft.com/office/officeart/2018/2/layout/IconLabelList"/>
    <dgm:cxn modelId="{EEE6A5F9-A5E4-420F-87DE-BBB7B4B75C23}" type="presOf" srcId="{FD7B95EE-892C-44D9-95CB-14ECE2614621}" destId="{314E2311-D1D2-49DF-8D80-1484A06BB309}" srcOrd="0" destOrd="0" presId="urn:microsoft.com/office/officeart/2018/2/layout/IconLabelList"/>
    <dgm:cxn modelId="{330056E4-F88E-4747-A1EB-138942013C44}" type="presParOf" srcId="{DE1639D0-E71D-46EB-B7CC-F73C247DFB69}" destId="{FFB17419-FD0A-43A7-9EAC-3264B9B17EDE}" srcOrd="0" destOrd="0" presId="urn:microsoft.com/office/officeart/2018/2/layout/IconLabelList"/>
    <dgm:cxn modelId="{44483589-F8A1-4B2A-942D-A82A03D51E16}" type="presParOf" srcId="{FFB17419-FD0A-43A7-9EAC-3264B9B17EDE}" destId="{3A9AA8C7-80EA-4D64-B10B-2304129C4C2E}" srcOrd="0" destOrd="0" presId="urn:microsoft.com/office/officeart/2018/2/layout/IconLabelList"/>
    <dgm:cxn modelId="{2CD40409-C763-4E0C-8B63-7DADCF510F0A}" type="presParOf" srcId="{FFB17419-FD0A-43A7-9EAC-3264B9B17EDE}" destId="{380A30E9-71FD-4A56-B5CE-08891D17F55A}" srcOrd="1" destOrd="0" presId="urn:microsoft.com/office/officeart/2018/2/layout/IconLabelList"/>
    <dgm:cxn modelId="{E2C05BE1-C2B5-49C3-BDD6-721E1AC9A1A5}" type="presParOf" srcId="{FFB17419-FD0A-43A7-9EAC-3264B9B17EDE}" destId="{314E2311-D1D2-49DF-8D80-1484A06BB30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9AA8C7-80EA-4D64-B10B-2304129C4C2E}">
      <dsp:nvSpPr>
        <dsp:cNvPr id="0" name=""/>
        <dsp:cNvSpPr/>
      </dsp:nvSpPr>
      <dsp:spPr>
        <a:xfrm>
          <a:off x="3726786" y="111065"/>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4E2311-D1D2-49DF-8D80-1484A06BB309}">
      <dsp:nvSpPr>
        <dsp:cNvPr id="0" name=""/>
        <dsp:cNvSpPr/>
      </dsp:nvSpPr>
      <dsp:spPr>
        <a:xfrm>
          <a:off x="2538786" y="2525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Gift Aid</a:t>
          </a:r>
          <a:endParaRPr lang="en-US" sz="1500" kern="1200" dirty="0">
            <a:latin typeface="Arial" panose="020B0604020202020204" pitchFamily="34" charset="0"/>
            <a:cs typeface="Arial" panose="020B0604020202020204" pitchFamily="34" charset="0"/>
          </a:endParaRPr>
        </a:p>
      </dsp:txBody>
      <dsp:txXfrm>
        <a:off x="2538786" y="2525510"/>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4/17/2026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4/17/2026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915924" y="914400"/>
            <a:ext cx="10360152" cy="5029200"/>
          </a:xfrm>
        </p:spPr>
        <p:txBody>
          <a:bodyPr anchor="ctr"/>
          <a:lstStyle/>
          <a:p>
            <a:r>
              <a:rPr lang="en-US" sz="6600" dirty="0">
                <a:latin typeface="Arial" panose="020B0604020202020204" pitchFamily="34" charset="0"/>
                <a:cs typeface="Arial" panose="020B0604020202020204" pitchFamily="34" charset="0"/>
              </a:rPr>
              <a:t>Taxation</a:t>
            </a:r>
            <a:br>
              <a:rPr lang="en-US" sz="66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BMMB5019</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Payments to Charity under the Gift Aid Scheme  </a:t>
            </a:r>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66B93-868C-39A2-53C3-C4796315F907}"/>
              </a:ext>
            </a:extLst>
          </p:cNvPr>
          <p:cNvSpPr>
            <a:spLocks noGrp="1"/>
          </p:cNvSpPr>
          <p:nvPr>
            <p:ph type="title"/>
          </p:nvPr>
        </p:nvSpPr>
        <p:spPr>
          <a:xfrm>
            <a:off x="914400" y="914400"/>
            <a:ext cx="7534656" cy="914400"/>
          </a:xfrm>
        </p:spPr>
        <p:txBody>
          <a:bodyPr anchor="b">
            <a:normAutofit/>
          </a:bodyPr>
          <a:lstStyle/>
          <a:p>
            <a:r>
              <a:rPr lang="en-GB" dirty="0">
                <a:latin typeface="Arial" panose="020B0604020202020204" pitchFamily="34" charset="0"/>
                <a:cs typeface="Arial" panose="020B0604020202020204" pitchFamily="34" charset="0"/>
              </a:rPr>
              <a:t>Gift Aid  </a:t>
            </a:r>
          </a:p>
        </p:txBody>
      </p:sp>
      <p:sp>
        <p:nvSpPr>
          <p:cNvPr id="5" name="Slide Number Placeholder 4">
            <a:extLst>
              <a:ext uri="{FF2B5EF4-FFF2-40B4-BE49-F238E27FC236}">
                <a16:creationId xmlns:a16="http://schemas.microsoft.com/office/drawing/2014/main" id="{F463FC71-478A-0D60-55AC-2BB0AE449785}"/>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2</a:t>
            </a:fld>
            <a:endParaRPr lang="en-US"/>
          </a:p>
        </p:txBody>
      </p:sp>
      <p:graphicFrame>
        <p:nvGraphicFramePr>
          <p:cNvPr id="7" name="Content Placeholder 2">
            <a:extLst>
              <a:ext uri="{FF2B5EF4-FFF2-40B4-BE49-F238E27FC236}">
                <a16:creationId xmlns:a16="http://schemas.microsoft.com/office/drawing/2014/main" id="{F28324FF-3E56-8A9A-C5AF-21B64E848029}"/>
              </a:ext>
            </a:extLst>
          </p:cNvPr>
          <p:cNvGraphicFramePr>
            <a:graphicFrameLocks noGrp="1"/>
          </p:cNvGraphicFramePr>
          <p:nvPr>
            <p:ph sz="quarter" idx="10"/>
            <p:extLst>
              <p:ext uri="{D42A27DB-BD31-4B8C-83A1-F6EECF244321}">
                <p14:modId xmlns:p14="http://schemas.microsoft.com/office/powerpoint/2010/main" val="192785471"/>
              </p:ext>
            </p:extLst>
          </p:nvPr>
        </p:nvGraphicFramePr>
        <p:xfrm>
          <a:off x="914399" y="2039112"/>
          <a:ext cx="9397573" cy="3356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04580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515B8-6631-1D85-7ABE-498B27728A5C}"/>
              </a:ext>
            </a:extLst>
          </p:cNvPr>
          <p:cNvSpPr>
            <a:spLocks noGrp="1"/>
          </p:cNvSpPr>
          <p:nvPr>
            <p:ph type="title"/>
          </p:nvPr>
        </p:nvSpPr>
        <p:spPr>
          <a:xfrm>
            <a:off x="914399" y="962507"/>
            <a:ext cx="7534656" cy="440724"/>
          </a:xfrm>
        </p:spPr>
        <p:txBody>
          <a:bodyPr/>
          <a:lstStyle/>
          <a:p>
            <a:r>
              <a:rPr lang="en-GB" dirty="0">
                <a:latin typeface="Arial" panose="020B0604020202020204" pitchFamily="34" charset="0"/>
                <a:cs typeface="Arial" panose="020B0604020202020204" pitchFamily="34" charset="0"/>
              </a:rPr>
              <a:t>Gift Aid</a:t>
            </a:r>
          </a:p>
        </p:txBody>
      </p:sp>
      <p:sp>
        <p:nvSpPr>
          <p:cNvPr id="3" name="Content Placeholder 2">
            <a:extLst>
              <a:ext uri="{FF2B5EF4-FFF2-40B4-BE49-F238E27FC236}">
                <a16:creationId xmlns:a16="http://schemas.microsoft.com/office/drawing/2014/main" id="{4A49ED35-935A-B11D-5473-0E40C5A1BAFE}"/>
              </a:ext>
            </a:extLst>
          </p:cNvPr>
          <p:cNvSpPr>
            <a:spLocks noGrp="1"/>
          </p:cNvSpPr>
          <p:nvPr>
            <p:ph sz="quarter" idx="10"/>
          </p:nvPr>
        </p:nvSpPr>
        <p:spPr>
          <a:xfrm>
            <a:off x="914399" y="2127849"/>
            <a:ext cx="8707395" cy="3589210"/>
          </a:xfrm>
        </p:spPr>
        <p:txBody>
          <a:bodyPr>
            <a:normAutofit/>
          </a:bodyPr>
          <a:lstStyle/>
          <a:p>
            <a:pPr marL="0" indent="0">
              <a:buNone/>
            </a:pPr>
            <a:r>
              <a:rPr lang="en-GB" dirty="0">
                <a:latin typeface="Arial" panose="020B0604020202020204" pitchFamily="34" charset="0"/>
                <a:cs typeface="Arial" panose="020B0604020202020204" pitchFamily="34" charset="0"/>
              </a:rPr>
              <a:t>The gift aid system is a tax efficient way by which to give money to charity and is available to individual taxpayers</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Gift Aid is a UK government scheme allowing charities to reclaim basic rate tax on donations from UK taxpayers, increasing the gift's value by 25% at no extra cost to the donor. For every £1 donated, charities can claim an extra 25p. It applies to cash gifts, sponsorship, and membership fees, provided the donor has paid sufficient tax (Gov.UK, 2026)</a:t>
            </a:r>
          </a:p>
        </p:txBody>
      </p:sp>
      <p:sp>
        <p:nvSpPr>
          <p:cNvPr id="4" name="Slide Number Placeholder 3">
            <a:extLst>
              <a:ext uri="{FF2B5EF4-FFF2-40B4-BE49-F238E27FC236}">
                <a16:creationId xmlns:a16="http://schemas.microsoft.com/office/drawing/2014/main" id="{C6E8A570-0C37-6F5D-3339-D81E1DEA0D6A}"/>
              </a:ext>
            </a:extLst>
          </p:cNvPr>
          <p:cNvSpPr>
            <a:spLocks noGrp="1"/>
          </p:cNvSpPr>
          <p:nvPr>
            <p:ph type="sldNum" sz="quarter" idx="4"/>
          </p:nvPr>
        </p:nvSpPr>
        <p:spPr/>
        <p:txBody>
          <a:bodyPr/>
          <a:lstStyle/>
          <a:p>
            <a:fld id="{58FB4751-880F-D840-AAA9-3A15815CC996}" type="slidenum">
              <a:rPr lang="en-US" smtClean="0"/>
              <a:pPr/>
              <a:t>3</a:t>
            </a:fld>
            <a:endParaRPr lang="en-US" dirty="0"/>
          </a:p>
        </p:txBody>
      </p:sp>
    </p:spTree>
    <p:extLst>
      <p:ext uri="{BB962C8B-B14F-4D97-AF65-F5344CB8AC3E}">
        <p14:creationId xmlns:p14="http://schemas.microsoft.com/office/powerpoint/2010/main" val="2033294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72FF3-87F7-EC1F-83B7-42C9B15042CC}"/>
              </a:ext>
            </a:extLst>
          </p:cNvPr>
          <p:cNvSpPr>
            <a:spLocks noGrp="1"/>
          </p:cNvSpPr>
          <p:nvPr>
            <p:ph type="title"/>
          </p:nvPr>
        </p:nvSpPr>
        <p:spPr>
          <a:xfrm>
            <a:off x="914400" y="304800"/>
            <a:ext cx="7534656" cy="586596"/>
          </a:xfrm>
        </p:spPr>
        <p:txBody>
          <a:bodyPr/>
          <a:lstStyle/>
          <a:p>
            <a:r>
              <a:rPr lang="en-GB" dirty="0">
                <a:latin typeface="Arial" panose="020B0604020202020204" pitchFamily="34" charset="0"/>
                <a:cs typeface="Arial" panose="020B0604020202020204" pitchFamily="34" charset="0"/>
              </a:rPr>
              <a:t>Gift Aid – Basic Rate Taxpayers</a:t>
            </a:r>
          </a:p>
        </p:txBody>
      </p:sp>
      <p:sp>
        <p:nvSpPr>
          <p:cNvPr id="3" name="Content Placeholder 2">
            <a:extLst>
              <a:ext uri="{FF2B5EF4-FFF2-40B4-BE49-F238E27FC236}">
                <a16:creationId xmlns:a16="http://schemas.microsoft.com/office/drawing/2014/main" id="{DA4B86A6-7000-40EA-C1DD-EE812E7D82CE}"/>
              </a:ext>
            </a:extLst>
          </p:cNvPr>
          <p:cNvSpPr>
            <a:spLocks noGrp="1"/>
          </p:cNvSpPr>
          <p:nvPr>
            <p:ph sz="quarter" idx="10"/>
          </p:nvPr>
        </p:nvSpPr>
        <p:spPr>
          <a:xfrm>
            <a:off x="874143" y="1023668"/>
            <a:ext cx="9862868" cy="5408227"/>
          </a:xfrm>
        </p:spPr>
        <p:txBody>
          <a:bodyPr>
            <a:normAutofit/>
          </a:bodyPr>
          <a:lstStyle/>
          <a:p>
            <a:pPr marL="0" indent="0">
              <a:buNone/>
            </a:pPr>
            <a:r>
              <a:rPr lang="en-GB" dirty="0">
                <a:latin typeface="Arial" panose="020B0604020202020204" pitchFamily="34" charset="0"/>
                <a:cs typeface="Arial" panose="020B0604020202020204" pitchFamily="34" charset="0"/>
              </a:rPr>
              <a:t>Payments to charity under gift aid are treated as being paid net of the basic rate of tax (20%).  </a:t>
            </a:r>
          </a:p>
          <a:p>
            <a:pPr marL="0" indent="0">
              <a:buNone/>
            </a:pPr>
            <a:r>
              <a:rPr lang="en-GB" dirty="0">
                <a:latin typeface="Arial" panose="020B0604020202020204" pitchFamily="34" charset="0"/>
                <a:cs typeface="Arial" panose="020B0604020202020204" pitchFamily="34" charset="0"/>
              </a:rPr>
              <a:t>For a basic rate taxpayer tax relief at the basic rate is automatically obtained as payments are made to the charity net of basic rate relief begin given at source i.e. to give a charity £100 the taxpayer need only make a gift aid payment of £80.  </a:t>
            </a:r>
          </a:p>
          <a:p>
            <a:pPr marL="0" indent="0">
              <a:buNone/>
            </a:pPr>
            <a:r>
              <a:rPr lang="en-GB" dirty="0">
                <a:latin typeface="Arial" panose="020B0604020202020204" pitchFamily="34" charset="0"/>
                <a:cs typeface="Arial" panose="020B0604020202020204" pitchFamily="34" charset="0"/>
              </a:rPr>
              <a:t>The charity will then be able to claim back from HMRC the basic rate tax of £20 thereon collected by HMRC from the taxpayer’s income.  </a:t>
            </a:r>
          </a:p>
          <a:p>
            <a:pPr marL="0" indent="0">
              <a:buNone/>
            </a:pPr>
            <a:r>
              <a:rPr lang="en-GB" dirty="0">
                <a:latin typeface="Arial" panose="020B0604020202020204" pitchFamily="34" charset="0"/>
                <a:cs typeface="Arial" panose="020B0604020202020204" pitchFamily="34" charset="0"/>
              </a:rPr>
              <a:t>Therefore, the donation is not shown as a deduction in the calculation of Taxable Income.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 question may ask you what is the amount paid by the taxpayer: </a:t>
            </a:r>
          </a:p>
          <a:p>
            <a:pPr marL="0" indent="0">
              <a:buNone/>
            </a:pPr>
            <a:r>
              <a:rPr lang="en-GB" dirty="0">
                <a:latin typeface="Arial" panose="020B0604020202020204" pitchFamily="34" charset="0"/>
                <a:cs typeface="Arial" panose="020B0604020202020204" pitchFamily="34" charset="0"/>
              </a:rPr>
              <a:t>	for example, £80 and you must gross up this amount (80 x 100/80) to 	compute the gross figure, </a:t>
            </a:r>
          </a:p>
          <a:p>
            <a:pPr marL="0" indent="0">
              <a:buNone/>
            </a:pPr>
            <a:r>
              <a:rPr lang="en-GB" dirty="0">
                <a:latin typeface="Arial" panose="020B0604020202020204" pitchFamily="34" charset="0"/>
                <a:cs typeface="Arial" panose="020B0604020202020204" pitchFamily="34" charset="0"/>
              </a:rPr>
              <a:t>	or instead, the question may state, amount paid £100 (gross) and you give 	the already grossed up figure for you to use</a:t>
            </a:r>
          </a:p>
        </p:txBody>
      </p:sp>
      <p:sp>
        <p:nvSpPr>
          <p:cNvPr id="4" name="Slide Number Placeholder 3">
            <a:extLst>
              <a:ext uri="{FF2B5EF4-FFF2-40B4-BE49-F238E27FC236}">
                <a16:creationId xmlns:a16="http://schemas.microsoft.com/office/drawing/2014/main" id="{4078ED35-D199-2537-B0E2-CCAE68303FD6}"/>
              </a:ext>
            </a:extLst>
          </p:cNvPr>
          <p:cNvSpPr>
            <a:spLocks noGrp="1"/>
          </p:cNvSpPr>
          <p:nvPr>
            <p:ph type="sldNum" sz="quarter" idx="4"/>
          </p:nvPr>
        </p:nvSpPr>
        <p:spPr/>
        <p:txBody>
          <a:bodyPr/>
          <a:lstStyle/>
          <a:p>
            <a:fld id="{58FB4751-880F-D840-AAA9-3A15815CC996}" type="slidenum">
              <a:rPr lang="en-US" smtClean="0"/>
              <a:pPr/>
              <a:t>4</a:t>
            </a:fld>
            <a:endParaRPr lang="en-US" dirty="0"/>
          </a:p>
        </p:txBody>
      </p:sp>
    </p:spTree>
    <p:extLst>
      <p:ext uri="{BB962C8B-B14F-4D97-AF65-F5344CB8AC3E}">
        <p14:creationId xmlns:p14="http://schemas.microsoft.com/office/powerpoint/2010/main" val="1177692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7C869-8509-D511-AB15-0AAED151A1C9}"/>
              </a:ext>
            </a:extLst>
          </p:cNvPr>
          <p:cNvSpPr>
            <a:spLocks noGrp="1"/>
          </p:cNvSpPr>
          <p:nvPr>
            <p:ph type="title"/>
          </p:nvPr>
        </p:nvSpPr>
        <p:spPr>
          <a:xfrm>
            <a:off x="316302" y="172528"/>
            <a:ext cx="7534656" cy="914400"/>
          </a:xfrm>
        </p:spPr>
        <p:txBody>
          <a:bodyPr/>
          <a:lstStyle/>
          <a:p>
            <a:r>
              <a:rPr lang="en-GB" dirty="0">
                <a:latin typeface="Arial" panose="020B0604020202020204" pitchFamily="34" charset="0"/>
                <a:cs typeface="Arial" panose="020B0604020202020204" pitchFamily="34" charset="0"/>
              </a:rPr>
              <a:t>Gift Aid – Higher Rate Taxpayer</a:t>
            </a:r>
          </a:p>
        </p:txBody>
      </p:sp>
      <p:sp>
        <p:nvSpPr>
          <p:cNvPr id="3" name="Content Placeholder 2">
            <a:extLst>
              <a:ext uri="{FF2B5EF4-FFF2-40B4-BE49-F238E27FC236}">
                <a16:creationId xmlns:a16="http://schemas.microsoft.com/office/drawing/2014/main" id="{3BD85865-03B0-C473-4D88-53383FB1055B}"/>
              </a:ext>
            </a:extLst>
          </p:cNvPr>
          <p:cNvSpPr>
            <a:spLocks noGrp="1"/>
          </p:cNvSpPr>
          <p:nvPr>
            <p:ph sz="quarter" idx="10"/>
          </p:nvPr>
        </p:nvSpPr>
        <p:spPr>
          <a:xfrm>
            <a:off x="914399" y="1086928"/>
            <a:ext cx="9868619" cy="5106838"/>
          </a:xfrm>
        </p:spPr>
        <p:txBody>
          <a:bodyPr>
            <a:normAutofit/>
          </a:bodyPr>
          <a:lstStyle/>
          <a:p>
            <a:pPr marL="0" indent="0">
              <a:buNone/>
            </a:pPr>
            <a:r>
              <a:rPr lang="en-GB" dirty="0">
                <a:latin typeface="Arial" panose="020B0604020202020204" pitchFamily="34" charset="0"/>
                <a:cs typeface="Arial" panose="020B0604020202020204" pitchFamily="34" charset="0"/>
              </a:rPr>
              <a:t>For higher rate taxpayers, 40% tax relief is given as follows:</a:t>
            </a:r>
          </a:p>
          <a:p>
            <a:pPr marL="457200" indent="-457200">
              <a:buAutoNum type="alphaLcParenBoth"/>
            </a:pPr>
            <a:r>
              <a:rPr lang="en-GB" dirty="0">
                <a:latin typeface="Arial" panose="020B0604020202020204" pitchFamily="34" charset="0"/>
                <a:cs typeface="Arial" panose="020B0604020202020204" pitchFamily="34" charset="0"/>
              </a:rPr>
              <a:t>20% at source (as noted for basic rate taxpayers), and</a:t>
            </a:r>
          </a:p>
          <a:p>
            <a:pPr marL="457200" indent="-457200">
              <a:buAutoNum type="alphaLcParenBoth"/>
            </a:pPr>
            <a:r>
              <a:rPr lang="en-GB" dirty="0">
                <a:latin typeface="Arial" panose="020B0604020202020204" pitchFamily="34" charset="0"/>
                <a:cs typeface="Arial" panose="020B0604020202020204" pitchFamily="34" charset="0"/>
              </a:rPr>
              <a:t>20% through the income tax computation, obtained by extending the basic rate band by the </a:t>
            </a:r>
            <a:r>
              <a:rPr lang="en-GB" b="1" dirty="0">
                <a:latin typeface="Arial" panose="020B0604020202020204" pitchFamily="34" charset="0"/>
                <a:cs typeface="Arial" panose="020B0604020202020204" pitchFamily="34" charset="0"/>
              </a:rPr>
              <a:t>gross donation </a:t>
            </a:r>
            <a:r>
              <a:rPr lang="en-GB" dirty="0">
                <a:latin typeface="Arial" panose="020B0604020202020204" pitchFamily="34" charset="0"/>
                <a:cs typeface="Arial" panose="020B0604020202020204" pitchFamily="34" charset="0"/>
              </a:rPr>
              <a:t>(so that more income is taxed at 20% and less at 40%)</a:t>
            </a:r>
          </a:p>
          <a:p>
            <a:pPr marL="0" indent="0">
              <a:buNone/>
            </a:pPr>
            <a:r>
              <a:rPr lang="en-GB" dirty="0">
                <a:latin typeface="Arial" panose="020B0604020202020204" pitchFamily="34" charset="0"/>
                <a:cs typeface="Arial" panose="020B0604020202020204" pitchFamily="34" charset="0"/>
              </a:rPr>
              <a:t>The taxpayer can elect to treat gift aid payments made by 31 January to have been made in the previous tax year, i.e. a payment made by 31 January 2023 can be treated as if paid in tax year 2021/22.  This would be advantageous if the taxpayer was likely to be a basic rate taxpayer in 2022/23 but was a higher rate taxpayer in 2021/22.</a:t>
            </a:r>
          </a:p>
          <a:p>
            <a:pPr marL="0" indent="0">
              <a:buNone/>
            </a:pPr>
            <a:r>
              <a:rPr lang="en-GB" dirty="0">
                <a:latin typeface="Arial" panose="020B0604020202020204" pitchFamily="34" charset="0"/>
                <a:cs typeface="Arial" panose="020B0604020202020204" pitchFamily="34" charset="0"/>
              </a:rPr>
              <a:t>This would also be advisable if in 2021/22 the taxpayer had adjusted net income between £100,000 and £125,140 and was therefore suffering a loss of their PA</a:t>
            </a:r>
          </a:p>
          <a:p>
            <a:pPr marL="0" indent="0">
              <a:buNone/>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B2B5E15-0CCC-99F7-C5D8-73091B394C3F}"/>
              </a:ext>
            </a:extLst>
          </p:cNvPr>
          <p:cNvSpPr>
            <a:spLocks noGrp="1"/>
          </p:cNvSpPr>
          <p:nvPr>
            <p:ph type="sldNum" sz="quarter" idx="4"/>
          </p:nvPr>
        </p:nvSpPr>
        <p:spPr/>
        <p:txBody>
          <a:bodyPr/>
          <a:lstStyle/>
          <a:p>
            <a:fld id="{58FB4751-880F-D840-AAA9-3A15815CC996}" type="slidenum">
              <a:rPr lang="en-US" smtClean="0"/>
              <a:pPr/>
              <a:t>5</a:t>
            </a:fld>
            <a:endParaRPr lang="en-US" dirty="0"/>
          </a:p>
        </p:txBody>
      </p:sp>
    </p:spTree>
    <p:extLst>
      <p:ext uri="{BB962C8B-B14F-4D97-AF65-F5344CB8AC3E}">
        <p14:creationId xmlns:p14="http://schemas.microsoft.com/office/powerpoint/2010/main" val="3177328607"/>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5DF9CEC-52C2-4D14-B2F5-11176002A8B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3.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{74948851-79E0-4B38-8080-35F4ABCDDF5B}TF1ed9553b-00c4-4092-846a-c8f7f2908f3beecd942f_win32-8e33096c3cfc</Template>
  <TotalTime>0</TotalTime>
  <Words>479</Words>
  <Application>Microsoft Office PowerPoint</Application>
  <PresentationFormat>Widescreen</PresentationFormat>
  <Paragraphs>27</Paragraphs>
  <Slides>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Calibri</vt:lpstr>
      <vt:lpstr>Courier New</vt:lpstr>
      <vt:lpstr>Gill Sans Nova Light</vt:lpstr>
      <vt:lpstr>Sagona Book</vt:lpstr>
      <vt:lpstr>Custom</vt:lpstr>
      <vt:lpstr>Taxation BMMB5019  Payments to Charity under the Gift Aid Scheme  </vt:lpstr>
      <vt:lpstr>Gift Aid  </vt:lpstr>
      <vt:lpstr>Gift Aid</vt:lpstr>
      <vt:lpstr>Gift Aid – Basic Rate Taxpayers</vt:lpstr>
      <vt:lpstr>Gift Aid – Higher Rate Taxpayer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Marie Pitson</dc:creator>
  <cp:lastModifiedBy>Marie Pitson</cp:lastModifiedBy>
  <cp:revision>10</cp:revision>
  <dcterms:created xsi:type="dcterms:W3CDTF">2026-01-27T08:41:58Z</dcterms:created>
  <dcterms:modified xsi:type="dcterms:W3CDTF">2026-04-17T12:31:31Z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