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4"/>
  </p:notesMasterIdLst>
  <p:sldIdLst>
    <p:sldId id="256" r:id="rId3"/>
    <p:sldId id="257" r:id="rId5"/>
    <p:sldId id="259" r:id="rId6"/>
    <p:sldId id="269" r:id="rId7"/>
    <p:sldId id="276" r:id="rId8"/>
    <p:sldId id="277" r:id="rId9"/>
    <p:sldId id="278" r:id="rId10"/>
    <p:sldId id="279" r:id="rId11"/>
    <p:sldId id="280" r:id="rId12"/>
    <p:sldId id="281" r:id="rId13"/>
    <p:sldId id="282" r:id="rId14"/>
    <p:sldId id="283" r:id="rId15"/>
    <p:sldId id="284" r:id="rId16"/>
    <p:sldId id="285" r:id="rId17"/>
    <p:sldId id="286" r:id="rId18"/>
    <p:sldId id="287" r:id="rId19"/>
    <p:sldId id="288" r:id="rId20"/>
    <p:sldId id="289" r:id="rId21"/>
    <p:sldId id="290" r:id="rId22"/>
    <p:sldId id="291" r:id="rId23"/>
    <p:sldId id="292" r:id="rId24"/>
    <p:sldId id="293" r:id="rId25"/>
    <p:sldId id="275" r:id="rId26"/>
  </p:sldIdLst>
  <p:sldSz cx="18288000" cy="10287000"/>
  <p:notesSz cx="6858000" cy="9144000"/>
  <p:embeddedFontLst>
    <p:embeddedFont>
      <p:font typeface="Bitter Black"/>
      <p:bold r:id="rId30"/>
      <p:boldItalic r:id="rId31"/>
    </p:embeddedFont>
    <p:embeddedFont>
      <p:font typeface="DM Sans"/>
      <p:regular r:id="rId32"/>
    </p:embeddedFont>
    <p:embeddedFont>
      <p:font typeface="Bitter"/>
      <p:bold r:id="rId33"/>
      <p:boldItalic r:id="rId34"/>
    </p:embeddedFont>
    <p:embeddedFont>
      <p:font typeface="Calibri" panose="020F0502020204030204" pitchFamily="34" charset="0"/>
      <p:regular r:id="rId35"/>
      <p:bold r:id="rId36"/>
      <p:italic r:id="rId37"/>
      <p:boldItalic r:id="rId3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60"/>
  </p:normalViewPr>
  <p:slideViewPr>
    <p:cSldViewPr snapToGrid="0" showGuides="1">
      <p:cViewPr varScale="1">
        <p:scale>
          <a:sx n="77" d="100"/>
          <a:sy n="77" d="100"/>
        </p:scale>
        <p:origin x="464" y="-6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8" Type="http://schemas.openxmlformats.org/officeDocument/2006/relationships/font" Target="fonts/font9.fntdata"/><Relationship Id="rId37" Type="http://schemas.openxmlformats.org/officeDocument/2006/relationships/font" Target="fonts/font8.fntdata"/><Relationship Id="rId36" Type="http://schemas.openxmlformats.org/officeDocument/2006/relationships/font" Target="fonts/font7.fntdata"/><Relationship Id="rId35" Type="http://schemas.openxmlformats.org/officeDocument/2006/relationships/font" Target="fonts/font6.fntdata"/><Relationship Id="rId34" Type="http://schemas.openxmlformats.org/officeDocument/2006/relationships/font" Target="fonts/font5.fntdata"/><Relationship Id="rId33" Type="http://schemas.openxmlformats.org/officeDocument/2006/relationships/font" Target="fonts/font4.fntdata"/><Relationship Id="rId32" Type="http://schemas.openxmlformats.org/officeDocument/2006/relationships/font" Target="fonts/font3.fntdata"/><Relationship Id="rId31" Type="http://schemas.openxmlformats.org/officeDocument/2006/relationships/font" Target="fonts/font2.fntdata"/><Relationship Id="rId30" Type="http://schemas.openxmlformats.org/officeDocument/2006/relationships/font" Target="fonts/font1.fntdata"/><Relationship Id="rId3" Type="http://schemas.openxmlformats.org/officeDocument/2006/relationships/slide" Target="slides/slide1.xml"/><Relationship Id="rId29" Type="http://schemas.openxmlformats.org/officeDocument/2006/relationships/tableStyles" Target="tableStyles.xml"/><Relationship Id="rId28" Type="http://schemas.openxmlformats.org/officeDocument/2006/relationships/viewProps" Target="viewProps.xml"/><Relationship Id="rId27" Type="http://schemas.openxmlformats.org/officeDocument/2006/relationships/presProps" Target="presProps.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9"/>
        <p:cNvGrpSpPr/>
        <p:nvPr/>
      </p:nvGrpSpPr>
      <p:grpSpPr>
        <a:xfrm>
          <a:off x="0" y="0"/>
          <a:ext cx="0" cy="0"/>
          <a:chOff x="0" y="0"/>
          <a:chExt cx="0" cy="0"/>
        </a:xfrm>
      </p:grpSpPr>
      <p:sp>
        <p:nvSpPr>
          <p:cNvPr id="30" name="Google Shape;30;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31" name="Google Shape;3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9"/>
        <p:cNvGrpSpPr/>
        <p:nvPr/>
      </p:nvGrpSpPr>
      <p:grpSpPr>
        <a:xfrm>
          <a:off x="0" y="0"/>
          <a:ext cx="0" cy="0"/>
          <a:chOff x="0" y="0"/>
          <a:chExt cx="0" cy="0"/>
        </a:xfrm>
      </p:grpSpPr>
      <p:sp>
        <p:nvSpPr>
          <p:cNvPr id="50" name="Google Shape;5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51" name="Google Shape;5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2"/>
        <p:cNvGrpSpPr/>
        <p:nvPr/>
      </p:nvGrpSpPr>
      <p:grpSpPr>
        <a:xfrm>
          <a:off x="0" y="0"/>
          <a:ext cx="0" cy="0"/>
          <a:chOff x="0" y="0"/>
          <a:chExt cx="0" cy="0"/>
        </a:xfrm>
      </p:grpSpPr>
      <p:sp>
        <p:nvSpPr>
          <p:cNvPr id="93" name="Google Shape;9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94" name="Google Shape;9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98"/>
        <p:cNvGrpSpPr/>
        <p:nvPr/>
      </p:nvGrpSpPr>
      <p:grpSpPr>
        <a:xfrm>
          <a:off x="0" y="0"/>
          <a:ext cx="0" cy="0"/>
          <a:chOff x="0" y="0"/>
          <a:chExt cx="0" cy="0"/>
        </a:xfrm>
      </p:grpSpPr>
      <p:sp>
        <p:nvSpPr>
          <p:cNvPr id="299" name="Google Shape;299;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300" name="Google Shape;300;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9"/>
        <p:cNvGrpSpPr/>
        <p:nvPr/>
      </p:nvGrpSpPr>
      <p:grpSpPr>
        <a:xfrm>
          <a:off x="0" y="0"/>
          <a:ext cx="0" cy="0"/>
          <a:chOff x="0" y="0"/>
          <a:chExt cx="0" cy="0"/>
        </a:xfrm>
      </p:grpSpPr>
      <p:sp>
        <p:nvSpPr>
          <p:cNvPr id="50" name="Google Shape;5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51" name="Google Shape;5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2"/>
        <p:cNvGrpSpPr/>
        <p:nvPr/>
      </p:nvGrpSpPr>
      <p:grpSpPr>
        <a:xfrm>
          <a:off x="0" y="0"/>
          <a:ext cx="0" cy="0"/>
          <a:chOff x="0" y="0"/>
          <a:chExt cx="0" cy="0"/>
        </a:xfrm>
      </p:grpSpPr>
      <p:sp>
        <p:nvSpPr>
          <p:cNvPr id="93" name="Google Shape;9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94" name="Google Shape;9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98"/>
        <p:cNvGrpSpPr/>
        <p:nvPr/>
      </p:nvGrpSpPr>
      <p:grpSpPr>
        <a:xfrm>
          <a:off x="0" y="0"/>
          <a:ext cx="0" cy="0"/>
          <a:chOff x="0" y="0"/>
          <a:chExt cx="0" cy="0"/>
        </a:xfrm>
      </p:grpSpPr>
      <p:sp>
        <p:nvSpPr>
          <p:cNvPr id="299" name="Google Shape;299;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300" name="Google Shape;300;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9"/>
        <p:cNvGrpSpPr/>
        <p:nvPr/>
      </p:nvGrpSpPr>
      <p:grpSpPr>
        <a:xfrm>
          <a:off x="0" y="0"/>
          <a:ext cx="0" cy="0"/>
          <a:chOff x="0" y="0"/>
          <a:chExt cx="0" cy="0"/>
        </a:xfrm>
      </p:grpSpPr>
      <p:sp>
        <p:nvSpPr>
          <p:cNvPr id="50" name="Google Shape;5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51" name="Google Shape;5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2"/>
        <p:cNvGrpSpPr/>
        <p:nvPr/>
      </p:nvGrpSpPr>
      <p:grpSpPr>
        <a:xfrm>
          <a:off x="0" y="0"/>
          <a:ext cx="0" cy="0"/>
          <a:chOff x="0" y="0"/>
          <a:chExt cx="0" cy="0"/>
        </a:xfrm>
      </p:grpSpPr>
      <p:sp>
        <p:nvSpPr>
          <p:cNvPr id="93" name="Google Shape;9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94" name="Google Shape;9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98"/>
        <p:cNvGrpSpPr/>
        <p:nvPr/>
      </p:nvGrpSpPr>
      <p:grpSpPr>
        <a:xfrm>
          <a:off x="0" y="0"/>
          <a:ext cx="0" cy="0"/>
          <a:chOff x="0" y="0"/>
          <a:chExt cx="0" cy="0"/>
        </a:xfrm>
      </p:grpSpPr>
      <p:sp>
        <p:nvSpPr>
          <p:cNvPr id="299" name="Google Shape;299;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300" name="Google Shape;300;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9"/>
        <p:cNvGrpSpPr/>
        <p:nvPr/>
      </p:nvGrpSpPr>
      <p:grpSpPr>
        <a:xfrm>
          <a:off x="0" y="0"/>
          <a:ext cx="0" cy="0"/>
          <a:chOff x="0" y="0"/>
          <a:chExt cx="0" cy="0"/>
        </a:xfrm>
      </p:grpSpPr>
      <p:sp>
        <p:nvSpPr>
          <p:cNvPr id="50" name="Google Shape;5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51" name="Google Shape;5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2"/>
        <p:cNvGrpSpPr/>
        <p:nvPr/>
      </p:nvGrpSpPr>
      <p:grpSpPr>
        <a:xfrm>
          <a:off x="0" y="0"/>
          <a:ext cx="0" cy="0"/>
          <a:chOff x="0" y="0"/>
          <a:chExt cx="0" cy="0"/>
        </a:xfrm>
      </p:grpSpPr>
      <p:sp>
        <p:nvSpPr>
          <p:cNvPr id="93" name="Google Shape;9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94" name="Google Shape;9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98"/>
        <p:cNvGrpSpPr/>
        <p:nvPr/>
      </p:nvGrpSpPr>
      <p:grpSpPr>
        <a:xfrm>
          <a:off x="0" y="0"/>
          <a:ext cx="0" cy="0"/>
          <a:chOff x="0" y="0"/>
          <a:chExt cx="0" cy="0"/>
        </a:xfrm>
      </p:grpSpPr>
      <p:sp>
        <p:nvSpPr>
          <p:cNvPr id="299" name="Google Shape;299;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300" name="Google Shape;300;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9"/>
        <p:cNvGrpSpPr/>
        <p:nvPr/>
      </p:nvGrpSpPr>
      <p:grpSpPr>
        <a:xfrm>
          <a:off x="0" y="0"/>
          <a:ext cx="0" cy="0"/>
          <a:chOff x="0" y="0"/>
          <a:chExt cx="0" cy="0"/>
        </a:xfrm>
      </p:grpSpPr>
      <p:sp>
        <p:nvSpPr>
          <p:cNvPr id="50" name="Google Shape;5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51" name="Google Shape;5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2"/>
        <p:cNvGrpSpPr/>
        <p:nvPr/>
      </p:nvGrpSpPr>
      <p:grpSpPr>
        <a:xfrm>
          <a:off x="0" y="0"/>
          <a:ext cx="0" cy="0"/>
          <a:chOff x="0" y="0"/>
          <a:chExt cx="0" cy="0"/>
        </a:xfrm>
      </p:grpSpPr>
      <p:sp>
        <p:nvSpPr>
          <p:cNvPr id="93" name="Google Shape;9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94" name="Google Shape;9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98"/>
        <p:cNvGrpSpPr/>
        <p:nvPr/>
      </p:nvGrpSpPr>
      <p:grpSpPr>
        <a:xfrm>
          <a:off x="0" y="0"/>
          <a:ext cx="0" cy="0"/>
          <a:chOff x="0" y="0"/>
          <a:chExt cx="0" cy="0"/>
        </a:xfrm>
      </p:grpSpPr>
      <p:sp>
        <p:nvSpPr>
          <p:cNvPr id="299" name="Google Shape;299;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300" name="Google Shape;300;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9"/>
        <p:cNvGrpSpPr/>
        <p:nvPr/>
      </p:nvGrpSpPr>
      <p:grpSpPr>
        <a:xfrm>
          <a:off x="0" y="0"/>
          <a:ext cx="0" cy="0"/>
          <a:chOff x="0" y="0"/>
          <a:chExt cx="0" cy="0"/>
        </a:xfrm>
      </p:grpSpPr>
      <p:sp>
        <p:nvSpPr>
          <p:cNvPr id="50" name="Google Shape;5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51" name="Google Shape;5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2"/>
        <p:cNvGrpSpPr/>
        <p:nvPr/>
      </p:nvGrpSpPr>
      <p:grpSpPr>
        <a:xfrm>
          <a:off x="0" y="0"/>
          <a:ext cx="0" cy="0"/>
          <a:chOff x="0" y="0"/>
          <a:chExt cx="0" cy="0"/>
        </a:xfrm>
      </p:grpSpPr>
      <p:sp>
        <p:nvSpPr>
          <p:cNvPr id="93" name="Google Shape;9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94" name="Google Shape;9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98"/>
        <p:cNvGrpSpPr/>
        <p:nvPr/>
      </p:nvGrpSpPr>
      <p:grpSpPr>
        <a:xfrm>
          <a:off x="0" y="0"/>
          <a:ext cx="0" cy="0"/>
          <a:chOff x="0" y="0"/>
          <a:chExt cx="0" cy="0"/>
        </a:xfrm>
      </p:grpSpPr>
      <p:sp>
        <p:nvSpPr>
          <p:cNvPr id="299" name="Google Shape;299;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300" name="Google Shape;300;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429"/>
        <p:cNvGrpSpPr/>
        <p:nvPr/>
      </p:nvGrpSpPr>
      <p:grpSpPr>
        <a:xfrm>
          <a:off x="0" y="0"/>
          <a:ext cx="0" cy="0"/>
          <a:chOff x="0" y="0"/>
          <a:chExt cx="0" cy="0"/>
        </a:xfrm>
      </p:grpSpPr>
      <p:sp>
        <p:nvSpPr>
          <p:cNvPr id="430" name="Google Shape;430;p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431" name="Google Shape;431;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 name="Shape 9"/>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1" name="Shape 10"/>
        <p:cNvGrpSpPr/>
        <p:nvPr/>
      </p:nvGrpSpPr>
      <p:grpSpPr>
        <a:xfrm>
          <a:off x="0" y="0"/>
          <a:ext cx="0" cy="0"/>
          <a:chOff x="0" y="0"/>
          <a:chExt cx="0" cy="0"/>
        </a:xfrm>
      </p:grpSpPr>
      <p:sp>
        <p:nvSpPr>
          <p:cNvPr id="11" name="Google Shape;11;p3"/>
          <p:cNvSpPr txBox="1">
            <a:spLocks noGrp="1"/>
          </p:cNvSpPr>
          <p:nvPr>
            <p:ph type="subTitle" idx="1"/>
          </p:nvPr>
        </p:nvSpPr>
        <p:spPr>
          <a:xfrm>
            <a:off x="5943600" y="244865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SzPts val="3200"/>
              <a:buNone/>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2" name="Google Shape;12;p3"/>
          <p:cNvSpPr txBox="1">
            <a:spLocks noGrp="1"/>
          </p:cNvSpPr>
          <p:nvPr>
            <p:ph type="title"/>
          </p:nvPr>
        </p:nvSpPr>
        <p:spPr>
          <a:xfrm>
            <a:off x="898875" y="741650"/>
            <a:ext cx="16862100" cy="14433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9000"/>
              <a:buFont typeface="Bitter Black"/>
              <a:buNone/>
              <a:defRPr sz="9000" i="0" u="none" strike="noStrike" cap="none">
                <a:solidFill>
                  <a:schemeClr val="dk1"/>
                </a:solidFill>
                <a:latin typeface="Bitter Black"/>
                <a:ea typeface="Bitter Black"/>
                <a:cs typeface="Bitter Black"/>
                <a:sym typeface="Bitter Black"/>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matchingName="Title and Content">
  <p:cSld name="OBJECT">
    <p:spTree>
      <p:nvGrpSpPr>
        <p:cNvPr id="1" name="Shape 13"/>
        <p:cNvGrpSpPr/>
        <p:nvPr/>
      </p:nvGrpSpPr>
      <p:grpSpPr>
        <a:xfrm>
          <a:off x="0" y="0"/>
          <a:ext cx="0" cy="0"/>
          <a:chOff x="0" y="0"/>
          <a:chExt cx="0" cy="0"/>
        </a:xfrm>
      </p:grpSpPr>
      <p:sp>
        <p:nvSpPr>
          <p:cNvPr id="14" name="Google Shape;14;p4"/>
          <p:cNvSpPr txBox="1">
            <a:spLocks noGrp="1"/>
          </p:cNvSpPr>
          <p:nvPr>
            <p:ph type="body" idx="1"/>
          </p:nvPr>
        </p:nvSpPr>
        <p:spPr>
          <a:xfrm>
            <a:off x="1572525" y="2637813"/>
            <a:ext cx="8229600" cy="45261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p:txBody>
      </p:sp>
      <p:sp>
        <p:nvSpPr>
          <p:cNvPr id="15" name="Google Shape;15;p4"/>
          <p:cNvSpPr txBox="1">
            <a:spLocks noGrp="1"/>
          </p:cNvSpPr>
          <p:nvPr>
            <p:ph type="title"/>
          </p:nvPr>
        </p:nvSpPr>
        <p:spPr>
          <a:xfrm>
            <a:off x="898875" y="741650"/>
            <a:ext cx="16862100" cy="14433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9000"/>
              <a:buFont typeface="Bitter Black"/>
              <a:buNone/>
              <a:defRPr sz="9000" i="0" u="none" strike="noStrike" cap="none">
                <a:solidFill>
                  <a:schemeClr val="dk1"/>
                </a:solidFill>
                <a:latin typeface="Bitter Black"/>
                <a:ea typeface="Bitter Black"/>
                <a:cs typeface="Bitter Black"/>
                <a:sym typeface="Bitter Black"/>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spTree>
      <p:nvGrpSpPr>
        <p:cNvPr id="1" name="Shape 16"/>
        <p:cNvGrpSpPr/>
        <p:nvPr/>
      </p:nvGrpSpPr>
      <p:grpSpPr>
        <a:xfrm>
          <a:off x="0" y="0"/>
          <a:ext cx="0" cy="0"/>
          <a:chOff x="0" y="0"/>
          <a:chExt cx="0" cy="0"/>
        </a:xfrm>
      </p:grpSpPr>
      <p:sp>
        <p:nvSpPr>
          <p:cNvPr id="17" name="Google Shape;17;p5"/>
          <p:cNvSpPr txBox="1">
            <a:spLocks noGrp="1"/>
          </p:cNvSpPr>
          <p:nvPr>
            <p:ph type="body" idx="1"/>
          </p:nvPr>
        </p:nvSpPr>
        <p:spPr>
          <a:xfrm>
            <a:off x="1477157" y="5491700"/>
            <a:ext cx="12234300" cy="1500300"/>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SzPts val="2800"/>
              <a:buNone/>
              <a:defRPr sz="2800" u="sng"/>
            </a:lvl1pPr>
            <a:lvl2pPr marL="914400" lvl="1" indent="-228600" algn="l">
              <a:spcBef>
                <a:spcPts val="360"/>
              </a:spcBef>
              <a:spcAft>
                <a:spcPts val="0"/>
              </a:spcAft>
              <a:buSzPts val="2800"/>
              <a:buNone/>
              <a:defRPr u="sng"/>
            </a:lvl2pPr>
            <a:lvl3pPr marL="1371600" lvl="2" indent="-228600" algn="l">
              <a:spcBef>
                <a:spcPts val="320"/>
              </a:spcBef>
              <a:spcAft>
                <a:spcPts val="0"/>
              </a:spcAft>
              <a:buSzPts val="2800"/>
              <a:buNone/>
              <a:defRPr sz="2800" u="sng"/>
            </a:lvl3pPr>
            <a:lvl4pPr marL="1828800" lvl="3" indent="-228600" algn="l">
              <a:spcBef>
                <a:spcPts val="280"/>
              </a:spcBef>
              <a:spcAft>
                <a:spcPts val="0"/>
              </a:spcAft>
              <a:buSzPts val="2800"/>
              <a:buNone/>
              <a:defRPr sz="2800" u="sng"/>
            </a:lvl4pPr>
            <a:lvl5pPr marL="2286000" lvl="4" indent="-228600" algn="l">
              <a:spcBef>
                <a:spcPts val="280"/>
              </a:spcBef>
              <a:spcAft>
                <a:spcPts val="0"/>
              </a:spcAft>
              <a:buSzPts val="2800"/>
              <a:buNone/>
              <a:defRPr sz="2800" u="sng"/>
            </a:lvl5pPr>
            <a:lvl6pPr marL="2743200" lvl="5" indent="-228600" algn="l">
              <a:spcBef>
                <a:spcPts val="280"/>
              </a:spcBef>
              <a:spcAft>
                <a:spcPts val="0"/>
              </a:spcAft>
              <a:buSzPts val="2800"/>
              <a:buNone/>
              <a:defRPr sz="2800" u="sng"/>
            </a:lvl6pPr>
            <a:lvl7pPr marL="3200400" lvl="6" indent="-228600" algn="l">
              <a:spcBef>
                <a:spcPts val="280"/>
              </a:spcBef>
              <a:spcAft>
                <a:spcPts val="0"/>
              </a:spcAft>
              <a:buSzPts val="2800"/>
              <a:buNone/>
              <a:defRPr sz="2800" u="sng"/>
            </a:lvl7pPr>
            <a:lvl8pPr marL="3657600" lvl="7" indent="-228600" algn="l">
              <a:spcBef>
                <a:spcPts val="280"/>
              </a:spcBef>
              <a:spcAft>
                <a:spcPts val="0"/>
              </a:spcAft>
              <a:buSzPts val="2800"/>
              <a:buNone/>
              <a:defRPr sz="2800" u="sng"/>
            </a:lvl8pPr>
            <a:lvl9pPr marL="4114800" lvl="8" indent="-228600" algn="l">
              <a:spcBef>
                <a:spcPts val="280"/>
              </a:spcBef>
              <a:spcAft>
                <a:spcPts val="0"/>
              </a:spcAft>
              <a:buSzPts val="2800"/>
              <a:buNone/>
              <a:defRPr sz="2800" u="sng"/>
            </a:lvl9pPr>
          </a:lstStyle>
          <a:p/>
        </p:txBody>
      </p:sp>
      <p:sp>
        <p:nvSpPr>
          <p:cNvPr id="18" name="Google Shape;18;p5"/>
          <p:cNvSpPr txBox="1">
            <a:spLocks noGrp="1"/>
          </p:cNvSpPr>
          <p:nvPr>
            <p:ph type="title"/>
          </p:nvPr>
        </p:nvSpPr>
        <p:spPr>
          <a:xfrm>
            <a:off x="898875" y="741650"/>
            <a:ext cx="16862100" cy="14433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9000"/>
              <a:buFont typeface="Bitter Black"/>
              <a:buNone/>
              <a:defRPr sz="9000" i="0" u="none" strike="noStrike" cap="none">
                <a:solidFill>
                  <a:schemeClr val="dk1"/>
                </a:solidFill>
                <a:latin typeface="Bitter Black"/>
                <a:ea typeface="Bitter Black"/>
                <a:cs typeface="Bitter Black"/>
                <a:sym typeface="Bitter Black"/>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matchingName="Two Content">
  <p:cSld name="TWO_OBJECTS">
    <p:spTree>
      <p:nvGrpSpPr>
        <p:cNvPr id="1" name="Shape 19"/>
        <p:cNvGrpSpPr/>
        <p:nvPr/>
      </p:nvGrpSpPr>
      <p:grpSpPr>
        <a:xfrm>
          <a:off x="0" y="0"/>
          <a:ext cx="0" cy="0"/>
          <a:chOff x="0" y="0"/>
          <a:chExt cx="0" cy="0"/>
        </a:xfrm>
      </p:grpSpPr>
      <p:sp>
        <p:nvSpPr>
          <p:cNvPr id="20" name="Google Shape;20;p6"/>
          <p:cNvSpPr txBox="1">
            <a:spLocks noGrp="1"/>
          </p:cNvSpPr>
          <p:nvPr>
            <p:ph type="body" idx="1"/>
          </p:nvPr>
        </p:nvSpPr>
        <p:spPr>
          <a:xfrm>
            <a:off x="2680900" y="2880525"/>
            <a:ext cx="5662500" cy="4526100"/>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406400" algn="l">
              <a:spcBef>
                <a:spcPts val="480"/>
              </a:spcBef>
              <a:spcAft>
                <a:spcPts val="0"/>
              </a:spcAft>
              <a:buClr>
                <a:schemeClr val="dk1"/>
              </a:buClr>
              <a:buSzPts val="2800"/>
              <a:buChar char="–"/>
              <a:defRPr/>
            </a:lvl2pPr>
            <a:lvl3pPr marL="1371600" lvl="2" indent="-406400" algn="l">
              <a:spcBef>
                <a:spcPts val="400"/>
              </a:spcBef>
              <a:spcAft>
                <a:spcPts val="0"/>
              </a:spcAft>
              <a:buClr>
                <a:schemeClr val="dk1"/>
              </a:buClr>
              <a:buSzPts val="2800"/>
              <a:buChar char="•"/>
              <a:defRPr sz="2800"/>
            </a:lvl3pPr>
            <a:lvl4pPr marL="1828800" lvl="3" indent="-406400" algn="l">
              <a:spcBef>
                <a:spcPts val="360"/>
              </a:spcBef>
              <a:spcAft>
                <a:spcPts val="0"/>
              </a:spcAft>
              <a:buClr>
                <a:schemeClr val="dk1"/>
              </a:buClr>
              <a:buSzPts val="2800"/>
              <a:buChar char="–"/>
              <a:defRPr sz="2800"/>
            </a:lvl4pPr>
            <a:lvl5pPr marL="2286000" lvl="4" indent="-406400" algn="l">
              <a:spcBef>
                <a:spcPts val="360"/>
              </a:spcBef>
              <a:spcAft>
                <a:spcPts val="0"/>
              </a:spcAft>
              <a:buClr>
                <a:schemeClr val="dk1"/>
              </a:buClr>
              <a:buSzPts val="2800"/>
              <a:buChar char="»"/>
              <a:defRPr sz="2800"/>
            </a:lvl5pPr>
            <a:lvl6pPr marL="2743200" lvl="5" indent="-406400" algn="l">
              <a:spcBef>
                <a:spcPts val="360"/>
              </a:spcBef>
              <a:spcAft>
                <a:spcPts val="0"/>
              </a:spcAft>
              <a:buClr>
                <a:schemeClr val="dk1"/>
              </a:buClr>
              <a:buSzPts val="2800"/>
              <a:buChar char="•"/>
              <a:defRPr sz="2800"/>
            </a:lvl6pPr>
            <a:lvl7pPr marL="3200400" lvl="6" indent="-406400" algn="l">
              <a:spcBef>
                <a:spcPts val="360"/>
              </a:spcBef>
              <a:spcAft>
                <a:spcPts val="0"/>
              </a:spcAft>
              <a:buClr>
                <a:schemeClr val="dk1"/>
              </a:buClr>
              <a:buSzPts val="2800"/>
              <a:buChar char="•"/>
              <a:defRPr sz="2800"/>
            </a:lvl7pPr>
            <a:lvl8pPr marL="3657600" lvl="7" indent="-406400" algn="l">
              <a:spcBef>
                <a:spcPts val="360"/>
              </a:spcBef>
              <a:spcAft>
                <a:spcPts val="0"/>
              </a:spcAft>
              <a:buClr>
                <a:schemeClr val="dk1"/>
              </a:buClr>
              <a:buSzPts val="2800"/>
              <a:buChar char="•"/>
              <a:defRPr sz="2800"/>
            </a:lvl8pPr>
            <a:lvl9pPr marL="4114800" lvl="8" indent="-406400" algn="l">
              <a:spcBef>
                <a:spcPts val="360"/>
              </a:spcBef>
              <a:spcAft>
                <a:spcPts val="0"/>
              </a:spcAft>
              <a:buClr>
                <a:schemeClr val="dk1"/>
              </a:buClr>
              <a:buSzPts val="2800"/>
              <a:buChar char="•"/>
              <a:defRPr sz="2800"/>
            </a:lvl9pPr>
          </a:lstStyle>
          <a:p/>
        </p:txBody>
      </p:sp>
      <p:sp>
        <p:nvSpPr>
          <p:cNvPr id="21" name="Google Shape;21;p6"/>
          <p:cNvSpPr txBox="1">
            <a:spLocks noGrp="1"/>
          </p:cNvSpPr>
          <p:nvPr>
            <p:ph type="body" idx="2"/>
          </p:nvPr>
        </p:nvSpPr>
        <p:spPr>
          <a:xfrm>
            <a:off x="8695425" y="3032925"/>
            <a:ext cx="5662500" cy="4526100"/>
          </a:xfrm>
          <a:prstGeom prst="rect">
            <a:avLst/>
          </a:prstGeom>
          <a:noFill/>
          <a:ln>
            <a:noFill/>
          </a:ln>
        </p:spPr>
        <p:txBody>
          <a:bodyPr spcFirstLastPara="1" wrap="square" lIns="91425" tIns="45700" rIns="91425" bIns="45700" anchor="t" anchorCtr="0">
            <a:normAutofit/>
          </a:bodyPr>
          <a:lstStyle>
            <a:lvl1pPr marL="457200" lvl="0" indent="-406400" algn="l" rtl="0">
              <a:spcBef>
                <a:spcPts val="560"/>
              </a:spcBef>
              <a:spcAft>
                <a:spcPts val="0"/>
              </a:spcAft>
              <a:buClr>
                <a:schemeClr val="dk1"/>
              </a:buClr>
              <a:buSzPts val="2800"/>
              <a:buChar char="•"/>
              <a:defRPr sz="2800"/>
            </a:lvl1pPr>
            <a:lvl2pPr marL="914400" lvl="1" indent="-406400" algn="l" rtl="0">
              <a:spcBef>
                <a:spcPts val="480"/>
              </a:spcBef>
              <a:spcAft>
                <a:spcPts val="0"/>
              </a:spcAft>
              <a:buClr>
                <a:schemeClr val="dk1"/>
              </a:buClr>
              <a:buSzPts val="2800"/>
              <a:buChar char="–"/>
              <a:defRPr/>
            </a:lvl2pPr>
            <a:lvl3pPr marL="1371600" lvl="2" indent="-406400" algn="l" rtl="0">
              <a:spcBef>
                <a:spcPts val="400"/>
              </a:spcBef>
              <a:spcAft>
                <a:spcPts val="0"/>
              </a:spcAft>
              <a:buClr>
                <a:schemeClr val="dk1"/>
              </a:buClr>
              <a:buSzPts val="2800"/>
              <a:buChar char="•"/>
              <a:defRPr sz="2800"/>
            </a:lvl3pPr>
            <a:lvl4pPr marL="1828800" lvl="3" indent="-406400" algn="l" rtl="0">
              <a:spcBef>
                <a:spcPts val="360"/>
              </a:spcBef>
              <a:spcAft>
                <a:spcPts val="0"/>
              </a:spcAft>
              <a:buClr>
                <a:schemeClr val="dk1"/>
              </a:buClr>
              <a:buSzPts val="2800"/>
              <a:buChar char="–"/>
              <a:defRPr sz="2800"/>
            </a:lvl4pPr>
            <a:lvl5pPr marL="2286000" lvl="4" indent="-406400" algn="l" rtl="0">
              <a:spcBef>
                <a:spcPts val="360"/>
              </a:spcBef>
              <a:spcAft>
                <a:spcPts val="0"/>
              </a:spcAft>
              <a:buClr>
                <a:schemeClr val="dk1"/>
              </a:buClr>
              <a:buSzPts val="2800"/>
              <a:buChar char="»"/>
              <a:defRPr sz="2800"/>
            </a:lvl5pPr>
            <a:lvl6pPr marL="2743200" lvl="5" indent="-406400" algn="l" rtl="0">
              <a:spcBef>
                <a:spcPts val="360"/>
              </a:spcBef>
              <a:spcAft>
                <a:spcPts val="0"/>
              </a:spcAft>
              <a:buClr>
                <a:schemeClr val="dk1"/>
              </a:buClr>
              <a:buSzPts val="2800"/>
              <a:buChar char="•"/>
              <a:defRPr sz="2800"/>
            </a:lvl6pPr>
            <a:lvl7pPr marL="3200400" lvl="6" indent="-406400" algn="l" rtl="0">
              <a:spcBef>
                <a:spcPts val="360"/>
              </a:spcBef>
              <a:spcAft>
                <a:spcPts val="0"/>
              </a:spcAft>
              <a:buClr>
                <a:schemeClr val="dk1"/>
              </a:buClr>
              <a:buSzPts val="2800"/>
              <a:buChar char="•"/>
              <a:defRPr sz="2800"/>
            </a:lvl7pPr>
            <a:lvl8pPr marL="3657600" lvl="7" indent="-406400" algn="l" rtl="0">
              <a:spcBef>
                <a:spcPts val="360"/>
              </a:spcBef>
              <a:spcAft>
                <a:spcPts val="0"/>
              </a:spcAft>
              <a:buClr>
                <a:schemeClr val="dk1"/>
              </a:buClr>
              <a:buSzPts val="2800"/>
              <a:buChar char="•"/>
              <a:defRPr sz="2800"/>
            </a:lvl8pPr>
            <a:lvl9pPr marL="4114800" lvl="8" indent="-406400" algn="l" rtl="0">
              <a:spcBef>
                <a:spcPts val="360"/>
              </a:spcBef>
              <a:spcAft>
                <a:spcPts val="0"/>
              </a:spcAft>
              <a:buClr>
                <a:schemeClr val="dk1"/>
              </a:buClr>
              <a:buSzPts val="2800"/>
              <a:buChar char="•"/>
              <a:defRPr sz="2800"/>
            </a:lvl9pPr>
          </a:lstStyle>
          <a:p/>
        </p:txBody>
      </p:sp>
      <p:sp>
        <p:nvSpPr>
          <p:cNvPr id="22" name="Google Shape;22;p6"/>
          <p:cNvSpPr txBox="1">
            <a:spLocks noGrp="1"/>
          </p:cNvSpPr>
          <p:nvPr>
            <p:ph type="title"/>
          </p:nvPr>
        </p:nvSpPr>
        <p:spPr>
          <a:xfrm>
            <a:off x="898875" y="741650"/>
            <a:ext cx="16862100" cy="14433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9000"/>
              <a:buFont typeface="Bitter Black"/>
              <a:buNone/>
              <a:defRPr sz="9000" i="0" u="none" strike="noStrike" cap="none">
                <a:solidFill>
                  <a:schemeClr val="dk1"/>
                </a:solidFill>
                <a:latin typeface="Bitter Black"/>
                <a:ea typeface="Bitter Black"/>
                <a:cs typeface="Bitter Black"/>
                <a:sym typeface="Bitter Black"/>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1" name="Shape 23"/>
        <p:cNvGrpSpPr/>
        <p:nvPr/>
      </p:nvGrpSpPr>
      <p:grpSpPr>
        <a:xfrm>
          <a:off x="0" y="0"/>
          <a:ext cx="0" cy="0"/>
          <a:chOff x="0" y="0"/>
          <a:chExt cx="0" cy="0"/>
        </a:xfrm>
      </p:grpSpPr>
      <p:sp>
        <p:nvSpPr>
          <p:cNvPr id="24" name="Google Shape;24;p7"/>
          <p:cNvSpPr txBox="1">
            <a:spLocks noGrp="1"/>
          </p:cNvSpPr>
          <p:nvPr>
            <p:ph type="title"/>
          </p:nvPr>
        </p:nvSpPr>
        <p:spPr>
          <a:xfrm>
            <a:off x="898875" y="741650"/>
            <a:ext cx="16862100" cy="14433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9000"/>
              <a:buFont typeface="Bitter Black"/>
              <a:buNone/>
              <a:defRPr sz="9000" i="0" u="none" strike="noStrike" cap="none">
                <a:solidFill>
                  <a:schemeClr val="dk1"/>
                </a:solidFill>
                <a:latin typeface="Bitter Black"/>
                <a:ea typeface="Bitter Black"/>
                <a:cs typeface="Bitter Black"/>
                <a:sym typeface="Bitter Black"/>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matchingName="Picture with Caption">
  <p:cSld name="PICTURE_WITH_CAPTION_TEXT">
    <p:spTree>
      <p:nvGrpSpPr>
        <p:cNvPr id="1" name="Shape 25"/>
        <p:cNvGrpSpPr/>
        <p:nvPr/>
      </p:nvGrpSpPr>
      <p:grpSpPr>
        <a:xfrm>
          <a:off x="0" y="0"/>
          <a:ext cx="0" cy="0"/>
          <a:chOff x="0" y="0"/>
          <a:chExt cx="0" cy="0"/>
        </a:xfrm>
      </p:grpSpPr>
      <p:sp>
        <p:nvSpPr>
          <p:cNvPr id="26" name="Google Shape;26;p8"/>
          <p:cNvSpPr>
            <a:spLocks noGrp="1"/>
          </p:cNvSpPr>
          <p:nvPr>
            <p:ph type="pic" idx="2"/>
          </p:nvPr>
        </p:nvSpPr>
        <p:spPr>
          <a:xfrm>
            <a:off x="9220906" y="2791900"/>
            <a:ext cx="8077800" cy="6058500"/>
          </a:xfrm>
          <a:prstGeom prst="rect">
            <a:avLst/>
          </a:prstGeom>
          <a:noFill/>
          <a:ln>
            <a:noFill/>
          </a:ln>
        </p:spPr>
      </p:sp>
      <p:sp>
        <p:nvSpPr>
          <p:cNvPr id="27" name="Google Shape;27;p8"/>
          <p:cNvSpPr txBox="1">
            <a:spLocks noGrp="1"/>
          </p:cNvSpPr>
          <p:nvPr>
            <p:ph type="body" idx="1"/>
          </p:nvPr>
        </p:nvSpPr>
        <p:spPr>
          <a:xfrm>
            <a:off x="1517263" y="3126613"/>
            <a:ext cx="5486400" cy="804900"/>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2800"/>
              <a:buNone/>
              <a:defRPr sz="2800"/>
            </a:lvl1pPr>
            <a:lvl2pPr marL="914400" lvl="1" indent="-228600" algn="l">
              <a:spcBef>
                <a:spcPts val="240"/>
              </a:spcBef>
              <a:spcAft>
                <a:spcPts val="0"/>
              </a:spcAft>
              <a:buClr>
                <a:schemeClr val="dk1"/>
              </a:buClr>
              <a:buSzPts val="2800"/>
              <a:buNone/>
              <a:defRPr/>
            </a:lvl2pPr>
            <a:lvl3pPr marL="1371600" lvl="2" indent="-228600" algn="l">
              <a:spcBef>
                <a:spcPts val="200"/>
              </a:spcBef>
              <a:spcAft>
                <a:spcPts val="0"/>
              </a:spcAft>
              <a:buClr>
                <a:schemeClr val="dk1"/>
              </a:buClr>
              <a:buSzPts val="2800"/>
              <a:buNone/>
              <a:defRPr sz="2800"/>
            </a:lvl3pPr>
            <a:lvl4pPr marL="1828800" lvl="3" indent="-228600" algn="l">
              <a:spcBef>
                <a:spcPts val="180"/>
              </a:spcBef>
              <a:spcAft>
                <a:spcPts val="0"/>
              </a:spcAft>
              <a:buClr>
                <a:schemeClr val="dk1"/>
              </a:buClr>
              <a:buSzPts val="2800"/>
              <a:buNone/>
              <a:defRPr sz="2800"/>
            </a:lvl4pPr>
            <a:lvl5pPr marL="2286000" lvl="4" indent="-228600" algn="l">
              <a:spcBef>
                <a:spcPts val="180"/>
              </a:spcBef>
              <a:spcAft>
                <a:spcPts val="0"/>
              </a:spcAft>
              <a:buClr>
                <a:schemeClr val="dk1"/>
              </a:buClr>
              <a:buSzPts val="2800"/>
              <a:buNone/>
              <a:defRPr sz="2800"/>
            </a:lvl5pPr>
            <a:lvl6pPr marL="2743200" lvl="5" indent="-228600" algn="l">
              <a:spcBef>
                <a:spcPts val="180"/>
              </a:spcBef>
              <a:spcAft>
                <a:spcPts val="0"/>
              </a:spcAft>
              <a:buClr>
                <a:schemeClr val="dk1"/>
              </a:buClr>
              <a:buSzPts val="2800"/>
              <a:buNone/>
              <a:defRPr sz="2800"/>
            </a:lvl6pPr>
            <a:lvl7pPr marL="3200400" lvl="6" indent="-228600" algn="l">
              <a:spcBef>
                <a:spcPts val="180"/>
              </a:spcBef>
              <a:spcAft>
                <a:spcPts val="0"/>
              </a:spcAft>
              <a:buClr>
                <a:schemeClr val="dk1"/>
              </a:buClr>
              <a:buSzPts val="2800"/>
              <a:buNone/>
              <a:defRPr sz="2800"/>
            </a:lvl7pPr>
            <a:lvl8pPr marL="3657600" lvl="7" indent="-228600" algn="l">
              <a:spcBef>
                <a:spcPts val="180"/>
              </a:spcBef>
              <a:spcAft>
                <a:spcPts val="0"/>
              </a:spcAft>
              <a:buClr>
                <a:schemeClr val="dk1"/>
              </a:buClr>
              <a:buSzPts val="2800"/>
              <a:buNone/>
              <a:defRPr sz="2800"/>
            </a:lvl8pPr>
            <a:lvl9pPr marL="4114800" lvl="8" indent="-228600" algn="l">
              <a:spcBef>
                <a:spcPts val="180"/>
              </a:spcBef>
              <a:spcAft>
                <a:spcPts val="0"/>
              </a:spcAft>
              <a:buClr>
                <a:schemeClr val="dk1"/>
              </a:buClr>
              <a:buSzPts val="2800"/>
              <a:buNone/>
              <a:defRPr sz="2800"/>
            </a:lvl9pPr>
          </a:lstStyle>
          <a:p/>
        </p:txBody>
      </p:sp>
      <p:sp>
        <p:nvSpPr>
          <p:cNvPr id="28" name="Google Shape;28;p8"/>
          <p:cNvSpPr txBox="1">
            <a:spLocks noGrp="1"/>
          </p:cNvSpPr>
          <p:nvPr>
            <p:ph type="title"/>
          </p:nvPr>
        </p:nvSpPr>
        <p:spPr>
          <a:xfrm>
            <a:off x="898875" y="741650"/>
            <a:ext cx="16862100" cy="14433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9000"/>
              <a:buFont typeface="Bitter Black"/>
              <a:buNone/>
              <a:defRPr sz="9000" i="0" u="none" strike="noStrike" cap="none">
                <a:solidFill>
                  <a:schemeClr val="dk1"/>
                </a:solidFill>
                <a:latin typeface="Bitter Black"/>
                <a:ea typeface="Bitter Black"/>
                <a:cs typeface="Bitter Black"/>
                <a:sym typeface="Bitter Black"/>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theme" Target="../theme/theme1.xml"/><Relationship Id="rId8" Type="http://schemas.openxmlformats.org/officeDocument/2006/relationships/image" Target="../media/image1.jpeg"/><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p:nvPr/>
        </p:nvSpPr>
        <p:spPr>
          <a:xfrm>
            <a:off x="0" y="-522077"/>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8">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7" name="Google Shape;7;p1"/>
          <p:cNvSpPr txBox="1">
            <a:spLocks noGrp="1"/>
          </p:cNvSpPr>
          <p:nvPr>
            <p:ph type="title"/>
          </p:nvPr>
        </p:nvSpPr>
        <p:spPr>
          <a:xfrm>
            <a:off x="898875" y="741650"/>
            <a:ext cx="16862100" cy="14433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9000"/>
              <a:buFont typeface="Bitter Black"/>
              <a:buNone/>
              <a:defRPr sz="9000" i="0" u="none" strike="noStrike" cap="none">
                <a:solidFill>
                  <a:schemeClr val="dk1"/>
                </a:solidFill>
                <a:latin typeface="Bitter Black"/>
                <a:ea typeface="Bitter Black"/>
                <a:cs typeface="Bitter Black"/>
                <a:sym typeface="Bitter Black"/>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8" name="Google Shape;8;p1"/>
          <p:cNvSpPr txBox="1">
            <a:spLocks noGrp="1"/>
          </p:cNvSpPr>
          <p:nvPr>
            <p:ph type="body" idx="1"/>
          </p:nvPr>
        </p:nvSpPr>
        <p:spPr>
          <a:xfrm>
            <a:off x="1815225" y="2880513"/>
            <a:ext cx="8229600" cy="4526100"/>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SzPts val="3200"/>
              <a:buFont typeface="DM Sans"/>
              <a:buChar char="•"/>
              <a:defRPr sz="3200" i="0" u="none" strike="noStrike" cap="none">
                <a:latin typeface="DM Sans"/>
                <a:ea typeface="DM Sans"/>
                <a:cs typeface="DM Sans"/>
                <a:sym typeface="DM Sans"/>
              </a:defRPr>
            </a:lvl1pPr>
            <a:lvl2pPr marL="914400" marR="0" lvl="1" indent="-406400" algn="l" rtl="0">
              <a:spcBef>
                <a:spcPts val="560"/>
              </a:spcBef>
              <a:spcAft>
                <a:spcPts val="0"/>
              </a:spcAft>
              <a:buSzPts val="2800"/>
              <a:buFont typeface="DM Sans"/>
              <a:buChar char="–"/>
              <a:defRPr sz="2800" i="0" u="none" strike="noStrike" cap="none">
                <a:latin typeface="DM Sans"/>
                <a:ea typeface="DM Sans"/>
                <a:cs typeface="DM Sans"/>
                <a:sym typeface="DM Sans"/>
              </a:defRPr>
            </a:lvl2pPr>
            <a:lvl3pPr marL="1371600" marR="0" lvl="2" indent="-381000" algn="l" rtl="0">
              <a:spcBef>
                <a:spcPts val="480"/>
              </a:spcBef>
              <a:spcAft>
                <a:spcPts val="0"/>
              </a:spcAft>
              <a:buSzPts val="2400"/>
              <a:buFont typeface="DM Sans"/>
              <a:buChar char="•"/>
              <a:defRPr sz="2400" i="0" u="none" strike="noStrike" cap="none">
                <a:latin typeface="DM Sans"/>
                <a:ea typeface="DM Sans"/>
                <a:cs typeface="DM Sans"/>
                <a:sym typeface="DM Sans"/>
              </a:defRPr>
            </a:lvl3pPr>
            <a:lvl4pPr marL="1828800" marR="0" lvl="3" indent="-355600" algn="l" rtl="0">
              <a:spcBef>
                <a:spcPts val="400"/>
              </a:spcBef>
              <a:spcAft>
                <a:spcPts val="0"/>
              </a:spcAft>
              <a:buSzPts val="2000"/>
              <a:buFont typeface="DM Sans"/>
              <a:buChar char="–"/>
              <a:defRPr sz="2000" i="0" u="none" strike="noStrike" cap="none">
                <a:latin typeface="DM Sans"/>
                <a:ea typeface="DM Sans"/>
                <a:cs typeface="DM Sans"/>
                <a:sym typeface="DM Sans"/>
              </a:defRPr>
            </a:lvl4pPr>
            <a:lvl5pPr marL="2286000" marR="0" lvl="4" indent="-355600" algn="l" rtl="0">
              <a:spcBef>
                <a:spcPts val="400"/>
              </a:spcBef>
              <a:spcAft>
                <a:spcPts val="0"/>
              </a:spcAft>
              <a:buSzPts val="2000"/>
              <a:buFont typeface="DM Sans"/>
              <a:buChar char="»"/>
              <a:defRPr sz="2000" i="0" u="none" strike="noStrike" cap="none">
                <a:latin typeface="DM Sans"/>
                <a:ea typeface="DM Sans"/>
                <a:cs typeface="DM Sans"/>
                <a:sym typeface="DM Sans"/>
              </a:defRPr>
            </a:lvl5pPr>
            <a:lvl6pPr marL="2743200" marR="0" lvl="5" indent="-355600" algn="l" rtl="0">
              <a:spcBef>
                <a:spcPts val="400"/>
              </a:spcBef>
              <a:spcAft>
                <a:spcPts val="0"/>
              </a:spcAft>
              <a:buSzPts val="2000"/>
              <a:buFont typeface="DM Sans"/>
              <a:buChar char="•"/>
              <a:defRPr sz="2000" i="0" u="none" strike="noStrike" cap="none">
                <a:latin typeface="DM Sans"/>
                <a:ea typeface="DM Sans"/>
                <a:cs typeface="DM Sans"/>
                <a:sym typeface="DM Sans"/>
              </a:defRPr>
            </a:lvl6pPr>
            <a:lvl7pPr marL="3200400" marR="0" lvl="6" indent="-355600" algn="l" rtl="0">
              <a:spcBef>
                <a:spcPts val="400"/>
              </a:spcBef>
              <a:spcAft>
                <a:spcPts val="0"/>
              </a:spcAft>
              <a:buSzPts val="2000"/>
              <a:buFont typeface="DM Sans"/>
              <a:buChar char="•"/>
              <a:defRPr sz="2000" i="0" u="none" strike="noStrike" cap="none">
                <a:latin typeface="DM Sans"/>
                <a:ea typeface="DM Sans"/>
                <a:cs typeface="DM Sans"/>
                <a:sym typeface="DM Sans"/>
              </a:defRPr>
            </a:lvl7pPr>
            <a:lvl8pPr marL="3657600" marR="0" lvl="7" indent="-355600" algn="l" rtl="0">
              <a:spcBef>
                <a:spcPts val="400"/>
              </a:spcBef>
              <a:spcAft>
                <a:spcPts val="0"/>
              </a:spcAft>
              <a:buSzPts val="2000"/>
              <a:buFont typeface="DM Sans"/>
              <a:buChar char="•"/>
              <a:defRPr sz="2000" i="0" u="none" strike="noStrike" cap="none">
                <a:latin typeface="DM Sans"/>
                <a:ea typeface="DM Sans"/>
                <a:cs typeface="DM Sans"/>
                <a:sym typeface="DM Sans"/>
              </a:defRPr>
            </a:lvl8pPr>
            <a:lvl9pPr marL="4114800" marR="0" lvl="8" indent="-355600" algn="l" rtl="0">
              <a:spcBef>
                <a:spcPts val="400"/>
              </a:spcBef>
              <a:spcAft>
                <a:spcPts val="0"/>
              </a:spcAft>
              <a:buSzPts val="2000"/>
              <a:buFont typeface="DM Sans"/>
              <a:buChar char="•"/>
              <a:defRPr sz="2000" i="0" u="none" strike="noStrike" cap="none">
                <a:latin typeface="DM Sans"/>
                <a:ea typeface="DM Sans"/>
                <a:cs typeface="DM Sans"/>
                <a:sym typeface="DM Sans"/>
              </a:defRPr>
            </a:lvl9pPr>
          </a:lstStyle>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image" Target="../media/image9.png"/><Relationship Id="rId8" Type="http://schemas.openxmlformats.org/officeDocument/2006/relationships/image" Target="../media/image8.png"/><Relationship Id="rId7" Type="http://schemas.openxmlformats.org/officeDocument/2006/relationships/image" Target="../media/image7.png"/><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3" Type="http://schemas.openxmlformats.org/officeDocument/2006/relationships/image" Target="../media/image3.png"/><Relationship Id="rId2" Type="http://schemas.openxmlformats.org/officeDocument/2006/relationships/image" Target="../media/image2.png"/><Relationship Id="rId11" Type="http://schemas.openxmlformats.org/officeDocument/2006/relationships/notesSlide" Target="../notesSlides/notesSlide1.xml"/><Relationship Id="rId10" Type="http://schemas.openxmlformats.org/officeDocument/2006/relationships/slideLayout" Target="../slideLayouts/slideLayout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9" Type="http://schemas.openxmlformats.org/officeDocument/2006/relationships/image" Target="../media/image17.png"/><Relationship Id="rId8" Type="http://schemas.openxmlformats.org/officeDocument/2006/relationships/image" Target="../media/image16.png"/><Relationship Id="rId7" Type="http://schemas.openxmlformats.org/officeDocument/2006/relationships/image" Target="../media/image15.png"/><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3" Type="http://schemas.openxmlformats.org/officeDocument/2006/relationships/image" Target="../media/image11.png"/><Relationship Id="rId2" Type="http://schemas.openxmlformats.org/officeDocument/2006/relationships/image" Target="../media/image10.png"/><Relationship Id="rId12" Type="http://schemas.openxmlformats.org/officeDocument/2006/relationships/notesSlide" Target="../notesSlides/notesSlide2.xml"/><Relationship Id="rId11" Type="http://schemas.openxmlformats.org/officeDocument/2006/relationships/slideLayout" Target="../slideLayouts/slideLayout1.xml"/><Relationship Id="rId10" Type="http://schemas.openxmlformats.org/officeDocument/2006/relationships/image" Target="../media/image18.png"/><Relationship Id="rId1" Type="http://schemas.openxmlformats.org/officeDocument/2006/relationships/image" Target="../media/image1.jpeg"/></Relationships>
</file>

<file path=ppt/slides/_rels/slide3.xml.rels><?xml version="1.0" encoding="UTF-8" standalone="yes"?>
<Relationships xmlns="http://schemas.openxmlformats.org/package/2006/relationships"><Relationship Id="rId7" Type="http://schemas.openxmlformats.org/officeDocument/2006/relationships/notesSlide" Target="../notesSlides/notesSlide3.xml"/><Relationship Id="rId6"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6.png"/><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jpeg"/></Relationships>
</file>

<file path=ppt/slides/_rels/slide4.xml.rels><?xml version="1.0" encoding="UTF-8" standalone="yes"?>
<Relationships xmlns="http://schemas.openxmlformats.org/package/2006/relationships"><Relationship Id="rId9" Type="http://schemas.openxmlformats.org/officeDocument/2006/relationships/image" Target="../media/image27.png"/><Relationship Id="rId8" Type="http://schemas.openxmlformats.org/officeDocument/2006/relationships/image" Target="../media/image26.png"/><Relationship Id="rId7" Type="http://schemas.openxmlformats.org/officeDocument/2006/relationships/image" Target="../media/image25.png"/><Relationship Id="rId6" Type="http://schemas.openxmlformats.org/officeDocument/2006/relationships/image" Target="../media/image24.png"/><Relationship Id="rId5" Type="http://schemas.openxmlformats.org/officeDocument/2006/relationships/image" Target="../media/image9.png"/><Relationship Id="rId4" Type="http://schemas.openxmlformats.org/officeDocument/2006/relationships/image" Target="../media/image23.png"/><Relationship Id="rId3" Type="http://schemas.openxmlformats.org/officeDocument/2006/relationships/image" Target="../media/image22.png"/><Relationship Id="rId2" Type="http://schemas.openxmlformats.org/officeDocument/2006/relationships/image" Target="../media/image21.png"/><Relationship Id="rId12" Type="http://schemas.openxmlformats.org/officeDocument/2006/relationships/notesSlide" Target="../notesSlides/notesSlide4.xml"/><Relationship Id="rId11" Type="http://schemas.openxmlformats.org/officeDocument/2006/relationships/slideLayout" Target="../slideLayouts/slideLayout1.xml"/><Relationship Id="rId10" Type="http://schemas.openxmlformats.org/officeDocument/2006/relationships/image" Target="../media/image18.png"/><Relationship Id="rId1" Type="http://schemas.openxmlformats.org/officeDocument/2006/relationships/image" Target="../media/image1.jpeg"/></Relationships>
</file>

<file path=ppt/slides/_rels/slide5.xml.rels><?xml version="1.0" encoding="UTF-8" standalone="yes"?>
<Relationships xmlns="http://schemas.openxmlformats.org/package/2006/relationships"><Relationship Id="rId9" Type="http://schemas.openxmlformats.org/officeDocument/2006/relationships/image" Target="../media/image18.png"/><Relationship Id="rId8" Type="http://schemas.openxmlformats.org/officeDocument/2006/relationships/image" Target="../media/image17.png"/><Relationship Id="rId7" Type="http://schemas.openxmlformats.org/officeDocument/2006/relationships/image" Target="../media/image16.png"/><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3" Type="http://schemas.openxmlformats.org/officeDocument/2006/relationships/image" Target="../media/image12.png"/><Relationship Id="rId2" Type="http://schemas.openxmlformats.org/officeDocument/2006/relationships/image" Target="../media/image11.png"/><Relationship Id="rId12" Type="http://schemas.openxmlformats.org/officeDocument/2006/relationships/notesSlide" Target="../notesSlides/notesSlide5.xml"/><Relationship Id="rId11" Type="http://schemas.openxmlformats.org/officeDocument/2006/relationships/slideLayout" Target="../slideLayouts/slideLayout1.xml"/><Relationship Id="rId10" Type="http://schemas.openxmlformats.org/officeDocument/2006/relationships/image" Target="../media/image28.png"/><Relationship Id="rId1" Type="http://schemas.openxmlformats.org/officeDocument/2006/relationships/image" Target="../media/image1.jpeg"/></Relationships>
</file>

<file path=ppt/slides/_rels/slide6.xml.rels><?xml version="1.0" encoding="UTF-8" standalone="yes"?>
<Relationships xmlns="http://schemas.openxmlformats.org/package/2006/relationships"><Relationship Id="rId7" Type="http://schemas.openxmlformats.org/officeDocument/2006/relationships/notesSlide" Target="../notesSlides/notesSlide6.xml"/><Relationship Id="rId6"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6.png"/><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jpeg"/></Relationships>
</file>

<file path=ppt/slides/_rels/slide7.xml.rels><?xml version="1.0" encoding="UTF-8" standalone="yes"?>
<Relationships xmlns="http://schemas.openxmlformats.org/package/2006/relationships"><Relationship Id="rId9" Type="http://schemas.openxmlformats.org/officeDocument/2006/relationships/image" Target="../media/image27.png"/><Relationship Id="rId8" Type="http://schemas.openxmlformats.org/officeDocument/2006/relationships/image" Target="../media/image26.png"/><Relationship Id="rId7" Type="http://schemas.openxmlformats.org/officeDocument/2006/relationships/image" Target="../media/image25.png"/><Relationship Id="rId6" Type="http://schemas.openxmlformats.org/officeDocument/2006/relationships/image" Target="../media/image24.png"/><Relationship Id="rId5" Type="http://schemas.openxmlformats.org/officeDocument/2006/relationships/image" Target="../media/image9.png"/><Relationship Id="rId4" Type="http://schemas.openxmlformats.org/officeDocument/2006/relationships/image" Target="../media/image23.png"/><Relationship Id="rId3" Type="http://schemas.openxmlformats.org/officeDocument/2006/relationships/image" Target="../media/image22.png"/><Relationship Id="rId2" Type="http://schemas.openxmlformats.org/officeDocument/2006/relationships/image" Target="../media/image21.png"/><Relationship Id="rId12" Type="http://schemas.openxmlformats.org/officeDocument/2006/relationships/notesSlide" Target="../notesSlides/notesSlide7.xml"/><Relationship Id="rId11" Type="http://schemas.openxmlformats.org/officeDocument/2006/relationships/slideLayout" Target="../slideLayouts/slideLayout1.xml"/><Relationship Id="rId10" Type="http://schemas.openxmlformats.org/officeDocument/2006/relationships/image" Target="../media/image18.png"/><Relationship Id="rId1" Type="http://schemas.openxmlformats.org/officeDocument/2006/relationships/image" Target="../media/image1.jpeg"/></Relationships>
</file>

<file path=ppt/slides/_rels/slide8.xml.rels><?xml version="1.0" encoding="UTF-8" standalone="yes"?>
<Relationships xmlns="http://schemas.openxmlformats.org/package/2006/relationships"><Relationship Id="rId9" Type="http://schemas.openxmlformats.org/officeDocument/2006/relationships/image" Target="../media/image18.png"/><Relationship Id="rId8" Type="http://schemas.openxmlformats.org/officeDocument/2006/relationships/image" Target="../media/image17.png"/><Relationship Id="rId7" Type="http://schemas.openxmlformats.org/officeDocument/2006/relationships/image" Target="../media/image16.png"/><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3" Type="http://schemas.openxmlformats.org/officeDocument/2006/relationships/image" Target="../media/image12.png"/><Relationship Id="rId2" Type="http://schemas.openxmlformats.org/officeDocument/2006/relationships/image" Target="../media/image11.png"/><Relationship Id="rId12" Type="http://schemas.openxmlformats.org/officeDocument/2006/relationships/notesSlide" Target="../notesSlides/notesSlide8.xml"/><Relationship Id="rId11" Type="http://schemas.openxmlformats.org/officeDocument/2006/relationships/slideLayout" Target="../slideLayouts/slideLayout1.xml"/><Relationship Id="rId10" Type="http://schemas.openxmlformats.org/officeDocument/2006/relationships/image" Target="../media/image29.png"/><Relationship Id="rId1" Type="http://schemas.openxmlformats.org/officeDocument/2006/relationships/image" Target="../media/image1.jpeg"/></Relationships>
</file>

<file path=ppt/slides/_rels/slide9.xml.rels><?xml version="1.0" encoding="UTF-8" standalone="yes"?>
<Relationships xmlns="http://schemas.openxmlformats.org/package/2006/relationships"><Relationship Id="rId7" Type="http://schemas.openxmlformats.org/officeDocument/2006/relationships/notesSlide" Target="../notesSlides/notesSlide9.xml"/><Relationship Id="rId6"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6.png"/><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jpeg"/></Relationships>
</file>

<file path=ppt/slides/_rels/slide10.xml.rels><?xml version="1.0" encoding="UTF-8" standalone="yes"?>
<Relationships xmlns="http://schemas.openxmlformats.org/package/2006/relationships"><Relationship Id="rId9" Type="http://schemas.openxmlformats.org/officeDocument/2006/relationships/image" Target="../media/image27.png"/><Relationship Id="rId8" Type="http://schemas.openxmlformats.org/officeDocument/2006/relationships/image" Target="../media/image26.png"/><Relationship Id="rId7" Type="http://schemas.openxmlformats.org/officeDocument/2006/relationships/image" Target="../media/image25.png"/><Relationship Id="rId6" Type="http://schemas.openxmlformats.org/officeDocument/2006/relationships/image" Target="../media/image24.png"/><Relationship Id="rId5" Type="http://schemas.openxmlformats.org/officeDocument/2006/relationships/image" Target="../media/image9.png"/><Relationship Id="rId4" Type="http://schemas.openxmlformats.org/officeDocument/2006/relationships/image" Target="../media/image23.png"/><Relationship Id="rId3" Type="http://schemas.openxmlformats.org/officeDocument/2006/relationships/image" Target="../media/image22.png"/><Relationship Id="rId2" Type="http://schemas.openxmlformats.org/officeDocument/2006/relationships/image" Target="../media/image21.png"/><Relationship Id="rId12" Type="http://schemas.openxmlformats.org/officeDocument/2006/relationships/notesSlide" Target="../notesSlides/notesSlide10.xml"/><Relationship Id="rId11" Type="http://schemas.openxmlformats.org/officeDocument/2006/relationships/slideLayout" Target="../slideLayouts/slideLayout1.xml"/><Relationship Id="rId10" Type="http://schemas.openxmlformats.org/officeDocument/2006/relationships/image" Target="../media/image18.png"/><Relationship Id="rId1" Type="http://schemas.openxmlformats.org/officeDocument/2006/relationships/image" Target="../media/image1.jpeg"/></Relationships>
</file>

<file path=ppt/slides/_rels/slide11.xml.rels><?xml version="1.0" encoding="UTF-8" standalone="yes"?>
<Relationships xmlns="http://schemas.openxmlformats.org/package/2006/relationships"><Relationship Id="rId9" Type="http://schemas.openxmlformats.org/officeDocument/2006/relationships/image" Target="../media/image18.png"/><Relationship Id="rId8" Type="http://schemas.openxmlformats.org/officeDocument/2006/relationships/image" Target="../media/image17.png"/><Relationship Id="rId7" Type="http://schemas.openxmlformats.org/officeDocument/2006/relationships/image" Target="../media/image16.png"/><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3" Type="http://schemas.openxmlformats.org/officeDocument/2006/relationships/image" Target="../media/image12.png"/><Relationship Id="rId2" Type="http://schemas.openxmlformats.org/officeDocument/2006/relationships/image" Target="../media/image11.png"/><Relationship Id="rId12" Type="http://schemas.openxmlformats.org/officeDocument/2006/relationships/notesSlide" Target="../notesSlides/notesSlide11.xml"/><Relationship Id="rId11" Type="http://schemas.openxmlformats.org/officeDocument/2006/relationships/slideLayout" Target="../slideLayouts/slideLayout1.xml"/><Relationship Id="rId10" Type="http://schemas.openxmlformats.org/officeDocument/2006/relationships/image" Target="../media/image10.png"/><Relationship Id="rId1" Type="http://schemas.openxmlformats.org/officeDocument/2006/relationships/image" Target="../media/image1.jpeg"/></Relationships>
</file>

<file path=ppt/slides/_rels/slide12.xml.rels><?xml version="1.0" encoding="UTF-8" standalone="yes"?>
<Relationships xmlns="http://schemas.openxmlformats.org/package/2006/relationships"><Relationship Id="rId7" Type="http://schemas.openxmlformats.org/officeDocument/2006/relationships/notesSlide" Target="../notesSlides/notesSlide12.xml"/><Relationship Id="rId6"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6.png"/><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jpeg"/></Relationships>
</file>

<file path=ppt/slides/_rels/slide13.xml.rels><?xml version="1.0" encoding="UTF-8" standalone="yes"?>
<Relationships xmlns="http://schemas.openxmlformats.org/package/2006/relationships"><Relationship Id="rId9" Type="http://schemas.openxmlformats.org/officeDocument/2006/relationships/image" Target="../media/image27.png"/><Relationship Id="rId8" Type="http://schemas.openxmlformats.org/officeDocument/2006/relationships/image" Target="../media/image26.png"/><Relationship Id="rId7" Type="http://schemas.openxmlformats.org/officeDocument/2006/relationships/image" Target="../media/image25.png"/><Relationship Id="rId6" Type="http://schemas.openxmlformats.org/officeDocument/2006/relationships/image" Target="../media/image24.png"/><Relationship Id="rId5" Type="http://schemas.openxmlformats.org/officeDocument/2006/relationships/image" Target="../media/image9.png"/><Relationship Id="rId4" Type="http://schemas.openxmlformats.org/officeDocument/2006/relationships/image" Target="../media/image23.png"/><Relationship Id="rId3" Type="http://schemas.openxmlformats.org/officeDocument/2006/relationships/image" Target="../media/image22.png"/><Relationship Id="rId2" Type="http://schemas.openxmlformats.org/officeDocument/2006/relationships/image" Target="../media/image21.png"/><Relationship Id="rId12" Type="http://schemas.openxmlformats.org/officeDocument/2006/relationships/notesSlide" Target="../notesSlides/notesSlide13.xml"/><Relationship Id="rId11" Type="http://schemas.openxmlformats.org/officeDocument/2006/relationships/slideLayout" Target="../slideLayouts/slideLayout1.xml"/><Relationship Id="rId10" Type="http://schemas.openxmlformats.org/officeDocument/2006/relationships/image" Target="../media/image18.png"/><Relationship Id="rId1" Type="http://schemas.openxmlformats.org/officeDocument/2006/relationships/image" Target="../media/image1.jpeg"/></Relationships>
</file>

<file path=ppt/slides/_rels/slide14.xml.rels><?xml version="1.0" encoding="UTF-8" standalone="yes"?>
<Relationships xmlns="http://schemas.openxmlformats.org/package/2006/relationships"><Relationship Id="rId9" Type="http://schemas.openxmlformats.org/officeDocument/2006/relationships/image" Target="../media/image18.png"/><Relationship Id="rId8" Type="http://schemas.openxmlformats.org/officeDocument/2006/relationships/image" Target="../media/image17.png"/><Relationship Id="rId7" Type="http://schemas.openxmlformats.org/officeDocument/2006/relationships/image" Target="../media/image16.png"/><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3" Type="http://schemas.openxmlformats.org/officeDocument/2006/relationships/image" Target="../media/image12.png"/><Relationship Id="rId2" Type="http://schemas.openxmlformats.org/officeDocument/2006/relationships/image" Target="../media/image11.png"/><Relationship Id="rId12" Type="http://schemas.openxmlformats.org/officeDocument/2006/relationships/notesSlide" Target="../notesSlides/notesSlide14.xml"/><Relationship Id="rId11" Type="http://schemas.openxmlformats.org/officeDocument/2006/relationships/slideLayout" Target="../slideLayouts/slideLayout1.xml"/><Relationship Id="rId10" Type="http://schemas.openxmlformats.org/officeDocument/2006/relationships/image" Target="../media/image28.png"/><Relationship Id="rId1" Type="http://schemas.openxmlformats.org/officeDocument/2006/relationships/image" Target="../media/image1.jpeg"/></Relationships>
</file>

<file path=ppt/slides/_rels/slide15.xml.rels><?xml version="1.0" encoding="UTF-8" standalone="yes"?>
<Relationships xmlns="http://schemas.openxmlformats.org/package/2006/relationships"><Relationship Id="rId7" Type="http://schemas.openxmlformats.org/officeDocument/2006/relationships/notesSlide" Target="../notesSlides/notesSlide15.xml"/><Relationship Id="rId6"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6.png"/><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jpeg"/></Relationships>
</file>

<file path=ppt/slides/_rels/slide16.xml.rels><?xml version="1.0" encoding="UTF-8" standalone="yes"?>
<Relationships xmlns="http://schemas.openxmlformats.org/package/2006/relationships"><Relationship Id="rId9" Type="http://schemas.openxmlformats.org/officeDocument/2006/relationships/image" Target="../media/image27.png"/><Relationship Id="rId8" Type="http://schemas.openxmlformats.org/officeDocument/2006/relationships/image" Target="../media/image26.png"/><Relationship Id="rId7" Type="http://schemas.openxmlformats.org/officeDocument/2006/relationships/image" Target="../media/image25.png"/><Relationship Id="rId6" Type="http://schemas.openxmlformats.org/officeDocument/2006/relationships/image" Target="../media/image24.png"/><Relationship Id="rId5" Type="http://schemas.openxmlformats.org/officeDocument/2006/relationships/image" Target="../media/image9.png"/><Relationship Id="rId4" Type="http://schemas.openxmlformats.org/officeDocument/2006/relationships/image" Target="../media/image23.png"/><Relationship Id="rId3" Type="http://schemas.openxmlformats.org/officeDocument/2006/relationships/image" Target="../media/image22.png"/><Relationship Id="rId2" Type="http://schemas.openxmlformats.org/officeDocument/2006/relationships/image" Target="../media/image21.png"/><Relationship Id="rId12" Type="http://schemas.openxmlformats.org/officeDocument/2006/relationships/notesSlide" Target="../notesSlides/notesSlide16.xml"/><Relationship Id="rId11" Type="http://schemas.openxmlformats.org/officeDocument/2006/relationships/slideLayout" Target="../slideLayouts/slideLayout1.xml"/><Relationship Id="rId10" Type="http://schemas.openxmlformats.org/officeDocument/2006/relationships/image" Target="../media/image18.png"/><Relationship Id="rId1" Type="http://schemas.openxmlformats.org/officeDocument/2006/relationships/image" Target="../media/image1.jpeg"/></Relationships>
</file>

<file path=ppt/slides/_rels/slide17.xml.rels><?xml version="1.0" encoding="UTF-8" standalone="yes"?>
<Relationships xmlns="http://schemas.openxmlformats.org/package/2006/relationships"><Relationship Id="rId9" Type="http://schemas.openxmlformats.org/officeDocument/2006/relationships/image" Target="../media/image18.png"/><Relationship Id="rId8" Type="http://schemas.openxmlformats.org/officeDocument/2006/relationships/image" Target="../media/image17.png"/><Relationship Id="rId7" Type="http://schemas.openxmlformats.org/officeDocument/2006/relationships/image" Target="../media/image16.png"/><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3" Type="http://schemas.openxmlformats.org/officeDocument/2006/relationships/image" Target="../media/image12.png"/><Relationship Id="rId2" Type="http://schemas.openxmlformats.org/officeDocument/2006/relationships/image" Target="../media/image11.png"/><Relationship Id="rId12" Type="http://schemas.openxmlformats.org/officeDocument/2006/relationships/notesSlide" Target="../notesSlides/notesSlide17.xml"/><Relationship Id="rId11" Type="http://schemas.openxmlformats.org/officeDocument/2006/relationships/slideLayout" Target="../slideLayouts/slideLayout1.xml"/><Relationship Id="rId10" Type="http://schemas.openxmlformats.org/officeDocument/2006/relationships/image" Target="../media/image29.png"/><Relationship Id="rId1" Type="http://schemas.openxmlformats.org/officeDocument/2006/relationships/image" Target="../media/image1.jpeg"/></Relationships>
</file>

<file path=ppt/slides/_rels/slide18.xml.rels><?xml version="1.0" encoding="UTF-8" standalone="yes"?>
<Relationships xmlns="http://schemas.openxmlformats.org/package/2006/relationships"><Relationship Id="rId7" Type="http://schemas.openxmlformats.org/officeDocument/2006/relationships/notesSlide" Target="../notesSlides/notesSlide18.xml"/><Relationship Id="rId6"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6.png"/><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jpeg"/></Relationships>
</file>

<file path=ppt/slides/_rels/slide19.xml.rels><?xml version="1.0" encoding="UTF-8" standalone="yes"?>
<Relationships xmlns="http://schemas.openxmlformats.org/package/2006/relationships"><Relationship Id="rId9" Type="http://schemas.openxmlformats.org/officeDocument/2006/relationships/image" Target="../media/image27.png"/><Relationship Id="rId8" Type="http://schemas.openxmlformats.org/officeDocument/2006/relationships/image" Target="../media/image26.png"/><Relationship Id="rId7" Type="http://schemas.openxmlformats.org/officeDocument/2006/relationships/image" Target="../media/image25.png"/><Relationship Id="rId6" Type="http://schemas.openxmlformats.org/officeDocument/2006/relationships/image" Target="../media/image24.png"/><Relationship Id="rId5" Type="http://schemas.openxmlformats.org/officeDocument/2006/relationships/image" Target="../media/image9.png"/><Relationship Id="rId4" Type="http://schemas.openxmlformats.org/officeDocument/2006/relationships/image" Target="../media/image23.png"/><Relationship Id="rId3" Type="http://schemas.openxmlformats.org/officeDocument/2006/relationships/image" Target="../media/image22.png"/><Relationship Id="rId2" Type="http://schemas.openxmlformats.org/officeDocument/2006/relationships/image" Target="../media/image21.png"/><Relationship Id="rId12" Type="http://schemas.openxmlformats.org/officeDocument/2006/relationships/notesSlide" Target="../notesSlides/notesSlide19.xml"/><Relationship Id="rId11" Type="http://schemas.openxmlformats.org/officeDocument/2006/relationships/slideLayout" Target="../slideLayouts/slideLayout1.xml"/><Relationship Id="rId10" Type="http://schemas.openxmlformats.org/officeDocument/2006/relationships/image" Target="../media/image18.png"/><Relationship Id="rId1" Type="http://schemas.openxmlformats.org/officeDocument/2006/relationships/image" Target="../media/image1.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8" Type="http://schemas.openxmlformats.org/officeDocument/2006/relationships/notesSlide" Target="../notesSlides/notesSlide20.xml"/><Relationship Id="rId7"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7.png"/><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2"/>
        <p:cNvGrpSpPr/>
        <p:nvPr/>
      </p:nvGrpSpPr>
      <p:grpSpPr>
        <a:xfrm>
          <a:off x="0" y="0"/>
          <a:ext cx="0" cy="0"/>
          <a:chOff x="0" y="0"/>
          <a:chExt cx="0" cy="0"/>
        </a:xfrm>
      </p:grpSpPr>
      <p:sp>
        <p:nvSpPr>
          <p:cNvPr id="33" name="Google Shape;33;p9"/>
          <p:cNvSpPr/>
          <p:nvPr/>
        </p:nvSpPr>
        <p:spPr>
          <a:xfrm>
            <a:off x="0" y="110490"/>
            <a:ext cx="18288000" cy="12402185"/>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4" name="Google Shape;34;p9"/>
          <p:cNvSpPr/>
          <p:nvPr/>
        </p:nvSpPr>
        <p:spPr>
          <a:xfrm>
            <a:off x="691908" y="4165903"/>
            <a:ext cx="8739391" cy="10098036"/>
          </a:xfrm>
          <a:custGeom>
            <a:avLst/>
            <a:gdLst/>
            <a:ahLst/>
            <a:cxnLst/>
            <a:rect l="l" t="t" r="r" b="b"/>
            <a:pathLst>
              <a:path w="8739391" h="10098036" extrusionOk="0">
                <a:moveTo>
                  <a:pt x="0" y="0"/>
                </a:moveTo>
                <a:lnTo>
                  <a:pt x="8739391" y="0"/>
                </a:lnTo>
                <a:lnTo>
                  <a:pt x="8739391" y="10098035"/>
                </a:lnTo>
                <a:lnTo>
                  <a:pt x="0" y="10098035"/>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5" name="Google Shape;35;p9"/>
          <p:cNvSpPr/>
          <p:nvPr/>
        </p:nvSpPr>
        <p:spPr>
          <a:xfrm>
            <a:off x="-1245984" y="-804491"/>
            <a:ext cx="6797129" cy="7853826"/>
          </a:xfrm>
          <a:custGeom>
            <a:avLst/>
            <a:gdLst/>
            <a:ahLst/>
            <a:cxnLst/>
            <a:rect l="l" t="t" r="r" b="b"/>
            <a:pathLst>
              <a:path w="6797129" h="7853826" extrusionOk="0">
                <a:moveTo>
                  <a:pt x="0" y="0"/>
                </a:moveTo>
                <a:lnTo>
                  <a:pt x="6797129" y="0"/>
                </a:lnTo>
                <a:lnTo>
                  <a:pt x="6797129" y="7853826"/>
                </a:lnTo>
                <a:lnTo>
                  <a:pt x="0" y="7853826"/>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 name="Google Shape;36;p9"/>
          <p:cNvSpPr/>
          <p:nvPr/>
        </p:nvSpPr>
        <p:spPr>
          <a:xfrm>
            <a:off x="92075" y="2207895"/>
            <a:ext cx="7451725" cy="8341995"/>
          </a:xfrm>
          <a:custGeom>
            <a:avLst/>
            <a:gdLst/>
            <a:ahLst/>
            <a:cxnLst/>
            <a:rect l="l" t="t" r="r" b="b"/>
            <a:pathLst>
              <a:path w="8039708" h="9289579" extrusionOk="0">
                <a:moveTo>
                  <a:pt x="0" y="0"/>
                </a:moveTo>
                <a:lnTo>
                  <a:pt x="8039708" y="0"/>
                </a:lnTo>
                <a:lnTo>
                  <a:pt x="8039708" y="9289579"/>
                </a:lnTo>
                <a:lnTo>
                  <a:pt x="0" y="9289579"/>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8" name="Google Shape;38;p9"/>
          <p:cNvSpPr/>
          <p:nvPr/>
        </p:nvSpPr>
        <p:spPr>
          <a:xfrm>
            <a:off x="16011950" y="8472553"/>
            <a:ext cx="1514909" cy="1484736"/>
          </a:xfrm>
          <a:custGeom>
            <a:avLst/>
            <a:gdLst/>
            <a:ahLst/>
            <a:cxnLst/>
            <a:rect l="l" t="t" r="r" b="b"/>
            <a:pathLst>
              <a:path w="1514909" h="1484736" extrusionOk="0">
                <a:moveTo>
                  <a:pt x="0" y="0"/>
                </a:moveTo>
                <a:lnTo>
                  <a:pt x="1514909" y="0"/>
                </a:lnTo>
                <a:lnTo>
                  <a:pt x="1514909" y="1484735"/>
                </a:lnTo>
                <a:lnTo>
                  <a:pt x="0" y="1484735"/>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9" name="Google Shape;39;p9"/>
          <p:cNvSpPr/>
          <p:nvPr/>
        </p:nvSpPr>
        <p:spPr>
          <a:xfrm>
            <a:off x="15850397" y="482693"/>
            <a:ext cx="1643038" cy="1725093"/>
          </a:xfrm>
          <a:custGeom>
            <a:avLst/>
            <a:gdLst/>
            <a:ahLst/>
            <a:cxnLst/>
            <a:rect l="l" t="t" r="r" b="b"/>
            <a:pathLst>
              <a:path w="1643038" h="1725093" extrusionOk="0">
                <a:moveTo>
                  <a:pt x="0" y="0"/>
                </a:moveTo>
                <a:lnTo>
                  <a:pt x="1643038" y="0"/>
                </a:lnTo>
                <a:lnTo>
                  <a:pt x="1643038" y="1725093"/>
                </a:lnTo>
                <a:lnTo>
                  <a:pt x="0" y="1725093"/>
                </a:lnTo>
                <a:lnTo>
                  <a:pt x="0" y="0"/>
                </a:lnTo>
                <a:close/>
              </a:path>
            </a:pathLst>
          </a:custGeom>
          <a:blipFill rotWithShape="1">
            <a:blip r:embed="rId6"/>
            <a:stretch>
              <a:fillRect b="-281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0" name="Google Shape;40;p9"/>
          <p:cNvSpPr txBox="1"/>
          <p:nvPr/>
        </p:nvSpPr>
        <p:spPr>
          <a:xfrm>
            <a:off x="692150" y="8255635"/>
            <a:ext cx="16802100" cy="135382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IN" altLang="en-US" sz="4400" b="1" u="sng" dirty="0">
                <a:solidFill>
                  <a:schemeClr val="accent6">
                    <a:lumMod val="10000"/>
                  </a:schemeClr>
                </a:solidFill>
                <a:latin typeface="Bitter"/>
                <a:ea typeface="Bitter"/>
                <a:cs typeface="Bitter"/>
                <a:sym typeface="Bitter"/>
              </a:rPr>
              <a:t>Topic:</a:t>
            </a:r>
            <a:endParaRPr lang="en-US" sz="4400" b="1" dirty="0">
              <a:solidFill>
                <a:schemeClr val="accent6">
                  <a:lumMod val="10000"/>
                </a:schemeClr>
              </a:solidFill>
              <a:latin typeface="Bitter"/>
              <a:ea typeface="Bitter"/>
              <a:cs typeface="Bitter"/>
              <a:sym typeface="Bitter"/>
            </a:endParaRPr>
          </a:p>
          <a:p>
            <a:pPr marL="0" marR="0" lvl="0" indent="0" algn="ctr" rtl="0">
              <a:lnSpc>
                <a:spcPct val="100000"/>
              </a:lnSpc>
              <a:spcBef>
                <a:spcPts val="0"/>
              </a:spcBef>
              <a:spcAft>
                <a:spcPts val="0"/>
              </a:spcAft>
              <a:buNone/>
            </a:pPr>
            <a:r>
              <a:rPr lang="en-US" sz="4400" b="1" u="sng" dirty="0">
                <a:solidFill>
                  <a:schemeClr val="accent6">
                    <a:lumMod val="10000"/>
                  </a:schemeClr>
                </a:solidFill>
                <a:latin typeface="Bitter"/>
                <a:ea typeface="Bitter"/>
                <a:cs typeface="Bitter"/>
                <a:sym typeface="Bitter"/>
              </a:rPr>
              <a:t>Chatbot-Based Mental Health Support for University Students</a:t>
            </a:r>
            <a:endParaRPr lang="en-US" sz="4400" b="1" u="sng" dirty="0">
              <a:solidFill>
                <a:schemeClr val="accent6">
                  <a:lumMod val="10000"/>
                </a:schemeClr>
              </a:solidFill>
              <a:latin typeface="Bitter"/>
              <a:ea typeface="Bitter"/>
              <a:cs typeface="Bitter"/>
              <a:sym typeface="Bitter"/>
            </a:endParaRPr>
          </a:p>
        </p:txBody>
      </p:sp>
      <p:sp>
        <p:nvSpPr>
          <p:cNvPr id="41" name="Google Shape;41;p9"/>
          <p:cNvSpPr/>
          <p:nvPr/>
        </p:nvSpPr>
        <p:spPr>
          <a:xfrm>
            <a:off x="8600334" y="1028700"/>
            <a:ext cx="415317" cy="412297"/>
          </a:xfrm>
          <a:custGeom>
            <a:avLst/>
            <a:gdLst/>
            <a:ahLst/>
            <a:cxnLst/>
            <a:rect l="l" t="t" r="r" b="b"/>
            <a:pathLst>
              <a:path w="415317" h="412297" extrusionOk="0">
                <a:moveTo>
                  <a:pt x="0" y="0"/>
                </a:moveTo>
                <a:lnTo>
                  <a:pt x="415317" y="0"/>
                </a:lnTo>
                <a:lnTo>
                  <a:pt x="415317" y="412297"/>
                </a:lnTo>
                <a:lnTo>
                  <a:pt x="0" y="412297"/>
                </a:lnTo>
                <a:lnTo>
                  <a:pt x="0" y="0"/>
                </a:lnTo>
                <a:close/>
              </a:path>
            </a:pathLst>
          </a:custGeom>
          <a:blipFill rotWithShape="1">
            <a:blip r:embed="rId7"/>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2" name="Google Shape;42;p9"/>
          <p:cNvSpPr/>
          <p:nvPr/>
        </p:nvSpPr>
        <p:spPr>
          <a:xfrm>
            <a:off x="15850397" y="8949826"/>
            <a:ext cx="704109" cy="698988"/>
          </a:xfrm>
          <a:custGeom>
            <a:avLst/>
            <a:gdLst/>
            <a:ahLst/>
            <a:cxnLst/>
            <a:rect l="l" t="t" r="r" b="b"/>
            <a:pathLst>
              <a:path w="704109" h="698988" extrusionOk="0">
                <a:moveTo>
                  <a:pt x="0" y="0"/>
                </a:moveTo>
                <a:lnTo>
                  <a:pt x="704109" y="0"/>
                </a:lnTo>
                <a:lnTo>
                  <a:pt x="704109" y="698988"/>
                </a:lnTo>
                <a:lnTo>
                  <a:pt x="0" y="698988"/>
                </a:lnTo>
                <a:lnTo>
                  <a:pt x="0" y="0"/>
                </a:lnTo>
                <a:close/>
              </a:path>
            </a:pathLst>
          </a:custGeom>
          <a:blipFill rotWithShape="1">
            <a:blip r:embed="rId7"/>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3" name="Google Shape;43;p9"/>
          <p:cNvSpPr/>
          <p:nvPr/>
        </p:nvSpPr>
        <p:spPr>
          <a:xfrm>
            <a:off x="16847052" y="652699"/>
            <a:ext cx="697615" cy="692541"/>
          </a:xfrm>
          <a:custGeom>
            <a:avLst/>
            <a:gdLst/>
            <a:ahLst/>
            <a:cxnLst/>
            <a:rect l="l" t="t" r="r" b="b"/>
            <a:pathLst>
              <a:path w="697615" h="692541" extrusionOk="0">
                <a:moveTo>
                  <a:pt x="0" y="0"/>
                </a:moveTo>
                <a:lnTo>
                  <a:pt x="697614" y="0"/>
                </a:lnTo>
                <a:lnTo>
                  <a:pt x="697614" y="692541"/>
                </a:lnTo>
                <a:lnTo>
                  <a:pt x="0" y="692541"/>
                </a:lnTo>
                <a:lnTo>
                  <a:pt x="0" y="0"/>
                </a:lnTo>
                <a:close/>
              </a:path>
            </a:pathLst>
          </a:custGeom>
          <a:blipFill rotWithShape="1">
            <a:blip r:embed="rId7"/>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4" name="Google Shape;44;p9"/>
          <p:cNvSpPr/>
          <p:nvPr/>
        </p:nvSpPr>
        <p:spPr>
          <a:xfrm>
            <a:off x="3814473" y="666905"/>
            <a:ext cx="480770" cy="477273"/>
          </a:xfrm>
          <a:custGeom>
            <a:avLst/>
            <a:gdLst/>
            <a:ahLst/>
            <a:cxnLst/>
            <a:rect l="l" t="t" r="r" b="b"/>
            <a:pathLst>
              <a:path w="480770" h="477273" extrusionOk="0">
                <a:moveTo>
                  <a:pt x="0" y="0"/>
                </a:moveTo>
                <a:lnTo>
                  <a:pt x="480769" y="0"/>
                </a:lnTo>
                <a:lnTo>
                  <a:pt x="480769" y="477273"/>
                </a:lnTo>
                <a:lnTo>
                  <a:pt x="0" y="477273"/>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5" name="Google Shape;45;p9"/>
          <p:cNvSpPr/>
          <p:nvPr/>
        </p:nvSpPr>
        <p:spPr>
          <a:xfrm>
            <a:off x="211138" y="8472553"/>
            <a:ext cx="480770" cy="477273"/>
          </a:xfrm>
          <a:custGeom>
            <a:avLst/>
            <a:gdLst/>
            <a:ahLst/>
            <a:cxnLst/>
            <a:rect l="l" t="t" r="r" b="b"/>
            <a:pathLst>
              <a:path w="480770" h="477273" extrusionOk="0">
                <a:moveTo>
                  <a:pt x="0" y="0"/>
                </a:moveTo>
                <a:lnTo>
                  <a:pt x="480770" y="0"/>
                </a:lnTo>
                <a:lnTo>
                  <a:pt x="480770" y="477273"/>
                </a:lnTo>
                <a:lnTo>
                  <a:pt x="0" y="477273"/>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6" name="Google Shape;46;p9"/>
          <p:cNvSpPr/>
          <p:nvPr/>
        </p:nvSpPr>
        <p:spPr>
          <a:xfrm rot="3162392">
            <a:off x="-1136766" y="834772"/>
            <a:ext cx="3176578" cy="2739798"/>
          </a:xfrm>
          <a:custGeom>
            <a:avLst/>
            <a:gdLst/>
            <a:ahLst/>
            <a:cxnLst/>
            <a:rect l="l" t="t" r="r" b="b"/>
            <a:pathLst>
              <a:path w="3176578" h="2739798" extrusionOk="0">
                <a:moveTo>
                  <a:pt x="0" y="0"/>
                </a:moveTo>
                <a:lnTo>
                  <a:pt x="3176578" y="0"/>
                </a:lnTo>
                <a:lnTo>
                  <a:pt x="3176578" y="2739799"/>
                </a:lnTo>
                <a:lnTo>
                  <a:pt x="0" y="2739799"/>
                </a:lnTo>
                <a:lnTo>
                  <a:pt x="0" y="0"/>
                </a:lnTo>
                <a:close/>
              </a:path>
            </a:pathLst>
          </a:custGeom>
          <a:blipFill rotWithShape="1">
            <a:blip r:embed="rId9"/>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8" name="Google Shape;48;p9"/>
          <p:cNvSpPr txBox="1"/>
          <p:nvPr/>
        </p:nvSpPr>
        <p:spPr>
          <a:xfrm>
            <a:off x="5184887" y="482615"/>
            <a:ext cx="7984363" cy="1292225"/>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3500" b="1" u="sng" dirty="0">
                <a:solidFill>
                  <a:srgbClr val="ED7843"/>
                </a:solidFill>
                <a:latin typeface="Arial" panose="020B0604020202020204"/>
                <a:ea typeface="Arial" panose="020B0604020202020204"/>
                <a:cs typeface="Arial" panose="020B0604020202020204"/>
                <a:sym typeface="Arial" panose="020B0604020202020204"/>
              </a:rPr>
              <a:t>Component 2</a:t>
            </a:r>
            <a:endParaRPr lang="en-US" sz="3500" b="1" u="sng" dirty="0">
              <a:solidFill>
                <a:srgbClr val="ED7843"/>
              </a:solidFill>
              <a:latin typeface="Arial" panose="020B0604020202020204"/>
              <a:ea typeface="Arial" panose="020B0604020202020204"/>
              <a:cs typeface="Arial" panose="020B0604020202020204"/>
              <a:sym typeface="Arial" panose="020B0604020202020204"/>
            </a:endParaRPr>
          </a:p>
          <a:p>
            <a:pPr marL="0" marR="0" lvl="0" indent="0" algn="ctr" rtl="0">
              <a:lnSpc>
                <a:spcPct val="120000"/>
              </a:lnSpc>
              <a:spcBef>
                <a:spcPts val="0"/>
              </a:spcBef>
              <a:spcAft>
                <a:spcPts val="0"/>
              </a:spcAft>
              <a:buNone/>
            </a:pPr>
            <a:r>
              <a:rPr lang="en-US" sz="3500" b="1" dirty="0">
                <a:solidFill>
                  <a:srgbClr val="ED7843"/>
                </a:solidFill>
                <a:latin typeface="Arial" panose="020B0604020202020204"/>
                <a:ea typeface="Arial" panose="020B0604020202020204"/>
                <a:cs typeface="Arial" panose="020B0604020202020204"/>
                <a:sym typeface="Arial" panose="020B0604020202020204"/>
              </a:rPr>
              <a:t>Group Project Presentation</a:t>
            </a:r>
            <a:endParaRPr sz="3500" b="1" dirty="0"/>
          </a:p>
        </p:txBody>
      </p:sp>
      <p:sp>
        <p:nvSpPr>
          <p:cNvPr id="19" name="Google Shape;48;p9"/>
          <p:cNvSpPr txBox="1"/>
          <p:nvPr/>
        </p:nvSpPr>
        <p:spPr>
          <a:xfrm>
            <a:off x="635" y="2472055"/>
            <a:ext cx="12958445" cy="5813425"/>
          </a:xfrm>
          <a:prstGeom prst="rect">
            <a:avLst/>
          </a:prstGeom>
          <a:noFill/>
          <a:ln>
            <a:noFill/>
          </a:ln>
        </p:spPr>
        <p:txBody>
          <a:bodyPr spcFirstLastPara="1" wrap="square" lIns="0" tIns="0" rIns="0" bIns="0" anchor="t" anchorCtr="0">
            <a:noAutofit/>
          </a:bodyPr>
          <a:lstStyle/>
          <a:p>
            <a:pPr marL="0" marR="0" lvl="0" indent="0" algn="ctr" rtl="0">
              <a:lnSpc>
                <a:spcPct val="120000"/>
              </a:lnSpc>
              <a:spcBef>
                <a:spcPts val="0"/>
              </a:spcBef>
              <a:spcAft>
                <a:spcPts val="0"/>
              </a:spcAft>
              <a:buNone/>
            </a:pPr>
            <a:endParaRPr lang="en-US" sz="3000" dirty="0">
              <a:solidFill>
                <a:srgbClr val="ED7843"/>
              </a:solidFill>
              <a:latin typeface="Arial" panose="020B0604020202020204"/>
              <a:ea typeface="Arial" panose="020B0604020202020204"/>
              <a:cs typeface="Arial" panose="020B0604020202020204"/>
              <a:sym typeface="Arial" panose="020B0604020202020204"/>
            </a:endParaRPr>
          </a:p>
          <a:p>
            <a:pPr marL="0" marR="0" lvl="0" indent="0" algn="l" rtl="0">
              <a:lnSpc>
                <a:spcPct val="120000"/>
              </a:lnSpc>
              <a:spcBef>
                <a:spcPts val="0"/>
              </a:spcBef>
              <a:spcAft>
                <a:spcPts val="0"/>
              </a:spcAft>
              <a:buNone/>
            </a:pPr>
            <a:r>
              <a:rPr lang="en-US" altLang="en-US" sz="3000" b="1" dirty="0">
                <a:solidFill>
                  <a:srgbClr val="0070C0"/>
                </a:solidFill>
                <a:latin typeface="Arial" panose="020B0604020202020204"/>
                <a:ea typeface="Arial" panose="020B0604020202020204"/>
                <a:cs typeface="Arial" panose="020B0604020202020204"/>
                <a:sym typeface="Arial" panose="020B0604020202020204"/>
              </a:rPr>
              <a:t>Programme: MSc Public Health and Social Care in Practice</a:t>
            </a:r>
            <a:endParaRPr lang="en-US" altLang="en-US" sz="3000" b="1" dirty="0">
              <a:solidFill>
                <a:srgbClr val="0070C0"/>
              </a:solidFill>
              <a:latin typeface="Arial" panose="020B0604020202020204"/>
              <a:ea typeface="Arial" panose="020B0604020202020204"/>
              <a:cs typeface="Arial" panose="020B0604020202020204"/>
              <a:sym typeface="Arial" panose="020B0604020202020204"/>
            </a:endParaRPr>
          </a:p>
          <a:p>
            <a:pPr marL="0" marR="0" lvl="0" indent="0" algn="l" rtl="0">
              <a:lnSpc>
                <a:spcPct val="120000"/>
              </a:lnSpc>
              <a:spcBef>
                <a:spcPts val="0"/>
              </a:spcBef>
              <a:spcAft>
                <a:spcPts val="0"/>
              </a:spcAft>
              <a:buNone/>
            </a:pPr>
            <a:r>
              <a:rPr lang="en-US" altLang="en-US" sz="3000" b="1" dirty="0">
                <a:solidFill>
                  <a:srgbClr val="0070C0"/>
                </a:solidFill>
                <a:latin typeface="Arial" panose="020B0604020202020204"/>
                <a:ea typeface="Arial" panose="020B0604020202020204"/>
                <a:cs typeface="Arial" panose="020B0604020202020204"/>
                <a:sym typeface="Arial" panose="020B0604020202020204"/>
              </a:rPr>
              <a:t>Module: Population Health and Digital Health Promotion</a:t>
            </a:r>
            <a:endParaRPr lang="en-US" altLang="en-US" sz="3000" b="1" dirty="0">
              <a:solidFill>
                <a:srgbClr val="0070C0"/>
              </a:solidFill>
              <a:latin typeface="Arial" panose="020B0604020202020204"/>
              <a:ea typeface="Arial" panose="020B0604020202020204"/>
              <a:cs typeface="Arial" panose="020B0604020202020204"/>
              <a:sym typeface="Arial" panose="020B0604020202020204"/>
            </a:endParaRPr>
          </a:p>
          <a:p>
            <a:pPr marL="0" marR="0" lvl="0" indent="0" algn="l" rtl="0">
              <a:lnSpc>
                <a:spcPct val="120000"/>
              </a:lnSpc>
              <a:spcBef>
                <a:spcPts val="0"/>
              </a:spcBef>
              <a:spcAft>
                <a:spcPts val="0"/>
              </a:spcAft>
              <a:buNone/>
            </a:pPr>
            <a:r>
              <a:rPr lang="en-US" altLang="en-US" sz="3000" b="1" dirty="0">
                <a:solidFill>
                  <a:srgbClr val="0070C0"/>
                </a:solidFill>
                <a:latin typeface="Arial" panose="020B0604020202020204"/>
                <a:ea typeface="Arial" panose="020B0604020202020204"/>
                <a:cs typeface="Arial" panose="020B0604020202020204"/>
                <a:sym typeface="Arial" panose="020B0604020202020204"/>
              </a:rPr>
              <a:t>Module code: LCHS7007</a:t>
            </a:r>
            <a:endParaRPr lang="en-US" altLang="en-US" sz="3000" b="1" dirty="0">
              <a:solidFill>
                <a:srgbClr val="0070C0"/>
              </a:solidFill>
              <a:latin typeface="Arial" panose="020B0604020202020204"/>
              <a:ea typeface="Arial" panose="020B0604020202020204"/>
              <a:cs typeface="Arial" panose="020B0604020202020204"/>
              <a:sym typeface="Arial" panose="020B0604020202020204"/>
            </a:endParaRPr>
          </a:p>
          <a:p>
            <a:pPr marL="0" marR="0" lvl="0" indent="0" algn="l" rtl="0">
              <a:lnSpc>
                <a:spcPct val="120000"/>
              </a:lnSpc>
              <a:spcBef>
                <a:spcPts val="0"/>
              </a:spcBef>
              <a:spcAft>
                <a:spcPts val="0"/>
              </a:spcAft>
              <a:buNone/>
            </a:pPr>
            <a:r>
              <a:rPr lang="en-US" altLang="en-US" sz="3000" b="1" dirty="0">
                <a:solidFill>
                  <a:srgbClr val="0070C0"/>
                </a:solidFill>
                <a:latin typeface="Arial" panose="020B0604020202020204"/>
                <a:ea typeface="Arial" panose="020B0604020202020204"/>
                <a:cs typeface="Arial" panose="020B0604020202020204"/>
                <a:sym typeface="Arial" panose="020B0604020202020204"/>
              </a:rPr>
              <a:t>Lecturer</a:t>
            </a:r>
            <a:r>
              <a:rPr lang="en-IN" altLang="en-US" sz="3000" b="1" dirty="0">
                <a:solidFill>
                  <a:srgbClr val="0070C0"/>
                </a:solidFill>
                <a:latin typeface="Arial" panose="020B0604020202020204"/>
                <a:ea typeface="Arial" panose="020B0604020202020204"/>
                <a:cs typeface="Arial" panose="020B0604020202020204"/>
                <a:sym typeface="Arial" panose="020B0604020202020204"/>
              </a:rPr>
              <a:t>’s Name</a:t>
            </a:r>
            <a:r>
              <a:rPr lang="en-US" altLang="en-US" sz="3000" b="1" dirty="0">
                <a:solidFill>
                  <a:srgbClr val="0070C0"/>
                </a:solidFill>
                <a:latin typeface="Arial" panose="020B0604020202020204"/>
                <a:ea typeface="Arial" panose="020B0604020202020204"/>
                <a:cs typeface="Arial" panose="020B0604020202020204"/>
                <a:sym typeface="Arial" panose="020B0604020202020204"/>
              </a:rPr>
              <a:t>: Dr Ping Wu</a:t>
            </a:r>
            <a:endParaRPr lang="en-US" altLang="en-US" sz="3000" b="1" dirty="0">
              <a:solidFill>
                <a:srgbClr val="0070C0"/>
              </a:solidFill>
              <a:latin typeface="Arial" panose="020B0604020202020204"/>
              <a:ea typeface="Arial" panose="020B0604020202020204"/>
              <a:cs typeface="Arial" panose="020B0604020202020204"/>
              <a:sym typeface="Arial" panose="020B0604020202020204"/>
            </a:endParaRPr>
          </a:p>
          <a:p>
            <a:pPr marL="0" marR="0" lvl="0" indent="0" algn="l" rtl="0">
              <a:lnSpc>
                <a:spcPct val="120000"/>
              </a:lnSpc>
              <a:spcBef>
                <a:spcPts val="0"/>
              </a:spcBef>
              <a:spcAft>
                <a:spcPts val="0"/>
              </a:spcAft>
              <a:buNone/>
            </a:pPr>
            <a:r>
              <a:rPr lang="en-US" sz="3000" b="1" dirty="0">
                <a:solidFill>
                  <a:srgbClr val="0070C0"/>
                </a:solidFill>
                <a:sym typeface="Arial" panose="020B0604020202020204"/>
              </a:rPr>
              <a:t>Group Members:</a:t>
            </a:r>
            <a:r>
              <a:rPr lang="en-IN" altLang="en-US" sz="3000" b="1" dirty="0">
                <a:solidFill>
                  <a:srgbClr val="0070C0"/>
                </a:solidFill>
                <a:sym typeface="Arial" panose="020B0604020202020204"/>
              </a:rPr>
              <a:t>  khushi patel: 2406318 (slide No: 2-4 &amp; 9-11)</a:t>
            </a:r>
            <a:endParaRPr lang="en-IN" altLang="en-US" sz="3000" b="1" dirty="0">
              <a:solidFill>
                <a:srgbClr val="0070C0"/>
              </a:solidFill>
              <a:latin typeface="Arial" panose="020B0604020202020204"/>
              <a:ea typeface="Arial" panose="020B0604020202020204"/>
              <a:cs typeface="Arial" panose="020B0604020202020204"/>
              <a:sym typeface="Arial" panose="020B0604020202020204"/>
            </a:endParaRPr>
          </a:p>
          <a:p>
            <a:pPr marL="0" marR="0" lvl="0" indent="0" algn="l" rtl="0">
              <a:lnSpc>
                <a:spcPct val="120000"/>
              </a:lnSpc>
              <a:spcBef>
                <a:spcPts val="0"/>
              </a:spcBef>
              <a:spcAft>
                <a:spcPts val="0"/>
              </a:spcAft>
              <a:buNone/>
            </a:pPr>
            <a:r>
              <a:rPr lang="en-IN" altLang="en-US" sz="3000" b="1" dirty="0">
                <a:solidFill>
                  <a:srgbClr val="0070C0"/>
                </a:solidFill>
                <a:sym typeface="Arial" panose="020B0604020202020204"/>
              </a:rPr>
              <a:t>                              devang vaddoriya: 2411567 </a:t>
            </a:r>
            <a:r>
              <a:rPr lang="en-IN" altLang="en-US" sz="3000" b="1" dirty="0">
                <a:solidFill>
                  <a:srgbClr val="0070C0"/>
                </a:solidFill>
                <a:sym typeface="Arial" panose="020B0604020202020204"/>
              </a:rPr>
              <a:t>(slide No: 12-14 &amp; 18-19)</a:t>
            </a:r>
            <a:endParaRPr lang="en-IN" altLang="en-US" sz="3000" b="1" dirty="0">
              <a:solidFill>
                <a:srgbClr val="0070C0"/>
              </a:solidFill>
              <a:sym typeface="Arial" panose="020B0604020202020204"/>
            </a:endParaRPr>
          </a:p>
          <a:p>
            <a:pPr marL="0" marR="0" lvl="0" indent="0" algn="l" rtl="0">
              <a:lnSpc>
                <a:spcPct val="120000"/>
              </a:lnSpc>
              <a:spcBef>
                <a:spcPts val="0"/>
              </a:spcBef>
              <a:spcAft>
                <a:spcPts val="0"/>
              </a:spcAft>
              <a:buNone/>
            </a:pPr>
            <a:r>
              <a:rPr lang="en-IN" altLang="en-US" sz="3000" b="1" dirty="0">
                <a:solidFill>
                  <a:srgbClr val="0070C0"/>
                </a:solidFill>
                <a:sym typeface="Arial" panose="020B0604020202020204"/>
              </a:rPr>
              <a:t>                              Shyam bhalodiya: 2410700 </a:t>
            </a:r>
            <a:r>
              <a:rPr lang="en-IN" altLang="en-US" sz="3000" b="1" dirty="0">
                <a:solidFill>
                  <a:srgbClr val="0070C0"/>
                </a:solidFill>
                <a:sym typeface="Arial" panose="020B0604020202020204"/>
              </a:rPr>
              <a:t>(slide No: 5-8)</a:t>
            </a:r>
            <a:endParaRPr lang="en-IN" altLang="en-US" sz="3000" b="1" dirty="0">
              <a:solidFill>
                <a:srgbClr val="0070C0"/>
              </a:solidFill>
              <a:latin typeface="Arial" panose="020B0604020202020204"/>
              <a:ea typeface="Arial" panose="020B0604020202020204"/>
              <a:cs typeface="Arial" panose="020B0604020202020204"/>
              <a:sym typeface="Arial" panose="020B0604020202020204"/>
            </a:endParaRPr>
          </a:p>
          <a:p>
            <a:pPr marL="0" marR="0" lvl="0" indent="0" algn="l" rtl="0">
              <a:lnSpc>
                <a:spcPct val="120000"/>
              </a:lnSpc>
              <a:spcBef>
                <a:spcPts val="0"/>
              </a:spcBef>
              <a:spcAft>
                <a:spcPts val="0"/>
              </a:spcAft>
              <a:buNone/>
            </a:pPr>
            <a:r>
              <a:rPr lang="en-IN" altLang="en-US" sz="3000" b="1" dirty="0">
                <a:solidFill>
                  <a:srgbClr val="0070C0"/>
                </a:solidFill>
                <a:sym typeface="Arial" panose="020B0604020202020204"/>
              </a:rPr>
              <a:t>                              Jenish kava: 2406508 </a:t>
            </a:r>
            <a:r>
              <a:rPr lang="en-IN" altLang="en-US" sz="3000" b="1" dirty="0">
                <a:solidFill>
                  <a:srgbClr val="0070C0"/>
                </a:solidFill>
                <a:sym typeface="Arial" panose="020B0604020202020204"/>
              </a:rPr>
              <a:t>(slide No: 15-17) </a:t>
            </a:r>
            <a:endParaRPr lang="en-US" sz="3000" b="1" dirty="0">
              <a:solidFill>
                <a:srgbClr val="0070C0"/>
              </a:solidFill>
              <a:latin typeface="Arial" panose="020B0604020202020204"/>
              <a:ea typeface="Arial" panose="020B0604020202020204"/>
              <a:cs typeface="Arial" panose="020B0604020202020204"/>
              <a:sym typeface="Arial" panose="020B0604020202020204"/>
            </a:endParaRPr>
          </a:p>
          <a:p>
            <a:pPr marL="228600" marR="0" lvl="0" indent="-228600" rtl="0">
              <a:lnSpc>
                <a:spcPct val="120000"/>
              </a:lnSpc>
              <a:spcBef>
                <a:spcPts val="0"/>
              </a:spcBef>
              <a:spcAft>
                <a:spcPts val="0"/>
              </a:spcAft>
              <a:buFont typeface="+mj-lt"/>
              <a:buAutoNum type="arabicPeriod"/>
            </a:pPr>
            <a:endParaRPr lang="en-US" sz="3000" b="1" dirty="0">
              <a:solidFill>
                <a:srgbClr val="0070C0"/>
              </a:solidFill>
            </a:endParaRPr>
          </a:p>
          <a:p>
            <a:pPr marR="0" lvl="0" rtl="0">
              <a:lnSpc>
                <a:spcPct val="120000"/>
              </a:lnSpc>
              <a:spcBef>
                <a:spcPts val="0"/>
              </a:spcBef>
              <a:spcAft>
                <a:spcPts val="0"/>
              </a:spcAft>
            </a:pPr>
            <a:endParaRPr lang="en-US" sz="3000" b="1" dirty="0">
              <a:solidFill>
                <a:srgbClr val="0070C0"/>
              </a:solidFil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2"/>
        <p:cNvGrpSpPr/>
        <p:nvPr/>
      </p:nvGrpSpPr>
      <p:grpSpPr>
        <a:xfrm>
          <a:off x="0" y="0"/>
          <a:ext cx="0" cy="0"/>
          <a:chOff x="0" y="0"/>
          <a:chExt cx="0" cy="0"/>
        </a:xfrm>
      </p:grpSpPr>
      <p:sp>
        <p:nvSpPr>
          <p:cNvPr id="53" name="Google Shape;53;p10"/>
          <p:cNvSpPr/>
          <p:nvPr/>
        </p:nvSpPr>
        <p:spPr>
          <a:xfrm>
            <a:off x="0" y="0"/>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9" name="Google Shape;106;p12"/>
          <p:cNvSpPr/>
          <p:nvPr/>
        </p:nvSpPr>
        <p:spPr>
          <a:xfrm>
            <a:off x="12411517" y="2256225"/>
            <a:ext cx="5295653" cy="7688789"/>
          </a:xfrm>
          <a:custGeom>
            <a:avLst/>
            <a:gdLst/>
            <a:ahLst/>
            <a:cxnLst/>
            <a:rect l="l" t="t" r="r" b="b"/>
            <a:pathLst>
              <a:path w="5295653" h="7688789" extrusionOk="0">
                <a:moveTo>
                  <a:pt x="0" y="0"/>
                </a:moveTo>
                <a:lnTo>
                  <a:pt x="5295653" y="0"/>
                </a:lnTo>
                <a:lnTo>
                  <a:pt x="5295653" y="7688789"/>
                </a:lnTo>
                <a:lnTo>
                  <a:pt x="0" y="7688789"/>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4" name="Google Shape;54;p10"/>
          <p:cNvSpPr/>
          <p:nvPr/>
        </p:nvSpPr>
        <p:spPr>
          <a:xfrm>
            <a:off x="14713828" y="7844790"/>
            <a:ext cx="6430771" cy="4702502"/>
          </a:xfrm>
          <a:custGeom>
            <a:avLst/>
            <a:gdLst/>
            <a:ahLst/>
            <a:cxnLst/>
            <a:rect l="l" t="t" r="r" b="b"/>
            <a:pathLst>
              <a:path w="6430771" h="4702502" extrusionOk="0">
                <a:moveTo>
                  <a:pt x="0" y="0"/>
                </a:moveTo>
                <a:lnTo>
                  <a:pt x="6430771" y="0"/>
                </a:lnTo>
                <a:lnTo>
                  <a:pt x="6430771" y="4702501"/>
                </a:lnTo>
                <a:lnTo>
                  <a:pt x="0" y="4702501"/>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5" name="Google Shape;55;p10"/>
          <p:cNvSpPr/>
          <p:nvPr/>
        </p:nvSpPr>
        <p:spPr>
          <a:xfrm>
            <a:off x="-1572853" y="-1477289"/>
            <a:ext cx="3520289" cy="3596719"/>
          </a:xfrm>
          <a:custGeom>
            <a:avLst/>
            <a:gdLst/>
            <a:ahLst/>
            <a:cxnLst/>
            <a:rect l="l" t="t" r="r" b="b"/>
            <a:pathLst>
              <a:path w="3520289" h="3596719" extrusionOk="0">
                <a:moveTo>
                  <a:pt x="0" y="0"/>
                </a:moveTo>
                <a:lnTo>
                  <a:pt x="3520289" y="0"/>
                </a:lnTo>
                <a:lnTo>
                  <a:pt x="3520289" y="3596720"/>
                </a:lnTo>
                <a:lnTo>
                  <a:pt x="0" y="3596720"/>
                </a:lnTo>
                <a:lnTo>
                  <a:pt x="0" y="0"/>
                </a:lnTo>
                <a:close/>
              </a:path>
            </a:pathLst>
          </a:custGeom>
          <a:blipFill rotWithShape="1">
            <a:blip r:embed="rId4">
              <a:alphaModFix amt="6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6" name="Google Shape;56;p10"/>
          <p:cNvSpPr txBox="1"/>
          <p:nvPr/>
        </p:nvSpPr>
        <p:spPr>
          <a:xfrm>
            <a:off x="1028700" y="1649333"/>
            <a:ext cx="17004624" cy="886397"/>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4800" b="1" dirty="0">
                <a:solidFill>
                  <a:srgbClr val="ED7843"/>
                </a:solidFill>
                <a:latin typeface="Bitter"/>
                <a:ea typeface="Bitter"/>
                <a:cs typeface="Bitter"/>
                <a:sym typeface="Bitter"/>
              </a:rPr>
              <a:t>Identifying the Target Group &amp; Public Health Problem</a:t>
            </a:r>
            <a:endParaRPr sz="800" dirty="0"/>
          </a:p>
        </p:txBody>
      </p:sp>
      <p:sp>
        <p:nvSpPr>
          <p:cNvPr id="57" name="Google Shape;57;p10"/>
          <p:cNvSpPr/>
          <p:nvPr/>
        </p:nvSpPr>
        <p:spPr>
          <a:xfrm>
            <a:off x="-1462585" y="-198824"/>
            <a:ext cx="4982571" cy="2455049"/>
          </a:xfrm>
          <a:custGeom>
            <a:avLst/>
            <a:gdLst/>
            <a:ahLst/>
            <a:cxnLst/>
            <a:rect l="l" t="t" r="r" b="b"/>
            <a:pathLst>
              <a:path w="4982571" h="2455049" extrusionOk="0">
                <a:moveTo>
                  <a:pt x="0" y="0"/>
                </a:moveTo>
                <a:lnTo>
                  <a:pt x="4982570" y="0"/>
                </a:lnTo>
                <a:lnTo>
                  <a:pt x="4982570" y="2455048"/>
                </a:lnTo>
                <a:lnTo>
                  <a:pt x="0" y="2455048"/>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9" name="Google Shape;59;p10"/>
          <p:cNvSpPr/>
          <p:nvPr/>
        </p:nvSpPr>
        <p:spPr>
          <a:xfrm>
            <a:off x="11428762" y="7831951"/>
            <a:ext cx="5467827" cy="2694148"/>
          </a:xfrm>
          <a:custGeom>
            <a:avLst/>
            <a:gdLst/>
            <a:ahLst/>
            <a:cxnLst/>
            <a:rect l="l" t="t" r="r" b="b"/>
            <a:pathLst>
              <a:path w="5467827" h="2694148" extrusionOk="0">
                <a:moveTo>
                  <a:pt x="0" y="0"/>
                </a:moveTo>
                <a:lnTo>
                  <a:pt x="5467828" y="0"/>
                </a:lnTo>
                <a:lnTo>
                  <a:pt x="5467828" y="2694148"/>
                </a:lnTo>
                <a:lnTo>
                  <a:pt x="0" y="2694148"/>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0" name="Google Shape;60;p10"/>
          <p:cNvSpPr/>
          <p:nvPr/>
        </p:nvSpPr>
        <p:spPr>
          <a:xfrm>
            <a:off x="16923860" y="8867769"/>
            <a:ext cx="764464" cy="781061"/>
          </a:xfrm>
          <a:custGeom>
            <a:avLst/>
            <a:gdLst/>
            <a:ahLst/>
            <a:cxnLst/>
            <a:rect l="l" t="t" r="r" b="b"/>
            <a:pathLst>
              <a:path w="764464" h="781061" extrusionOk="0">
                <a:moveTo>
                  <a:pt x="0" y="0"/>
                </a:moveTo>
                <a:lnTo>
                  <a:pt x="764464" y="0"/>
                </a:lnTo>
                <a:lnTo>
                  <a:pt x="764464" y="781062"/>
                </a:lnTo>
                <a:lnTo>
                  <a:pt x="0" y="781062"/>
                </a:lnTo>
                <a:lnTo>
                  <a:pt x="0" y="0"/>
                </a:lnTo>
                <a:close/>
              </a:path>
            </a:pathLst>
          </a:custGeom>
          <a:blipFill rotWithShape="1">
            <a:blip r:embed="rId4">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1" name="Google Shape;61;p10"/>
          <p:cNvSpPr/>
          <p:nvPr/>
        </p:nvSpPr>
        <p:spPr>
          <a:xfrm>
            <a:off x="17259300" y="563499"/>
            <a:ext cx="382232" cy="390531"/>
          </a:xfrm>
          <a:custGeom>
            <a:avLst/>
            <a:gdLst/>
            <a:ahLst/>
            <a:cxnLst/>
            <a:rect l="l" t="t" r="r" b="b"/>
            <a:pathLst>
              <a:path w="382232" h="390531" extrusionOk="0">
                <a:moveTo>
                  <a:pt x="0" y="0"/>
                </a:moveTo>
                <a:lnTo>
                  <a:pt x="382232" y="0"/>
                </a:lnTo>
                <a:lnTo>
                  <a:pt x="382232" y="390531"/>
                </a:lnTo>
                <a:lnTo>
                  <a:pt x="0" y="390531"/>
                </a:lnTo>
                <a:lnTo>
                  <a:pt x="0" y="0"/>
                </a:lnTo>
                <a:close/>
              </a:path>
            </a:pathLst>
          </a:custGeom>
          <a:blipFill rotWithShape="1">
            <a:blip r:embed="rId4">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2" name="Google Shape;62;p10"/>
          <p:cNvSpPr/>
          <p:nvPr/>
        </p:nvSpPr>
        <p:spPr>
          <a:xfrm>
            <a:off x="14925795" y="8259769"/>
            <a:ext cx="1020803" cy="998531"/>
          </a:xfrm>
          <a:custGeom>
            <a:avLst/>
            <a:gdLst/>
            <a:ahLst/>
            <a:cxnLst/>
            <a:rect l="l" t="t" r="r" b="b"/>
            <a:pathLst>
              <a:path w="1020803" h="998531" extrusionOk="0">
                <a:moveTo>
                  <a:pt x="0" y="0"/>
                </a:moveTo>
                <a:lnTo>
                  <a:pt x="1020803" y="0"/>
                </a:lnTo>
                <a:lnTo>
                  <a:pt x="1020803" y="998531"/>
                </a:lnTo>
                <a:lnTo>
                  <a:pt x="0" y="998531"/>
                </a:lnTo>
                <a:lnTo>
                  <a:pt x="0" y="0"/>
                </a:lnTo>
                <a:close/>
              </a:path>
            </a:pathLst>
          </a:custGeom>
          <a:blipFill rotWithShape="1">
            <a:blip r:embed="rId7"/>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3" name="Google Shape;63;p10"/>
          <p:cNvSpPr txBox="1"/>
          <p:nvPr/>
        </p:nvSpPr>
        <p:spPr>
          <a:xfrm>
            <a:off x="971048" y="2960017"/>
            <a:ext cx="10803230" cy="5896422"/>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Target Group</a:t>
            </a:r>
            <a:r>
              <a:rPr lang="en-GB" sz="2400" dirty="0">
                <a:effectLst/>
                <a:latin typeface="Calibri" panose="020F0502020204030204" pitchFamily="34" charset="0"/>
                <a:ea typeface="Calibri" panose="020F0502020204030204" pitchFamily="34" charset="0"/>
                <a:cs typeface="Times New Roman" panose="02020603050405020304" pitchFamily="18" charset="0"/>
              </a:rPr>
              <a:t>: Undergraduate and postgraduate students at a university who experience stress, anxiety, or mild depression.</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Public Health Problem</a:t>
            </a:r>
            <a:r>
              <a:rPr lang="en-GB" sz="2400" dirty="0">
                <a:effectLst/>
                <a:latin typeface="Calibri" panose="020F0502020204030204" pitchFamily="34" charset="0"/>
                <a:ea typeface="Calibri" panose="020F0502020204030204" pitchFamily="34" charset="0"/>
                <a:cs typeface="Times New Roman" panose="02020603050405020304" pitchFamily="18" charset="0"/>
              </a:rPr>
              <a:t>: Rising mental health issues among students, fuelled by academic pressures, social isolation, and financial constraints (McCloud and Bann, 2019;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Hayre</a:t>
            </a:r>
            <a:r>
              <a:rPr lang="en-GB" sz="2400" dirty="0">
                <a:effectLst/>
                <a:latin typeface="Calibri" panose="020F0502020204030204" pitchFamily="34" charset="0"/>
                <a:ea typeface="Calibri" panose="020F0502020204030204" pitchFamily="34" charset="0"/>
                <a:cs typeface="Times New Roman" panose="02020603050405020304" pitchFamily="18" charset="0"/>
              </a:rPr>
              <a:t>, 2025).</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Context</a:t>
            </a:r>
            <a:r>
              <a:rPr lang="en-GB" sz="2400" dirty="0">
                <a:effectLst/>
                <a:latin typeface="Calibri" panose="020F0502020204030204" pitchFamily="34" charset="0"/>
                <a:ea typeface="Calibri" panose="020F0502020204030204" pitchFamily="34" charset="0"/>
                <a:cs typeface="Times New Roman" panose="02020603050405020304" pitchFamily="18" charset="0"/>
              </a:rPr>
              <a:t>: Long wait times or limited availability for in-person counselling may prevent timely intervention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Hayre</a:t>
            </a:r>
            <a:r>
              <a:rPr lang="en-GB" sz="2400" dirty="0">
                <a:effectLst/>
                <a:latin typeface="Calibri" panose="020F0502020204030204" pitchFamily="34" charset="0"/>
                <a:ea typeface="Calibri" panose="020F0502020204030204" pitchFamily="34" charset="0"/>
                <a:cs typeface="Times New Roman" panose="02020603050405020304" pitchFamily="18" charset="0"/>
              </a:rPr>
              <a:t>, 2025; Thomas, Schroder and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Rickwood</a:t>
            </a:r>
            <a:r>
              <a:rPr lang="en-GB" sz="2400" dirty="0">
                <a:effectLst/>
                <a:latin typeface="Calibri" panose="020F0502020204030204" pitchFamily="34" charset="0"/>
                <a:ea typeface="Calibri" panose="020F0502020204030204" pitchFamily="34" charset="0"/>
                <a:cs typeface="Times New Roman" panose="02020603050405020304" pitchFamily="18" charset="0"/>
              </a:rPr>
              <a:t>, 2021).</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Magnitude</a:t>
            </a:r>
            <a:r>
              <a:rPr lang="en-GB" sz="2400" dirty="0">
                <a:effectLst/>
                <a:latin typeface="Calibri" panose="020F0502020204030204" pitchFamily="34" charset="0"/>
                <a:ea typeface="Calibri" panose="020F0502020204030204" pitchFamily="34" charset="0"/>
                <a:cs typeface="Times New Roman" panose="02020603050405020304" pitchFamily="18" charset="0"/>
              </a:rPr>
              <a:t>: Studies indicate a growing percentage of university students reporting anxiety, depression, and burnout, with many not receiving professional support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Hayre</a:t>
            </a:r>
            <a:r>
              <a:rPr lang="en-GB" sz="2400" dirty="0">
                <a:effectLst/>
                <a:latin typeface="Calibri" panose="020F0502020204030204" pitchFamily="34" charset="0"/>
                <a:ea typeface="Calibri" panose="020F0502020204030204" pitchFamily="34" charset="0"/>
                <a:cs typeface="Times New Roman" panose="02020603050405020304" pitchFamily="18" charset="0"/>
              </a:rPr>
              <a:t>, 2025;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Medisauskaite</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Silkens</a:t>
            </a:r>
            <a:r>
              <a:rPr lang="en-GB" sz="2400" dirty="0">
                <a:effectLst/>
                <a:latin typeface="Calibri" panose="020F0502020204030204" pitchFamily="34" charset="0"/>
                <a:ea typeface="Calibri" panose="020F0502020204030204" pitchFamily="34" charset="0"/>
                <a:cs typeface="Times New Roman" panose="02020603050405020304" pitchFamily="18" charset="0"/>
              </a:rPr>
              <a:t> and Rich, 2023;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Akram</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2400" dirty="0">
                <a:effectLst/>
                <a:latin typeface="Calibri" panose="020F0502020204030204" pitchFamily="34" charset="0"/>
                <a:ea typeface="Calibri" panose="020F0502020204030204" pitchFamily="34" charset="0"/>
                <a:cs typeface="Times New Roman" panose="02020603050405020304" pitchFamily="18" charset="0"/>
              </a:rPr>
              <a:t> 2023).</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A chatbot-based service can expand mental health support by offering round-the-clock access, bridging gaps in traditional counselling services and alleviating campus health centre overload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Oghenekaro</a:t>
            </a:r>
            <a:r>
              <a:rPr lang="en-GB" sz="2400" dirty="0">
                <a:effectLst/>
                <a:latin typeface="Calibri" panose="020F0502020204030204" pitchFamily="34" charset="0"/>
                <a:ea typeface="Calibri" panose="020F0502020204030204" pitchFamily="34" charset="0"/>
                <a:cs typeface="Times New Roman" panose="02020603050405020304" pitchFamily="18" charset="0"/>
              </a:rPr>
              <a:t> and Okoro, 2024;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Klos</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2400" dirty="0">
                <a:effectLst/>
                <a:latin typeface="Calibri" panose="020F0502020204030204" pitchFamily="34" charset="0"/>
                <a:ea typeface="Calibri" panose="020F0502020204030204" pitchFamily="34" charset="0"/>
                <a:cs typeface="Times New Roman" panose="02020603050405020304" pitchFamily="18" charset="0"/>
              </a:rPr>
              <a:t> 2021).</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453390" marR="0" lvl="1" indent="-226695" algn="l" rtl="0">
              <a:lnSpc>
                <a:spcPct val="100000"/>
              </a:lnSpc>
              <a:spcBef>
                <a:spcPts val="0"/>
              </a:spcBef>
              <a:spcAft>
                <a:spcPts val="0"/>
              </a:spcAft>
              <a:buClr>
                <a:srgbClr val="000000"/>
              </a:buClr>
              <a:buSzPts val="2100"/>
              <a:buFont typeface="Arial" panose="020B0604020202020204"/>
              <a:buChar char="•"/>
            </a:pPr>
            <a:endParaRPr lang="en-US" sz="1800" dirty="0"/>
          </a:p>
        </p:txBody>
      </p:sp>
      <p:sp>
        <p:nvSpPr>
          <p:cNvPr id="64" name="Google Shape;64;p10"/>
          <p:cNvSpPr/>
          <p:nvPr/>
        </p:nvSpPr>
        <p:spPr>
          <a:xfrm>
            <a:off x="16533879" y="758764"/>
            <a:ext cx="725421" cy="709593"/>
          </a:xfrm>
          <a:custGeom>
            <a:avLst/>
            <a:gdLst/>
            <a:ahLst/>
            <a:cxnLst/>
            <a:rect l="l" t="t" r="r" b="b"/>
            <a:pathLst>
              <a:path w="725421" h="709593" extrusionOk="0">
                <a:moveTo>
                  <a:pt x="0" y="0"/>
                </a:moveTo>
                <a:lnTo>
                  <a:pt x="725421" y="0"/>
                </a:lnTo>
                <a:lnTo>
                  <a:pt x="725421" y="709594"/>
                </a:lnTo>
                <a:lnTo>
                  <a:pt x="0" y="709594"/>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5" name="Google Shape;65;p10"/>
          <p:cNvSpPr/>
          <p:nvPr/>
        </p:nvSpPr>
        <p:spPr>
          <a:xfrm>
            <a:off x="4732925" y="827928"/>
            <a:ext cx="694598" cy="679444"/>
          </a:xfrm>
          <a:custGeom>
            <a:avLst/>
            <a:gdLst/>
            <a:ahLst/>
            <a:cxnLst/>
            <a:rect l="l" t="t" r="r" b="b"/>
            <a:pathLst>
              <a:path w="694598" h="679444" extrusionOk="0">
                <a:moveTo>
                  <a:pt x="0" y="0"/>
                </a:moveTo>
                <a:lnTo>
                  <a:pt x="694599" y="0"/>
                </a:lnTo>
                <a:lnTo>
                  <a:pt x="694599" y="679444"/>
                </a:lnTo>
                <a:lnTo>
                  <a:pt x="0" y="679444"/>
                </a:lnTo>
                <a:lnTo>
                  <a:pt x="0" y="0"/>
                </a:lnTo>
                <a:close/>
              </a:path>
            </a:pathLst>
          </a:custGeom>
          <a:blipFill rotWithShape="1">
            <a:blip r:embed="rId9"/>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 name="Google Shape;99;p12"/>
          <p:cNvSpPr/>
          <p:nvPr/>
        </p:nvSpPr>
        <p:spPr>
          <a:xfrm>
            <a:off x="5909671" y="-835806"/>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10">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 name="Google Shape;100;p12"/>
          <p:cNvSpPr txBox="1"/>
          <p:nvPr/>
        </p:nvSpPr>
        <p:spPr>
          <a:xfrm>
            <a:off x="8241006" y="-83361"/>
            <a:ext cx="1201936" cy="1437004"/>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a:solidFill>
                  <a:srgbClr val="FFFFFF"/>
                </a:solidFill>
                <a:latin typeface="Bitter"/>
                <a:ea typeface="Bitter"/>
                <a:cs typeface="Bitter"/>
                <a:sym typeface="Bitter"/>
              </a:rPr>
              <a:t>01</a:t>
            </a:r>
            <a:endParaRPr lang="en-US" sz="8000" b="1">
              <a:solidFill>
                <a:srgbClr val="FFFFFF"/>
              </a:solidFill>
              <a:latin typeface="Bitter"/>
              <a:ea typeface="Bitter"/>
              <a:cs typeface="Bitter"/>
              <a:sym typeface="Bitte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2"/>
          <p:cNvSpPr/>
          <p:nvPr/>
        </p:nvSpPr>
        <p:spPr>
          <a:xfrm>
            <a:off x="0" y="-807064"/>
            <a:ext cx="18288000" cy="12512842"/>
          </a:xfrm>
          <a:custGeom>
            <a:avLst/>
            <a:gdLst/>
            <a:ahLst/>
            <a:cxnLst/>
            <a:rect l="l" t="t" r="r" b="b"/>
            <a:pathLst>
              <a:path w="18288000" h="12512842" extrusionOk="0">
                <a:moveTo>
                  <a:pt x="0" y="0"/>
                </a:moveTo>
                <a:lnTo>
                  <a:pt x="18288000" y="0"/>
                </a:lnTo>
                <a:lnTo>
                  <a:pt x="18288000" y="12512843"/>
                </a:lnTo>
                <a:lnTo>
                  <a:pt x="0" y="12512843"/>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97" name="Google Shape;97;p12"/>
          <p:cNvSpPr txBox="1"/>
          <p:nvPr/>
        </p:nvSpPr>
        <p:spPr>
          <a:xfrm>
            <a:off x="1954066" y="5599249"/>
            <a:ext cx="7378075" cy="886397"/>
          </a:xfrm>
          <a:prstGeom prst="rect">
            <a:avLst/>
          </a:prstGeom>
          <a:noFill/>
          <a:ln>
            <a:noFill/>
          </a:ln>
        </p:spPr>
        <p:txBody>
          <a:bodyPr spcFirstLastPara="1" wrap="square" lIns="0" tIns="0" rIns="0" bIns="0" anchor="t" anchorCtr="0">
            <a:spAutoFit/>
          </a:bodyPr>
          <a:lstStyle/>
          <a:p>
            <a:pPr marL="0" marR="0" lvl="0" indent="0" algn="just" rtl="0">
              <a:lnSpc>
                <a:spcPct val="120000"/>
              </a:lnSpc>
              <a:spcBef>
                <a:spcPts val="0"/>
              </a:spcBef>
              <a:spcAft>
                <a:spcPts val="0"/>
              </a:spcAft>
              <a:buNone/>
            </a:pPr>
            <a:r>
              <a:rPr lang="en-US" sz="4800" b="1" dirty="0">
                <a:solidFill>
                  <a:srgbClr val="4E869D"/>
                </a:solidFill>
                <a:latin typeface="Bitter"/>
                <a:ea typeface="Bitter"/>
                <a:cs typeface="Bitter"/>
                <a:sym typeface="Bitter"/>
              </a:rPr>
              <a:t>Activity Aim &amp; Content</a:t>
            </a:r>
            <a:endParaRPr lang="en-US" sz="4800" dirty="0"/>
          </a:p>
        </p:txBody>
      </p:sp>
      <p:sp>
        <p:nvSpPr>
          <p:cNvPr id="101" name="Google Shape;101;p12"/>
          <p:cNvSpPr/>
          <p:nvPr/>
        </p:nvSpPr>
        <p:spPr>
          <a:xfrm rot="-1089742">
            <a:off x="-756561" y="-54066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2" name="Google Shape;102;p12"/>
          <p:cNvSpPr/>
          <p:nvPr/>
        </p:nvSpPr>
        <p:spPr>
          <a:xfrm rot="-1022976">
            <a:off x="16395814" y="733808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3" name="Google Shape;103;p12"/>
          <p:cNvSpPr/>
          <p:nvPr/>
        </p:nvSpPr>
        <p:spPr>
          <a:xfrm>
            <a:off x="9676290" y="8242800"/>
            <a:ext cx="7315200" cy="159604"/>
          </a:xfrm>
          <a:custGeom>
            <a:avLst/>
            <a:gdLst/>
            <a:ahLst/>
            <a:cxnLst/>
            <a:rect l="l" t="t" r="r" b="b"/>
            <a:pathLst>
              <a:path w="7315200" h="159604" extrusionOk="0">
                <a:moveTo>
                  <a:pt x="0" y="0"/>
                </a:moveTo>
                <a:lnTo>
                  <a:pt x="7315200" y="0"/>
                </a:lnTo>
                <a:lnTo>
                  <a:pt x="7315200" y="159604"/>
                </a:lnTo>
                <a:lnTo>
                  <a:pt x="0" y="159604"/>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4" name="Google Shape;104;p12"/>
          <p:cNvSpPr/>
          <p:nvPr/>
        </p:nvSpPr>
        <p:spPr>
          <a:xfrm>
            <a:off x="2613909" y="242953"/>
            <a:ext cx="535620" cy="578236"/>
          </a:xfrm>
          <a:custGeom>
            <a:avLst/>
            <a:gdLst/>
            <a:ahLst/>
            <a:cxnLst/>
            <a:rect l="l" t="t" r="r" b="b"/>
            <a:pathLst>
              <a:path w="535620" h="578236" extrusionOk="0">
                <a:moveTo>
                  <a:pt x="0" y="0"/>
                </a:moveTo>
                <a:lnTo>
                  <a:pt x="535620" y="0"/>
                </a:lnTo>
                <a:lnTo>
                  <a:pt x="535620" y="578235"/>
                </a:lnTo>
                <a:lnTo>
                  <a:pt x="0" y="578235"/>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5" name="Google Shape;105;p12"/>
          <p:cNvSpPr/>
          <p:nvPr/>
        </p:nvSpPr>
        <p:spPr>
          <a:xfrm>
            <a:off x="11482664" y="1749200"/>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7" name="Google Shape;107;p12"/>
          <p:cNvSpPr/>
          <p:nvPr/>
        </p:nvSpPr>
        <p:spPr>
          <a:xfrm>
            <a:off x="812800" y="890744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8" name="Google Shape;108;p12"/>
          <p:cNvSpPr/>
          <p:nvPr/>
        </p:nvSpPr>
        <p:spPr>
          <a:xfrm>
            <a:off x="16723680" y="73958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99;p12"/>
          <p:cNvSpPr/>
          <p:nvPr/>
        </p:nvSpPr>
        <p:spPr>
          <a:xfrm>
            <a:off x="2504372" y="2944298"/>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5">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 name="Google Shape;100;p12"/>
          <p:cNvSpPr txBox="1"/>
          <p:nvPr/>
        </p:nvSpPr>
        <p:spPr>
          <a:xfrm>
            <a:off x="4835707" y="3696743"/>
            <a:ext cx="1605434"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02</a:t>
            </a:r>
            <a:endParaRPr dirty="0"/>
          </a:p>
        </p:txBody>
      </p:sp>
      <p:sp>
        <p:nvSpPr>
          <p:cNvPr id="17" name="Google Shape;63;p10"/>
          <p:cNvSpPr txBox="1"/>
          <p:nvPr/>
        </p:nvSpPr>
        <p:spPr>
          <a:xfrm>
            <a:off x="9390281" y="383951"/>
            <a:ext cx="7601209" cy="7963719"/>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Aim</a:t>
            </a:r>
            <a:r>
              <a:rPr lang="en-GB" sz="2200" dirty="0">
                <a:effectLst/>
                <a:latin typeface="Calibri" panose="020F0502020204030204" pitchFamily="34" charset="0"/>
                <a:ea typeface="Calibri" panose="020F0502020204030204" pitchFamily="34" charset="0"/>
                <a:cs typeface="Times New Roman" panose="02020603050405020304" pitchFamily="18" charset="0"/>
              </a:rPr>
              <a:t>: The goal of our health promotion program is to deploy a conversational AI chatbot delivering accessible, student-focused mental health guidance and triage to professional support when necessary.</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Core Content</a:t>
            </a:r>
            <a:r>
              <a:rPr lang="en-GB" sz="2200" dirty="0">
                <a:effectLst/>
                <a:latin typeface="Calibri" panose="020F0502020204030204" pitchFamily="34" charset="0"/>
                <a:ea typeface="Calibri" panose="020F0502020204030204" pitchFamily="34" charset="0"/>
                <a:cs typeface="Times New Roman" panose="02020603050405020304" pitchFamily="18" charset="0"/>
              </a:rPr>
              <a:t>:</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Font typeface="+mj-lt"/>
              <a:buAutoNum type="arabicPeriod"/>
              <a:tabLst>
                <a:tab pos="9144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Digital intake for students to describe mood or concerns (Boucher, 2021).</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Font typeface="+mj-lt"/>
              <a:buAutoNum type="arabicPeriod"/>
              <a:tabLst>
                <a:tab pos="9144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Evidence-based self-help modules such as, cognitive-behavioural tips, stress management techniques (Pavlopoulos, Rachiotis and </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Maglogiannis</a:t>
            </a:r>
            <a:r>
              <a:rPr lang="en-GB" sz="2200" dirty="0">
                <a:effectLst/>
                <a:latin typeface="Calibri" panose="020F0502020204030204" pitchFamily="34" charset="0"/>
                <a:ea typeface="Calibri" panose="020F0502020204030204" pitchFamily="34" charset="0"/>
                <a:cs typeface="Times New Roman" panose="02020603050405020304" pitchFamily="18" charset="0"/>
              </a:rPr>
              <a:t>, 2024; </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Rathnayaka</a:t>
            </a: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2200" dirty="0">
                <a:effectLst/>
                <a:latin typeface="Calibri" panose="020F0502020204030204" pitchFamily="34" charset="0"/>
                <a:ea typeface="Calibri" panose="020F0502020204030204" pitchFamily="34" charset="0"/>
                <a:cs typeface="Times New Roman" panose="02020603050405020304" pitchFamily="18" charset="0"/>
              </a:rPr>
              <a:t> 2022).</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Font typeface="+mj-lt"/>
              <a:buAutoNum type="arabicPeriod"/>
              <a:tabLst>
                <a:tab pos="9144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Crisis alerts for students in severe distress, prompting immediate escalation to human counsellors.</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By automating immediate responses and providing actionable coping strategies, the chatbot fills service gaps especially during nights or weekends.</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This approach is especially relevant for after-hours support or for students hesitant to attend in-person sessions due to the fear of being judged for seeking help as still there is social stigma around mental health (</a:t>
            </a:r>
            <a:r>
              <a:rPr lang="en-US" sz="2200" dirty="0" err="1">
                <a:effectLst/>
                <a:latin typeface="Calibri" panose="020F0502020204030204" pitchFamily="34" charset="0"/>
                <a:ea typeface="Calibri" panose="020F0502020204030204" pitchFamily="34" charset="0"/>
                <a:cs typeface="Times New Roman" panose="02020603050405020304" pitchFamily="18" charset="0"/>
              </a:rPr>
              <a:t>Lally</a:t>
            </a:r>
            <a:r>
              <a:rPr lang="en-US" sz="2200" dirty="0">
                <a:effectLst/>
                <a:latin typeface="Calibri" panose="020F0502020204030204" pitchFamily="34" charset="0"/>
                <a:ea typeface="Calibri" panose="020F0502020204030204" pitchFamily="34" charset="0"/>
                <a:cs typeface="Times New Roman" panose="02020603050405020304" pitchFamily="18" charset="0"/>
              </a:rPr>
              <a:t> </a:t>
            </a:r>
            <a:r>
              <a:rPr lang="en-US" sz="22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2200" dirty="0">
                <a:effectLst/>
                <a:latin typeface="Calibri" panose="020F0502020204030204" pitchFamily="34" charset="0"/>
                <a:ea typeface="Calibri" panose="020F0502020204030204" pitchFamily="34" charset="0"/>
                <a:cs typeface="Times New Roman" panose="02020603050405020304" pitchFamily="18" charset="0"/>
              </a:rPr>
              <a:t> 2018</a:t>
            </a:r>
            <a:r>
              <a:rPr lang="en-GB" sz="2200" dirty="0">
                <a:effectLst/>
                <a:latin typeface="Calibri" panose="020F0502020204030204" pitchFamily="34" charset="0"/>
                <a:ea typeface="Calibri" panose="020F0502020204030204" pitchFamily="34" charset="0"/>
                <a:cs typeface="Times New Roman" panose="02020603050405020304" pitchFamily="18" charset="0"/>
              </a:rPr>
              <a:t>).</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22"/>
          <p:cNvSpPr/>
          <p:nvPr/>
        </p:nvSpPr>
        <p:spPr>
          <a:xfrm>
            <a:off x="0" y="-1355867"/>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3" name="Google Shape;303;p22"/>
          <p:cNvSpPr/>
          <p:nvPr/>
        </p:nvSpPr>
        <p:spPr>
          <a:xfrm>
            <a:off x="263694" y="695480"/>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4" name="Google Shape;304;p22"/>
          <p:cNvSpPr/>
          <p:nvPr/>
        </p:nvSpPr>
        <p:spPr>
          <a:xfrm rot="10197675">
            <a:off x="-3096746" y="9369275"/>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5" name="Google Shape;305;p22"/>
          <p:cNvSpPr/>
          <p:nvPr/>
        </p:nvSpPr>
        <p:spPr>
          <a:xfrm>
            <a:off x="12402742" y="7577966"/>
            <a:ext cx="7315200" cy="1835450"/>
          </a:xfrm>
          <a:custGeom>
            <a:avLst/>
            <a:gdLst/>
            <a:ahLst/>
            <a:cxnLst/>
            <a:rect l="l" t="t" r="r" b="b"/>
            <a:pathLst>
              <a:path w="7315200" h="1835450" extrusionOk="0">
                <a:moveTo>
                  <a:pt x="0" y="0"/>
                </a:moveTo>
                <a:lnTo>
                  <a:pt x="7315200" y="0"/>
                </a:lnTo>
                <a:lnTo>
                  <a:pt x="7315200" y="1835451"/>
                </a:lnTo>
                <a:lnTo>
                  <a:pt x="0" y="1835451"/>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6" name="Google Shape;306;p22"/>
          <p:cNvSpPr/>
          <p:nvPr/>
        </p:nvSpPr>
        <p:spPr>
          <a:xfrm>
            <a:off x="14612043" y="7527462"/>
            <a:ext cx="2476999" cy="2136412"/>
          </a:xfrm>
          <a:custGeom>
            <a:avLst/>
            <a:gdLst/>
            <a:ahLst/>
            <a:cxnLst/>
            <a:rect l="l" t="t" r="r" b="b"/>
            <a:pathLst>
              <a:path w="2476999" h="2136412" extrusionOk="0">
                <a:moveTo>
                  <a:pt x="0" y="0"/>
                </a:moveTo>
                <a:lnTo>
                  <a:pt x="2476999" y="0"/>
                </a:lnTo>
                <a:lnTo>
                  <a:pt x="2476999" y="2136412"/>
                </a:lnTo>
                <a:lnTo>
                  <a:pt x="0" y="2136412"/>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7" name="Google Shape;307;p22"/>
          <p:cNvSpPr/>
          <p:nvPr/>
        </p:nvSpPr>
        <p:spPr>
          <a:xfrm>
            <a:off x="16060342" y="1405941"/>
            <a:ext cx="1028700" cy="912737"/>
          </a:xfrm>
          <a:custGeom>
            <a:avLst/>
            <a:gdLst/>
            <a:ahLst/>
            <a:cxnLst/>
            <a:rect l="l" t="t" r="r" b="b"/>
            <a:pathLst>
              <a:path w="1028700" h="912737" extrusionOk="0">
                <a:moveTo>
                  <a:pt x="0" y="0"/>
                </a:moveTo>
                <a:lnTo>
                  <a:pt x="1028700" y="0"/>
                </a:lnTo>
                <a:lnTo>
                  <a:pt x="1028700" y="912738"/>
                </a:lnTo>
                <a:lnTo>
                  <a:pt x="0" y="912738"/>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8" name="Google Shape;308;p22"/>
          <p:cNvSpPr/>
          <p:nvPr/>
        </p:nvSpPr>
        <p:spPr>
          <a:xfrm>
            <a:off x="7964068" y="7273957"/>
            <a:ext cx="1028700" cy="912737"/>
          </a:xfrm>
          <a:custGeom>
            <a:avLst/>
            <a:gdLst/>
            <a:ahLst/>
            <a:cxnLst/>
            <a:rect l="l" t="t" r="r" b="b"/>
            <a:pathLst>
              <a:path w="1028700" h="912737" extrusionOk="0">
                <a:moveTo>
                  <a:pt x="0" y="0"/>
                </a:moveTo>
                <a:lnTo>
                  <a:pt x="1028700" y="0"/>
                </a:lnTo>
                <a:lnTo>
                  <a:pt x="1028700" y="912737"/>
                </a:lnTo>
                <a:lnTo>
                  <a:pt x="0" y="912737"/>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9" name="Google Shape;309;p22"/>
          <p:cNvSpPr txBox="1"/>
          <p:nvPr/>
        </p:nvSpPr>
        <p:spPr>
          <a:xfrm>
            <a:off x="9301311" y="237249"/>
            <a:ext cx="6202863" cy="162506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400" b="1" dirty="0">
                <a:solidFill>
                  <a:srgbClr val="ED7843"/>
                </a:solidFill>
                <a:latin typeface="Bitter"/>
                <a:ea typeface="Bitter"/>
                <a:cs typeface="Bitter"/>
                <a:sym typeface="Bitter"/>
              </a:rPr>
              <a:t>Chosen Digital Health Technology</a:t>
            </a:r>
            <a:endParaRPr sz="4400" dirty="0"/>
          </a:p>
        </p:txBody>
      </p:sp>
      <p:sp>
        <p:nvSpPr>
          <p:cNvPr id="310" name="Google Shape;310;p22"/>
          <p:cNvSpPr txBox="1"/>
          <p:nvPr/>
        </p:nvSpPr>
        <p:spPr>
          <a:xfrm>
            <a:off x="8568565" y="1984022"/>
            <a:ext cx="7414158" cy="8125301"/>
          </a:xfrm>
          <a:prstGeom prst="rect">
            <a:avLst/>
          </a:prstGeom>
          <a:noFill/>
          <a:ln>
            <a:noFill/>
          </a:ln>
        </p:spPr>
        <p:txBody>
          <a:bodyPr spcFirstLastPara="1" wrap="square" lIns="0" tIns="0" rIns="0" bIns="0" anchor="t" anchorCtr="0">
            <a:spAutoFit/>
          </a:bodyPr>
          <a:lstStyle/>
          <a:p>
            <a:pPr marL="0" marR="0" lvl="0" indent="0" rtl="0">
              <a:lnSpc>
                <a:spcPct val="100000"/>
              </a:lnSpc>
              <a:spcBef>
                <a:spcPts val="0"/>
              </a:spcBef>
              <a:spcAft>
                <a:spcPts val="0"/>
              </a:spcAft>
              <a:buNone/>
            </a:pPr>
            <a:r>
              <a:rPr lang="en-US" sz="2400" b="1" dirty="0">
                <a:solidFill>
                  <a:srgbClr val="000000"/>
                </a:solidFill>
                <a:latin typeface="DM Sans"/>
                <a:ea typeface="DM Sans"/>
                <a:cs typeface="DM Sans"/>
                <a:sym typeface="DM Sans"/>
              </a:rPr>
              <a:t>Chatbot Platform: </a:t>
            </a:r>
            <a:r>
              <a:rPr lang="en-US" sz="2400" dirty="0">
                <a:solidFill>
                  <a:srgbClr val="000000"/>
                </a:solidFill>
                <a:latin typeface="DM Sans"/>
                <a:ea typeface="DM Sans"/>
                <a:cs typeface="DM Sans"/>
                <a:sym typeface="DM Sans"/>
              </a:rPr>
              <a:t>An AI-driven text-based interface accessible via a mobile app or university website.</a:t>
            </a:r>
            <a:endParaRPr lang="en-US" sz="2400" dirty="0">
              <a:solidFill>
                <a:srgbClr val="000000"/>
              </a:solidFill>
              <a:latin typeface="DM Sans"/>
              <a:ea typeface="DM Sans"/>
              <a:cs typeface="DM Sans"/>
              <a:sym typeface="DM Sans"/>
            </a:endParaRPr>
          </a:p>
          <a:p>
            <a:pPr marL="0" marR="0" lvl="0" indent="0" rtl="0">
              <a:lnSpc>
                <a:spcPct val="100000"/>
              </a:lnSpc>
              <a:spcBef>
                <a:spcPts val="0"/>
              </a:spcBef>
              <a:spcAft>
                <a:spcPts val="0"/>
              </a:spcAft>
              <a:buNone/>
            </a:pPr>
            <a:endParaRPr lang="en-US" sz="2400" dirty="0">
              <a:solidFill>
                <a:srgbClr val="000000"/>
              </a:solidFill>
              <a:latin typeface="DM Sans"/>
              <a:ea typeface="DM Sans"/>
              <a:cs typeface="DM Sans"/>
              <a:sym typeface="DM Sans"/>
            </a:endParaRPr>
          </a:p>
          <a:p>
            <a:pPr marL="0" marR="0" lvl="0" indent="0" rtl="0">
              <a:lnSpc>
                <a:spcPct val="100000"/>
              </a:lnSpc>
              <a:spcBef>
                <a:spcPts val="0"/>
              </a:spcBef>
              <a:spcAft>
                <a:spcPts val="0"/>
              </a:spcAft>
              <a:buNone/>
            </a:pPr>
            <a:r>
              <a:rPr lang="en-US" sz="2400" b="1" dirty="0">
                <a:solidFill>
                  <a:srgbClr val="000000"/>
                </a:solidFill>
                <a:latin typeface="DM Sans"/>
                <a:ea typeface="DM Sans"/>
                <a:cs typeface="DM Sans"/>
                <a:sym typeface="DM Sans"/>
              </a:rPr>
              <a:t>Key Features:</a:t>
            </a:r>
            <a:endParaRPr lang="en-US" sz="2400" b="1" dirty="0">
              <a:solidFill>
                <a:srgbClr val="000000"/>
              </a:solidFill>
              <a:latin typeface="DM Sans"/>
              <a:ea typeface="DM Sans"/>
              <a:cs typeface="DM Sans"/>
              <a:sym typeface="DM Sans"/>
            </a:endParaRPr>
          </a:p>
          <a:p>
            <a:pPr marL="0" marR="0" lvl="0" indent="0" rtl="0">
              <a:lnSpc>
                <a:spcPct val="100000"/>
              </a:lnSpc>
              <a:spcBef>
                <a:spcPts val="0"/>
              </a:spcBef>
              <a:spcAft>
                <a:spcPts val="0"/>
              </a:spcAft>
              <a:buNone/>
            </a:pPr>
            <a:r>
              <a:rPr lang="en-US" sz="2400" dirty="0">
                <a:solidFill>
                  <a:srgbClr val="000000"/>
                </a:solidFill>
                <a:latin typeface="DM Sans"/>
                <a:ea typeface="DM Sans"/>
                <a:cs typeface="DM Sans"/>
                <a:sym typeface="DM Sans"/>
              </a:rPr>
              <a:t>1. </a:t>
            </a:r>
            <a:r>
              <a:rPr lang="en-US" sz="2400" dirty="0" err="1">
                <a:solidFill>
                  <a:srgbClr val="000000"/>
                </a:solidFill>
                <a:latin typeface="DM Sans"/>
                <a:ea typeface="DM Sans"/>
                <a:cs typeface="DM Sans"/>
                <a:sym typeface="DM Sans"/>
              </a:rPr>
              <a:t>Personalised</a:t>
            </a:r>
            <a:r>
              <a:rPr lang="en-US" sz="2400" dirty="0">
                <a:solidFill>
                  <a:srgbClr val="000000"/>
                </a:solidFill>
                <a:latin typeface="DM Sans"/>
                <a:ea typeface="DM Sans"/>
                <a:cs typeface="DM Sans"/>
                <a:sym typeface="DM Sans"/>
              </a:rPr>
              <a:t> conversation flow using natural language processing (NLP) (</a:t>
            </a:r>
            <a:r>
              <a:rPr lang="en-US" sz="2400" dirty="0" err="1">
                <a:solidFill>
                  <a:srgbClr val="000000"/>
                </a:solidFill>
                <a:latin typeface="DM Sans"/>
                <a:ea typeface="DM Sans"/>
                <a:cs typeface="DM Sans"/>
                <a:sym typeface="DM Sans"/>
              </a:rPr>
              <a:t>Rathnayaka</a:t>
            </a:r>
            <a:r>
              <a:rPr lang="en-US" sz="2400" dirty="0">
                <a:solidFill>
                  <a:srgbClr val="000000"/>
                </a:solidFill>
                <a:latin typeface="DM Sans"/>
                <a:ea typeface="DM Sans"/>
                <a:cs typeface="DM Sans"/>
                <a:sym typeface="DM Sans"/>
              </a:rPr>
              <a:t> et al. 2022).</a:t>
            </a:r>
            <a:endParaRPr lang="en-US" sz="2400" dirty="0">
              <a:solidFill>
                <a:srgbClr val="000000"/>
              </a:solidFill>
              <a:latin typeface="DM Sans"/>
              <a:ea typeface="DM Sans"/>
              <a:cs typeface="DM Sans"/>
              <a:sym typeface="DM Sans"/>
            </a:endParaRPr>
          </a:p>
          <a:p>
            <a:pPr marL="0" marR="0" lvl="0" indent="0" rtl="0">
              <a:lnSpc>
                <a:spcPct val="100000"/>
              </a:lnSpc>
              <a:spcBef>
                <a:spcPts val="0"/>
              </a:spcBef>
              <a:spcAft>
                <a:spcPts val="0"/>
              </a:spcAft>
              <a:buNone/>
            </a:pPr>
            <a:r>
              <a:rPr lang="en-US" sz="2400" dirty="0">
                <a:solidFill>
                  <a:srgbClr val="000000"/>
                </a:solidFill>
                <a:latin typeface="DM Sans"/>
                <a:ea typeface="DM Sans"/>
                <a:cs typeface="DM Sans"/>
                <a:sym typeface="DM Sans"/>
              </a:rPr>
              <a:t>2. Pre-programmed mental health exercises, interactive mood trackers, and real-time feedback.</a:t>
            </a:r>
            <a:endParaRPr lang="en-US" sz="2400" dirty="0">
              <a:solidFill>
                <a:srgbClr val="000000"/>
              </a:solidFill>
              <a:latin typeface="DM Sans"/>
              <a:ea typeface="DM Sans"/>
              <a:cs typeface="DM Sans"/>
              <a:sym typeface="DM Sans"/>
            </a:endParaRPr>
          </a:p>
          <a:p>
            <a:pPr marR="0" lvl="0" rtl="0">
              <a:lnSpc>
                <a:spcPct val="100000"/>
              </a:lnSpc>
              <a:spcBef>
                <a:spcPts val="0"/>
              </a:spcBef>
              <a:spcAft>
                <a:spcPts val="0"/>
              </a:spcAft>
            </a:pPr>
            <a:r>
              <a:rPr lang="en-US" sz="2400" dirty="0">
                <a:solidFill>
                  <a:srgbClr val="000000"/>
                </a:solidFill>
                <a:latin typeface="DM Sans"/>
                <a:ea typeface="DM Sans"/>
                <a:cs typeface="DM Sans"/>
                <a:sym typeface="DM Sans"/>
              </a:rPr>
              <a:t>3. Integration with telehealth or on-campus counsellors for complex cases.</a:t>
            </a:r>
            <a:endParaRPr lang="en-US" sz="2400" dirty="0">
              <a:solidFill>
                <a:srgbClr val="000000"/>
              </a:solidFill>
              <a:latin typeface="DM Sans"/>
              <a:ea typeface="DM Sans"/>
              <a:cs typeface="DM Sans"/>
              <a:sym typeface="DM Sans"/>
            </a:endParaRPr>
          </a:p>
          <a:p>
            <a:pPr marR="0" lvl="0" rtl="0">
              <a:lnSpc>
                <a:spcPct val="100000"/>
              </a:lnSpc>
              <a:spcBef>
                <a:spcPts val="0"/>
              </a:spcBef>
              <a:spcAft>
                <a:spcPts val="0"/>
              </a:spcAft>
            </a:pPr>
            <a:endParaRPr lang="en-US" sz="2400" dirty="0">
              <a:solidFill>
                <a:srgbClr val="000000"/>
              </a:solidFill>
              <a:latin typeface="DM Sans"/>
              <a:ea typeface="DM Sans"/>
              <a:cs typeface="DM Sans"/>
              <a:sym typeface="DM Sans"/>
            </a:endParaRPr>
          </a:p>
          <a:p>
            <a:pPr marL="0" marR="0" lvl="0" indent="0" rtl="0">
              <a:lnSpc>
                <a:spcPct val="100000"/>
              </a:lnSpc>
              <a:spcBef>
                <a:spcPts val="0"/>
              </a:spcBef>
              <a:spcAft>
                <a:spcPts val="0"/>
              </a:spcAft>
              <a:buNone/>
            </a:pPr>
            <a:r>
              <a:rPr lang="en-US" sz="2400" b="1" dirty="0">
                <a:solidFill>
                  <a:srgbClr val="000000"/>
                </a:solidFill>
                <a:latin typeface="DM Sans"/>
                <a:ea typeface="DM Sans"/>
                <a:cs typeface="DM Sans"/>
                <a:sym typeface="DM Sans"/>
              </a:rPr>
              <a:t>Why This Tech?</a:t>
            </a:r>
            <a:endParaRPr lang="en-US" sz="2400" b="1" dirty="0">
              <a:solidFill>
                <a:srgbClr val="000000"/>
              </a:solidFill>
              <a:latin typeface="DM Sans"/>
              <a:ea typeface="DM Sans"/>
              <a:cs typeface="DM Sans"/>
              <a:sym typeface="DM Sans"/>
            </a:endParaRPr>
          </a:p>
          <a:p>
            <a:pPr marL="0" marR="0" lvl="0" indent="0" rtl="0">
              <a:lnSpc>
                <a:spcPct val="100000"/>
              </a:lnSpc>
              <a:spcBef>
                <a:spcPts val="0"/>
              </a:spcBef>
              <a:spcAft>
                <a:spcPts val="0"/>
              </a:spcAft>
              <a:buNone/>
            </a:pPr>
            <a:r>
              <a:rPr lang="en-US" sz="2400" dirty="0">
                <a:solidFill>
                  <a:srgbClr val="000000"/>
                </a:solidFill>
                <a:latin typeface="DM Sans"/>
                <a:ea typeface="DM Sans"/>
                <a:cs typeface="DM Sans"/>
                <a:sym typeface="DM Sans"/>
              </a:rPr>
              <a:t>1. Students are digitally savvy, often preferring fast, flexible communication over phone calls or waiting in queues. This technology is ideal for students who are already comfortable with digital tools and expect quick, convenient communication.</a:t>
            </a:r>
            <a:endParaRPr lang="en-US" sz="2400" dirty="0">
              <a:solidFill>
                <a:srgbClr val="000000"/>
              </a:solidFill>
              <a:latin typeface="DM Sans"/>
              <a:ea typeface="DM Sans"/>
              <a:cs typeface="DM Sans"/>
              <a:sym typeface="DM Sans"/>
            </a:endParaRPr>
          </a:p>
          <a:p>
            <a:pPr marL="0" marR="0" lvl="0" indent="0" rtl="0">
              <a:lnSpc>
                <a:spcPct val="100000"/>
              </a:lnSpc>
              <a:spcBef>
                <a:spcPts val="0"/>
              </a:spcBef>
              <a:spcAft>
                <a:spcPts val="0"/>
              </a:spcAft>
              <a:buNone/>
            </a:pPr>
            <a:r>
              <a:rPr lang="en-US" sz="2400" dirty="0">
                <a:solidFill>
                  <a:srgbClr val="000000"/>
                </a:solidFill>
                <a:latin typeface="DM Sans"/>
                <a:ea typeface="DM Sans"/>
                <a:cs typeface="DM Sans"/>
                <a:sym typeface="DM Sans"/>
              </a:rPr>
              <a:t>2. The chatbot can handle multiple user interactions simultaneously, making mental health support more scalable and cost-effective solution for growing mental health demands on campus.</a:t>
            </a:r>
            <a:endParaRPr lang="en-US" sz="2400" dirty="0">
              <a:solidFill>
                <a:srgbClr val="000000"/>
              </a:solidFill>
              <a:latin typeface="DM Sans"/>
              <a:ea typeface="DM Sans"/>
              <a:cs typeface="DM Sans"/>
              <a:sym typeface="DM Sans"/>
            </a:endParaRPr>
          </a:p>
        </p:txBody>
      </p:sp>
      <p:pic>
        <p:nvPicPr>
          <p:cNvPr id="311" name="Google Shape;311;p22"/>
          <p:cNvPicPr preferRelativeResize="0"/>
          <p:nvPr/>
        </p:nvPicPr>
        <p:blipFill>
          <a:blip r:embed="rId7"/>
          <a:stretch>
            <a:fillRect/>
          </a:stretch>
        </p:blipFill>
        <p:spPr>
          <a:xfrm>
            <a:off x="1616213" y="709813"/>
            <a:ext cx="5911576" cy="8867364"/>
          </a:xfrm>
          <a:prstGeom prst="rect">
            <a:avLst/>
          </a:prstGeom>
          <a:noFill/>
          <a:ln>
            <a:noFill/>
          </a:ln>
        </p:spPr>
      </p:pic>
      <p:sp>
        <p:nvSpPr>
          <p:cNvPr id="312" name="Google Shape;312;p22"/>
          <p:cNvSpPr/>
          <p:nvPr/>
        </p:nvSpPr>
        <p:spPr>
          <a:xfrm>
            <a:off x="6550886" y="358330"/>
            <a:ext cx="1627921" cy="1665392"/>
          </a:xfrm>
          <a:custGeom>
            <a:avLst/>
            <a:gdLst/>
            <a:ahLst/>
            <a:cxnLst/>
            <a:rect l="l" t="t" r="r" b="b"/>
            <a:pathLst>
              <a:path w="1627921" h="1665392" extrusionOk="0">
                <a:moveTo>
                  <a:pt x="0" y="0"/>
                </a:moveTo>
                <a:lnTo>
                  <a:pt x="1627921" y="0"/>
                </a:lnTo>
                <a:lnTo>
                  <a:pt x="1627921" y="1665393"/>
                </a:lnTo>
                <a:lnTo>
                  <a:pt x="0" y="1665393"/>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3" name="Google Shape;313;p22"/>
          <p:cNvSpPr/>
          <p:nvPr/>
        </p:nvSpPr>
        <p:spPr>
          <a:xfrm>
            <a:off x="560854" y="8595668"/>
            <a:ext cx="2023304" cy="1325264"/>
          </a:xfrm>
          <a:custGeom>
            <a:avLst/>
            <a:gdLst/>
            <a:ahLst/>
            <a:cxnLst/>
            <a:rect l="l" t="t" r="r" b="b"/>
            <a:pathLst>
              <a:path w="2023304" h="1325264" extrusionOk="0">
                <a:moveTo>
                  <a:pt x="0" y="0"/>
                </a:moveTo>
                <a:lnTo>
                  <a:pt x="2023305" y="0"/>
                </a:lnTo>
                <a:lnTo>
                  <a:pt x="2023305" y="1325264"/>
                </a:lnTo>
                <a:lnTo>
                  <a:pt x="0" y="1325264"/>
                </a:lnTo>
                <a:lnTo>
                  <a:pt x="0" y="0"/>
                </a:lnTo>
                <a:close/>
              </a:path>
            </a:pathLst>
          </a:custGeom>
          <a:blipFill rotWithShape="1">
            <a:blip r:embed="rId9"/>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 name="Google Shape;99;p12"/>
          <p:cNvSpPr/>
          <p:nvPr/>
        </p:nvSpPr>
        <p:spPr>
          <a:xfrm>
            <a:off x="-292474" y="-947680"/>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10">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100;p12"/>
          <p:cNvSpPr txBox="1"/>
          <p:nvPr/>
        </p:nvSpPr>
        <p:spPr>
          <a:xfrm>
            <a:off x="2038861" y="-195235"/>
            <a:ext cx="1349798"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03</a:t>
            </a:r>
            <a:endParaRPr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2"/>
        <p:cNvGrpSpPr/>
        <p:nvPr/>
      </p:nvGrpSpPr>
      <p:grpSpPr>
        <a:xfrm>
          <a:off x="0" y="0"/>
          <a:ext cx="0" cy="0"/>
          <a:chOff x="0" y="0"/>
          <a:chExt cx="0" cy="0"/>
        </a:xfrm>
      </p:grpSpPr>
      <p:sp>
        <p:nvSpPr>
          <p:cNvPr id="53" name="Google Shape;53;p10"/>
          <p:cNvSpPr/>
          <p:nvPr/>
        </p:nvSpPr>
        <p:spPr>
          <a:xfrm>
            <a:off x="0" y="0"/>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4" name="Google Shape;54;p10"/>
          <p:cNvSpPr/>
          <p:nvPr/>
        </p:nvSpPr>
        <p:spPr>
          <a:xfrm>
            <a:off x="14713828" y="7844790"/>
            <a:ext cx="6430771" cy="4702502"/>
          </a:xfrm>
          <a:custGeom>
            <a:avLst/>
            <a:gdLst/>
            <a:ahLst/>
            <a:cxnLst/>
            <a:rect l="l" t="t" r="r" b="b"/>
            <a:pathLst>
              <a:path w="6430771" h="4702502" extrusionOk="0">
                <a:moveTo>
                  <a:pt x="0" y="0"/>
                </a:moveTo>
                <a:lnTo>
                  <a:pt x="6430771" y="0"/>
                </a:lnTo>
                <a:lnTo>
                  <a:pt x="6430771" y="4702501"/>
                </a:lnTo>
                <a:lnTo>
                  <a:pt x="0" y="4702501"/>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5" name="Google Shape;55;p10"/>
          <p:cNvSpPr/>
          <p:nvPr/>
        </p:nvSpPr>
        <p:spPr>
          <a:xfrm>
            <a:off x="-1572853" y="-1477289"/>
            <a:ext cx="3520289" cy="3596719"/>
          </a:xfrm>
          <a:custGeom>
            <a:avLst/>
            <a:gdLst/>
            <a:ahLst/>
            <a:cxnLst/>
            <a:rect l="l" t="t" r="r" b="b"/>
            <a:pathLst>
              <a:path w="3520289" h="3596719" extrusionOk="0">
                <a:moveTo>
                  <a:pt x="0" y="0"/>
                </a:moveTo>
                <a:lnTo>
                  <a:pt x="3520289" y="0"/>
                </a:lnTo>
                <a:lnTo>
                  <a:pt x="3520289" y="3596720"/>
                </a:lnTo>
                <a:lnTo>
                  <a:pt x="0" y="3596720"/>
                </a:lnTo>
                <a:lnTo>
                  <a:pt x="0" y="0"/>
                </a:lnTo>
                <a:close/>
              </a:path>
            </a:pathLst>
          </a:custGeom>
          <a:blipFill rotWithShape="1">
            <a:blip r:embed="rId3">
              <a:alphaModFix amt="6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6" name="Google Shape;56;p10"/>
          <p:cNvSpPr txBox="1"/>
          <p:nvPr/>
        </p:nvSpPr>
        <p:spPr>
          <a:xfrm>
            <a:off x="1028700" y="1649333"/>
            <a:ext cx="17004624" cy="886397"/>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4800" b="1" i="1" dirty="0">
                <a:solidFill>
                  <a:srgbClr val="ED7843"/>
                </a:solidFill>
                <a:latin typeface="Bitter"/>
                <a:ea typeface="Bitter"/>
                <a:cs typeface="Bitter"/>
                <a:sym typeface="Bitter"/>
              </a:rPr>
              <a:t>Justification</a:t>
            </a:r>
            <a:r>
              <a:rPr lang="en-US" sz="4800" b="1" dirty="0">
                <a:solidFill>
                  <a:srgbClr val="ED7843"/>
                </a:solidFill>
                <a:latin typeface="Bitter"/>
                <a:ea typeface="Bitter"/>
                <a:cs typeface="Bitter"/>
                <a:sym typeface="Bitter"/>
              </a:rPr>
              <a:t> - National Guidelines &amp; Statistics -</a:t>
            </a:r>
            <a:endParaRPr sz="800" dirty="0"/>
          </a:p>
        </p:txBody>
      </p:sp>
      <p:sp>
        <p:nvSpPr>
          <p:cNvPr id="57" name="Google Shape;57;p10"/>
          <p:cNvSpPr/>
          <p:nvPr/>
        </p:nvSpPr>
        <p:spPr>
          <a:xfrm>
            <a:off x="-1462585" y="-198824"/>
            <a:ext cx="4982571" cy="2455049"/>
          </a:xfrm>
          <a:custGeom>
            <a:avLst/>
            <a:gdLst/>
            <a:ahLst/>
            <a:cxnLst/>
            <a:rect l="l" t="t" r="r" b="b"/>
            <a:pathLst>
              <a:path w="4982571" h="2455049" extrusionOk="0">
                <a:moveTo>
                  <a:pt x="0" y="0"/>
                </a:moveTo>
                <a:lnTo>
                  <a:pt x="4982570" y="0"/>
                </a:lnTo>
                <a:lnTo>
                  <a:pt x="4982570" y="2455048"/>
                </a:lnTo>
                <a:lnTo>
                  <a:pt x="0" y="2455048"/>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9" name="Google Shape;59;p10"/>
          <p:cNvSpPr/>
          <p:nvPr/>
        </p:nvSpPr>
        <p:spPr>
          <a:xfrm>
            <a:off x="11428762" y="7831951"/>
            <a:ext cx="5467827" cy="2694148"/>
          </a:xfrm>
          <a:custGeom>
            <a:avLst/>
            <a:gdLst/>
            <a:ahLst/>
            <a:cxnLst/>
            <a:rect l="l" t="t" r="r" b="b"/>
            <a:pathLst>
              <a:path w="5467827" h="2694148" extrusionOk="0">
                <a:moveTo>
                  <a:pt x="0" y="0"/>
                </a:moveTo>
                <a:lnTo>
                  <a:pt x="5467828" y="0"/>
                </a:lnTo>
                <a:lnTo>
                  <a:pt x="5467828" y="2694148"/>
                </a:lnTo>
                <a:lnTo>
                  <a:pt x="0" y="2694148"/>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0" name="Google Shape;60;p10"/>
          <p:cNvSpPr/>
          <p:nvPr/>
        </p:nvSpPr>
        <p:spPr>
          <a:xfrm>
            <a:off x="16923860" y="8867769"/>
            <a:ext cx="764464" cy="781061"/>
          </a:xfrm>
          <a:custGeom>
            <a:avLst/>
            <a:gdLst/>
            <a:ahLst/>
            <a:cxnLst/>
            <a:rect l="l" t="t" r="r" b="b"/>
            <a:pathLst>
              <a:path w="764464" h="781061" extrusionOk="0">
                <a:moveTo>
                  <a:pt x="0" y="0"/>
                </a:moveTo>
                <a:lnTo>
                  <a:pt x="764464" y="0"/>
                </a:lnTo>
                <a:lnTo>
                  <a:pt x="764464" y="781062"/>
                </a:lnTo>
                <a:lnTo>
                  <a:pt x="0" y="781062"/>
                </a:lnTo>
                <a:lnTo>
                  <a:pt x="0" y="0"/>
                </a:lnTo>
                <a:close/>
              </a:path>
            </a:pathLst>
          </a:custGeom>
          <a:blipFill rotWithShape="1">
            <a:blip r:embed="rId3">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1" name="Google Shape;61;p10"/>
          <p:cNvSpPr/>
          <p:nvPr/>
        </p:nvSpPr>
        <p:spPr>
          <a:xfrm>
            <a:off x="17259300" y="563499"/>
            <a:ext cx="382232" cy="390531"/>
          </a:xfrm>
          <a:custGeom>
            <a:avLst/>
            <a:gdLst/>
            <a:ahLst/>
            <a:cxnLst/>
            <a:rect l="l" t="t" r="r" b="b"/>
            <a:pathLst>
              <a:path w="382232" h="390531" extrusionOk="0">
                <a:moveTo>
                  <a:pt x="0" y="0"/>
                </a:moveTo>
                <a:lnTo>
                  <a:pt x="382232" y="0"/>
                </a:lnTo>
                <a:lnTo>
                  <a:pt x="382232" y="390531"/>
                </a:lnTo>
                <a:lnTo>
                  <a:pt x="0" y="390531"/>
                </a:lnTo>
                <a:lnTo>
                  <a:pt x="0" y="0"/>
                </a:lnTo>
                <a:close/>
              </a:path>
            </a:pathLst>
          </a:custGeom>
          <a:blipFill rotWithShape="1">
            <a:blip r:embed="rId3">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2" name="Google Shape;62;p10"/>
          <p:cNvSpPr/>
          <p:nvPr/>
        </p:nvSpPr>
        <p:spPr>
          <a:xfrm>
            <a:off x="14925795" y="8259769"/>
            <a:ext cx="1020803" cy="998531"/>
          </a:xfrm>
          <a:custGeom>
            <a:avLst/>
            <a:gdLst/>
            <a:ahLst/>
            <a:cxnLst/>
            <a:rect l="l" t="t" r="r" b="b"/>
            <a:pathLst>
              <a:path w="1020803" h="998531" extrusionOk="0">
                <a:moveTo>
                  <a:pt x="0" y="0"/>
                </a:moveTo>
                <a:lnTo>
                  <a:pt x="1020803" y="0"/>
                </a:lnTo>
                <a:lnTo>
                  <a:pt x="1020803" y="998531"/>
                </a:lnTo>
                <a:lnTo>
                  <a:pt x="0" y="998531"/>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3" name="Google Shape;63;p10"/>
          <p:cNvSpPr txBox="1"/>
          <p:nvPr/>
        </p:nvSpPr>
        <p:spPr>
          <a:xfrm>
            <a:off x="971048" y="2960017"/>
            <a:ext cx="10803230" cy="6645730"/>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Guidelines</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WHO and various mental health organisations encourage digital interventions to supplement traditional care (WHO, 2019).</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Many universities adopt online platforms for mental health, but few integrate sophisticated chatbots for 24/7 coverage (Brereton, 2025).</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Statistics</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National student surveys often show rising anxiety and depression levels among young adult, as poor mental health conditions among students are 7 times higher at around 6% in 2021/22 compared to around 1% in 2010s (Lewis and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Stiebahl</a:t>
            </a:r>
            <a:r>
              <a:rPr lang="en-GB" sz="2400" dirty="0">
                <a:effectLst/>
                <a:latin typeface="Calibri" panose="020F0502020204030204" pitchFamily="34" charset="0"/>
                <a:ea typeface="Calibri" panose="020F0502020204030204" pitchFamily="34" charset="0"/>
                <a:cs typeface="Times New Roman" panose="02020603050405020304" pitchFamily="18" charset="0"/>
              </a:rPr>
              <a:t>, 2024).</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Between 30–40% of students might struggle with stress or anxiety-related issues, and many hesitate to seek in-person therapy (Statista, 2024).</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Aligning with official mental health recommendations, a chatbot can serve as a timely, low-threshold access point, encouraging earlier intervention and emotional support and more frequently, promoting proactive emotional wellbeing.</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4" name="Google Shape;64;p10"/>
          <p:cNvSpPr/>
          <p:nvPr/>
        </p:nvSpPr>
        <p:spPr>
          <a:xfrm>
            <a:off x="16533879" y="758764"/>
            <a:ext cx="725421" cy="709593"/>
          </a:xfrm>
          <a:custGeom>
            <a:avLst/>
            <a:gdLst/>
            <a:ahLst/>
            <a:cxnLst/>
            <a:rect l="l" t="t" r="r" b="b"/>
            <a:pathLst>
              <a:path w="725421" h="709593" extrusionOk="0">
                <a:moveTo>
                  <a:pt x="0" y="0"/>
                </a:moveTo>
                <a:lnTo>
                  <a:pt x="725421" y="0"/>
                </a:lnTo>
                <a:lnTo>
                  <a:pt x="725421" y="709594"/>
                </a:lnTo>
                <a:lnTo>
                  <a:pt x="0" y="709594"/>
                </a:lnTo>
                <a:lnTo>
                  <a:pt x="0" y="0"/>
                </a:lnTo>
                <a:close/>
              </a:path>
            </a:pathLst>
          </a:custGeom>
          <a:blipFill rotWithShape="1">
            <a:blip r:embed="rId7"/>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5" name="Google Shape;65;p10"/>
          <p:cNvSpPr/>
          <p:nvPr/>
        </p:nvSpPr>
        <p:spPr>
          <a:xfrm>
            <a:off x="4732925" y="827928"/>
            <a:ext cx="694598" cy="679444"/>
          </a:xfrm>
          <a:custGeom>
            <a:avLst/>
            <a:gdLst/>
            <a:ahLst/>
            <a:cxnLst/>
            <a:rect l="l" t="t" r="r" b="b"/>
            <a:pathLst>
              <a:path w="694598" h="679444" extrusionOk="0">
                <a:moveTo>
                  <a:pt x="0" y="0"/>
                </a:moveTo>
                <a:lnTo>
                  <a:pt x="694599" y="0"/>
                </a:lnTo>
                <a:lnTo>
                  <a:pt x="694599" y="679444"/>
                </a:lnTo>
                <a:lnTo>
                  <a:pt x="0" y="679444"/>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 name="Google Shape;99;p12"/>
          <p:cNvSpPr/>
          <p:nvPr/>
        </p:nvSpPr>
        <p:spPr>
          <a:xfrm>
            <a:off x="5909671" y="-835806"/>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9">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 name="Google Shape;100;p12"/>
          <p:cNvSpPr txBox="1"/>
          <p:nvPr/>
        </p:nvSpPr>
        <p:spPr>
          <a:xfrm>
            <a:off x="8241005" y="-83361"/>
            <a:ext cx="1575347"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04</a:t>
            </a:r>
            <a:endParaRPr dirty="0"/>
          </a:p>
        </p:txBody>
      </p:sp>
      <p:sp>
        <p:nvSpPr>
          <p:cNvPr id="17" name="Google Shape;171;p16"/>
          <p:cNvSpPr/>
          <p:nvPr/>
        </p:nvSpPr>
        <p:spPr>
          <a:xfrm flipH="1">
            <a:off x="12280020" y="1015688"/>
            <a:ext cx="6021616" cy="8633142"/>
          </a:xfrm>
          <a:custGeom>
            <a:avLst/>
            <a:gdLst/>
            <a:ahLst/>
            <a:cxnLst/>
            <a:rect l="l" t="t" r="r" b="b"/>
            <a:pathLst>
              <a:path w="6021616" h="8633142" extrusionOk="0">
                <a:moveTo>
                  <a:pt x="6021616" y="0"/>
                </a:moveTo>
                <a:lnTo>
                  <a:pt x="0" y="0"/>
                </a:lnTo>
                <a:lnTo>
                  <a:pt x="0" y="8633142"/>
                </a:lnTo>
                <a:lnTo>
                  <a:pt x="6021616" y="8633142"/>
                </a:lnTo>
                <a:lnTo>
                  <a:pt x="6021616" y="0"/>
                </a:lnTo>
                <a:close/>
              </a:path>
            </a:pathLst>
          </a:custGeom>
          <a:blipFill rotWithShape="1">
            <a:blip r:embed="rId10"/>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2"/>
          <p:cNvSpPr/>
          <p:nvPr/>
        </p:nvSpPr>
        <p:spPr>
          <a:xfrm>
            <a:off x="0" y="-807064"/>
            <a:ext cx="18288000" cy="12512842"/>
          </a:xfrm>
          <a:custGeom>
            <a:avLst/>
            <a:gdLst/>
            <a:ahLst/>
            <a:cxnLst/>
            <a:rect l="l" t="t" r="r" b="b"/>
            <a:pathLst>
              <a:path w="18288000" h="12512842" extrusionOk="0">
                <a:moveTo>
                  <a:pt x="0" y="0"/>
                </a:moveTo>
                <a:lnTo>
                  <a:pt x="18288000" y="0"/>
                </a:lnTo>
                <a:lnTo>
                  <a:pt x="18288000" y="12512843"/>
                </a:lnTo>
                <a:lnTo>
                  <a:pt x="0" y="12512843"/>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97" name="Google Shape;97;p12"/>
          <p:cNvSpPr txBox="1"/>
          <p:nvPr/>
        </p:nvSpPr>
        <p:spPr>
          <a:xfrm>
            <a:off x="497541" y="5599249"/>
            <a:ext cx="8892739" cy="265919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800" b="1" i="1" dirty="0">
                <a:solidFill>
                  <a:srgbClr val="4E869D"/>
                </a:solidFill>
                <a:latin typeface="Bitter"/>
                <a:ea typeface="Bitter"/>
                <a:cs typeface="Bitter"/>
                <a:sym typeface="Bitter"/>
              </a:rPr>
              <a:t>Justification</a:t>
            </a:r>
            <a:r>
              <a:rPr lang="en-US" sz="4800" b="1" dirty="0">
                <a:solidFill>
                  <a:srgbClr val="4E869D"/>
                </a:solidFill>
                <a:latin typeface="Bitter"/>
                <a:ea typeface="Bitter"/>
                <a:cs typeface="Bitter"/>
                <a:sym typeface="Bitter"/>
              </a:rPr>
              <a:t> </a:t>
            </a:r>
            <a:endParaRPr lang="en-US" sz="4800" b="1" dirty="0">
              <a:solidFill>
                <a:srgbClr val="4E869D"/>
              </a:solidFill>
              <a:latin typeface="Bitter"/>
              <a:ea typeface="Bitter"/>
              <a:cs typeface="Bitter"/>
              <a:sym typeface="Bitter"/>
            </a:endParaRPr>
          </a:p>
          <a:p>
            <a:pPr marL="0" marR="0" lvl="0" indent="0" algn="ctr" rtl="0">
              <a:lnSpc>
                <a:spcPct val="120000"/>
              </a:lnSpc>
              <a:spcBef>
                <a:spcPts val="0"/>
              </a:spcBef>
              <a:spcAft>
                <a:spcPts val="0"/>
              </a:spcAft>
              <a:buNone/>
            </a:pPr>
            <a:r>
              <a:rPr lang="en-US" sz="4800" b="1" dirty="0">
                <a:solidFill>
                  <a:srgbClr val="4E869D"/>
                </a:solidFill>
                <a:latin typeface="Bitter"/>
                <a:ea typeface="Bitter"/>
                <a:cs typeface="Bitter"/>
                <a:sym typeface="Bitter"/>
              </a:rPr>
              <a:t>- Why Choose University Students? -</a:t>
            </a:r>
            <a:endParaRPr lang="en-US" sz="4800" dirty="0"/>
          </a:p>
        </p:txBody>
      </p:sp>
      <p:sp>
        <p:nvSpPr>
          <p:cNvPr id="101" name="Google Shape;101;p12"/>
          <p:cNvSpPr/>
          <p:nvPr/>
        </p:nvSpPr>
        <p:spPr>
          <a:xfrm rot="-1089742">
            <a:off x="-756561" y="-54066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2" name="Google Shape;102;p12"/>
          <p:cNvSpPr/>
          <p:nvPr/>
        </p:nvSpPr>
        <p:spPr>
          <a:xfrm rot="-1022976">
            <a:off x="16395814" y="733808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3" name="Google Shape;103;p12"/>
          <p:cNvSpPr/>
          <p:nvPr/>
        </p:nvSpPr>
        <p:spPr>
          <a:xfrm>
            <a:off x="9676290" y="8242800"/>
            <a:ext cx="7315200" cy="159604"/>
          </a:xfrm>
          <a:custGeom>
            <a:avLst/>
            <a:gdLst/>
            <a:ahLst/>
            <a:cxnLst/>
            <a:rect l="l" t="t" r="r" b="b"/>
            <a:pathLst>
              <a:path w="7315200" h="159604" extrusionOk="0">
                <a:moveTo>
                  <a:pt x="0" y="0"/>
                </a:moveTo>
                <a:lnTo>
                  <a:pt x="7315200" y="0"/>
                </a:lnTo>
                <a:lnTo>
                  <a:pt x="7315200" y="159604"/>
                </a:lnTo>
                <a:lnTo>
                  <a:pt x="0" y="159604"/>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4" name="Google Shape;104;p12"/>
          <p:cNvSpPr/>
          <p:nvPr/>
        </p:nvSpPr>
        <p:spPr>
          <a:xfrm>
            <a:off x="2613909" y="242953"/>
            <a:ext cx="535620" cy="578236"/>
          </a:xfrm>
          <a:custGeom>
            <a:avLst/>
            <a:gdLst/>
            <a:ahLst/>
            <a:cxnLst/>
            <a:rect l="l" t="t" r="r" b="b"/>
            <a:pathLst>
              <a:path w="535620" h="578236" extrusionOk="0">
                <a:moveTo>
                  <a:pt x="0" y="0"/>
                </a:moveTo>
                <a:lnTo>
                  <a:pt x="535620" y="0"/>
                </a:lnTo>
                <a:lnTo>
                  <a:pt x="535620" y="578235"/>
                </a:lnTo>
                <a:lnTo>
                  <a:pt x="0" y="578235"/>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5" name="Google Shape;105;p12"/>
          <p:cNvSpPr/>
          <p:nvPr/>
        </p:nvSpPr>
        <p:spPr>
          <a:xfrm>
            <a:off x="11482664" y="1749200"/>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7" name="Google Shape;107;p12"/>
          <p:cNvSpPr/>
          <p:nvPr/>
        </p:nvSpPr>
        <p:spPr>
          <a:xfrm>
            <a:off x="812800" y="890744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8" name="Google Shape;108;p12"/>
          <p:cNvSpPr/>
          <p:nvPr/>
        </p:nvSpPr>
        <p:spPr>
          <a:xfrm>
            <a:off x="16723680" y="73958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99;p12"/>
          <p:cNvSpPr/>
          <p:nvPr/>
        </p:nvSpPr>
        <p:spPr>
          <a:xfrm>
            <a:off x="2504372" y="2944298"/>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5">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 name="Google Shape;100;p12"/>
          <p:cNvSpPr txBox="1"/>
          <p:nvPr/>
        </p:nvSpPr>
        <p:spPr>
          <a:xfrm>
            <a:off x="4835707" y="3696743"/>
            <a:ext cx="1605434"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05</a:t>
            </a:r>
            <a:endParaRPr dirty="0"/>
          </a:p>
        </p:txBody>
      </p:sp>
      <p:sp>
        <p:nvSpPr>
          <p:cNvPr id="17" name="Google Shape;63;p10"/>
          <p:cNvSpPr txBox="1"/>
          <p:nvPr/>
        </p:nvSpPr>
        <p:spPr>
          <a:xfrm>
            <a:off x="9390281" y="383951"/>
            <a:ext cx="7601209" cy="6835717"/>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Critical Life Stage</a:t>
            </a:r>
            <a:r>
              <a:rPr lang="en-GB" sz="2400" dirty="0">
                <a:effectLst/>
                <a:latin typeface="Calibri" panose="020F0502020204030204" pitchFamily="34" charset="0"/>
                <a:ea typeface="Calibri" panose="020F0502020204030204" pitchFamily="34" charset="0"/>
                <a:cs typeface="Times New Roman" panose="02020603050405020304" pitchFamily="18" charset="0"/>
              </a:rPr>
              <a:t>: Young adults face academic deadlines, social transitions, and sometimes living away from home for the first time.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High Stressors</a:t>
            </a:r>
            <a:r>
              <a:rPr lang="en-GB" sz="2400" dirty="0">
                <a:effectLst/>
                <a:latin typeface="Calibri" panose="020F0502020204030204" pitchFamily="34" charset="0"/>
                <a:ea typeface="Calibri" panose="020F0502020204030204" pitchFamily="34" charset="0"/>
                <a:cs typeface="Times New Roman" panose="02020603050405020304" pitchFamily="18" charset="0"/>
              </a:rPr>
              <a:t>: Intensive study loads, part-time jobs, and financial pressures can lead to burnout or anxiety disorders (</a:t>
            </a:r>
            <a:r>
              <a:rPr lang="en-US" sz="2400" dirty="0">
                <a:effectLst/>
                <a:latin typeface="Calibri" panose="020F0502020204030204" pitchFamily="34" charset="0"/>
                <a:ea typeface="Calibri" panose="020F0502020204030204" pitchFamily="34" charset="0"/>
                <a:cs typeface="Times New Roman" panose="02020603050405020304" pitchFamily="18" charset="0"/>
              </a:rPr>
              <a:t>Creed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2400" dirty="0">
                <a:effectLst/>
                <a:latin typeface="Calibri" panose="020F0502020204030204" pitchFamily="34" charset="0"/>
                <a:ea typeface="Calibri" panose="020F0502020204030204" pitchFamily="34" charset="0"/>
                <a:cs typeface="Times New Roman" panose="02020603050405020304" pitchFamily="18" charset="0"/>
              </a:rPr>
              <a:t> 2022</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Under-Utilisation of Resources</a:t>
            </a:r>
            <a:r>
              <a:rPr lang="en-GB" sz="2400" dirty="0">
                <a:effectLst/>
                <a:latin typeface="Calibri" panose="020F0502020204030204" pitchFamily="34" charset="0"/>
                <a:ea typeface="Calibri" panose="020F0502020204030204" pitchFamily="34" charset="0"/>
                <a:cs typeface="Times New Roman" panose="02020603050405020304" pitchFamily="18" charset="0"/>
              </a:rPr>
              <a:t>: Many students do not seek traditional counselling due to stigma, scheduling issues, or fear of judgment (</a:t>
            </a:r>
            <a:r>
              <a:rPr lang="en-US" sz="2400" dirty="0" err="1">
                <a:effectLst/>
                <a:latin typeface="Calibri" panose="020F0502020204030204" pitchFamily="34" charset="0"/>
                <a:ea typeface="Calibri" panose="020F0502020204030204" pitchFamily="34" charset="0"/>
                <a:cs typeface="Times New Roman" panose="02020603050405020304" pitchFamily="18" charset="0"/>
              </a:rPr>
              <a:t>Lally</a:t>
            </a:r>
            <a:r>
              <a:rPr lang="en-US" sz="2400"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2400" dirty="0">
                <a:effectLst/>
                <a:latin typeface="Calibri" panose="020F0502020204030204" pitchFamily="34" charset="0"/>
                <a:ea typeface="Calibri" panose="020F0502020204030204" pitchFamily="34" charset="0"/>
                <a:cs typeface="Times New Roman" panose="02020603050405020304" pitchFamily="18" charset="0"/>
              </a:rPr>
              <a:t> 2018</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Digital Familiarity</a:t>
            </a:r>
            <a:r>
              <a:rPr lang="en-GB" sz="2400" dirty="0">
                <a:effectLst/>
                <a:latin typeface="Calibri" panose="020F0502020204030204" pitchFamily="34" charset="0"/>
                <a:ea typeface="Calibri" panose="020F0502020204030204" pitchFamily="34" charset="0"/>
                <a:cs typeface="Times New Roman" panose="02020603050405020304" pitchFamily="18" charset="0"/>
              </a:rPr>
              <a:t>: University-age populations generally embrace technology, making them more open to chatbot interactions. Hence, as digital natives, they’re more likely to engage with tech-based interventions like chatbots.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By focusing on students, we aim to reduce dropout rates, boost academic performance, and foster a healthier campus culture through accessible mental health support.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22"/>
          <p:cNvSpPr/>
          <p:nvPr/>
        </p:nvSpPr>
        <p:spPr>
          <a:xfrm>
            <a:off x="0" y="-1355867"/>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3" name="Google Shape;303;p22"/>
          <p:cNvSpPr/>
          <p:nvPr/>
        </p:nvSpPr>
        <p:spPr>
          <a:xfrm>
            <a:off x="263694" y="695480"/>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4" name="Google Shape;304;p22"/>
          <p:cNvSpPr/>
          <p:nvPr/>
        </p:nvSpPr>
        <p:spPr>
          <a:xfrm rot="10197675">
            <a:off x="-3096746" y="9369275"/>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5" name="Google Shape;305;p22"/>
          <p:cNvSpPr/>
          <p:nvPr/>
        </p:nvSpPr>
        <p:spPr>
          <a:xfrm>
            <a:off x="12402742" y="7577966"/>
            <a:ext cx="7315200" cy="1835450"/>
          </a:xfrm>
          <a:custGeom>
            <a:avLst/>
            <a:gdLst/>
            <a:ahLst/>
            <a:cxnLst/>
            <a:rect l="l" t="t" r="r" b="b"/>
            <a:pathLst>
              <a:path w="7315200" h="1835450" extrusionOk="0">
                <a:moveTo>
                  <a:pt x="0" y="0"/>
                </a:moveTo>
                <a:lnTo>
                  <a:pt x="7315200" y="0"/>
                </a:lnTo>
                <a:lnTo>
                  <a:pt x="7315200" y="1835451"/>
                </a:lnTo>
                <a:lnTo>
                  <a:pt x="0" y="1835451"/>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6" name="Google Shape;306;p22"/>
          <p:cNvSpPr/>
          <p:nvPr/>
        </p:nvSpPr>
        <p:spPr>
          <a:xfrm>
            <a:off x="14612043" y="7527462"/>
            <a:ext cx="2476999" cy="2136412"/>
          </a:xfrm>
          <a:custGeom>
            <a:avLst/>
            <a:gdLst/>
            <a:ahLst/>
            <a:cxnLst/>
            <a:rect l="l" t="t" r="r" b="b"/>
            <a:pathLst>
              <a:path w="2476999" h="2136412" extrusionOk="0">
                <a:moveTo>
                  <a:pt x="0" y="0"/>
                </a:moveTo>
                <a:lnTo>
                  <a:pt x="2476999" y="0"/>
                </a:lnTo>
                <a:lnTo>
                  <a:pt x="2476999" y="2136412"/>
                </a:lnTo>
                <a:lnTo>
                  <a:pt x="0" y="2136412"/>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7" name="Google Shape;307;p22"/>
          <p:cNvSpPr/>
          <p:nvPr/>
        </p:nvSpPr>
        <p:spPr>
          <a:xfrm>
            <a:off x="16060342" y="1405941"/>
            <a:ext cx="1028700" cy="912737"/>
          </a:xfrm>
          <a:custGeom>
            <a:avLst/>
            <a:gdLst/>
            <a:ahLst/>
            <a:cxnLst/>
            <a:rect l="l" t="t" r="r" b="b"/>
            <a:pathLst>
              <a:path w="1028700" h="912737" extrusionOk="0">
                <a:moveTo>
                  <a:pt x="0" y="0"/>
                </a:moveTo>
                <a:lnTo>
                  <a:pt x="1028700" y="0"/>
                </a:lnTo>
                <a:lnTo>
                  <a:pt x="1028700" y="912738"/>
                </a:lnTo>
                <a:lnTo>
                  <a:pt x="0" y="912738"/>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8" name="Google Shape;308;p22"/>
          <p:cNvSpPr/>
          <p:nvPr/>
        </p:nvSpPr>
        <p:spPr>
          <a:xfrm>
            <a:off x="7964068" y="7273957"/>
            <a:ext cx="1028700" cy="912737"/>
          </a:xfrm>
          <a:custGeom>
            <a:avLst/>
            <a:gdLst/>
            <a:ahLst/>
            <a:cxnLst/>
            <a:rect l="l" t="t" r="r" b="b"/>
            <a:pathLst>
              <a:path w="1028700" h="912737" extrusionOk="0">
                <a:moveTo>
                  <a:pt x="0" y="0"/>
                </a:moveTo>
                <a:lnTo>
                  <a:pt x="1028700" y="0"/>
                </a:lnTo>
                <a:lnTo>
                  <a:pt x="1028700" y="912737"/>
                </a:lnTo>
                <a:lnTo>
                  <a:pt x="0" y="912737"/>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9" name="Google Shape;309;p22"/>
          <p:cNvSpPr txBox="1"/>
          <p:nvPr/>
        </p:nvSpPr>
        <p:spPr>
          <a:xfrm>
            <a:off x="8256427" y="237249"/>
            <a:ext cx="9413008" cy="243759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400" b="1" dirty="0">
                <a:solidFill>
                  <a:srgbClr val="ED7843"/>
                </a:solidFill>
                <a:latin typeface="Bitter"/>
                <a:ea typeface="Bitter"/>
                <a:cs typeface="Bitter"/>
                <a:sym typeface="Bitter"/>
              </a:rPr>
              <a:t>Justification </a:t>
            </a:r>
            <a:endParaRPr lang="en-US" sz="4400" b="1" dirty="0">
              <a:solidFill>
                <a:srgbClr val="ED7843"/>
              </a:solidFill>
              <a:latin typeface="Bitter"/>
              <a:ea typeface="Bitter"/>
              <a:cs typeface="Bitter"/>
              <a:sym typeface="Bitter"/>
            </a:endParaRPr>
          </a:p>
          <a:p>
            <a:pPr marL="0" marR="0" lvl="0" indent="0" algn="ctr" rtl="0">
              <a:lnSpc>
                <a:spcPct val="120000"/>
              </a:lnSpc>
              <a:spcBef>
                <a:spcPts val="0"/>
              </a:spcBef>
              <a:spcAft>
                <a:spcPts val="0"/>
              </a:spcAft>
              <a:buNone/>
            </a:pPr>
            <a:r>
              <a:rPr lang="en-US" sz="4400" b="1" dirty="0">
                <a:solidFill>
                  <a:srgbClr val="ED7843"/>
                </a:solidFill>
                <a:latin typeface="Bitter"/>
                <a:ea typeface="Bitter"/>
                <a:cs typeface="Bitter"/>
                <a:sym typeface="Bitter"/>
              </a:rPr>
              <a:t>- Consequences of Not Addressing the Issue -</a:t>
            </a:r>
            <a:endParaRPr sz="4400" dirty="0"/>
          </a:p>
        </p:txBody>
      </p:sp>
      <p:sp>
        <p:nvSpPr>
          <p:cNvPr id="310" name="Google Shape;310;p22"/>
          <p:cNvSpPr txBox="1"/>
          <p:nvPr/>
        </p:nvSpPr>
        <p:spPr>
          <a:xfrm>
            <a:off x="8383640" y="2619925"/>
            <a:ext cx="9158581" cy="7728654"/>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Heightened Distress</a:t>
            </a:r>
            <a:r>
              <a:rPr lang="en-GB" sz="2400" dirty="0">
                <a:effectLst/>
                <a:latin typeface="Calibri" panose="020F0502020204030204" pitchFamily="34" charset="0"/>
                <a:ea typeface="Calibri" panose="020F0502020204030204" pitchFamily="34" charset="0"/>
                <a:cs typeface="Times New Roman" panose="02020603050405020304" pitchFamily="18" charset="0"/>
              </a:rPr>
              <a:t>: Unmanaged anxiety or depression can escalate to self-harm, substance misuse, or even suicidal ideation (</a:t>
            </a:r>
            <a:r>
              <a:rPr lang="en-US" sz="2400" dirty="0">
                <a:effectLst/>
                <a:latin typeface="Calibri" panose="020F0502020204030204" pitchFamily="34" charset="0"/>
                <a:ea typeface="Calibri" panose="020F0502020204030204" pitchFamily="34" charset="0"/>
                <a:cs typeface="Times New Roman" panose="02020603050405020304" pitchFamily="18" charset="0"/>
              </a:rPr>
              <a:t>Raza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2400" dirty="0">
                <a:effectLst/>
                <a:latin typeface="Calibri" panose="020F0502020204030204" pitchFamily="34" charset="0"/>
                <a:ea typeface="Calibri" panose="020F0502020204030204" pitchFamily="34" charset="0"/>
                <a:cs typeface="Times New Roman" panose="02020603050405020304" pitchFamily="18" charset="0"/>
              </a:rPr>
              <a:t> 2018</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Self-Harm:</a:t>
            </a:r>
            <a:r>
              <a:rPr lang="en-GB" sz="2400" dirty="0">
                <a:effectLst/>
                <a:latin typeface="Calibri" panose="020F0502020204030204" pitchFamily="34" charset="0"/>
                <a:ea typeface="Calibri" panose="020F0502020204030204" pitchFamily="34" charset="0"/>
                <a:cs typeface="Times New Roman" panose="02020603050405020304" pitchFamily="18" charset="0"/>
              </a:rPr>
              <a:t> According to a study by CDC (2024), </a:t>
            </a:r>
            <a:r>
              <a:rPr lang="en-US" sz="2400" dirty="0">
                <a:effectLst/>
                <a:latin typeface="Calibri" panose="020F0502020204030204" pitchFamily="34" charset="0"/>
                <a:ea typeface="Calibri" panose="020F0502020204030204" pitchFamily="34" charset="0"/>
                <a:cs typeface="Times New Roman" panose="02020603050405020304" pitchFamily="18" charset="0"/>
              </a:rPr>
              <a:t>20.4% seriously considered attempting suicide, and 9.5% had attempted suicide.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Academic Struggles</a:t>
            </a:r>
            <a:r>
              <a:rPr lang="en-GB" sz="2400" dirty="0">
                <a:effectLst/>
                <a:latin typeface="Calibri" panose="020F0502020204030204" pitchFamily="34" charset="0"/>
                <a:ea typeface="Calibri" panose="020F0502020204030204" pitchFamily="34" charset="0"/>
                <a:cs typeface="Times New Roman" panose="02020603050405020304" pitchFamily="18" charset="0"/>
              </a:rPr>
              <a:t>: Academically, students may experience poor concentration, declining grades, or frequent absences, affecting their performance and progression. Overwhelmed counselling services may not be able to support all students in need, resulting in long delays for help (</a:t>
            </a:r>
            <a:r>
              <a:rPr lang="en-US" sz="2400" dirty="0">
                <a:effectLst/>
                <a:latin typeface="Calibri" panose="020F0502020204030204" pitchFamily="34" charset="0"/>
                <a:ea typeface="Calibri" panose="020F0502020204030204" pitchFamily="34" charset="0"/>
                <a:cs typeface="Times New Roman" panose="02020603050405020304" pitchFamily="18" charset="0"/>
              </a:rPr>
              <a:t>Raza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2400" dirty="0">
                <a:effectLst/>
                <a:latin typeface="Calibri" panose="020F0502020204030204" pitchFamily="34" charset="0"/>
                <a:ea typeface="Calibri" panose="020F0502020204030204" pitchFamily="34" charset="0"/>
                <a:cs typeface="Times New Roman" panose="02020603050405020304" pitchFamily="18" charset="0"/>
              </a:rPr>
              <a:t> 2018;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Hayre</a:t>
            </a:r>
            <a:r>
              <a:rPr lang="en-GB" sz="2400" dirty="0">
                <a:effectLst/>
                <a:latin typeface="Calibri" panose="020F0502020204030204" pitchFamily="34" charset="0"/>
                <a:ea typeface="Calibri" panose="020F0502020204030204" pitchFamily="34" charset="0"/>
                <a:cs typeface="Times New Roman" panose="02020603050405020304" pitchFamily="18" charset="0"/>
              </a:rPr>
              <a:t>, 2025).</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Strain on Services</a:t>
            </a:r>
            <a:r>
              <a:rPr lang="en-GB" sz="2400" dirty="0">
                <a:effectLst/>
                <a:latin typeface="Calibri" panose="020F0502020204030204" pitchFamily="34" charset="0"/>
                <a:ea typeface="Calibri" panose="020F0502020204030204" pitchFamily="34" charset="0"/>
                <a:cs typeface="Times New Roman" panose="02020603050405020304" pitchFamily="18" charset="0"/>
              </a:rPr>
              <a:t>: Existing campus counselling services may see overwhelming demand, leading to lengthy wait times or limited session availability.</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Long-Term Social Costs</a:t>
            </a:r>
            <a:r>
              <a:rPr lang="en-GB" sz="2400" dirty="0">
                <a:effectLst/>
                <a:latin typeface="Calibri" panose="020F0502020204030204" pitchFamily="34" charset="0"/>
                <a:ea typeface="Calibri" panose="020F0502020204030204" pitchFamily="34" charset="0"/>
                <a:cs typeface="Times New Roman" panose="02020603050405020304" pitchFamily="18" charset="0"/>
              </a:rPr>
              <a:t>: Students dropping out or graduating with chronic mental health conditions might struggle to integrate into the workforce.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Timely, AI-enabled mental health support can mitigate these risks, saving personal suffering and societal costs.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11" name="Google Shape;311;p22"/>
          <p:cNvPicPr preferRelativeResize="0"/>
          <p:nvPr/>
        </p:nvPicPr>
        <p:blipFill>
          <a:blip r:embed="rId7"/>
          <a:stretch>
            <a:fillRect/>
          </a:stretch>
        </p:blipFill>
        <p:spPr>
          <a:xfrm>
            <a:off x="1616213" y="709813"/>
            <a:ext cx="5911576" cy="8867364"/>
          </a:xfrm>
          <a:prstGeom prst="rect">
            <a:avLst/>
          </a:prstGeom>
          <a:noFill/>
          <a:ln>
            <a:noFill/>
          </a:ln>
        </p:spPr>
      </p:pic>
      <p:sp>
        <p:nvSpPr>
          <p:cNvPr id="312" name="Google Shape;312;p22"/>
          <p:cNvSpPr/>
          <p:nvPr/>
        </p:nvSpPr>
        <p:spPr>
          <a:xfrm>
            <a:off x="6550886" y="358330"/>
            <a:ext cx="1627921" cy="1665392"/>
          </a:xfrm>
          <a:custGeom>
            <a:avLst/>
            <a:gdLst/>
            <a:ahLst/>
            <a:cxnLst/>
            <a:rect l="l" t="t" r="r" b="b"/>
            <a:pathLst>
              <a:path w="1627921" h="1665392" extrusionOk="0">
                <a:moveTo>
                  <a:pt x="0" y="0"/>
                </a:moveTo>
                <a:lnTo>
                  <a:pt x="1627921" y="0"/>
                </a:lnTo>
                <a:lnTo>
                  <a:pt x="1627921" y="1665393"/>
                </a:lnTo>
                <a:lnTo>
                  <a:pt x="0" y="1665393"/>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3" name="Google Shape;313;p22"/>
          <p:cNvSpPr/>
          <p:nvPr/>
        </p:nvSpPr>
        <p:spPr>
          <a:xfrm>
            <a:off x="560854" y="8595668"/>
            <a:ext cx="2023304" cy="1325264"/>
          </a:xfrm>
          <a:custGeom>
            <a:avLst/>
            <a:gdLst/>
            <a:ahLst/>
            <a:cxnLst/>
            <a:rect l="l" t="t" r="r" b="b"/>
            <a:pathLst>
              <a:path w="2023304" h="1325264" extrusionOk="0">
                <a:moveTo>
                  <a:pt x="0" y="0"/>
                </a:moveTo>
                <a:lnTo>
                  <a:pt x="2023305" y="0"/>
                </a:lnTo>
                <a:lnTo>
                  <a:pt x="2023305" y="1325264"/>
                </a:lnTo>
                <a:lnTo>
                  <a:pt x="0" y="1325264"/>
                </a:lnTo>
                <a:lnTo>
                  <a:pt x="0" y="0"/>
                </a:lnTo>
                <a:close/>
              </a:path>
            </a:pathLst>
          </a:custGeom>
          <a:blipFill rotWithShape="1">
            <a:blip r:embed="rId9"/>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 name="Google Shape;99;p12"/>
          <p:cNvSpPr/>
          <p:nvPr/>
        </p:nvSpPr>
        <p:spPr>
          <a:xfrm>
            <a:off x="-292474" y="-947680"/>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10">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100;p12"/>
          <p:cNvSpPr txBox="1"/>
          <p:nvPr/>
        </p:nvSpPr>
        <p:spPr>
          <a:xfrm>
            <a:off x="2038861" y="-195235"/>
            <a:ext cx="1349798"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06</a:t>
            </a:r>
            <a:endParaRPr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2"/>
        <p:cNvGrpSpPr/>
        <p:nvPr/>
      </p:nvGrpSpPr>
      <p:grpSpPr>
        <a:xfrm>
          <a:off x="0" y="0"/>
          <a:ext cx="0" cy="0"/>
          <a:chOff x="0" y="0"/>
          <a:chExt cx="0" cy="0"/>
        </a:xfrm>
      </p:grpSpPr>
      <p:sp>
        <p:nvSpPr>
          <p:cNvPr id="53" name="Google Shape;53;p10"/>
          <p:cNvSpPr/>
          <p:nvPr/>
        </p:nvSpPr>
        <p:spPr>
          <a:xfrm>
            <a:off x="0" y="0"/>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4" name="Google Shape;54;p10"/>
          <p:cNvSpPr/>
          <p:nvPr/>
        </p:nvSpPr>
        <p:spPr>
          <a:xfrm>
            <a:off x="14713828" y="7844790"/>
            <a:ext cx="6430771" cy="4702502"/>
          </a:xfrm>
          <a:custGeom>
            <a:avLst/>
            <a:gdLst/>
            <a:ahLst/>
            <a:cxnLst/>
            <a:rect l="l" t="t" r="r" b="b"/>
            <a:pathLst>
              <a:path w="6430771" h="4702502" extrusionOk="0">
                <a:moveTo>
                  <a:pt x="0" y="0"/>
                </a:moveTo>
                <a:lnTo>
                  <a:pt x="6430771" y="0"/>
                </a:lnTo>
                <a:lnTo>
                  <a:pt x="6430771" y="4702501"/>
                </a:lnTo>
                <a:lnTo>
                  <a:pt x="0" y="4702501"/>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5" name="Google Shape;55;p10"/>
          <p:cNvSpPr/>
          <p:nvPr/>
        </p:nvSpPr>
        <p:spPr>
          <a:xfrm>
            <a:off x="-1572853" y="-1477289"/>
            <a:ext cx="3520289" cy="3596719"/>
          </a:xfrm>
          <a:custGeom>
            <a:avLst/>
            <a:gdLst/>
            <a:ahLst/>
            <a:cxnLst/>
            <a:rect l="l" t="t" r="r" b="b"/>
            <a:pathLst>
              <a:path w="3520289" h="3596719" extrusionOk="0">
                <a:moveTo>
                  <a:pt x="0" y="0"/>
                </a:moveTo>
                <a:lnTo>
                  <a:pt x="3520289" y="0"/>
                </a:lnTo>
                <a:lnTo>
                  <a:pt x="3520289" y="3596720"/>
                </a:lnTo>
                <a:lnTo>
                  <a:pt x="0" y="3596720"/>
                </a:lnTo>
                <a:lnTo>
                  <a:pt x="0" y="0"/>
                </a:lnTo>
                <a:close/>
              </a:path>
            </a:pathLst>
          </a:custGeom>
          <a:blipFill rotWithShape="1">
            <a:blip r:embed="rId3">
              <a:alphaModFix amt="6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6" name="Google Shape;56;p10"/>
          <p:cNvSpPr txBox="1"/>
          <p:nvPr/>
        </p:nvSpPr>
        <p:spPr>
          <a:xfrm>
            <a:off x="1028700" y="1649333"/>
            <a:ext cx="17004624" cy="1772793"/>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4800" b="1" i="1" dirty="0">
                <a:solidFill>
                  <a:srgbClr val="ED7843"/>
                </a:solidFill>
                <a:latin typeface="Bitter"/>
                <a:ea typeface="Bitter"/>
                <a:cs typeface="Bitter"/>
                <a:sym typeface="Bitter"/>
              </a:rPr>
              <a:t>Justification</a:t>
            </a:r>
            <a:r>
              <a:rPr lang="en-US" sz="4800" b="1" dirty="0">
                <a:solidFill>
                  <a:srgbClr val="ED7843"/>
                </a:solidFill>
                <a:latin typeface="Bitter"/>
                <a:ea typeface="Bitter"/>
                <a:cs typeface="Bitter"/>
                <a:sym typeface="Bitter"/>
              </a:rPr>
              <a:t> - Brief Description of the Health Promotion Intervention -</a:t>
            </a:r>
            <a:endParaRPr sz="800" dirty="0"/>
          </a:p>
        </p:txBody>
      </p:sp>
      <p:sp>
        <p:nvSpPr>
          <p:cNvPr id="57" name="Google Shape;57;p10"/>
          <p:cNvSpPr/>
          <p:nvPr/>
        </p:nvSpPr>
        <p:spPr>
          <a:xfrm>
            <a:off x="-1462585" y="-198824"/>
            <a:ext cx="4982571" cy="2455049"/>
          </a:xfrm>
          <a:custGeom>
            <a:avLst/>
            <a:gdLst/>
            <a:ahLst/>
            <a:cxnLst/>
            <a:rect l="l" t="t" r="r" b="b"/>
            <a:pathLst>
              <a:path w="4982571" h="2455049" extrusionOk="0">
                <a:moveTo>
                  <a:pt x="0" y="0"/>
                </a:moveTo>
                <a:lnTo>
                  <a:pt x="4982570" y="0"/>
                </a:lnTo>
                <a:lnTo>
                  <a:pt x="4982570" y="2455048"/>
                </a:lnTo>
                <a:lnTo>
                  <a:pt x="0" y="2455048"/>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9" name="Google Shape;59;p10"/>
          <p:cNvSpPr/>
          <p:nvPr/>
        </p:nvSpPr>
        <p:spPr>
          <a:xfrm>
            <a:off x="11428762" y="7831951"/>
            <a:ext cx="5467827" cy="2694148"/>
          </a:xfrm>
          <a:custGeom>
            <a:avLst/>
            <a:gdLst/>
            <a:ahLst/>
            <a:cxnLst/>
            <a:rect l="l" t="t" r="r" b="b"/>
            <a:pathLst>
              <a:path w="5467827" h="2694148" extrusionOk="0">
                <a:moveTo>
                  <a:pt x="0" y="0"/>
                </a:moveTo>
                <a:lnTo>
                  <a:pt x="5467828" y="0"/>
                </a:lnTo>
                <a:lnTo>
                  <a:pt x="5467828" y="2694148"/>
                </a:lnTo>
                <a:lnTo>
                  <a:pt x="0" y="2694148"/>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0" name="Google Shape;60;p10"/>
          <p:cNvSpPr/>
          <p:nvPr/>
        </p:nvSpPr>
        <p:spPr>
          <a:xfrm>
            <a:off x="16923860" y="8867769"/>
            <a:ext cx="764464" cy="781061"/>
          </a:xfrm>
          <a:custGeom>
            <a:avLst/>
            <a:gdLst/>
            <a:ahLst/>
            <a:cxnLst/>
            <a:rect l="l" t="t" r="r" b="b"/>
            <a:pathLst>
              <a:path w="764464" h="781061" extrusionOk="0">
                <a:moveTo>
                  <a:pt x="0" y="0"/>
                </a:moveTo>
                <a:lnTo>
                  <a:pt x="764464" y="0"/>
                </a:lnTo>
                <a:lnTo>
                  <a:pt x="764464" y="781062"/>
                </a:lnTo>
                <a:lnTo>
                  <a:pt x="0" y="781062"/>
                </a:lnTo>
                <a:lnTo>
                  <a:pt x="0" y="0"/>
                </a:lnTo>
                <a:close/>
              </a:path>
            </a:pathLst>
          </a:custGeom>
          <a:blipFill rotWithShape="1">
            <a:blip r:embed="rId3">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1" name="Google Shape;61;p10"/>
          <p:cNvSpPr/>
          <p:nvPr/>
        </p:nvSpPr>
        <p:spPr>
          <a:xfrm>
            <a:off x="17259300" y="563499"/>
            <a:ext cx="382232" cy="390531"/>
          </a:xfrm>
          <a:custGeom>
            <a:avLst/>
            <a:gdLst/>
            <a:ahLst/>
            <a:cxnLst/>
            <a:rect l="l" t="t" r="r" b="b"/>
            <a:pathLst>
              <a:path w="382232" h="390531" extrusionOk="0">
                <a:moveTo>
                  <a:pt x="0" y="0"/>
                </a:moveTo>
                <a:lnTo>
                  <a:pt x="382232" y="0"/>
                </a:lnTo>
                <a:lnTo>
                  <a:pt x="382232" y="390531"/>
                </a:lnTo>
                <a:lnTo>
                  <a:pt x="0" y="390531"/>
                </a:lnTo>
                <a:lnTo>
                  <a:pt x="0" y="0"/>
                </a:lnTo>
                <a:close/>
              </a:path>
            </a:pathLst>
          </a:custGeom>
          <a:blipFill rotWithShape="1">
            <a:blip r:embed="rId3">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2" name="Google Shape;62;p10"/>
          <p:cNvSpPr/>
          <p:nvPr/>
        </p:nvSpPr>
        <p:spPr>
          <a:xfrm>
            <a:off x="14925795" y="8259769"/>
            <a:ext cx="1020803" cy="998531"/>
          </a:xfrm>
          <a:custGeom>
            <a:avLst/>
            <a:gdLst/>
            <a:ahLst/>
            <a:cxnLst/>
            <a:rect l="l" t="t" r="r" b="b"/>
            <a:pathLst>
              <a:path w="1020803" h="998531" extrusionOk="0">
                <a:moveTo>
                  <a:pt x="0" y="0"/>
                </a:moveTo>
                <a:lnTo>
                  <a:pt x="1020803" y="0"/>
                </a:lnTo>
                <a:lnTo>
                  <a:pt x="1020803" y="998531"/>
                </a:lnTo>
                <a:lnTo>
                  <a:pt x="0" y="998531"/>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3" name="Google Shape;63;p10"/>
          <p:cNvSpPr txBox="1"/>
          <p:nvPr/>
        </p:nvSpPr>
        <p:spPr>
          <a:xfrm>
            <a:off x="818862" y="3332336"/>
            <a:ext cx="10803230" cy="6938310"/>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Core Strategy</a:t>
            </a:r>
            <a:r>
              <a:rPr lang="en-GB" sz="2400" dirty="0">
                <a:effectLst/>
                <a:latin typeface="Calibri" panose="020F0502020204030204" pitchFamily="34" charset="0"/>
                <a:ea typeface="Calibri" panose="020F0502020204030204" pitchFamily="34" charset="0"/>
                <a:cs typeface="Times New Roman" panose="02020603050405020304" pitchFamily="18" charset="0"/>
              </a:rPr>
              <a:t>: Our plan is to deploy an AI chatbot designed with psychological frameworks (such as, CBT principles) to provide real-time coping strategies and emotional check-ins.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Intervention Components</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r>
              <a:rPr lang="en-GB" sz="2400" b="1"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a:effectLst/>
                <a:latin typeface="Calibri" panose="020F0502020204030204" pitchFamily="34" charset="0"/>
                <a:ea typeface="Calibri" panose="020F0502020204030204" pitchFamily="34" charset="0"/>
                <a:cs typeface="Times New Roman" panose="02020603050405020304" pitchFamily="18" charset="0"/>
              </a:rPr>
              <a:t>Our online platform will ensure real-time, personalised emotional check-ins and coping strategies to the students by offering -</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Font typeface="+mj-lt"/>
              <a:buAutoNum type="arabicPeriod"/>
              <a:tabLst>
                <a:tab pos="9144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Symptom Screening</a:t>
            </a:r>
            <a:r>
              <a:rPr lang="en-GB" sz="2400" dirty="0">
                <a:effectLst/>
                <a:latin typeface="Calibri" panose="020F0502020204030204" pitchFamily="34" charset="0"/>
                <a:ea typeface="Calibri" panose="020F0502020204030204" pitchFamily="34" charset="0"/>
                <a:cs typeface="Times New Roman" panose="02020603050405020304" pitchFamily="18" charset="0"/>
              </a:rPr>
              <a:t>: Quick self-assessment quizzes for anxiety, depression, or stress levels.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Font typeface="+mj-lt"/>
              <a:buAutoNum type="arabicPeriod"/>
              <a:tabLst>
                <a:tab pos="9144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Interactive Modules</a:t>
            </a:r>
            <a:r>
              <a:rPr lang="en-GB" sz="2400" dirty="0">
                <a:effectLst/>
                <a:latin typeface="Calibri" panose="020F0502020204030204" pitchFamily="34" charset="0"/>
                <a:ea typeface="Calibri" panose="020F0502020204030204" pitchFamily="34" charset="0"/>
                <a:cs typeface="Times New Roman" panose="02020603050405020304" pitchFamily="18" charset="0"/>
              </a:rPr>
              <a:t>: Relaxation exercises, mindfulness tasks, journaling prompts.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Font typeface="+mj-lt"/>
              <a:buAutoNum type="arabicPeriod"/>
              <a:tabLst>
                <a:tab pos="9144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Referral Pathways</a:t>
            </a:r>
            <a:r>
              <a:rPr lang="en-GB" sz="2400" dirty="0">
                <a:effectLst/>
                <a:latin typeface="Calibri" panose="020F0502020204030204" pitchFamily="34" charset="0"/>
                <a:ea typeface="Calibri" panose="020F0502020204030204" pitchFamily="34" charset="0"/>
                <a:cs typeface="Times New Roman" panose="02020603050405020304" pitchFamily="18" charset="0"/>
              </a:rPr>
              <a:t>: For persistent or severe issues, the chatbot directs users to a campus counsellor, crisis hotline, or telehealth professional.</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Students receive immediate, non-judgmental guidance regardless of the time, building a consistent support framework parallel to existing mental health services. The chatbot operates 24/7, delivering consistent, judgment-free support and complementing existing mental health services on campus with accessible, tech-driven care.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4" name="Google Shape;64;p10"/>
          <p:cNvSpPr/>
          <p:nvPr/>
        </p:nvSpPr>
        <p:spPr>
          <a:xfrm>
            <a:off x="16533879" y="758764"/>
            <a:ext cx="725421" cy="709593"/>
          </a:xfrm>
          <a:custGeom>
            <a:avLst/>
            <a:gdLst/>
            <a:ahLst/>
            <a:cxnLst/>
            <a:rect l="l" t="t" r="r" b="b"/>
            <a:pathLst>
              <a:path w="725421" h="709593" extrusionOk="0">
                <a:moveTo>
                  <a:pt x="0" y="0"/>
                </a:moveTo>
                <a:lnTo>
                  <a:pt x="725421" y="0"/>
                </a:lnTo>
                <a:lnTo>
                  <a:pt x="725421" y="709594"/>
                </a:lnTo>
                <a:lnTo>
                  <a:pt x="0" y="709594"/>
                </a:lnTo>
                <a:lnTo>
                  <a:pt x="0" y="0"/>
                </a:lnTo>
                <a:close/>
              </a:path>
            </a:pathLst>
          </a:custGeom>
          <a:blipFill rotWithShape="1">
            <a:blip r:embed="rId7"/>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5" name="Google Shape;65;p10"/>
          <p:cNvSpPr/>
          <p:nvPr/>
        </p:nvSpPr>
        <p:spPr>
          <a:xfrm>
            <a:off x="4732925" y="827928"/>
            <a:ext cx="694598" cy="679444"/>
          </a:xfrm>
          <a:custGeom>
            <a:avLst/>
            <a:gdLst/>
            <a:ahLst/>
            <a:cxnLst/>
            <a:rect l="l" t="t" r="r" b="b"/>
            <a:pathLst>
              <a:path w="694598" h="679444" extrusionOk="0">
                <a:moveTo>
                  <a:pt x="0" y="0"/>
                </a:moveTo>
                <a:lnTo>
                  <a:pt x="694599" y="0"/>
                </a:lnTo>
                <a:lnTo>
                  <a:pt x="694599" y="679444"/>
                </a:lnTo>
                <a:lnTo>
                  <a:pt x="0" y="679444"/>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 name="Google Shape;99;p12"/>
          <p:cNvSpPr/>
          <p:nvPr/>
        </p:nvSpPr>
        <p:spPr>
          <a:xfrm>
            <a:off x="5909671" y="-835806"/>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9">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 name="Google Shape;100;p12"/>
          <p:cNvSpPr txBox="1"/>
          <p:nvPr/>
        </p:nvSpPr>
        <p:spPr>
          <a:xfrm>
            <a:off x="8241005" y="-83361"/>
            <a:ext cx="1575347"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07</a:t>
            </a:r>
            <a:endParaRPr dirty="0"/>
          </a:p>
        </p:txBody>
      </p:sp>
      <p:sp>
        <p:nvSpPr>
          <p:cNvPr id="18" name="Google Shape;297;p21"/>
          <p:cNvSpPr/>
          <p:nvPr/>
        </p:nvSpPr>
        <p:spPr>
          <a:xfrm>
            <a:off x="11300984" y="2960017"/>
            <a:ext cx="6986576" cy="6937049"/>
          </a:xfrm>
          <a:custGeom>
            <a:avLst/>
            <a:gdLst/>
            <a:ahLst/>
            <a:cxnLst/>
            <a:rect l="l" t="t" r="r" b="b"/>
            <a:pathLst>
              <a:path w="7797590" h="7592903" extrusionOk="0">
                <a:moveTo>
                  <a:pt x="0" y="0"/>
                </a:moveTo>
                <a:lnTo>
                  <a:pt x="7797590" y="0"/>
                </a:lnTo>
                <a:lnTo>
                  <a:pt x="7797590" y="7592903"/>
                </a:lnTo>
                <a:lnTo>
                  <a:pt x="0" y="7592903"/>
                </a:lnTo>
                <a:lnTo>
                  <a:pt x="0" y="0"/>
                </a:lnTo>
                <a:close/>
              </a:path>
            </a:pathLst>
          </a:custGeom>
          <a:blipFill rotWithShape="1">
            <a:blip r:embed="rId10"/>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2"/>
          <p:cNvSpPr/>
          <p:nvPr/>
        </p:nvSpPr>
        <p:spPr>
          <a:xfrm>
            <a:off x="0" y="-807064"/>
            <a:ext cx="18288000" cy="12512842"/>
          </a:xfrm>
          <a:custGeom>
            <a:avLst/>
            <a:gdLst/>
            <a:ahLst/>
            <a:cxnLst/>
            <a:rect l="l" t="t" r="r" b="b"/>
            <a:pathLst>
              <a:path w="18288000" h="12512842" extrusionOk="0">
                <a:moveTo>
                  <a:pt x="0" y="0"/>
                </a:moveTo>
                <a:lnTo>
                  <a:pt x="18288000" y="0"/>
                </a:lnTo>
                <a:lnTo>
                  <a:pt x="18288000" y="12512843"/>
                </a:lnTo>
                <a:lnTo>
                  <a:pt x="0" y="12512843"/>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97" name="Google Shape;97;p12"/>
          <p:cNvSpPr txBox="1"/>
          <p:nvPr/>
        </p:nvSpPr>
        <p:spPr>
          <a:xfrm>
            <a:off x="497541" y="5599249"/>
            <a:ext cx="8892739" cy="265919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800" b="1" i="1" dirty="0">
                <a:solidFill>
                  <a:srgbClr val="4E869D"/>
                </a:solidFill>
                <a:latin typeface="Bitter"/>
                <a:ea typeface="Bitter"/>
                <a:cs typeface="Bitter"/>
                <a:sym typeface="Bitter"/>
              </a:rPr>
              <a:t>Application</a:t>
            </a:r>
            <a:r>
              <a:rPr lang="en-US" sz="4800" b="1" dirty="0">
                <a:solidFill>
                  <a:srgbClr val="4E869D"/>
                </a:solidFill>
                <a:latin typeface="Bitter"/>
                <a:ea typeface="Bitter"/>
                <a:cs typeface="Bitter"/>
                <a:sym typeface="Bitter"/>
              </a:rPr>
              <a:t> </a:t>
            </a:r>
            <a:endParaRPr lang="en-US" sz="4800" b="1" dirty="0">
              <a:solidFill>
                <a:srgbClr val="4E869D"/>
              </a:solidFill>
              <a:latin typeface="Bitter"/>
              <a:ea typeface="Bitter"/>
              <a:cs typeface="Bitter"/>
              <a:sym typeface="Bitter"/>
            </a:endParaRPr>
          </a:p>
          <a:p>
            <a:pPr marL="0" marR="0" lvl="0" indent="0" algn="ctr" rtl="0">
              <a:lnSpc>
                <a:spcPct val="120000"/>
              </a:lnSpc>
              <a:spcBef>
                <a:spcPts val="0"/>
              </a:spcBef>
              <a:spcAft>
                <a:spcPts val="0"/>
              </a:spcAft>
              <a:buNone/>
            </a:pPr>
            <a:r>
              <a:rPr lang="en-US" sz="4800" b="1" dirty="0">
                <a:solidFill>
                  <a:srgbClr val="4E869D"/>
                </a:solidFill>
                <a:latin typeface="Bitter"/>
                <a:ea typeface="Bitter"/>
                <a:cs typeface="Bitter"/>
                <a:sym typeface="Bitter"/>
              </a:rPr>
              <a:t>- Introducing the PRECEDE-PROCEED Model -</a:t>
            </a:r>
            <a:endParaRPr lang="en-US" sz="4800" dirty="0"/>
          </a:p>
        </p:txBody>
      </p:sp>
      <p:sp>
        <p:nvSpPr>
          <p:cNvPr id="101" name="Google Shape;101;p12"/>
          <p:cNvSpPr/>
          <p:nvPr/>
        </p:nvSpPr>
        <p:spPr>
          <a:xfrm rot="-1089742">
            <a:off x="-756561" y="-54066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2" name="Google Shape;102;p12"/>
          <p:cNvSpPr/>
          <p:nvPr/>
        </p:nvSpPr>
        <p:spPr>
          <a:xfrm rot="-1022976">
            <a:off x="16395814" y="733808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3" name="Google Shape;103;p12"/>
          <p:cNvSpPr/>
          <p:nvPr/>
        </p:nvSpPr>
        <p:spPr>
          <a:xfrm>
            <a:off x="9676290" y="8242800"/>
            <a:ext cx="7315200" cy="159604"/>
          </a:xfrm>
          <a:custGeom>
            <a:avLst/>
            <a:gdLst/>
            <a:ahLst/>
            <a:cxnLst/>
            <a:rect l="l" t="t" r="r" b="b"/>
            <a:pathLst>
              <a:path w="7315200" h="159604" extrusionOk="0">
                <a:moveTo>
                  <a:pt x="0" y="0"/>
                </a:moveTo>
                <a:lnTo>
                  <a:pt x="7315200" y="0"/>
                </a:lnTo>
                <a:lnTo>
                  <a:pt x="7315200" y="159604"/>
                </a:lnTo>
                <a:lnTo>
                  <a:pt x="0" y="159604"/>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4" name="Google Shape;104;p12"/>
          <p:cNvSpPr/>
          <p:nvPr/>
        </p:nvSpPr>
        <p:spPr>
          <a:xfrm>
            <a:off x="2613909" y="242953"/>
            <a:ext cx="535620" cy="578236"/>
          </a:xfrm>
          <a:custGeom>
            <a:avLst/>
            <a:gdLst/>
            <a:ahLst/>
            <a:cxnLst/>
            <a:rect l="l" t="t" r="r" b="b"/>
            <a:pathLst>
              <a:path w="535620" h="578236" extrusionOk="0">
                <a:moveTo>
                  <a:pt x="0" y="0"/>
                </a:moveTo>
                <a:lnTo>
                  <a:pt x="535620" y="0"/>
                </a:lnTo>
                <a:lnTo>
                  <a:pt x="535620" y="578235"/>
                </a:lnTo>
                <a:lnTo>
                  <a:pt x="0" y="578235"/>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5" name="Google Shape;105;p12"/>
          <p:cNvSpPr/>
          <p:nvPr/>
        </p:nvSpPr>
        <p:spPr>
          <a:xfrm>
            <a:off x="11482664" y="1749200"/>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7" name="Google Shape;107;p12"/>
          <p:cNvSpPr/>
          <p:nvPr/>
        </p:nvSpPr>
        <p:spPr>
          <a:xfrm>
            <a:off x="812800" y="890744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8" name="Google Shape;108;p12"/>
          <p:cNvSpPr/>
          <p:nvPr/>
        </p:nvSpPr>
        <p:spPr>
          <a:xfrm>
            <a:off x="16723680" y="73958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99;p12"/>
          <p:cNvSpPr/>
          <p:nvPr/>
        </p:nvSpPr>
        <p:spPr>
          <a:xfrm>
            <a:off x="2504372" y="2944298"/>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5">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 name="Google Shape;100;p12"/>
          <p:cNvSpPr txBox="1"/>
          <p:nvPr/>
        </p:nvSpPr>
        <p:spPr>
          <a:xfrm>
            <a:off x="4835707" y="3696743"/>
            <a:ext cx="1605434"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08</a:t>
            </a:r>
            <a:endParaRPr dirty="0"/>
          </a:p>
        </p:txBody>
      </p:sp>
      <p:sp>
        <p:nvSpPr>
          <p:cNvPr id="17" name="Google Shape;63;p10"/>
          <p:cNvSpPr txBox="1"/>
          <p:nvPr/>
        </p:nvSpPr>
        <p:spPr>
          <a:xfrm>
            <a:off x="9390281" y="383951"/>
            <a:ext cx="7601209" cy="7239161"/>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Why This Framework?</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Provides a structured way to analyse diverse factors influencing student mental health (environmental, behavioural, administrative) (</a:t>
            </a:r>
            <a:r>
              <a:rPr lang="en-US" sz="2200" dirty="0" err="1">
                <a:effectLst/>
                <a:latin typeface="Calibri" panose="020F0502020204030204" pitchFamily="34" charset="0"/>
                <a:ea typeface="Calibri" panose="020F0502020204030204" pitchFamily="34" charset="0"/>
                <a:cs typeface="Times New Roman" panose="02020603050405020304" pitchFamily="18" charset="0"/>
              </a:rPr>
              <a:t>Beydokhti</a:t>
            </a:r>
            <a:r>
              <a:rPr lang="en-US" sz="2200" dirty="0">
                <a:effectLst/>
                <a:latin typeface="Calibri" panose="020F0502020204030204" pitchFamily="34" charset="0"/>
                <a:ea typeface="Calibri" panose="020F0502020204030204" pitchFamily="34" charset="0"/>
                <a:cs typeface="Times New Roman" panose="02020603050405020304" pitchFamily="18" charset="0"/>
              </a:rPr>
              <a:t> </a:t>
            </a:r>
            <a:r>
              <a:rPr lang="en-US" sz="22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2200" dirty="0">
                <a:effectLst/>
                <a:latin typeface="Calibri" panose="020F0502020204030204" pitchFamily="34" charset="0"/>
                <a:ea typeface="Calibri" panose="020F0502020204030204" pitchFamily="34" charset="0"/>
                <a:cs typeface="Times New Roman" panose="02020603050405020304" pitchFamily="18" charset="0"/>
              </a:rPr>
              <a:t> 2021</a:t>
            </a:r>
            <a:r>
              <a:rPr lang="en-GB" sz="2200" dirty="0">
                <a:effectLst/>
                <a:latin typeface="Calibri" panose="020F0502020204030204" pitchFamily="34" charset="0"/>
                <a:ea typeface="Calibri" panose="020F0502020204030204" pitchFamily="34" charset="0"/>
                <a:cs typeface="Times New Roman" panose="02020603050405020304" pitchFamily="18" charset="0"/>
              </a:rPr>
              <a:t>).</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Supports iterative evaluation, aligning well with digital interventions that can be refined based on real-time data and feedback (</a:t>
            </a:r>
            <a:r>
              <a:rPr lang="en-US" sz="2200" dirty="0" err="1">
                <a:effectLst/>
                <a:latin typeface="Calibri" panose="020F0502020204030204" pitchFamily="34" charset="0"/>
                <a:ea typeface="Calibri" panose="020F0502020204030204" pitchFamily="34" charset="0"/>
                <a:cs typeface="Times New Roman" panose="02020603050405020304" pitchFamily="18" charset="0"/>
              </a:rPr>
              <a:t>Beydokhti</a:t>
            </a:r>
            <a:r>
              <a:rPr lang="en-US" sz="2200" dirty="0">
                <a:effectLst/>
                <a:latin typeface="Calibri" panose="020F0502020204030204" pitchFamily="34" charset="0"/>
                <a:ea typeface="Calibri" panose="020F0502020204030204" pitchFamily="34" charset="0"/>
                <a:cs typeface="Times New Roman" panose="02020603050405020304" pitchFamily="18" charset="0"/>
              </a:rPr>
              <a:t> </a:t>
            </a:r>
            <a:r>
              <a:rPr lang="en-US" sz="22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2200" dirty="0">
                <a:effectLst/>
                <a:latin typeface="Calibri" panose="020F0502020204030204" pitchFamily="34" charset="0"/>
                <a:ea typeface="Calibri" panose="020F0502020204030204" pitchFamily="34" charset="0"/>
                <a:cs typeface="Times New Roman" panose="02020603050405020304" pitchFamily="18" charset="0"/>
              </a:rPr>
              <a:t> 2021</a:t>
            </a:r>
            <a:r>
              <a:rPr lang="en-GB" sz="2200" dirty="0">
                <a:effectLst/>
                <a:latin typeface="Calibri" panose="020F0502020204030204" pitchFamily="34" charset="0"/>
                <a:ea typeface="Calibri" panose="020F0502020204030204" pitchFamily="34" charset="0"/>
                <a:cs typeface="Times New Roman" panose="02020603050405020304" pitchFamily="18" charset="0"/>
              </a:rPr>
              <a:t>).</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Model Summary</a:t>
            </a:r>
            <a:r>
              <a:rPr lang="en-GB" sz="2200" dirty="0">
                <a:effectLst/>
                <a:latin typeface="Calibri" panose="020F0502020204030204" pitchFamily="34" charset="0"/>
                <a:ea typeface="Calibri" panose="020F0502020204030204" pitchFamily="34" charset="0"/>
                <a:cs typeface="Times New Roman" panose="02020603050405020304" pitchFamily="18" charset="0"/>
              </a:rPr>
              <a:t>:</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PRECEDE</a:t>
            </a:r>
            <a:r>
              <a:rPr lang="en-GB" sz="2200" dirty="0">
                <a:effectLst/>
                <a:latin typeface="Calibri" panose="020F0502020204030204" pitchFamily="34" charset="0"/>
                <a:ea typeface="Calibri" panose="020F0502020204030204" pitchFamily="34" charset="0"/>
                <a:cs typeface="Times New Roman" panose="02020603050405020304" pitchFamily="18" charset="0"/>
              </a:rPr>
              <a:t>: The PRECEDE phase examines underlying causes—academic pressure, personal stressors, or limited mental health literacy—before implementing solutions.</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PROCEED</a:t>
            </a:r>
            <a:r>
              <a:rPr lang="en-GB" sz="2200" dirty="0">
                <a:effectLst/>
                <a:latin typeface="Calibri" panose="020F0502020204030204" pitchFamily="34" charset="0"/>
                <a:ea typeface="Calibri" panose="020F0502020204030204" pitchFamily="34" charset="0"/>
                <a:cs typeface="Times New Roman" panose="02020603050405020304" pitchFamily="18" charset="0"/>
              </a:rPr>
              <a:t>: The PROCEED phase focuses on guiding actual deployment, policy alignment, and continuous improvement cycles, ensuring the chatbot remains relevant and effective.</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Since digital tools like chatbots can be continuously updated, this model allows for real-time feedback integration, ensuring the intervention evolves to meet student needs effectively.</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22"/>
          <p:cNvSpPr/>
          <p:nvPr/>
        </p:nvSpPr>
        <p:spPr>
          <a:xfrm>
            <a:off x="0" y="-1355867"/>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3" name="Google Shape;303;p22"/>
          <p:cNvSpPr/>
          <p:nvPr/>
        </p:nvSpPr>
        <p:spPr>
          <a:xfrm>
            <a:off x="263694" y="695480"/>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4" name="Google Shape;304;p22"/>
          <p:cNvSpPr/>
          <p:nvPr/>
        </p:nvSpPr>
        <p:spPr>
          <a:xfrm rot="10197675">
            <a:off x="-3096746" y="9369275"/>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5" name="Google Shape;305;p22"/>
          <p:cNvSpPr/>
          <p:nvPr/>
        </p:nvSpPr>
        <p:spPr>
          <a:xfrm>
            <a:off x="12402742" y="7577966"/>
            <a:ext cx="7315200" cy="1835450"/>
          </a:xfrm>
          <a:custGeom>
            <a:avLst/>
            <a:gdLst/>
            <a:ahLst/>
            <a:cxnLst/>
            <a:rect l="l" t="t" r="r" b="b"/>
            <a:pathLst>
              <a:path w="7315200" h="1835450" extrusionOk="0">
                <a:moveTo>
                  <a:pt x="0" y="0"/>
                </a:moveTo>
                <a:lnTo>
                  <a:pt x="7315200" y="0"/>
                </a:lnTo>
                <a:lnTo>
                  <a:pt x="7315200" y="1835451"/>
                </a:lnTo>
                <a:lnTo>
                  <a:pt x="0" y="1835451"/>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6" name="Google Shape;306;p22"/>
          <p:cNvSpPr/>
          <p:nvPr/>
        </p:nvSpPr>
        <p:spPr>
          <a:xfrm>
            <a:off x="14612043" y="7527462"/>
            <a:ext cx="2476999" cy="2136412"/>
          </a:xfrm>
          <a:custGeom>
            <a:avLst/>
            <a:gdLst/>
            <a:ahLst/>
            <a:cxnLst/>
            <a:rect l="l" t="t" r="r" b="b"/>
            <a:pathLst>
              <a:path w="2476999" h="2136412" extrusionOk="0">
                <a:moveTo>
                  <a:pt x="0" y="0"/>
                </a:moveTo>
                <a:lnTo>
                  <a:pt x="2476999" y="0"/>
                </a:lnTo>
                <a:lnTo>
                  <a:pt x="2476999" y="2136412"/>
                </a:lnTo>
                <a:lnTo>
                  <a:pt x="0" y="2136412"/>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7" name="Google Shape;307;p22"/>
          <p:cNvSpPr/>
          <p:nvPr/>
        </p:nvSpPr>
        <p:spPr>
          <a:xfrm>
            <a:off x="16060342" y="1405941"/>
            <a:ext cx="1028700" cy="912737"/>
          </a:xfrm>
          <a:custGeom>
            <a:avLst/>
            <a:gdLst/>
            <a:ahLst/>
            <a:cxnLst/>
            <a:rect l="l" t="t" r="r" b="b"/>
            <a:pathLst>
              <a:path w="1028700" h="912737" extrusionOk="0">
                <a:moveTo>
                  <a:pt x="0" y="0"/>
                </a:moveTo>
                <a:lnTo>
                  <a:pt x="1028700" y="0"/>
                </a:lnTo>
                <a:lnTo>
                  <a:pt x="1028700" y="912738"/>
                </a:lnTo>
                <a:lnTo>
                  <a:pt x="0" y="912738"/>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8" name="Google Shape;308;p22"/>
          <p:cNvSpPr/>
          <p:nvPr/>
        </p:nvSpPr>
        <p:spPr>
          <a:xfrm>
            <a:off x="7964068" y="7273957"/>
            <a:ext cx="1028700" cy="912737"/>
          </a:xfrm>
          <a:custGeom>
            <a:avLst/>
            <a:gdLst/>
            <a:ahLst/>
            <a:cxnLst/>
            <a:rect l="l" t="t" r="r" b="b"/>
            <a:pathLst>
              <a:path w="1028700" h="912737" extrusionOk="0">
                <a:moveTo>
                  <a:pt x="0" y="0"/>
                </a:moveTo>
                <a:lnTo>
                  <a:pt x="1028700" y="0"/>
                </a:lnTo>
                <a:lnTo>
                  <a:pt x="1028700" y="912737"/>
                </a:lnTo>
                <a:lnTo>
                  <a:pt x="0" y="912737"/>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9" name="Google Shape;309;p22"/>
          <p:cNvSpPr txBox="1"/>
          <p:nvPr/>
        </p:nvSpPr>
        <p:spPr>
          <a:xfrm>
            <a:off x="8256427" y="237249"/>
            <a:ext cx="9413008" cy="162506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400" b="1" dirty="0">
                <a:solidFill>
                  <a:srgbClr val="ED7843"/>
                </a:solidFill>
                <a:latin typeface="Bitter"/>
                <a:ea typeface="Bitter"/>
                <a:cs typeface="Bitter"/>
                <a:sym typeface="Bitter"/>
              </a:rPr>
              <a:t>Application </a:t>
            </a:r>
            <a:endParaRPr lang="en-US" sz="4400" b="1" dirty="0">
              <a:solidFill>
                <a:srgbClr val="ED7843"/>
              </a:solidFill>
              <a:latin typeface="Bitter"/>
              <a:ea typeface="Bitter"/>
              <a:cs typeface="Bitter"/>
              <a:sym typeface="Bitter"/>
            </a:endParaRPr>
          </a:p>
          <a:p>
            <a:pPr marL="0" marR="0" lvl="0" indent="0" algn="ctr" rtl="0">
              <a:lnSpc>
                <a:spcPct val="120000"/>
              </a:lnSpc>
              <a:spcBef>
                <a:spcPts val="0"/>
              </a:spcBef>
              <a:spcAft>
                <a:spcPts val="0"/>
              </a:spcAft>
              <a:buNone/>
            </a:pPr>
            <a:r>
              <a:rPr lang="en-US" sz="4400" b="1" dirty="0">
                <a:solidFill>
                  <a:srgbClr val="ED7843"/>
                </a:solidFill>
                <a:latin typeface="Bitter"/>
                <a:ea typeface="Bitter"/>
                <a:cs typeface="Bitter"/>
                <a:sym typeface="Bitter"/>
              </a:rPr>
              <a:t>- Applying Each Phase -</a:t>
            </a:r>
            <a:endParaRPr sz="4400" dirty="0"/>
          </a:p>
        </p:txBody>
      </p:sp>
      <p:sp>
        <p:nvSpPr>
          <p:cNvPr id="310" name="Google Shape;310;p22"/>
          <p:cNvSpPr txBox="1"/>
          <p:nvPr/>
        </p:nvSpPr>
        <p:spPr>
          <a:xfrm>
            <a:off x="8383640" y="2619925"/>
            <a:ext cx="9158581" cy="6645730"/>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Phase 1 &amp; 2 (Social &amp; Epidemiological Assessment)</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Wingdings" panose="05000000000000000000" pitchFamily="2" charset="2"/>
              <a:buChar char=""/>
              <a:tabLst>
                <a:tab pos="9144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In Phases 1 and 2, our expert employed at our platform will conduct social and epidemiological assessments—collecting student feedback on key stressors such as financial pressure, academic workload, and social isolation, while measuring the prevalence of anxiety and depression.</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Phase 3 (Educational/Ecological Assessment)</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Wingdings" panose="05000000000000000000" pitchFamily="2" charset="2"/>
              <a:buChar char=""/>
              <a:tabLst>
                <a:tab pos="9144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This phase identifies knowledge gaps, stigmas around mental health, campus-level resources, and IT infrastructure.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Phase 4 (Administrative &amp; Policy Assessment)</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Wingdings" panose="05000000000000000000" pitchFamily="2" charset="2"/>
              <a:buChar char=""/>
              <a:tabLst>
                <a:tab pos="9144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In this phase we coordinate with university leadership, campus health centres, and legal counsel to comply with data privacy.</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Phases 5–8</a:t>
            </a:r>
            <a:r>
              <a:rPr lang="en-GB" sz="2400" dirty="0">
                <a:effectLst/>
                <a:latin typeface="Calibri" panose="020F0502020204030204" pitchFamily="34" charset="0"/>
                <a:ea typeface="Calibri" panose="020F0502020204030204" pitchFamily="34" charset="0"/>
                <a:cs typeface="Times New Roman" panose="02020603050405020304" pitchFamily="18" charset="0"/>
              </a:rPr>
              <a:t>: Launch the chatbot pilot, track usage patterns, measure mental health outcomes, then refine content and integration with counselling departments.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11" name="Google Shape;311;p22"/>
          <p:cNvPicPr preferRelativeResize="0"/>
          <p:nvPr/>
        </p:nvPicPr>
        <p:blipFill>
          <a:blip r:embed="rId7"/>
          <a:stretch>
            <a:fillRect/>
          </a:stretch>
        </p:blipFill>
        <p:spPr>
          <a:xfrm>
            <a:off x="1616213" y="709813"/>
            <a:ext cx="5911576" cy="8867364"/>
          </a:xfrm>
          <a:prstGeom prst="rect">
            <a:avLst/>
          </a:prstGeom>
          <a:noFill/>
          <a:ln>
            <a:noFill/>
          </a:ln>
        </p:spPr>
      </p:pic>
      <p:sp>
        <p:nvSpPr>
          <p:cNvPr id="312" name="Google Shape;312;p22"/>
          <p:cNvSpPr/>
          <p:nvPr/>
        </p:nvSpPr>
        <p:spPr>
          <a:xfrm>
            <a:off x="6550886" y="358330"/>
            <a:ext cx="1627921" cy="1665392"/>
          </a:xfrm>
          <a:custGeom>
            <a:avLst/>
            <a:gdLst/>
            <a:ahLst/>
            <a:cxnLst/>
            <a:rect l="l" t="t" r="r" b="b"/>
            <a:pathLst>
              <a:path w="1627921" h="1665392" extrusionOk="0">
                <a:moveTo>
                  <a:pt x="0" y="0"/>
                </a:moveTo>
                <a:lnTo>
                  <a:pt x="1627921" y="0"/>
                </a:lnTo>
                <a:lnTo>
                  <a:pt x="1627921" y="1665393"/>
                </a:lnTo>
                <a:lnTo>
                  <a:pt x="0" y="1665393"/>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3" name="Google Shape;313;p22"/>
          <p:cNvSpPr/>
          <p:nvPr/>
        </p:nvSpPr>
        <p:spPr>
          <a:xfrm>
            <a:off x="560854" y="8595668"/>
            <a:ext cx="2023304" cy="1325264"/>
          </a:xfrm>
          <a:custGeom>
            <a:avLst/>
            <a:gdLst/>
            <a:ahLst/>
            <a:cxnLst/>
            <a:rect l="l" t="t" r="r" b="b"/>
            <a:pathLst>
              <a:path w="2023304" h="1325264" extrusionOk="0">
                <a:moveTo>
                  <a:pt x="0" y="0"/>
                </a:moveTo>
                <a:lnTo>
                  <a:pt x="2023305" y="0"/>
                </a:lnTo>
                <a:lnTo>
                  <a:pt x="2023305" y="1325264"/>
                </a:lnTo>
                <a:lnTo>
                  <a:pt x="0" y="1325264"/>
                </a:lnTo>
                <a:lnTo>
                  <a:pt x="0" y="0"/>
                </a:lnTo>
                <a:close/>
              </a:path>
            </a:pathLst>
          </a:custGeom>
          <a:blipFill rotWithShape="1">
            <a:blip r:embed="rId9"/>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 name="Google Shape;99;p12"/>
          <p:cNvSpPr/>
          <p:nvPr/>
        </p:nvSpPr>
        <p:spPr>
          <a:xfrm>
            <a:off x="-292474" y="-947680"/>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10">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100;p12"/>
          <p:cNvSpPr txBox="1"/>
          <p:nvPr/>
        </p:nvSpPr>
        <p:spPr>
          <a:xfrm>
            <a:off x="2038861" y="-195235"/>
            <a:ext cx="1349798"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09</a:t>
            </a:r>
            <a:endParaRPr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2"/>
        <p:cNvGrpSpPr/>
        <p:nvPr/>
      </p:nvGrpSpPr>
      <p:grpSpPr>
        <a:xfrm>
          <a:off x="0" y="0"/>
          <a:ext cx="0" cy="0"/>
          <a:chOff x="0" y="0"/>
          <a:chExt cx="0" cy="0"/>
        </a:xfrm>
      </p:grpSpPr>
      <p:sp>
        <p:nvSpPr>
          <p:cNvPr id="53" name="Google Shape;53;p10"/>
          <p:cNvSpPr/>
          <p:nvPr/>
        </p:nvSpPr>
        <p:spPr>
          <a:xfrm>
            <a:off x="0" y="0"/>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4" name="Google Shape;54;p10"/>
          <p:cNvSpPr/>
          <p:nvPr/>
        </p:nvSpPr>
        <p:spPr>
          <a:xfrm>
            <a:off x="14713828" y="7844790"/>
            <a:ext cx="6430771" cy="4702502"/>
          </a:xfrm>
          <a:custGeom>
            <a:avLst/>
            <a:gdLst/>
            <a:ahLst/>
            <a:cxnLst/>
            <a:rect l="l" t="t" r="r" b="b"/>
            <a:pathLst>
              <a:path w="6430771" h="4702502" extrusionOk="0">
                <a:moveTo>
                  <a:pt x="0" y="0"/>
                </a:moveTo>
                <a:lnTo>
                  <a:pt x="6430771" y="0"/>
                </a:lnTo>
                <a:lnTo>
                  <a:pt x="6430771" y="4702501"/>
                </a:lnTo>
                <a:lnTo>
                  <a:pt x="0" y="4702501"/>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5" name="Google Shape;55;p10"/>
          <p:cNvSpPr/>
          <p:nvPr/>
        </p:nvSpPr>
        <p:spPr>
          <a:xfrm>
            <a:off x="-1572853" y="-1477289"/>
            <a:ext cx="3520289" cy="3596719"/>
          </a:xfrm>
          <a:custGeom>
            <a:avLst/>
            <a:gdLst/>
            <a:ahLst/>
            <a:cxnLst/>
            <a:rect l="l" t="t" r="r" b="b"/>
            <a:pathLst>
              <a:path w="3520289" h="3596719" extrusionOk="0">
                <a:moveTo>
                  <a:pt x="0" y="0"/>
                </a:moveTo>
                <a:lnTo>
                  <a:pt x="3520289" y="0"/>
                </a:lnTo>
                <a:lnTo>
                  <a:pt x="3520289" y="3596720"/>
                </a:lnTo>
                <a:lnTo>
                  <a:pt x="0" y="3596720"/>
                </a:lnTo>
                <a:lnTo>
                  <a:pt x="0" y="0"/>
                </a:lnTo>
                <a:close/>
              </a:path>
            </a:pathLst>
          </a:custGeom>
          <a:blipFill rotWithShape="1">
            <a:blip r:embed="rId3">
              <a:alphaModFix amt="6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6" name="Google Shape;56;p10"/>
          <p:cNvSpPr txBox="1"/>
          <p:nvPr/>
        </p:nvSpPr>
        <p:spPr>
          <a:xfrm>
            <a:off x="1028700" y="1649333"/>
            <a:ext cx="17004624" cy="1772793"/>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4800" b="1" i="1" dirty="0">
                <a:solidFill>
                  <a:srgbClr val="ED7843"/>
                </a:solidFill>
                <a:latin typeface="Bitter"/>
                <a:ea typeface="Bitter"/>
                <a:cs typeface="Bitter"/>
                <a:sym typeface="Bitter"/>
              </a:rPr>
              <a:t>Application</a:t>
            </a:r>
            <a:r>
              <a:rPr lang="en-US" sz="4800" b="1" dirty="0">
                <a:solidFill>
                  <a:srgbClr val="ED7843"/>
                </a:solidFill>
                <a:latin typeface="Bitter"/>
                <a:ea typeface="Bitter"/>
                <a:cs typeface="Bitter"/>
                <a:sym typeface="Bitter"/>
              </a:rPr>
              <a:t> - Delivering the Intervention Through the Model -</a:t>
            </a:r>
            <a:endParaRPr sz="800" dirty="0"/>
          </a:p>
        </p:txBody>
      </p:sp>
      <p:sp>
        <p:nvSpPr>
          <p:cNvPr id="57" name="Google Shape;57;p10"/>
          <p:cNvSpPr/>
          <p:nvPr/>
        </p:nvSpPr>
        <p:spPr>
          <a:xfrm>
            <a:off x="-1462585" y="-198824"/>
            <a:ext cx="4982571" cy="2455049"/>
          </a:xfrm>
          <a:custGeom>
            <a:avLst/>
            <a:gdLst/>
            <a:ahLst/>
            <a:cxnLst/>
            <a:rect l="l" t="t" r="r" b="b"/>
            <a:pathLst>
              <a:path w="4982571" h="2455049" extrusionOk="0">
                <a:moveTo>
                  <a:pt x="0" y="0"/>
                </a:moveTo>
                <a:lnTo>
                  <a:pt x="4982570" y="0"/>
                </a:lnTo>
                <a:lnTo>
                  <a:pt x="4982570" y="2455048"/>
                </a:lnTo>
                <a:lnTo>
                  <a:pt x="0" y="2455048"/>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9" name="Google Shape;59;p10"/>
          <p:cNvSpPr/>
          <p:nvPr/>
        </p:nvSpPr>
        <p:spPr>
          <a:xfrm>
            <a:off x="11428762" y="7831951"/>
            <a:ext cx="5467827" cy="2694148"/>
          </a:xfrm>
          <a:custGeom>
            <a:avLst/>
            <a:gdLst/>
            <a:ahLst/>
            <a:cxnLst/>
            <a:rect l="l" t="t" r="r" b="b"/>
            <a:pathLst>
              <a:path w="5467827" h="2694148" extrusionOk="0">
                <a:moveTo>
                  <a:pt x="0" y="0"/>
                </a:moveTo>
                <a:lnTo>
                  <a:pt x="5467828" y="0"/>
                </a:lnTo>
                <a:lnTo>
                  <a:pt x="5467828" y="2694148"/>
                </a:lnTo>
                <a:lnTo>
                  <a:pt x="0" y="2694148"/>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0" name="Google Shape;60;p10"/>
          <p:cNvSpPr/>
          <p:nvPr/>
        </p:nvSpPr>
        <p:spPr>
          <a:xfrm>
            <a:off x="16923860" y="8867769"/>
            <a:ext cx="764464" cy="781061"/>
          </a:xfrm>
          <a:custGeom>
            <a:avLst/>
            <a:gdLst/>
            <a:ahLst/>
            <a:cxnLst/>
            <a:rect l="l" t="t" r="r" b="b"/>
            <a:pathLst>
              <a:path w="764464" h="781061" extrusionOk="0">
                <a:moveTo>
                  <a:pt x="0" y="0"/>
                </a:moveTo>
                <a:lnTo>
                  <a:pt x="764464" y="0"/>
                </a:lnTo>
                <a:lnTo>
                  <a:pt x="764464" y="781062"/>
                </a:lnTo>
                <a:lnTo>
                  <a:pt x="0" y="781062"/>
                </a:lnTo>
                <a:lnTo>
                  <a:pt x="0" y="0"/>
                </a:lnTo>
                <a:close/>
              </a:path>
            </a:pathLst>
          </a:custGeom>
          <a:blipFill rotWithShape="1">
            <a:blip r:embed="rId3">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1" name="Google Shape;61;p10"/>
          <p:cNvSpPr/>
          <p:nvPr/>
        </p:nvSpPr>
        <p:spPr>
          <a:xfrm>
            <a:off x="17259300" y="563499"/>
            <a:ext cx="382232" cy="390531"/>
          </a:xfrm>
          <a:custGeom>
            <a:avLst/>
            <a:gdLst/>
            <a:ahLst/>
            <a:cxnLst/>
            <a:rect l="l" t="t" r="r" b="b"/>
            <a:pathLst>
              <a:path w="382232" h="390531" extrusionOk="0">
                <a:moveTo>
                  <a:pt x="0" y="0"/>
                </a:moveTo>
                <a:lnTo>
                  <a:pt x="382232" y="0"/>
                </a:lnTo>
                <a:lnTo>
                  <a:pt x="382232" y="390531"/>
                </a:lnTo>
                <a:lnTo>
                  <a:pt x="0" y="390531"/>
                </a:lnTo>
                <a:lnTo>
                  <a:pt x="0" y="0"/>
                </a:lnTo>
                <a:close/>
              </a:path>
            </a:pathLst>
          </a:custGeom>
          <a:blipFill rotWithShape="1">
            <a:blip r:embed="rId3">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2" name="Google Shape;62;p10"/>
          <p:cNvSpPr/>
          <p:nvPr/>
        </p:nvSpPr>
        <p:spPr>
          <a:xfrm>
            <a:off x="14925795" y="8259769"/>
            <a:ext cx="1020803" cy="998531"/>
          </a:xfrm>
          <a:custGeom>
            <a:avLst/>
            <a:gdLst/>
            <a:ahLst/>
            <a:cxnLst/>
            <a:rect l="l" t="t" r="r" b="b"/>
            <a:pathLst>
              <a:path w="1020803" h="998531" extrusionOk="0">
                <a:moveTo>
                  <a:pt x="0" y="0"/>
                </a:moveTo>
                <a:lnTo>
                  <a:pt x="1020803" y="0"/>
                </a:lnTo>
                <a:lnTo>
                  <a:pt x="1020803" y="998531"/>
                </a:lnTo>
                <a:lnTo>
                  <a:pt x="0" y="998531"/>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3" name="Google Shape;63;p10"/>
          <p:cNvSpPr txBox="1"/>
          <p:nvPr/>
        </p:nvSpPr>
        <p:spPr>
          <a:xfrm>
            <a:off x="818862" y="3332336"/>
            <a:ext cx="10803230" cy="5855385"/>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Implementation</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Small pilot test within select dorms or student organisations, assessing chatbot reliability, user satisfaction, and crisis escalation procedures.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Once initial feedback and usage data confirm effectiveness, we’ll gradually scale up across the university. Evaluation will occur on three levels.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Evaluation</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Process</a:t>
            </a:r>
            <a:r>
              <a:rPr lang="en-GB" sz="2400" dirty="0">
                <a:effectLst/>
                <a:latin typeface="Calibri" panose="020F0502020204030204" pitchFamily="34" charset="0"/>
                <a:ea typeface="Calibri" panose="020F0502020204030204" pitchFamily="34" charset="0"/>
                <a:cs typeface="Times New Roman" panose="02020603050405020304" pitchFamily="18" charset="0"/>
              </a:rPr>
              <a:t>: Monitor daily active users, conversation length, user satisfaction surveys, and dropout rates.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Impact</a:t>
            </a:r>
            <a:r>
              <a:rPr lang="en-GB" sz="2400" dirty="0">
                <a:effectLst/>
                <a:latin typeface="Calibri" panose="020F0502020204030204" pitchFamily="34" charset="0"/>
                <a:ea typeface="Calibri" panose="020F0502020204030204" pitchFamily="34" charset="0"/>
                <a:cs typeface="Times New Roman" panose="02020603050405020304" pitchFamily="18" charset="0"/>
              </a:rPr>
              <a:t>: Track self-reported reductions in stress or anxiety, improved coping strategies, or fewer crises.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07000"/>
              </a:lnSpc>
              <a:spcBef>
                <a:spcPts val="0"/>
              </a:spcBef>
              <a:spcAft>
                <a:spcPts val="800"/>
              </a:spcAft>
              <a:buSzPts val="1000"/>
              <a:buFont typeface="+mj-lt"/>
              <a:buAutoNum type="arabicPeriod"/>
              <a:tabLst>
                <a:tab pos="9144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Outcome</a:t>
            </a:r>
            <a:r>
              <a:rPr lang="en-GB" sz="2400" dirty="0">
                <a:effectLst/>
                <a:latin typeface="Calibri" panose="020F0502020204030204" pitchFamily="34" charset="0"/>
                <a:ea typeface="Calibri" panose="020F0502020204030204" pitchFamily="34" charset="0"/>
                <a:cs typeface="Times New Roman" panose="02020603050405020304" pitchFamily="18" charset="0"/>
              </a:rPr>
              <a:t>: Assess broader shifts in campus culture, potentially reflected in fewer missed classes, improved academic performance, or reduced reliance on emergency mental health resources.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4" name="Google Shape;64;p10"/>
          <p:cNvSpPr/>
          <p:nvPr/>
        </p:nvSpPr>
        <p:spPr>
          <a:xfrm>
            <a:off x="16533879" y="758764"/>
            <a:ext cx="725421" cy="709593"/>
          </a:xfrm>
          <a:custGeom>
            <a:avLst/>
            <a:gdLst/>
            <a:ahLst/>
            <a:cxnLst/>
            <a:rect l="l" t="t" r="r" b="b"/>
            <a:pathLst>
              <a:path w="725421" h="709593" extrusionOk="0">
                <a:moveTo>
                  <a:pt x="0" y="0"/>
                </a:moveTo>
                <a:lnTo>
                  <a:pt x="725421" y="0"/>
                </a:lnTo>
                <a:lnTo>
                  <a:pt x="725421" y="709594"/>
                </a:lnTo>
                <a:lnTo>
                  <a:pt x="0" y="709594"/>
                </a:lnTo>
                <a:lnTo>
                  <a:pt x="0" y="0"/>
                </a:lnTo>
                <a:close/>
              </a:path>
            </a:pathLst>
          </a:custGeom>
          <a:blipFill rotWithShape="1">
            <a:blip r:embed="rId7"/>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5" name="Google Shape;65;p10"/>
          <p:cNvSpPr/>
          <p:nvPr/>
        </p:nvSpPr>
        <p:spPr>
          <a:xfrm>
            <a:off x="4732925" y="827928"/>
            <a:ext cx="694598" cy="679444"/>
          </a:xfrm>
          <a:custGeom>
            <a:avLst/>
            <a:gdLst/>
            <a:ahLst/>
            <a:cxnLst/>
            <a:rect l="l" t="t" r="r" b="b"/>
            <a:pathLst>
              <a:path w="694598" h="679444" extrusionOk="0">
                <a:moveTo>
                  <a:pt x="0" y="0"/>
                </a:moveTo>
                <a:lnTo>
                  <a:pt x="694599" y="0"/>
                </a:lnTo>
                <a:lnTo>
                  <a:pt x="694599" y="679444"/>
                </a:lnTo>
                <a:lnTo>
                  <a:pt x="0" y="679444"/>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 name="Google Shape;99;p12"/>
          <p:cNvSpPr/>
          <p:nvPr/>
        </p:nvSpPr>
        <p:spPr>
          <a:xfrm>
            <a:off x="5909671" y="-835806"/>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9">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 name="Google Shape;100;p12"/>
          <p:cNvSpPr txBox="1"/>
          <p:nvPr/>
        </p:nvSpPr>
        <p:spPr>
          <a:xfrm>
            <a:off x="8241005" y="-83361"/>
            <a:ext cx="1575347"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10</a:t>
            </a:r>
            <a:endParaRPr dirty="0"/>
          </a:p>
        </p:txBody>
      </p:sp>
      <p:sp>
        <p:nvSpPr>
          <p:cNvPr id="17" name="Google Shape;106;p12"/>
          <p:cNvSpPr/>
          <p:nvPr/>
        </p:nvSpPr>
        <p:spPr>
          <a:xfrm>
            <a:off x="12411517" y="2256225"/>
            <a:ext cx="5295653" cy="7688789"/>
          </a:xfrm>
          <a:custGeom>
            <a:avLst/>
            <a:gdLst/>
            <a:ahLst/>
            <a:cxnLst/>
            <a:rect l="l" t="t" r="r" b="b"/>
            <a:pathLst>
              <a:path w="5295653" h="7688789" extrusionOk="0">
                <a:moveTo>
                  <a:pt x="0" y="0"/>
                </a:moveTo>
                <a:lnTo>
                  <a:pt x="5295653" y="0"/>
                </a:lnTo>
                <a:lnTo>
                  <a:pt x="5295653" y="7688789"/>
                </a:lnTo>
                <a:lnTo>
                  <a:pt x="0" y="7688789"/>
                </a:lnTo>
                <a:lnTo>
                  <a:pt x="0" y="0"/>
                </a:lnTo>
                <a:close/>
              </a:path>
            </a:pathLst>
          </a:custGeom>
          <a:blipFill rotWithShape="1">
            <a:blip r:embed="rId10"/>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2"/>
          <p:cNvSpPr/>
          <p:nvPr/>
        </p:nvSpPr>
        <p:spPr>
          <a:xfrm>
            <a:off x="0" y="-807064"/>
            <a:ext cx="18288000" cy="12512842"/>
          </a:xfrm>
          <a:custGeom>
            <a:avLst/>
            <a:gdLst/>
            <a:ahLst/>
            <a:cxnLst/>
            <a:rect l="l" t="t" r="r" b="b"/>
            <a:pathLst>
              <a:path w="18288000" h="12512842" extrusionOk="0">
                <a:moveTo>
                  <a:pt x="0" y="0"/>
                </a:moveTo>
                <a:lnTo>
                  <a:pt x="18288000" y="0"/>
                </a:lnTo>
                <a:lnTo>
                  <a:pt x="18288000" y="12512843"/>
                </a:lnTo>
                <a:lnTo>
                  <a:pt x="0" y="12512843"/>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97" name="Google Shape;97;p12"/>
          <p:cNvSpPr txBox="1"/>
          <p:nvPr/>
        </p:nvSpPr>
        <p:spPr>
          <a:xfrm>
            <a:off x="497541" y="5599249"/>
            <a:ext cx="8892739" cy="265919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800" b="1" i="1" dirty="0">
                <a:solidFill>
                  <a:srgbClr val="4E869D"/>
                </a:solidFill>
                <a:latin typeface="Bitter"/>
                <a:ea typeface="Bitter"/>
                <a:cs typeface="Bitter"/>
                <a:sym typeface="Bitter"/>
              </a:rPr>
              <a:t>Barriers</a:t>
            </a:r>
            <a:r>
              <a:rPr lang="en-US" sz="4800" b="1" dirty="0">
                <a:solidFill>
                  <a:srgbClr val="4E869D"/>
                </a:solidFill>
                <a:latin typeface="Bitter"/>
                <a:ea typeface="Bitter"/>
                <a:cs typeface="Bitter"/>
                <a:sym typeface="Bitter"/>
              </a:rPr>
              <a:t> </a:t>
            </a:r>
            <a:endParaRPr lang="en-US" sz="4800" b="1" dirty="0">
              <a:solidFill>
                <a:srgbClr val="4E869D"/>
              </a:solidFill>
              <a:latin typeface="Bitter"/>
              <a:ea typeface="Bitter"/>
              <a:cs typeface="Bitter"/>
              <a:sym typeface="Bitter"/>
            </a:endParaRPr>
          </a:p>
          <a:p>
            <a:pPr marL="0" marR="0" lvl="0" indent="0" algn="ctr" rtl="0">
              <a:lnSpc>
                <a:spcPct val="120000"/>
              </a:lnSpc>
              <a:spcBef>
                <a:spcPts val="0"/>
              </a:spcBef>
              <a:spcAft>
                <a:spcPts val="0"/>
              </a:spcAft>
              <a:buNone/>
            </a:pPr>
            <a:r>
              <a:rPr lang="en-US" sz="4800" b="1" dirty="0">
                <a:solidFill>
                  <a:srgbClr val="4E869D"/>
                </a:solidFill>
                <a:latin typeface="Bitter"/>
                <a:ea typeface="Bitter"/>
                <a:cs typeface="Bitter"/>
                <a:sym typeface="Bitter"/>
              </a:rPr>
              <a:t>- Potential Stakeholders &amp; Their Roles -</a:t>
            </a:r>
            <a:endParaRPr lang="en-US" sz="4800" dirty="0"/>
          </a:p>
        </p:txBody>
      </p:sp>
      <p:sp>
        <p:nvSpPr>
          <p:cNvPr id="101" name="Google Shape;101;p12"/>
          <p:cNvSpPr/>
          <p:nvPr/>
        </p:nvSpPr>
        <p:spPr>
          <a:xfrm rot="-1089742">
            <a:off x="-756561" y="-54066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2" name="Google Shape;102;p12"/>
          <p:cNvSpPr/>
          <p:nvPr/>
        </p:nvSpPr>
        <p:spPr>
          <a:xfrm rot="-1022976">
            <a:off x="16395814" y="733808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3" name="Google Shape;103;p12"/>
          <p:cNvSpPr/>
          <p:nvPr/>
        </p:nvSpPr>
        <p:spPr>
          <a:xfrm>
            <a:off x="9676290" y="8242800"/>
            <a:ext cx="7315200" cy="159604"/>
          </a:xfrm>
          <a:custGeom>
            <a:avLst/>
            <a:gdLst/>
            <a:ahLst/>
            <a:cxnLst/>
            <a:rect l="l" t="t" r="r" b="b"/>
            <a:pathLst>
              <a:path w="7315200" h="159604" extrusionOk="0">
                <a:moveTo>
                  <a:pt x="0" y="0"/>
                </a:moveTo>
                <a:lnTo>
                  <a:pt x="7315200" y="0"/>
                </a:lnTo>
                <a:lnTo>
                  <a:pt x="7315200" y="159604"/>
                </a:lnTo>
                <a:lnTo>
                  <a:pt x="0" y="159604"/>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4" name="Google Shape;104;p12"/>
          <p:cNvSpPr/>
          <p:nvPr/>
        </p:nvSpPr>
        <p:spPr>
          <a:xfrm>
            <a:off x="2613909" y="242953"/>
            <a:ext cx="535620" cy="578236"/>
          </a:xfrm>
          <a:custGeom>
            <a:avLst/>
            <a:gdLst/>
            <a:ahLst/>
            <a:cxnLst/>
            <a:rect l="l" t="t" r="r" b="b"/>
            <a:pathLst>
              <a:path w="535620" h="578236" extrusionOk="0">
                <a:moveTo>
                  <a:pt x="0" y="0"/>
                </a:moveTo>
                <a:lnTo>
                  <a:pt x="535620" y="0"/>
                </a:lnTo>
                <a:lnTo>
                  <a:pt x="535620" y="578235"/>
                </a:lnTo>
                <a:lnTo>
                  <a:pt x="0" y="578235"/>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5" name="Google Shape;105;p12"/>
          <p:cNvSpPr/>
          <p:nvPr/>
        </p:nvSpPr>
        <p:spPr>
          <a:xfrm>
            <a:off x="11482664" y="1749200"/>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7" name="Google Shape;107;p12"/>
          <p:cNvSpPr/>
          <p:nvPr/>
        </p:nvSpPr>
        <p:spPr>
          <a:xfrm>
            <a:off x="812800" y="890744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8" name="Google Shape;108;p12"/>
          <p:cNvSpPr/>
          <p:nvPr/>
        </p:nvSpPr>
        <p:spPr>
          <a:xfrm>
            <a:off x="16723680" y="73958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99;p12"/>
          <p:cNvSpPr/>
          <p:nvPr/>
        </p:nvSpPr>
        <p:spPr>
          <a:xfrm>
            <a:off x="2504372" y="2944298"/>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5">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 name="Google Shape;100;p12"/>
          <p:cNvSpPr txBox="1"/>
          <p:nvPr/>
        </p:nvSpPr>
        <p:spPr>
          <a:xfrm>
            <a:off x="4835707" y="3696743"/>
            <a:ext cx="1605434"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11</a:t>
            </a:r>
            <a:endParaRPr dirty="0"/>
          </a:p>
        </p:txBody>
      </p:sp>
      <p:sp>
        <p:nvSpPr>
          <p:cNvPr id="17" name="Google Shape;63;p10"/>
          <p:cNvSpPr txBox="1"/>
          <p:nvPr/>
        </p:nvSpPr>
        <p:spPr>
          <a:xfrm>
            <a:off x="9390281" y="383951"/>
            <a:ext cx="7601209" cy="7333482"/>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University Counselling Centre</a:t>
            </a:r>
            <a:r>
              <a:rPr lang="en-GB" sz="2400" dirty="0">
                <a:effectLst/>
                <a:latin typeface="Calibri" panose="020F0502020204030204" pitchFamily="34" charset="0"/>
                <a:ea typeface="Calibri" panose="020F0502020204030204" pitchFamily="34" charset="0"/>
                <a:cs typeface="Times New Roman" panose="02020603050405020304" pitchFamily="18" charset="0"/>
              </a:rPr>
              <a:t>: The counselling centre plays a critical role, as it oversees mental health policies, ensures chatbot advice aligns with current best practices.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IT Services</a:t>
            </a:r>
            <a:r>
              <a:rPr lang="en-GB" sz="2400" dirty="0">
                <a:effectLst/>
                <a:latin typeface="Calibri" panose="020F0502020204030204" pitchFamily="34" charset="0"/>
                <a:ea typeface="Calibri" panose="020F0502020204030204" pitchFamily="34" charset="0"/>
                <a:cs typeface="Times New Roman" panose="02020603050405020304" pitchFamily="18" charset="0"/>
              </a:rPr>
              <a:t>: Maintains the technical infrastructure, resolves bugs, and manages chatbot data security.</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Faculty &amp; Academic Departments</a:t>
            </a:r>
            <a:r>
              <a:rPr lang="en-GB" sz="2400" dirty="0">
                <a:effectLst/>
                <a:latin typeface="Calibri" panose="020F0502020204030204" pitchFamily="34" charset="0"/>
                <a:ea typeface="Calibri" panose="020F0502020204030204" pitchFamily="34" charset="0"/>
                <a:cs typeface="Times New Roman" panose="02020603050405020304" pitchFamily="18" charset="0"/>
              </a:rPr>
              <a:t>: Help promote the chatbot, possibly offering extra credit or integrating it into orientation programs.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Student Affairs &amp; Peer Mentors</a:t>
            </a:r>
            <a:r>
              <a:rPr lang="en-GB" sz="2400" dirty="0">
                <a:effectLst/>
                <a:latin typeface="Calibri" panose="020F0502020204030204" pitchFamily="34" charset="0"/>
                <a:ea typeface="Calibri" panose="020F0502020204030204" pitchFamily="34" charset="0"/>
                <a:cs typeface="Times New Roman" panose="02020603050405020304" pitchFamily="18" charset="0"/>
              </a:rPr>
              <a:t>: Student Affairs and peer mentors can offer valuable user feedback and help build trust among hesitant users or students.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Funding Bodies</a:t>
            </a:r>
            <a:r>
              <a:rPr lang="en-GB" sz="2400" dirty="0">
                <a:effectLst/>
                <a:latin typeface="Calibri" panose="020F0502020204030204" pitchFamily="34" charset="0"/>
                <a:ea typeface="Calibri" panose="020F0502020204030204" pitchFamily="34" charset="0"/>
                <a:cs typeface="Times New Roman" panose="02020603050405020304" pitchFamily="18" charset="0"/>
              </a:rPr>
              <a:t>: University budget committees or external grants sponsor platform development, marketing, and staff training.</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Collaboration across these stakeholders fosters trust, ensuring that the digital tool integrates seamlessly into campus life.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22"/>
          <p:cNvSpPr/>
          <p:nvPr/>
        </p:nvSpPr>
        <p:spPr>
          <a:xfrm>
            <a:off x="0" y="-1355867"/>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3" name="Google Shape;303;p22"/>
          <p:cNvSpPr/>
          <p:nvPr/>
        </p:nvSpPr>
        <p:spPr>
          <a:xfrm>
            <a:off x="263694" y="695480"/>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4" name="Google Shape;304;p22"/>
          <p:cNvSpPr/>
          <p:nvPr/>
        </p:nvSpPr>
        <p:spPr>
          <a:xfrm rot="10197675">
            <a:off x="-3096746" y="9369275"/>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5" name="Google Shape;305;p22"/>
          <p:cNvSpPr/>
          <p:nvPr/>
        </p:nvSpPr>
        <p:spPr>
          <a:xfrm>
            <a:off x="12402742" y="7577966"/>
            <a:ext cx="7315200" cy="1835450"/>
          </a:xfrm>
          <a:custGeom>
            <a:avLst/>
            <a:gdLst/>
            <a:ahLst/>
            <a:cxnLst/>
            <a:rect l="l" t="t" r="r" b="b"/>
            <a:pathLst>
              <a:path w="7315200" h="1835450" extrusionOk="0">
                <a:moveTo>
                  <a:pt x="0" y="0"/>
                </a:moveTo>
                <a:lnTo>
                  <a:pt x="7315200" y="0"/>
                </a:lnTo>
                <a:lnTo>
                  <a:pt x="7315200" y="1835451"/>
                </a:lnTo>
                <a:lnTo>
                  <a:pt x="0" y="1835451"/>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6" name="Google Shape;306;p22"/>
          <p:cNvSpPr/>
          <p:nvPr/>
        </p:nvSpPr>
        <p:spPr>
          <a:xfrm>
            <a:off x="14612043" y="7527462"/>
            <a:ext cx="2476999" cy="2136412"/>
          </a:xfrm>
          <a:custGeom>
            <a:avLst/>
            <a:gdLst/>
            <a:ahLst/>
            <a:cxnLst/>
            <a:rect l="l" t="t" r="r" b="b"/>
            <a:pathLst>
              <a:path w="2476999" h="2136412" extrusionOk="0">
                <a:moveTo>
                  <a:pt x="0" y="0"/>
                </a:moveTo>
                <a:lnTo>
                  <a:pt x="2476999" y="0"/>
                </a:lnTo>
                <a:lnTo>
                  <a:pt x="2476999" y="2136412"/>
                </a:lnTo>
                <a:lnTo>
                  <a:pt x="0" y="2136412"/>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7" name="Google Shape;307;p22"/>
          <p:cNvSpPr/>
          <p:nvPr/>
        </p:nvSpPr>
        <p:spPr>
          <a:xfrm>
            <a:off x="16060342" y="1405941"/>
            <a:ext cx="1028700" cy="912737"/>
          </a:xfrm>
          <a:custGeom>
            <a:avLst/>
            <a:gdLst/>
            <a:ahLst/>
            <a:cxnLst/>
            <a:rect l="l" t="t" r="r" b="b"/>
            <a:pathLst>
              <a:path w="1028700" h="912737" extrusionOk="0">
                <a:moveTo>
                  <a:pt x="0" y="0"/>
                </a:moveTo>
                <a:lnTo>
                  <a:pt x="1028700" y="0"/>
                </a:lnTo>
                <a:lnTo>
                  <a:pt x="1028700" y="912738"/>
                </a:lnTo>
                <a:lnTo>
                  <a:pt x="0" y="912738"/>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8" name="Google Shape;308;p22"/>
          <p:cNvSpPr/>
          <p:nvPr/>
        </p:nvSpPr>
        <p:spPr>
          <a:xfrm>
            <a:off x="7964068" y="7273957"/>
            <a:ext cx="1028700" cy="912737"/>
          </a:xfrm>
          <a:custGeom>
            <a:avLst/>
            <a:gdLst/>
            <a:ahLst/>
            <a:cxnLst/>
            <a:rect l="l" t="t" r="r" b="b"/>
            <a:pathLst>
              <a:path w="1028700" h="912737" extrusionOk="0">
                <a:moveTo>
                  <a:pt x="0" y="0"/>
                </a:moveTo>
                <a:lnTo>
                  <a:pt x="1028700" y="0"/>
                </a:lnTo>
                <a:lnTo>
                  <a:pt x="1028700" y="912737"/>
                </a:lnTo>
                <a:lnTo>
                  <a:pt x="0" y="912737"/>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9" name="Google Shape;309;p22"/>
          <p:cNvSpPr txBox="1"/>
          <p:nvPr/>
        </p:nvSpPr>
        <p:spPr>
          <a:xfrm>
            <a:off x="8256427" y="237249"/>
            <a:ext cx="9413008" cy="243759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400" b="1" dirty="0">
                <a:solidFill>
                  <a:srgbClr val="ED7843"/>
                </a:solidFill>
                <a:latin typeface="Bitter"/>
                <a:ea typeface="Bitter"/>
                <a:cs typeface="Bitter"/>
                <a:sym typeface="Bitter"/>
              </a:rPr>
              <a:t>Barriers </a:t>
            </a:r>
            <a:endParaRPr lang="en-US" sz="4400" b="1" dirty="0">
              <a:solidFill>
                <a:srgbClr val="ED7843"/>
              </a:solidFill>
              <a:latin typeface="Bitter"/>
              <a:ea typeface="Bitter"/>
              <a:cs typeface="Bitter"/>
              <a:sym typeface="Bitter"/>
            </a:endParaRPr>
          </a:p>
          <a:p>
            <a:pPr marL="0" marR="0" lvl="0" indent="0" algn="ctr" rtl="0">
              <a:lnSpc>
                <a:spcPct val="120000"/>
              </a:lnSpc>
              <a:spcBef>
                <a:spcPts val="0"/>
              </a:spcBef>
              <a:spcAft>
                <a:spcPts val="0"/>
              </a:spcAft>
              <a:buNone/>
            </a:pPr>
            <a:r>
              <a:rPr lang="en-US" sz="4400" b="1" dirty="0">
                <a:solidFill>
                  <a:srgbClr val="ED7843"/>
                </a:solidFill>
                <a:latin typeface="Bitter"/>
                <a:ea typeface="Bitter"/>
                <a:cs typeface="Bitter"/>
                <a:sym typeface="Bitter"/>
              </a:rPr>
              <a:t>- Potential Barriers to Implementation &amp; Delivery -</a:t>
            </a:r>
            <a:endParaRPr sz="4400" dirty="0"/>
          </a:p>
        </p:txBody>
      </p:sp>
      <p:sp>
        <p:nvSpPr>
          <p:cNvPr id="310" name="Google Shape;310;p22"/>
          <p:cNvSpPr txBox="1"/>
          <p:nvPr/>
        </p:nvSpPr>
        <p:spPr>
          <a:xfrm>
            <a:off x="8383640" y="2709034"/>
            <a:ext cx="9158581" cy="6543138"/>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Privacy &amp; Trust</a:t>
            </a:r>
            <a:r>
              <a:rPr lang="en-GB" sz="2400" dirty="0">
                <a:effectLst/>
                <a:latin typeface="Calibri" panose="020F0502020204030204" pitchFamily="34" charset="0"/>
                <a:ea typeface="Calibri" panose="020F0502020204030204" pitchFamily="34" charset="0"/>
                <a:cs typeface="Times New Roman" panose="02020603050405020304" pitchFamily="18" charset="0"/>
              </a:rPr>
              <a:t>: Students may worry about data confidentiality or fear academic repercussions if their mental health records become known (</a:t>
            </a:r>
            <a:r>
              <a:rPr lang="en-US" sz="2400" dirty="0">
                <a:effectLst/>
                <a:latin typeface="Calibri" panose="020F0502020204030204" pitchFamily="34" charset="0"/>
                <a:ea typeface="Calibri" panose="020F0502020204030204" pitchFamily="34" charset="0"/>
                <a:cs typeface="Times New Roman" panose="02020603050405020304" pitchFamily="18" charset="0"/>
              </a:rPr>
              <a:t>Basharat and Shahid, 2024</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Technological Barriers</a:t>
            </a:r>
            <a:r>
              <a:rPr lang="en-GB" sz="2400" dirty="0">
                <a:effectLst/>
                <a:latin typeface="Calibri" panose="020F0502020204030204" pitchFamily="34" charset="0"/>
                <a:ea typeface="Calibri" panose="020F0502020204030204" pitchFamily="34" charset="0"/>
                <a:cs typeface="Times New Roman" panose="02020603050405020304" pitchFamily="18" charset="0"/>
              </a:rPr>
              <a:t>: Limited Wi-Fi in certain campus areas, older smartphones, or students unfamiliar with AI chat interfaces.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Misconceptions</a:t>
            </a:r>
            <a:r>
              <a:rPr lang="en-GB" sz="2400" dirty="0">
                <a:effectLst/>
                <a:latin typeface="Calibri" panose="020F0502020204030204" pitchFamily="34" charset="0"/>
                <a:ea typeface="Calibri" panose="020F0502020204030204" pitchFamily="34" charset="0"/>
                <a:cs typeface="Times New Roman" panose="02020603050405020304" pitchFamily="18" charset="0"/>
              </a:rPr>
              <a:t>: Some believe AI chatbots cannot match human empathy or may give inaccurate advice for serious psychological conditions (</a:t>
            </a:r>
            <a:r>
              <a:rPr lang="en-US" sz="2400" dirty="0">
                <a:effectLst/>
                <a:latin typeface="Calibri" panose="020F0502020204030204" pitchFamily="34" charset="0"/>
                <a:ea typeface="Calibri" panose="020F0502020204030204" pitchFamily="34" charset="0"/>
                <a:cs typeface="Times New Roman" panose="02020603050405020304" pitchFamily="18" charset="0"/>
              </a:rPr>
              <a:t>Seitz, 2024</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Counsellor Resistance</a:t>
            </a:r>
            <a:r>
              <a:rPr lang="en-GB" sz="2400" dirty="0">
                <a:effectLst/>
                <a:latin typeface="Calibri" panose="020F0502020204030204" pitchFamily="34" charset="0"/>
                <a:ea typeface="Calibri" panose="020F0502020204030204" pitchFamily="34" charset="0"/>
                <a:cs typeface="Times New Roman" panose="02020603050405020304" pitchFamily="18" charset="0"/>
              </a:rPr>
              <a:t>: Mental health professionals might question chatbot efficacy, fearing it could replace human therapy.</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Stigma</a:t>
            </a:r>
            <a:r>
              <a:rPr lang="en-GB" sz="2400" dirty="0">
                <a:effectLst/>
                <a:latin typeface="Calibri" panose="020F0502020204030204" pitchFamily="34" charset="0"/>
                <a:ea typeface="Calibri" panose="020F0502020204030204" pitchFamily="34" charset="0"/>
                <a:cs typeface="Times New Roman" panose="02020603050405020304" pitchFamily="18" charset="0"/>
              </a:rPr>
              <a:t>: Despite anonymity, some individuals may still feel uneasy using digital mental health tools (</a:t>
            </a:r>
            <a:r>
              <a:rPr lang="en-US" sz="2400" dirty="0" err="1">
                <a:effectLst/>
                <a:latin typeface="Calibri" panose="020F0502020204030204" pitchFamily="34" charset="0"/>
                <a:ea typeface="Calibri" panose="020F0502020204030204" pitchFamily="34" charset="0"/>
                <a:cs typeface="Times New Roman" panose="02020603050405020304" pitchFamily="18" charset="0"/>
              </a:rPr>
              <a:t>Lally</a:t>
            </a:r>
            <a:r>
              <a:rPr lang="en-US" sz="2400"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2400" dirty="0">
                <a:effectLst/>
                <a:latin typeface="Calibri" panose="020F0502020204030204" pitchFamily="34" charset="0"/>
                <a:ea typeface="Calibri" panose="020F0502020204030204" pitchFamily="34" charset="0"/>
                <a:cs typeface="Times New Roman" panose="02020603050405020304" pitchFamily="18" charset="0"/>
              </a:rPr>
              <a:t> 2018</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Addressing these barriers requires proactive communication, thorough data safeguards, and clear disclaimers about the chatbot’s scope and limitations.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11" name="Google Shape;311;p22"/>
          <p:cNvPicPr preferRelativeResize="0"/>
          <p:nvPr/>
        </p:nvPicPr>
        <p:blipFill>
          <a:blip r:embed="rId7"/>
          <a:stretch>
            <a:fillRect/>
          </a:stretch>
        </p:blipFill>
        <p:spPr>
          <a:xfrm>
            <a:off x="1616213" y="709813"/>
            <a:ext cx="5911576" cy="8867364"/>
          </a:xfrm>
          <a:prstGeom prst="rect">
            <a:avLst/>
          </a:prstGeom>
          <a:noFill/>
          <a:ln>
            <a:noFill/>
          </a:ln>
        </p:spPr>
      </p:pic>
      <p:sp>
        <p:nvSpPr>
          <p:cNvPr id="312" name="Google Shape;312;p22"/>
          <p:cNvSpPr/>
          <p:nvPr/>
        </p:nvSpPr>
        <p:spPr>
          <a:xfrm>
            <a:off x="6550886" y="358330"/>
            <a:ext cx="1627921" cy="1665392"/>
          </a:xfrm>
          <a:custGeom>
            <a:avLst/>
            <a:gdLst/>
            <a:ahLst/>
            <a:cxnLst/>
            <a:rect l="l" t="t" r="r" b="b"/>
            <a:pathLst>
              <a:path w="1627921" h="1665392" extrusionOk="0">
                <a:moveTo>
                  <a:pt x="0" y="0"/>
                </a:moveTo>
                <a:lnTo>
                  <a:pt x="1627921" y="0"/>
                </a:lnTo>
                <a:lnTo>
                  <a:pt x="1627921" y="1665393"/>
                </a:lnTo>
                <a:lnTo>
                  <a:pt x="0" y="1665393"/>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3" name="Google Shape;313;p22"/>
          <p:cNvSpPr/>
          <p:nvPr/>
        </p:nvSpPr>
        <p:spPr>
          <a:xfrm>
            <a:off x="560854" y="8595668"/>
            <a:ext cx="2023304" cy="1325264"/>
          </a:xfrm>
          <a:custGeom>
            <a:avLst/>
            <a:gdLst/>
            <a:ahLst/>
            <a:cxnLst/>
            <a:rect l="l" t="t" r="r" b="b"/>
            <a:pathLst>
              <a:path w="2023304" h="1325264" extrusionOk="0">
                <a:moveTo>
                  <a:pt x="0" y="0"/>
                </a:moveTo>
                <a:lnTo>
                  <a:pt x="2023305" y="0"/>
                </a:lnTo>
                <a:lnTo>
                  <a:pt x="2023305" y="1325264"/>
                </a:lnTo>
                <a:lnTo>
                  <a:pt x="0" y="1325264"/>
                </a:lnTo>
                <a:lnTo>
                  <a:pt x="0" y="0"/>
                </a:lnTo>
                <a:close/>
              </a:path>
            </a:pathLst>
          </a:custGeom>
          <a:blipFill rotWithShape="1">
            <a:blip r:embed="rId9"/>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 name="Google Shape;99;p12"/>
          <p:cNvSpPr/>
          <p:nvPr/>
        </p:nvSpPr>
        <p:spPr>
          <a:xfrm>
            <a:off x="-292474" y="-947680"/>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10">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100;p12"/>
          <p:cNvSpPr txBox="1"/>
          <p:nvPr/>
        </p:nvSpPr>
        <p:spPr>
          <a:xfrm>
            <a:off x="2038861" y="-195235"/>
            <a:ext cx="1349798"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12</a:t>
            </a:r>
            <a:endParaRPr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2"/>
        <p:cNvGrpSpPr/>
        <p:nvPr/>
      </p:nvGrpSpPr>
      <p:grpSpPr>
        <a:xfrm>
          <a:off x="0" y="0"/>
          <a:ext cx="0" cy="0"/>
          <a:chOff x="0" y="0"/>
          <a:chExt cx="0" cy="0"/>
        </a:xfrm>
      </p:grpSpPr>
      <p:sp>
        <p:nvSpPr>
          <p:cNvPr id="53" name="Google Shape;53;p10"/>
          <p:cNvSpPr/>
          <p:nvPr/>
        </p:nvSpPr>
        <p:spPr>
          <a:xfrm>
            <a:off x="0" y="0"/>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4" name="Google Shape;54;p10"/>
          <p:cNvSpPr/>
          <p:nvPr/>
        </p:nvSpPr>
        <p:spPr>
          <a:xfrm>
            <a:off x="14713828" y="7844790"/>
            <a:ext cx="6430771" cy="4702502"/>
          </a:xfrm>
          <a:custGeom>
            <a:avLst/>
            <a:gdLst/>
            <a:ahLst/>
            <a:cxnLst/>
            <a:rect l="l" t="t" r="r" b="b"/>
            <a:pathLst>
              <a:path w="6430771" h="4702502" extrusionOk="0">
                <a:moveTo>
                  <a:pt x="0" y="0"/>
                </a:moveTo>
                <a:lnTo>
                  <a:pt x="6430771" y="0"/>
                </a:lnTo>
                <a:lnTo>
                  <a:pt x="6430771" y="4702501"/>
                </a:lnTo>
                <a:lnTo>
                  <a:pt x="0" y="4702501"/>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5" name="Google Shape;55;p10"/>
          <p:cNvSpPr/>
          <p:nvPr/>
        </p:nvSpPr>
        <p:spPr>
          <a:xfrm>
            <a:off x="-1572853" y="-1477289"/>
            <a:ext cx="3520289" cy="3596719"/>
          </a:xfrm>
          <a:custGeom>
            <a:avLst/>
            <a:gdLst/>
            <a:ahLst/>
            <a:cxnLst/>
            <a:rect l="l" t="t" r="r" b="b"/>
            <a:pathLst>
              <a:path w="3520289" h="3596719" extrusionOk="0">
                <a:moveTo>
                  <a:pt x="0" y="0"/>
                </a:moveTo>
                <a:lnTo>
                  <a:pt x="3520289" y="0"/>
                </a:lnTo>
                <a:lnTo>
                  <a:pt x="3520289" y="3596720"/>
                </a:lnTo>
                <a:lnTo>
                  <a:pt x="0" y="3596720"/>
                </a:lnTo>
                <a:lnTo>
                  <a:pt x="0" y="0"/>
                </a:lnTo>
                <a:close/>
              </a:path>
            </a:pathLst>
          </a:custGeom>
          <a:blipFill rotWithShape="1">
            <a:blip r:embed="rId3">
              <a:alphaModFix amt="6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6" name="Google Shape;56;p10"/>
          <p:cNvSpPr txBox="1"/>
          <p:nvPr/>
        </p:nvSpPr>
        <p:spPr>
          <a:xfrm>
            <a:off x="1028700" y="1649333"/>
            <a:ext cx="17004624" cy="886397"/>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4800" b="1" i="1" dirty="0">
                <a:solidFill>
                  <a:srgbClr val="ED7843"/>
                </a:solidFill>
                <a:latin typeface="Bitter"/>
                <a:ea typeface="Bitter"/>
                <a:cs typeface="Bitter"/>
                <a:sym typeface="Bitter"/>
              </a:rPr>
              <a:t>Barriers</a:t>
            </a:r>
            <a:r>
              <a:rPr lang="en-US" sz="4800" b="1" dirty="0">
                <a:solidFill>
                  <a:srgbClr val="ED7843"/>
                </a:solidFill>
                <a:latin typeface="Bitter"/>
                <a:ea typeface="Bitter"/>
                <a:cs typeface="Bitter"/>
                <a:sym typeface="Bitter"/>
              </a:rPr>
              <a:t> - Legal &amp; Ethical Issues -</a:t>
            </a:r>
            <a:endParaRPr sz="800" dirty="0"/>
          </a:p>
        </p:txBody>
      </p:sp>
      <p:sp>
        <p:nvSpPr>
          <p:cNvPr id="57" name="Google Shape;57;p10"/>
          <p:cNvSpPr/>
          <p:nvPr/>
        </p:nvSpPr>
        <p:spPr>
          <a:xfrm>
            <a:off x="-1462585" y="-198824"/>
            <a:ext cx="4982571" cy="2455049"/>
          </a:xfrm>
          <a:custGeom>
            <a:avLst/>
            <a:gdLst/>
            <a:ahLst/>
            <a:cxnLst/>
            <a:rect l="l" t="t" r="r" b="b"/>
            <a:pathLst>
              <a:path w="4982571" h="2455049" extrusionOk="0">
                <a:moveTo>
                  <a:pt x="0" y="0"/>
                </a:moveTo>
                <a:lnTo>
                  <a:pt x="4982570" y="0"/>
                </a:lnTo>
                <a:lnTo>
                  <a:pt x="4982570" y="2455048"/>
                </a:lnTo>
                <a:lnTo>
                  <a:pt x="0" y="2455048"/>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9" name="Google Shape;59;p10"/>
          <p:cNvSpPr/>
          <p:nvPr/>
        </p:nvSpPr>
        <p:spPr>
          <a:xfrm>
            <a:off x="11428762" y="7831951"/>
            <a:ext cx="5467827" cy="2694148"/>
          </a:xfrm>
          <a:custGeom>
            <a:avLst/>
            <a:gdLst/>
            <a:ahLst/>
            <a:cxnLst/>
            <a:rect l="l" t="t" r="r" b="b"/>
            <a:pathLst>
              <a:path w="5467827" h="2694148" extrusionOk="0">
                <a:moveTo>
                  <a:pt x="0" y="0"/>
                </a:moveTo>
                <a:lnTo>
                  <a:pt x="5467828" y="0"/>
                </a:lnTo>
                <a:lnTo>
                  <a:pt x="5467828" y="2694148"/>
                </a:lnTo>
                <a:lnTo>
                  <a:pt x="0" y="2694148"/>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0" name="Google Shape;60;p10"/>
          <p:cNvSpPr/>
          <p:nvPr/>
        </p:nvSpPr>
        <p:spPr>
          <a:xfrm>
            <a:off x="16923860" y="8867769"/>
            <a:ext cx="764464" cy="781061"/>
          </a:xfrm>
          <a:custGeom>
            <a:avLst/>
            <a:gdLst/>
            <a:ahLst/>
            <a:cxnLst/>
            <a:rect l="l" t="t" r="r" b="b"/>
            <a:pathLst>
              <a:path w="764464" h="781061" extrusionOk="0">
                <a:moveTo>
                  <a:pt x="0" y="0"/>
                </a:moveTo>
                <a:lnTo>
                  <a:pt x="764464" y="0"/>
                </a:lnTo>
                <a:lnTo>
                  <a:pt x="764464" y="781062"/>
                </a:lnTo>
                <a:lnTo>
                  <a:pt x="0" y="781062"/>
                </a:lnTo>
                <a:lnTo>
                  <a:pt x="0" y="0"/>
                </a:lnTo>
                <a:close/>
              </a:path>
            </a:pathLst>
          </a:custGeom>
          <a:blipFill rotWithShape="1">
            <a:blip r:embed="rId3">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1" name="Google Shape;61;p10"/>
          <p:cNvSpPr/>
          <p:nvPr/>
        </p:nvSpPr>
        <p:spPr>
          <a:xfrm>
            <a:off x="17259300" y="563499"/>
            <a:ext cx="382232" cy="390531"/>
          </a:xfrm>
          <a:custGeom>
            <a:avLst/>
            <a:gdLst/>
            <a:ahLst/>
            <a:cxnLst/>
            <a:rect l="l" t="t" r="r" b="b"/>
            <a:pathLst>
              <a:path w="382232" h="390531" extrusionOk="0">
                <a:moveTo>
                  <a:pt x="0" y="0"/>
                </a:moveTo>
                <a:lnTo>
                  <a:pt x="382232" y="0"/>
                </a:lnTo>
                <a:lnTo>
                  <a:pt x="382232" y="390531"/>
                </a:lnTo>
                <a:lnTo>
                  <a:pt x="0" y="390531"/>
                </a:lnTo>
                <a:lnTo>
                  <a:pt x="0" y="0"/>
                </a:lnTo>
                <a:close/>
              </a:path>
            </a:pathLst>
          </a:custGeom>
          <a:blipFill rotWithShape="1">
            <a:blip r:embed="rId3">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2" name="Google Shape;62;p10"/>
          <p:cNvSpPr/>
          <p:nvPr/>
        </p:nvSpPr>
        <p:spPr>
          <a:xfrm>
            <a:off x="14925795" y="8259769"/>
            <a:ext cx="1020803" cy="998531"/>
          </a:xfrm>
          <a:custGeom>
            <a:avLst/>
            <a:gdLst/>
            <a:ahLst/>
            <a:cxnLst/>
            <a:rect l="l" t="t" r="r" b="b"/>
            <a:pathLst>
              <a:path w="1020803" h="998531" extrusionOk="0">
                <a:moveTo>
                  <a:pt x="0" y="0"/>
                </a:moveTo>
                <a:lnTo>
                  <a:pt x="1020803" y="0"/>
                </a:lnTo>
                <a:lnTo>
                  <a:pt x="1020803" y="998531"/>
                </a:lnTo>
                <a:lnTo>
                  <a:pt x="0" y="998531"/>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3" name="Google Shape;63;p10"/>
          <p:cNvSpPr txBox="1"/>
          <p:nvPr/>
        </p:nvSpPr>
        <p:spPr>
          <a:xfrm>
            <a:off x="818862" y="3332336"/>
            <a:ext cx="10803230" cy="6045373"/>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Data Protection</a:t>
            </a:r>
            <a:r>
              <a:rPr lang="en-GB" sz="2400" dirty="0">
                <a:effectLst/>
                <a:latin typeface="Calibri" panose="020F0502020204030204" pitchFamily="34" charset="0"/>
                <a:ea typeface="Calibri" panose="020F0502020204030204" pitchFamily="34" charset="0"/>
                <a:cs typeface="Times New Roman" panose="02020603050405020304" pitchFamily="18" charset="0"/>
              </a:rPr>
              <a:t>: Compliance with FERPA (Family Educational Rights and Privacy Act) in the US or other relevant student privacy regulations, plus any HIPAA-like (</a:t>
            </a:r>
            <a:r>
              <a:rPr lang="en-US" sz="2400" dirty="0">
                <a:effectLst/>
                <a:latin typeface="Calibri" panose="020F0502020204030204" pitchFamily="34" charset="0"/>
                <a:ea typeface="Calibri" panose="020F0502020204030204" pitchFamily="34" charset="0"/>
                <a:cs typeface="Times New Roman" panose="02020603050405020304" pitchFamily="18" charset="0"/>
              </a:rPr>
              <a:t>Health Insurance Portability and Accountability Act</a:t>
            </a:r>
            <a:r>
              <a:rPr lang="en-GB" sz="2400" dirty="0">
                <a:effectLst/>
                <a:latin typeface="Calibri" panose="020F0502020204030204" pitchFamily="34" charset="0"/>
                <a:ea typeface="Calibri" panose="020F0502020204030204" pitchFamily="34" charset="0"/>
                <a:cs typeface="Times New Roman" panose="02020603050405020304" pitchFamily="18" charset="0"/>
              </a:rPr>
              <a:t>) standards if the chatbot collects health details (</a:t>
            </a:r>
            <a:r>
              <a:rPr lang="en-US" sz="2400" dirty="0">
                <a:effectLst/>
                <a:latin typeface="Calibri" panose="020F0502020204030204" pitchFamily="34" charset="0"/>
                <a:ea typeface="Calibri" panose="020F0502020204030204" pitchFamily="34" charset="0"/>
                <a:cs typeface="Times New Roman" panose="02020603050405020304" pitchFamily="18" charset="0"/>
              </a:rPr>
              <a:t>Marks and Haupt, 2023; Farmer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2400" dirty="0">
                <a:effectLst/>
                <a:latin typeface="Calibri" panose="020F0502020204030204" pitchFamily="34" charset="0"/>
                <a:ea typeface="Calibri" panose="020F0502020204030204" pitchFamily="34" charset="0"/>
                <a:cs typeface="Times New Roman" panose="02020603050405020304" pitchFamily="18" charset="0"/>
              </a:rPr>
              <a:t> 2024</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Informed Consent</a:t>
            </a:r>
            <a:r>
              <a:rPr lang="en-GB" sz="2400" dirty="0">
                <a:effectLst/>
                <a:latin typeface="Calibri" panose="020F0502020204030204" pitchFamily="34" charset="0"/>
                <a:ea typeface="Calibri" panose="020F0502020204030204" pitchFamily="34" charset="0"/>
                <a:cs typeface="Times New Roman" panose="02020603050405020304" pitchFamily="18" charset="0"/>
              </a:rPr>
              <a:t>: Users must understand how the chatbot stores conversation logs, how crisis escalations happen, and who has access to anonymised data.</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Scope of Practice</a:t>
            </a:r>
            <a:r>
              <a:rPr lang="en-GB" sz="2400" dirty="0">
                <a:effectLst/>
                <a:latin typeface="Calibri" panose="020F0502020204030204" pitchFamily="34" charset="0"/>
                <a:ea typeface="Calibri" panose="020F0502020204030204" pitchFamily="34" charset="0"/>
                <a:cs typeface="Times New Roman" panose="02020603050405020304" pitchFamily="18" charset="0"/>
              </a:rPr>
              <a:t>: The chatbot should not claim to diagnose conditions or replace professional therapy. It merely offers educational advice and referral suggestions.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Harms &amp; Liability</a:t>
            </a:r>
            <a:r>
              <a:rPr lang="en-GB" sz="2400" dirty="0">
                <a:effectLst/>
                <a:latin typeface="Calibri" panose="020F0502020204030204" pitchFamily="34" charset="0"/>
                <a:ea typeface="Calibri" panose="020F0502020204030204" pitchFamily="34" charset="0"/>
                <a:cs typeface="Times New Roman" panose="02020603050405020304" pitchFamily="18" charset="0"/>
              </a:rPr>
              <a:t>: Potential risk if the chatbot misses severe warning signs. Include disclaimers and configure urgent escalation to real counsellors or crisis lines.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Ensuring robust ethical safeguards is essential for preserving trust and protecting vulnerable students. To prevent harm, disclaimers and automatic referrals for high-risk cases should be built in. These safeguards are vital to building and maintaining student trust.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4" name="Google Shape;64;p10"/>
          <p:cNvSpPr/>
          <p:nvPr/>
        </p:nvSpPr>
        <p:spPr>
          <a:xfrm>
            <a:off x="16533879" y="758764"/>
            <a:ext cx="725421" cy="709593"/>
          </a:xfrm>
          <a:custGeom>
            <a:avLst/>
            <a:gdLst/>
            <a:ahLst/>
            <a:cxnLst/>
            <a:rect l="l" t="t" r="r" b="b"/>
            <a:pathLst>
              <a:path w="725421" h="709593" extrusionOk="0">
                <a:moveTo>
                  <a:pt x="0" y="0"/>
                </a:moveTo>
                <a:lnTo>
                  <a:pt x="725421" y="0"/>
                </a:lnTo>
                <a:lnTo>
                  <a:pt x="725421" y="709594"/>
                </a:lnTo>
                <a:lnTo>
                  <a:pt x="0" y="709594"/>
                </a:lnTo>
                <a:lnTo>
                  <a:pt x="0" y="0"/>
                </a:lnTo>
                <a:close/>
              </a:path>
            </a:pathLst>
          </a:custGeom>
          <a:blipFill rotWithShape="1">
            <a:blip r:embed="rId7"/>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5" name="Google Shape;65;p10"/>
          <p:cNvSpPr/>
          <p:nvPr/>
        </p:nvSpPr>
        <p:spPr>
          <a:xfrm>
            <a:off x="4732925" y="827928"/>
            <a:ext cx="694598" cy="679444"/>
          </a:xfrm>
          <a:custGeom>
            <a:avLst/>
            <a:gdLst/>
            <a:ahLst/>
            <a:cxnLst/>
            <a:rect l="l" t="t" r="r" b="b"/>
            <a:pathLst>
              <a:path w="694598" h="679444" extrusionOk="0">
                <a:moveTo>
                  <a:pt x="0" y="0"/>
                </a:moveTo>
                <a:lnTo>
                  <a:pt x="694599" y="0"/>
                </a:lnTo>
                <a:lnTo>
                  <a:pt x="694599" y="679444"/>
                </a:lnTo>
                <a:lnTo>
                  <a:pt x="0" y="679444"/>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 name="Google Shape;99;p12"/>
          <p:cNvSpPr/>
          <p:nvPr/>
        </p:nvSpPr>
        <p:spPr>
          <a:xfrm>
            <a:off x="5909671" y="-835806"/>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9">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 name="Google Shape;100;p12"/>
          <p:cNvSpPr txBox="1"/>
          <p:nvPr/>
        </p:nvSpPr>
        <p:spPr>
          <a:xfrm>
            <a:off x="8241005" y="-83361"/>
            <a:ext cx="1575347"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13</a:t>
            </a:r>
            <a:endParaRPr dirty="0"/>
          </a:p>
        </p:txBody>
      </p:sp>
      <p:sp>
        <p:nvSpPr>
          <p:cNvPr id="18" name="Google Shape;171;p16"/>
          <p:cNvSpPr/>
          <p:nvPr/>
        </p:nvSpPr>
        <p:spPr>
          <a:xfrm flipH="1">
            <a:off x="12280020" y="1015688"/>
            <a:ext cx="6021616" cy="8633142"/>
          </a:xfrm>
          <a:custGeom>
            <a:avLst/>
            <a:gdLst/>
            <a:ahLst/>
            <a:cxnLst/>
            <a:rect l="l" t="t" r="r" b="b"/>
            <a:pathLst>
              <a:path w="6021616" h="8633142" extrusionOk="0">
                <a:moveTo>
                  <a:pt x="6021616" y="0"/>
                </a:moveTo>
                <a:lnTo>
                  <a:pt x="0" y="0"/>
                </a:lnTo>
                <a:lnTo>
                  <a:pt x="0" y="8633142"/>
                </a:lnTo>
                <a:lnTo>
                  <a:pt x="6021616" y="8633142"/>
                </a:lnTo>
                <a:lnTo>
                  <a:pt x="6021616" y="0"/>
                </a:lnTo>
                <a:close/>
              </a:path>
            </a:pathLst>
          </a:custGeom>
          <a:blipFill rotWithShape="1">
            <a:blip r:embed="rId10"/>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2"/>
          <p:cNvSpPr/>
          <p:nvPr/>
        </p:nvSpPr>
        <p:spPr>
          <a:xfrm>
            <a:off x="0" y="-807064"/>
            <a:ext cx="18288000" cy="12512842"/>
          </a:xfrm>
          <a:custGeom>
            <a:avLst/>
            <a:gdLst/>
            <a:ahLst/>
            <a:cxnLst/>
            <a:rect l="l" t="t" r="r" b="b"/>
            <a:pathLst>
              <a:path w="18288000" h="12512842" extrusionOk="0">
                <a:moveTo>
                  <a:pt x="0" y="0"/>
                </a:moveTo>
                <a:lnTo>
                  <a:pt x="18288000" y="0"/>
                </a:lnTo>
                <a:lnTo>
                  <a:pt x="18288000" y="12512843"/>
                </a:lnTo>
                <a:lnTo>
                  <a:pt x="0" y="12512843"/>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97" name="Google Shape;97;p12"/>
          <p:cNvSpPr txBox="1"/>
          <p:nvPr/>
        </p:nvSpPr>
        <p:spPr>
          <a:xfrm>
            <a:off x="497541" y="5599249"/>
            <a:ext cx="8892739" cy="265919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800" b="1" i="1" dirty="0">
                <a:solidFill>
                  <a:srgbClr val="4E869D"/>
                </a:solidFill>
                <a:latin typeface="Bitter"/>
                <a:ea typeface="Bitter"/>
                <a:cs typeface="Bitter"/>
                <a:sym typeface="Bitter"/>
              </a:rPr>
              <a:t>Benefits</a:t>
            </a:r>
            <a:r>
              <a:rPr lang="en-US" sz="4800" b="1" dirty="0">
                <a:solidFill>
                  <a:srgbClr val="4E869D"/>
                </a:solidFill>
                <a:latin typeface="Bitter"/>
                <a:ea typeface="Bitter"/>
                <a:cs typeface="Bitter"/>
                <a:sym typeface="Bitter"/>
              </a:rPr>
              <a:t> </a:t>
            </a:r>
            <a:endParaRPr lang="en-US" sz="4800" b="1" dirty="0">
              <a:solidFill>
                <a:srgbClr val="4E869D"/>
              </a:solidFill>
              <a:latin typeface="Bitter"/>
              <a:ea typeface="Bitter"/>
              <a:cs typeface="Bitter"/>
              <a:sym typeface="Bitter"/>
            </a:endParaRPr>
          </a:p>
          <a:p>
            <a:pPr marL="0" marR="0" lvl="0" indent="0" algn="ctr" rtl="0">
              <a:lnSpc>
                <a:spcPct val="120000"/>
              </a:lnSpc>
              <a:spcBef>
                <a:spcPts val="0"/>
              </a:spcBef>
              <a:spcAft>
                <a:spcPts val="0"/>
              </a:spcAft>
              <a:buNone/>
            </a:pPr>
            <a:r>
              <a:rPr lang="en-US" sz="4800" b="1" dirty="0">
                <a:solidFill>
                  <a:srgbClr val="4E869D"/>
                </a:solidFill>
                <a:latin typeface="Bitter"/>
                <a:ea typeface="Bitter"/>
                <a:cs typeface="Bitter"/>
                <a:sym typeface="Bitter"/>
              </a:rPr>
              <a:t>- Potential Benefits to the Target Setting -</a:t>
            </a:r>
            <a:endParaRPr lang="en-US" sz="4800" dirty="0"/>
          </a:p>
        </p:txBody>
      </p:sp>
      <p:sp>
        <p:nvSpPr>
          <p:cNvPr id="101" name="Google Shape;101;p12"/>
          <p:cNvSpPr/>
          <p:nvPr/>
        </p:nvSpPr>
        <p:spPr>
          <a:xfrm rot="-1089742">
            <a:off x="-756561" y="-54066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2" name="Google Shape;102;p12"/>
          <p:cNvSpPr/>
          <p:nvPr/>
        </p:nvSpPr>
        <p:spPr>
          <a:xfrm rot="-1022976">
            <a:off x="16395814" y="733808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3" name="Google Shape;103;p12"/>
          <p:cNvSpPr/>
          <p:nvPr/>
        </p:nvSpPr>
        <p:spPr>
          <a:xfrm>
            <a:off x="9676290" y="8242800"/>
            <a:ext cx="7315200" cy="159604"/>
          </a:xfrm>
          <a:custGeom>
            <a:avLst/>
            <a:gdLst/>
            <a:ahLst/>
            <a:cxnLst/>
            <a:rect l="l" t="t" r="r" b="b"/>
            <a:pathLst>
              <a:path w="7315200" h="159604" extrusionOk="0">
                <a:moveTo>
                  <a:pt x="0" y="0"/>
                </a:moveTo>
                <a:lnTo>
                  <a:pt x="7315200" y="0"/>
                </a:lnTo>
                <a:lnTo>
                  <a:pt x="7315200" y="159604"/>
                </a:lnTo>
                <a:lnTo>
                  <a:pt x="0" y="159604"/>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4" name="Google Shape;104;p12"/>
          <p:cNvSpPr/>
          <p:nvPr/>
        </p:nvSpPr>
        <p:spPr>
          <a:xfrm>
            <a:off x="2613909" y="242953"/>
            <a:ext cx="535620" cy="578236"/>
          </a:xfrm>
          <a:custGeom>
            <a:avLst/>
            <a:gdLst/>
            <a:ahLst/>
            <a:cxnLst/>
            <a:rect l="l" t="t" r="r" b="b"/>
            <a:pathLst>
              <a:path w="535620" h="578236" extrusionOk="0">
                <a:moveTo>
                  <a:pt x="0" y="0"/>
                </a:moveTo>
                <a:lnTo>
                  <a:pt x="535620" y="0"/>
                </a:lnTo>
                <a:lnTo>
                  <a:pt x="535620" y="578235"/>
                </a:lnTo>
                <a:lnTo>
                  <a:pt x="0" y="578235"/>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5" name="Google Shape;105;p12"/>
          <p:cNvSpPr/>
          <p:nvPr/>
        </p:nvSpPr>
        <p:spPr>
          <a:xfrm>
            <a:off x="11482664" y="1749200"/>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7" name="Google Shape;107;p12"/>
          <p:cNvSpPr/>
          <p:nvPr/>
        </p:nvSpPr>
        <p:spPr>
          <a:xfrm>
            <a:off x="812800" y="890744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8" name="Google Shape;108;p12"/>
          <p:cNvSpPr/>
          <p:nvPr/>
        </p:nvSpPr>
        <p:spPr>
          <a:xfrm>
            <a:off x="16723680" y="73958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99;p12"/>
          <p:cNvSpPr/>
          <p:nvPr/>
        </p:nvSpPr>
        <p:spPr>
          <a:xfrm>
            <a:off x="2504372" y="2944298"/>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5">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 name="Google Shape;100;p12"/>
          <p:cNvSpPr txBox="1"/>
          <p:nvPr/>
        </p:nvSpPr>
        <p:spPr>
          <a:xfrm>
            <a:off x="4835707" y="3696743"/>
            <a:ext cx="1605434"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14</a:t>
            </a:r>
            <a:endParaRPr dirty="0"/>
          </a:p>
        </p:txBody>
      </p:sp>
      <p:sp>
        <p:nvSpPr>
          <p:cNvPr id="17" name="Google Shape;63;p10"/>
          <p:cNvSpPr txBox="1"/>
          <p:nvPr/>
        </p:nvSpPr>
        <p:spPr>
          <a:xfrm>
            <a:off x="9390280" y="1338244"/>
            <a:ext cx="7601209" cy="6440546"/>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Immediate Accessibility</a:t>
            </a:r>
            <a:r>
              <a:rPr lang="en-GB" sz="2400" dirty="0">
                <a:effectLst/>
                <a:latin typeface="Calibri" panose="020F0502020204030204" pitchFamily="34" charset="0"/>
                <a:ea typeface="Calibri" panose="020F0502020204030204" pitchFamily="34" charset="0"/>
                <a:cs typeface="Times New Roman" panose="02020603050405020304" pitchFamily="18" charset="0"/>
              </a:rPr>
              <a:t>: The chatbot is available 24/7, providing students relief outside normal counselling hours.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Early Intervention</a:t>
            </a:r>
            <a:r>
              <a:rPr lang="en-GB" sz="2400" dirty="0">
                <a:effectLst/>
                <a:latin typeface="Calibri" panose="020F0502020204030204" pitchFamily="34" charset="0"/>
                <a:ea typeface="Calibri" panose="020F0502020204030204" pitchFamily="34" charset="0"/>
                <a:cs typeface="Times New Roman" panose="02020603050405020304" pitchFamily="18" charset="0"/>
              </a:rPr>
              <a:t>: By offering immediate coping skills and screening, the tool can reduce severity before issues escalate.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Reduced Strain on Services</a:t>
            </a:r>
            <a:r>
              <a:rPr lang="en-GB" sz="2400" dirty="0">
                <a:effectLst/>
                <a:latin typeface="Calibri" panose="020F0502020204030204" pitchFamily="34" charset="0"/>
                <a:ea typeface="Calibri" panose="020F0502020204030204" pitchFamily="34" charset="0"/>
                <a:cs typeface="Times New Roman" panose="02020603050405020304" pitchFamily="18" charset="0"/>
              </a:rPr>
              <a:t>: Counsellors can focus on higher-risk cases, as the chatbot handles basic reassurance and self-help tips.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Increased Self-Efficacy</a:t>
            </a:r>
            <a:r>
              <a:rPr lang="en-GB" sz="2400" dirty="0">
                <a:effectLst/>
                <a:latin typeface="Calibri" panose="020F0502020204030204" pitchFamily="34" charset="0"/>
                <a:ea typeface="Calibri" panose="020F0502020204030204" pitchFamily="34" charset="0"/>
                <a:cs typeface="Times New Roman" panose="02020603050405020304" pitchFamily="18" charset="0"/>
              </a:rPr>
              <a:t>: Students gain confidence managing stress with personalised coping strategies, building resilience.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Shift in Campus Culture</a:t>
            </a:r>
            <a:r>
              <a:rPr lang="en-GB" sz="2400" dirty="0">
                <a:effectLst/>
                <a:latin typeface="Calibri" panose="020F0502020204030204" pitchFamily="34" charset="0"/>
                <a:ea typeface="Calibri" panose="020F0502020204030204" pitchFamily="34" charset="0"/>
                <a:cs typeface="Times New Roman" panose="02020603050405020304" pitchFamily="18" charset="0"/>
              </a:rPr>
              <a:t>: Normalising help-seeking through a friendly digital medium can foster more open discussions about mental health among peers.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22"/>
          <p:cNvSpPr/>
          <p:nvPr/>
        </p:nvSpPr>
        <p:spPr>
          <a:xfrm>
            <a:off x="0" y="-1355867"/>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3" name="Google Shape;303;p22"/>
          <p:cNvSpPr/>
          <p:nvPr/>
        </p:nvSpPr>
        <p:spPr>
          <a:xfrm>
            <a:off x="263694" y="695480"/>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4" name="Google Shape;304;p22"/>
          <p:cNvSpPr/>
          <p:nvPr/>
        </p:nvSpPr>
        <p:spPr>
          <a:xfrm rot="10197675">
            <a:off x="-3096746" y="9369275"/>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5" name="Google Shape;305;p22"/>
          <p:cNvSpPr/>
          <p:nvPr/>
        </p:nvSpPr>
        <p:spPr>
          <a:xfrm>
            <a:off x="12402742" y="7577966"/>
            <a:ext cx="7315200" cy="1835450"/>
          </a:xfrm>
          <a:custGeom>
            <a:avLst/>
            <a:gdLst/>
            <a:ahLst/>
            <a:cxnLst/>
            <a:rect l="l" t="t" r="r" b="b"/>
            <a:pathLst>
              <a:path w="7315200" h="1835450" extrusionOk="0">
                <a:moveTo>
                  <a:pt x="0" y="0"/>
                </a:moveTo>
                <a:lnTo>
                  <a:pt x="7315200" y="0"/>
                </a:lnTo>
                <a:lnTo>
                  <a:pt x="7315200" y="1835451"/>
                </a:lnTo>
                <a:lnTo>
                  <a:pt x="0" y="1835451"/>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6" name="Google Shape;306;p22"/>
          <p:cNvSpPr/>
          <p:nvPr/>
        </p:nvSpPr>
        <p:spPr>
          <a:xfrm>
            <a:off x="14612043" y="7527462"/>
            <a:ext cx="2476999" cy="2136412"/>
          </a:xfrm>
          <a:custGeom>
            <a:avLst/>
            <a:gdLst/>
            <a:ahLst/>
            <a:cxnLst/>
            <a:rect l="l" t="t" r="r" b="b"/>
            <a:pathLst>
              <a:path w="2476999" h="2136412" extrusionOk="0">
                <a:moveTo>
                  <a:pt x="0" y="0"/>
                </a:moveTo>
                <a:lnTo>
                  <a:pt x="2476999" y="0"/>
                </a:lnTo>
                <a:lnTo>
                  <a:pt x="2476999" y="2136412"/>
                </a:lnTo>
                <a:lnTo>
                  <a:pt x="0" y="2136412"/>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7" name="Google Shape;307;p22"/>
          <p:cNvSpPr/>
          <p:nvPr/>
        </p:nvSpPr>
        <p:spPr>
          <a:xfrm>
            <a:off x="16060342" y="1405941"/>
            <a:ext cx="1028700" cy="912737"/>
          </a:xfrm>
          <a:custGeom>
            <a:avLst/>
            <a:gdLst/>
            <a:ahLst/>
            <a:cxnLst/>
            <a:rect l="l" t="t" r="r" b="b"/>
            <a:pathLst>
              <a:path w="1028700" h="912737" extrusionOk="0">
                <a:moveTo>
                  <a:pt x="0" y="0"/>
                </a:moveTo>
                <a:lnTo>
                  <a:pt x="1028700" y="0"/>
                </a:lnTo>
                <a:lnTo>
                  <a:pt x="1028700" y="912738"/>
                </a:lnTo>
                <a:lnTo>
                  <a:pt x="0" y="912738"/>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8" name="Google Shape;308;p22"/>
          <p:cNvSpPr/>
          <p:nvPr/>
        </p:nvSpPr>
        <p:spPr>
          <a:xfrm>
            <a:off x="7964068" y="7273957"/>
            <a:ext cx="1028700" cy="912737"/>
          </a:xfrm>
          <a:custGeom>
            <a:avLst/>
            <a:gdLst/>
            <a:ahLst/>
            <a:cxnLst/>
            <a:rect l="l" t="t" r="r" b="b"/>
            <a:pathLst>
              <a:path w="1028700" h="912737" extrusionOk="0">
                <a:moveTo>
                  <a:pt x="0" y="0"/>
                </a:moveTo>
                <a:lnTo>
                  <a:pt x="1028700" y="0"/>
                </a:lnTo>
                <a:lnTo>
                  <a:pt x="1028700" y="912737"/>
                </a:lnTo>
                <a:lnTo>
                  <a:pt x="0" y="912737"/>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9" name="Google Shape;309;p22"/>
          <p:cNvSpPr txBox="1"/>
          <p:nvPr/>
        </p:nvSpPr>
        <p:spPr>
          <a:xfrm>
            <a:off x="8256427" y="237249"/>
            <a:ext cx="9413008" cy="162506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400" b="1" dirty="0">
                <a:solidFill>
                  <a:srgbClr val="ED7843"/>
                </a:solidFill>
                <a:latin typeface="Bitter"/>
                <a:ea typeface="Bitter"/>
                <a:cs typeface="Bitter"/>
                <a:sym typeface="Bitter"/>
              </a:rPr>
              <a:t>Benefits</a:t>
            </a:r>
            <a:endParaRPr lang="en-US" sz="4400" b="1" dirty="0">
              <a:solidFill>
                <a:srgbClr val="ED7843"/>
              </a:solidFill>
              <a:latin typeface="Bitter"/>
              <a:ea typeface="Bitter"/>
              <a:cs typeface="Bitter"/>
              <a:sym typeface="Bitter"/>
            </a:endParaRPr>
          </a:p>
          <a:p>
            <a:pPr marL="0" marR="0" lvl="0" indent="0" algn="ctr" rtl="0">
              <a:lnSpc>
                <a:spcPct val="120000"/>
              </a:lnSpc>
              <a:spcBef>
                <a:spcPts val="0"/>
              </a:spcBef>
              <a:spcAft>
                <a:spcPts val="0"/>
              </a:spcAft>
              <a:buNone/>
            </a:pPr>
            <a:r>
              <a:rPr lang="en-US" sz="4400" b="1" dirty="0">
                <a:solidFill>
                  <a:srgbClr val="ED7843"/>
                </a:solidFill>
                <a:latin typeface="Bitter"/>
                <a:ea typeface="Bitter"/>
                <a:cs typeface="Bitter"/>
                <a:sym typeface="Bitter"/>
              </a:rPr>
              <a:t>- Policy Implications -</a:t>
            </a:r>
            <a:endParaRPr sz="4400" dirty="0"/>
          </a:p>
        </p:txBody>
      </p:sp>
      <p:sp>
        <p:nvSpPr>
          <p:cNvPr id="310" name="Google Shape;310;p22"/>
          <p:cNvSpPr txBox="1"/>
          <p:nvPr/>
        </p:nvSpPr>
        <p:spPr>
          <a:xfrm>
            <a:off x="8383640" y="2709034"/>
            <a:ext cx="9158581" cy="6045373"/>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University Policy</a:t>
            </a:r>
            <a:r>
              <a:rPr lang="en-GB" sz="2400" dirty="0">
                <a:effectLst/>
                <a:latin typeface="Calibri" panose="020F0502020204030204" pitchFamily="34" charset="0"/>
                <a:ea typeface="Calibri" panose="020F0502020204030204" pitchFamily="34" charset="0"/>
                <a:cs typeface="Times New Roman" panose="02020603050405020304" pitchFamily="18" charset="0"/>
              </a:rPr>
              <a:t>: Success with the chatbot may lead to expanded mental health budgets, policy changes to integrate digital solutions into standard care protocols.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State / National Influence</a:t>
            </a:r>
            <a:r>
              <a:rPr lang="en-GB" sz="2400" dirty="0">
                <a:effectLst/>
                <a:latin typeface="Calibri" panose="020F0502020204030204" pitchFamily="34" charset="0"/>
                <a:ea typeface="Calibri" panose="020F0502020204030204" pitchFamily="34" charset="0"/>
                <a:cs typeface="Times New Roman" panose="02020603050405020304" pitchFamily="18" charset="0"/>
              </a:rPr>
              <a:t>: Positive outcomes can encourage government or higher education boards to endorse tech-based mental health interventions broadly.</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Academic Accommodations</a:t>
            </a:r>
            <a:r>
              <a:rPr lang="en-GB" sz="2400" dirty="0">
                <a:effectLst/>
                <a:latin typeface="Calibri" panose="020F0502020204030204" pitchFamily="34" charset="0"/>
                <a:ea typeface="Calibri" panose="020F0502020204030204" pitchFamily="34" charset="0"/>
                <a:cs typeface="Times New Roman" panose="02020603050405020304" pitchFamily="18" charset="0"/>
              </a:rPr>
              <a:t>: Improved access might reduce the number of academic withdrawals due to mental health, highlighting the value of supportive policy frameworks.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Collaboration</a:t>
            </a:r>
            <a:r>
              <a:rPr lang="en-GB" sz="2400" dirty="0">
                <a:effectLst/>
                <a:latin typeface="Calibri" panose="020F0502020204030204" pitchFamily="34" charset="0"/>
                <a:ea typeface="Calibri" panose="020F0502020204030204" pitchFamily="34" charset="0"/>
                <a:cs typeface="Times New Roman" panose="02020603050405020304" pitchFamily="18" charset="0"/>
              </a:rPr>
              <a:t>: Partnerships could emerge between institutions, technology providers, and researchers to refine AI-based mental health tools.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Clear and consistent policy support ensures the intervention’s long-term viability and replicability across different academic settings.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11" name="Google Shape;311;p22"/>
          <p:cNvPicPr preferRelativeResize="0"/>
          <p:nvPr/>
        </p:nvPicPr>
        <p:blipFill>
          <a:blip r:embed="rId7"/>
          <a:stretch>
            <a:fillRect/>
          </a:stretch>
        </p:blipFill>
        <p:spPr>
          <a:xfrm>
            <a:off x="1616213" y="709813"/>
            <a:ext cx="5911576" cy="8867364"/>
          </a:xfrm>
          <a:prstGeom prst="rect">
            <a:avLst/>
          </a:prstGeom>
          <a:noFill/>
          <a:ln>
            <a:noFill/>
          </a:ln>
        </p:spPr>
      </p:pic>
      <p:sp>
        <p:nvSpPr>
          <p:cNvPr id="312" name="Google Shape;312;p22"/>
          <p:cNvSpPr/>
          <p:nvPr/>
        </p:nvSpPr>
        <p:spPr>
          <a:xfrm>
            <a:off x="6550886" y="358330"/>
            <a:ext cx="1627921" cy="1665392"/>
          </a:xfrm>
          <a:custGeom>
            <a:avLst/>
            <a:gdLst/>
            <a:ahLst/>
            <a:cxnLst/>
            <a:rect l="l" t="t" r="r" b="b"/>
            <a:pathLst>
              <a:path w="1627921" h="1665392" extrusionOk="0">
                <a:moveTo>
                  <a:pt x="0" y="0"/>
                </a:moveTo>
                <a:lnTo>
                  <a:pt x="1627921" y="0"/>
                </a:lnTo>
                <a:lnTo>
                  <a:pt x="1627921" y="1665393"/>
                </a:lnTo>
                <a:lnTo>
                  <a:pt x="0" y="1665393"/>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3" name="Google Shape;313;p22"/>
          <p:cNvSpPr/>
          <p:nvPr/>
        </p:nvSpPr>
        <p:spPr>
          <a:xfrm>
            <a:off x="560854" y="8595668"/>
            <a:ext cx="2023304" cy="1325264"/>
          </a:xfrm>
          <a:custGeom>
            <a:avLst/>
            <a:gdLst/>
            <a:ahLst/>
            <a:cxnLst/>
            <a:rect l="l" t="t" r="r" b="b"/>
            <a:pathLst>
              <a:path w="2023304" h="1325264" extrusionOk="0">
                <a:moveTo>
                  <a:pt x="0" y="0"/>
                </a:moveTo>
                <a:lnTo>
                  <a:pt x="2023305" y="0"/>
                </a:lnTo>
                <a:lnTo>
                  <a:pt x="2023305" y="1325264"/>
                </a:lnTo>
                <a:lnTo>
                  <a:pt x="0" y="1325264"/>
                </a:lnTo>
                <a:lnTo>
                  <a:pt x="0" y="0"/>
                </a:lnTo>
                <a:close/>
              </a:path>
            </a:pathLst>
          </a:custGeom>
          <a:blipFill rotWithShape="1">
            <a:blip r:embed="rId9"/>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 name="Google Shape;99;p12"/>
          <p:cNvSpPr/>
          <p:nvPr/>
        </p:nvSpPr>
        <p:spPr>
          <a:xfrm>
            <a:off x="-292474" y="-947680"/>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10">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100;p12"/>
          <p:cNvSpPr txBox="1"/>
          <p:nvPr/>
        </p:nvSpPr>
        <p:spPr>
          <a:xfrm>
            <a:off x="2038861" y="-195235"/>
            <a:ext cx="1349798"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15</a:t>
            </a:r>
            <a:endParaRPr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2"/>
        <p:cNvGrpSpPr/>
        <p:nvPr/>
      </p:nvGrpSpPr>
      <p:grpSpPr>
        <a:xfrm>
          <a:off x="0" y="0"/>
          <a:ext cx="0" cy="0"/>
          <a:chOff x="0" y="0"/>
          <a:chExt cx="0" cy="0"/>
        </a:xfrm>
      </p:grpSpPr>
      <p:sp>
        <p:nvSpPr>
          <p:cNvPr id="53" name="Google Shape;53;p10"/>
          <p:cNvSpPr/>
          <p:nvPr/>
        </p:nvSpPr>
        <p:spPr>
          <a:xfrm>
            <a:off x="0" y="0"/>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4" name="Google Shape;54;p10"/>
          <p:cNvSpPr/>
          <p:nvPr/>
        </p:nvSpPr>
        <p:spPr>
          <a:xfrm>
            <a:off x="14713828" y="7844790"/>
            <a:ext cx="6430771" cy="4702502"/>
          </a:xfrm>
          <a:custGeom>
            <a:avLst/>
            <a:gdLst/>
            <a:ahLst/>
            <a:cxnLst/>
            <a:rect l="l" t="t" r="r" b="b"/>
            <a:pathLst>
              <a:path w="6430771" h="4702502" extrusionOk="0">
                <a:moveTo>
                  <a:pt x="0" y="0"/>
                </a:moveTo>
                <a:lnTo>
                  <a:pt x="6430771" y="0"/>
                </a:lnTo>
                <a:lnTo>
                  <a:pt x="6430771" y="4702501"/>
                </a:lnTo>
                <a:lnTo>
                  <a:pt x="0" y="4702501"/>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5" name="Google Shape;55;p10"/>
          <p:cNvSpPr/>
          <p:nvPr/>
        </p:nvSpPr>
        <p:spPr>
          <a:xfrm>
            <a:off x="-1572853" y="-1477289"/>
            <a:ext cx="3520289" cy="3596719"/>
          </a:xfrm>
          <a:custGeom>
            <a:avLst/>
            <a:gdLst/>
            <a:ahLst/>
            <a:cxnLst/>
            <a:rect l="l" t="t" r="r" b="b"/>
            <a:pathLst>
              <a:path w="3520289" h="3596719" extrusionOk="0">
                <a:moveTo>
                  <a:pt x="0" y="0"/>
                </a:moveTo>
                <a:lnTo>
                  <a:pt x="3520289" y="0"/>
                </a:lnTo>
                <a:lnTo>
                  <a:pt x="3520289" y="3596720"/>
                </a:lnTo>
                <a:lnTo>
                  <a:pt x="0" y="3596720"/>
                </a:lnTo>
                <a:lnTo>
                  <a:pt x="0" y="0"/>
                </a:lnTo>
                <a:close/>
              </a:path>
            </a:pathLst>
          </a:custGeom>
          <a:blipFill rotWithShape="1">
            <a:blip r:embed="rId3">
              <a:alphaModFix amt="6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6" name="Google Shape;56;p10"/>
          <p:cNvSpPr txBox="1"/>
          <p:nvPr/>
        </p:nvSpPr>
        <p:spPr>
          <a:xfrm>
            <a:off x="1028700" y="1649333"/>
            <a:ext cx="17004624" cy="886397"/>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4800" b="1" i="1" dirty="0">
                <a:solidFill>
                  <a:srgbClr val="ED7843"/>
                </a:solidFill>
                <a:latin typeface="Bitter"/>
                <a:ea typeface="Bitter"/>
                <a:cs typeface="Bitter"/>
                <a:sym typeface="Bitter"/>
              </a:rPr>
              <a:t>Benefits</a:t>
            </a:r>
            <a:r>
              <a:rPr lang="en-US" sz="4800" b="1" dirty="0">
                <a:solidFill>
                  <a:srgbClr val="ED7843"/>
                </a:solidFill>
                <a:latin typeface="Bitter"/>
                <a:ea typeface="Bitter"/>
                <a:cs typeface="Bitter"/>
                <a:sym typeface="Bitter"/>
              </a:rPr>
              <a:t> - Research &amp; Educational Implications -</a:t>
            </a:r>
            <a:endParaRPr sz="800" dirty="0"/>
          </a:p>
        </p:txBody>
      </p:sp>
      <p:sp>
        <p:nvSpPr>
          <p:cNvPr id="57" name="Google Shape;57;p10"/>
          <p:cNvSpPr/>
          <p:nvPr/>
        </p:nvSpPr>
        <p:spPr>
          <a:xfrm>
            <a:off x="-1462585" y="-198824"/>
            <a:ext cx="4982571" cy="2455049"/>
          </a:xfrm>
          <a:custGeom>
            <a:avLst/>
            <a:gdLst/>
            <a:ahLst/>
            <a:cxnLst/>
            <a:rect l="l" t="t" r="r" b="b"/>
            <a:pathLst>
              <a:path w="4982571" h="2455049" extrusionOk="0">
                <a:moveTo>
                  <a:pt x="0" y="0"/>
                </a:moveTo>
                <a:lnTo>
                  <a:pt x="4982570" y="0"/>
                </a:lnTo>
                <a:lnTo>
                  <a:pt x="4982570" y="2455048"/>
                </a:lnTo>
                <a:lnTo>
                  <a:pt x="0" y="2455048"/>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9" name="Google Shape;59;p10"/>
          <p:cNvSpPr/>
          <p:nvPr/>
        </p:nvSpPr>
        <p:spPr>
          <a:xfrm>
            <a:off x="11428762" y="7831951"/>
            <a:ext cx="5467827" cy="2694148"/>
          </a:xfrm>
          <a:custGeom>
            <a:avLst/>
            <a:gdLst/>
            <a:ahLst/>
            <a:cxnLst/>
            <a:rect l="l" t="t" r="r" b="b"/>
            <a:pathLst>
              <a:path w="5467827" h="2694148" extrusionOk="0">
                <a:moveTo>
                  <a:pt x="0" y="0"/>
                </a:moveTo>
                <a:lnTo>
                  <a:pt x="5467828" y="0"/>
                </a:lnTo>
                <a:lnTo>
                  <a:pt x="5467828" y="2694148"/>
                </a:lnTo>
                <a:lnTo>
                  <a:pt x="0" y="2694148"/>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0" name="Google Shape;60;p10"/>
          <p:cNvSpPr/>
          <p:nvPr/>
        </p:nvSpPr>
        <p:spPr>
          <a:xfrm>
            <a:off x="16923860" y="8867769"/>
            <a:ext cx="764464" cy="781061"/>
          </a:xfrm>
          <a:custGeom>
            <a:avLst/>
            <a:gdLst/>
            <a:ahLst/>
            <a:cxnLst/>
            <a:rect l="l" t="t" r="r" b="b"/>
            <a:pathLst>
              <a:path w="764464" h="781061" extrusionOk="0">
                <a:moveTo>
                  <a:pt x="0" y="0"/>
                </a:moveTo>
                <a:lnTo>
                  <a:pt x="764464" y="0"/>
                </a:lnTo>
                <a:lnTo>
                  <a:pt x="764464" y="781062"/>
                </a:lnTo>
                <a:lnTo>
                  <a:pt x="0" y="781062"/>
                </a:lnTo>
                <a:lnTo>
                  <a:pt x="0" y="0"/>
                </a:lnTo>
                <a:close/>
              </a:path>
            </a:pathLst>
          </a:custGeom>
          <a:blipFill rotWithShape="1">
            <a:blip r:embed="rId3">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1" name="Google Shape;61;p10"/>
          <p:cNvSpPr/>
          <p:nvPr/>
        </p:nvSpPr>
        <p:spPr>
          <a:xfrm>
            <a:off x="17259300" y="563499"/>
            <a:ext cx="382232" cy="390531"/>
          </a:xfrm>
          <a:custGeom>
            <a:avLst/>
            <a:gdLst/>
            <a:ahLst/>
            <a:cxnLst/>
            <a:rect l="l" t="t" r="r" b="b"/>
            <a:pathLst>
              <a:path w="382232" h="390531" extrusionOk="0">
                <a:moveTo>
                  <a:pt x="0" y="0"/>
                </a:moveTo>
                <a:lnTo>
                  <a:pt x="382232" y="0"/>
                </a:lnTo>
                <a:lnTo>
                  <a:pt x="382232" y="390531"/>
                </a:lnTo>
                <a:lnTo>
                  <a:pt x="0" y="390531"/>
                </a:lnTo>
                <a:lnTo>
                  <a:pt x="0" y="0"/>
                </a:lnTo>
                <a:close/>
              </a:path>
            </a:pathLst>
          </a:custGeom>
          <a:blipFill rotWithShape="1">
            <a:blip r:embed="rId3">
              <a:alphaModFix amt="70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2" name="Google Shape;62;p10"/>
          <p:cNvSpPr/>
          <p:nvPr/>
        </p:nvSpPr>
        <p:spPr>
          <a:xfrm>
            <a:off x="14925795" y="8259769"/>
            <a:ext cx="1020803" cy="998531"/>
          </a:xfrm>
          <a:custGeom>
            <a:avLst/>
            <a:gdLst/>
            <a:ahLst/>
            <a:cxnLst/>
            <a:rect l="l" t="t" r="r" b="b"/>
            <a:pathLst>
              <a:path w="1020803" h="998531" extrusionOk="0">
                <a:moveTo>
                  <a:pt x="0" y="0"/>
                </a:moveTo>
                <a:lnTo>
                  <a:pt x="1020803" y="0"/>
                </a:lnTo>
                <a:lnTo>
                  <a:pt x="1020803" y="998531"/>
                </a:lnTo>
                <a:lnTo>
                  <a:pt x="0" y="998531"/>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3" name="Google Shape;63;p10"/>
          <p:cNvSpPr txBox="1"/>
          <p:nvPr/>
        </p:nvSpPr>
        <p:spPr>
          <a:xfrm>
            <a:off x="818862" y="3332336"/>
            <a:ext cx="10803230" cy="4464684"/>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Data-Driven Insights</a:t>
            </a:r>
            <a:r>
              <a:rPr lang="en-GB" sz="2400" dirty="0">
                <a:effectLst/>
                <a:latin typeface="Calibri" panose="020F0502020204030204" pitchFamily="34" charset="0"/>
                <a:ea typeface="Calibri" panose="020F0502020204030204" pitchFamily="34" charset="0"/>
                <a:cs typeface="Times New Roman" panose="02020603050405020304" pitchFamily="18" charset="0"/>
              </a:rPr>
              <a:t>: Aggregated, anonymised usage patterns can reveal peak stress times (midterms, finals) and guide resource planning.</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Innovation in Curriculum</a:t>
            </a:r>
            <a:r>
              <a:rPr lang="en-GB" sz="2400" dirty="0">
                <a:effectLst/>
                <a:latin typeface="Calibri" panose="020F0502020204030204" pitchFamily="34" charset="0"/>
                <a:ea typeface="Calibri" panose="020F0502020204030204" pitchFamily="34" charset="0"/>
                <a:cs typeface="Times New Roman" panose="02020603050405020304" pitchFamily="18" charset="0"/>
              </a:rPr>
              <a:t>: Psychology or counselling courses may integrate real-time chatbot analytics into lessons on digital therapy and mental health informatics.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Evidence Base</a:t>
            </a:r>
            <a:r>
              <a:rPr lang="en-GB" sz="2400" dirty="0">
                <a:effectLst/>
                <a:latin typeface="Calibri" panose="020F0502020204030204" pitchFamily="34" charset="0"/>
                <a:ea typeface="Calibri" panose="020F0502020204030204" pitchFamily="34" charset="0"/>
                <a:cs typeface="Times New Roman" panose="02020603050405020304" pitchFamily="18" charset="0"/>
              </a:rPr>
              <a:t>: Pilot results could generate publishable research, adding to the growing literature on AI-based mental health interventions.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Peer Education</a:t>
            </a:r>
            <a:r>
              <a:rPr lang="en-GB" sz="2400" dirty="0">
                <a:effectLst/>
                <a:latin typeface="Calibri" panose="020F0502020204030204" pitchFamily="34" charset="0"/>
                <a:ea typeface="Calibri" panose="020F0502020204030204" pitchFamily="34" charset="0"/>
                <a:cs typeface="Times New Roman" panose="02020603050405020304" pitchFamily="18" charset="0"/>
              </a:rPr>
              <a:t>: Trained student ambassadors might gain real-world experience in mental health tech, forging career pathways in digital counselling solutions.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Further Refinement</a:t>
            </a:r>
            <a:r>
              <a:rPr lang="en-GB" sz="2400" dirty="0">
                <a:effectLst/>
                <a:latin typeface="Calibri" panose="020F0502020204030204" pitchFamily="34" charset="0"/>
                <a:ea typeface="Calibri" panose="020F0502020204030204" pitchFamily="34" charset="0"/>
                <a:cs typeface="Times New Roman" panose="02020603050405020304" pitchFamily="18" charset="0"/>
              </a:rPr>
              <a:t>: Insights from user feedback push ongoing chatbot improvements, ensuring it meets evolving student needs.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4" name="Google Shape;64;p10"/>
          <p:cNvSpPr/>
          <p:nvPr/>
        </p:nvSpPr>
        <p:spPr>
          <a:xfrm>
            <a:off x="16533879" y="758764"/>
            <a:ext cx="725421" cy="709593"/>
          </a:xfrm>
          <a:custGeom>
            <a:avLst/>
            <a:gdLst/>
            <a:ahLst/>
            <a:cxnLst/>
            <a:rect l="l" t="t" r="r" b="b"/>
            <a:pathLst>
              <a:path w="725421" h="709593" extrusionOk="0">
                <a:moveTo>
                  <a:pt x="0" y="0"/>
                </a:moveTo>
                <a:lnTo>
                  <a:pt x="725421" y="0"/>
                </a:lnTo>
                <a:lnTo>
                  <a:pt x="725421" y="709594"/>
                </a:lnTo>
                <a:lnTo>
                  <a:pt x="0" y="709594"/>
                </a:lnTo>
                <a:lnTo>
                  <a:pt x="0" y="0"/>
                </a:lnTo>
                <a:close/>
              </a:path>
            </a:pathLst>
          </a:custGeom>
          <a:blipFill rotWithShape="1">
            <a:blip r:embed="rId7"/>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5" name="Google Shape;65;p10"/>
          <p:cNvSpPr/>
          <p:nvPr/>
        </p:nvSpPr>
        <p:spPr>
          <a:xfrm>
            <a:off x="4732925" y="827928"/>
            <a:ext cx="694598" cy="679444"/>
          </a:xfrm>
          <a:custGeom>
            <a:avLst/>
            <a:gdLst/>
            <a:ahLst/>
            <a:cxnLst/>
            <a:rect l="l" t="t" r="r" b="b"/>
            <a:pathLst>
              <a:path w="694598" h="679444" extrusionOk="0">
                <a:moveTo>
                  <a:pt x="0" y="0"/>
                </a:moveTo>
                <a:lnTo>
                  <a:pt x="694599" y="0"/>
                </a:lnTo>
                <a:lnTo>
                  <a:pt x="694599" y="679444"/>
                </a:lnTo>
                <a:lnTo>
                  <a:pt x="0" y="679444"/>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 name="Google Shape;99;p12"/>
          <p:cNvSpPr/>
          <p:nvPr/>
        </p:nvSpPr>
        <p:spPr>
          <a:xfrm>
            <a:off x="5909671" y="-835806"/>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9">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 name="Google Shape;100;p12"/>
          <p:cNvSpPr txBox="1"/>
          <p:nvPr/>
        </p:nvSpPr>
        <p:spPr>
          <a:xfrm>
            <a:off x="8241005" y="-83361"/>
            <a:ext cx="1575347"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16</a:t>
            </a:r>
            <a:endParaRPr dirty="0"/>
          </a:p>
        </p:txBody>
      </p:sp>
      <p:sp>
        <p:nvSpPr>
          <p:cNvPr id="18" name="Google Shape;297;p21"/>
          <p:cNvSpPr/>
          <p:nvPr/>
        </p:nvSpPr>
        <p:spPr>
          <a:xfrm>
            <a:off x="11300984" y="2960017"/>
            <a:ext cx="6986576" cy="6937049"/>
          </a:xfrm>
          <a:custGeom>
            <a:avLst/>
            <a:gdLst/>
            <a:ahLst/>
            <a:cxnLst/>
            <a:rect l="l" t="t" r="r" b="b"/>
            <a:pathLst>
              <a:path w="7797590" h="7592903" extrusionOk="0">
                <a:moveTo>
                  <a:pt x="0" y="0"/>
                </a:moveTo>
                <a:lnTo>
                  <a:pt x="7797590" y="0"/>
                </a:lnTo>
                <a:lnTo>
                  <a:pt x="7797590" y="7592903"/>
                </a:lnTo>
                <a:lnTo>
                  <a:pt x="0" y="7592903"/>
                </a:lnTo>
                <a:lnTo>
                  <a:pt x="0" y="0"/>
                </a:lnTo>
                <a:close/>
              </a:path>
            </a:pathLst>
          </a:custGeom>
          <a:blipFill rotWithShape="1">
            <a:blip r:embed="rId10"/>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2"/>
          <p:cNvSpPr/>
          <p:nvPr/>
        </p:nvSpPr>
        <p:spPr>
          <a:xfrm>
            <a:off x="0" y="-807064"/>
            <a:ext cx="18288000" cy="12512842"/>
          </a:xfrm>
          <a:custGeom>
            <a:avLst/>
            <a:gdLst/>
            <a:ahLst/>
            <a:cxnLst/>
            <a:rect l="l" t="t" r="r" b="b"/>
            <a:pathLst>
              <a:path w="18288000" h="12512842" extrusionOk="0">
                <a:moveTo>
                  <a:pt x="0" y="0"/>
                </a:moveTo>
                <a:lnTo>
                  <a:pt x="18288000" y="0"/>
                </a:lnTo>
                <a:lnTo>
                  <a:pt x="18288000" y="12512843"/>
                </a:lnTo>
                <a:lnTo>
                  <a:pt x="0" y="12512843"/>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97" name="Google Shape;97;p12"/>
          <p:cNvSpPr txBox="1"/>
          <p:nvPr/>
        </p:nvSpPr>
        <p:spPr>
          <a:xfrm>
            <a:off x="497541" y="5599249"/>
            <a:ext cx="8892739" cy="1772793"/>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800" b="1" dirty="0">
                <a:solidFill>
                  <a:srgbClr val="4E869D"/>
                </a:solidFill>
                <a:latin typeface="Bitter"/>
                <a:ea typeface="Bitter"/>
                <a:cs typeface="Bitter"/>
                <a:sym typeface="Bitter"/>
              </a:rPr>
              <a:t>Looking Ahead – Sustainability &amp; Scalability</a:t>
            </a:r>
            <a:endParaRPr lang="en-US" sz="4800" dirty="0"/>
          </a:p>
        </p:txBody>
      </p:sp>
      <p:sp>
        <p:nvSpPr>
          <p:cNvPr id="101" name="Google Shape;101;p12"/>
          <p:cNvSpPr/>
          <p:nvPr/>
        </p:nvSpPr>
        <p:spPr>
          <a:xfrm rot="-1089742">
            <a:off x="-756561" y="-54066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2" name="Google Shape;102;p12"/>
          <p:cNvSpPr/>
          <p:nvPr/>
        </p:nvSpPr>
        <p:spPr>
          <a:xfrm rot="-1022976">
            <a:off x="16395814" y="7338081"/>
            <a:ext cx="3138722" cy="3138722"/>
          </a:xfrm>
          <a:custGeom>
            <a:avLst/>
            <a:gdLst/>
            <a:ahLst/>
            <a:cxnLst/>
            <a:rect l="l" t="t" r="r" b="b"/>
            <a:pathLst>
              <a:path w="3138722" h="3138722" extrusionOk="0">
                <a:moveTo>
                  <a:pt x="0" y="0"/>
                </a:moveTo>
                <a:lnTo>
                  <a:pt x="3138721" y="0"/>
                </a:lnTo>
                <a:lnTo>
                  <a:pt x="3138721" y="3138722"/>
                </a:lnTo>
                <a:lnTo>
                  <a:pt x="0" y="313872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3" name="Google Shape;103;p12"/>
          <p:cNvSpPr/>
          <p:nvPr/>
        </p:nvSpPr>
        <p:spPr>
          <a:xfrm>
            <a:off x="9676290" y="8242800"/>
            <a:ext cx="7315200" cy="159604"/>
          </a:xfrm>
          <a:custGeom>
            <a:avLst/>
            <a:gdLst/>
            <a:ahLst/>
            <a:cxnLst/>
            <a:rect l="l" t="t" r="r" b="b"/>
            <a:pathLst>
              <a:path w="7315200" h="159604" extrusionOk="0">
                <a:moveTo>
                  <a:pt x="0" y="0"/>
                </a:moveTo>
                <a:lnTo>
                  <a:pt x="7315200" y="0"/>
                </a:lnTo>
                <a:lnTo>
                  <a:pt x="7315200" y="159604"/>
                </a:lnTo>
                <a:lnTo>
                  <a:pt x="0" y="159604"/>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4" name="Google Shape;104;p12"/>
          <p:cNvSpPr/>
          <p:nvPr/>
        </p:nvSpPr>
        <p:spPr>
          <a:xfrm>
            <a:off x="2613909" y="242953"/>
            <a:ext cx="535620" cy="578236"/>
          </a:xfrm>
          <a:custGeom>
            <a:avLst/>
            <a:gdLst/>
            <a:ahLst/>
            <a:cxnLst/>
            <a:rect l="l" t="t" r="r" b="b"/>
            <a:pathLst>
              <a:path w="535620" h="578236" extrusionOk="0">
                <a:moveTo>
                  <a:pt x="0" y="0"/>
                </a:moveTo>
                <a:lnTo>
                  <a:pt x="535620" y="0"/>
                </a:lnTo>
                <a:lnTo>
                  <a:pt x="535620" y="578235"/>
                </a:lnTo>
                <a:lnTo>
                  <a:pt x="0" y="578235"/>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5" name="Google Shape;105;p12"/>
          <p:cNvSpPr/>
          <p:nvPr/>
        </p:nvSpPr>
        <p:spPr>
          <a:xfrm>
            <a:off x="11482664" y="1749200"/>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7" name="Google Shape;107;p12"/>
          <p:cNvSpPr/>
          <p:nvPr/>
        </p:nvSpPr>
        <p:spPr>
          <a:xfrm>
            <a:off x="812800" y="890744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8" name="Google Shape;108;p12"/>
          <p:cNvSpPr/>
          <p:nvPr/>
        </p:nvSpPr>
        <p:spPr>
          <a:xfrm>
            <a:off x="16723680" y="739582"/>
            <a:ext cx="535620" cy="578236"/>
          </a:xfrm>
          <a:custGeom>
            <a:avLst/>
            <a:gdLst/>
            <a:ahLst/>
            <a:cxnLst/>
            <a:rect l="l" t="t" r="r" b="b"/>
            <a:pathLst>
              <a:path w="535620" h="578236" extrusionOk="0">
                <a:moveTo>
                  <a:pt x="0" y="0"/>
                </a:moveTo>
                <a:lnTo>
                  <a:pt x="535620" y="0"/>
                </a:lnTo>
                <a:lnTo>
                  <a:pt x="535620" y="578236"/>
                </a:lnTo>
                <a:lnTo>
                  <a:pt x="0" y="578236"/>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99;p12"/>
          <p:cNvSpPr/>
          <p:nvPr/>
        </p:nvSpPr>
        <p:spPr>
          <a:xfrm>
            <a:off x="2504372" y="2944298"/>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5">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 name="Google Shape;100;p12"/>
          <p:cNvSpPr txBox="1"/>
          <p:nvPr/>
        </p:nvSpPr>
        <p:spPr>
          <a:xfrm>
            <a:off x="4835707" y="3696743"/>
            <a:ext cx="1605434"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17</a:t>
            </a:r>
            <a:endParaRPr dirty="0"/>
          </a:p>
        </p:txBody>
      </p:sp>
      <p:sp>
        <p:nvSpPr>
          <p:cNvPr id="17" name="Google Shape;63;p10"/>
          <p:cNvSpPr txBox="1"/>
          <p:nvPr/>
        </p:nvSpPr>
        <p:spPr>
          <a:xfrm>
            <a:off x="9407527" y="834642"/>
            <a:ext cx="7601209" cy="7230890"/>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Funding Mechanisms</a:t>
            </a:r>
            <a:r>
              <a:rPr lang="en-GB" sz="2400" dirty="0">
                <a:effectLst/>
                <a:latin typeface="Calibri" panose="020F0502020204030204" pitchFamily="34" charset="0"/>
                <a:ea typeface="Calibri" panose="020F0502020204030204" pitchFamily="34" charset="0"/>
                <a:cs typeface="Times New Roman" panose="02020603050405020304" pitchFamily="18" charset="0"/>
              </a:rPr>
              <a:t>: University mental health grants, philanthropic donations, or tech start-up partnerships can sustain the chatbot’s infrastructure.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Cross-Campus Integration</a:t>
            </a:r>
            <a:r>
              <a:rPr lang="en-GB" sz="2400" dirty="0">
                <a:effectLst/>
                <a:latin typeface="Calibri" panose="020F0502020204030204" pitchFamily="34" charset="0"/>
                <a:ea typeface="Calibri" panose="020F0502020204030204" pitchFamily="34" charset="0"/>
                <a:cs typeface="Times New Roman" panose="02020603050405020304" pitchFamily="18" charset="0"/>
              </a:rPr>
              <a:t>: Incorporate the chatbot link into learning management systems, orientation materials, or campus email signatures to raise visibility.</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Mobile &amp; Web Upgrades</a:t>
            </a:r>
            <a:r>
              <a:rPr lang="en-GB" sz="2400" dirty="0">
                <a:effectLst/>
                <a:latin typeface="Calibri" panose="020F0502020204030204" pitchFamily="34" charset="0"/>
                <a:ea typeface="Calibri" panose="020F0502020204030204" pitchFamily="34" charset="0"/>
                <a:cs typeface="Times New Roman" panose="02020603050405020304" pitchFamily="18" charset="0"/>
              </a:rPr>
              <a:t>: Expand to voice-based interactions (smart speakers), add new languages or cultural adaptations for diverse student populations.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Collaborative Initiatives</a:t>
            </a:r>
            <a:r>
              <a:rPr lang="en-GB" sz="2400" dirty="0">
                <a:effectLst/>
                <a:latin typeface="Calibri" panose="020F0502020204030204" pitchFamily="34" charset="0"/>
                <a:ea typeface="Calibri" panose="020F0502020204030204" pitchFamily="34" charset="0"/>
                <a:cs typeface="Times New Roman" panose="02020603050405020304" pitchFamily="18" charset="0"/>
              </a:rPr>
              <a:t>: Share the platform model with other universities, enabling multi-institutional networks to refine best practices and collectively troubleshoot.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Over time, sharing the model with other institutions could create a collaborative network, improving efficiency and best practices. Ultimately, this chatbot has the potential to become a permanent, scalable solution in student mental health support systems.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22"/>
          <p:cNvSpPr/>
          <p:nvPr/>
        </p:nvSpPr>
        <p:spPr>
          <a:xfrm>
            <a:off x="0" y="-1355867"/>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3" name="Google Shape;303;p22"/>
          <p:cNvSpPr/>
          <p:nvPr/>
        </p:nvSpPr>
        <p:spPr>
          <a:xfrm>
            <a:off x="263694" y="695480"/>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4" name="Google Shape;304;p22"/>
          <p:cNvSpPr/>
          <p:nvPr/>
        </p:nvSpPr>
        <p:spPr>
          <a:xfrm rot="10197675">
            <a:off x="-3096746" y="9369275"/>
            <a:ext cx="7315200" cy="1835450"/>
          </a:xfrm>
          <a:custGeom>
            <a:avLst/>
            <a:gdLst/>
            <a:ahLst/>
            <a:cxnLst/>
            <a:rect l="l" t="t" r="r" b="b"/>
            <a:pathLst>
              <a:path w="7315200" h="1835450" extrusionOk="0">
                <a:moveTo>
                  <a:pt x="0" y="0"/>
                </a:moveTo>
                <a:lnTo>
                  <a:pt x="7315200" y="0"/>
                </a:lnTo>
                <a:lnTo>
                  <a:pt x="7315200" y="1835450"/>
                </a:lnTo>
                <a:lnTo>
                  <a:pt x="0" y="1835450"/>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5" name="Google Shape;305;p22"/>
          <p:cNvSpPr/>
          <p:nvPr/>
        </p:nvSpPr>
        <p:spPr>
          <a:xfrm>
            <a:off x="12402742" y="7577966"/>
            <a:ext cx="7315200" cy="1835450"/>
          </a:xfrm>
          <a:custGeom>
            <a:avLst/>
            <a:gdLst/>
            <a:ahLst/>
            <a:cxnLst/>
            <a:rect l="l" t="t" r="r" b="b"/>
            <a:pathLst>
              <a:path w="7315200" h="1835450" extrusionOk="0">
                <a:moveTo>
                  <a:pt x="0" y="0"/>
                </a:moveTo>
                <a:lnTo>
                  <a:pt x="7315200" y="0"/>
                </a:lnTo>
                <a:lnTo>
                  <a:pt x="7315200" y="1835451"/>
                </a:lnTo>
                <a:lnTo>
                  <a:pt x="0" y="1835451"/>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6" name="Google Shape;306;p22"/>
          <p:cNvSpPr/>
          <p:nvPr/>
        </p:nvSpPr>
        <p:spPr>
          <a:xfrm>
            <a:off x="14612043" y="7527462"/>
            <a:ext cx="2476999" cy="2136412"/>
          </a:xfrm>
          <a:custGeom>
            <a:avLst/>
            <a:gdLst/>
            <a:ahLst/>
            <a:cxnLst/>
            <a:rect l="l" t="t" r="r" b="b"/>
            <a:pathLst>
              <a:path w="2476999" h="2136412" extrusionOk="0">
                <a:moveTo>
                  <a:pt x="0" y="0"/>
                </a:moveTo>
                <a:lnTo>
                  <a:pt x="2476999" y="0"/>
                </a:lnTo>
                <a:lnTo>
                  <a:pt x="2476999" y="2136412"/>
                </a:lnTo>
                <a:lnTo>
                  <a:pt x="0" y="2136412"/>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7" name="Google Shape;307;p22"/>
          <p:cNvSpPr/>
          <p:nvPr/>
        </p:nvSpPr>
        <p:spPr>
          <a:xfrm>
            <a:off x="16060342" y="1405941"/>
            <a:ext cx="1028700" cy="912737"/>
          </a:xfrm>
          <a:custGeom>
            <a:avLst/>
            <a:gdLst/>
            <a:ahLst/>
            <a:cxnLst/>
            <a:rect l="l" t="t" r="r" b="b"/>
            <a:pathLst>
              <a:path w="1028700" h="912737" extrusionOk="0">
                <a:moveTo>
                  <a:pt x="0" y="0"/>
                </a:moveTo>
                <a:lnTo>
                  <a:pt x="1028700" y="0"/>
                </a:lnTo>
                <a:lnTo>
                  <a:pt x="1028700" y="912738"/>
                </a:lnTo>
                <a:lnTo>
                  <a:pt x="0" y="912738"/>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8" name="Google Shape;308;p22"/>
          <p:cNvSpPr/>
          <p:nvPr/>
        </p:nvSpPr>
        <p:spPr>
          <a:xfrm>
            <a:off x="7964068" y="7273957"/>
            <a:ext cx="1028700" cy="912737"/>
          </a:xfrm>
          <a:custGeom>
            <a:avLst/>
            <a:gdLst/>
            <a:ahLst/>
            <a:cxnLst/>
            <a:rect l="l" t="t" r="r" b="b"/>
            <a:pathLst>
              <a:path w="1028700" h="912737" extrusionOk="0">
                <a:moveTo>
                  <a:pt x="0" y="0"/>
                </a:moveTo>
                <a:lnTo>
                  <a:pt x="1028700" y="0"/>
                </a:lnTo>
                <a:lnTo>
                  <a:pt x="1028700" y="912737"/>
                </a:lnTo>
                <a:lnTo>
                  <a:pt x="0" y="912737"/>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9" name="Google Shape;309;p22"/>
          <p:cNvSpPr txBox="1"/>
          <p:nvPr/>
        </p:nvSpPr>
        <p:spPr>
          <a:xfrm>
            <a:off x="8256427" y="237249"/>
            <a:ext cx="9413008" cy="81253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400" b="1" dirty="0">
                <a:solidFill>
                  <a:srgbClr val="ED7843"/>
                </a:solidFill>
                <a:latin typeface="Bitter"/>
                <a:ea typeface="Bitter"/>
                <a:cs typeface="Bitter"/>
                <a:sym typeface="Bitter"/>
              </a:rPr>
              <a:t>Concluding Remarks</a:t>
            </a:r>
            <a:endParaRPr sz="4400" dirty="0"/>
          </a:p>
        </p:txBody>
      </p:sp>
      <p:sp>
        <p:nvSpPr>
          <p:cNvPr id="310" name="Google Shape;310;p22"/>
          <p:cNvSpPr txBox="1"/>
          <p:nvPr/>
        </p:nvSpPr>
        <p:spPr>
          <a:xfrm>
            <a:off x="8256427" y="1957063"/>
            <a:ext cx="9158581" cy="6045373"/>
          </a:xfrm>
          <a:prstGeom prst="rect">
            <a:avLst/>
          </a:prstGeom>
          <a:noFill/>
          <a:ln>
            <a:noFill/>
          </a:ln>
        </p:spPr>
        <p:txBody>
          <a:bodyPr spcFirstLastPara="1" wrap="square" lIns="0" tIns="0" rIns="0" bIns="0" anchor="t" anchorCtr="0">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Core Message</a:t>
            </a:r>
            <a:r>
              <a:rPr lang="en-GB" sz="2400" dirty="0">
                <a:effectLst/>
                <a:latin typeface="Calibri" panose="020F0502020204030204" pitchFamily="34" charset="0"/>
                <a:ea typeface="Calibri" panose="020F0502020204030204" pitchFamily="34" charset="0"/>
                <a:cs typeface="Times New Roman" panose="02020603050405020304" pitchFamily="18" charset="0"/>
              </a:rPr>
              <a:t>: A chatbot-based mental health solution stands as a transformative approach for supporting university students in times of stress.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Opportunity</a:t>
            </a:r>
            <a:r>
              <a:rPr lang="en-GB" sz="2400" dirty="0">
                <a:effectLst/>
                <a:latin typeface="Calibri" panose="020F0502020204030204" pitchFamily="34" charset="0"/>
                <a:ea typeface="Calibri" panose="020F0502020204030204" pitchFamily="34" charset="0"/>
                <a:cs typeface="Times New Roman" panose="02020603050405020304" pitchFamily="18" charset="0"/>
              </a:rPr>
              <a:t>: By leveraging AI, we reach more students, reduce stigma, and offer faster, consistent help—any time of day.</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Next Steps</a:t>
            </a:r>
            <a:r>
              <a:rPr lang="en-GB" sz="2400" dirty="0">
                <a:effectLst/>
                <a:latin typeface="Calibri" panose="020F0502020204030204" pitchFamily="34" charset="0"/>
                <a:ea typeface="Calibri" panose="020F0502020204030204" pitchFamily="34" charset="0"/>
                <a:cs typeface="Times New Roman" panose="02020603050405020304" pitchFamily="18" charset="0"/>
              </a:rPr>
              <a:t>: Garner leadership buy-in, finalise ethical guidelines, conduct a pilot, and analyse user data for iterative improvements.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Long-Term Vision</a:t>
            </a:r>
            <a:r>
              <a:rPr lang="en-GB" sz="2400" dirty="0">
                <a:effectLst/>
                <a:latin typeface="Calibri" panose="020F0502020204030204" pitchFamily="34" charset="0"/>
                <a:ea typeface="Calibri" panose="020F0502020204030204" pitchFamily="34" charset="0"/>
                <a:cs typeface="Times New Roman" panose="02020603050405020304" pitchFamily="18" charset="0"/>
              </a:rPr>
              <a:t>: When integrated with broader campus wellbeing initiatives, the chatbot becomes a stepping stone for building a resilient, mental-health-aware academic community.</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Over time, this chatbot can become a core element of campus wellbeing strategies. By investing in digital support now, we’re not only enhancing student outcomes—we are helping to build a more resilient and mentally healthy academic environment for the future.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11" name="Google Shape;311;p22"/>
          <p:cNvPicPr preferRelativeResize="0"/>
          <p:nvPr/>
        </p:nvPicPr>
        <p:blipFill>
          <a:blip r:embed="rId7"/>
          <a:stretch>
            <a:fillRect/>
          </a:stretch>
        </p:blipFill>
        <p:spPr>
          <a:xfrm>
            <a:off x="1616213" y="709813"/>
            <a:ext cx="5911576" cy="8867364"/>
          </a:xfrm>
          <a:prstGeom prst="rect">
            <a:avLst/>
          </a:prstGeom>
          <a:noFill/>
          <a:ln>
            <a:noFill/>
          </a:ln>
        </p:spPr>
      </p:pic>
      <p:sp>
        <p:nvSpPr>
          <p:cNvPr id="312" name="Google Shape;312;p22"/>
          <p:cNvSpPr/>
          <p:nvPr/>
        </p:nvSpPr>
        <p:spPr>
          <a:xfrm>
            <a:off x="6550886" y="358330"/>
            <a:ext cx="1627921" cy="1665392"/>
          </a:xfrm>
          <a:custGeom>
            <a:avLst/>
            <a:gdLst/>
            <a:ahLst/>
            <a:cxnLst/>
            <a:rect l="l" t="t" r="r" b="b"/>
            <a:pathLst>
              <a:path w="1627921" h="1665392" extrusionOk="0">
                <a:moveTo>
                  <a:pt x="0" y="0"/>
                </a:moveTo>
                <a:lnTo>
                  <a:pt x="1627921" y="0"/>
                </a:lnTo>
                <a:lnTo>
                  <a:pt x="1627921" y="1665393"/>
                </a:lnTo>
                <a:lnTo>
                  <a:pt x="0" y="1665393"/>
                </a:lnTo>
                <a:lnTo>
                  <a:pt x="0" y="0"/>
                </a:lnTo>
                <a:close/>
              </a:path>
            </a:pathLst>
          </a:custGeom>
          <a:blipFill rotWithShape="1">
            <a:blip r:embed="rId8"/>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3" name="Google Shape;313;p22"/>
          <p:cNvSpPr/>
          <p:nvPr/>
        </p:nvSpPr>
        <p:spPr>
          <a:xfrm>
            <a:off x="560854" y="8595668"/>
            <a:ext cx="2023304" cy="1325264"/>
          </a:xfrm>
          <a:custGeom>
            <a:avLst/>
            <a:gdLst/>
            <a:ahLst/>
            <a:cxnLst/>
            <a:rect l="l" t="t" r="r" b="b"/>
            <a:pathLst>
              <a:path w="2023304" h="1325264" extrusionOk="0">
                <a:moveTo>
                  <a:pt x="0" y="0"/>
                </a:moveTo>
                <a:lnTo>
                  <a:pt x="2023305" y="0"/>
                </a:lnTo>
                <a:lnTo>
                  <a:pt x="2023305" y="1325264"/>
                </a:lnTo>
                <a:lnTo>
                  <a:pt x="0" y="1325264"/>
                </a:lnTo>
                <a:lnTo>
                  <a:pt x="0" y="0"/>
                </a:lnTo>
                <a:close/>
              </a:path>
            </a:pathLst>
          </a:custGeom>
          <a:blipFill rotWithShape="1">
            <a:blip r:embed="rId9"/>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 name="Google Shape;99;p12"/>
          <p:cNvSpPr/>
          <p:nvPr/>
        </p:nvSpPr>
        <p:spPr>
          <a:xfrm>
            <a:off x="-292474" y="-947680"/>
            <a:ext cx="5864607" cy="2719712"/>
          </a:xfrm>
          <a:custGeom>
            <a:avLst/>
            <a:gdLst/>
            <a:ahLst/>
            <a:cxnLst/>
            <a:rect l="l" t="t" r="r" b="b"/>
            <a:pathLst>
              <a:path w="5864607" h="2719712" extrusionOk="0">
                <a:moveTo>
                  <a:pt x="0" y="0"/>
                </a:moveTo>
                <a:lnTo>
                  <a:pt x="5864607" y="0"/>
                </a:lnTo>
                <a:lnTo>
                  <a:pt x="5864607" y="2719712"/>
                </a:lnTo>
                <a:lnTo>
                  <a:pt x="0" y="2719712"/>
                </a:lnTo>
                <a:lnTo>
                  <a:pt x="0" y="0"/>
                </a:lnTo>
                <a:close/>
              </a:path>
            </a:pathLst>
          </a:custGeom>
          <a:blipFill rotWithShape="1">
            <a:blip r:embed="rId10">
              <a:alphaModFix amt="65999"/>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 name="Google Shape;100;p12"/>
          <p:cNvSpPr txBox="1"/>
          <p:nvPr/>
        </p:nvSpPr>
        <p:spPr>
          <a:xfrm>
            <a:off x="2038861" y="-195235"/>
            <a:ext cx="1349798" cy="1723549"/>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8000" b="1" dirty="0">
                <a:solidFill>
                  <a:srgbClr val="FFFFFF"/>
                </a:solidFill>
                <a:latin typeface="Bitter"/>
                <a:ea typeface="Bitter"/>
                <a:cs typeface="Bitter"/>
                <a:sym typeface="Bitter"/>
              </a:rPr>
              <a:t>18</a:t>
            </a:r>
            <a:endParaRPr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898875" y="1152983"/>
            <a:ext cx="16490250" cy="8771189"/>
          </a:xfrm>
        </p:spPr>
        <p:txBody>
          <a:bodyPr>
            <a:noAutofit/>
          </a:bodyPr>
          <a:lstStyle/>
          <a:p>
            <a:pPr marL="114300" marR="0" indent="-342900">
              <a:lnSpc>
                <a:spcPct val="107000"/>
              </a:lnSpc>
              <a:spcBef>
                <a:spcPts val="0"/>
              </a:spcBef>
              <a:spcAft>
                <a:spcPts val="800"/>
              </a:spcAft>
              <a:buFont typeface="Wingdings" panose="05000000000000000000" pitchFamily="2" charset="2"/>
              <a:buChar char="§"/>
            </a:pP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Akram</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U., Irvine, K.,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Gardani</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M., Allen, S.,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Akram</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 and Stevenson, J.C., 2023. Prevalence of anxiety, depression, mania, insomnia, stress, suicidal ideation, psychotic experiences, &amp; loneliness in UK university students.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Scientific Data</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10</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(1), p.621.</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Basharat, I. and Shahid, S., 2024. AI-enabled chatbots healthcare systems: an ethical perspective on trust and reliability.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Journal of Health Organization and Management</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Beydokhti</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T.B.,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Dehnoalian</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Moshki</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M. and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Akbary</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 2021. Effect of educational‐counseling program based on precede‐proceed model during Pregnancy on postpartum depression.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Nursing Open</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8</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(4), pp.1578-1586.</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Boucher, E.M.,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Harake</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N.R., Ward, H.E.,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Stoeckl</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S.E., Vargas, J.,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Minkel</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J., Parks, A.C. and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Zilca</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R., 2021. Artificially intelligent chatbots in digital mental health interventions: a review.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Expert Review of Medical Devices</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18</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(sup1), pp.37-49.</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Brereton, E. (2025).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Technology Initiatives Support Student Mental Health in a Modern Higher Ed Environment</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[online] Technology Solutions That Drive Education. Available at: https://edtechmagazine.com/higher/article/2025/02/technology-initiatives-support-student-mental-health-modern-higher-ed-environment [Accessed 16 Apr. 2025].</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CDC (2024).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Mental Health and Suicide Risk Among High School Students and Protective Factors — Youth Risk Behavior Survey, United States, 2023 </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[online] Centers for Disease Control and Prevention. Available at: https://www.cdc.gov/mmwr/volumes/73/su/su7304a9.htm [Accessed 16 Apr. 2025].</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Creed, P.A., Hood, M.,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Selenko</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E., Hu, S. and Bagley, L., 2022. The relationship between job precariousness and student burnout: a serial indirect effects model.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Journal of Education and Work</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35</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(8), pp.843-857.</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Farmer, R.L., Lockwood, A.B., Goforth, A. and Thomas, C., 2024. Artificial intelligence in practice: Opportunities, challenges, and ethical considerations.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Professional Psychology: Research and Practice</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Hayre</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J., 2025.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The Lost Generation of COVID-19: A Critical Analysis of Health and Social Inequality in Post-Pandemic Britain</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Taylor &amp; Francis.</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itle 2"/>
          <p:cNvSpPr>
            <a:spLocks noGrp="1"/>
          </p:cNvSpPr>
          <p:nvPr>
            <p:ph type="title"/>
          </p:nvPr>
        </p:nvSpPr>
        <p:spPr>
          <a:xfrm>
            <a:off x="898875" y="362827"/>
            <a:ext cx="16862100" cy="407881"/>
          </a:xfrm>
        </p:spPr>
        <p:txBody>
          <a:bodyPr>
            <a:normAutofit fontScale="90000"/>
          </a:bodyPr>
          <a:lstStyle/>
          <a:p>
            <a:r>
              <a:rPr lang="en-GB" dirty="0"/>
              <a:t>References</a:t>
            </a:r>
            <a:endParaRPr lang="en-GB"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898875" y="1152984"/>
            <a:ext cx="16490250" cy="8252274"/>
          </a:xfrm>
        </p:spPr>
        <p:txBody>
          <a:bodyPr>
            <a:noAutofit/>
          </a:bodyPr>
          <a:lstStyle/>
          <a:p>
            <a:pPr marL="114300" marR="0" indent="-342900">
              <a:lnSpc>
                <a:spcPct val="107000"/>
              </a:lnSpc>
              <a:spcBef>
                <a:spcPts val="0"/>
              </a:spcBef>
              <a:spcAft>
                <a:spcPts val="800"/>
              </a:spcAft>
              <a:buFont typeface="Wingdings" panose="05000000000000000000" pitchFamily="2" charset="2"/>
              <a:buChar char="§"/>
            </a:pP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Klos</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M.C.,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Escoredo</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M.,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Joerin</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Lemos</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V.N.,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Rauws</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M. and Bunge, E.L., 2021. Artificial intelligence–based chatbot for anxiety and depression in university students: pilot randomized controlled trial.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JMIR formative research</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5</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(8), p.e20678.</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Lally</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J., ó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Conghaile</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 Quigley, S., Bainbridge, E. and McDonald, C. (2013). Stigma of Mental Illness and help-seeking Intention in University Students.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The Psychiatrist</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37(8), pp.253–260.</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Lewis, J. and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Stiebahl</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S. (2024). Student Mental Health in England: Statistics, policy, and Guidance.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commonslibrary.parliament.uk</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[online] 8593(1). Available at: https://commonslibrary.parliament.uk/research-briefings/cbp-8593/ [Accessed 16 Apr. 2025].</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Marks, M. and Haupt, C.E., 2023. AI chatbots, health privacy, and challenges to HIPAA compliance.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Jama</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330</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(4), pp.309-310.</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McCloud, T. and Bann, D., 2019. Financial stress and mental health among higher education students in the UK up to 2018: rapid review of evidence.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J Epidemiol Community Health</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73</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(10), pp.977-984.</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Medisauskaite</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Silkens</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M.E. and Rich, A., 2023. A national longitudinal cohort study of factors contributing to UK medical students’ mental ill-health symptoms.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General Psychiatry</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36</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(2), p.e101004.</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Oghenekaro</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L.U. and Okoro, C.O., 2024. Artificial intelligence-based chatbot for student mental health support.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Open Access Library Journal</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11</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(5), pp.1-14.</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Pavlopoulos, A., Rachiotis, T. and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Maglogiannis</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I., 2024. An overview of tools and technologies for anxiety and depression management using AI.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Applied Sciences</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14</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(19), p.9068.</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Rathnayaka</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P., Mills, N., Burnett, D., De Silva, D.,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Alahakoon</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D. and Gray, R., 2022. A mental health chatbot with cognitive skills for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personalised</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behavioural</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activation and remote health monitoring.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Sensors</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22</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(10), p.3653.</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itle 2"/>
          <p:cNvSpPr>
            <a:spLocks noGrp="1"/>
          </p:cNvSpPr>
          <p:nvPr>
            <p:ph type="title"/>
          </p:nvPr>
        </p:nvSpPr>
        <p:spPr>
          <a:xfrm>
            <a:off x="898875" y="362827"/>
            <a:ext cx="16862100" cy="407881"/>
          </a:xfrm>
        </p:spPr>
        <p:txBody>
          <a:bodyPr>
            <a:normAutofit fontScale="90000"/>
          </a:bodyPr>
          <a:lstStyle/>
          <a:p>
            <a:r>
              <a:rPr lang="en-GB" dirty="0"/>
              <a:t>References</a:t>
            </a:r>
            <a:endParaRPr lang="en-GB"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898875" y="1152984"/>
            <a:ext cx="16490250" cy="5077999"/>
          </a:xfrm>
        </p:spPr>
        <p:txBody>
          <a:bodyPr>
            <a:noAutofit/>
          </a:bodyPr>
          <a:lstStyle/>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Raza, A., Abbasi, N.U.H., Khurshid, M. and Ansari, M.I., 2018. The relationship between depression, anxiety, stress and self harm among college students: A cross-sectional survey.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Pakistan Armed Forces Medical Journal</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(1), pp.137-142.</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Seitz, L., 2024. Artificial empathy in healthcare chatbots: Does it feel authentic?.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Computers in Human Behavior: Artificial Humans</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2</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(1), p.100067.</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Statista (2024).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Primary mental health concerns for college students U.S. 2018-2019</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[online] Statista. Available at: https://www.statista.com/statistics/827374/clinician-chosen-top-mental-health-concerns-for-college-students/ [Accessed 16 Apr. 2025].</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Thomas, K.A., Schroder, A.M. and </a:t>
            </a:r>
            <a:r>
              <a:rPr lang="en-US" sz="2400" u="none" dirty="0" err="1">
                <a:effectLst/>
                <a:latin typeface="Calibri" panose="020F0502020204030204" pitchFamily="34" charset="0"/>
                <a:ea typeface="Calibri" panose="020F0502020204030204" pitchFamily="34" charset="0"/>
                <a:cs typeface="Times New Roman" panose="02020603050405020304" pitchFamily="18" charset="0"/>
              </a:rPr>
              <a:t>Rickwood</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D.J., 2021. A systematic review of current approaches to managing demand and waitlists for mental health services.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Mental Health Review Journal</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26</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(1), pp.1-17.</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a:p>
            <a:pPr marL="114300" marR="0" indent="-342900">
              <a:lnSpc>
                <a:spcPct val="107000"/>
              </a:lnSpc>
              <a:spcBef>
                <a:spcPts val="0"/>
              </a:spcBef>
              <a:spcAft>
                <a:spcPts val="800"/>
              </a:spcAft>
              <a:buFont typeface="Wingdings" panose="05000000000000000000" pitchFamily="2" charset="2"/>
              <a:buChar char="§"/>
            </a:pPr>
            <a:r>
              <a:rPr lang="en-US" sz="2400" u="none" dirty="0">
                <a:effectLst/>
                <a:latin typeface="Calibri" panose="020F0502020204030204" pitchFamily="34" charset="0"/>
                <a:ea typeface="Calibri" panose="020F0502020204030204" pitchFamily="34" charset="0"/>
                <a:cs typeface="Times New Roman" panose="02020603050405020304" pitchFamily="18" charset="0"/>
              </a:rPr>
              <a:t>WHO (2019). </a:t>
            </a:r>
            <a:r>
              <a:rPr lang="en-US" sz="2400" i="1" u="none" dirty="0">
                <a:effectLst/>
                <a:latin typeface="Calibri" panose="020F0502020204030204" pitchFamily="34" charset="0"/>
                <a:ea typeface="Calibri" panose="020F0502020204030204" pitchFamily="34" charset="0"/>
                <a:cs typeface="Times New Roman" panose="02020603050405020304" pitchFamily="18" charset="0"/>
              </a:rPr>
              <a:t>WHO guideline recommendations on digital interventions for health system strengthening</a:t>
            </a:r>
            <a:r>
              <a:rPr lang="en-US" sz="2400" u="none" dirty="0">
                <a:effectLst/>
                <a:latin typeface="Calibri" panose="020F0502020204030204" pitchFamily="34" charset="0"/>
                <a:ea typeface="Calibri" panose="020F0502020204030204" pitchFamily="34" charset="0"/>
                <a:cs typeface="Times New Roman" panose="02020603050405020304" pitchFamily="18" charset="0"/>
              </a:rPr>
              <a:t>. [online] Available at: https://iris.who.int/bitstream/handle/10665/311941/9789241550505-eng.pdf [Accessed 16 Apr. 2025].</a:t>
            </a:r>
            <a:endParaRPr lang="en-US" sz="2400" u="none"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itle 2"/>
          <p:cNvSpPr>
            <a:spLocks noGrp="1"/>
          </p:cNvSpPr>
          <p:nvPr>
            <p:ph type="title"/>
          </p:nvPr>
        </p:nvSpPr>
        <p:spPr>
          <a:xfrm>
            <a:off x="898875" y="362827"/>
            <a:ext cx="16862100" cy="407881"/>
          </a:xfrm>
        </p:spPr>
        <p:txBody>
          <a:bodyPr>
            <a:normAutofit fontScale="90000"/>
          </a:bodyPr>
          <a:lstStyle/>
          <a:p>
            <a:r>
              <a:rPr lang="en-GB" dirty="0"/>
              <a:t>References</a:t>
            </a:r>
            <a:endParaRPr lang="en-GB"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3" name="Google Shape;433;p28"/>
          <p:cNvSpPr/>
          <p:nvPr/>
        </p:nvSpPr>
        <p:spPr>
          <a:xfrm>
            <a:off x="0" y="0"/>
            <a:ext cx="18288000" cy="12512842"/>
          </a:xfrm>
          <a:custGeom>
            <a:avLst/>
            <a:gdLst/>
            <a:ahLst/>
            <a:cxnLst/>
            <a:rect l="l" t="t" r="r" b="b"/>
            <a:pathLst>
              <a:path w="18288000" h="12512842" extrusionOk="0">
                <a:moveTo>
                  <a:pt x="0" y="0"/>
                </a:moveTo>
                <a:lnTo>
                  <a:pt x="18288000" y="0"/>
                </a:lnTo>
                <a:lnTo>
                  <a:pt x="18288000" y="12512842"/>
                </a:lnTo>
                <a:lnTo>
                  <a:pt x="0" y="12512842"/>
                </a:lnTo>
                <a:lnTo>
                  <a:pt x="0" y="0"/>
                </a:lnTo>
                <a:close/>
              </a:path>
            </a:pathLst>
          </a:custGeom>
          <a:blipFill rotWithShape="1">
            <a:blip r:embed="rId1">
              <a:alphaModFix amt="41000"/>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34" name="Google Shape;434;p28"/>
          <p:cNvSpPr txBox="1"/>
          <p:nvPr/>
        </p:nvSpPr>
        <p:spPr>
          <a:xfrm>
            <a:off x="5280936" y="4024634"/>
            <a:ext cx="7726128" cy="1661993"/>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9000" b="1" dirty="0">
                <a:solidFill>
                  <a:srgbClr val="ED7843"/>
                </a:solidFill>
                <a:latin typeface="Bitter"/>
                <a:ea typeface="Bitter"/>
                <a:cs typeface="Bitter"/>
                <a:sym typeface="Bitter"/>
              </a:rPr>
              <a:t>THANK YOU</a:t>
            </a:r>
            <a:endParaRPr dirty="0"/>
          </a:p>
        </p:txBody>
      </p:sp>
      <p:sp>
        <p:nvSpPr>
          <p:cNvPr id="438" name="Google Shape;438;p28"/>
          <p:cNvSpPr/>
          <p:nvPr/>
        </p:nvSpPr>
        <p:spPr>
          <a:xfrm>
            <a:off x="137255" y="9746442"/>
            <a:ext cx="1573230" cy="454574"/>
          </a:xfrm>
          <a:custGeom>
            <a:avLst/>
            <a:gdLst/>
            <a:ahLst/>
            <a:cxnLst/>
            <a:rect l="l" t="t" r="r" b="b"/>
            <a:pathLst>
              <a:path w="6025487" h="1506372" extrusionOk="0">
                <a:moveTo>
                  <a:pt x="0" y="0"/>
                </a:moveTo>
                <a:lnTo>
                  <a:pt x="6025488" y="0"/>
                </a:lnTo>
                <a:lnTo>
                  <a:pt x="6025488" y="1506372"/>
                </a:lnTo>
                <a:lnTo>
                  <a:pt x="0" y="1506372"/>
                </a:lnTo>
                <a:lnTo>
                  <a:pt x="0" y="0"/>
                </a:lnTo>
                <a:close/>
              </a:path>
            </a:pathLst>
          </a:custGeom>
          <a:blipFill rotWithShape="1">
            <a:blip r:embed="rId2"/>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39" name="Google Shape;439;p28"/>
          <p:cNvSpPr/>
          <p:nvPr/>
        </p:nvSpPr>
        <p:spPr>
          <a:xfrm rot="-1591870">
            <a:off x="15813480" y="8343746"/>
            <a:ext cx="3674143" cy="3259966"/>
          </a:xfrm>
          <a:custGeom>
            <a:avLst/>
            <a:gdLst/>
            <a:ahLst/>
            <a:cxnLst/>
            <a:rect l="l" t="t" r="r" b="b"/>
            <a:pathLst>
              <a:path w="3674143" h="3259966" extrusionOk="0">
                <a:moveTo>
                  <a:pt x="0" y="0"/>
                </a:moveTo>
                <a:lnTo>
                  <a:pt x="3674143" y="0"/>
                </a:lnTo>
                <a:lnTo>
                  <a:pt x="3674143" y="3259966"/>
                </a:lnTo>
                <a:lnTo>
                  <a:pt x="0" y="3259966"/>
                </a:lnTo>
                <a:lnTo>
                  <a:pt x="0" y="0"/>
                </a:lnTo>
                <a:close/>
              </a:path>
            </a:pathLst>
          </a:custGeom>
          <a:blipFill rotWithShape="1">
            <a:blip r:embed="rId3"/>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40" name="Google Shape;440;p28"/>
          <p:cNvSpPr/>
          <p:nvPr/>
        </p:nvSpPr>
        <p:spPr>
          <a:xfrm>
            <a:off x="3006757" y="6879409"/>
            <a:ext cx="843614" cy="825208"/>
          </a:xfrm>
          <a:custGeom>
            <a:avLst/>
            <a:gdLst/>
            <a:ahLst/>
            <a:cxnLst/>
            <a:rect l="l" t="t" r="r" b="b"/>
            <a:pathLst>
              <a:path w="843614" h="825208" extrusionOk="0">
                <a:moveTo>
                  <a:pt x="0" y="0"/>
                </a:moveTo>
                <a:lnTo>
                  <a:pt x="843614" y="0"/>
                </a:lnTo>
                <a:lnTo>
                  <a:pt x="843614" y="825208"/>
                </a:lnTo>
                <a:lnTo>
                  <a:pt x="0" y="825208"/>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41" name="Google Shape;441;p28"/>
          <p:cNvSpPr/>
          <p:nvPr/>
        </p:nvSpPr>
        <p:spPr>
          <a:xfrm>
            <a:off x="13355122" y="1234778"/>
            <a:ext cx="1428746" cy="1397573"/>
          </a:xfrm>
          <a:custGeom>
            <a:avLst/>
            <a:gdLst/>
            <a:ahLst/>
            <a:cxnLst/>
            <a:rect l="l" t="t" r="r" b="b"/>
            <a:pathLst>
              <a:path w="1428746" h="1397573" extrusionOk="0">
                <a:moveTo>
                  <a:pt x="0" y="0"/>
                </a:moveTo>
                <a:lnTo>
                  <a:pt x="1428746" y="0"/>
                </a:lnTo>
                <a:lnTo>
                  <a:pt x="1428746" y="1397573"/>
                </a:lnTo>
                <a:lnTo>
                  <a:pt x="0" y="1397573"/>
                </a:lnTo>
                <a:lnTo>
                  <a:pt x="0" y="0"/>
                </a:lnTo>
                <a:close/>
              </a:path>
            </a:pathLst>
          </a:custGeom>
          <a:blipFill rotWithShape="1">
            <a:blip r:embed="rId4"/>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grpSp>
        <p:nvGrpSpPr>
          <p:cNvPr id="442" name="Google Shape;442;p28"/>
          <p:cNvGrpSpPr/>
          <p:nvPr/>
        </p:nvGrpSpPr>
        <p:grpSpPr>
          <a:xfrm rot="-6609054">
            <a:off x="1848689" y="1234772"/>
            <a:ext cx="1394580" cy="1368516"/>
            <a:chOff x="0" y="0"/>
            <a:chExt cx="1859440" cy="1824689"/>
          </a:xfrm>
        </p:grpSpPr>
        <p:sp>
          <p:nvSpPr>
            <p:cNvPr id="443" name="Google Shape;443;p28"/>
            <p:cNvSpPr/>
            <p:nvPr/>
          </p:nvSpPr>
          <p:spPr>
            <a:xfrm rot="10423113">
              <a:off x="229855" y="79416"/>
              <a:ext cx="1543084" cy="1665857"/>
            </a:xfrm>
            <a:custGeom>
              <a:avLst/>
              <a:gdLst/>
              <a:ahLst/>
              <a:cxnLst/>
              <a:rect l="l" t="t" r="r" b="b"/>
              <a:pathLst>
                <a:path w="1543084" h="1665857" extrusionOk="0">
                  <a:moveTo>
                    <a:pt x="0" y="0"/>
                  </a:moveTo>
                  <a:lnTo>
                    <a:pt x="1543084" y="0"/>
                  </a:lnTo>
                  <a:lnTo>
                    <a:pt x="1543084" y="1665856"/>
                  </a:lnTo>
                  <a:lnTo>
                    <a:pt x="0" y="1665856"/>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44" name="Google Shape;444;p28"/>
            <p:cNvSpPr/>
            <p:nvPr/>
          </p:nvSpPr>
          <p:spPr>
            <a:xfrm rot="10423113">
              <a:off x="50322" y="722557"/>
              <a:ext cx="980810" cy="973677"/>
            </a:xfrm>
            <a:custGeom>
              <a:avLst/>
              <a:gdLst/>
              <a:ahLst/>
              <a:cxnLst/>
              <a:rect l="l" t="t" r="r" b="b"/>
              <a:pathLst>
                <a:path w="980810" h="973677" extrusionOk="0">
                  <a:moveTo>
                    <a:pt x="0" y="0"/>
                  </a:moveTo>
                  <a:lnTo>
                    <a:pt x="980810" y="0"/>
                  </a:lnTo>
                  <a:lnTo>
                    <a:pt x="980810" y="973677"/>
                  </a:lnTo>
                  <a:lnTo>
                    <a:pt x="0" y="973677"/>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445" name="Google Shape;445;p28"/>
          <p:cNvGrpSpPr/>
          <p:nvPr/>
        </p:nvGrpSpPr>
        <p:grpSpPr>
          <a:xfrm rot="4732198">
            <a:off x="14850623" y="6783102"/>
            <a:ext cx="856455" cy="840447"/>
            <a:chOff x="0" y="0"/>
            <a:chExt cx="1141939" cy="1120596"/>
          </a:xfrm>
        </p:grpSpPr>
        <p:sp>
          <p:nvSpPr>
            <p:cNvPr id="446" name="Google Shape;446;p28"/>
            <p:cNvSpPr/>
            <p:nvPr/>
          </p:nvSpPr>
          <p:spPr>
            <a:xfrm rot="10423113">
              <a:off x="141161" y="48772"/>
              <a:ext cx="947655" cy="1023053"/>
            </a:xfrm>
            <a:custGeom>
              <a:avLst/>
              <a:gdLst/>
              <a:ahLst/>
              <a:cxnLst/>
              <a:rect l="l" t="t" r="r" b="b"/>
              <a:pathLst>
                <a:path w="947655" h="1023053" extrusionOk="0">
                  <a:moveTo>
                    <a:pt x="0" y="0"/>
                  </a:moveTo>
                  <a:lnTo>
                    <a:pt x="947654" y="0"/>
                  </a:lnTo>
                  <a:lnTo>
                    <a:pt x="947654" y="1023053"/>
                  </a:lnTo>
                  <a:lnTo>
                    <a:pt x="0" y="1023053"/>
                  </a:lnTo>
                  <a:lnTo>
                    <a:pt x="0" y="0"/>
                  </a:lnTo>
                  <a:close/>
                </a:path>
              </a:pathLst>
            </a:custGeom>
            <a:blipFill rotWithShape="1">
              <a:blip r:embed="rId5"/>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47" name="Google Shape;447;p28"/>
            <p:cNvSpPr/>
            <p:nvPr/>
          </p:nvSpPr>
          <p:spPr>
            <a:xfrm rot="10423113">
              <a:off x="30904" y="443744"/>
              <a:ext cx="602345" cy="597965"/>
            </a:xfrm>
            <a:custGeom>
              <a:avLst/>
              <a:gdLst/>
              <a:ahLst/>
              <a:cxnLst/>
              <a:rect l="l" t="t" r="r" b="b"/>
              <a:pathLst>
                <a:path w="602345" h="597965" extrusionOk="0">
                  <a:moveTo>
                    <a:pt x="0" y="0"/>
                  </a:moveTo>
                  <a:lnTo>
                    <a:pt x="602346" y="0"/>
                  </a:lnTo>
                  <a:lnTo>
                    <a:pt x="602346" y="597965"/>
                  </a:lnTo>
                  <a:lnTo>
                    <a:pt x="0" y="597965"/>
                  </a:lnTo>
                  <a:lnTo>
                    <a:pt x="0" y="0"/>
                  </a:lnTo>
                  <a:close/>
                </a:path>
              </a:pathLst>
            </a:custGeom>
            <a:blipFill rotWithShape="1">
              <a:blip r:embed="rId6"/>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panose="020F0502020204030204"/>
                <a:ea typeface="Calibri" panose="020F0502020204030204"/>
                <a:cs typeface="Calibri" panose="020F0502020204030204"/>
                <a:sym typeface="Calibri" panose="020F0502020204030204"/>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Pastel Watercolor Mental Health Clinic Presentation">
  <a:themeElements>
    <a:clrScheme name="Office">
      <a:dk1>
        <a:srgbClr val="ED7843"/>
      </a:dk1>
      <a:lt1>
        <a:srgbClr val="FFFFFF"/>
      </a:lt1>
      <a:dk2>
        <a:srgbClr val="4E869D"/>
      </a:dk2>
      <a:lt2>
        <a:srgbClr val="8AA2D4"/>
      </a:lt2>
      <a:accent1>
        <a:srgbClr val="4E869D"/>
      </a:accent1>
      <a:accent2>
        <a:srgbClr val="888888"/>
      </a:accent2>
      <a:accent3>
        <a:srgbClr val="ED7843"/>
      </a:accent3>
      <a:accent4>
        <a:srgbClr val="4E869D"/>
      </a:accent4>
      <a:accent5>
        <a:srgbClr val="8AA2D4"/>
      </a:accent5>
      <a:accent6>
        <a:srgbClr val="B2CBF9"/>
      </a:accent6>
      <a:hlink>
        <a:srgbClr val="ED7843"/>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21629</Words>
  <Application>WPS Slides</Application>
  <PresentationFormat>Custom</PresentationFormat>
  <Paragraphs>259</Paragraphs>
  <Slides>23</Slides>
  <Notes>20</Notes>
  <HiddenSlides>0</HiddenSlides>
  <MMClips>0</MMClips>
  <ScaleCrop>false</ScaleCrop>
  <HeadingPairs>
    <vt:vector size="6" baseType="variant">
      <vt:variant>
        <vt:lpstr>已用的字体</vt:lpstr>
      </vt:variant>
      <vt:variant>
        <vt:i4>13</vt:i4>
      </vt:variant>
      <vt:variant>
        <vt:lpstr>主题</vt:lpstr>
      </vt:variant>
      <vt:variant>
        <vt:i4>1</vt:i4>
      </vt:variant>
      <vt:variant>
        <vt:lpstr>幻灯片标题</vt:lpstr>
      </vt:variant>
      <vt:variant>
        <vt:i4>23</vt:i4>
      </vt:variant>
    </vt:vector>
  </HeadingPairs>
  <TitlesOfParts>
    <vt:vector size="37" baseType="lpstr">
      <vt:lpstr>Arial</vt:lpstr>
      <vt:lpstr>SimSun</vt:lpstr>
      <vt:lpstr>Wingdings</vt:lpstr>
      <vt:lpstr>Arial</vt:lpstr>
      <vt:lpstr>Calibri</vt:lpstr>
      <vt:lpstr>Bitter Black</vt:lpstr>
      <vt:lpstr>DM Sans</vt:lpstr>
      <vt:lpstr>Bitter</vt:lpstr>
      <vt:lpstr>Symbol</vt:lpstr>
      <vt:lpstr>Calibri</vt:lpstr>
      <vt:lpstr>Times New Roman</vt:lpstr>
      <vt:lpstr>Microsoft YaHei</vt:lpstr>
      <vt:lpstr>Arial Unicode MS</vt:lpstr>
      <vt:lpstr>Pastel Watercolor Mental Health Clinic Presentation</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References</vt:lpstr>
      <vt:lpstr>References</vt:lpstr>
      <vt:lpstr>References</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khushi patel</cp:lastModifiedBy>
  <cp:revision>11</cp:revision>
  <dcterms:created xsi:type="dcterms:W3CDTF">2025-04-18T12:22:00Z</dcterms:created>
  <dcterms:modified xsi:type="dcterms:W3CDTF">2025-04-23T20:09:06Z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417687CF9CBE433AAA3F031F6FE20250_12</vt:lpwstr>
  </property>
  <property fmtid="{D5CDD505-2E9C-101B-9397-08002B2CF9AE}" pid="3" name="KSOProductBuildVer">
    <vt:lpwstr>1033-12.2.0.20795</vt:lpwstr>
  </property>
</Properties>
</file>