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9" r:id="rId2"/>
    <p:sldId id="256" r:id="rId3"/>
    <p:sldId id="257" r:id="rId4"/>
    <p:sldId id="258" r:id="rId5"/>
    <p:sldId id="261" r:id="rId6"/>
    <p:sldId id="260" r:id="rId7"/>
    <p:sldId id="262" r:id="rId8"/>
    <p:sldId id="263" r:id="rId9"/>
    <p:sldId id="264" r:id="rId10"/>
    <p:sldId id="265" r:id="rId11"/>
    <p:sldId id="266" r:id="rId12"/>
    <p:sldId id="267" r:id="rId13"/>
    <p:sldId id="271" r:id="rId14"/>
    <p:sldId id="269" r:id="rId15"/>
    <p:sldId id="268" r:id="rId16"/>
    <p:sldId id="270"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831" autoAdjust="0"/>
    <p:restoredTop sz="94660"/>
  </p:normalViewPr>
  <p:slideViewPr>
    <p:cSldViewPr snapToGrid="0">
      <p:cViewPr varScale="1">
        <p:scale>
          <a:sx n="63" d="100"/>
          <a:sy n="63" d="100"/>
        </p:scale>
        <p:origin x="772"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BFD7A84-D46B-48CF-B409-11DCD3B07538}" type="datetimeFigureOut">
              <a:rPr lang="en-GB" smtClean="0"/>
              <a:t>19/03/2026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355320-FB50-4B09-9AB4-3F405BE68329}" type="slidenum">
              <a:rPr lang="en-GB" smtClean="0"/>
              <a:t>‹#›</a:t>
            </a:fld>
            <a:endParaRPr lang="en-GB"/>
          </a:p>
        </p:txBody>
      </p:sp>
    </p:spTree>
    <p:extLst>
      <p:ext uri="{BB962C8B-B14F-4D97-AF65-F5344CB8AC3E}">
        <p14:creationId xmlns:p14="http://schemas.microsoft.com/office/powerpoint/2010/main" val="33965502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BFD7A84-D46B-48CF-B409-11DCD3B07538}" type="datetimeFigureOut">
              <a:rPr lang="en-GB" smtClean="0"/>
              <a:t>19/03/2026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355320-FB50-4B09-9AB4-3F405BE68329}" type="slidenum">
              <a:rPr lang="en-GB" smtClean="0"/>
              <a:t>‹#›</a:t>
            </a:fld>
            <a:endParaRPr lang="en-GB"/>
          </a:p>
        </p:txBody>
      </p:sp>
    </p:spTree>
    <p:extLst>
      <p:ext uri="{BB962C8B-B14F-4D97-AF65-F5344CB8AC3E}">
        <p14:creationId xmlns:p14="http://schemas.microsoft.com/office/powerpoint/2010/main" val="33079295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BFD7A84-D46B-48CF-B409-11DCD3B07538}" type="datetimeFigureOut">
              <a:rPr lang="en-GB" smtClean="0"/>
              <a:t>19/03/2026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355320-FB50-4B09-9AB4-3F405BE68329}" type="slidenum">
              <a:rPr lang="en-GB" smtClean="0"/>
              <a:t>‹#›</a:t>
            </a:fld>
            <a:endParaRPr lang="en-GB"/>
          </a:p>
        </p:txBody>
      </p:sp>
    </p:spTree>
    <p:extLst>
      <p:ext uri="{BB962C8B-B14F-4D97-AF65-F5344CB8AC3E}">
        <p14:creationId xmlns:p14="http://schemas.microsoft.com/office/powerpoint/2010/main" val="30381195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FD7A84-D46B-48CF-B409-11DCD3B07538}" type="datetimeFigureOut">
              <a:rPr lang="en-GB" smtClean="0"/>
              <a:t>19/03/2026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355320-FB50-4B09-9AB4-3F405BE68329}" type="slidenum">
              <a:rPr lang="en-GB" smtClean="0"/>
              <a:t>‹#›</a:t>
            </a:fld>
            <a:endParaRPr lang="en-GB"/>
          </a:p>
        </p:txBody>
      </p:sp>
    </p:spTree>
    <p:extLst>
      <p:ext uri="{BB962C8B-B14F-4D97-AF65-F5344CB8AC3E}">
        <p14:creationId xmlns:p14="http://schemas.microsoft.com/office/powerpoint/2010/main" val="2625073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BFD7A84-D46B-48CF-B409-11DCD3B07538}" type="datetimeFigureOut">
              <a:rPr lang="en-GB" smtClean="0"/>
              <a:t>19/03/2026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4355320-FB50-4B09-9AB4-3F405BE68329}" type="slidenum">
              <a:rPr lang="en-GB" smtClean="0"/>
              <a:t>‹#›</a:t>
            </a:fld>
            <a:endParaRPr lang="en-GB"/>
          </a:p>
        </p:txBody>
      </p:sp>
    </p:spTree>
    <p:extLst>
      <p:ext uri="{BB962C8B-B14F-4D97-AF65-F5344CB8AC3E}">
        <p14:creationId xmlns:p14="http://schemas.microsoft.com/office/powerpoint/2010/main" val="8478236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BFD7A84-D46B-48CF-B409-11DCD3B07538}" type="datetimeFigureOut">
              <a:rPr lang="en-GB" smtClean="0"/>
              <a:t>19/03/2026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4355320-FB50-4B09-9AB4-3F405BE68329}" type="slidenum">
              <a:rPr lang="en-GB" smtClean="0"/>
              <a:t>‹#›</a:t>
            </a:fld>
            <a:endParaRPr lang="en-GB"/>
          </a:p>
        </p:txBody>
      </p:sp>
    </p:spTree>
    <p:extLst>
      <p:ext uri="{BB962C8B-B14F-4D97-AF65-F5344CB8AC3E}">
        <p14:creationId xmlns:p14="http://schemas.microsoft.com/office/powerpoint/2010/main" val="35423182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BFD7A84-D46B-48CF-B409-11DCD3B07538}" type="datetimeFigureOut">
              <a:rPr lang="en-GB" smtClean="0"/>
              <a:t>19/03/2026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4355320-FB50-4B09-9AB4-3F405BE68329}" type="slidenum">
              <a:rPr lang="en-GB" smtClean="0"/>
              <a:t>‹#›</a:t>
            </a:fld>
            <a:endParaRPr lang="en-GB"/>
          </a:p>
        </p:txBody>
      </p:sp>
    </p:spTree>
    <p:extLst>
      <p:ext uri="{BB962C8B-B14F-4D97-AF65-F5344CB8AC3E}">
        <p14:creationId xmlns:p14="http://schemas.microsoft.com/office/powerpoint/2010/main" val="3519320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7BFD7A84-D46B-48CF-B409-11DCD3B07538}" type="datetimeFigureOut">
              <a:rPr lang="en-GB" smtClean="0"/>
              <a:t>19/03/2026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355320-FB50-4B09-9AB4-3F405BE68329}" type="slidenum">
              <a:rPr lang="en-GB" smtClean="0"/>
              <a:t>‹#›</a:t>
            </a:fld>
            <a:endParaRPr lang="en-GB"/>
          </a:p>
        </p:txBody>
      </p:sp>
    </p:spTree>
    <p:extLst>
      <p:ext uri="{BB962C8B-B14F-4D97-AF65-F5344CB8AC3E}">
        <p14:creationId xmlns:p14="http://schemas.microsoft.com/office/powerpoint/2010/main" val="23101345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BFD7A84-D46B-48CF-B409-11DCD3B07538}" type="datetimeFigureOut">
              <a:rPr lang="en-GB" smtClean="0"/>
              <a:t>19/03/2026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4355320-FB50-4B09-9AB4-3F405BE68329}" type="slidenum">
              <a:rPr lang="en-GB" smtClean="0"/>
              <a:t>‹#›</a:t>
            </a:fld>
            <a:endParaRPr lang="en-GB"/>
          </a:p>
        </p:txBody>
      </p:sp>
    </p:spTree>
    <p:extLst>
      <p:ext uri="{BB962C8B-B14F-4D97-AF65-F5344CB8AC3E}">
        <p14:creationId xmlns:p14="http://schemas.microsoft.com/office/powerpoint/2010/main" val="40307736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BFD7A84-D46B-48CF-B409-11DCD3B07538}" type="datetimeFigureOut">
              <a:rPr lang="en-GB" smtClean="0"/>
              <a:t>19/03/2026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355320-FB50-4B09-9AB4-3F405BE68329}" type="slidenum">
              <a:rPr lang="en-GB" smtClean="0"/>
              <a:t>‹#›</a:t>
            </a:fld>
            <a:endParaRPr lang="en-GB"/>
          </a:p>
        </p:txBody>
      </p:sp>
    </p:spTree>
    <p:extLst>
      <p:ext uri="{BB962C8B-B14F-4D97-AF65-F5344CB8AC3E}">
        <p14:creationId xmlns:p14="http://schemas.microsoft.com/office/powerpoint/2010/main" val="38862306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BFD7A84-D46B-48CF-B409-11DCD3B07538}" type="datetimeFigureOut">
              <a:rPr lang="en-GB" smtClean="0"/>
              <a:t>19/03/2026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355320-FB50-4B09-9AB4-3F405BE68329}"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480747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BFD7A84-D46B-48CF-B409-11DCD3B07538}" type="datetimeFigureOut">
              <a:rPr lang="en-GB" smtClean="0"/>
              <a:t>19/03/2026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355320-FB50-4B09-9AB4-3F405BE68329}" type="slidenum">
              <a:rPr lang="en-GB" smtClean="0"/>
              <a:t>‹#›</a:t>
            </a:fld>
            <a:endParaRPr lang="en-GB"/>
          </a:p>
        </p:txBody>
      </p:sp>
    </p:spTree>
    <p:extLst>
      <p:ext uri="{BB962C8B-B14F-4D97-AF65-F5344CB8AC3E}">
        <p14:creationId xmlns:p14="http://schemas.microsoft.com/office/powerpoint/2010/main" val="40686746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BFD7A84-D46B-48CF-B409-11DCD3B07538}" type="datetimeFigureOut">
              <a:rPr lang="en-GB" smtClean="0"/>
              <a:t>19/03/2026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355320-FB50-4B09-9AB4-3F405BE68329}"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8224114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BFD7A84-D46B-48CF-B409-11DCD3B07538}" type="datetimeFigureOut">
              <a:rPr lang="en-GB" smtClean="0"/>
              <a:t>19/03/2026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355320-FB50-4B09-9AB4-3F405BE68329}" type="slidenum">
              <a:rPr lang="en-GB" smtClean="0"/>
              <a:t>‹#›</a:t>
            </a:fld>
            <a:endParaRPr lang="en-GB"/>
          </a:p>
        </p:txBody>
      </p:sp>
    </p:spTree>
    <p:extLst>
      <p:ext uri="{BB962C8B-B14F-4D97-AF65-F5344CB8AC3E}">
        <p14:creationId xmlns:p14="http://schemas.microsoft.com/office/powerpoint/2010/main" val="39988227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BFD7A84-D46B-48CF-B409-11DCD3B07538}" type="datetimeFigureOut">
              <a:rPr lang="en-GB" smtClean="0"/>
              <a:t>19/03/2026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355320-FB50-4B09-9AB4-3F405BE68329}" type="slidenum">
              <a:rPr lang="en-GB" smtClean="0"/>
              <a:t>‹#›</a:t>
            </a:fld>
            <a:endParaRPr lang="en-GB"/>
          </a:p>
        </p:txBody>
      </p:sp>
    </p:spTree>
    <p:extLst>
      <p:ext uri="{BB962C8B-B14F-4D97-AF65-F5344CB8AC3E}">
        <p14:creationId xmlns:p14="http://schemas.microsoft.com/office/powerpoint/2010/main" val="351587572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BFD7A84-D46B-48CF-B409-11DCD3B07538}" type="datetimeFigureOut">
              <a:rPr lang="en-GB" smtClean="0"/>
              <a:t>19/03/2026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4355320-FB50-4B09-9AB4-3F405BE68329}" type="slidenum">
              <a:rPr lang="en-GB" smtClean="0"/>
              <a:t>‹#›</a:t>
            </a:fld>
            <a:endParaRPr lang="en-GB"/>
          </a:p>
        </p:txBody>
      </p:sp>
    </p:spTree>
    <p:extLst>
      <p:ext uri="{BB962C8B-B14F-4D97-AF65-F5344CB8AC3E}">
        <p14:creationId xmlns:p14="http://schemas.microsoft.com/office/powerpoint/2010/main" val="36666242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BFD7A84-D46B-48CF-B409-11DCD3B07538}" type="datetimeFigureOut">
              <a:rPr lang="en-GB" smtClean="0"/>
              <a:t>19/03/2026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04355320-FB50-4B09-9AB4-3F405BE68329}" type="slidenum">
              <a:rPr lang="en-GB" smtClean="0"/>
              <a:t>‹#›</a:t>
            </a:fld>
            <a:endParaRPr lang="en-GB"/>
          </a:p>
        </p:txBody>
      </p:sp>
    </p:spTree>
    <p:extLst>
      <p:ext uri="{BB962C8B-B14F-4D97-AF65-F5344CB8AC3E}">
        <p14:creationId xmlns:p14="http://schemas.microsoft.com/office/powerpoint/2010/main" val="157794190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who.int/publications/i/item/9789240032705?utm_source=chatgpt.com" TargetMode="External"/><Relationship Id="rId3" Type="http://schemas.openxmlformats.org/officeDocument/2006/relationships/hyperlink" Target="https://blog.lifeqisystem.com/" TargetMode="External"/><Relationship Id="rId7" Type="http://schemas.openxmlformats.org/officeDocument/2006/relationships/hyperlink" Target="https://www.shropshirelive.com/" TargetMode="External"/><Relationship Id="rId2" Type="http://schemas.openxmlformats.org/officeDocument/2006/relationships/hyperlink" Target="https://www.researchgate.net/" TargetMode="External"/><Relationship Id="rId1" Type="http://schemas.openxmlformats.org/officeDocument/2006/relationships/slideLayout" Target="../slideLayouts/slideLayout2.xml"/><Relationship Id="rId6" Type="http://schemas.openxmlformats.org/officeDocument/2006/relationships/hyperlink" Target="https://www.linkedin.com/" TargetMode="External"/><Relationship Id="rId5" Type="http://schemas.openxmlformats.org/officeDocument/2006/relationships/hyperlink" Target="https://www.gov.uk/government/publications/final-report-of-the-ockenden-review?utm_source=chatgpt.com" TargetMode="External"/><Relationship Id="rId4" Type="http://schemas.openxmlformats.org/officeDocument/2006/relationships/hyperlink" Target="https://www.england.nhs.uk/patient-safety/the-nhs-patient-safety-strateg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40" name="Picture 16">
            <a:extLst>
              <a:ext uri="{FF2B5EF4-FFF2-40B4-BE49-F238E27FC236}">
                <a16:creationId xmlns:a16="http://schemas.microsoft.com/office/drawing/2014/main" id="{CE9FE692-490B-F5F6-92A2-CFE4DCB167D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0" y="450275"/>
            <a:ext cx="4158343" cy="2096982"/>
          </a:xfrm>
          <a:prstGeom prst="rect">
            <a:avLst/>
          </a:prstGeom>
          <a:noFill/>
          <a:extLst>
            <a:ext uri="{909E8E84-426E-40DD-AFC4-6F175D3DCCD1}">
              <a14:hiddenFill xmlns:a14="http://schemas.microsoft.com/office/drawing/2010/main">
                <a:solidFill>
                  <a:srgbClr val="FFFFFF"/>
                </a:solidFill>
              </a14:hiddenFill>
            </a:ext>
          </a:extLst>
        </p:spPr>
      </p:pic>
      <p:sp>
        <p:nvSpPr>
          <p:cNvPr id="7" name="Title 1"/>
          <p:cNvSpPr txBox="1">
            <a:spLocks/>
          </p:cNvSpPr>
          <p:nvPr/>
        </p:nvSpPr>
        <p:spPr>
          <a:xfrm>
            <a:off x="583361" y="2703787"/>
            <a:ext cx="8223182" cy="4154213"/>
          </a:xfrm>
          <a:prstGeom prst="rect">
            <a:avLst/>
          </a:prstGeom>
        </p:spPr>
        <p:txBody>
          <a:bodyPr vert="horz" lIns="91440" tIns="45720" rIns="91440" bIns="45720" rtlCol="0">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pPr>
              <a:lnSpc>
                <a:spcPct val="90000"/>
              </a:lnSpc>
              <a:spcBef>
                <a:spcPts val="1000"/>
              </a:spcBef>
              <a:buClr>
                <a:schemeClr val="accent1"/>
              </a:buClr>
              <a:buSzPct val="80000"/>
            </a:pPr>
            <a:endParaRPr lang="en-US" sz="1200" b="1" dirty="0">
              <a:solidFill>
                <a:schemeClr val="tx1">
                  <a:lumMod val="75000"/>
                  <a:lumOff val="25000"/>
                </a:schemeClr>
              </a:solidFill>
              <a:latin typeface="+mn-lt"/>
              <a:ea typeface="+mn-ea"/>
              <a:cs typeface="+mn-cs"/>
            </a:endParaRPr>
          </a:p>
          <a:p>
            <a:pPr>
              <a:lnSpc>
                <a:spcPct val="90000"/>
              </a:lnSpc>
              <a:spcBef>
                <a:spcPts val="1000"/>
              </a:spcBef>
              <a:buClr>
                <a:schemeClr val="accent1"/>
              </a:buClr>
              <a:buSzPct val="80000"/>
            </a:pPr>
            <a:br>
              <a:rPr lang="en-US" sz="1200" dirty="0">
                <a:solidFill>
                  <a:schemeClr val="tx1">
                    <a:lumMod val="75000"/>
                    <a:lumOff val="25000"/>
                  </a:schemeClr>
                </a:solidFill>
                <a:latin typeface="+mn-lt"/>
                <a:ea typeface="+mn-ea"/>
                <a:cs typeface="+mn-cs"/>
              </a:rPr>
            </a:br>
            <a:r>
              <a:rPr lang="en-US" sz="1200" dirty="0">
                <a:solidFill>
                  <a:schemeClr val="tx1">
                    <a:lumMod val="75000"/>
                    <a:lumOff val="25000"/>
                  </a:schemeClr>
                </a:solidFill>
                <a:latin typeface="+mn-lt"/>
                <a:ea typeface="+mn-ea"/>
                <a:cs typeface="+mn-cs"/>
              </a:rPr>
              <a:t>Title: Root Causes and Policy Issues Affecting Healthcare Quality</a:t>
            </a:r>
            <a:br>
              <a:rPr lang="en-US" sz="1200" dirty="0">
                <a:solidFill>
                  <a:schemeClr val="tx1">
                    <a:lumMod val="75000"/>
                    <a:lumOff val="25000"/>
                  </a:schemeClr>
                </a:solidFill>
                <a:latin typeface="+mn-lt"/>
                <a:ea typeface="+mn-ea"/>
                <a:cs typeface="+mn-cs"/>
              </a:rPr>
            </a:br>
            <a:r>
              <a:rPr lang="en-US" sz="1200" dirty="0">
                <a:solidFill>
                  <a:schemeClr val="tx1">
                    <a:lumMod val="75000"/>
                    <a:lumOff val="25000"/>
                  </a:schemeClr>
                </a:solidFill>
                <a:latin typeface="+mn-lt"/>
                <a:ea typeface="+mn-ea"/>
                <a:cs typeface="+mn-cs"/>
              </a:rPr>
              <a:t>Case Study: Shrewsbury and Telford Hospital NHS Trust Maternity Scandal</a:t>
            </a:r>
            <a:br>
              <a:rPr lang="en-US" sz="1200" dirty="0">
                <a:solidFill>
                  <a:schemeClr val="tx1">
                    <a:lumMod val="75000"/>
                    <a:lumOff val="25000"/>
                  </a:schemeClr>
                </a:solidFill>
                <a:latin typeface="+mn-lt"/>
                <a:ea typeface="+mn-ea"/>
                <a:cs typeface="+mn-cs"/>
              </a:rPr>
            </a:br>
            <a:br>
              <a:rPr lang="en-US" sz="1200" dirty="0">
                <a:solidFill>
                  <a:schemeClr val="tx1">
                    <a:lumMod val="75000"/>
                    <a:lumOff val="25000"/>
                  </a:schemeClr>
                </a:solidFill>
                <a:latin typeface="+mn-lt"/>
                <a:ea typeface="+mn-ea"/>
                <a:cs typeface="+mn-cs"/>
              </a:rPr>
            </a:br>
            <a:r>
              <a:rPr lang="en-US" sz="1200" dirty="0">
                <a:solidFill>
                  <a:schemeClr val="tx1">
                    <a:lumMod val="75000"/>
                    <a:lumOff val="25000"/>
                  </a:schemeClr>
                </a:solidFill>
                <a:latin typeface="+mn-lt"/>
                <a:ea typeface="+mn-ea"/>
                <a:cs typeface="+mn-cs"/>
              </a:rPr>
              <a:t>Name: Ohikhuare Irogho</a:t>
            </a:r>
            <a:br>
              <a:rPr lang="en-US" sz="1200" dirty="0">
                <a:solidFill>
                  <a:schemeClr val="tx1">
                    <a:lumMod val="75000"/>
                    <a:lumOff val="25000"/>
                  </a:schemeClr>
                </a:solidFill>
                <a:latin typeface="+mn-lt"/>
                <a:ea typeface="+mn-ea"/>
                <a:cs typeface="+mn-cs"/>
              </a:rPr>
            </a:br>
            <a:br>
              <a:rPr lang="en-US" sz="1200" dirty="0">
                <a:solidFill>
                  <a:schemeClr val="tx1">
                    <a:lumMod val="75000"/>
                    <a:lumOff val="25000"/>
                  </a:schemeClr>
                </a:solidFill>
                <a:latin typeface="+mn-lt"/>
                <a:ea typeface="+mn-ea"/>
                <a:cs typeface="+mn-cs"/>
              </a:rPr>
            </a:br>
            <a:r>
              <a:rPr lang="en-US" sz="1200" dirty="0">
                <a:solidFill>
                  <a:schemeClr val="tx1">
                    <a:lumMod val="75000"/>
                    <a:lumOff val="25000"/>
                  </a:schemeClr>
                </a:solidFill>
                <a:latin typeface="+mn-lt"/>
                <a:ea typeface="+mn-ea"/>
                <a:cs typeface="+mn-cs"/>
              </a:rPr>
              <a:t>Lecturer name: Dr Brian Mashumba</a:t>
            </a:r>
            <a:br>
              <a:rPr lang="en-US" sz="1200" dirty="0">
                <a:solidFill>
                  <a:schemeClr val="tx1">
                    <a:lumMod val="75000"/>
                    <a:lumOff val="25000"/>
                  </a:schemeClr>
                </a:solidFill>
                <a:latin typeface="+mn-lt"/>
                <a:ea typeface="+mn-ea"/>
                <a:cs typeface="+mn-cs"/>
              </a:rPr>
            </a:br>
            <a:br>
              <a:rPr lang="en-US" sz="1200" dirty="0">
                <a:solidFill>
                  <a:schemeClr val="tx1">
                    <a:lumMod val="75000"/>
                    <a:lumOff val="25000"/>
                  </a:schemeClr>
                </a:solidFill>
                <a:latin typeface="+mn-lt"/>
                <a:ea typeface="+mn-ea"/>
                <a:cs typeface="+mn-cs"/>
              </a:rPr>
            </a:br>
            <a:r>
              <a:rPr lang="en-US" sz="1200" dirty="0">
                <a:solidFill>
                  <a:schemeClr val="tx1">
                    <a:lumMod val="75000"/>
                    <a:lumOff val="25000"/>
                  </a:schemeClr>
                </a:solidFill>
                <a:latin typeface="+mn-lt"/>
                <a:ea typeface="+mn-ea"/>
                <a:cs typeface="+mn-cs"/>
              </a:rPr>
              <a:t>Student ID: 2128365</a:t>
            </a:r>
            <a:br>
              <a:rPr lang="en-US" sz="1200" dirty="0">
                <a:solidFill>
                  <a:schemeClr val="tx1">
                    <a:lumMod val="75000"/>
                    <a:lumOff val="25000"/>
                  </a:schemeClr>
                </a:solidFill>
                <a:latin typeface="+mn-lt"/>
                <a:ea typeface="+mn-ea"/>
                <a:cs typeface="+mn-cs"/>
              </a:rPr>
            </a:br>
            <a:br>
              <a:rPr lang="en-US" sz="1200" dirty="0">
                <a:solidFill>
                  <a:schemeClr val="tx1">
                    <a:lumMod val="75000"/>
                    <a:lumOff val="25000"/>
                  </a:schemeClr>
                </a:solidFill>
                <a:latin typeface="+mn-lt"/>
                <a:ea typeface="+mn-ea"/>
                <a:cs typeface="+mn-cs"/>
              </a:rPr>
            </a:br>
            <a:r>
              <a:rPr lang="en-US" sz="1200" dirty="0" err="1">
                <a:solidFill>
                  <a:schemeClr val="tx1">
                    <a:lumMod val="75000"/>
                    <a:lumOff val="25000"/>
                  </a:schemeClr>
                </a:solidFill>
                <a:latin typeface="+mn-lt"/>
                <a:ea typeface="+mn-ea"/>
                <a:cs typeface="+mn-cs"/>
              </a:rPr>
              <a:t>Programme</a:t>
            </a:r>
            <a:r>
              <a:rPr lang="en-US" sz="1200" dirty="0">
                <a:solidFill>
                  <a:schemeClr val="tx1">
                    <a:lumMod val="75000"/>
                    <a:lumOff val="25000"/>
                  </a:schemeClr>
                </a:solidFill>
                <a:latin typeface="+mn-lt"/>
                <a:ea typeface="+mn-ea"/>
                <a:cs typeface="+mn-cs"/>
              </a:rPr>
              <a:t>: MSc Public Health and Social Care in Practice</a:t>
            </a:r>
            <a:br>
              <a:rPr lang="en-US" sz="1200" dirty="0">
                <a:solidFill>
                  <a:schemeClr val="tx1">
                    <a:lumMod val="75000"/>
                    <a:lumOff val="25000"/>
                  </a:schemeClr>
                </a:solidFill>
                <a:latin typeface="+mn-lt"/>
                <a:ea typeface="+mn-ea"/>
                <a:cs typeface="+mn-cs"/>
              </a:rPr>
            </a:br>
            <a:br>
              <a:rPr lang="en-US" sz="1200" dirty="0">
                <a:solidFill>
                  <a:schemeClr val="tx1">
                    <a:lumMod val="75000"/>
                    <a:lumOff val="25000"/>
                  </a:schemeClr>
                </a:solidFill>
                <a:latin typeface="+mn-lt"/>
                <a:ea typeface="+mn-ea"/>
                <a:cs typeface="+mn-cs"/>
              </a:rPr>
            </a:br>
            <a:r>
              <a:rPr lang="en-US" sz="1200" dirty="0">
                <a:solidFill>
                  <a:schemeClr val="tx1">
                    <a:lumMod val="75000"/>
                    <a:lumOff val="25000"/>
                  </a:schemeClr>
                </a:solidFill>
                <a:latin typeface="+mn-lt"/>
                <a:ea typeface="+mn-ea"/>
                <a:cs typeface="+mn-cs"/>
              </a:rPr>
              <a:t>Module: Quality Assurance and Service Improvements</a:t>
            </a:r>
            <a:br>
              <a:rPr lang="en-US" sz="1200" dirty="0">
                <a:solidFill>
                  <a:schemeClr val="tx1">
                    <a:lumMod val="75000"/>
                    <a:lumOff val="25000"/>
                  </a:schemeClr>
                </a:solidFill>
                <a:latin typeface="+mn-lt"/>
                <a:ea typeface="+mn-ea"/>
                <a:cs typeface="+mn-cs"/>
              </a:rPr>
            </a:br>
            <a:br>
              <a:rPr lang="en-US" sz="1200" dirty="0">
                <a:solidFill>
                  <a:schemeClr val="tx1">
                    <a:lumMod val="75000"/>
                    <a:lumOff val="25000"/>
                  </a:schemeClr>
                </a:solidFill>
                <a:latin typeface="+mn-lt"/>
                <a:ea typeface="+mn-ea"/>
                <a:cs typeface="+mn-cs"/>
              </a:rPr>
            </a:br>
            <a:r>
              <a:rPr lang="en-US" sz="1200" dirty="0">
                <a:solidFill>
                  <a:schemeClr val="tx1">
                    <a:lumMod val="75000"/>
                    <a:lumOff val="25000"/>
                  </a:schemeClr>
                </a:solidFill>
                <a:latin typeface="+mn-lt"/>
                <a:ea typeface="+mn-ea"/>
                <a:cs typeface="+mn-cs"/>
              </a:rPr>
              <a:t>Module code: LCHS7006</a:t>
            </a:r>
          </a:p>
        </p:txBody>
      </p:sp>
      <p:sp>
        <p:nvSpPr>
          <p:cNvPr id="3" name="AutoShape 2" descr="UNIVERSITY OF WALES TRINITY SAINT DAVID (UWTSD) – Neuron Edu ...">
            <a:extLst>
              <a:ext uri="{FF2B5EF4-FFF2-40B4-BE49-F238E27FC236}">
                <a16:creationId xmlns:a16="http://schemas.microsoft.com/office/drawing/2014/main" id="{285F458A-7950-3ED8-34C5-1F6C367029B5}"/>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AutoShape 4" descr="UNIVERSITY OF WALES TRINITY SAINT DAVID (UWTSD) – Neuron Edu ...">
            <a:extLst>
              <a:ext uri="{FF2B5EF4-FFF2-40B4-BE49-F238E27FC236}">
                <a16:creationId xmlns:a16="http://schemas.microsoft.com/office/drawing/2014/main" id="{3375CC2B-B2A9-DDB7-5CA2-B0D0B37BFDF1}"/>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6" descr="UNIVERSITY OF WALES TRINITY SAINT DAVID (UWTSD) – Neuron Edu ...">
            <a:extLst>
              <a:ext uri="{FF2B5EF4-FFF2-40B4-BE49-F238E27FC236}">
                <a16:creationId xmlns:a16="http://schemas.microsoft.com/office/drawing/2014/main" id="{4CF22256-CB3E-BC8E-90C4-5F1EA5C6DE40}"/>
              </a:ext>
            </a:extLst>
          </p:cNvPr>
          <p:cNvSpPr>
            <a:spLocks noChangeAspect="1" noChangeArrowheads="1"/>
          </p:cNvSpPr>
          <p:nvPr/>
        </p:nvSpPr>
        <p:spPr bwMode="auto">
          <a:xfrm>
            <a:off x="6248400" y="35814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0" name="AutoShape 10">
            <a:extLst>
              <a:ext uri="{FF2B5EF4-FFF2-40B4-BE49-F238E27FC236}">
                <a16:creationId xmlns:a16="http://schemas.microsoft.com/office/drawing/2014/main" id="{C27FBBF7-003C-3644-5103-CBAFC953D99F}"/>
              </a:ext>
            </a:extLst>
          </p:cNvPr>
          <p:cNvSpPr>
            <a:spLocks noChangeAspect="1" noChangeArrowheads="1"/>
          </p:cNvSpPr>
          <p:nvPr/>
        </p:nvSpPr>
        <p:spPr bwMode="auto">
          <a:xfrm>
            <a:off x="8969202" y="2703787"/>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
        <p:nvSpPr>
          <p:cNvPr id="9" name="AutoShape 8">
            <a:extLst>
              <a:ext uri="{FF2B5EF4-FFF2-40B4-BE49-F238E27FC236}">
                <a16:creationId xmlns:a16="http://schemas.microsoft.com/office/drawing/2014/main" id="{AEBD666B-E9AC-A8F7-E891-A2C0A2BEFC86}"/>
              </a:ext>
            </a:extLst>
          </p:cNvPr>
          <p:cNvSpPr>
            <a:spLocks noChangeAspect="1" noChangeArrowheads="1"/>
          </p:cNvSpPr>
          <p:nvPr/>
        </p:nvSpPr>
        <p:spPr bwMode="auto">
          <a:xfrm>
            <a:off x="13309600" y="37338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13374786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07067" y="437188"/>
            <a:ext cx="7766936" cy="782012"/>
          </a:xfrm>
        </p:spPr>
        <p:txBody>
          <a:bodyPr/>
          <a:lstStyle/>
          <a:p>
            <a:pPr algn="ctr"/>
            <a:r>
              <a:rPr lang="en-GB" sz="3600" b="1" dirty="0">
                <a:latin typeface="Arial" panose="020B0604020202020204" pitchFamily="34" charset="0"/>
                <a:cs typeface="Arial" panose="020B0604020202020204" pitchFamily="34" charset="0"/>
              </a:rPr>
              <a:t>Introduction</a:t>
            </a:r>
          </a:p>
        </p:txBody>
      </p:sp>
      <p:sp>
        <p:nvSpPr>
          <p:cNvPr id="3" name="Subtitle 2"/>
          <p:cNvSpPr>
            <a:spLocks noGrp="1"/>
          </p:cNvSpPr>
          <p:nvPr>
            <p:ph type="subTitle" idx="1"/>
          </p:nvPr>
        </p:nvSpPr>
        <p:spPr>
          <a:xfrm>
            <a:off x="812800" y="1298397"/>
            <a:ext cx="8981440" cy="5305603"/>
          </a:xfrm>
        </p:spPr>
        <p:txBody>
          <a:bodyPr>
            <a:normAutofit/>
          </a:bodyPr>
          <a:lstStyle/>
          <a:p>
            <a:pPr algn="l">
              <a:lnSpc>
                <a:spcPct val="150000"/>
              </a:lnSpc>
            </a:pPr>
            <a:r>
              <a:rPr lang="en-US" dirty="0">
                <a:solidFill>
                  <a:schemeClr val="tx1"/>
                </a:solidFill>
                <a:latin typeface="Arial" panose="020B0604020202020204" pitchFamily="34" charset="0"/>
                <a:cs typeface="Arial" panose="020B0604020202020204" pitchFamily="34" charset="0"/>
              </a:rPr>
              <a:t>.</a:t>
            </a:r>
          </a:p>
          <a:p>
            <a:pPr algn="l">
              <a:lnSpc>
                <a:spcPct val="170000"/>
              </a:lnSpc>
            </a:pPr>
            <a:r>
              <a:rPr lang="en-US" sz="1400" dirty="0">
                <a:solidFill>
                  <a:schemeClr val="tx1"/>
                </a:solidFill>
                <a:latin typeface="Arial" panose="020B0604020202020204" pitchFamily="34" charset="0"/>
                <a:cs typeface="Arial" panose="020B0604020202020204" pitchFamily="34" charset="0"/>
              </a:rPr>
              <a:t>    The Shrewsbury and Telford Hospital NHS Trust maternity scandal is the largest and most important healthcare failures in the UK history, which focus on series of avoidable mistakes in the maternity care provided in the NHS Trust between 2000 – 2019, that led to the deaths of 200 babies and 9 mothers.</a:t>
            </a:r>
          </a:p>
          <a:p>
            <a:pPr marL="285750" indent="-285750" algn="l">
              <a:lnSpc>
                <a:spcPct val="170000"/>
              </a:lnSpc>
              <a:buFont typeface="Arial" panose="020B0604020202020204" pitchFamily="34" charset="0"/>
              <a:buChar char="•"/>
            </a:pPr>
            <a:r>
              <a:rPr lang="en-US" sz="1400" dirty="0">
                <a:solidFill>
                  <a:schemeClr val="tx1"/>
                </a:solidFill>
                <a:latin typeface="Arial" panose="020B0604020202020204" pitchFamily="34" charset="0"/>
                <a:cs typeface="Arial" panose="020B0604020202020204" pitchFamily="34" charset="0"/>
              </a:rPr>
              <a:t>Healthcare quality is a key priority in ensuring safe, effective and patient-</a:t>
            </a:r>
            <a:r>
              <a:rPr lang="en-US" sz="1400" dirty="0" err="1">
                <a:solidFill>
                  <a:schemeClr val="tx1"/>
                </a:solidFill>
                <a:latin typeface="Arial" panose="020B0604020202020204" pitchFamily="34" charset="0"/>
                <a:cs typeface="Arial" panose="020B0604020202020204" pitchFamily="34" charset="0"/>
              </a:rPr>
              <a:t>centred</a:t>
            </a:r>
            <a:r>
              <a:rPr lang="en-US" sz="1400" dirty="0">
                <a:solidFill>
                  <a:schemeClr val="tx1"/>
                </a:solidFill>
                <a:latin typeface="Arial" panose="020B0604020202020204" pitchFamily="34" charset="0"/>
                <a:cs typeface="Arial" panose="020B0604020202020204" pitchFamily="34" charset="0"/>
              </a:rPr>
              <a:t> care.</a:t>
            </a:r>
          </a:p>
          <a:p>
            <a:pPr marL="285750" indent="-285750" algn="l">
              <a:lnSpc>
                <a:spcPct val="170000"/>
              </a:lnSpc>
              <a:buFont typeface="Arial" panose="020B0604020202020204" pitchFamily="34" charset="0"/>
              <a:buChar char="•"/>
            </a:pPr>
            <a:r>
              <a:rPr lang="en-US" sz="1400" dirty="0">
                <a:solidFill>
                  <a:schemeClr val="tx1"/>
                </a:solidFill>
                <a:latin typeface="Arial" panose="020B0604020202020204" pitchFamily="34" charset="0"/>
                <a:cs typeface="Arial" panose="020B0604020202020204" pitchFamily="34" charset="0"/>
              </a:rPr>
              <a:t>Failures in healthcare systems can result in serious harm and highlight weaknesses in governance and service delivery.</a:t>
            </a:r>
          </a:p>
          <a:p>
            <a:pPr marL="285750" indent="-285750" algn="l">
              <a:lnSpc>
                <a:spcPct val="170000"/>
              </a:lnSpc>
              <a:buFont typeface="Arial" panose="020B0604020202020204" pitchFamily="34" charset="0"/>
              <a:buChar char="•"/>
            </a:pPr>
            <a:r>
              <a:rPr lang="en-US" sz="1400" dirty="0">
                <a:solidFill>
                  <a:schemeClr val="tx1"/>
                </a:solidFill>
                <a:latin typeface="Arial" panose="020B0604020202020204" pitchFamily="34" charset="0"/>
                <a:cs typeface="Arial" panose="020B0604020202020204" pitchFamily="34" charset="0"/>
              </a:rPr>
              <a:t>The maternity scandal at Shrewsbury and Telford Hospital NHS Trust is one of the most significant patient safety failures in the UK.</a:t>
            </a:r>
          </a:p>
          <a:p>
            <a:pPr marL="285750" indent="-285750" algn="l">
              <a:lnSpc>
                <a:spcPct val="170000"/>
              </a:lnSpc>
              <a:buFont typeface="Arial" panose="020B0604020202020204" pitchFamily="34" charset="0"/>
              <a:buChar char="•"/>
            </a:pPr>
            <a:r>
              <a:rPr lang="en-US" sz="1400" dirty="0">
                <a:solidFill>
                  <a:schemeClr val="tx1"/>
                </a:solidFill>
                <a:latin typeface="Arial" panose="020B0604020202020204" pitchFamily="34" charset="0"/>
                <a:cs typeface="Arial" panose="020B0604020202020204" pitchFamily="34" charset="0"/>
              </a:rPr>
              <a:t>The </a:t>
            </a:r>
            <a:r>
              <a:rPr lang="en-US" sz="1400" dirty="0" err="1">
                <a:solidFill>
                  <a:schemeClr val="tx1"/>
                </a:solidFill>
                <a:latin typeface="Arial" panose="020B0604020202020204" pitchFamily="34" charset="0"/>
                <a:cs typeface="Arial" panose="020B0604020202020204" pitchFamily="34" charset="0"/>
              </a:rPr>
              <a:t>Ockenden</a:t>
            </a:r>
            <a:r>
              <a:rPr lang="en-US" sz="1400" dirty="0">
                <a:solidFill>
                  <a:schemeClr val="tx1"/>
                </a:solidFill>
                <a:latin typeface="Arial" panose="020B0604020202020204" pitchFamily="34" charset="0"/>
                <a:cs typeface="Arial" panose="020B0604020202020204" pitchFamily="34" charset="0"/>
              </a:rPr>
              <a:t> Review (2022) identified systemic failures in maternity care over two decades.</a:t>
            </a:r>
          </a:p>
          <a:p>
            <a:pPr marL="285750" indent="-285750" algn="l">
              <a:lnSpc>
                <a:spcPct val="170000"/>
              </a:lnSpc>
              <a:buFont typeface="Arial" panose="020B0604020202020204" pitchFamily="34" charset="0"/>
              <a:buChar char="•"/>
            </a:pPr>
            <a:r>
              <a:rPr lang="en-US" sz="1400" dirty="0">
                <a:solidFill>
                  <a:schemeClr val="tx1"/>
                </a:solidFill>
                <a:latin typeface="Arial" panose="020B0604020202020204" pitchFamily="34" charset="0"/>
                <a:cs typeface="Arial" panose="020B0604020202020204" pitchFamily="34" charset="0"/>
              </a:rPr>
              <a:t>This presentation will </a:t>
            </a:r>
            <a:r>
              <a:rPr lang="en-US" sz="1400" dirty="0" err="1">
                <a:solidFill>
                  <a:schemeClr val="tx1"/>
                </a:solidFill>
                <a:latin typeface="Arial" panose="020B0604020202020204" pitchFamily="34" charset="0"/>
                <a:cs typeface="Arial" panose="020B0604020202020204" pitchFamily="34" charset="0"/>
              </a:rPr>
              <a:t>analyse</a:t>
            </a:r>
            <a:r>
              <a:rPr lang="en-US" sz="1400" dirty="0">
                <a:solidFill>
                  <a:schemeClr val="tx1"/>
                </a:solidFill>
                <a:latin typeface="Arial" panose="020B0604020202020204" pitchFamily="34" charset="0"/>
                <a:cs typeface="Arial" panose="020B0604020202020204" pitchFamily="34" charset="0"/>
              </a:rPr>
              <a:t> root causes using systems-based safety models and examine policy issues affecting service delivery.</a:t>
            </a:r>
            <a:endParaRPr lang="en-GB" sz="14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81428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b="1" dirty="0">
                <a:latin typeface="Arial" panose="020B0604020202020204" pitchFamily="34" charset="0"/>
                <a:cs typeface="Arial" panose="020B0604020202020204" pitchFamily="34" charset="0"/>
              </a:rPr>
              <a:t>Case Study Overview</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77334" y="1615644"/>
            <a:ext cx="5501793" cy="3880773"/>
          </a:xfrm>
        </p:spPr>
        <p:txBody>
          <a:bodyPr>
            <a:normAutofit/>
          </a:bodyPr>
          <a:lstStyle/>
          <a:p>
            <a:r>
              <a:rPr lang="en-US" sz="1200" dirty="0">
                <a:solidFill>
                  <a:schemeClr val="tx1"/>
                </a:solidFill>
                <a:latin typeface="Arial" panose="020B0604020202020204" pitchFamily="34" charset="0"/>
                <a:cs typeface="Arial" panose="020B0604020202020204" pitchFamily="34" charset="0"/>
              </a:rPr>
              <a:t>Over 1,400 maternity cases investigated.</a:t>
            </a:r>
          </a:p>
          <a:p>
            <a:r>
              <a:rPr lang="en-US" sz="1200" dirty="0">
                <a:solidFill>
                  <a:schemeClr val="tx1"/>
                </a:solidFill>
                <a:latin typeface="Arial" panose="020B0604020202020204" pitchFamily="34" charset="0"/>
                <a:cs typeface="Arial" panose="020B0604020202020204" pitchFamily="34" charset="0"/>
              </a:rPr>
              <a:t>Failures occurred between 2000 and 2019.</a:t>
            </a:r>
          </a:p>
          <a:p>
            <a:r>
              <a:rPr lang="en-US" sz="1200" dirty="0">
                <a:solidFill>
                  <a:schemeClr val="tx1"/>
                </a:solidFill>
                <a:latin typeface="Arial" panose="020B0604020202020204" pitchFamily="34" charset="0"/>
                <a:cs typeface="Arial" panose="020B0604020202020204" pitchFamily="34" charset="0"/>
              </a:rPr>
              <a:t>Major problems identified:</a:t>
            </a:r>
          </a:p>
          <a:p>
            <a:pPr lvl="1"/>
            <a:r>
              <a:rPr lang="en-US" sz="1200" dirty="0">
                <a:solidFill>
                  <a:schemeClr val="tx1"/>
                </a:solidFill>
                <a:latin typeface="Arial" panose="020B0604020202020204" pitchFamily="34" charset="0"/>
                <a:cs typeface="Arial" panose="020B0604020202020204" pitchFamily="34" charset="0"/>
              </a:rPr>
              <a:t>Poor fetal monitoring</a:t>
            </a:r>
          </a:p>
          <a:p>
            <a:pPr lvl="1"/>
            <a:r>
              <a:rPr lang="en-US" sz="1200" dirty="0">
                <a:solidFill>
                  <a:schemeClr val="tx1"/>
                </a:solidFill>
                <a:latin typeface="Arial" panose="020B0604020202020204" pitchFamily="34" charset="0"/>
                <a:cs typeface="Arial" panose="020B0604020202020204" pitchFamily="34" charset="0"/>
              </a:rPr>
              <a:t>Delayed escalation of complications</a:t>
            </a:r>
          </a:p>
          <a:p>
            <a:pPr lvl="1"/>
            <a:r>
              <a:rPr lang="en-US" sz="1200" dirty="0">
                <a:solidFill>
                  <a:schemeClr val="tx1"/>
                </a:solidFill>
                <a:latin typeface="Arial" panose="020B0604020202020204" pitchFamily="34" charset="0"/>
                <a:cs typeface="Arial" panose="020B0604020202020204" pitchFamily="34" charset="0"/>
              </a:rPr>
              <a:t>Lack of learning from incidents</a:t>
            </a:r>
          </a:p>
          <a:p>
            <a:pPr lvl="1"/>
            <a:r>
              <a:rPr lang="en-US" sz="1200" dirty="0">
                <a:solidFill>
                  <a:schemeClr val="tx1"/>
                </a:solidFill>
                <a:latin typeface="Arial" panose="020B0604020202020204" pitchFamily="34" charset="0"/>
                <a:cs typeface="Arial" panose="020B0604020202020204" pitchFamily="34" charset="0"/>
              </a:rPr>
              <a:t>Weak leadership and governance</a:t>
            </a:r>
          </a:p>
          <a:p>
            <a:pPr lvl="1"/>
            <a:endParaRPr lang="en-US" sz="1200" dirty="0">
              <a:solidFill>
                <a:schemeClr val="tx1"/>
              </a:solidFill>
              <a:latin typeface="Arial" panose="020B0604020202020204" pitchFamily="34" charset="0"/>
              <a:cs typeface="Arial" panose="020B0604020202020204" pitchFamily="34" charset="0"/>
            </a:endParaRPr>
          </a:p>
          <a:p>
            <a:pPr marL="457200" lvl="1" indent="0">
              <a:buNone/>
            </a:pPr>
            <a:r>
              <a:rPr lang="en-US" sz="1200" dirty="0">
                <a:solidFill>
                  <a:schemeClr val="tx1"/>
                </a:solidFill>
                <a:latin typeface="Arial" panose="020B0604020202020204" pitchFamily="34" charset="0"/>
                <a:cs typeface="Arial" panose="020B0604020202020204" pitchFamily="34" charset="0"/>
              </a:rPr>
              <a:t>(</a:t>
            </a:r>
            <a:r>
              <a:rPr lang="en-US" sz="1200" dirty="0" err="1">
                <a:solidFill>
                  <a:schemeClr val="tx1"/>
                </a:solidFill>
                <a:latin typeface="Arial" panose="020B0604020202020204" pitchFamily="34" charset="0"/>
                <a:cs typeface="Arial" panose="020B0604020202020204" pitchFamily="34" charset="0"/>
              </a:rPr>
              <a:t>Ockenden</a:t>
            </a:r>
            <a:r>
              <a:rPr lang="en-US" sz="1200" dirty="0">
                <a:solidFill>
                  <a:schemeClr val="tx1"/>
                </a:solidFill>
                <a:latin typeface="Arial" panose="020B0604020202020204" pitchFamily="34" charset="0"/>
                <a:cs typeface="Arial" panose="020B0604020202020204" pitchFamily="34" charset="0"/>
              </a:rPr>
              <a:t>, 2022)</a:t>
            </a:r>
            <a:endParaRPr lang="en-GB" sz="1200" dirty="0">
              <a:solidFill>
                <a:schemeClr val="tx1"/>
              </a:solidFill>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5555742" y="1066715"/>
            <a:ext cx="6636258" cy="4429702"/>
          </a:xfrm>
          <a:prstGeom prst="rect">
            <a:avLst/>
          </a:prstGeom>
        </p:spPr>
      </p:pic>
      <p:sp>
        <p:nvSpPr>
          <p:cNvPr id="5" name="Rectangle 4"/>
          <p:cNvSpPr/>
          <p:nvPr/>
        </p:nvSpPr>
        <p:spPr>
          <a:xfrm>
            <a:off x="7582492" y="5584200"/>
            <a:ext cx="2582758" cy="369332"/>
          </a:xfrm>
          <a:prstGeom prst="rect">
            <a:avLst/>
          </a:prstGeom>
        </p:spPr>
        <p:txBody>
          <a:bodyPr wrap="none">
            <a:spAutoFit/>
          </a:bodyPr>
          <a:lstStyle/>
          <a:p>
            <a:r>
              <a:rPr lang="en-GB" i="0" u="none" strike="noStrike" dirty="0">
                <a:effectLst/>
                <a:latin typeface="Arial" panose="020B0604020202020204" pitchFamily="34" charset="0"/>
                <a:cs typeface="Arial" panose="020B0604020202020204" pitchFamily="34" charset="0"/>
              </a:rPr>
              <a:t>(Shropshire Live, 2025)</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344387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9879830" cy="1320800"/>
          </a:xfrm>
        </p:spPr>
        <p:txBody>
          <a:bodyPr>
            <a:normAutofit/>
          </a:bodyPr>
          <a:lstStyle/>
          <a:p>
            <a:r>
              <a:rPr lang="en-US" sz="3400" b="1" dirty="0">
                <a:latin typeface="Arial" panose="020B0604020202020204" pitchFamily="34" charset="0"/>
                <a:cs typeface="Arial" panose="020B0604020202020204" pitchFamily="34" charset="0"/>
              </a:rPr>
              <a:t>Swiss Cheese Model (Systems-Based Safety).</a:t>
            </a:r>
            <a:endParaRPr lang="en-GB" sz="34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77334" y="1430916"/>
            <a:ext cx="5575684" cy="3880773"/>
          </a:xfrm>
        </p:spPr>
        <p:txBody>
          <a:bodyPr>
            <a:noAutofit/>
          </a:bodyPr>
          <a:lstStyle/>
          <a:p>
            <a:r>
              <a:rPr lang="en-US" dirty="0">
                <a:solidFill>
                  <a:schemeClr val="tx1"/>
                </a:solidFill>
                <a:latin typeface="Arial" panose="020B0604020202020204" pitchFamily="34" charset="0"/>
                <a:cs typeface="Arial" panose="020B0604020202020204" pitchFamily="34" charset="0"/>
              </a:rPr>
              <a:t>Developed by Reason (2000).</a:t>
            </a:r>
          </a:p>
          <a:p>
            <a:r>
              <a:rPr lang="en-US" dirty="0">
                <a:solidFill>
                  <a:schemeClr val="tx1"/>
                </a:solidFill>
                <a:latin typeface="Arial" panose="020B0604020202020204" pitchFamily="34" charset="0"/>
                <a:cs typeface="Arial" panose="020B0604020202020204" pitchFamily="34" charset="0"/>
              </a:rPr>
              <a:t>Explains how accidents occur when multiple safety layers fail.</a:t>
            </a:r>
          </a:p>
          <a:p>
            <a:r>
              <a:rPr lang="en-US" dirty="0">
                <a:solidFill>
                  <a:schemeClr val="tx1"/>
                </a:solidFill>
                <a:latin typeface="Arial" panose="020B0604020202020204" pitchFamily="34" charset="0"/>
                <a:cs typeface="Arial" panose="020B0604020202020204" pitchFamily="34" charset="0"/>
              </a:rPr>
              <a:t>Safety barriers in healthcare include:</a:t>
            </a:r>
          </a:p>
          <a:p>
            <a:pPr lvl="1"/>
            <a:r>
              <a:rPr lang="en-US" sz="1800" dirty="0">
                <a:solidFill>
                  <a:schemeClr val="tx1"/>
                </a:solidFill>
                <a:latin typeface="Arial" panose="020B0604020202020204" pitchFamily="34" charset="0"/>
                <a:cs typeface="Arial" panose="020B0604020202020204" pitchFamily="34" charset="0"/>
              </a:rPr>
              <a:t>Policies</a:t>
            </a:r>
          </a:p>
          <a:p>
            <a:pPr lvl="1"/>
            <a:r>
              <a:rPr lang="en-US" sz="1800" dirty="0">
                <a:solidFill>
                  <a:schemeClr val="tx1"/>
                </a:solidFill>
                <a:latin typeface="Arial" panose="020B0604020202020204" pitchFamily="34" charset="0"/>
                <a:cs typeface="Arial" panose="020B0604020202020204" pitchFamily="34" charset="0"/>
              </a:rPr>
              <a:t>staff training</a:t>
            </a:r>
          </a:p>
          <a:p>
            <a:pPr lvl="1"/>
            <a:r>
              <a:rPr lang="en-US" sz="1800" dirty="0">
                <a:solidFill>
                  <a:schemeClr val="tx1"/>
                </a:solidFill>
                <a:latin typeface="Arial" panose="020B0604020202020204" pitchFamily="34" charset="0"/>
                <a:cs typeface="Arial" panose="020B0604020202020204" pitchFamily="34" charset="0"/>
              </a:rPr>
              <a:t>clinical guidelines</a:t>
            </a:r>
          </a:p>
          <a:p>
            <a:pPr lvl="1"/>
            <a:r>
              <a:rPr lang="en-US" sz="1800" dirty="0">
                <a:solidFill>
                  <a:schemeClr val="tx1"/>
                </a:solidFill>
                <a:latin typeface="Arial" panose="020B0604020202020204" pitchFamily="34" charset="0"/>
                <a:cs typeface="Arial" panose="020B0604020202020204" pitchFamily="34" charset="0"/>
              </a:rPr>
              <a:t>Supervision</a:t>
            </a:r>
          </a:p>
          <a:p>
            <a:pPr lvl="1"/>
            <a:r>
              <a:rPr lang="en-US" sz="1800" dirty="0">
                <a:solidFill>
                  <a:schemeClr val="tx1"/>
                </a:solidFill>
                <a:latin typeface="Arial" panose="020B0604020202020204" pitchFamily="34" charset="0"/>
                <a:cs typeface="Arial" panose="020B0604020202020204" pitchFamily="34" charset="0"/>
              </a:rPr>
              <a:t>monitoring systems</a:t>
            </a:r>
          </a:p>
          <a:p>
            <a:r>
              <a:rPr lang="en-US" dirty="0">
                <a:solidFill>
                  <a:schemeClr val="tx1"/>
                </a:solidFill>
                <a:latin typeface="Arial" panose="020B0604020202020204" pitchFamily="34" charset="0"/>
                <a:cs typeface="Arial" panose="020B0604020202020204" pitchFamily="34" charset="0"/>
              </a:rPr>
              <a:t>Harm occurs when gaps in these layers align.</a:t>
            </a:r>
          </a:p>
          <a:p>
            <a:pPr marL="0" indent="0">
              <a:buNone/>
            </a:pPr>
            <a:endParaRPr lang="en-US" dirty="0">
              <a:solidFill>
                <a:schemeClr val="tx1"/>
              </a:solidFill>
              <a:latin typeface="Arial" panose="020B0604020202020204" pitchFamily="34" charset="0"/>
              <a:cs typeface="Arial" panose="020B0604020202020204" pitchFamily="34" charset="0"/>
            </a:endParaRPr>
          </a:p>
          <a:p>
            <a:pPr marL="0" indent="0">
              <a:buNone/>
            </a:pPr>
            <a:r>
              <a:rPr lang="en-US" dirty="0">
                <a:solidFill>
                  <a:schemeClr val="tx1"/>
                </a:solidFill>
                <a:latin typeface="Arial" panose="020B0604020202020204" pitchFamily="34" charset="0"/>
                <a:cs typeface="Arial" panose="020B0604020202020204" pitchFamily="34" charset="0"/>
              </a:rPr>
              <a:t>(Reason, 2000; </a:t>
            </a:r>
            <a:r>
              <a:rPr lang="en-US" dirty="0" err="1">
                <a:solidFill>
                  <a:schemeClr val="tx1"/>
                </a:solidFill>
                <a:latin typeface="Arial" panose="020B0604020202020204" pitchFamily="34" charset="0"/>
                <a:cs typeface="Arial" panose="020B0604020202020204" pitchFamily="34" charset="0"/>
              </a:rPr>
              <a:t>Carayon</a:t>
            </a:r>
            <a:r>
              <a:rPr lang="en-US" dirty="0">
                <a:solidFill>
                  <a:schemeClr val="tx1"/>
                </a:solidFill>
                <a:latin typeface="Arial" panose="020B0604020202020204" pitchFamily="34" charset="0"/>
                <a:cs typeface="Arial" panose="020B0604020202020204" pitchFamily="34" charset="0"/>
              </a:rPr>
              <a:t> et al., 2020)</a:t>
            </a:r>
            <a:endParaRPr lang="en-GB" dirty="0">
              <a:solidFill>
                <a:schemeClr val="tx1"/>
              </a:solidFill>
              <a:latin typeface="Arial" panose="020B0604020202020204" pitchFamily="34" charset="0"/>
              <a:cs typeface="Arial" panose="020B0604020202020204" pitchFamily="34" charset="0"/>
            </a:endParaRPr>
          </a:p>
        </p:txBody>
      </p:sp>
      <p:pic>
        <p:nvPicPr>
          <p:cNvPr id="7" name="Picture 6"/>
          <p:cNvPicPr>
            <a:picLocks noChangeAspect="1"/>
          </p:cNvPicPr>
          <p:nvPr/>
        </p:nvPicPr>
        <p:blipFill>
          <a:blip r:embed="rId2"/>
          <a:stretch>
            <a:fillRect/>
          </a:stretch>
        </p:blipFill>
        <p:spPr>
          <a:xfrm>
            <a:off x="5929745" y="1430916"/>
            <a:ext cx="6269279" cy="3209925"/>
          </a:xfrm>
          <a:prstGeom prst="rect">
            <a:avLst/>
          </a:prstGeom>
        </p:spPr>
      </p:pic>
      <p:sp>
        <p:nvSpPr>
          <p:cNvPr id="8" name="TextBox 7"/>
          <p:cNvSpPr txBox="1"/>
          <p:nvPr/>
        </p:nvSpPr>
        <p:spPr>
          <a:xfrm>
            <a:off x="7804727" y="4791599"/>
            <a:ext cx="2752437"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Carthey</a:t>
            </a:r>
            <a:r>
              <a:rPr lang="en-GB" dirty="0">
                <a:latin typeface="Arial" panose="020B0604020202020204" pitchFamily="34" charset="0"/>
                <a:cs typeface="Arial" panose="020B0604020202020204" pitchFamily="34" charset="0"/>
              </a:rPr>
              <a:t>, 2022)</a:t>
            </a:r>
          </a:p>
        </p:txBody>
      </p:sp>
    </p:spTree>
    <p:extLst>
      <p:ext uri="{BB962C8B-B14F-4D97-AF65-F5344CB8AC3E}">
        <p14:creationId xmlns:p14="http://schemas.microsoft.com/office/powerpoint/2010/main" val="213236754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757382"/>
          </a:xfrm>
        </p:spPr>
        <p:txBody>
          <a:bodyPr>
            <a:normAutofit/>
          </a:bodyPr>
          <a:lstStyle/>
          <a:p>
            <a:r>
              <a:rPr lang="en-GB" sz="3200" b="1" dirty="0">
                <a:latin typeface="Arial" panose="020B0604020202020204" pitchFamily="34" charset="0"/>
                <a:cs typeface="Arial" panose="020B0604020202020204" pitchFamily="34" charset="0"/>
              </a:rPr>
              <a:t>Root Cause Analysis (RCA)</a:t>
            </a:r>
          </a:p>
        </p:txBody>
      </p:sp>
      <p:sp>
        <p:nvSpPr>
          <p:cNvPr id="3" name="Content Placeholder 2"/>
          <p:cNvSpPr>
            <a:spLocks noGrp="1"/>
          </p:cNvSpPr>
          <p:nvPr>
            <p:ph idx="1"/>
          </p:nvPr>
        </p:nvSpPr>
        <p:spPr>
          <a:xfrm>
            <a:off x="677334" y="1486334"/>
            <a:ext cx="8596668" cy="3880773"/>
          </a:xfrm>
        </p:spPr>
        <p:txBody>
          <a:bodyPr>
            <a:normAutofit lnSpcReduction="10000"/>
          </a:bodyPr>
          <a:lstStyle/>
          <a:p>
            <a:pPr marL="0" indent="0">
              <a:buNone/>
            </a:pP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Root Cause Analysis is a structured, systematic process for identifying the underlying, fundamental causes of problems, failures and incidence, rather than focuses on the surface- level of the problems.</a:t>
            </a:r>
          </a:p>
          <a:p>
            <a:r>
              <a:rPr lang="en-GB" dirty="0">
                <a:latin typeface="Arial" panose="020B0604020202020204" pitchFamily="34" charset="0"/>
                <a:cs typeface="Arial" panose="020B0604020202020204" pitchFamily="34" charset="0"/>
              </a:rPr>
              <a:t>RCA is used to investigate adverse events in healthcare.</a:t>
            </a:r>
          </a:p>
          <a:p>
            <a:r>
              <a:rPr lang="en-GB" dirty="0">
                <a:latin typeface="Arial" panose="020B0604020202020204" pitchFamily="34" charset="0"/>
                <a:cs typeface="Arial" panose="020B0604020202020204" pitchFamily="34" charset="0"/>
              </a:rPr>
              <a:t>Identifies underlying causes of system failures.</a:t>
            </a:r>
          </a:p>
          <a:p>
            <a:r>
              <a:rPr lang="en-GB" dirty="0">
                <a:latin typeface="Arial" panose="020B0604020202020204" pitchFamily="34" charset="0"/>
                <a:cs typeface="Arial" panose="020B0604020202020204" pitchFamily="34" charset="0"/>
              </a:rPr>
              <a:t>Helps organisations prevent recurrence of errors.</a:t>
            </a:r>
          </a:p>
          <a:p>
            <a:r>
              <a:rPr lang="en-GB" dirty="0">
                <a:latin typeface="Arial" panose="020B0604020202020204" pitchFamily="34" charset="0"/>
                <a:cs typeface="Arial" panose="020B0604020202020204" pitchFamily="34" charset="0"/>
              </a:rPr>
              <a:t>Encourages learning from incidents.</a:t>
            </a:r>
          </a:p>
          <a:p>
            <a:r>
              <a:rPr lang="en-US" dirty="0"/>
              <a:t>RCA findings highlight systemic failures; however, implementation of recommendations was limited, reducing organisational learning.</a:t>
            </a:r>
            <a:endParaRPr lang="en-GB" dirty="0">
              <a:latin typeface="Arial" panose="020B0604020202020204" pitchFamily="34" charset="0"/>
              <a:cs typeface="Arial" panose="020B0604020202020204" pitchFamily="34" charset="0"/>
            </a:endParaRPr>
          </a:p>
          <a:p>
            <a:pPr marL="0" indent="0">
              <a:buNone/>
            </a:pPr>
            <a:r>
              <a:rPr lang="en-GB" dirty="0">
                <a:latin typeface="Arial" panose="020B0604020202020204" pitchFamily="34" charset="0"/>
                <a:cs typeface="Arial" panose="020B0604020202020204" pitchFamily="34" charset="0"/>
              </a:rPr>
              <a:t>(</a:t>
            </a:r>
            <a:r>
              <a:rPr lang="en-GB" dirty="0" err="1">
                <a:latin typeface="Arial" panose="020B0604020202020204" pitchFamily="34" charset="0"/>
                <a:cs typeface="Arial" panose="020B0604020202020204" pitchFamily="34" charset="0"/>
              </a:rPr>
              <a:t>Percarpio</a:t>
            </a:r>
            <a:r>
              <a:rPr lang="en-GB" dirty="0">
                <a:latin typeface="Arial" panose="020B0604020202020204" pitchFamily="34" charset="0"/>
                <a:cs typeface="Arial" panose="020B0604020202020204" pitchFamily="34" charset="0"/>
              </a:rPr>
              <a:t>, Watts and Weeks, 2008; Martin-Delgado et al., 2020)</a:t>
            </a:r>
          </a:p>
        </p:txBody>
      </p:sp>
    </p:spTree>
    <p:extLst>
      <p:ext uri="{BB962C8B-B14F-4D97-AF65-F5344CB8AC3E}">
        <p14:creationId xmlns:p14="http://schemas.microsoft.com/office/powerpoint/2010/main" val="28474610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37309"/>
            <a:ext cx="8596668" cy="618836"/>
          </a:xfrm>
        </p:spPr>
        <p:txBody>
          <a:bodyPr>
            <a:noAutofit/>
          </a:bodyPr>
          <a:lstStyle/>
          <a:p>
            <a:r>
              <a:rPr lang="en-US" sz="2800" b="1" dirty="0">
                <a:latin typeface="Arial" panose="020B0604020202020204" pitchFamily="34" charset="0"/>
                <a:cs typeface="Arial" panose="020B0604020202020204" pitchFamily="34" charset="0"/>
              </a:rPr>
              <a:t>Root Causes in the Case Study</a:t>
            </a:r>
            <a:endParaRPr lang="en-GB" sz="28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77334" y="1486334"/>
            <a:ext cx="8596668" cy="3880773"/>
          </a:xfrm>
        </p:spPr>
        <p:txBody>
          <a:bodyPr>
            <a:normAutofit fontScale="92500" lnSpcReduction="20000"/>
          </a:bodyPr>
          <a:lstStyle/>
          <a:p>
            <a:pPr marL="0" indent="0">
              <a:buNone/>
            </a:pP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Root causes is the fundamental, underlying reasons a problem occur and it addresses the core issues.</a:t>
            </a:r>
          </a:p>
          <a:p>
            <a:r>
              <a:rPr lang="en-US" dirty="0">
                <a:latin typeface="Arial" panose="020B0604020202020204" pitchFamily="34" charset="0"/>
                <a:cs typeface="Arial" panose="020B0604020202020204" pitchFamily="34" charset="0"/>
              </a:rPr>
              <a:t>Key systematic causes:</a:t>
            </a:r>
          </a:p>
          <a:p>
            <a:pPr lvl="1"/>
            <a:r>
              <a:rPr lang="en-US" sz="1800" dirty="0">
                <a:latin typeface="Arial" panose="020B0604020202020204" pitchFamily="34" charset="0"/>
                <a:cs typeface="Arial" panose="020B0604020202020204" pitchFamily="34" charset="0"/>
              </a:rPr>
              <a:t>Workforce shortages and staffing pressures</a:t>
            </a:r>
          </a:p>
          <a:p>
            <a:pPr lvl="1"/>
            <a:r>
              <a:rPr lang="en-US" sz="1800" dirty="0">
                <a:latin typeface="Arial" panose="020B0604020202020204" pitchFamily="34" charset="0"/>
                <a:cs typeface="Arial" panose="020B0604020202020204" pitchFamily="34" charset="0"/>
              </a:rPr>
              <a:t>Poor clinical governance and leadership oversight</a:t>
            </a:r>
          </a:p>
          <a:p>
            <a:pPr lvl="1"/>
            <a:r>
              <a:rPr lang="en-US" sz="1800" dirty="0">
                <a:latin typeface="Arial" panose="020B0604020202020204" pitchFamily="34" charset="0"/>
                <a:cs typeface="Arial" panose="020B0604020202020204" pitchFamily="34" charset="0"/>
              </a:rPr>
              <a:t>Lack of staff training in fetal monitoring</a:t>
            </a:r>
          </a:p>
          <a:p>
            <a:pPr lvl="1"/>
            <a:r>
              <a:rPr lang="en-US" sz="1800" dirty="0">
                <a:latin typeface="Arial" panose="020B0604020202020204" pitchFamily="34" charset="0"/>
                <a:cs typeface="Arial" panose="020B0604020202020204" pitchFamily="34" charset="0"/>
              </a:rPr>
              <a:t>Weak incident reporting and investigation systems</a:t>
            </a:r>
          </a:p>
          <a:p>
            <a:pPr lvl="1"/>
            <a:r>
              <a:rPr lang="en-US" sz="1800" dirty="0">
                <a:latin typeface="Arial" panose="020B0604020202020204" pitchFamily="34" charset="0"/>
                <a:cs typeface="Arial" panose="020B0604020202020204" pitchFamily="34" charset="0"/>
              </a:rPr>
              <a:t>Organisational culture discouraging escalation</a:t>
            </a:r>
          </a:p>
          <a:p>
            <a:r>
              <a:rPr lang="en-GB" b="1" dirty="0">
                <a:latin typeface="Arial" panose="020B0604020202020204" pitchFamily="34" charset="0"/>
                <a:cs typeface="Arial" panose="020B0604020202020204" pitchFamily="34" charset="0"/>
              </a:rPr>
              <a:t>Limitations</a:t>
            </a:r>
          </a:p>
          <a:p>
            <a:r>
              <a:rPr lang="en-GB" dirty="0">
                <a:latin typeface="Arial" panose="020B0604020202020204" pitchFamily="34" charset="0"/>
                <a:cs typeface="Arial" panose="020B0604020202020204" pitchFamily="34" charset="0"/>
              </a:rPr>
              <a:t>Recommendations are sometimes poorly implemented.</a:t>
            </a: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a:t>
            </a:r>
            <a:r>
              <a:rPr lang="en-US" dirty="0" err="1">
                <a:latin typeface="Arial" panose="020B0604020202020204" pitchFamily="34" charset="0"/>
                <a:cs typeface="Arial" panose="020B0604020202020204" pitchFamily="34" charset="0"/>
              </a:rPr>
              <a:t>Ockenden</a:t>
            </a:r>
            <a:r>
              <a:rPr lang="en-US" dirty="0">
                <a:latin typeface="Arial" panose="020B0604020202020204" pitchFamily="34" charset="0"/>
                <a:cs typeface="Arial" panose="020B0604020202020204" pitchFamily="34" charset="0"/>
              </a:rPr>
              <a:t>, 2022; </a:t>
            </a:r>
            <a:r>
              <a:rPr lang="en-US" dirty="0" err="1"/>
              <a:t>Higham</a:t>
            </a:r>
            <a:r>
              <a:rPr lang="en-US" dirty="0"/>
              <a:t> and </a:t>
            </a:r>
            <a:r>
              <a:rPr lang="en-US" dirty="0">
                <a:latin typeface="Arial" panose="020B0604020202020204" pitchFamily="34" charset="0"/>
                <a:cs typeface="Arial" panose="020B0604020202020204" pitchFamily="34" charset="0"/>
              </a:rPr>
              <a:t>Vincent, 2020)</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1918034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6314" y="165403"/>
            <a:ext cx="8596668" cy="1006764"/>
          </a:xfrm>
        </p:spPr>
        <p:txBody>
          <a:bodyPr>
            <a:normAutofit fontScale="90000"/>
          </a:bodyPr>
          <a:lstStyle/>
          <a:p>
            <a:r>
              <a:rPr lang="en-GB" b="1" dirty="0">
                <a:latin typeface="Arial" panose="020B0604020202020204" pitchFamily="34" charset="0"/>
                <a:cs typeface="Arial" panose="020B0604020202020204" pitchFamily="34" charset="0"/>
              </a:rPr>
              <a:t>Fishbone </a:t>
            </a:r>
            <a:r>
              <a:rPr lang="en-GB" b="1" dirty="0"/>
              <a:t>Analysis of Maternity Failures</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36314" y="711201"/>
            <a:ext cx="12492566" cy="4482984"/>
          </a:xfrm>
        </p:spPr>
        <p:txBody>
          <a:bodyPr>
            <a:noAutofit/>
          </a:bodyPr>
          <a:lstStyle/>
          <a:p>
            <a:r>
              <a:rPr lang="en-GB" sz="1200" dirty="0">
                <a:solidFill>
                  <a:schemeClr val="tx1"/>
                </a:solidFill>
                <a:latin typeface="Arial" panose="020B0604020202020204" pitchFamily="34" charset="0"/>
                <a:cs typeface="Arial" panose="020B0604020202020204" pitchFamily="34" charset="0"/>
              </a:rPr>
              <a:t>A problem-solving tool used in quality management.</a:t>
            </a:r>
          </a:p>
          <a:p>
            <a:r>
              <a:rPr lang="en-GB" sz="1200" dirty="0">
                <a:solidFill>
                  <a:schemeClr val="tx1"/>
                </a:solidFill>
                <a:latin typeface="Arial" panose="020B0604020202020204" pitchFamily="34" charset="0"/>
                <a:cs typeface="Arial" panose="020B0604020202020204" pitchFamily="34" charset="0"/>
              </a:rPr>
              <a:t>Categorises causes of complex problems.</a:t>
            </a:r>
          </a:p>
          <a:p>
            <a:r>
              <a:rPr lang="en-GB" sz="1200" dirty="0">
                <a:solidFill>
                  <a:schemeClr val="tx1"/>
                </a:solidFill>
                <a:latin typeface="Arial" panose="020B0604020202020204" pitchFamily="34" charset="0"/>
                <a:cs typeface="Arial" panose="020B0604020202020204" pitchFamily="34" charset="0"/>
              </a:rPr>
              <a:t>Main categories:</a:t>
            </a:r>
          </a:p>
          <a:p>
            <a:pPr lvl="1"/>
            <a:r>
              <a:rPr lang="en-GB" sz="1200" dirty="0">
                <a:solidFill>
                  <a:schemeClr val="tx1"/>
                </a:solidFill>
                <a:latin typeface="Arial" panose="020B0604020202020204" pitchFamily="34" charset="0"/>
                <a:cs typeface="Arial" panose="020B0604020202020204" pitchFamily="34" charset="0"/>
              </a:rPr>
              <a:t>People</a:t>
            </a:r>
          </a:p>
          <a:p>
            <a:pPr lvl="1"/>
            <a:r>
              <a:rPr lang="en-GB" sz="1200" dirty="0">
                <a:solidFill>
                  <a:schemeClr val="tx1"/>
                </a:solidFill>
                <a:latin typeface="Arial" panose="020B0604020202020204" pitchFamily="34" charset="0"/>
                <a:cs typeface="Arial" panose="020B0604020202020204" pitchFamily="34" charset="0"/>
              </a:rPr>
              <a:t>Processes</a:t>
            </a:r>
          </a:p>
          <a:p>
            <a:pPr lvl="1"/>
            <a:r>
              <a:rPr lang="en-GB" sz="1200" dirty="0">
                <a:solidFill>
                  <a:schemeClr val="tx1"/>
                </a:solidFill>
                <a:latin typeface="Arial" panose="020B0604020202020204" pitchFamily="34" charset="0"/>
                <a:cs typeface="Arial" panose="020B0604020202020204" pitchFamily="34" charset="0"/>
              </a:rPr>
              <a:t>Equipment</a:t>
            </a:r>
          </a:p>
          <a:p>
            <a:pPr lvl="1"/>
            <a:r>
              <a:rPr lang="en-GB" sz="1200" dirty="0">
                <a:solidFill>
                  <a:schemeClr val="tx1"/>
                </a:solidFill>
                <a:latin typeface="Arial" panose="020B0604020202020204" pitchFamily="34" charset="0"/>
                <a:cs typeface="Arial" panose="020B0604020202020204" pitchFamily="34" charset="0"/>
              </a:rPr>
              <a:t>Environment</a:t>
            </a:r>
          </a:p>
          <a:p>
            <a:pPr lvl="1"/>
            <a:r>
              <a:rPr lang="en-GB" sz="1200" dirty="0">
                <a:solidFill>
                  <a:schemeClr val="tx1"/>
                </a:solidFill>
                <a:latin typeface="Arial" panose="020B0604020202020204" pitchFamily="34" charset="0"/>
                <a:cs typeface="Arial" panose="020B0604020202020204" pitchFamily="34" charset="0"/>
              </a:rPr>
              <a:t>Policy</a:t>
            </a:r>
          </a:p>
          <a:p>
            <a:pPr lvl="1"/>
            <a:r>
              <a:rPr lang="en-GB" sz="1200" dirty="0">
                <a:solidFill>
                  <a:schemeClr val="tx1"/>
                </a:solidFill>
                <a:latin typeface="Arial" panose="020B0604020202020204" pitchFamily="34" charset="0"/>
                <a:cs typeface="Arial" panose="020B0604020202020204" pitchFamily="34" charset="0"/>
              </a:rPr>
              <a:t>Helps healthcare teams analyse system failures.</a:t>
            </a:r>
          </a:p>
          <a:p>
            <a:pPr marL="0" indent="0">
              <a:buNone/>
            </a:pPr>
            <a:r>
              <a:rPr lang="en-GB" sz="1200" dirty="0">
                <a:solidFill>
                  <a:schemeClr val="tx1"/>
                </a:solidFill>
                <a:latin typeface="Arial" panose="020B0604020202020204" pitchFamily="34" charset="0"/>
                <a:cs typeface="Arial" panose="020B0604020202020204" pitchFamily="34" charset="0"/>
              </a:rPr>
              <a:t>(Ishikawa, 1982; NHS Improvement, 2018)</a:t>
            </a:r>
          </a:p>
        </p:txBody>
      </p:sp>
      <p:sp>
        <p:nvSpPr>
          <p:cNvPr id="5" name="TextBox 4"/>
          <p:cNvSpPr txBox="1"/>
          <p:nvPr/>
        </p:nvSpPr>
        <p:spPr>
          <a:xfrm>
            <a:off x="7966363" y="6323265"/>
            <a:ext cx="2549237" cy="369332"/>
          </a:xfrm>
          <a:prstGeom prst="rect">
            <a:avLst/>
          </a:prstGeom>
          <a:noFill/>
        </p:spPr>
        <p:txBody>
          <a:bodyPr wrap="square" rtlCol="0">
            <a:spAutoFit/>
          </a:bodyPr>
          <a:lstStyle/>
          <a:p>
            <a:r>
              <a:rPr lang="en-GB" dirty="0"/>
              <a:t>(</a:t>
            </a:r>
            <a:r>
              <a:rPr lang="en-GB" dirty="0" err="1"/>
              <a:t>Ranhotra</a:t>
            </a:r>
            <a:r>
              <a:rPr lang="en-GB" dirty="0"/>
              <a:t>, 2022)</a:t>
            </a:r>
          </a:p>
        </p:txBody>
      </p:sp>
      <p:pic>
        <p:nvPicPr>
          <p:cNvPr id="6" name="Picture 5"/>
          <p:cNvPicPr>
            <a:picLocks noChangeAspect="1"/>
          </p:cNvPicPr>
          <p:nvPr/>
        </p:nvPicPr>
        <p:blipFill>
          <a:blip r:embed="rId2"/>
          <a:stretch>
            <a:fillRect/>
          </a:stretch>
        </p:blipFill>
        <p:spPr>
          <a:xfrm>
            <a:off x="4225638" y="711200"/>
            <a:ext cx="8515002" cy="5612065"/>
          </a:xfrm>
          <a:prstGeom prst="rect">
            <a:avLst/>
          </a:prstGeom>
        </p:spPr>
      </p:pic>
    </p:spTree>
    <p:extLst>
      <p:ext uri="{BB962C8B-B14F-4D97-AF65-F5344CB8AC3E}">
        <p14:creationId xmlns:p14="http://schemas.microsoft.com/office/powerpoint/2010/main" val="35162924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397164"/>
            <a:ext cx="8596668" cy="951345"/>
          </a:xfrm>
        </p:spPr>
        <p:txBody>
          <a:bodyPr/>
          <a:lstStyle/>
          <a:p>
            <a:r>
              <a:rPr lang="en-GB" b="1" dirty="0" err="1">
                <a:latin typeface="Arial" panose="020B0604020202020204" pitchFamily="34" charset="0"/>
                <a:cs typeface="Arial" panose="020B0604020202020204" pitchFamily="34" charset="0"/>
              </a:rPr>
              <a:t>Donabedian</a:t>
            </a:r>
            <a:r>
              <a:rPr lang="en-GB" b="1" dirty="0">
                <a:latin typeface="Arial" panose="020B0604020202020204" pitchFamily="34" charset="0"/>
                <a:cs typeface="Arial" panose="020B0604020202020204" pitchFamily="34" charset="0"/>
              </a:rPr>
              <a:t> Model</a:t>
            </a:r>
          </a:p>
        </p:txBody>
      </p:sp>
      <p:sp>
        <p:nvSpPr>
          <p:cNvPr id="3" name="Content Placeholder 2"/>
          <p:cNvSpPr>
            <a:spLocks noGrp="1"/>
          </p:cNvSpPr>
          <p:nvPr>
            <p:ph idx="1"/>
          </p:nvPr>
        </p:nvSpPr>
        <p:spPr>
          <a:xfrm>
            <a:off x="677334" y="1312833"/>
            <a:ext cx="8596668" cy="3880773"/>
          </a:xfrm>
        </p:spPr>
        <p:txBody>
          <a:bodyPr>
            <a:noAutofit/>
          </a:bodyPr>
          <a:lstStyle/>
          <a:p>
            <a:r>
              <a:rPr lang="en-GB" sz="1100" dirty="0">
                <a:latin typeface="Arial" panose="020B0604020202020204" pitchFamily="34" charset="0"/>
                <a:cs typeface="Arial" panose="020B0604020202020204" pitchFamily="34" charset="0"/>
              </a:rPr>
              <a:t>Healthcare quality measured through three elements:</a:t>
            </a:r>
          </a:p>
          <a:p>
            <a:r>
              <a:rPr lang="en-GB" sz="1100" dirty="0">
                <a:latin typeface="Arial" panose="020B0604020202020204" pitchFamily="34" charset="0"/>
                <a:cs typeface="Arial" panose="020B0604020202020204" pitchFamily="34" charset="0"/>
              </a:rPr>
              <a:t>Structure</a:t>
            </a:r>
          </a:p>
          <a:p>
            <a:pPr lvl="1"/>
            <a:r>
              <a:rPr lang="en-GB" sz="1100" dirty="0">
                <a:latin typeface="Arial" panose="020B0604020202020204" pitchFamily="34" charset="0"/>
                <a:cs typeface="Arial" panose="020B0604020202020204" pitchFamily="34" charset="0"/>
              </a:rPr>
              <a:t>staffing Levels</a:t>
            </a:r>
          </a:p>
          <a:p>
            <a:pPr lvl="1"/>
            <a:r>
              <a:rPr lang="en-GB" sz="1100" dirty="0">
                <a:latin typeface="Arial" panose="020B0604020202020204" pitchFamily="34" charset="0"/>
                <a:cs typeface="Arial" panose="020B0604020202020204" pitchFamily="34" charset="0"/>
              </a:rPr>
              <a:t>Resources</a:t>
            </a:r>
          </a:p>
          <a:p>
            <a:pPr lvl="1"/>
            <a:r>
              <a:rPr lang="en-GB" sz="1100" dirty="0">
                <a:latin typeface="Arial" panose="020B0604020202020204" pitchFamily="34" charset="0"/>
                <a:cs typeface="Arial" panose="020B0604020202020204" pitchFamily="34" charset="0"/>
              </a:rPr>
              <a:t>Facilities</a:t>
            </a:r>
          </a:p>
          <a:p>
            <a:r>
              <a:rPr lang="en-GB" sz="1100" dirty="0">
                <a:latin typeface="Arial" panose="020B0604020202020204" pitchFamily="34" charset="0"/>
                <a:cs typeface="Arial" panose="020B0604020202020204" pitchFamily="34" charset="0"/>
              </a:rPr>
              <a:t>Process</a:t>
            </a:r>
          </a:p>
          <a:p>
            <a:pPr lvl="1"/>
            <a:r>
              <a:rPr lang="en-GB" sz="1100" dirty="0">
                <a:latin typeface="Arial" panose="020B0604020202020204" pitchFamily="34" charset="0"/>
                <a:cs typeface="Arial" panose="020B0604020202020204" pitchFamily="34" charset="0"/>
              </a:rPr>
              <a:t>clinical procedures</a:t>
            </a:r>
          </a:p>
          <a:p>
            <a:pPr lvl="1"/>
            <a:r>
              <a:rPr lang="en-GB" sz="1100" dirty="0">
                <a:latin typeface="Arial" panose="020B0604020202020204" pitchFamily="34" charset="0"/>
                <a:cs typeface="Arial" panose="020B0604020202020204" pitchFamily="34" charset="0"/>
              </a:rPr>
              <a:t>monitoring practices</a:t>
            </a:r>
          </a:p>
          <a:p>
            <a:r>
              <a:rPr lang="en-GB" sz="1100" dirty="0">
                <a:latin typeface="Arial" panose="020B0604020202020204" pitchFamily="34" charset="0"/>
                <a:cs typeface="Arial" panose="020B0604020202020204" pitchFamily="34" charset="0"/>
              </a:rPr>
              <a:t>Outcome </a:t>
            </a:r>
          </a:p>
          <a:p>
            <a:pPr lvl="1"/>
            <a:r>
              <a:rPr lang="en-GB" sz="1100" dirty="0">
                <a:latin typeface="Arial" panose="020B0604020202020204" pitchFamily="34" charset="0"/>
                <a:cs typeface="Arial" panose="020B0604020202020204" pitchFamily="34" charset="0"/>
              </a:rPr>
              <a:t>patient health outcomes</a:t>
            </a:r>
          </a:p>
          <a:p>
            <a:pPr lvl="1"/>
            <a:r>
              <a:rPr lang="en-GB" sz="1100" dirty="0">
                <a:latin typeface="Arial" panose="020B0604020202020204" pitchFamily="34" charset="0"/>
                <a:cs typeface="Arial" panose="020B0604020202020204" pitchFamily="34" charset="0"/>
              </a:rPr>
              <a:t>patient satisfaction</a:t>
            </a:r>
          </a:p>
          <a:p>
            <a:pPr marL="0" indent="0">
              <a:buNone/>
            </a:pPr>
            <a:r>
              <a:rPr lang="en-GB" sz="1100" dirty="0">
                <a:latin typeface="Arial" panose="020B0604020202020204" pitchFamily="34" charset="0"/>
                <a:cs typeface="Arial" panose="020B0604020202020204" pitchFamily="34" charset="0"/>
              </a:rPr>
              <a:t>                          (Donabedian, 2005)</a:t>
            </a:r>
          </a:p>
        </p:txBody>
      </p:sp>
      <p:pic>
        <p:nvPicPr>
          <p:cNvPr id="4" name="Picture 3"/>
          <p:cNvPicPr>
            <a:picLocks noChangeAspect="1"/>
          </p:cNvPicPr>
          <p:nvPr/>
        </p:nvPicPr>
        <p:blipFill>
          <a:blip r:embed="rId2"/>
          <a:stretch>
            <a:fillRect/>
          </a:stretch>
        </p:blipFill>
        <p:spPr>
          <a:xfrm>
            <a:off x="4635211" y="1809056"/>
            <a:ext cx="7556789" cy="4032944"/>
          </a:xfrm>
          <a:prstGeom prst="rect">
            <a:avLst/>
          </a:prstGeom>
        </p:spPr>
      </p:pic>
      <p:sp>
        <p:nvSpPr>
          <p:cNvPr id="5" name="TextBox 4"/>
          <p:cNvSpPr txBox="1"/>
          <p:nvPr/>
        </p:nvSpPr>
        <p:spPr>
          <a:xfrm>
            <a:off x="7564582" y="5320497"/>
            <a:ext cx="2807854"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(Creighton, 2023)</a:t>
            </a:r>
          </a:p>
        </p:txBody>
      </p:sp>
    </p:spTree>
    <p:extLst>
      <p:ext uri="{BB962C8B-B14F-4D97-AF65-F5344CB8AC3E}">
        <p14:creationId xmlns:p14="http://schemas.microsoft.com/office/powerpoint/2010/main" val="2997770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923636"/>
          </a:xfrm>
        </p:spPr>
        <p:txBody>
          <a:bodyPr/>
          <a:lstStyle/>
          <a:p>
            <a:r>
              <a:rPr lang="en-US" b="1" dirty="0">
                <a:latin typeface="Arial" panose="020B0604020202020204" pitchFamily="34" charset="0"/>
                <a:cs typeface="Arial" panose="020B0604020202020204" pitchFamily="34" charset="0"/>
              </a:rPr>
              <a:t>Policy Issues Contributing to Failures</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77334" y="1533236"/>
            <a:ext cx="8596668" cy="3880773"/>
          </a:xfrm>
        </p:spPr>
        <p:txBody>
          <a:bodyPr>
            <a:normAutofit/>
          </a:bodyPr>
          <a:lstStyle/>
          <a:p>
            <a:pPr>
              <a:lnSpc>
                <a:spcPct val="150000"/>
              </a:lnSpc>
            </a:pPr>
            <a:r>
              <a:rPr lang="en-US" sz="1200" dirty="0">
                <a:latin typeface="Arial" panose="020B0604020202020204" pitchFamily="34" charset="0"/>
                <a:cs typeface="Arial" panose="020B0604020202020204" pitchFamily="34" charset="0"/>
              </a:rPr>
              <a:t>Key policy challenges affecting maternity services:</a:t>
            </a:r>
          </a:p>
          <a:p>
            <a:pPr lvl="1">
              <a:lnSpc>
                <a:spcPct val="150000"/>
              </a:lnSpc>
            </a:pPr>
            <a:r>
              <a:rPr lang="en-US" sz="1200" dirty="0">
                <a:latin typeface="Arial" panose="020B0604020202020204" pitchFamily="34" charset="0"/>
                <a:cs typeface="Arial" panose="020B0604020202020204" pitchFamily="34" charset="0"/>
              </a:rPr>
              <a:t>NHS Patient Safety Strategy (Department of Health and Social Care, 2019).</a:t>
            </a:r>
          </a:p>
          <a:p>
            <a:pPr lvl="1">
              <a:lnSpc>
                <a:spcPct val="150000"/>
              </a:lnSpc>
            </a:pPr>
            <a:r>
              <a:rPr lang="en-US" sz="1200" dirty="0" err="1">
                <a:latin typeface="Arial" panose="020B0604020202020204" pitchFamily="34" charset="0"/>
                <a:cs typeface="Arial" panose="020B0604020202020204" pitchFamily="34" charset="0"/>
              </a:rPr>
              <a:t>Ockenden</a:t>
            </a:r>
            <a:r>
              <a:rPr lang="en-US" sz="1200" dirty="0">
                <a:latin typeface="Arial" panose="020B0604020202020204" pitchFamily="34" charset="0"/>
                <a:cs typeface="Arial" panose="020B0604020202020204" pitchFamily="34" charset="0"/>
              </a:rPr>
              <a:t> Report recommendations (</a:t>
            </a:r>
            <a:r>
              <a:rPr lang="en-US" sz="1200" dirty="0" err="1">
                <a:latin typeface="Arial" panose="020B0604020202020204" pitchFamily="34" charset="0"/>
                <a:cs typeface="Arial" panose="020B0604020202020204" pitchFamily="34" charset="0"/>
              </a:rPr>
              <a:t>Ockenden</a:t>
            </a:r>
            <a:r>
              <a:rPr lang="en-US" sz="1200" dirty="0">
                <a:latin typeface="Arial" panose="020B0604020202020204" pitchFamily="34" charset="0"/>
                <a:cs typeface="Arial" panose="020B0604020202020204" pitchFamily="34" charset="0"/>
              </a:rPr>
              <a:t>, 2022).</a:t>
            </a:r>
          </a:p>
          <a:p>
            <a:pPr lvl="1">
              <a:lnSpc>
                <a:spcPct val="150000"/>
              </a:lnSpc>
            </a:pPr>
            <a:r>
              <a:rPr lang="en-US" sz="1200" dirty="0">
                <a:latin typeface="Arial" panose="020B0604020202020204" pitchFamily="34" charset="0"/>
                <a:cs typeface="Arial" panose="020B0604020202020204" pitchFamily="34" charset="0"/>
              </a:rPr>
              <a:t>WHO Global Patient Safety Action Plan (WHO, 2021).</a:t>
            </a:r>
          </a:p>
          <a:p>
            <a:pPr lvl="1">
              <a:lnSpc>
                <a:spcPct val="150000"/>
              </a:lnSpc>
            </a:pPr>
            <a:r>
              <a:rPr lang="en-US" sz="1200" dirty="0">
                <a:latin typeface="Arial" panose="020B0604020202020204" pitchFamily="34" charset="0"/>
                <a:cs typeface="Arial" panose="020B0604020202020204" pitchFamily="34" charset="0"/>
              </a:rPr>
              <a:t>CQC regulatory framework.</a:t>
            </a:r>
          </a:p>
        </p:txBody>
      </p:sp>
    </p:spTree>
    <p:extLst>
      <p:ext uri="{BB962C8B-B14F-4D97-AF65-F5344CB8AC3E}">
        <p14:creationId xmlns:p14="http://schemas.microsoft.com/office/powerpoint/2010/main" val="33571811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2800" b="1" dirty="0">
                <a:latin typeface="Arial" panose="020B0604020202020204" pitchFamily="34" charset="0"/>
                <a:cs typeface="Arial" panose="020B0604020202020204" pitchFamily="34" charset="0"/>
              </a:rPr>
              <a:t>Impact on Healthcare Quality (Domains of Quality)</a:t>
            </a:r>
            <a:br>
              <a:rPr lang="en-US" sz="2800" b="1" dirty="0">
                <a:latin typeface="Arial" panose="020B0604020202020204" pitchFamily="34" charset="0"/>
                <a:cs typeface="Arial" panose="020B0604020202020204" pitchFamily="34" charset="0"/>
              </a:rPr>
            </a:br>
            <a:endParaRPr lang="en-GB" sz="28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77334" y="1338553"/>
            <a:ext cx="8596668" cy="3880773"/>
          </a:xfrm>
        </p:spPr>
        <p:txBody>
          <a:bodyPr>
            <a:noAutofit/>
          </a:bodyPr>
          <a:lstStyle/>
          <a:p>
            <a:r>
              <a:rPr lang="en-US" sz="1200" b="1" dirty="0">
                <a:latin typeface="Arial" panose="020B0604020202020204" pitchFamily="34" charset="0"/>
                <a:cs typeface="Arial" panose="020B0604020202020204" pitchFamily="34" charset="0"/>
              </a:rPr>
              <a:t>Safety</a:t>
            </a:r>
            <a:endParaRPr lang="en-US" sz="1200" dirty="0">
              <a:latin typeface="Arial" panose="020B0604020202020204" pitchFamily="34" charset="0"/>
              <a:cs typeface="Arial" panose="020B0604020202020204" pitchFamily="34" charset="0"/>
            </a:endParaRPr>
          </a:p>
          <a:p>
            <a:pPr>
              <a:buFont typeface="Arial" panose="020B0604020202020204" pitchFamily="34" charset="0"/>
              <a:buChar char="•"/>
            </a:pPr>
            <a:r>
              <a:rPr lang="en-US" sz="1200" dirty="0">
                <a:latin typeface="Arial" panose="020B0604020202020204" pitchFamily="34" charset="0"/>
                <a:cs typeface="Arial" panose="020B0604020202020204" pitchFamily="34" charset="0"/>
              </a:rPr>
              <a:t>increased maternal and neonatal harm</a:t>
            </a:r>
          </a:p>
          <a:p>
            <a:r>
              <a:rPr lang="en-US" sz="1200" b="1" dirty="0">
                <a:latin typeface="Arial" panose="020B0604020202020204" pitchFamily="34" charset="0"/>
                <a:cs typeface="Arial" panose="020B0604020202020204" pitchFamily="34" charset="0"/>
              </a:rPr>
              <a:t>Effectiveness</a:t>
            </a:r>
            <a:endParaRPr lang="en-US" sz="1200" dirty="0">
              <a:latin typeface="Arial" panose="020B0604020202020204" pitchFamily="34" charset="0"/>
              <a:cs typeface="Arial" panose="020B0604020202020204" pitchFamily="34" charset="0"/>
            </a:endParaRPr>
          </a:p>
          <a:p>
            <a:pPr>
              <a:buFont typeface="Arial" panose="020B0604020202020204" pitchFamily="34" charset="0"/>
              <a:buChar char="•"/>
            </a:pPr>
            <a:r>
              <a:rPr lang="en-US" sz="1200" dirty="0">
                <a:latin typeface="Arial" panose="020B0604020202020204" pitchFamily="34" charset="0"/>
                <a:cs typeface="Arial" panose="020B0604020202020204" pitchFamily="34" charset="0"/>
              </a:rPr>
              <a:t>failure to follow clinical guidelines</a:t>
            </a:r>
          </a:p>
          <a:p>
            <a:r>
              <a:rPr lang="en-US" sz="1200" b="1" dirty="0">
                <a:latin typeface="Arial" panose="020B0604020202020204" pitchFamily="34" charset="0"/>
                <a:cs typeface="Arial" panose="020B0604020202020204" pitchFamily="34" charset="0"/>
              </a:rPr>
              <a:t>Patient-centred care</a:t>
            </a:r>
            <a:endParaRPr lang="en-US" sz="1200" dirty="0">
              <a:latin typeface="Arial" panose="020B0604020202020204" pitchFamily="34" charset="0"/>
              <a:cs typeface="Arial" panose="020B0604020202020204" pitchFamily="34" charset="0"/>
            </a:endParaRPr>
          </a:p>
          <a:p>
            <a:pPr>
              <a:buFont typeface="Arial" panose="020B0604020202020204" pitchFamily="34" charset="0"/>
              <a:buChar char="•"/>
            </a:pPr>
            <a:r>
              <a:rPr lang="en-US" sz="1200" dirty="0">
                <a:latin typeface="Arial" panose="020B0604020202020204" pitchFamily="34" charset="0"/>
                <a:cs typeface="Arial" panose="020B0604020202020204" pitchFamily="34" charset="0"/>
              </a:rPr>
              <a:t>poor patient experience</a:t>
            </a:r>
          </a:p>
          <a:p>
            <a:r>
              <a:rPr lang="en-US" sz="1200" b="1" dirty="0">
                <a:latin typeface="Arial" panose="020B0604020202020204" pitchFamily="34" charset="0"/>
                <a:cs typeface="Arial" panose="020B0604020202020204" pitchFamily="34" charset="0"/>
              </a:rPr>
              <a:t>Timeliness</a:t>
            </a:r>
            <a:endParaRPr lang="en-US" sz="1200" dirty="0">
              <a:latin typeface="Arial" panose="020B0604020202020204" pitchFamily="34" charset="0"/>
              <a:cs typeface="Arial" panose="020B0604020202020204" pitchFamily="34" charset="0"/>
            </a:endParaRPr>
          </a:p>
          <a:p>
            <a:pPr>
              <a:buFont typeface="Arial" panose="020B0604020202020204" pitchFamily="34" charset="0"/>
              <a:buChar char="•"/>
            </a:pPr>
            <a:r>
              <a:rPr lang="en-US" sz="1200" dirty="0">
                <a:latin typeface="Arial" panose="020B0604020202020204" pitchFamily="34" charset="0"/>
                <a:cs typeface="Arial" panose="020B0604020202020204" pitchFamily="34" charset="0"/>
              </a:rPr>
              <a:t>delays in escalation</a:t>
            </a:r>
          </a:p>
          <a:p>
            <a:r>
              <a:rPr lang="en-US" sz="1200" b="1" dirty="0">
                <a:latin typeface="Arial" panose="020B0604020202020204" pitchFamily="34" charset="0"/>
                <a:cs typeface="Arial" panose="020B0604020202020204" pitchFamily="34" charset="0"/>
              </a:rPr>
              <a:t>Efficiency</a:t>
            </a:r>
            <a:endParaRPr lang="en-US" sz="1200" dirty="0">
              <a:latin typeface="Arial" panose="020B0604020202020204" pitchFamily="34" charset="0"/>
              <a:cs typeface="Arial" panose="020B0604020202020204" pitchFamily="34" charset="0"/>
            </a:endParaRPr>
          </a:p>
          <a:p>
            <a:pPr>
              <a:buFont typeface="Arial" panose="020B0604020202020204" pitchFamily="34" charset="0"/>
              <a:buChar char="•"/>
            </a:pPr>
            <a:r>
              <a:rPr lang="en-US" sz="1200" dirty="0">
                <a:latin typeface="Arial" panose="020B0604020202020204" pitchFamily="34" charset="0"/>
                <a:cs typeface="Arial" panose="020B0604020202020204" pitchFamily="34" charset="0"/>
              </a:rPr>
              <a:t>increased litigation costs</a:t>
            </a:r>
          </a:p>
          <a:p>
            <a:r>
              <a:rPr lang="en-US" sz="1200" b="1" dirty="0">
                <a:latin typeface="Arial" panose="020B0604020202020204" pitchFamily="34" charset="0"/>
                <a:cs typeface="Arial" panose="020B0604020202020204" pitchFamily="34" charset="0"/>
              </a:rPr>
              <a:t>Equity</a:t>
            </a:r>
            <a:endParaRPr lang="en-US" sz="1200" dirty="0">
              <a:latin typeface="Arial" panose="020B0604020202020204" pitchFamily="34" charset="0"/>
              <a:cs typeface="Arial" panose="020B0604020202020204" pitchFamily="34" charset="0"/>
            </a:endParaRPr>
          </a:p>
          <a:p>
            <a:pPr>
              <a:buFont typeface="Arial" panose="020B0604020202020204" pitchFamily="34" charset="0"/>
              <a:buChar char="•"/>
            </a:pPr>
            <a:r>
              <a:rPr lang="en-US" sz="1200" dirty="0">
                <a:latin typeface="Arial" panose="020B0604020202020204" pitchFamily="34" charset="0"/>
                <a:cs typeface="Arial" panose="020B0604020202020204" pitchFamily="34" charset="0"/>
              </a:rPr>
              <a:t>unequal access to safe care</a:t>
            </a:r>
          </a:p>
          <a:p>
            <a:pPr marL="0" indent="0">
              <a:lnSpc>
                <a:spcPct val="150000"/>
              </a:lnSpc>
              <a:buNone/>
            </a:pP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a:t>
            </a:r>
            <a:r>
              <a:rPr lang="en-US" sz="1200" dirty="0" err="1">
                <a:latin typeface="Arial" panose="020B0604020202020204" pitchFamily="34" charset="0"/>
                <a:cs typeface="Arial" panose="020B0604020202020204" pitchFamily="34" charset="0"/>
              </a:rPr>
              <a:t>Ockenden</a:t>
            </a:r>
            <a:r>
              <a:rPr lang="en-US" sz="1200" dirty="0">
                <a:latin typeface="Arial" panose="020B0604020202020204" pitchFamily="34" charset="0"/>
                <a:cs typeface="Arial" panose="020B0604020202020204" pitchFamily="34" charset="0"/>
              </a:rPr>
              <a:t>, 2022)</a:t>
            </a:r>
          </a:p>
          <a:p>
            <a:pPr>
              <a:lnSpc>
                <a:spcPct val="150000"/>
              </a:lnSpc>
            </a:pP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759056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Arial" panose="020B0604020202020204" pitchFamily="34" charset="0"/>
                <a:cs typeface="Arial" panose="020B0604020202020204" pitchFamily="34" charset="0"/>
              </a:rPr>
              <a:t>Impact on Efficiency</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77334" y="1578698"/>
            <a:ext cx="8596668" cy="3880773"/>
          </a:xfrm>
        </p:spPr>
        <p:txBody>
          <a:bodyPr>
            <a:normAutofit/>
          </a:bodyPr>
          <a:lstStyle/>
          <a:p>
            <a:pPr>
              <a:lnSpc>
                <a:spcPct val="150000"/>
              </a:lnSpc>
            </a:pPr>
            <a:r>
              <a:rPr lang="en-US" sz="1200" dirty="0">
                <a:latin typeface="Arial" panose="020B0604020202020204" pitchFamily="34" charset="0"/>
                <a:cs typeface="Arial" panose="020B0604020202020204" pitchFamily="34" charset="0"/>
              </a:rPr>
              <a:t>Healthcare system inefficiencies include:</a:t>
            </a:r>
          </a:p>
          <a:p>
            <a:pPr lvl="1">
              <a:lnSpc>
                <a:spcPct val="150000"/>
              </a:lnSpc>
            </a:pPr>
            <a:r>
              <a:rPr lang="en-US" sz="1200" dirty="0">
                <a:latin typeface="Arial" panose="020B0604020202020204" pitchFamily="34" charset="0"/>
                <a:cs typeface="Arial" panose="020B0604020202020204" pitchFamily="34" charset="0"/>
              </a:rPr>
              <a:t>Increased litigation and compensation costs</a:t>
            </a:r>
          </a:p>
          <a:p>
            <a:pPr lvl="1">
              <a:lnSpc>
                <a:spcPct val="150000"/>
              </a:lnSpc>
            </a:pPr>
            <a:r>
              <a:rPr lang="en-US" sz="1200" dirty="0">
                <a:latin typeface="Arial" panose="020B0604020202020204" pitchFamily="34" charset="0"/>
                <a:cs typeface="Arial" panose="020B0604020202020204" pitchFamily="34" charset="0"/>
              </a:rPr>
              <a:t>Expensive investigations and reviews</a:t>
            </a:r>
          </a:p>
          <a:p>
            <a:pPr lvl="1">
              <a:lnSpc>
                <a:spcPct val="150000"/>
              </a:lnSpc>
            </a:pPr>
            <a:r>
              <a:rPr lang="en-US" sz="1200" dirty="0">
                <a:latin typeface="Arial" panose="020B0604020202020204" pitchFamily="34" charset="0"/>
                <a:cs typeface="Arial" panose="020B0604020202020204" pitchFamily="34" charset="0"/>
              </a:rPr>
              <a:t>Staff burnout and workforce stress</a:t>
            </a:r>
          </a:p>
          <a:p>
            <a:pPr lvl="1">
              <a:lnSpc>
                <a:spcPct val="150000"/>
              </a:lnSpc>
            </a:pPr>
            <a:r>
              <a:rPr lang="en-US" sz="1200" dirty="0">
                <a:latin typeface="Arial" panose="020B0604020202020204" pitchFamily="34" charset="0"/>
                <a:cs typeface="Arial" panose="020B0604020202020204" pitchFamily="34" charset="0"/>
              </a:rPr>
              <a:t>Resource diversion from frontline services</a:t>
            </a:r>
          </a:p>
          <a:p>
            <a:pPr marL="457200" lvl="1" indent="0">
              <a:lnSpc>
                <a:spcPct val="150000"/>
              </a:lnSpc>
              <a:buNone/>
            </a:pPr>
            <a:endParaRPr lang="en-US" sz="1200" dirty="0">
              <a:latin typeface="Arial" panose="020B0604020202020204" pitchFamily="34" charset="0"/>
              <a:cs typeface="Arial" panose="020B0604020202020204" pitchFamily="34" charset="0"/>
            </a:endParaRPr>
          </a:p>
          <a:p>
            <a:pPr marL="457200" lvl="1" indent="0">
              <a:lnSpc>
                <a:spcPct val="150000"/>
              </a:lnSpc>
              <a:buNone/>
            </a:pPr>
            <a:r>
              <a:rPr lang="en-GB" sz="1200" dirty="0">
                <a:latin typeface="Arial" panose="020B0604020202020204" pitchFamily="34" charset="0"/>
                <a:cs typeface="Arial" panose="020B0604020202020204" pitchFamily="34" charset="0"/>
              </a:rPr>
              <a:t>(NHS Resolution, 2020)</a:t>
            </a:r>
          </a:p>
        </p:txBody>
      </p:sp>
    </p:spTree>
    <p:extLst>
      <p:ext uri="{BB962C8B-B14F-4D97-AF65-F5344CB8AC3E}">
        <p14:creationId xmlns:p14="http://schemas.microsoft.com/office/powerpoint/2010/main" val="7783273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Arial" panose="020B0604020202020204" pitchFamily="34" charset="0"/>
                <a:cs typeface="Arial" panose="020B0604020202020204" pitchFamily="34" charset="0"/>
              </a:rPr>
              <a:t>Impact on Equity</a:t>
            </a:r>
            <a:endParaRPr lang="en-GB"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77334" y="1615643"/>
            <a:ext cx="8596668" cy="3880773"/>
          </a:xfrm>
        </p:spPr>
        <p:txBody>
          <a:bodyPr>
            <a:normAutofit/>
          </a:bodyPr>
          <a:lstStyle/>
          <a:p>
            <a:pPr>
              <a:lnSpc>
                <a:spcPct val="150000"/>
              </a:lnSpc>
            </a:pPr>
            <a:r>
              <a:rPr lang="en-US" sz="1200" dirty="0">
                <a:latin typeface="Arial" panose="020B0604020202020204" pitchFamily="34" charset="0"/>
                <a:cs typeface="Arial" panose="020B0604020202020204" pitchFamily="34" charset="0"/>
              </a:rPr>
              <a:t>Healthcare quality failures can increase inequalities:</a:t>
            </a:r>
          </a:p>
          <a:p>
            <a:pPr lvl="1">
              <a:lnSpc>
                <a:spcPct val="150000"/>
              </a:lnSpc>
            </a:pPr>
            <a:r>
              <a:rPr lang="en-US" sz="1200" dirty="0">
                <a:latin typeface="Arial" panose="020B0604020202020204" pitchFamily="34" charset="0"/>
                <a:cs typeface="Arial" panose="020B0604020202020204" pitchFamily="34" charset="0"/>
              </a:rPr>
              <a:t>Unequal access to safe maternity care</a:t>
            </a:r>
          </a:p>
          <a:p>
            <a:pPr lvl="1">
              <a:lnSpc>
                <a:spcPct val="150000"/>
              </a:lnSpc>
            </a:pPr>
            <a:r>
              <a:rPr lang="en-US" sz="1200" dirty="0">
                <a:latin typeface="Arial" panose="020B0604020202020204" pitchFamily="34" charset="0"/>
                <a:cs typeface="Arial" panose="020B0604020202020204" pitchFamily="34" charset="0"/>
              </a:rPr>
              <a:t>Variations in service quality across hospitals</a:t>
            </a:r>
          </a:p>
          <a:p>
            <a:pPr lvl="1">
              <a:lnSpc>
                <a:spcPct val="150000"/>
              </a:lnSpc>
            </a:pPr>
            <a:r>
              <a:rPr lang="en-US" sz="1200" dirty="0">
                <a:latin typeface="Arial" panose="020B0604020202020204" pitchFamily="34" charset="0"/>
                <a:cs typeface="Arial" panose="020B0604020202020204" pitchFamily="34" charset="0"/>
              </a:rPr>
              <a:t>Vulnerable patients are disproportionately affected</a:t>
            </a:r>
          </a:p>
          <a:p>
            <a:pPr marL="0" indent="0">
              <a:lnSpc>
                <a:spcPct val="150000"/>
              </a:lnSpc>
              <a:buNone/>
            </a:pPr>
            <a:endParaRPr lang="en-US" sz="1200" dirty="0">
              <a:latin typeface="Arial" panose="020B0604020202020204" pitchFamily="34" charset="0"/>
              <a:cs typeface="Arial" panose="020B0604020202020204" pitchFamily="34" charset="0"/>
            </a:endParaRPr>
          </a:p>
          <a:p>
            <a:pPr marL="0" indent="0">
              <a:lnSpc>
                <a:spcPct val="150000"/>
              </a:lnSpc>
              <a:buNone/>
            </a:pPr>
            <a:r>
              <a:rPr lang="en-US" sz="1200" dirty="0">
                <a:latin typeface="Arial" panose="020B0604020202020204" pitchFamily="34" charset="0"/>
                <a:cs typeface="Arial" panose="020B0604020202020204" pitchFamily="34" charset="0"/>
              </a:rPr>
              <a:t>(WHO, 2021)</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055174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655782"/>
          </a:xfrm>
        </p:spPr>
        <p:txBody>
          <a:bodyPr>
            <a:normAutofit/>
          </a:bodyPr>
          <a:lstStyle/>
          <a:p>
            <a:r>
              <a:rPr lang="en-US" sz="2400" b="1" dirty="0"/>
              <a:t>Recommendations for Improving Maternity Care Quality</a:t>
            </a:r>
            <a:endParaRPr lang="en-GB" sz="2400" b="1" dirty="0"/>
          </a:p>
        </p:txBody>
      </p:sp>
      <p:sp>
        <p:nvSpPr>
          <p:cNvPr id="3" name="Content Placeholder 2"/>
          <p:cNvSpPr>
            <a:spLocks noGrp="1"/>
          </p:cNvSpPr>
          <p:nvPr>
            <p:ph idx="1"/>
          </p:nvPr>
        </p:nvSpPr>
        <p:spPr>
          <a:xfrm>
            <a:off x="751225" y="1440153"/>
            <a:ext cx="8596668" cy="4692792"/>
          </a:xfrm>
        </p:spPr>
        <p:txBody>
          <a:bodyPr>
            <a:normAutofit/>
          </a:bodyPr>
          <a:lstStyle/>
          <a:p>
            <a:r>
              <a:rPr lang="en-US" sz="1100" dirty="0">
                <a:latin typeface="Arial" panose="020B0604020202020204" pitchFamily="34" charset="0"/>
                <a:cs typeface="Arial" panose="020B0604020202020204" pitchFamily="34" charset="0"/>
              </a:rPr>
              <a:t>Strengthening Clinical Governance</a:t>
            </a:r>
          </a:p>
          <a:p>
            <a:pPr lvl="1"/>
            <a:r>
              <a:rPr lang="en-US" sz="1100" dirty="0">
                <a:latin typeface="Arial" panose="020B0604020202020204" pitchFamily="34" charset="0"/>
                <a:cs typeface="Arial" panose="020B0604020202020204" pitchFamily="34" charset="0"/>
              </a:rPr>
              <a:t>Implement robust board-level oversight and accountability systems</a:t>
            </a:r>
          </a:p>
          <a:p>
            <a:pPr lvl="1"/>
            <a:r>
              <a:rPr lang="en-US" sz="1100" dirty="0">
                <a:latin typeface="Arial" panose="020B0604020202020204" pitchFamily="34" charset="0"/>
                <a:cs typeface="Arial" panose="020B0604020202020204" pitchFamily="34" charset="0"/>
              </a:rPr>
              <a:t>Regular audits and monitoring of maternity outcomes(</a:t>
            </a:r>
            <a:r>
              <a:rPr lang="en-US" sz="1100" dirty="0" err="1">
                <a:latin typeface="Arial" panose="020B0604020202020204" pitchFamily="34" charset="0"/>
                <a:cs typeface="Arial" panose="020B0604020202020204" pitchFamily="34" charset="0"/>
              </a:rPr>
              <a:t>Ockenden</a:t>
            </a:r>
            <a:r>
              <a:rPr lang="en-US" sz="1100" dirty="0">
                <a:latin typeface="Arial" panose="020B0604020202020204" pitchFamily="34" charset="0"/>
                <a:cs typeface="Arial" panose="020B0604020202020204" pitchFamily="34" charset="0"/>
              </a:rPr>
              <a:t>, 2022)</a:t>
            </a:r>
          </a:p>
          <a:p>
            <a:r>
              <a:rPr lang="en-US" sz="1100" dirty="0">
                <a:latin typeface="Arial" panose="020B0604020202020204" pitchFamily="34" charset="0"/>
                <a:cs typeface="Arial" panose="020B0604020202020204" pitchFamily="34" charset="0"/>
              </a:rPr>
              <a:t>Workforce Planning and Training</a:t>
            </a:r>
          </a:p>
          <a:p>
            <a:pPr lvl="1"/>
            <a:r>
              <a:rPr lang="en-US" sz="1100" dirty="0">
                <a:latin typeface="Arial" panose="020B0604020202020204" pitchFamily="34" charset="0"/>
                <a:cs typeface="Arial" panose="020B0604020202020204" pitchFamily="34" charset="0"/>
              </a:rPr>
              <a:t>Increase midwife-to-patient ratios</a:t>
            </a:r>
          </a:p>
          <a:p>
            <a:pPr lvl="1"/>
            <a:r>
              <a:rPr lang="en-US" sz="1100" dirty="0">
                <a:latin typeface="Arial" panose="020B0604020202020204" pitchFamily="34" charset="0"/>
                <a:cs typeface="Arial" panose="020B0604020202020204" pitchFamily="34" charset="0"/>
              </a:rPr>
              <a:t>Mandatory training in CTG interpretation and emergency response(Department of Health and Social Care, 2019)</a:t>
            </a:r>
          </a:p>
          <a:p>
            <a:r>
              <a:rPr lang="en-US" sz="1100" dirty="0">
                <a:latin typeface="Arial" panose="020B0604020202020204" pitchFamily="34" charset="0"/>
                <a:cs typeface="Arial" panose="020B0604020202020204" pitchFamily="34" charset="0"/>
              </a:rPr>
              <a:t>Improving Incident Reporting and Learning</a:t>
            </a:r>
          </a:p>
          <a:p>
            <a:pPr lvl="1"/>
            <a:r>
              <a:rPr lang="en-US" sz="1100" dirty="0">
                <a:latin typeface="Arial" panose="020B0604020202020204" pitchFamily="34" charset="0"/>
                <a:cs typeface="Arial" panose="020B0604020202020204" pitchFamily="34" charset="0"/>
              </a:rPr>
              <a:t>Strengthen Root Cause Analysis processes</a:t>
            </a:r>
          </a:p>
          <a:p>
            <a:pPr lvl="1"/>
            <a:r>
              <a:rPr lang="en-US" sz="1100" dirty="0">
                <a:latin typeface="Arial" panose="020B0604020202020204" pitchFamily="34" charset="0"/>
                <a:cs typeface="Arial" panose="020B0604020202020204" pitchFamily="34" charset="0"/>
              </a:rPr>
              <a:t>Ensure implementation of recommendations from investigations(Martin-Delgado et al., 2020)</a:t>
            </a:r>
          </a:p>
          <a:p>
            <a:r>
              <a:rPr lang="en-US" sz="1100" dirty="0">
                <a:latin typeface="Arial" panose="020B0604020202020204" pitchFamily="34" charset="0"/>
                <a:cs typeface="Arial" panose="020B0604020202020204" pitchFamily="34" charset="0"/>
              </a:rPr>
              <a:t>Enhancing Safety Culture</a:t>
            </a:r>
          </a:p>
          <a:p>
            <a:pPr lvl="1"/>
            <a:r>
              <a:rPr lang="en-US" sz="1100" dirty="0">
                <a:latin typeface="Arial" panose="020B0604020202020204" pitchFamily="34" charset="0"/>
                <a:cs typeface="Arial" panose="020B0604020202020204" pitchFamily="34" charset="0"/>
              </a:rPr>
              <a:t>Promote open communication and escalation of concerns</a:t>
            </a:r>
          </a:p>
          <a:p>
            <a:pPr lvl="1"/>
            <a:r>
              <a:rPr lang="en-US" sz="1100" dirty="0">
                <a:latin typeface="Arial" panose="020B0604020202020204" pitchFamily="34" charset="0"/>
                <a:cs typeface="Arial" panose="020B0604020202020204" pitchFamily="34" charset="0"/>
              </a:rPr>
              <a:t>Develop a non-blame culture to improve reporting(</a:t>
            </a:r>
            <a:r>
              <a:rPr lang="en-US" sz="1100" dirty="0" err="1">
                <a:latin typeface="Arial" panose="020B0604020202020204" pitchFamily="34" charset="0"/>
                <a:cs typeface="Arial" panose="020B0604020202020204" pitchFamily="34" charset="0"/>
              </a:rPr>
              <a:t>Higham</a:t>
            </a:r>
            <a:r>
              <a:rPr lang="en-US" sz="1100" dirty="0">
                <a:latin typeface="Arial" panose="020B0604020202020204" pitchFamily="34" charset="0"/>
                <a:cs typeface="Arial" panose="020B0604020202020204" pitchFamily="34" charset="0"/>
              </a:rPr>
              <a:t> and Vincent, 2020)</a:t>
            </a:r>
          </a:p>
          <a:p>
            <a:r>
              <a:rPr lang="en-US" sz="1100" dirty="0">
                <a:latin typeface="Arial" panose="020B0604020202020204" pitchFamily="34" charset="0"/>
                <a:cs typeface="Arial" panose="020B0604020202020204" pitchFamily="34" charset="0"/>
              </a:rPr>
              <a:t>Policy and Regulatory Improvements</a:t>
            </a:r>
          </a:p>
          <a:p>
            <a:pPr lvl="1"/>
            <a:r>
              <a:rPr lang="en-US" sz="1100" dirty="0">
                <a:latin typeface="Arial" panose="020B0604020202020204" pitchFamily="34" charset="0"/>
                <a:cs typeface="Arial" panose="020B0604020202020204" pitchFamily="34" charset="0"/>
              </a:rPr>
              <a:t>Strengthen enforcement of NHS Patient Safety Strategy</a:t>
            </a:r>
          </a:p>
          <a:p>
            <a:pPr lvl="1"/>
            <a:r>
              <a:rPr lang="en-US" sz="1100" dirty="0">
                <a:latin typeface="Arial" panose="020B0604020202020204" pitchFamily="34" charset="0"/>
                <a:cs typeface="Arial" panose="020B0604020202020204" pitchFamily="34" charset="0"/>
              </a:rPr>
              <a:t>Improve regulatory oversight by CQC(World Health Organization, 2021)</a:t>
            </a: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9927714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674255"/>
          </a:xfrm>
        </p:spPr>
        <p:txBody>
          <a:bodyPr>
            <a:normAutofit fontScale="90000"/>
          </a:bodyPr>
          <a:lstStyle/>
          <a:p>
            <a:r>
              <a:rPr lang="en-US" b="1" dirty="0">
                <a:latin typeface="Arial" panose="020B0604020202020204" pitchFamily="34" charset="0"/>
                <a:cs typeface="Arial" panose="020B0604020202020204" pitchFamily="34" charset="0"/>
              </a:rPr>
              <a:t>Conclusion</a:t>
            </a:r>
            <a:br>
              <a:rPr lang="en-US" b="1"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77334" y="1616364"/>
            <a:ext cx="8596668" cy="3880773"/>
          </a:xfrm>
        </p:spPr>
        <p:txBody>
          <a:bodyPr/>
          <a:lstStyle/>
          <a:p>
            <a:pPr>
              <a:lnSpc>
                <a:spcPct val="150000"/>
              </a:lnSpc>
            </a:pPr>
            <a:r>
              <a:rPr lang="en-US" sz="1200" dirty="0">
                <a:latin typeface="Arial" panose="020B0604020202020204" pitchFamily="34" charset="0"/>
                <a:cs typeface="Arial" panose="020B0604020202020204" pitchFamily="34" charset="0"/>
              </a:rPr>
              <a:t>Key points:</a:t>
            </a:r>
          </a:p>
          <a:p>
            <a:pPr>
              <a:lnSpc>
                <a:spcPct val="150000"/>
              </a:lnSpc>
            </a:pPr>
            <a:r>
              <a:rPr lang="en-US" sz="1200" dirty="0">
                <a:latin typeface="Arial" panose="020B0604020202020204" pitchFamily="34" charset="0"/>
                <a:cs typeface="Arial" panose="020B0604020202020204" pitchFamily="34" charset="0"/>
              </a:rPr>
              <a:t>Healthcare failures often result from systemic issues rather than individual errors.</a:t>
            </a:r>
          </a:p>
          <a:p>
            <a:pPr>
              <a:lnSpc>
                <a:spcPct val="150000"/>
              </a:lnSpc>
            </a:pPr>
            <a:r>
              <a:rPr lang="en-US" sz="1200" dirty="0">
                <a:latin typeface="Arial" panose="020B0604020202020204" pitchFamily="34" charset="0"/>
                <a:cs typeface="Arial" panose="020B0604020202020204" pitchFamily="34" charset="0"/>
              </a:rPr>
              <a:t>Quality management models help identify root causes.</a:t>
            </a:r>
          </a:p>
          <a:p>
            <a:pPr>
              <a:lnSpc>
                <a:spcPct val="150000"/>
              </a:lnSpc>
            </a:pPr>
            <a:r>
              <a:rPr lang="en-US" sz="1200" dirty="0">
                <a:latin typeface="Arial" panose="020B0604020202020204" pitchFamily="34" charset="0"/>
                <a:cs typeface="Arial" panose="020B0604020202020204" pitchFamily="34" charset="0"/>
              </a:rPr>
              <a:t>Policy improvements and stronger governance are required to improve patient safety.</a:t>
            </a:r>
          </a:p>
          <a:p>
            <a:pPr>
              <a:lnSpc>
                <a:spcPct val="150000"/>
              </a:lnSpc>
            </a:pPr>
            <a:r>
              <a:rPr lang="en-US" sz="1200" dirty="0">
                <a:latin typeface="Arial" panose="020B0604020202020204" pitchFamily="34" charset="0"/>
                <a:cs typeface="Arial" panose="020B0604020202020204" pitchFamily="34" charset="0"/>
              </a:rPr>
              <a:t>(Reason, 2000; </a:t>
            </a:r>
            <a:r>
              <a:rPr lang="en-US" sz="1200" dirty="0" err="1">
                <a:latin typeface="Arial" panose="020B0604020202020204" pitchFamily="34" charset="0"/>
                <a:cs typeface="Arial" panose="020B0604020202020204" pitchFamily="34" charset="0"/>
              </a:rPr>
              <a:t>Donabedian</a:t>
            </a:r>
            <a:r>
              <a:rPr lang="en-US" sz="1200" dirty="0">
                <a:latin typeface="Arial" panose="020B0604020202020204" pitchFamily="34" charset="0"/>
                <a:cs typeface="Arial" panose="020B0604020202020204" pitchFamily="34" charset="0"/>
              </a:rPr>
              <a:t>, 2005; </a:t>
            </a:r>
            <a:r>
              <a:rPr lang="en-US" sz="1200" dirty="0" err="1">
                <a:latin typeface="Arial" panose="020B0604020202020204" pitchFamily="34" charset="0"/>
                <a:cs typeface="Arial" panose="020B0604020202020204" pitchFamily="34" charset="0"/>
              </a:rPr>
              <a:t>Higham</a:t>
            </a:r>
            <a:r>
              <a:rPr lang="en-US" sz="1200" dirty="0">
                <a:latin typeface="Arial" panose="020B0604020202020204" pitchFamily="34" charset="0"/>
                <a:cs typeface="Arial" panose="020B0604020202020204" pitchFamily="34" charset="0"/>
              </a:rPr>
              <a:t> and Vincent, 2020)</a:t>
            </a:r>
          </a:p>
          <a:p>
            <a:pPr>
              <a:lnSpc>
                <a:spcPct val="150000"/>
              </a:lnSpc>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299985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latin typeface="Arial" panose="020B0604020202020204" pitchFamily="34" charset="0"/>
                <a:cs typeface="Arial" panose="020B0604020202020204" pitchFamily="34" charset="0"/>
              </a:rPr>
              <a:t>Structure of Component 2 Report</a:t>
            </a:r>
            <a:br>
              <a:rPr lang="en-US" b="1"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677334" y="1780975"/>
            <a:ext cx="8596668" cy="3880773"/>
          </a:xfrm>
        </p:spPr>
        <p:txBody>
          <a:bodyPr>
            <a:normAutofit/>
          </a:bodyPr>
          <a:lstStyle/>
          <a:p>
            <a:r>
              <a:rPr lang="en-US" sz="1200" dirty="0">
                <a:latin typeface="Arial" panose="020B0604020202020204" pitchFamily="34" charset="0"/>
                <a:cs typeface="Arial" panose="020B0604020202020204" pitchFamily="34" charset="0"/>
              </a:rPr>
              <a:t>The written report will include:</a:t>
            </a:r>
          </a:p>
          <a:p>
            <a:pPr lvl="1"/>
            <a:r>
              <a:rPr lang="en-US" sz="1200" dirty="0">
                <a:latin typeface="Arial" panose="020B0604020202020204" pitchFamily="34" charset="0"/>
                <a:cs typeface="Arial" panose="020B0604020202020204" pitchFamily="34" charset="0"/>
              </a:rPr>
              <a:t>Introduction</a:t>
            </a:r>
          </a:p>
          <a:p>
            <a:pPr lvl="1"/>
            <a:r>
              <a:rPr lang="en-US" sz="1200" dirty="0">
                <a:latin typeface="Arial" panose="020B0604020202020204" pitchFamily="34" charset="0"/>
                <a:cs typeface="Arial" panose="020B0604020202020204" pitchFamily="34" charset="0"/>
              </a:rPr>
              <a:t>Literature review</a:t>
            </a:r>
          </a:p>
          <a:p>
            <a:pPr lvl="1"/>
            <a:r>
              <a:rPr lang="en-US" sz="1200" dirty="0">
                <a:latin typeface="Arial" panose="020B0604020202020204" pitchFamily="34" charset="0"/>
                <a:cs typeface="Arial" panose="020B0604020202020204" pitchFamily="34" charset="0"/>
              </a:rPr>
              <a:t>Case study background</a:t>
            </a:r>
          </a:p>
          <a:p>
            <a:pPr lvl="1"/>
            <a:r>
              <a:rPr lang="en-US" sz="1200" dirty="0">
                <a:latin typeface="Arial" panose="020B0604020202020204" pitchFamily="34" charset="0"/>
                <a:cs typeface="Arial" panose="020B0604020202020204" pitchFamily="34" charset="0"/>
              </a:rPr>
              <a:t>Theoretical framework</a:t>
            </a:r>
          </a:p>
          <a:p>
            <a:pPr lvl="1"/>
            <a:r>
              <a:rPr lang="en-US" sz="1200" dirty="0">
                <a:latin typeface="Arial" panose="020B0604020202020204" pitchFamily="34" charset="0"/>
                <a:cs typeface="Arial" panose="020B0604020202020204" pitchFamily="34" charset="0"/>
              </a:rPr>
              <a:t>Root cause analysis</a:t>
            </a:r>
          </a:p>
          <a:p>
            <a:pPr lvl="1"/>
            <a:r>
              <a:rPr lang="en-US" sz="1200" dirty="0">
                <a:latin typeface="Arial" panose="020B0604020202020204" pitchFamily="34" charset="0"/>
                <a:cs typeface="Arial" panose="020B0604020202020204" pitchFamily="34" charset="0"/>
              </a:rPr>
              <a:t>Policy analysis</a:t>
            </a:r>
          </a:p>
          <a:p>
            <a:pPr lvl="1"/>
            <a:r>
              <a:rPr lang="en-US" sz="1200" dirty="0">
                <a:latin typeface="Arial" panose="020B0604020202020204" pitchFamily="34" charset="0"/>
                <a:cs typeface="Arial" panose="020B0604020202020204" pitchFamily="34" charset="0"/>
              </a:rPr>
              <a:t>Impact on quality, efficiency and equity</a:t>
            </a:r>
          </a:p>
          <a:p>
            <a:pPr lvl="1"/>
            <a:r>
              <a:rPr lang="en-US" sz="1200" dirty="0">
                <a:latin typeface="Arial" panose="020B0604020202020204" pitchFamily="34" charset="0"/>
                <a:cs typeface="Arial" panose="020B0604020202020204" pitchFamily="34" charset="0"/>
              </a:rPr>
              <a:t>Recommendations</a:t>
            </a:r>
          </a:p>
          <a:p>
            <a:pPr lvl="1"/>
            <a:r>
              <a:rPr lang="en-US" sz="1200" dirty="0">
                <a:latin typeface="Arial" panose="020B0604020202020204" pitchFamily="34" charset="0"/>
                <a:cs typeface="Arial" panose="020B0604020202020204" pitchFamily="34" charset="0"/>
              </a:rPr>
              <a:t>Conclusion</a:t>
            </a:r>
          </a:p>
          <a:p>
            <a:pPr lvl="1"/>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12687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239425"/>
            <a:ext cx="8596668" cy="988291"/>
          </a:xfrm>
        </p:spPr>
        <p:txBody>
          <a:bodyPr/>
          <a:lstStyle/>
          <a:p>
            <a:r>
              <a:rPr lang="en-GB" b="1" dirty="0"/>
              <a:t>References  </a:t>
            </a:r>
          </a:p>
        </p:txBody>
      </p:sp>
      <p:sp>
        <p:nvSpPr>
          <p:cNvPr id="3" name="Content Placeholder 2"/>
          <p:cNvSpPr>
            <a:spLocks noGrp="1"/>
          </p:cNvSpPr>
          <p:nvPr>
            <p:ph idx="1"/>
          </p:nvPr>
        </p:nvSpPr>
        <p:spPr>
          <a:xfrm>
            <a:off x="760461" y="876734"/>
            <a:ext cx="8596668" cy="4951411"/>
          </a:xfrm>
        </p:spPr>
        <p:txBody>
          <a:bodyPr>
            <a:noAutofit/>
          </a:bodyPr>
          <a:lstStyle/>
          <a:p>
            <a:r>
              <a:rPr lang="en-US" sz="1000" dirty="0" err="1"/>
              <a:t>Carayon</a:t>
            </a:r>
            <a:r>
              <a:rPr lang="en-US" sz="1000" dirty="0"/>
              <a:t>, P., Wooldridge, A., </a:t>
            </a:r>
            <a:r>
              <a:rPr lang="en-US" sz="1000" dirty="0" err="1"/>
              <a:t>Hoonakker</a:t>
            </a:r>
            <a:r>
              <a:rPr lang="en-US" sz="1000" dirty="0"/>
              <a:t>, P., </a:t>
            </a:r>
            <a:r>
              <a:rPr lang="en-US" sz="1000" dirty="0" err="1"/>
              <a:t>Hundt</a:t>
            </a:r>
            <a:r>
              <a:rPr lang="en-US" sz="1000" dirty="0"/>
              <a:t>, A. S., &amp; Kelly, M. M. (2020). SEIPS 3.0: Human-centered design of the patient journey for patient safety. </a:t>
            </a:r>
            <a:r>
              <a:rPr lang="en-US" sz="1000" i="1" dirty="0"/>
              <a:t>Applied ergonomics</a:t>
            </a:r>
            <a:r>
              <a:rPr lang="en-US" sz="1000" dirty="0"/>
              <a:t>, </a:t>
            </a:r>
            <a:r>
              <a:rPr lang="en-US" sz="1000" i="1" dirty="0"/>
              <a:t>84</a:t>
            </a:r>
            <a:r>
              <a:rPr lang="en-US" sz="1000" dirty="0"/>
              <a:t>, 103033.</a:t>
            </a:r>
          </a:p>
          <a:p>
            <a:r>
              <a:rPr lang="en-GB" sz="1000" dirty="0" err="1"/>
              <a:t>Carthey</a:t>
            </a:r>
            <a:r>
              <a:rPr lang="en-GB" sz="1000" dirty="0"/>
              <a:t>, J. (2022) </a:t>
            </a:r>
            <a:r>
              <a:rPr lang="en-GB" sz="1000" i="1" dirty="0"/>
              <a:t>Understanding safety in healthcare: The system evolution, erosion and enhancement model</a:t>
            </a:r>
            <a:r>
              <a:rPr lang="en-GB" sz="1000" dirty="0"/>
              <a:t>. Available at: </a:t>
            </a:r>
            <a:r>
              <a:rPr lang="en-GB" sz="1000" dirty="0">
                <a:hlinkClick r:id="rId2"/>
              </a:rPr>
              <a:t>https://www.researchgate.net</a:t>
            </a:r>
            <a:r>
              <a:rPr lang="en-GB" sz="1000" dirty="0"/>
              <a:t> (Accessed: 5 March 2026).</a:t>
            </a:r>
          </a:p>
          <a:p>
            <a:r>
              <a:rPr lang="en-GB" sz="1000" dirty="0"/>
              <a:t>Creighton, S. (2023) </a:t>
            </a:r>
            <a:r>
              <a:rPr lang="en-GB" sz="1000" i="1" dirty="0" err="1"/>
              <a:t>Avedis</a:t>
            </a:r>
            <a:r>
              <a:rPr lang="en-GB" sz="1000" i="1" dirty="0"/>
              <a:t> </a:t>
            </a:r>
            <a:r>
              <a:rPr lang="en-GB" sz="1000" i="1" dirty="0" err="1"/>
              <a:t>Donabedian</a:t>
            </a:r>
            <a:r>
              <a:rPr lang="en-GB" sz="1000" i="1" dirty="0"/>
              <a:t>: The </a:t>
            </a:r>
            <a:r>
              <a:rPr lang="en-GB" sz="1000" i="1" dirty="0" err="1"/>
              <a:t>Donabedian</a:t>
            </a:r>
            <a:r>
              <a:rPr lang="en-GB" sz="1000" i="1" dirty="0"/>
              <a:t> Model of Care</a:t>
            </a:r>
            <a:r>
              <a:rPr lang="en-GB" sz="1000" dirty="0"/>
              <a:t>. Available at: </a:t>
            </a:r>
            <a:r>
              <a:rPr lang="en-GB" sz="1000" dirty="0">
                <a:hlinkClick r:id="rId3"/>
              </a:rPr>
              <a:t>https://blog.lifeqisystem.com</a:t>
            </a:r>
            <a:r>
              <a:rPr lang="en-GB" sz="1000" dirty="0"/>
              <a:t> (Accessed: 5 March 2026).</a:t>
            </a:r>
          </a:p>
          <a:p>
            <a:r>
              <a:rPr lang="en-US" sz="1000" dirty="0"/>
              <a:t>Department of Health and Social Care (2019) </a:t>
            </a:r>
            <a:r>
              <a:rPr lang="en-US" sz="1000" i="1" dirty="0"/>
              <a:t>The NHS Patient Safety Strategy: Safer culture, safer systems, safer patients</a:t>
            </a:r>
            <a:r>
              <a:rPr lang="en-US" sz="1000" dirty="0"/>
              <a:t>. Available at: </a:t>
            </a:r>
            <a:r>
              <a:rPr lang="en-US" sz="1000" dirty="0">
                <a:hlinkClick r:id="rId4"/>
              </a:rPr>
              <a:t>https://www.england.nhs.uk/patient-safety/the-nhs-patient-safety-strategy/</a:t>
            </a:r>
            <a:r>
              <a:rPr lang="en-US" sz="1000" dirty="0"/>
              <a:t> (Accessed: 5 March 2026).</a:t>
            </a:r>
          </a:p>
          <a:p>
            <a:r>
              <a:rPr lang="en-US" sz="1000" dirty="0" err="1"/>
              <a:t>Donabedian</a:t>
            </a:r>
            <a:r>
              <a:rPr lang="en-US" sz="1000" dirty="0"/>
              <a:t>, A. (2005). Evaluating the quality of medical care. </a:t>
            </a:r>
            <a:r>
              <a:rPr lang="en-US" sz="1000" i="1" dirty="0"/>
              <a:t>The </a:t>
            </a:r>
            <a:r>
              <a:rPr lang="en-US" sz="1000" i="1" dirty="0" err="1"/>
              <a:t>milbank</a:t>
            </a:r>
            <a:r>
              <a:rPr lang="en-US" sz="1000" i="1" dirty="0"/>
              <a:t> quarterly</a:t>
            </a:r>
            <a:r>
              <a:rPr lang="en-US" sz="1000" dirty="0"/>
              <a:t>, </a:t>
            </a:r>
            <a:r>
              <a:rPr lang="en-US" sz="1000" i="1" dirty="0"/>
              <a:t>83</a:t>
            </a:r>
            <a:r>
              <a:rPr lang="en-US" sz="1000" dirty="0"/>
              <a:t>(4), 691.</a:t>
            </a:r>
          </a:p>
          <a:p>
            <a:r>
              <a:rPr lang="en-GB" sz="1000" dirty="0"/>
              <a:t>Ishikawa, K. (1982) </a:t>
            </a:r>
            <a:r>
              <a:rPr lang="en-GB" sz="1000" i="1" dirty="0"/>
              <a:t>Guide to Quality Control</a:t>
            </a:r>
            <a:r>
              <a:rPr lang="en-GB" sz="1000" dirty="0"/>
              <a:t>. Tokyo: Asian Productivity Organization.</a:t>
            </a:r>
          </a:p>
          <a:p>
            <a:r>
              <a:rPr lang="en-GB" sz="1000" dirty="0"/>
              <a:t>Martin-Delgado, J., Martinez-Garcia, A., </a:t>
            </a:r>
            <a:r>
              <a:rPr lang="en-GB" sz="1000" dirty="0" err="1"/>
              <a:t>Aranaz</a:t>
            </a:r>
            <a:r>
              <a:rPr lang="en-GB" sz="1000" dirty="0"/>
              <a:t>, J., Valencia-Martin, J., Mira, J. and </a:t>
            </a:r>
            <a:r>
              <a:rPr lang="en-GB" sz="1000" dirty="0" err="1"/>
              <a:t>Torijano-Casalengua</a:t>
            </a:r>
            <a:r>
              <a:rPr lang="en-GB" sz="1000" dirty="0"/>
              <a:t>, M. (2020) ‘How much of root cause analysis translates into improved patient safety’, </a:t>
            </a:r>
            <a:r>
              <a:rPr lang="en-GB" sz="1000" i="1" dirty="0"/>
              <a:t>BMJ Open</a:t>
            </a:r>
            <a:r>
              <a:rPr lang="en-GB" sz="1000" dirty="0"/>
              <a:t>, 10(2), pp. 1–10.</a:t>
            </a:r>
          </a:p>
          <a:p>
            <a:r>
              <a:rPr lang="en-US" sz="1000" dirty="0"/>
              <a:t>NHS Improvement (2018) </a:t>
            </a:r>
            <a:r>
              <a:rPr lang="en-US" sz="1000" i="1" dirty="0"/>
              <a:t>Patient Safety Incident Response Framework</a:t>
            </a:r>
            <a:r>
              <a:rPr lang="en-US" sz="1000" dirty="0"/>
              <a:t>. Available at: https://improvement.nhs.uk/resources/patient-safety-incident-response-framework/ (Accessed: 5 March 2026).</a:t>
            </a:r>
          </a:p>
          <a:p>
            <a:r>
              <a:rPr lang="en-US" sz="1000" dirty="0"/>
              <a:t>NHS Resolution (2020) </a:t>
            </a:r>
            <a:r>
              <a:rPr lang="en-US" sz="1000" i="1" dirty="0"/>
              <a:t>Annual Report and Accounts 2019/20</a:t>
            </a:r>
            <a:r>
              <a:rPr lang="en-US" sz="1000" dirty="0"/>
              <a:t>. Available at: https://resolution.nhs.uk/resources/annual-report-and-accounts-2019-20/ (Accessed: 5 March 2026).</a:t>
            </a:r>
          </a:p>
          <a:p>
            <a:r>
              <a:rPr lang="en-US" sz="1000" dirty="0" err="1"/>
              <a:t>Ockenden</a:t>
            </a:r>
            <a:r>
              <a:rPr lang="en-US" sz="1000" dirty="0"/>
              <a:t>, D. (2022) </a:t>
            </a:r>
            <a:r>
              <a:rPr lang="en-US" sz="1000" i="1" dirty="0"/>
              <a:t>Final Report of the Independent Maternity Review of Shrewsbury and Telford Hospital NHS Trust</a:t>
            </a:r>
            <a:r>
              <a:rPr lang="en-US" sz="1000" dirty="0"/>
              <a:t>. London: Department of Health and Social Care. Available at: </a:t>
            </a:r>
            <a:r>
              <a:rPr lang="en-US" sz="1000" dirty="0">
                <a:hlinkClick r:id="rId5"/>
              </a:rPr>
              <a:t>https://www.gov.uk/government/publications/final-report-of-the-ockenden-review</a:t>
            </a:r>
            <a:r>
              <a:rPr lang="en-US" sz="1000" dirty="0"/>
              <a:t> (Accessed: 5 March 2026).</a:t>
            </a:r>
            <a:r>
              <a:rPr lang="en-GB" sz="1000" dirty="0" err="1"/>
              <a:t>Percarpio</a:t>
            </a:r>
            <a:r>
              <a:rPr lang="en-GB" sz="1000" dirty="0"/>
              <a:t>, K., Watts, B. and Weeks, W. (2008) ‘The effectiveness of root cause analysis: what does the evidence show?’, </a:t>
            </a:r>
            <a:r>
              <a:rPr lang="en-GB" sz="1000" i="1" dirty="0"/>
              <a:t>Journal of Healthcare Quality</a:t>
            </a:r>
            <a:r>
              <a:rPr lang="en-GB" sz="1000" dirty="0"/>
              <a:t>, 30(5), pp. 7–12.</a:t>
            </a:r>
          </a:p>
          <a:p>
            <a:r>
              <a:rPr lang="en-GB" sz="1000" dirty="0" err="1"/>
              <a:t>Ranhotra</a:t>
            </a:r>
            <a:r>
              <a:rPr lang="en-GB" sz="1000" dirty="0"/>
              <a:t>, A. (2022) </a:t>
            </a:r>
            <a:r>
              <a:rPr lang="en-GB" sz="1000" i="1" dirty="0"/>
              <a:t>Fishbone diagram (Ishikawa diagram)</a:t>
            </a:r>
            <a:r>
              <a:rPr lang="en-GB" sz="1000" dirty="0"/>
              <a:t>. Available at: </a:t>
            </a:r>
            <a:r>
              <a:rPr lang="en-GB" sz="1000" dirty="0">
                <a:hlinkClick r:id="rId6"/>
              </a:rPr>
              <a:t>https://www.linkedin.com</a:t>
            </a:r>
            <a:r>
              <a:rPr lang="en-GB" sz="1000" dirty="0"/>
              <a:t> (Accessed: 5 March 2026).</a:t>
            </a:r>
          </a:p>
          <a:p>
            <a:r>
              <a:rPr lang="en-GB" sz="1000" dirty="0"/>
              <a:t>Reason, J. (2000) ‘Human error: models and management’, </a:t>
            </a:r>
            <a:r>
              <a:rPr lang="en-GB" sz="1000" i="1" dirty="0"/>
              <a:t>BMJ</a:t>
            </a:r>
            <a:r>
              <a:rPr lang="en-GB" sz="1000" dirty="0"/>
              <a:t>, 320(7237), pp. 768–770.</a:t>
            </a:r>
          </a:p>
          <a:p>
            <a:r>
              <a:rPr lang="en-GB" sz="1000" dirty="0"/>
              <a:t>Shropshire Live (2025) </a:t>
            </a:r>
            <a:r>
              <a:rPr lang="en-GB" sz="1000" i="1" dirty="0"/>
              <a:t>Shrewsbury and Telford Hospital NHS Trust named in national maternity investigation</a:t>
            </a:r>
            <a:r>
              <a:rPr lang="en-GB" sz="1000" dirty="0"/>
              <a:t>. Available at: </a:t>
            </a:r>
            <a:r>
              <a:rPr lang="en-GB" sz="1000" dirty="0">
                <a:hlinkClick r:id="rId7"/>
              </a:rPr>
              <a:t>https://www.shropshirelive.com</a:t>
            </a:r>
            <a:r>
              <a:rPr lang="en-GB" sz="1000" dirty="0"/>
              <a:t> (Accessed: 5 March 2026).</a:t>
            </a:r>
          </a:p>
          <a:p>
            <a:r>
              <a:rPr lang="en-US" sz="1000" dirty="0" err="1"/>
              <a:t>Higham</a:t>
            </a:r>
            <a:r>
              <a:rPr lang="en-US" sz="1000" dirty="0"/>
              <a:t>, H., &amp; Vincent, C. (2020). Human error and patient safety. </a:t>
            </a:r>
            <a:r>
              <a:rPr lang="en-US" sz="1000" i="1" dirty="0"/>
              <a:t>Textbook of patient safety and clinical risk management</a:t>
            </a:r>
            <a:r>
              <a:rPr lang="en-US" sz="1000" dirty="0"/>
              <a:t>, 29-44.</a:t>
            </a:r>
          </a:p>
          <a:p>
            <a:r>
              <a:rPr lang="en-US" sz="1000" dirty="0"/>
              <a:t>World Health Organization (2021) </a:t>
            </a:r>
            <a:r>
              <a:rPr lang="en-US" sz="1000" i="1" dirty="0"/>
              <a:t>Global Patient Safety Action Plan 2021–2030: Towards eliminating avoidable harm in health care</a:t>
            </a:r>
            <a:r>
              <a:rPr lang="en-US" sz="1000" dirty="0"/>
              <a:t>. Available at: </a:t>
            </a:r>
            <a:r>
              <a:rPr lang="en-US" sz="1000" dirty="0">
                <a:hlinkClick r:id="rId8"/>
              </a:rPr>
              <a:t>https://www.who.int/publications/i/item/9789240032705</a:t>
            </a:r>
            <a:r>
              <a:rPr lang="en-US" sz="1000" dirty="0"/>
              <a:t> (Accessed: 5 March 2026).</a:t>
            </a:r>
            <a:endParaRPr lang="en-GB" sz="800" dirty="0">
              <a:cs typeface="Arial" panose="020B0604020202020204" pitchFamily="34" charset="0"/>
            </a:endParaRPr>
          </a:p>
          <a:p>
            <a:endParaRPr lang="en-US" sz="800" dirty="0"/>
          </a:p>
          <a:p>
            <a:endParaRPr lang="en-GB" sz="800" b="1" dirty="0"/>
          </a:p>
          <a:p>
            <a:endParaRPr lang="en-GB" sz="800" dirty="0"/>
          </a:p>
          <a:p>
            <a:endParaRPr lang="en-GB" sz="800" dirty="0">
              <a:cs typeface="Arial" panose="020B0604020202020204" pitchFamily="34" charset="0"/>
            </a:endParaRPr>
          </a:p>
          <a:p>
            <a:endParaRPr lang="en-GB" sz="800" dirty="0">
              <a:cs typeface="Arial" panose="020B0604020202020204" pitchFamily="34" charset="0"/>
            </a:endParaRPr>
          </a:p>
          <a:p>
            <a:endParaRPr lang="en-GB" sz="800" dirty="0"/>
          </a:p>
        </p:txBody>
      </p:sp>
    </p:spTree>
    <p:extLst>
      <p:ext uri="{BB962C8B-B14F-4D97-AF65-F5344CB8AC3E}">
        <p14:creationId xmlns:p14="http://schemas.microsoft.com/office/powerpoint/2010/main" val="2533860815"/>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TM02900688[[fn=Facet]]</Template>
  <TotalTime>820</TotalTime>
  <Words>1540</Words>
  <Application>Microsoft Office PowerPoint</Application>
  <PresentationFormat>Widescreen</PresentationFormat>
  <Paragraphs>168</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Trebuchet MS</vt:lpstr>
      <vt:lpstr>Wingdings 3</vt:lpstr>
      <vt:lpstr>Facet</vt:lpstr>
      <vt:lpstr>PowerPoint Presentation</vt:lpstr>
      <vt:lpstr>Introduction</vt:lpstr>
      <vt:lpstr>Case Study Overview</vt:lpstr>
      <vt:lpstr>Swiss Cheese Model (Systems-Based Safety).</vt:lpstr>
      <vt:lpstr>Root Cause Analysis (RCA)</vt:lpstr>
      <vt:lpstr>Root Causes in the Case Study</vt:lpstr>
      <vt:lpstr>Fishbone Analysis of Maternity Failures</vt:lpstr>
      <vt:lpstr>Donabedian Model</vt:lpstr>
      <vt:lpstr>Policy Issues Contributing to Failures</vt:lpstr>
      <vt:lpstr>Impact on Healthcare Quality (Domains of Quality) </vt:lpstr>
      <vt:lpstr>Impact on Efficiency</vt:lpstr>
      <vt:lpstr>Impact on Equity</vt:lpstr>
      <vt:lpstr>Recommendations for Improving Maternity Care Quality</vt:lpstr>
      <vt:lpstr>Conclusion </vt:lpstr>
      <vt:lpstr>Structure of Component 2 Report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Root Causes and Policy Issues Affecting Healthcare Quality Case Study: Shrewsbury and Telford Hospital NHS Trust Maternity Scandal  Student ID:   Programme: MSc Public Health and Social Care in Practice  Module: Quality Assurance and Service Improvements  Module code: LCHS7006</dc:title>
  <dc:creator>Destiny</dc:creator>
  <cp:lastModifiedBy>Ohikhuare Irogho (2128365)</cp:lastModifiedBy>
  <cp:revision>38</cp:revision>
  <dcterms:created xsi:type="dcterms:W3CDTF">2026-03-09T01:06:46Z</dcterms:created>
  <dcterms:modified xsi:type="dcterms:W3CDTF">2026-03-19T19:55:25Z</dcterms:modified>
</cp:coreProperties>
</file>