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7"/>
  </p:notesMasterIdLst>
  <p:sldIdLst>
    <p:sldId id="256" r:id="rId2"/>
    <p:sldId id="257" r:id="rId3"/>
    <p:sldId id="284" r:id="rId4"/>
    <p:sldId id="263" r:id="rId5"/>
    <p:sldId id="273" r:id="rId6"/>
    <p:sldId id="274" r:id="rId7"/>
    <p:sldId id="285" r:id="rId8"/>
    <p:sldId id="264" r:id="rId9"/>
    <p:sldId id="277" r:id="rId10"/>
    <p:sldId id="278" r:id="rId11"/>
    <p:sldId id="286" r:id="rId12"/>
    <p:sldId id="265" r:id="rId13"/>
    <p:sldId id="279" r:id="rId14"/>
    <p:sldId id="280" r:id="rId15"/>
    <p:sldId id="287" r:id="rId16"/>
    <p:sldId id="266" r:id="rId17"/>
    <p:sldId id="281" r:id="rId18"/>
    <p:sldId id="282" r:id="rId19"/>
    <p:sldId id="262" r:id="rId20"/>
    <p:sldId id="258" r:id="rId21"/>
    <p:sldId id="288" r:id="rId22"/>
    <p:sldId id="260" r:id="rId23"/>
    <p:sldId id="267" r:id="rId24"/>
    <p:sldId id="269" r:id="rId25"/>
    <p:sldId id="270" r:id="rId26"/>
    <p:sldId id="289" r:id="rId27"/>
    <p:sldId id="259" r:id="rId28"/>
    <p:sldId id="271" r:id="rId29"/>
    <p:sldId id="272" r:id="rId30"/>
    <p:sldId id="275" r:id="rId31"/>
    <p:sldId id="283" r:id="rId32"/>
    <p:sldId id="276" r:id="rId33"/>
    <p:sldId id="290" r:id="rId34"/>
    <p:sldId id="291" r:id="rId35"/>
    <p:sldId id="292" r:id="rId3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03" autoAdjust="0"/>
    <p:restoredTop sz="57638" autoAdjust="0"/>
  </p:normalViewPr>
  <p:slideViewPr>
    <p:cSldViewPr snapToGrid="0">
      <p:cViewPr varScale="1">
        <p:scale>
          <a:sx n="62" d="100"/>
          <a:sy n="62" d="100"/>
        </p:scale>
        <p:origin x="228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illiams, John (IT Lec.)" userId="efaefdc8-8e55-4307-9925-17ea779d95bc" providerId="ADAL" clId="{908A1448-40E1-4182-9DD8-6418847344D4}"/>
    <pc:docChg chg="modSld">
      <pc:chgData name="Williams, John (IT Lec.)" userId="efaefdc8-8e55-4307-9925-17ea779d95bc" providerId="ADAL" clId="{908A1448-40E1-4182-9DD8-6418847344D4}" dt="2021-05-14T10:13:50.812" v="0" actId="20577"/>
      <pc:docMkLst>
        <pc:docMk/>
      </pc:docMkLst>
      <pc:sldChg chg="modSp mod">
        <pc:chgData name="Williams, John (IT Lec.)" userId="efaefdc8-8e55-4307-9925-17ea779d95bc" providerId="ADAL" clId="{908A1448-40E1-4182-9DD8-6418847344D4}" dt="2021-05-14T10:13:50.812" v="0" actId="20577"/>
        <pc:sldMkLst>
          <pc:docMk/>
          <pc:sldMk cId="2314749382" sldId="256"/>
        </pc:sldMkLst>
        <pc:spChg chg="mod">
          <ac:chgData name="Williams, John (IT Lec.)" userId="efaefdc8-8e55-4307-9925-17ea779d95bc" providerId="ADAL" clId="{908A1448-40E1-4182-9DD8-6418847344D4}" dt="2021-05-14T10:13:50.812" v="0" actId="20577"/>
          <ac:spMkLst>
            <pc:docMk/>
            <pc:sldMk cId="2314749382" sldId="256"/>
            <ac:spMk id="2" creationId="{0F7BCDDB-884F-4C14-A578-E540BE83C30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3598F8-A5D1-4B03-999D-549661F2E569}" type="datetimeFigureOut">
              <a:rPr lang="en-GB" smtClean="0"/>
              <a:t>14/05/2021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85CF5B-E9F8-40DC-B3E8-A6F46826D962}" type="slidenum">
              <a:rPr lang="en-GB" smtClean="0"/>
              <a:t>‹#›</a:t>
            </a:fld>
            <a:endParaRPr lang="en-GB"/>
          </a:p>
        </p:txBody>
      </p:sp>
    </p:spTree>
    <p:extLst>
      <p:ext uri="{BB962C8B-B14F-4D97-AF65-F5344CB8AC3E}">
        <p14:creationId xmlns:p14="http://schemas.microsoft.com/office/powerpoint/2010/main" val="41387254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85CF5B-E9F8-40DC-B3E8-A6F46826D962}" type="slidenum">
              <a:rPr lang="en-GB" smtClean="0"/>
              <a:t>1</a:t>
            </a:fld>
            <a:endParaRPr lang="en-GB"/>
          </a:p>
        </p:txBody>
      </p:sp>
    </p:spTree>
    <p:extLst>
      <p:ext uri="{BB962C8B-B14F-4D97-AF65-F5344CB8AC3E}">
        <p14:creationId xmlns:p14="http://schemas.microsoft.com/office/powerpoint/2010/main" val="9382677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These are the average scores from math GCSE exams for the academic years of 2016/2017, 17/18 and 18/19.  (1)</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These results were released by the Welsh Government.</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 score of 40 is a C grade which means the average score for 3 years in a row is D grade, which is indicative of difficulties in understanding maths.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scores for 2019/2020 show an improvement but these scores were not taken from exams as they were cancelled. (2)</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Because the scores were obtained through different means, they were ignored for the literature review as they may not represent the student’s true understanding of maths.</a:t>
            </a:r>
          </a:p>
          <a:p>
            <a:endParaRPr lang="en-GB" dirty="0"/>
          </a:p>
        </p:txBody>
      </p:sp>
      <p:sp>
        <p:nvSpPr>
          <p:cNvPr id="4" name="Slide Number Placeholder 3"/>
          <p:cNvSpPr>
            <a:spLocks noGrp="1"/>
          </p:cNvSpPr>
          <p:nvPr>
            <p:ph type="sldNum" sz="quarter" idx="5"/>
          </p:nvPr>
        </p:nvSpPr>
        <p:spPr/>
        <p:txBody>
          <a:bodyPr/>
          <a:lstStyle/>
          <a:p>
            <a:fld id="{AD85CF5B-E9F8-40DC-B3E8-A6F46826D962}" type="slidenum">
              <a:rPr lang="en-GB" smtClean="0"/>
              <a:t>4</a:t>
            </a:fld>
            <a:endParaRPr lang="en-GB"/>
          </a:p>
        </p:txBody>
      </p:sp>
    </p:spTree>
    <p:extLst>
      <p:ext uri="{BB962C8B-B14F-4D97-AF65-F5344CB8AC3E}">
        <p14:creationId xmlns:p14="http://schemas.microsoft.com/office/powerpoint/2010/main" val="33230040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“low achievement in mathematics at the secondary level can often be traced back to deficits in the understanding of certain basic arithmetic concepts taught in primary school” (3)</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This comes from a research paper by Elisabeth Moser who investigated solutions to this problem.</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This point is supported in another study, this time authored by Gena Nelson who investigated which demographic was most affected by mathematical difficulty. (4)</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They found that it was elementary students who were most affected.</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This supports Moser’s findings because elementary/primary school students are still learning those basic concepts, they have yet to be engrained in the student’s knowledge.</a:t>
            </a:r>
            <a:endParaRPr lang="en-GB" dirty="0"/>
          </a:p>
        </p:txBody>
      </p:sp>
      <p:sp>
        <p:nvSpPr>
          <p:cNvPr id="4" name="Slide Number Placeholder 3"/>
          <p:cNvSpPr>
            <a:spLocks noGrp="1"/>
          </p:cNvSpPr>
          <p:nvPr>
            <p:ph type="sldNum" sz="quarter" idx="5"/>
          </p:nvPr>
        </p:nvSpPr>
        <p:spPr/>
        <p:txBody>
          <a:bodyPr/>
          <a:lstStyle/>
          <a:p>
            <a:fld id="{AD85CF5B-E9F8-40DC-B3E8-A6F46826D962}" type="slidenum">
              <a:rPr lang="en-GB" smtClean="0"/>
              <a:t>5</a:t>
            </a:fld>
            <a:endParaRPr lang="en-GB"/>
          </a:p>
        </p:txBody>
      </p:sp>
    </p:spTree>
    <p:extLst>
      <p:ext uri="{BB962C8B-B14F-4D97-AF65-F5344CB8AC3E}">
        <p14:creationId xmlns:p14="http://schemas.microsoft.com/office/powerpoint/2010/main" val="9411504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Elizabeth Moser found that short term interventions that focus on the basic arithmetic concepts were most effective at solving mathematical difficulty. (1)</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 the paper they state that interventions are structured in a ritualised way.</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This incentivises daily practice which is supported by another researcher, James Stocker who claims that it’s a lack of practice which leads to basic concepts being misunderstood. (5)</a:t>
            </a:r>
          </a:p>
        </p:txBody>
      </p:sp>
      <p:sp>
        <p:nvSpPr>
          <p:cNvPr id="4" name="Slide Number Placeholder 3"/>
          <p:cNvSpPr>
            <a:spLocks noGrp="1"/>
          </p:cNvSpPr>
          <p:nvPr>
            <p:ph type="sldNum" sz="quarter" idx="5"/>
          </p:nvPr>
        </p:nvSpPr>
        <p:spPr/>
        <p:txBody>
          <a:bodyPr/>
          <a:lstStyle/>
          <a:p>
            <a:fld id="{AD85CF5B-E9F8-40DC-B3E8-A6F46826D962}" type="slidenum">
              <a:rPr lang="en-GB" smtClean="0"/>
              <a:t>6</a:t>
            </a:fld>
            <a:endParaRPr lang="en-GB"/>
          </a:p>
        </p:txBody>
      </p:sp>
    </p:spTree>
    <p:extLst>
      <p:ext uri="{BB962C8B-B14F-4D97-AF65-F5344CB8AC3E}">
        <p14:creationId xmlns:p14="http://schemas.microsoft.com/office/powerpoint/2010/main" val="41193158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Sajna</a:t>
            </a:r>
            <a:r>
              <a:rPr lang="en-GB" sz="1800" dirty="0">
                <a:effectLst/>
                <a:latin typeface="Calibri" panose="020F0502020204030204" pitchFamily="34" charset="0"/>
                <a:ea typeface="Calibri" panose="020F0502020204030204" pitchFamily="34" charset="0"/>
                <a:cs typeface="Times New Roman" panose="02020603050405020304" pitchFamily="18" charset="0"/>
              </a:rPr>
              <a:t> Jaleel defines learning styles, in their book, as “individual differences in the process of learning” (6) , with some theorists believing that:</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By catering teaching to match an individual’s learning style they will have a better understanding of the material being taught and have an easier time learning it (7).</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This is known as the style matching hypothesis.</a:t>
            </a:r>
          </a:p>
        </p:txBody>
      </p:sp>
      <p:sp>
        <p:nvSpPr>
          <p:cNvPr id="4" name="Slide Number Placeholder 3"/>
          <p:cNvSpPr>
            <a:spLocks noGrp="1"/>
          </p:cNvSpPr>
          <p:nvPr>
            <p:ph type="sldNum" sz="quarter" idx="5"/>
          </p:nvPr>
        </p:nvSpPr>
        <p:spPr/>
        <p:txBody>
          <a:bodyPr/>
          <a:lstStyle/>
          <a:p>
            <a:fld id="{AD85CF5B-E9F8-40DC-B3E8-A6F46826D962}" type="slidenum">
              <a:rPr lang="en-GB" smtClean="0"/>
              <a:t>8</a:t>
            </a:fld>
            <a:endParaRPr lang="en-GB"/>
          </a:p>
        </p:txBody>
      </p:sp>
    </p:spTree>
    <p:extLst>
      <p:ext uri="{BB962C8B-B14F-4D97-AF65-F5344CB8AC3E}">
        <p14:creationId xmlns:p14="http://schemas.microsoft.com/office/powerpoint/2010/main" val="29320338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most popular theory is the sensory theory which says that learners learn best through visual, auditory or kinaesthetic means (6):</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Visual learners learn best through vision, think in pictures and learn best from visual displays such as graphs, diagrams and videos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Auditory learners learn best through sounds such as discussion, they focus on pitch, tone and speed to understand the context of what they                                     	hear.</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Kinaesthetic learners learn by doing, they prefer touching objects and learning through interaction.</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There are other learning style theories such as the social theory which states that some learners learn best when working individually while others prefer collaborating with others.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Another theory is the cognitive theory which states that learners learn best when breaking down information into individual steps or pieces and learning one piece at a time while other learners try to take all the information in at once and think about the big picture.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social and cognitive theories are not as popular or widely used as the sensory theory.</a:t>
            </a:r>
          </a:p>
          <a:p>
            <a:endParaRPr lang="en-GB" dirty="0"/>
          </a:p>
        </p:txBody>
      </p:sp>
      <p:sp>
        <p:nvSpPr>
          <p:cNvPr id="4" name="Slide Number Placeholder 3"/>
          <p:cNvSpPr>
            <a:spLocks noGrp="1"/>
          </p:cNvSpPr>
          <p:nvPr>
            <p:ph type="sldNum" sz="quarter" idx="5"/>
          </p:nvPr>
        </p:nvSpPr>
        <p:spPr/>
        <p:txBody>
          <a:bodyPr/>
          <a:lstStyle/>
          <a:p>
            <a:fld id="{AD85CF5B-E9F8-40DC-B3E8-A6F46826D962}" type="slidenum">
              <a:rPr lang="en-GB" smtClean="0"/>
              <a:t>9</a:t>
            </a:fld>
            <a:endParaRPr lang="en-GB"/>
          </a:p>
        </p:txBody>
      </p:sp>
    </p:spTree>
    <p:extLst>
      <p:ext uri="{BB962C8B-B14F-4D97-AF65-F5344CB8AC3E}">
        <p14:creationId xmlns:p14="http://schemas.microsoft.com/office/powerpoint/2010/main" val="35463145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Pearson examined thousands of articles and books about learning styles and claim that “The majority of academic work on learning styles is done under the radar of legitimate scholarly critique” (8).</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They also found that “Available studies have universally failed to substantiate the style matching hypothesis.”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Pearson is not the only one making these claims, Philip Newton wrote “Learning styles have been repeatedly tested and there is currently no evidence to support it.” (9)</a:t>
            </a:r>
          </a:p>
        </p:txBody>
      </p:sp>
      <p:sp>
        <p:nvSpPr>
          <p:cNvPr id="4" name="Slide Number Placeholder 3"/>
          <p:cNvSpPr>
            <a:spLocks noGrp="1"/>
          </p:cNvSpPr>
          <p:nvPr>
            <p:ph type="sldNum" sz="quarter" idx="5"/>
          </p:nvPr>
        </p:nvSpPr>
        <p:spPr/>
        <p:txBody>
          <a:bodyPr/>
          <a:lstStyle/>
          <a:p>
            <a:fld id="{AD85CF5B-E9F8-40DC-B3E8-A6F46826D962}" type="slidenum">
              <a:rPr lang="en-GB" smtClean="0"/>
              <a:t>10</a:t>
            </a:fld>
            <a:endParaRPr lang="en-GB"/>
          </a:p>
        </p:txBody>
      </p:sp>
    </p:spTree>
    <p:extLst>
      <p:ext uri="{BB962C8B-B14F-4D97-AF65-F5344CB8AC3E}">
        <p14:creationId xmlns:p14="http://schemas.microsoft.com/office/powerpoint/2010/main" val="35847403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85CF5B-E9F8-40DC-B3E8-A6F46826D962}" type="slidenum">
              <a:rPr lang="en-GB" smtClean="0"/>
              <a:t>11</a:t>
            </a:fld>
            <a:endParaRPr lang="en-GB"/>
          </a:p>
        </p:txBody>
      </p:sp>
    </p:spTree>
    <p:extLst>
      <p:ext uri="{BB962C8B-B14F-4D97-AF65-F5344CB8AC3E}">
        <p14:creationId xmlns:p14="http://schemas.microsoft.com/office/powerpoint/2010/main" val="7573593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use of game design elements in non-game contexts” – This definition comes from a paper by Sebastian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Deterding</a:t>
            </a:r>
            <a:r>
              <a:rPr lang="en-GB" sz="1800" dirty="0">
                <a:effectLst/>
                <a:latin typeface="Calibri" panose="020F0502020204030204" pitchFamily="34" charset="0"/>
                <a:ea typeface="Calibri" panose="020F0502020204030204" pitchFamily="34" charset="0"/>
                <a:cs typeface="Times New Roman" panose="02020603050405020304" pitchFamily="18" charset="0"/>
              </a:rPr>
              <a:t> where he examines the shortcomings of existing definitions of gamification and proposes a new definition. (10)</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Game design elements are any element readily associated with games.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only shortcoming of this new definition is the subjectivity of elements associated with games.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Deterding</a:t>
            </a:r>
            <a:r>
              <a:rPr lang="en-GB" sz="1800" dirty="0">
                <a:effectLst/>
                <a:latin typeface="Calibri" panose="020F0502020204030204" pitchFamily="34" charset="0"/>
                <a:ea typeface="Calibri" panose="020F0502020204030204" pitchFamily="34" charset="0"/>
                <a:cs typeface="Times New Roman" panose="02020603050405020304" pitchFamily="18" charset="0"/>
              </a:rPr>
              <a:t> also explains how gamification satisfies the three psychological needs for carrying out an activity. (11)</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We need to feel:</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Related – Activities support others and is supported by others.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Autonomous – We need to feel like we have a choice in how the activity is carried out.</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Competent – A sense of achievement when carrying out the task or that we can get better at the task.</a:t>
            </a:r>
          </a:p>
          <a:p>
            <a:endParaRPr lang="en-GB" dirty="0"/>
          </a:p>
        </p:txBody>
      </p:sp>
      <p:sp>
        <p:nvSpPr>
          <p:cNvPr id="4" name="Slide Number Placeholder 3"/>
          <p:cNvSpPr>
            <a:spLocks noGrp="1"/>
          </p:cNvSpPr>
          <p:nvPr>
            <p:ph type="sldNum" sz="quarter" idx="5"/>
          </p:nvPr>
        </p:nvSpPr>
        <p:spPr/>
        <p:txBody>
          <a:bodyPr/>
          <a:lstStyle/>
          <a:p>
            <a:fld id="{AD85CF5B-E9F8-40DC-B3E8-A6F46826D962}" type="slidenum">
              <a:rPr lang="en-GB" smtClean="0"/>
              <a:t>12</a:t>
            </a:fld>
            <a:endParaRPr lang="en-GB"/>
          </a:p>
        </p:txBody>
      </p:sp>
    </p:spTree>
    <p:extLst>
      <p:ext uri="{BB962C8B-B14F-4D97-AF65-F5344CB8AC3E}">
        <p14:creationId xmlns:p14="http://schemas.microsoft.com/office/powerpoint/2010/main" val="13210012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To examine gamification in education I looked at an existing literature review which examined 15 different implementations of gamification in education (12).</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Common effects are: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Increased Engagement/participation</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Increased Attendance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Increased enjoyment/sense of achievement</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Sometimes improved performance – Some cases.</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D85CF5B-E9F8-40DC-B3E8-A6F46826D962}" type="slidenum">
              <a:rPr lang="en-GB" smtClean="0"/>
              <a:t>13</a:t>
            </a:fld>
            <a:endParaRPr lang="en-GB"/>
          </a:p>
        </p:txBody>
      </p:sp>
    </p:spTree>
    <p:extLst>
      <p:ext uri="{BB962C8B-B14F-4D97-AF65-F5344CB8AC3E}">
        <p14:creationId xmlns:p14="http://schemas.microsoft.com/office/powerpoint/2010/main" val="8948978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These game design elements commonly appeared in successful implementations.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Leaderboards</a:t>
            </a:r>
            <a:r>
              <a:rPr lang="en-GB" sz="1800" dirty="0">
                <a:effectLst/>
                <a:latin typeface="Calibri" panose="020F0502020204030204" pitchFamily="34" charset="0"/>
                <a:ea typeface="Calibri" panose="020F0502020204030204" pitchFamily="34" charset="0"/>
                <a:cs typeface="Times New Roman" panose="02020603050405020304" pitchFamily="18" charset="0"/>
              </a:rPr>
              <a:t>/Points – allowing users to score points and ranking them in a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leaderboard</a:t>
            </a:r>
            <a:r>
              <a:rPr lang="en-GB" sz="1800" dirty="0">
                <a:effectLst/>
                <a:latin typeface="Calibri" panose="020F0502020204030204" pitchFamily="34" charset="0"/>
                <a:ea typeface="Calibri" panose="020F0502020204030204" pitchFamily="34" charset="0"/>
                <a:cs typeface="Times New Roman" panose="02020603050405020304" pitchFamily="18" charset="0"/>
              </a:rPr>
              <a:t> introduces a competitive element which satisfies the related and competent needs.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Badges/achievements – Using badges/achievements to reward students when completing a task satisfies the competent need as the student’s achievement is recognised, and the related need as the achievement supports their learning.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Experience points and levelling up – Students gain experience points over time and level up which shows their mastery over the tasks and satisfies the competent need. </a:t>
            </a:r>
          </a:p>
          <a:p>
            <a:pPr marL="457200">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This element is effective for students who aren’t competitive and would not feel satisfied from the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leaderboards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D85CF5B-E9F8-40DC-B3E8-A6F46826D962}" type="slidenum">
              <a:rPr lang="en-GB" smtClean="0"/>
              <a:t>14</a:t>
            </a:fld>
            <a:endParaRPr lang="en-GB"/>
          </a:p>
        </p:txBody>
      </p:sp>
    </p:spTree>
    <p:extLst>
      <p:ext uri="{BB962C8B-B14F-4D97-AF65-F5344CB8AC3E}">
        <p14:creationId xmlns:p14="http://schemas.microsoft.com/office/powerpoint/2010/main" val="27561647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first existing tool I looked at was Kahoot! (13) It’s one of the most popular learning tools with over 70 million monthly active users. (14)</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Kahoot is set up like a quiz with the question and 4 possible answers.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Correct answers earn the student points and consecutive correct answers give the student a multiplier bonus to their score.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top 3 scorers will appear on a podium at the end of the quiz.</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Kahoot only uses 2 elements of gamification: points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leaderboards</a:t>
            </a:r>
            <a:r>
              <a:rPr lang="en-GB" sz="1800" dirty="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Kahoot is successful because it uses its competitive element to motivate students to improve.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Kahoot’s downside is that quizzes need to be created manually which means it is only useful to students as long as teachers support it.</a:t>
            </a:r>
          </a:p>
          <a:p>
            <a:endParaRPr lang="en-GB" dirty="0"/>
          </a:p>
        </p:txBody>
      </p:sp>
      <p:sp>
        <p:nvSpPr>
          <p:cNvPr id="4" name="Slide Number Placeholder 3"/>
          <p:cNvSpPr>
            <a:spLocks noGrp="1"/>
          </p:cNvSpPr>
          <p:nvPr>
            <p:ph type="sldNum" sz="quarter" idx="5"/>
          </p:nvPr>
        </p:nvSpPr>
        <p:spPr/>
        <p:txBody>
          <a:bodyPr/>
          <a:lstStyle/>
          <a:p>
            <a:fld id="{AD85CF5B-E9F8-40DC-B3E8-A6F46826D962}" type="slidenum">
              <a:rPr lang="en-GB" smtClean="0"/>
              <a:t>16</a:t>
            </a:fld>
            <a:endParaRPr lang="en-GB"/>
          </a:p>
        </p:txBody>
      </p:sp>
    </p:spTree>
    <p:extLst>
      <p:ext uri="{BB962C8B-B14F-4D97-AF65-F5344CB8AC3E}">
        <p14:creationId xmlns:p14="http://schemas.microsoft.com/office/powerpoint/2010/main" val="33336441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Another Existing tool is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knowre</a:t>
            </a:r>
            <a:r>
              <a:rPr lang="en-GB" sz="1800" dirty="0">
                <a:effectLst/>
                <a:latin typeface="Calibri" panose="020F0502020204030204" pitchFamily="34" charset="0"/>
                <a:ea typeface="Calibri" panose="020F0502020204030204" pitchFamily="34" charset="0"/>
                <a:cs typeface="Times New Roman" panose="02020603050405020304" pitchFamily="18" charset="0"/>
              </a:rPr>
              <a:t> (15).</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Knowre</a:t>
            </a:r>
            <a:r>
              <a:rPr lang="en-GB" sz="1800" dirty="0">
                <a:effectLst/>
                <a:latin typeface="Calibri" panose="020F0502020204030204" pitchFamily="34" charset="0"/>
                <a:ea typeface="Calibri" panose="020F0502020204030204" pitchFamily="34" charset="0"/>
                <a:cs typeface="Times New Roman" panose="02020603050405020304" pitchFamily="18" charset="0"/>
              </a:rPr>
              <a:t> assesses students on individual math concepts.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It will then tailor the learning path to suit the student’s strengths and weaknesses (16).</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Knowre</a:t>
            </a:r>
            <a:r>
              <a:rPr lang="en-GB" sz="1800" dirty="0">
                <a:effectLst/>
                <a:latin typeface="Calibri" panose="020F0502020204030204" pitchFamily="34" charset="0"/>
                <a:ea typeface="Calibri" panose="020F0502020204030204" pitchFamily="34" charset="0"/>
                <a:cs typeface="Times New Roman" panose="02020603050405020304" pitchFamily="18" charset="0"/>
              </a:rPr>
              <a:t> is for class use, teachers can use it to hand out homework, mark work and monitor the progress of everyone in the class.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game design elements that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Knowre</a:t>
            </a:r>
            <a:r>
              <a:rPr lang="en-GB" sz="1800" dirty="0">
                <a:effectLst/>
                <a:latin typeface="Calibri" panose="020F0502020204030204" pitchFamily="34" charset="0"/>
                <a:ea typeface="Calibri" panose="020F0502020204030204" pitchFamily="34" charset="0"/>
                <a:cs typeface="Times New Roman" panose="02020603050405020304" pitchFamily="18" charset="0"/>
              </a:rPr>
              <a:t> uses are points, badges in the form of stars for doing passable, good or exceptional in each lesson and levels/stages which give users autonomy over how they progress through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knowre’s</a:t>
            </a:r>
            <a:r>
              <a:rPr lang="en-GB" sz="1800" dirty="0">
                <a:effectLst/>
                <a:latin typeface="Calibri" panose="020F0502020204030204" pitchFamily="34" charset="0"/>
                <a:ea typeface="Calibri" panose="020F0502020204030204" pitchFamily="34" charset="0"/>
                <a:cs typeface="Times New Roman" panose="02020603050405020304" pitchFamily="18" charset="0"/>
              </a:rPr>
              <a:t> map.</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 downside of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knowre</a:t>
            </a:r>
            <a:r>
              <a:rPr lang="en-GB" sz="1800" dirty="0">
                <a:effectLst/>
                <a:latin typeface="Calibri" panose="020F0502020204030204" pitchFamily="34" charset="0"/>
                <a:ea typeface="Calibri" panose="020F0502020204030204" pitchFamily="34" charset="0"/>
                <a:cs typeface="Times New Roman" panose="02020603050405020304" pitchFamily="18" charset="0"/>
              </a:rPr>
              <a:t> is that it is designed for a classroom of students and a teacher not a solo learning experience so it’s unsuitable for independent learners.</a:t>
            </a:r>
          </a:p>
          <a:p>
            <a:endParaRPr lang="en-GB" dirty="0"/>
          </a:p>
        </p:txBody>
      </p:sp>
      <p:sp>
        <p:nvSpPr>
          <p:cNvPr id="4" name="Slide Number Placeholder 3"/>
          <p:cNvSpPr>
            <a:spLocks noGrp="1"/>
          </p:cNvSpPr>
          <p:nvPr>
            <p:ph type="sldNum" sz="quarter" idx="5"/>
          </p:nvPr>
        </p:nvSpPr>
        <p:spPr/>
        <p:txBody>
          <a:bodyPr/>
          <a:lstStyle/>
          <a:p>
            <a:fld id="{AD85CF5B-E9F8-40DC-B3E8-A6F46826D962}" type="slidenum">
              <a:rPr lang="en-GB" smtClean="0"/>
              <a:t>17</a:t>
            </a:fld>
            <a:endParaRPr lang="en-GB"/>
          </a:p>
        </p:txBody>
      </p:sp>
    </p:spTree>
    <p:extLst>
      <p:ext uri="{BB962C8B-B14F-4D97-AF65-F5344CB8AC3E}">
        <p14:creationId xmlns:p14="http://schemas.microsoft.com/office/powerpoint/2010/main" val="23480189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third existing tool I looked at was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Maphi</a:t>
            </a:r>
            <a:r>
              <a:rPr lang="en-GB" sz="1800" dirty="0">
                <a:effectLst/>
                <a:latin typeface="Calibri" panose="020F0502020204030204" pitchFamily="34" charset="0"/>
                <a:ea typeface="Calibri" panose="020F0502020204030204" pitchFamily="34" charset="0"/>
                <a:cs typeface="Times New Roman" panose="02020603050405020304" pitchFamily="18" charset="0"/>
              </a:rPr>
              <a:t>! (17)</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Like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Knowre</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Maphi</a:t>
            </a:r>
            <a:r>
              <a:rPr lang="en-GB" sz="1800" dirty="0">
                <a:effectLst/>
                <a:latin typeface="Calibri" panose="020F0502020204030204" pitchFamily="34" charset="0"/>
                <a:ea typeface="Calibri" panose="020F0502020204030204" pitchFamily="34" charset="0"/>
                <a:cs typeface="Times New Roman" panose="02020603050405020304" pitchFamily="18" charset="0"/>
              </a:rPr>
              <a:t> rates users on individual concepts so users can see their strengths and weaknesses.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Maphi</a:t>
            </a:r>
            <a:r>
              <a:rPr lang="en-GB" sz="1800" dirty="0">
                <a:effectLst/>
                <a:latin typeface="Calibri" panose="020F0502020204030204" pitchFamily="34" charset="0"/>
                <a:ea typeface="Calibri" panose="020F0502020204030204" pitchFamily="34" charset="0"/>
                <a:cs typeface="Times New Roman" panose="02020603050405020304" pitchFamily="18" charset="0"/>
              </a:rPr>
              <a:t> differs in that it does not tailor the learning to match those strengths and weaknesses it is up to the user to decide what to practice.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Maphi</a:t>
            </a:r>
            <a:r>
              <a:rPr lang="en-GB" sz="1800" dirty="0">
                <a:effectLst/>
                <a:latin typeface="Calibri" panose="020F0502020204030204" pitchFamily="34" charset="0"/>
                <a:ea typeface="Calibri" panose="020F0502020204030204" pitchFamily="34" charset="0"/>
                <a:cs typeface="Times New Roman" panose="02020603050405020304" pitchFamily="18" charset="0"/>
              </a:rPr>
              <a:t> is designed for personal use, anyone can download it and learn without needing to be a part of a class which has installed the package like with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Knowre</a:t>
            </a:r>
            <a:r>
              <a:rPr lang="en-GB" sz="1800" dirty="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game design elements that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maphi</a:t>
            </a:r>
            <a:r>
              <a:rPr lang="en-GB" sz="1800" dirty="0">
                <a:effectLst/>
                <a:latin typeface="Calibri" panose="020F0502020204030204" pitchFamily="34" charset="0"/>
                <a:ea typeface="Calibri" panose="020F0502020204030204" pitchFamily="34" charset="0"/>
                <a:cs typeface="Times New Roman" panose="02020603050405020304" pitchFamily="18" charset="0"/>
              </a:rPr>
              <a:t> uses are: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Experience points and levelling up.</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Badges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And difficulty levels</a:t>
            </a:r>
          </a:p>
          <a:p>
            <a:endParaRPr lang="en-GB" dirty="0"/>
          </a:p>
        </p:txBody>
      </p:sp>
      <p:sp>
        <p:nvSpPr>
          <p:cNvPr id="4" name="Slide Number Placeholder 3"/>
          <p:cNvSpPr>
            <a:spLocks noGrp="1"/>
          </p:cNvSpPr>
          <p:nvPr>
            <p:ph type="sldNum" sz="quarter" idx="5"/>
          </p:nvPr>
        </p:nvSpPr>
        <p:spPr/>
        <p:txBody>
          <a:bodyPr/>
          <a:lstStyle/>
          <a:p>
            <a:fld id="{AD85CF5B-E9F8-40DC-B3E8-A6F46826D962}" type="slidenum">
              <a:rPr lang="en-GB" smtClean="0"/>
              <a:t>18</a:t>
            </a:fld>
            <a:endParaRPr lang="en-GB"/>
          </a:p>
        </p:txBody>
      </p:sp>
    </p:spTree>
    <p:extLst>
      <p:ext uri="{BB962C8B-B14F-4D97-AF65-F5344CB8AC3E}">
        <p14:creationId xmlns:p14="http://schemas.microsoft.com/office/powerpoint/2010/main" val="2632765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From the literature review I found out that mathematical difficulty comes from misunderstanding basic arithmetic concepts.  – From this I will create the app to focus on the basic concepts of maths to help users overcome mathematical difficulty</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second major point of discovery was that learning styles are not effective at improving student learning. – Because of this the app will forgo implementing multiple learning styles.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Before carrying out the literature review, I had thoughts of making an app that teaches maths using different learning styles but after this that idea has been dropped.</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third major point of discovery was that gamification has been shown to improve engagement and in some cases performance. – From this game design concepts will be included in the app.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As the research has identified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leaderboards</a:t>
            </a:r>
            <a:r>
              <a:rPr lang="en-GB" sz="1800" dirty="0">
                <a:effectLst/>
                <a:latin typeface="Calibri" panose="020F0502020204030204" pitchFamily="34" charset="0"/>
                <a:ea typeface="Calibri" panose="020F0502020204030204" pitchFamily="34" charset="0"/>
                <a:cs typeface="Times New Roman" panose="02020603050405020304" pitchFamily="18" charset="0"/>
              </a:rPr>
              <a:t>, experience points and badges as the most effective game design elements these will be included in the design of the app.</a:t>
            </a:r>
          </a:p>
          <a:p>
            <a:endParaRPr lang="en-GB" dirty="0"/>
          </a:p>
        </p:txBody>
      </p:sp>
      <p:sp>
        <p:nvSpPr>
          <p:cNvPr id="4" name="Slide Number Placeholder 3"/>
          <p:cNvSpPr>
            <a:spLocks noGrp="1"/>
          </p:cNvSpPr>
          <p:nvPr>
            <p:ph type="sldNum" sz="quarter" idx="5"/>
          </p:nvPr>
        </p:nvSpPr>
        <p:spPr/>
        <p:txBody>
          <a:bodyPr/>
          <a:lstStyle/>
          <a:p>
            <a:fld id="{AD85CF5B-E9F8-40DC-B3E8-A6F46826D962}" type="slidenum">
              <a:rPr lang="en-GB" smtClean="0"/>
              <a:t>19</a:t>
            </a:fld>
            <a:endParaRPr lang="en-GB"/>
          </a:p>
        </p:txBody>
      </p:sp>
    </p:spTree>
    <p:extLst>
      <p:ext uri="{BB962C8B-B14F-4D97-AF65-F5344CB8AC3E}">
        <p14:creationId xmlns:p14="http://schemas.microsoft.com/office/powerpoint/2010/main" val="4847874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For the plan I have created a Gantt chart and broken each milestone down into individual tasks.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For each task I have planned the length of time dedicated to that task.</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But that doesn’t mean that I will be working on the project for every day in the bar.</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lengths of time </a:t>
            </a:r>
            <a:r>
              <a:rPr lang="en-GB" sz="1800">
                <a:effectLst/>
                <a:latin typeface="Calibri" panose="020F0502020204030204" pitchFamily="34" charset="0"/>
                <a:ea typeface="Calibri" panose="020F0502020204030204" pitchFamily="34" charset="0"/>
                <a:cs typeface="Times New Roman" panose="02020603050405020304" pitchFamily="18" charset="0"/>
              </a:rPr>
              <a:t>are lenient, </a:t>
            </a:r>
            <a:r>
              <a:rPr lang="en-GB" sz="1800" dirty="0">
                <a:effectLst/>
                <a:latin typeface="Calibri" panose="020F0502020204030204" pitchFamily="34" charset="0"/>
                <a:ea typeface="Calibri" panose="020F0502020204030204" pitchFamily="34" charset="0"/>
                <a:cs typeface="Times New Roman" panose="02020603050405020304" pitchFamily="18" charset="0"/>
              </a:rPr>
              <a:t>I can take breaks and work at any time during that bar as long as it is done by the end.</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 also tried to overestimate the amount of time it will take for each task which gives me time to overcome problems along the way.</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[Discuss how proposal and Interim Viva plans are complete]</a:t>
            </a:r>
          </a:p>
          <a:p>
            <a:endParaRPr lang="en-GB" dirty="0"/>
          </a:p>
        </p:txBody>
      </p:sp>
      <p:sp>
        <p:nvSpPr>
          <p:cNvPr id="4" name="Slide Number Placeholder 3"/>
          <p:cNvSpPr>
            <a:spLocks noGrp="1"/>
          </p:cNvSpPr>
          <p:nvPr>
            <p:ph type="sldNum" sz="quarter" idx="5"/>
          </p:nvPr>
        </p:nvSpPr>
        <p:spPr/>
        <p:txBody>
          <a:bodyPr/>
          <a:lstStyle/>
          <a:p>
            <a:fld id="{AD85CF5B-E9F8-40DC-B3E8-A6F46826D962}" type="slidenum">
              <a:rPr lang="en-GB" smtClean="0"/>
              <a:t>22</a:t>
            </a:fld>
            <a:endParaRPr lang="en-GB"/>
          </a:p>
        </p:txBody>
      </p:sp>
    </p:spTree>
    <p:extLst>
      <p:ext uri="{BB962C8B-B14F-4D97-AF65-F5344CB8AC3E}">
        <p14:creationId xmlns:p14="http://schemas.microsoft.com/office/powerpoint/2010/main" val="41847200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design stage is ahead of schedule.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As part of this viva I have created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mockups</a:t>
            </a:r>
            <a:r>
              <a:rPr lang="en-GB" sz="1800" dirty="0">
                <a:effectLst/>
                <a:latin typeface="Calibri" panose="020F0502020204030204" pitchFamily="34" charset="0"/>
                <a:ea typeface="Calibri" panose="020F0502020204030204" pitchFamily="34" charset="0"/>
                <a:cs typeface="Times New Roman" panose="02020603050405020304" pitchFamily="18" charset="0"/>
              </a:rPr>
              <a:t>, which meant I had to consider the game elements included in the app and how the screens flow together.</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All that remains here is the data design were I finalise what data will be stored and how it will be stored.</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Because the plan is ahead of schedule I can begin constructing the app sooner.</a:t>
            </a:r>
          </a:p>
          <a:p>
            <a:endParaRPr lang="en-GB" dirty="0"/>
          </a:p>
        </p:txBody>
      </p:sp>
      <p:sp>
        <p:nvSpPr>
          <p:cNvPr id="4" name="Slide Number Placeholder 3"/>
          <p:cNvSpPr>
            <a:spLocks noGrp="1"/>
          </p:cNvSpPr>
          <p:nvPr>
            <p:ph type="sldNum" sz="quarter" idx="5"/>
          </p:nvPr>
        </p:nvSpPr>
        <p:spPr/>
        <p:txBody>
          <a:bodyPr/>
          <a:lstStyle/>
          <a:p>
            <a:fld id="{AD85CF5B-E9F8-40DC-B3E8-A6F46826D962}" type="slidenum">
              <a:rPr lang="en-GB" smtClean="0"/>
              <a:t>23</a:t>
            </a:fld>
            <a:endParaRPr lang="en-GB"/>
          </a:p>
        </p:txBody>
      </p:sp>
    </p:spTree>
    <p:extLst>
      <p:ext uri="{BB962C8B-B14F-4D97-AF65-F5344CB8AC3E}">
        <p14:creationId xmlns:p14="http://schemas.microsoft.com/office/powerpoint/2010/main" val="238981643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construction will be carried out alongside the final report with evaluating the app coming after the app has been developed.</a:t>
            </a:r>
          </a:p>
          <a:p>
            <a:endParaRPr lang="en-GB" dirty="0"/>
          </a:p>
          <a:p>
            <a:endParaRPr lang="en-GB" dirty="0"/>
          </a:p>
        </p:txBody>
      </p:sp>
      <p:sp>
        <p:nvSpPr>
          <p:cNvPr id="4" name="Slide Number Placeholder 3"/>
          <p:cNvSpPr>
            <a:spLocks noGrp="1"/>
          </p:cNvSpPr>
          <p:nvPr>
            <p:ph type="sldNum" sz="quarter" idx="5"/>
          </p:nvPr>
        </p:nvSpPr>
        <p:spPr/>
        <p:txBody>
          <a:bodyPr/>
          <a:lstStyle/>
          <a:p>
            <a:fld id="{AD85CF5B-E9F8-40DC-B3E8-A6F46826D962}" type="slidenum">
              <a:rPr lang="en-GB" smtClean="0"/>
              <a:t>24</a:t>
            </a:fld>
            <a:endParaRPr lang="en-GB"/>
          </a:p>
        </p:txBody>
      </p:sp>
    </p:spTree>
    <p:extLst>
      <p:ext uri="{BB962C8B-B14F-4D97-AF65-F5344CB8AC3E}">
        <p14:creationId xmlns:p14="http://schemas.microsoft.com/office/powerpoint/2010/main" val="427264908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Calibri" panose="020F0502020204030204" pitchFamily="34" charset="0"/>
                <a:cs typeface="Times New Roman" panose="02020603050405020304" pitchFamily="18" charset="0"/>
              </a:rPr>
              <a:t>Once the report is complete, I will create another presentation to show my findings.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Finally, I will need to create an exhibition poster.</a:t>
            </a:r>
          </a:p>
        </p:txBody>
      </p:sp>
      <p:sp>
        <p:nvSpPr>
          <p:cNvPr id="4" name="Slide Number Placeholder 3"/>
          <p:cNvSpPr>
            <a:spLocks noGrp="1"/>
          </p:cNvSpPr>
          <p:nvPr>
            <p:ph type="sldNum" sz="quarter" idx="5"/>
          </p:nvPr>
        </p:nvSpPr>
        <p:spPr/>
        <p:txBody>
          <a:bodyPr/>
          <a:lstStyle/>
          <a:p>
            <a:fld id="{AD85CF5B-E9F8-40DC-B3E8-A6F46826D962}" type="slidenum">
              <a:rPr lang="en-GB" smtClean="0"/>
              <a:t>25</a:t>
            </a:fld>
            <a:endParaRPr lang="en-GB"/>
          </a:p>
        </p:txBody>
      </p:sp>
    </p:spTree>
    <p:extLst>
      <p:ext uri="{BB962C8B-B14F-4D97-AF65-F5344CB8AC3E}">
        <p14:creationId xmlns:p14="http://schemas.microsoft.com/office/powerpoint/2010/main" val="219031894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Login or register at the start screen.</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Once logged in the user is taken to the menu, here they will be presented with learn practice or test options for different mathematical operators.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Learn takes you to a page where the operator is explained.</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Practice will take the user to the screen where the “game” happens.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Once the game is over they are taken to a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leaderboard</a:t>
            </a:r>
            <a:r>
              <a:rPr lang="en-GB" sz="1800" dirty="0">
                <a:effectLst/>
                <a:latin typeface="Calibri" panose="020F0502020204030204" pitchFamily="34" charset="0"/>
                <a:ea typeface="Calibri" panose="020F0502020204030204" pitchFamily="34" charset="0"/>
                <a:cs typeface="Times New Roman" panose="02020603050405020304" pitchFamily="18" charset="0"/>
              </a:rPr>
              <a:t> screen which shows their results. Here they have the option to try again for a higher score or quit back to the menu.</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Test is where users will answer questions without the game once they get a sufficient score, they unlock the next operator.</a:t>
            </a:r>
          </a:p>
          <a:p>
            <a:endParaRPr lang="en-GB" dirty="0"/>
          </a:p>
        </p:txBody>
      </p:sp>
      <p:sp>
        <p:nvSpPr>
          <p:cNvPr id="4" name="Slide Number Placeholder 3"/>
          <p:cNvSpPr>
            <a:spLocks noGrp="1"/>
          </p:cNvSpPr>
          <p:nvPr>
            <p:ph type="sldNum" sz="quarter" idx="5"/>
          </p:nvPr>
        </p:nvSpPr>
        <p:spPr/>
        <p:txBody>
          <a:bodyPr/>
          <a:lstStyle/>
          <a:p>
            <a:fld id="{AD85CF5B-E9F8-40DC-B3E8-A6F46826D962}" type="slidenum">
              <a:rPr lang="en-GB" smtClean="0"/>
              <a:t>27</a:t>
            </a:fld>
            <a:endParaRPr lang="en-GB"/>
          </a:p>
        </p:txBody>
      </p:sp>
    </p:spTree>
    <p:extLst>
      <p:ext uri="{BB962C8B-B14F-4D97-AF65-F5344CB8AC3E}">
        <p14:creationId xmlns:p14="http://schemas.microsoft.com/office/powerpoint/2010/main" val="79471909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Once user’s have logged in they are presented with this screen.</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This is the screen where users select which math concept they want to learn, practice or test themselves on.</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At the top we have the user’s name, to their left in the star is their current level.</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green bar is a visual representation of how close they are to levelling up and next to that is the exact number of experience points they have and when their next level up is.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Under each operator sign are the buttons to take the users to the learn, practice or test screen.</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Next to each practice button the user can see their high score for that concept.</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Next to the test button is their score for each test.</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When they start only addition is available but once the user earns a satisfactory score on the test they will unlock subtraction, then multiplication then division.</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This implements a sort of stage progression into the app.</a:t>
            </a:r>
          </a:p>
          <a:p>
            <a:endParaRPr lang="en-GB" dirty="0"/>
          </a:p>
        </p:txBody>
      </p:sp>
      <p:sp>
        <p:nvSpPr>
          <p:cNvPr id="4" name="Slide Number Placeholder 3"/>
          <p:cNvSpPr>
            <a:spLocks noGrp="1"/>
          </p:cNvSpPr>
          <p:nvPr>
            <p:ph type="sldNum" sz="quarter" idx="5"/>
          </p:nvPr>
        </p:nvSpPr>
        <p:spPr/>
        <p:txBody>
          <a:bodyPr/>
          <a:lstStyle/>
          <a:p>
            <a:fld id="{AD85CF5B-E9F8-40DC-B3E8-A6F46826D962}" type="slidenum">
              <a:rPr lang="en-GB" smtClean="0"/>
              <a:t>28</a:t>
            </a:fld>
            <a:endParaRPr lang="en-GB"/>
          </a:p>
        </p:txBody>
      </p:sp>
    </p:spTree>
    <p:extLst>
      <p:ext uri="{BB962C8B-B14F-4D97-AF65-F5344CB8AC3E}">
        <p14:creationId xmlns:p14="http://schemas.microsoft.com/office/powerpoint/2010/main" val="180068770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This is the practice screen where the “game” happens.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Initially this was going to be a basic quiz, but through discussion with my project supervisor he told me that the more successful gamification projects try to hide the learning behind a game.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user controls the blue car and moves up and down between lanes.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Each lane is an answer to the question at the top of the screen.</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So now users have to change lanes to avoid cars while trying to get into the correct lane to answer the question.</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They have a risk vs reward choice in the form of coins; they can go out of their way to collect them for a score boost but they risk crashing.</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Users will know if they got questions right by seeing if they crash into a roadblock which appears at the end of the lanes with incorrect answers.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If they are correct they earn a point and are given the next question.</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This continues until they crash where they are then taken to the results screen.</a:t>
            </a:r>
          </a:p>
        </p:txBody>
      </p:sp>
      <p:sp>
        <p:nvSpPr>
          <p:cNvPr id="4" name="Slide Number Placeholder 3"/>
          <p:cNvSpPr>
            <a:spLocks noGrp="1"/>
          </p:cNvSpPr>
          <p:nvPr>
            <p:ph type="sldNum" sz="quarter" idx="5"/>
          </p:nvPr>
        </p:nvSpPr>
        <p:spPr/>
        <p:txBody>
          <a:bodyPr/>
          <a:lstStyle/>
          <a:p>
            <a:fld id="{AD85CF5B-E9F8-40DC-B3E8-A6F46826D962}" type="slidenum">
              <a:rPr lang="en-GB" smtClean="0"/>
              <a:t>29</a:t>
            </a:fld>
            <a:endParaRPr lang="en-GB"/>
          </a:p>
        </p:txBody>
      </p:sp>
    </p:spTree>
    <p:extLst>
      <p:ext uri="{BB962C8B-B14F-4D97-AF65-F5344CB8AC3E}">
        <p14:creationId xmlns:p14="http://schemas.microsoft.com/office/powerpoint/2010/main" val="126844267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leaderboard</a:t>
            </a:r>
            <a:r>
              <a:rPr lang="en-GB" sz="1800" dirty="0">
                <a:effectLst/>
                <a:latin typeface="Calibri" panose="020F0502020204030204" pitchFamily="34" charset="0"/>
                <a:ea typeface="Calibri" panose="020F0502020204030204" pitchFamily="34" charset="0"/>
                <a:cs typeface="Times New Roman" panose="02020603050405020304" pitchFamily="18" charset="0"/>
              </a:rPr>
              <a:t> will display the user’s score and show when they have achieved a personal best score.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They will also find out if they rank among the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leaderboard</a:t>
            </a:r>
            <a:r>
              <a:rPr lang="en-GB" sz="1800" dirty="0">
                <a:effectLst/>
                <a:latin typeface="Calibri" panose="020F0502020204030204" pitchFamily="34" charset="0"/>
                <a:ea typeface="Calibri" panose="020F0502020204030204" pitchFamily="34" charset="0"/>
                <a:cs typeface="Times New Roman" panose="02020603050405020304" pitchFamily="18" charset="0"/>
              </a:rPr>
              <a:t> with other registered users. This is the competitive element that should motivate users to practice and learn.</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leaderboard</a:t>
            </a:r>
            <a:r>
              <a:rPr lang="en-GB" sz="1800" dirty="0">
                <a:effectLst/>
                <a:latin typeface="Calibri" panose="020F0502020204030204" pitchFamily="34" charset="0"/>
                <a:ea typeface="Calibri" panose="020F0502020204030204" pitchFamily="34" charset="0"/>
                <a:cs typeface="Times New Roman" panose="02020603050405020304" pitchFamily="18" charset="0"/>
              </a:rPr>
              <a:t> will only display the top 10 scores and the user’s score.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This is to try and prevent users from getting discouraged if they consistently score low as they won’t see themselves as being last or in 450</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800" dirty="0">
                <a:effectLst/>
                <a:latin typeface="Calibri" panose="020F0502020204030204" pitchFamily="34" charset="0"/>
                <a:ea typeface="Calibri" panose="020F0502020204030204" pitchFamily="34" charset="0"/>
                <a:cs typeface="Times New Roman" panose="02020603050405020304" pitchFamily="18" charset="0"/>
              </a:rPr>
              <a:t> place which can be demotivating.</a:t>
            </a:r>
          </a:p>
          <a:p>
            <a:endParaRPr lang="en-GB" dirty="0"/>
          </a:p>
        </p:txBody>
      </p:sp>
      <p:sp>
        <p:nvSpPr>
          <p:cNvPr id="4" name="Slide Number Placeholder 3"/>
          <p:cNvSpPr>
            <a:spLocks noGrp="1"/>
          </p:cNvSpPr>
          <p:nvPr>
            <p:ph type="sldNum" sz="quarter" idx="5"/>
          </p:nvPr>
        </p:nvSpPr>
        <p:spPr/>
        <p:txBody>
          <a:bodyPr/>
          <a:lstStyle/>
          <a:p>
            <a:fld id="{AD85CF5B-E9F8-40DC-B3E8-A6F46826D962}" type="slidenum">
              <a:rPr lang="en-GB" smtClean="0"/>
              <a:t>30</a:t>
            </a:fld>
            <a:endParaRPr lang="en-GB"/>
          </a:p>
        </p:txBody>
      </p:sp>
    </p:spTree>
    <p:extLst>
      <p:ext uri="{BB962C8B-B14F-4D97-AF65-F5344CB8AC3E}">
        <p14:creationId xmlns:p14="http://schemas.microsoft.com/office/powerpoint/2010/main" val="22105581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2065017-391A-44D0-8285-46DB83719833}" type="datetimeFigureOut">
              <a:rPr lang="en-GB" smtClean="0"/>
              <a:t>14/05/2021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41011-19B1-4F45-BA07-B34BC13A6E63}" type="slidenum">
              <a:rPr lang="en-GB" smtClean="0"/>
              <a:t>‹#›</a:t>
            </a:fld>
            <a:endParaRPr lang="en-GB"/>
          </a:p>
        </p:txBody>
      </p:sp>
    </p:spTree>
    <p:extLst>
      <p:ext uri="{BB962C8B-B14F-4D97-AF65-F5344CB8AC3E}">
        <p14:creationId xmlns:p14="http://schemas.microsoft.com/office/powerpoint/2010/main" val="297753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065017-391A-44D0-8285-46DB83719833}" type="datetimeFigureOut">
              <a:rPr lang="en-GB" smtClean="0"/>
              <a:t>14/05/2021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41011-19B1-4F45-BA07-B34BC13A6E63}" type="slidenum">
              <a:rPr lang="en-GB" smtClean="0"/>
              <a:t>‹#›</a:t>
            </a:fld>
            <a:endParaRPr lang="en-GB"/>
          </a:p>
        </p:txBody>
      </p:sp>
    </p:spTree>
    <p:extLst>
      <p:ext uri="{BB962C8B-B14F-4D97-AF65-F5344CB8AC3E}">
        <p14:creationId xmlns:p14="http://schemas.microsoft.com/office/powerpoint/2010/main" val="21891923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2065017-391A-44D0-8285-46DB83719833}" type="datetimeFigureOut">
              <a:rPr lang="en-GB" smtClean="0"/>
              <a:t>14/05/2021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41011-19B1-4F45-BA07-B34BC13A6E63}" type="slidenum">
              <a:rPr lang="en-GB" smtClean="0"/>
              <a:t>‹#›</a:t>
            </a:fld>
            <a:endParaRPr lang="en-GB"/>
          </a:p>
        </p:txBody>
      </p:sp>
    </p:spTree>
    <p:extLst>
      <p:ext uri="{BB962C8B-B14F-4D97-AF65-F5344CB8AC3E}">
        <p14:creationId xmlns:p14="http://schemas.microsoft.com/office/powerpoint/2010/main" val="12047924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2065017-391A-44D0-8285-46DB83719833}" type="datetimeFigureOut">
              <a:rPr lang="en-GB" smtClean="0"/>
              <a:t>14/05/2021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41011-19B1-4F45-BA07-B34BC13A6E63}" type="slidenum">
              <a:rPr lang="en-GB" smtClean="0"/>
              <a:t>‹#›</a:t>
            </a:fld>
            <a:endParaRPr lang="en-GB"/>
          </a:p>
        </p:txBody>
      </p:sp>
    </p:spTree>
    <p:extLst>
      <p:ext uri="{BB962C8B-B14F-4D97-AF65-F5344CB8AC3E}">
        <p14:creationId xmlns:p14="http://schemas.microsoft.com/office/powerpoint/2010/main" val="7318212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2065017-391A-44D0-8285-46DB83719833}" type="datetimeFigureOut">
              <a:rPr lang="en-GB" smtClean="0"/>
              <a:t>14/05/2021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F41011-19B1-4F45-BA07-B34BC13A6E63}" type="slidenum">
              <a:rPr lang="en-GB" smtClean="0"/>
              <a:t>‹#›</a:t>
            </a:fld>
            <a:endParaRPr lang="en-GB"/>
          </a:p>
        </p:txBody>
      </p:sp>
    </p:spTree>
    <p:extLst>
      <p:ext uri="{BB962C8B-B14F-4D97-AF65-F5344CB8AC3E}">
        <p14:creationId xmlns:p14="http://schemas.microsoft.com/office/powerpoint/2010/main" val="42139593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2065017-391A-44D0-8285-46DB83719833}" type="datetimeFigureOut">
              <a:rPr lang="en-GB" smtClean="0"/>
              <a:t>14/05/2021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DF41011-19B1-4F45-BA07-B34BC13A6E63}" type="slidenum">
              <a:rPr lang="en-GB" smtClean="0"/>
              <a:t>‹#›</a:t>
            </a:fld>
            <a:endParaRPr lang="en-GB"/>
          </a:p>
        </p:txBody>
      </p:sp>
    </p:spTree>
    <p:extLst>
      <p:ext uri="{BB962C8B-B14F-4D97-AF65-F5344CB8AC3E}">
        <p14:creationId xmlns:p14="http://schemas.microsoft.com/office/powerpoint/2010/main" val="23001769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2065017-391A-44D0-8285-46DB83719833}" type="datetimeFigureOut">
              <a:rPr lang="en-GB" smtClean="0"/>
              <a:t>14/05/2021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DF41011-19B1-4F45-BA07-B34BC13A6E63}" type="slidenum">
              <a:rPr lang="en-GB" smtClean="0"/>
              <a:t>‹#›</a:t>
            </a:fld>
            <a:endParaRPr lang="en-GB"/>
          </a:p>
        </p:txBody>
      </p:sp>
    </p:spTree>
    <p:extLst>
      <p:ext uri="{BB962C8B-B14F-4D97-AF65-F5344CB8AC3E}">
        <p14:creationId xmlns:p14="http://schemas.microsoft.com/office/powerpoint/2010/main" val="31227894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2065017-391A-44D0-8285-46DB83719833}" type="datetimeFigureOut">
              <a:rPr lang="en-GB" smtClean="0"/>
              <a:t>14/05/2021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41011-19B1-4F45-BA07-B34BC13A6E63}" type="slidenum">
              <a:rPr lang="en-GB" smtClean="0"/>
              <a:t>‹#›</a:t>
            </a:fld>
            <a:endParaRPr lang="en-GB"/>
          </a:p>
        </p:txBody>
      </p:sp>
    </p:spTree>
    <p:extLst>
      <p:ext uri="{BB962C8B-B14F-4D97-AF65-F5344CB8AC3E}">
        <p14:creationId xmlns:p14="http://schemas.microsoft.com/office/powerpoint/2010/main" val="3556117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2065017-391A-44D0-8285-46DB83719833}" type="datetimeFigureOut">
              <a:rPr lang="en-GB" smtClean="0"/>
              <a:t>14/05/2021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41011-19B1-4F45-BA07-B34BC13A6E63}" type="slidenum">
              <a:rPr lang="en-GB" smtClean="0"/>
              <a:t>‹#›</a:t>
            </a:fld>
            <a:endParaRPr lang="en-GB"/>
          </a:p>
        </p:txBody>
      </p:sp>
    </p:spTree>
    <p:extLst>
      <p:ext uri="{BB962C8B-B14F-4D97-AF65-F5344CB8AC3E}">
        <p14:creationId xmlns:p14="http://schemas.microsoft.com/office/powerpoint/2010/main" val="15847043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2065017-391A-44D0-8285-46DB83719833}" type="datetimeFigureOut">
              <a:rPr lang="en-GB" smtClean="0"/>
              <a:t>14/05/2021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41011-19B1-4F45-BA07-B34BC13A6E63}" type="slidenum">
              <a:rPr lang="en-GB" smtClean="0"/>
              <a:t>‹#›</a:t>
            </a:fld>
            <a:endParaRPr lang="en-GB"/>
          </a:p>
        </p:txBody>
      </p:sp>
    </p:spTree>
    <p:extLst>
      <p:ext uri="{BB962C8B-B14F-4D97-AF65-F5344CB8AC3E}">
        <p14:creationId xmlns:p14="http://schemas.microsoft.com/office/powerpoint/2010/main" val="32357245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2065017-391A-44D0-8285-46DB83719833}" type="datetimeFigureOut">
              <a:rPr lang="en-GB" smtClean="0"/>
              <a:t>14/05/2021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41011-19B1-4F45-BA07-B34BC13A6E63}"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937637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2065017-391A-44D0-8285-46DB83719833}" type="datetimeFigureOut">
              <a:rPr lang="en-GB" smtClean="0"/>
              <a:t>14/05/2021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41011-19B1-4F45-BA07-B34BC13A6E63}" type="slidenum">
              <a:rPr lang="en-GB" smtClean="0"/>
              <a:t>‹#›</a:t>
            </a:fld>
            <a:endParaRPr lang="en-GB"/>
          </a:p>
        </p:txBody>
      </p:sp>
    </p:spTree>
    <p:extLst>
      <p:ext uri="{BB962C8B-B14F-4D97-AF65-F5344CB8AC3E}">
        <p14:creationId xmlns:p14="http://schemas.microsoft.com/office/powerpoint/2010/main" val="36253154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2065017-391A-44D0-8285-46DB83719833}" type="datetimeFigureOut">
              <a:rPr lang="en-GB" smtClean="0"/>
              <a:t>14/05/2021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41011-19B1-4F45-BA07-B34BC13A6E63}"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7527992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2065017-391A-44D0-8285-46DB83719833}" type="datetimeFigureOut">
              <a:rPr lang="en-GB" smtClean="0"/>
              <a:t>14/05/2021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41011-19B1-4F45-BA07-B34BC13A6E63}" type="slidenum">
              <a:rPr lang="en-GB" smtClean="0"/>
              <a:t>‹#›</a:t>
            </a:fld>
            <a:endParaRPr lang="en-GB"/>
          </a:p>
        </p:txBody>
      </p:sp>
    </p:spTree>
    <p:extLst>
      <p:ext uri="{BB962C8B-B14F-4D97-AF65-F5344CB8AC3E}">
        <p14:creationId xmlns:p14="http://schemas.microsoft.com/office/powerpoint/2010/main" val="21342636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065017-391A-44D0-8285-46DB83719833}" type="datetimeFigureOut">
              <a:rPr lang="en-GB" smtClean="0"/>
              <a:t>14/05/2021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41011-19B1-4F45-BA07-B34BC13A6E63}" type="slidenum">
              <a:rPr lang="en-GB" smtClean="0"/>
              <a:t>‹#›</a:t>
            </a:fld>
            <a:endParaRPr lang="en-GB"/>
          </a:p>
        </p:txBody>
      </p:sp>
    </p:spTree>
    <p:extLst>
      <p:ext uri="{BB962C8B-B14F-4D97-AF65-F5344CB8AC3E}">
        <p14:creationId xmlns:p14="http://schemas.microsoft.com/office/powerpoint/2010/main" val="33691452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065017-391A-44D0-8285-46DB83719833}" type="datetimeFigureOut">
              <a:rPr lang="en-GB" smtClean="0"/>
              <a:t>14/05/2021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41011-19B1-4F45-BA07-B34BC13A6E63}" type="slidenum">
              <a:rPr lang="en-GB" smtClean="0"/>
              <a:t>‹#›</a:t>
            </a:fld>
            <a:endParaRPr lang="en-GB"/>
          </a:p>
        </p:txBody>
      </p:sp>
    </p:spTree>
    <p:extLst>
      <p:ext uri="{BB962C8B-B14F-4D97-AF65-F5344CB8AC3E}">
        <p14:creationId xmlns:p14="http://schemas.microsoft.com/office/powerpoint/2010/main" val="18314768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2065017-391A-44D0-8285-46DB83719833}" type="datetimeFigureOut">
              <a:rPr lang="en-GB" smtClean="0"/>
              <a:t>14/05/2021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DF41011-19B1-4F45-BA07-B34BC13A6E63}" type="slidenum">
              <a:rPr lang="en-GB" smtClean="0"/>
              <a:t>‹#›</a:t>
            </a:fld>
            <a:endParaRPr lang="en-GB"/>
          </a:p>
        </p:txBody>
      </p:sp>
    </p:spTree>
    <p:extLst>
      <p:ext uri="{BB962C8B-B14F-4D97-AF65-F5344CB8AC3E}">
        <p14:creationId xmlns:p14="http://schemas.microsoft.com/office/powerpoint/2010/main" val="344884215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2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2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gov.wales/sites/default/files/statistics-and-research/2020-12/examination-results-september-2019-august-2020-502.pdf" TargetMode="External"/><Relationship Id="rId2" Type="http://schemas.openxmlformats.org/officeDocument/2006/relationships/hyperlink" Target="https://gov.wales/sites/default/files/statistics-and-research/2020-01/examination-results-september-2018-august-2019-revised-477.pdf" TargetMode="External"/><Relationship Id="rId1" Type="http://schemas.openxmlformats.org/officeDocument/2006/relationships/slideLayout" Target="../slideLayouts/slideLayout2.xml"/><Relationship Id="rId5" Type="http://schemas.openxmlformats.org/officeDocument/2006/relationships/hyperlink" Target="https://www.researchgate.net/publication/298898367_Is_Mathematical_Representation_of_Problems_an_Evidence-Based_Strategy_for_Students_With_Mathematics_Difficulties" TargetMode="External"/><Relationship Id="rId4" Type="http://schemas.openxmlformats.org/officeDocument/2006/relationships/hyperlink" Target="https://www.researchgate.net/publication/307945552_Remediation_for_Students_With_Mathematics_Difficulties_An_Intervention_Study_in_Middle_Schools"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www.hrpub.org/download/book16-978-1-943484-20-1.pdf" TargetMode="External"/><Relationship Id="rId2" Type="http://schemas.openxmlformats.org/officeDocument/2006/relationships/hyperlink" Target="https://www.researchgate.net/publication/305042959_Impact_of_Cover_Copy_and_Compare_on_fluency_outcomes_for_students_with_disabilities_and_math_deficits_A_review_of_the_literature" TargetMode="External"/><Relationship Id="rId1" Type="http://schemas.openxmlformats.org/officeDocument/2006/relationships/slideLayout" Target="../slideLayouts/slideLayout2.xml"/><Relationship Id="rId5" Type="http://schemas.openxmlformats.org/officeDocument/2006/relationships/hyperlink" Target="https://www.pearson.com/content/dam/one-dot-com/one-dot-com/us/en/pearson-ed/downloads/Learning-Styles.pdf" TargetMode="External"/><Relationship Id="rId4" Type="http://schemas.openxmlformats.org/officeDocument/2006/relationships/hyperlink" Target="https://www.researchgate.net/publication/256022625_Learning_Style_and_it%27s_importance_in_Education"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www.researchgate.net/publication/230854710_From_Game_Design_Elements_to_Gamefulness_Defining_Gamification" TargetMode="External"/><Relationship Id="rId2" Type="http://schemas.openxmlformats.org/officeDocument/2006/relationships/hyperlink" Target="https://www.frontiersin.org/articles/10.3389/fpsyg.2017.00444/full" TargetMode="External"/><Relationship Id="rId1" Type="http://schemas.openxmlformats.org/officeDocument/2006/relationships/slideLayout" Target="../slideLayouts/slideLayout2.xml"/><Relationship Id="rId5" Type="http://schemas.openxmlformats.org/officeDocument/2006/relationships/hyperlink" Target="https://www.researchgate.net/publication/300588016_Gamification_of_Education_A_Review_of_Literature" TargetMode="External"/><Relationship Id="rId4" Type="http://schemas.openxmlformats.org/officeDocument/2006/relationships/hyperlink" Target="https://www.researchgate.net/publication/298489865_Gameful_design_for_learning"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www.sciencedirect.com/science/article/pii/S0360131520300208" TargetMode="External"/><Relationship Id="rId2" Type="http://schemas.openxmlformats.org/officeDocument/2006/relationships/hyperlink" Target="https://kahoot.com/" TargetMode="External"/><Relationship Id="rId1" Type="http://schemas.openxmlformats.org/officeDocument/2006/relationships/slideLayout" Target="../slideLayouts/slideLayout2.xml"/><Relationship Id="rId6" Type="http://schemas.openxmlformats.org/officeDocument/2006/relationships/hyperlink" Target="https://maphi.app/" TargetMode="External"/><Relationship Id="rId5" Type="http://schemas.openxmlformats.org/officeDocument/2006/relationships/hyperlink" Target="https://www.youtube.com/watch?v=1A9ZVDfLTWk&amp;ab_channel=SparkLabsKorea" TargetMode="External"/><Relationship Id="rId4" Type="http://schemas.openxmlformats.org/officeDocument/2006/relationships/hyperlink" Target="https://www.knowre.com/about-u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BCDDB-884F-4C14-A578-E540BE83C30C}"/>
              </a:ext>
            </a:extLst>
          </p:cNvPr>
          <p:cNvSpPr>
            <a:spLocks noGrp="1"/>
          </p:cNvSpPr>
          <p:nvPr>
            <p:ph type="ctrTitle"/>
          </p:nvPr>
        </p:nvSpPr>
        <p:spPr/>
        <p:txBody>
          <a:bodyPr/>
          <a:lstStyle/>
          <a:p>
            <a:endParaRPr lang="en-GB" dirty="0"/>
          </a:p>
        </p:txBody>
      </p:sp>
      <p:sp>
        <p:nvSpPr>
          <p:cNvPr id="3" name="Subtitle 2">
            <a:extLst>
              <a:ext uri="{FF2B5EF4-FFF2-40B4-BE49-F238E27FC236}">
                <a16:creationId xmlns:a16="http://schemas.microsoft.com/office/drawing/2014/main" id="{803E8F95-E8DE-45C0-84F1-ABF3F82F4677}"/>
              </a:ext>
            </a:extLst>
          </p:cNvPr>
          <p:cNvSpPr>
            <a:spLocks noGrp="1"/>
          </p:cNvSpPr>
          <p:nvPr>
            <p:ph type="subTitle" idx="1"/>
          </p:nvPr>
        </p:nvSpPr>
        <p:spPr/>
        <p:txBody>
          <a:bodyPr/>
          <a:lstStyle/>
          <a:p>
            <a:r>
              <a:rPr lang="en-GB" dirty="0"/>
              <a:t>Interim Viva</a:t>
            </a:r>
          </a:p>
        </p:txBody>
      </p:sp>
      <p:sp>
        <p:nvSpPr>
          <p:cNvPr id="4" name="Subtitle 2">
            <a:extLst>
              <a:ext uri="{FF2B5EF4-FFF2-40B4-BE49-F238E27FC236}">
                <a16:creationId xmlns:a16="http://schemas.microsoft.com/office/drawing/2014/main" id="{49A35B06-76EF-46E1-932F-8BC6BAD836C2}"/>
              </a:ext>
            </a:extLst>
          </p:cNvPr>
          <p:cNvSpPr txBox="1">
            <a:spLocks/>
          </p:cNvSpPr>
          <p:nvPr/>
        </p:nvSpPr>
        <p:spPr>
          <a:xfrm>
            <a:off x="1507067" y="4418990"/>
            <a:ext cx="7766936" cy="1096899"/>
          </a:xfrm>
          <a:prstGeom prst="rect">
            <a:avLst/>
          </a:prstGeom>
        </p:spPr>
        <p:txBody>
          <a:bodyPr vert="horz" lIns="91440" tIns="45720" rIns="91440" bIns="45720" rtlCol="0" anchor="t">
            <a:normAutofit/>
          </a:bodyPr>
          <a:lstStyle>
            <a:lvl1pPr marL="0" indent="0" algn="r" defTabSz="457200" rtl="0" eaLnBrk="1" latinLnBrk="0" hangingPunct="1">
              <a:spcBef>
                <a:spcPts val="1000"/>
              </a:spcBef>
              <a:spcAft>
                <a:spcPts val="0"/>
              </a:spcAft>
              <a:buClr>
                <a:schemeClr val="accent1"/>
              </a:buClr>
              <a:buSzPct val="80000"/>
              <a:buFont typeface="Wingdings 3" charset="2"/>
              <a:buNone/>
              <a:defRPr sz="1800" kern="1200">
                <a:solidFill>
                  <a:schemeClr val="tx1">
                    <a:lumMod val="50000"/>
                    <a:lumOff val="50000"/>
                  </a:schemeClr>
                </a:solidFill>
                <a:latin typeface="+mn-lt"/>
                <a:ea typeface="+mn-ea"/>
                <a:cs typeface="+mn-cs"/>
              </a:defRPr>
            </a:lvl1pPr>
            <a:lvl2pPr marL="457200" indent="0" algn="ctr" defTabSz="457200" rtl="0" eaLnBrk="1" latinLnBrk="0" hangingPunct="1">
              <a:spcBef>
                <a:spcPts val="1000"/>
              </a:spcBef>
              <a:spcAft>
                <a:spcPts val="0"/>
              </a:spcAft>
              <a:buClr>
                <a:schemeClr val="accent1"/>
              </a:buClr>
              <a:buSzPct val="80000"/>
              <a:buFont typeface="Wingdings 3" charset="2"/>
              <a:buNone/>
              <a:defRPr sz="1600" kern="1200">
                <a:solidFill>
                  <a:schemeClr val="tx1">
                    <a:tint val="75000"/>
                  </a:schemeClr>
                </a:solidFill>
                <a:latin typeface="+mn-lt"/>
                <a:ea typeface="+mn-ea"/>
                <a:cs typeface="+mn-cs"/>
              </a:defRPr>
            </a:lvl2pPr>
            <a:lvl3pPr marL="914400" indent="0" algn="ctr" defTabSz="457200" rtl="0" eaLnBrk="1" latinLnBrk="0" hangingPunct="1">
              <a:spcBef>
                <a:spcPts val="1000"/>
              </a:spcBef>
              <a:spcAft>
                <a:spcPts val="0"/>
              </a:spcAft>
              <a:buClr>
                <a:schemeClr val="accent1"/>
              </a:buClr>
              <a:buSzPct val="80000"/>
              <a:buFont typeface="Wingdings 3" charset="2"/>
              <a:buNone/>
              <a:defRPr sz="1400" kern="1200">
                <a:solidFill>
                  <a:schemeClr val="tx1">
                    <a:tint val="75000"/>
                  </a:schemeClr>
                </a:solidFill>
                <a:latin typeface="+mn-lt"/>
                <a:ea typeface="+mn-ea"/>
                <a:cs typeface="+mn-cs"/>
              </a:defRPr>
            </a:lvl3pPr>
            <a:lvl4pPr marL="13716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4pPr>
            <a:lvl5pPr marL="18288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5pPr>
            <a:lvl6pPr marL="22860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6pPr>
            <a:lvl7pPr marL="27432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7pPr>
            <a:lvl8pPr marL="32004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8pPr>
            <a:lvl9pPr marL="36576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9pPr>
          </a:lstStyle>
          <a:p>
            <a:r>
              <a:rPr lang="en-GB" dirty="0"/>
              <a:t>Jamie Bragg 250976</a:t>
            </a:r>
          </a:p>
        </p:txBody>
      </p:sp>
    </p:spTree>
    <p:extLst>
      <p:ext uri="{BB962C8B-B14F-4D97-AF65-F5344CB8AC3E}">
        <p14:creationId xmlns:p14="http://schemas.microsoft.com/office/powerpoint/2010/main" val="23147493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EA88AF-8338-4A62-9A1B-D0ED546F04E1}"/>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9A8C11C8-F901-4181-8C7C-9669215E111D}"/>
              </a:ext>
            </a:extLst>
          </p:cNvPr>
          <p:cNvSpPr>
            <a:spLocks noGrp="1"/>
          </p:cNvSpPr>
          <p:nvPr>
            <p:ph idx="1"/>
          </p:nvPr>
        </p:nvSpPr>
        <p:spPr/>
        <p:txBody>
          <a:bodyPr/>
          <a:lstStyle/>
          <a:p>
            <a:r>
              <a:rPr lang="en-GB" dirty="0"/>
              <a:t>Literature Review</a:t>
            </a:r>
          </a:p>
          <a:p>
            <a:r>
              <a:rPr lang="en-GB" dirty="0"/>
              <a:t>Aims and Objectives</a:t>
            </a:r>
          </a:p>
          <a:p>
            <a:r>
              <a:rPr lang="en-GB" dirty="0"/>
              <a:t>Project Plan</a:t>
            </a:r>
          </a:p>
          <a:p>
            <a:r>
              <a:rPr lang="en-GB" dirty="0" err="1"/>
              <a:t>Mockups</a:t>
            </a:r>
            <a:endParaRPr lang="en-GB" dirty="0"/>
          </a:p>
          <a:p>
            <a:endParaRPr lang="en-GB" dirty="0"/>
          </a:p>
        </p:txBody>
      </p:sp>
    </p:spTree>
    <p:extLst>
      <p:ext uri="{BB962C8B-B14F-4D97-AF65-F5344CB8AC3E}">
        <p14:creationId xmlns:p14="http://schemas.microsoft.com/office/powerpoint/2010/main" val="8294331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360EB34-8606-4E75-9F0E-F7AC1BD1851D}"/>
              </a:ext>
            </a:extLst>
          </p:cNvPr>
          <p:cNvSpPr>
            <a:spLocks noGrp="1"/>
          </p:cNvSpPr>
          <p:nvPr>
            <p:ph type="title"/>
          </p:nvPr>
        </p:nvSpPr>
        <p:spPr/>
        <p:txBody>
          <a:bodyPr/>
          <a:lstStyle/>
          <a:p>
            <a:r>
              <a:rPr lang="en-GB" dirty="0"/>
              <a:t>Literature Review – Difficulties in Learning Mathematics</a:t>
            </a:r>
          </a:p>
        </p:txBody>
      </p:sp>
      <p:sp>
        <p:nvSpPr>
          <p:cNvPr id="5" name="Text Placeholder 4">
            <a:extLst>
              <a:ext uri="{FF2B5EF4-FFF2-40B4-BE49-F238E27FC236}">
                <a16:creationId xmlns:a16="http://schemas.microsoft.com/office/drawing/2014/main" id="{745E018B-0400-4569-80F5-F16448F86321}"/>
              </a:ext>
            </a:extLst>
          </p:cNvPr>
          <p:cNvSpPr>
            <a:spLocks noGrp="1"/>
          </p:cNvSpPr>
          <p:nvPr>
            <p:ph type="body" idx="1"/>
          </p:nvPr>
        </p:nvSpPr>
        <p:spPr/>
        <p:txBody>
          <a:bodyPr/>
          <a:lstStyle/>
          <a:p>
            <a:r>
              <a:rPr lang="en-GB" dirty="0"/>
              <a:t>The Problem · The Cause · The Remedy</a:t>
            </a:r>
          </a:p>
        </p:txBody>
      </p:sp>
    </p:spTree>
    <p:extLst>
      <p:ext uri="{BB962C8B-B14F-4D97-AF65-F5344CB8AC3E}">
        <p14:creationId xmlns:p14="http://schemas.microsoft.com/office/powerpoint/2010/main" val="30044330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601B8-2ABA-4C01-A9EB-8BB408F5DDCF}"/>
              </a:ext>
            </a:extLst>
          </p:cNvPr>
          <p:cNvSpPr>
            <a:spLocks noGrp="1"/>
          </p:cNvSpPr>
          <p:nvPr>
            <p:ph type="title"/>
          </p:nvPr>
        </p:nvSpPr>
        <p:spPr/>
        <p:txBody>
          <a:bodyPr/>
          <a:lstStyle/>
          <a:p>
            <a:r>
              <a:rPr lang="en-GB" dirty="0"/>
              <a:t>Difficulties in Learning Mathematics – The Problem</a:t>
            </a:r>
          </a:p>
        </p:txBody>
      </p:sp>
      <p:graphicFrame>
        <p:nvGraphicFramePr>
          <p:cNvPr id="4" name="Table 4">
            <a:extLst>
              <a:ext uri="{FF2B5EF4-FFF2-40B4-BE49-F238E27FC236}">
                <a16:creationId xmlns:a16="http://schemas.microsoft.com/office/drawing/2014/main" id="{BC8257D6-A313-44AD-977D-8265898FDB8E}"/>
              </a:ext>
            </a:extLst>
          </p:cNvPr>
          <p:cNvGraphicFramePr>
            <a:graphicFrameLocks noGrp="1"/>
          </p:cNvGraphicFramePr>
          <p:nvPr>
            <p:extLst>
              <p:ext uri="{D42A27DB-BD31-4B8C-83A1-F6EECF244321}">
                <p14:modId xmlns:p14="http://schemas.microsoft.com/office/powerpoint/2010/main" val="3246526947"/>
              </p:ext>
            </p:extLst>
          </p:nvPr>
        </p:nvGraphicFramePr>
        <p:xfrm>
          <a:off x="1146002" y="1952237"/>
          <a:ext cx="8127999" cy="1483360"/>
        </p:xfrm>
        <a:graphic>
          <a:graphicData uri="http://schemas.openxmlformats.org/drawingml/2006/table">
            <a:tbl>
              <a:tblPr firstRow="1" bandRow="1">
                <a:tableStyleId>{5C22544A-7EE6-4342-B048-85BDC9FD1C3A}</a:tableStyleId>
              </a:tblPr>
              <a:tblGrid>
                <a:gridCol w="2709333">
                  <a:extLst>
                    <a:ext uri="{9D8B030D-6E8A-4147-A177-3AD203B41FA5}">
                      <a16:colId xmlns:a16="http://schemas.microsoft.com/office/drawing/2014/main" val="1082394423"/>
                    </a:ext>
                  </a:extLst>
                </a:gridCol>
                <a:gridCol w="2709333">
                  <a:extLst>
                    <a:ext uri="{9D8B030D-6E8A-4147-A177-3AD203B41FA5}">
                      <a16:colId xmlns:a16="http://schemas.microsoft.com/office/drawing/2014/main" val="3638058904"/>
                    </a:ext>
                  </a:extLst>
                </a:gridCol>
                <a:gridCol w="2709333">
                  <a:extLst>
                    <a:ext uri="{9D8B030D-6E8A-4147-A177-3AD203B41FA5}">
                      <a16:colId xmlns:a16="http://schemas.microsoft.com/office/drawing/2014/main" val="645792697"/>
                    </a:ext>
                  </a:extLst>
                </a:gridCol>
              </a:tblGrid>
              <a:tr h="370840">
                <a:tc>
                  <a:txBody>
                    <a:bodyPr/>
                    <a:lstStyle/>
                    <a:p>
                      <a:r>
                        <a:rPr lang="en-GB" dirty="0"/>
                        <a:t>Year</a:t>
                      </a:r>
                    </a:p>
                  </a:txBody>
                  <a:tcPr/>
                </a:tc>
                <a:tc>
                  <a:txBody>
                    <a:bodyPr/>
                    <a:lstStyle/>
                    <a:p>
                      <a:r>
                        <a:rPr lang="en-GB" dirty="0"/>
                        <a:t>Average Score</a:t>
                      </a:r>
                    </a:p>
                  </a:txBody>
                  <a:tcPr/>
                </a:tc>
                <a:tc>
                  <a:txBody>
                    <a:bodyPr/>
                    <a:lstStyle/>
                    <a:p>
                      <a:r>
                        <a:rPr lang="en-GB" dirty="0"/>
                        <a:t>Grade</a:t>
                      </a:r>
                    </a:p>
                  </a:txBody>
                  <a:tcPr/>
                </a:tc>
                <a:extLst>
                  <a:ext uri="{0D108BD9-81ED-4DB2-BD59-A6C34878D82A}">
                    <a16:rowId xmlns:a16="http://schemas.microsoft.com/office/drawing/2014/main" val="4129188292"/>
                  </a:ext>
                </a:extLst>
              </a:tr>
              <a:tr h="370840">
                <a:tc>
                  <a:txBody>
                    <a:bodyPr/>
                    <a:lstStyle/>
                    <a:p>
                      <a:r>
                        <a:rPr lang="en-GB" dirty="0"/>
                        <a:t>2016/2017</a:t>
                      </a:r>
                    </a:p>
                  </a:txBody>
                  <a:tcPr/>
                </a:tc>
                <a:tc>
                  <a:txBody>
                    <a:bodyPr/>
                    <a:lstStyle/>
                    <a:p>
                      <a:r>
                        <a:rPr lang="en-GB" dirty="0"/>
                        <a:t>37.9</a:t>
                      </a:r>
                    </a:p>
                  </a:txBody>
                  <a:tcPr/>
                </a:tc>
                <a:tc>
                  <a:txBody>
                    <a:bodyPr/>
                    <a:lstStyle/>
                    <a:p>
                      <a:r>
                        <a:rPr lang="en-GB" dirty="0"/>
                        <a:t>D</a:t>
                      </a:r>
                    </a:p>
                  </a:txBody>
                  <a:tcPr/>
                </a:tc>
                <a:extLst>
                  <a:ext uri="{0D108BD9-81ED-4DB2-BD59-A6C34878D82A}">
                    <a16:rowId xmlns:a16="http://schemas.microsoft.com/office/drawing/2014/main" val="236491942"/>
                  </a:ext>
                </a:extLst>
              </a:tr>
              <a:tr h="370840">
                <a:tc>
                  <a:txBody>
                    <a:bodyPr/>
                    <a:lstStyle/>
                    <a:p>
                      <a:r>
                        <a:rPr lang="en-GB" dirty="0"/>
                        <a:t>2017/2018</a:t>
                      </a:r>
                    </a:p>
                  </a:txBody>
                  <a:tcPr/>
                </a:tc>
                <a:tc>
                  <a:txBody>
                    <a:bodyPr/>
                    <a:lstStyle/>
                    <a:p>
                      <a:r>
                        <a:rPr lang="en-GB" dirty="0"/>
                        <a:t>38.3</a:t>
                      </a:r>
                    </a:p>
                  </a:txBody>
                  <a:tcPr/>
                </a:tc>
                <a:tc>
                  <a:txBody>
                    <a:bodyPr/>
                    <a:lstStyle/>
                    <a:p>
                      <a:r>
                        <a:rPr lang="en-GB" dirty="0"/>
                        <a:t>D</a:t>
                      </a:r>
                    </a:p>
                  </a:txBody>
                  <a:tcPr/>
                </a:tc>
                <a:extLst>
                  <a:ext uri="{0D108BD9-81ED-4DB2-BD59-A6C34878D82A}">
                    <a16:rowId xmlns:a16="http://schemas.microsoft.com/office/drawing/2014/main" val="2417437410"/>
                  </a:ext>
                </a:extLst>
              </a:tr>
              <a:tr h="370840">
                <a:tc>
                  <a:txBody>
                    <a:bodyPr/>
                    <a:lstStyle/>
                    <a:p>
                      <a:r>
                        <a:rPr lang="en-GB" dirty="0"/>
                        <a:t>2018/2019</a:t>
                      </a:r>
                    </a:p>
                  </a:txBody>
                  <a:tcPr/>
                </a:tc>
                <a:tc>
                  <a:txBody>
                    <a:bodyPr/>
                    <a:lstStyle/>
                    <a:p>
                      <a:r>
                        <a:rPr lang="en-GB" dirty="0"/>
                        <a:t>37.2</a:t>
                      </a:r>
                    </a:p>
                  </a:txBody>
                  <a:tcPr/>
                </a:tc>
                <a:tc>
                  <a:txBody>
                    <a:bodyPr/>
                    <a:lstStyle/>
                    <a:p>
                      <a:r>
                        <a:rPr lang="en-GB" dirty="0"/>
                        <a:t>D</a:t>
                      </a:r>
                    </a:p>
                  </a:txBody>
                  <a:tcPr/>
                </a:tc>
                <a:extLst>
                  <a:ext uri="{0D108BD9-81ED-4DB2-BD59-A6C34878D82A}">
                    <a16:rowId xmlns:a16="http://schemas.microsoft.com/office/drawing/2014/main" val="2587220593"/>
                  </a:ext>
                </a:extLst>
              </a:tr>
            </a:tbl>
          </a:graphicData>
        </a:graphic>
      </p:graphicFrame>
      <p:sp>
        <p:nvSpPr>
          <p:cNvPr id="6" name="Content Placeholder 2">
            <a:extLst>
              <a:ext uri="{FF2B5EF4-FFF2-40B4-BE49-F238E27FC236}">
                <a16:creationId xmlns:a16="http://schemas.microsoft.com/office/drawing/2014/main" id="{301CB26C-8EFB-4F39-87BB-7704C4EE5F54}"/>
              </a:ext>
            </a:extLst>
          </p:cNvPr>
          <p:cNvSpPr>
            <a:spLocks noGrp="1"/>
          </p:cNvSpPr>
          <p:nvPr>
            <p:ph idx="1"/>
          </p:nvPr>
        </p:nvSpPr>
        <p:spPr>
          <a:xfrm>
            <a:off x="677334" y="3977515"/>
            <a:ext cx="8596668" cy="701364"/>
          </a:xfrm>
        </p:spPr>
        <p:txBody>
          <a:bodyPr/>
          <a:lstStyle/>
          <a:p>
            <a:r>
              <a:rPr lang="en-GB" dirty="0"/>
              <a:t>Scores for 2019/2020 show an increase in achievement of grades A* - B and a decrease in achievement of grades C – U.</a:t>
            </a:r>
          </a:p>
        </p:txBody>
      </p:sp>
    </p:spTree>
    <p:extLst>
      <p:ext uri="{BB962C8B-B14F-4D97-AF65-F5344CB8AC3E}">
        <p14:creationId xmlns:p14="http://schemas.microsoft.com/office/powerpoint/2010/main" val="6093009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601B8-2ABA-4C01-A9EB-8BB408F5DDCF}"/>
              </a:ext>
            </a:extLst>
          </p:cNvPr>
          <p:cNvSpPr>
            <a:spLocks noGrp="1"/>
          </p:cNvSpPr>
          <p:nvPr>
            <p:ph type="title"/>
          </p:nvPr>
        </p:nvSpPr>
        <p:spPr/>
        <p:txBody>
          <a:bodyPr/>
          <a:lstStyle/>
          <a:p>
            <a:r>
              <a:rPr lang="en-GB" dirty="0"/>
              <a:t>Difficulties in Learning Mathematics – The Cause</a:t>
            </a:r>
          </a:p>
        </p:txBody>
      </p:sp>
      <p:sp>
        <p:nvSpPr>
          <p:cNvPr id="6" name="Content Placeholder 2">
            <a:extLst>
              <a:ext uri="{FF2B5EF4-FFF2-40B4-BE49-F238E27FC236}">
                <a16:creationId xmlns:a16="http://schemas.microsoft.com/office/drawing/2014/main" id="{301CB26C-8EFB-4F39-87BB-7704C4EE5F54}"/>
              </a:ext>
            </a:extLst>
          </p:cNvPr>
          <p:cNvSpPr>
            <a:spLocks noGrp="1"/>
          </p:cNvSpPr>
          <p:nvPr>
            <p:ph idx="1"/>
          </p:nvPr>
        </p:nvSpPr>
        <p:spPr>
          <a:xfrm>
            <a:off x="677334" y="1930400"/>
            <a:ext cx="8870427" cy="2570347"/>
          </a:xfrm>
        </p:spPr>
        <p:txBody>
          <a:bodyPr>
            <a:normAutofit/>
          </a:bodyPr>
          <a:lstStyle/>
          <a:p>
            <a:r>
              <a:rPr lang="en-GB" sz="1800" dirty="0">
                <a:effectLst/>
                <a:ea typeface="Calibri" panose="020F0502020204030204" pitchFamily="34" charset="0"/>
                <a:cs typeface="Times New Roman" panose="02020603050405020304" pitchFamily="18" charset="0"/>
              </a:rPr>
              <a:t>Low achievement can be traced back to deficits in understanding basic arithmetic concepts.</a:t>
            </a:r>
          </a:p>
          <a:p>
            <a:endParaRPr lang="en-GB" sz="1800" dirty="0">
              <a:effectLst/>
              <a:ea typeface="Calibri" panose="020F0502020204030204" pitchFamily="34" charset="0"/>
              <a:cs typeface="Times New Roman" panose="02020603050405020304" pitchFamily="18" charset="0"/>
            </a:endParaRPr>
          </a:p>
          <a:p>
            <a:r>
              <a:rPr lang="en-GB" dirty="0"/>
              <a:t>Elementary students were most commonly identified to have mathematical difficulty.</a:t>
            </a:r>
          </a:p>
        </p:txBody>
      </p:sp>
    </p:spTree>
    <p:extLst>
      <p:ext uri="{BB962C8B-B14F-4D97-AF65-F5344CB8AC3E}">
        <p14:creationId xmlns:p14="http://schemas.microsoft.com/office/powerpoint/2010/main" val="32761708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601B8-2ABA-4C01-A9EB-8BB408F5DDCF}"/>
              </a:ext>
            </a:extLst>
          </p:cNvPr>
          <p:cNvSpPr>
            <a:spLocks noGrp="1"/>
          </p:cNvSpPr>
          <p:nvPr>
            <p:ph type="title"/>
          </p:nvPr>
        </p:nvSpPr>
        <p:spPr/>
        <p:txBody>
          <a:bodyPr/>
          <a:lstStyle/>
          <a:p>
            <a:r>
              <a:rPr lang="en-GB" dirty="0"/>
              <a:t>Difficulties in Learning Mathematics – The Remedy</a:t>
            </a:r>
          </a:p>
        </p:txBody>
      </p:sp>
      <p:sp>
        <p:nvSpPr>
          <p:cNvPr id="6" name="Content Placeholder 2">
            <a:extLst>
              <a:ext uri="{FF2B5EF4-FFF2-40B4-BE49-F238E27FC236}">
                <a16:creationId xmlns:a16="http://schemas.microsoft.com/office/drawing/2014/main" id="{301CB26C-8EFB-4F39-87BB-7704C4EE5F54}"/>
              </a:ext>
            </a:extLst>
          </p:cNvPr>
          <p:cNvSpPr>
            <a:spLocks noGrp="1"/>
          </p:cNvSpPr>
          <p:nvPr>
            <p:ph idx="1"/>
          </p:nvPr>
        </p:nvSpPr>
        <p:spPr>
          <a:xfrm>
            <a:off x="677334" y="1930400"/>
            <a:ext cx="8870427" cy="2570347"/>
          </a:xfrm>
        </p:spPr>
        <p:txBody>
          <a:bodyPr>
            <a:normAutofit/>
          </a:bodyPr>
          <a:lstStyle/>
          <a:p>
            <a:r>
              <a:rPr lang="en-GB" dirty="0"/>
              <a:t>Short term interventions that focus on basic arithmetic concepts.</a:t>
            </a:r>
          </a:p>
          <a:p>
            <a:pPr marL="0" indent="0">
              <a:buNone/>
            </a:pPr>
            <a:endParaRPr lang="en-GB" dirty="0"/>
          </a:p>
          <a:p>
            <a:r>
              <a:rPr lang="en-GB" dirty="0"/>
              <a:t>Interventions structured in a ritualised way.</a:t>
            </a:r>
          </a:p>
          <a:p>
            <a:pPr marL="0" indent="0">
              <a:buNone/>
            </a:pPr>
            <a:endParaRPr lang="en-GB" dirty="0"/>
          </a:p>
          <a:p>
            <a:r>
              <a:rPr lang="en-GB" sz="1800" dirty="0">
                <a:effectLst/>
                <a:ea typeface="Calibri" panose="020F0502020204030204" pitchFamily="34" charset="0"/>
                <a:cs typeface="Times New Roman" panose="02020603050405020304" pitchFamily="18" charset="0"/>
              </a:rPr>
              <a:t>lack of practice and appropriate rehearsal lead to misunderstanding basic arithmetic concepts.</a:t>
            </a:r>
            <a:endParaRPr lang="en-GB" dirty="0"/>
          </a:p>
        </p:txBody>
      </p:sp>
    </p:spTree>
    <p:extLst>
      <p:ext uri="{BB962C8B-B14F-4D97-AF65-F5344CB8AC3E}">
        <p14:creationId xmlns:p14="http://schemas.microsoft.com/office/powerpoint/2010/main" val="6572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360EB34-8606-4E75-9F0E-F7AC1BD1851D}"/>
              </a:ext>
            </a:extLst>
          </p:cNvPr>
          <p:cNvSpPr>
            <a:spLocks noGrp="1"/>
          </p:cNvSpPr>
          <p:nvPr>
            <p:ph type="title"/>
          </p:nvPr>
        </p:nvSpPr>
        <p:spPr/>
        <p:txBody>
          <a:bodyPr/>
          <a:lstStyle/>
          <a:p>
            <a:r>
              <a:rPr lang="en-GB" dirty="0"/>
              <a:t>Literature Review – Learning Styles</a:t>
            </a:r>
          </a:p>
        </p:txBody>
      </p:sp>
      <p:sp>
        <p:nvSpPr>
          <p:cNvPr id="5" name="Text Placeholder 4">
            <a:extLst>
              <a:ext uri="{FF2B5EF4-FFF2-40B4-BE49-F238E27FC236}">
                <a16:creationId xmlns:a16="http://schemas.microsoft.com/office/drawing/2014/main" id="{745E018B-0400-4569-80F5-F16448F86321}"/>
              </a:ext>
            </a:extLst>
          </p:cNvPr>
          <p:cNvSpPr>
            <a:spLocks noGrp="1"/>
          </p:cNvSpPr>
          <p:nvPr>
            <p:ph type="body" idx="1"/>
          </p:nvPr>
        </p:nvSpPr>
        <p:spPr/>
        <p:txBody>
          <a:bodyPr/>
          <a:lstStyle/>
          <a:p>
            <a:r>
              <a:rPr lang="en-GB" dirty="0"/>
              <a:t>Definition · Types · Effectiveness</a:t>
            </a:r>
          </a:p>
        </p:txBody>
      </p:sp>
    </p:spTree>
    <p:extLst>
      <p:ext uri="{BB962C8B-B14F-4D97-AF65-F5344CB8AC3E}">
        <p14:creationId xmlns:p14="http://schemas.microsoft.com/office/powerpoint/2010/main" val="25791465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601B8-2ABA-4C01-A9EB-8BB408F5DDCF}"/>
              </a:ext>
            </a:extLst>
          </p:cNvPr>
          <p:cNvSpPr>
            <a:spLocks noGrp="1"/>
          </p:cNvSpPr>
          <p:nvPr>
            <p:ph type="title"/>
          </p:nvPr>
        </p:nvSpPr>
        <p:spPr/>
        <p:txBody>
          <a:bodyPr/>
          <a:lstStyle/>
          <a:p>
            <a:r>
              <a:rPr lang="en-GB" dirty="0"/>
              <a:t>Learning Styles – Definition</a:t>
            </a:r>
          </a:p>
        </p:txBody>
      </p:sp>
      <p:sp>
        <p:nvSpPr>
          <p:cNvPr id="3" name="Content Placeholder 2">
            <a:extLst>
              <a:ext uri="{FF2B5EF4-FFF2-40B4-BE49-F238E27FC236}">
                <a16:creationId xmlns:a16="http://schemas.microsoft.com/office/drawing/2014/main" id="{27FE466A-41B5-46C5-A0A7-2AE0D31BAAB9}"/>
              </a:ext>
            </a:extLst>
          </p:cNvPr>
          <p:cNvSpPr>
            <a:spLocks noGrp="1"/>
          </p:cNvSpPr>
          <p:nvPr>
            <p:ph idx="1"/>
          </p:nvPr>
        </p:nvSpPr>
        <p:spPr/>
        <p:txBody>
          <a:bodyPr/>
          <a:lstStyle/>
          <a:p>
            <a:r>
              <a:rPr lang="en-GB" dirty="0"/>
              <a:t>Learning styles are “individual differences in the process of learning”</a:t>
            </a:r>
          </a:p>
          <a:p>
            <a:endParaRPr lang="en-GB" dirty="0"/>
          </a:p>
          <a:p>
            <a:r>
              <a:rPr lang="en-GB" dirty="0"/>
              <a:t>Catering teaching styles to learning styles will give students a greater understanding of what is being taught.</a:t>
            </a:r>
          </a:p>
          <a:p>
            <a:endParaRPr lang="en-GB" dirty="0"/>
          </a:p>
          <a:p>
            <a:r>
              <a:rPr lang="en-GB" dirty="0"/>
              <a:t>This is known as the style matching hypothesis</a:t>
            </a:r>
          </a:p>
        </p:txBody>
      </p:sp>
    </p:spTree>
    <p:extLst>
      <p:ext uri="{BB962C8B-B14F-4D97-AF65-F5344CB8AC3E}">
        <p14:creationId xmlns:p14="http://schemas.microsoft.com/office/powerpoint/2010/main" val="40996029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601B8-2ABA-4C01-A9EB-8BB408F5DDCF}"/>
              </a:ext>
            </a:extLst>
          </p:cNvPr>
          <p:cNvSpPr>
            <a:spLocks noGrp="1"/>
          </p:cNvSpPr>
          <p:nvPr>
            <p:ph type="title"/>
          </p:nvPr>
        </p:nvSpPr>
        <p:spPr/>
        <p:txBody>
          <a:bodyPr/>
          <a:lstStyle/>
          <a:p>
            <a:r>
              <a:rPr lang="en-GB" dirty="0"/>
              <a:t>Learning Styles - Types</a:t>
            </a:r>
          </a:p>
        </p:txBody>
      </p:sp>
      <p:sp>
        <p:nvSpPr>
          <p:cNvPr id="3" name="Content Placeholder 2">
            <a:extLst>
              <a:ext uri="{FF2B5EF4-FFF2-40B4-BE49-F238E27FC236}">
                <a16:creationId xmlns:a16="http://schemas.microsoft.com/office/drawing/2014/main" id="{27FE466A-41B5-46C5-A0A7-2AE0D31BAAB9}"/>
              </a:ext>
            </a:extLst>
          </p:cNvPr>
          <p:cNvSpPr>
            <a:spLocks noGrp="1"/>
          </p:cNvSpPr>
          <p:nvPr>
            <p:ph idx="1"/>
          </p:nvPr>
        </p:nvSpPr>
        <p:spPr>
          <a:xfrm>
            <a:off x="463296" y="1633502"/>
            <a:ext cx="8908242" cy="4614898"/>
          </a:xfrm>
        </p:spPr>
        <p:txBody>
          <a:bodyPr>
            <a:normAutofit fontScale="55000" lnSpcReduction="20000"/>
          </a:bodyPr>
          <a:lstStyle/>
          <a:p>
            <a:r>
              <a:rPr lang="en-GB" sz="3300" dirty="0"/>
              <a:t>Visual</a:t>
            </a:r>
          </a:p>
          <a:p>
            <a:pPr lvl="1"/>
            <a:r>
              <a:rPr lang="en-GB" sz="3300" dirty="0"/>
              <a:t>Learn through vision</a:t>
            </a:r>
          </a:p>
          <a:p>
            <a:pPr lvl="1"/>
            <a:r>
              <a:rPr lang="en-GB" sz="3300" dirty="0"/>
              <a:t>Think in pictures</a:t>
            </a:r>
          </a:p>
          <a:p>
            <a:pPr lvl="1"/>
            <a:r>
              <a:rPr lang="en-GB" sz="3300" dirty="0"/>
              <a:t>Prefer graphs and diagrams</a:t>
            </a:r>
          </a:p>
          <a:p>
            <a:pPr marL="457200" lvl="1" indent="0">
              <a:buNone/>
            </a:pPr>
            <a:endParaRPr lang="en-GB" sz="3300" dirty="0"/>
          </a:p>
          <a:p>
            <a:r>
              <a:rPr lang="en-GB" sz="3300" dirty="0"/>
              <a:t>Auditory</a:t>
            </a:r>
          </a:p>
          <a:p>
            <a:pPr lvl="1"/>
            <a:r>
              <a:rPr lang="en-GB" sz="3300" dirty="0"/>
              <a:t>Learn through sounds</a:t>
            </a:r>
          </a:p>
          <a:p>
            <a:pPr lvl="1"/>
            <a:r>
              <a:rPr lang="en-GB" sz="3300" dirty="0"/>
              <a:t>Prefer discussion</a:t>
            </a:r>
          </a:p>
          <a:p>
            <a:pPr lvl="1"/>
            <a:r>
              <a:rPr lang="en-GB" sz="3300" dirty="0"/>
              <a:t>Focus on pitch, tone and speed</a:t>
            </a:r>
          </a:p>
          <a:p>
            <a:pPr marL="457200" lvl="1" indent="0">
              <a:buNone/>
            </a:pPr>
            <a:endParaRPr lang="en-GB" sz="3300" dirty="0"/>
          </a:p>
          <a:p>
            <a:r>
              <a:rPr lang="en-GB" sz="3300" dirty="0"/>
              <a:t>Kinaesthetic</a:t>
            </a:r>
          </a:p>
          <a:p>
            <a:pPr lvl="1"/>
            <a:r>
              <a:rPr lang="en-GB" sz="3300" dirty="0"/>
              <a:t>Learn by doing</a:t>
            </a:r>
          </a:p>
          <a:p>
            <a:pPr lvl="1"/>
            <a:r>
              <a:rPr lang="en-GB" sz="3300" dirty="0"/>
              <a:t>Prefer touching objects</a:t>
            </a:r>
          </a:p>
          <a:p>
            <a:pPr lvl="1"/>
            <a:endParaRPr lang="en-GB" dirty="0"/>
          </a:p>
        </p:txBody>
      </p:sp>
    </p:spTree>
    <p:extLst>
      <p:ext uri="{BB962C8B-B14F-4D97-AF65-F5344CB8AC3E}">
        <p14:creationId xmlns:p14="http://schemas.microsoft.com/office/powerpoint/2010/main" val="6918076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601B8-2ABA-4C01-A9EB-8BB408F5DDCF}"/>
              </a:ext>
            </a:extLst>
          </p:cNvPr>
          <p:cNvSpPr>
            <a:spLocks noGrp="1"/>
          </p:cNvSpPr>
          <p:nvPr>
            <p:ph type="title"/>
          </p:nvPr>
        </p:nvSpPr>
        <p:spPr/>
        <p:txBody>
          <a:bodyPr/>
          <a:lstStyle/>
          <a:p>
            <a:r>
              <a:rPr lang="en-GB" dirty="0"/>
              <a:t>Learning Styles– Effectiveness</a:t>
            </a:r>
          </a:p>
        </p:txBody>
      </p:sp>
      <p:sp>
        <p:nvSpPr>
          <p:cNvPr id="3" name="Content Placeholder 2">
            <a:extLst>
              <a:ext uri="{FF2B5EF4-FFF2-40B4-BE49-F238E27FC236}">
                <a16:creationId xmlns:a16="http://schemas.microsoft.com/office/drawing/2014/main" id="{27FE466A-41B5-46C5-A0A7-2AE0D31BAAB9}"/>
              </a:ext>
            </a:extLst>
          </p:cNvPr>
          <p:cNvSpPr>
            <a:spLocks noGrp="1"/>
          </p:cNvSpPr>
          <p:nvPr>
            <p:ph idx="1"/>
          </p:nvPr>
        </p:nvSpPr>
        <p:spPr/>
        <p:txBody>
          <a:bodyPr/>
          <a:lstStyle/>
          <a:p>
            <a:r>
              <a:rPr lang="en-GB" sz="1800" dirty="0">
                <a:effectLst/>
                <a:ea typeface="Calibri" panose="020F0502020204030204" pitchFamily="34" charset="0"/>
                <a:cs typeface="Times New Roman" panose="02020603050405020304" pitchFamily="18" charset="0"/>
              </a:rPr>
              <a:t>The majority of academic work on learning styles is done under the radar of legitimate scholarly critique</a:t>
            </a:r>
          </a:p>
          <a:p>
            <a:endParaRPr lang="en-GB" dirty="0"/>
          </a:p>
          <a:p>
            <a:r>
              <a:rPr lang="en-GB" dirty="0"/>
              <a:t>Available studies have universally failed to substantiate the style matching hypothesis.</a:t>
            </a:r>
          </a:p>
          <a:p>
            <a:endParaRPr lang="en-GB" dirty="0"/>
          </a:p>
          <a:p>
            <a:r>
              <a:rPr lang="en-GB" dirty="0"/>
              <a:t>Learning styles have been repeatedly tested and there is currently no evidence to support it.</a:t>
            </a:r>
          </a:p>
        </p:txBody>
      </p:sp>
    </p:spTree>
    <p:extLst>
      <p:ext uri="{BB962C8B-B14F-4D97-AF65-F5344CB8AC3E}">
        <p14:creationId xmlns:p14="http://schemas.microsoft.com/office/powerpoint/2010/main" val="4123320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360EB34-8606-4E75-9F0E-F7AC1BD1851D}"/>
              </a:ext>
            </a:extLst>
          </p:cNvPr>
          <p:cNvSpPr>
            <a:spLocks noGrp="1"/>
          </p:cNvSpPr>
          <p:nvPr>
            <p:ph type="title"/>
          </p:nvPr>
        </p:nvSpPr>
        <p:spPr/>
        <p:txBody>
          <a:bodyPr/>
          <a:lstStyle/>
          <a:p>
            <a:r>
              <a:rPr lang="en-GB" dirty="0"/>
              <a:t>Literature Review – Gamification</a:t>
            </a:r>
          </a:p>
        </p:txBody>
      </p:sp>
      <p:sp>
        <p:nvSpPr>
          <p:cNvPr id="5" name="Text Placeholder 4">
            <a:extLst>
              <a:ext uri="{FF2B5EF4-FFF2-40B4-BE49-F238E27FC236}">
                <a16:creationId xmlns:a16="http://schemas.microsoft.com/office/drawing/2014/main" id="{745E018B-0400-4569-80F5-F16448F86321}"/>
              </a:ext>
            </a:extLst>
          </p:cNvPr>
          <p:cNvSpPr>
            <a:spLocks noGrp="1"/>
          </p:cNvSpPr>
          <p:nvPr>
            <p:ph type="body" idx="1"/>
          </p:nvPr>
        </p:nvSpPr>
        <p:spPr/>
        <p:txBody>
          <a:bodyPr/>
          <a:lstStyle/>
          <a:p>
            <a:r>
              <a:rPr lang="en-GB" dirty="0"/>
              <a:t>Definition · Use in Education · Effective Game Design Elements</a:t>
            </a:r>
          </a:p>
        </p:txBody>
      </p:sp>
    </p:spTree>
    <p:extLst>
      <p:ext uri="{BB962C8B-B14F-4D97-AF65-F5344CB8AC3E}">
        <p14:creationId xmlns:p14="http://schemas.microsoft.com/office/powerpoint/2010/main" val="27565215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601B8-2ABA-4C01-A9EB-8BB408F5DDCF}"/>
              </a:ext>
            </a:extLst>
          </p:cNvPr>
          <p:cNvSpPr>
            <a:spLocks noGrp="1"/>
          </p:cNvSpPr>
          <p:nvPr>
            <p:ph type="title"/>
          </p:nvPr>
        </p:nvSpPr>
        <p:spPr/>
        <p:txBody>
          <a:bodyPr/>
          <a:lstStyle/>
          <a:p>
            <a:r>
              <a:rPr lang="en-GB" dirty="0"/>
              <a:t>Gamification - Definition</a:t>
            </a:r>
          </a:p>
        </p:txBody>
      </p:sp>
      <p:sp>
        <p:nvSpPr>
          <p:cNvPr id="3" name="Content Placeholder 2">
            <a:extLst>
              <a:ext uri="{FF2B5EF4-FFF2-40B4-BE49-F238E27FC236}">
                <a16:creationId xmlns:a16="http://schemas.microsoft.com/office/drawing/2014/main" id="{27FE466A-41B5-46C5-A0A7-2AE0D31BAAB9}"/>
              </a:ext>
            </a:extLst>
          </p:cNvPr>
          <p:cNvSpPr>
            <a:spLocks noGrp="1"/>
          </p:cNvSpPr>
          <p:nvPr>
            <p:ph idx="1"/>
          </p:nvPr>
        </p:nvSpPr>
        <p:spPr/>
        <p:txBody>
          <a:bodyPr/>
          <a:lstStyle/>
          <a:p>
            <a:r>
              <a:rPr lang="en-GB" dirty="0">
                <a:ea typeface="Calibri" panose="020F0502020204030204" pitchFamily="34" charset="0"/>
                <a:cs typeface="Times New Roman" panose="02020603050405020304" pitchFamily="18" charset="0"/>
              </a:rPr>
              <a:t>T</a:t>
            </a:r>
            <a:r>
              <a:rPr lang="en-GB" sz="1800" dirty="0">
                <a:effectLst/>
                <a:ea typeface="Calibri" panose="020F0502020204030204" pitchFamily="34" charset="0"/>
                <a:cs typeface="Times New Roman" panose="02020603050405020304" pitchFamily="18" charset="0"/>
              </a:rPr>
              <a:t>he use of game design elements in non-game contexts.</a:t>
            </a:r>
          </a:p>
          <a:p>
            <a:endParaRPr lang="en-GB" dirty="0">
              <a:cs typeface="Times New Roman" panose="02020603050405020304" pitchFamily="18" charset="0"/>
            </a:endParaRPr>
          </a:p>
          <a:p>
            <a:r>
              <a:rPr lang="en-GB" dirty="0"/>
              <a:t>Game design elements – any element readily associated with games.</a:t>
            </a:r>
          </a:p>
          <a:p>
            <a:endParaRPr lang="en-GB" dirty="0"/>
          </a:p>
          <a:p>
            <a:r>
              <a:rPr lang="en-GB" dirty="0"/>
              <a:t>Gamification satisfies 3 psychological needs:</a:t>
            </a:r>
          </a:p>
          <a:p>
            <a:pPr lvl="1"/>
            <a:r>
              <a:rPr lang="en-GB" dirty="0"/>
              <a:t>Related</a:t>
            </a:r>
          </a:p>
          <a:p>
            <a:pPr lvl="1"/>
            <a:r>
              <a:rPr lang="en-GB" dirty="0"/>
              <a:t>Autonomous</a:t>
            </a:r>
          </a:p>
          <a:p>
            <a:pPr lvl="1"/>
            <a:r>
              <a:rPr lang="en-GB" dirty="0"/>
              <a:t>Competent</a:t>
            </a:r>
          </a:p>
        </p:txBody>
      </p:sp>
    </p:spTree>
    <p:extLst>
      <p:ext uri="{BB962C8B-B14F-4D97-AF65-F5344CB8AC3E}">
        <p14:creationId xmlns:p14="http://schemas.microsoft.com/office/powerpoint/2010/main" val="35783272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601B8-2ABA-4C01-A9EB-8BB408F5DDCF}"/>
              </a:ext>
            </a:extLst>
          </p:cNvPr>
          <p:cNvSpPr>
            <a:spLocks noGrp="1"/>
          </p:cNvSpPr>
          <p:nvPr>
            <p:ph type="title"/>
          </p:nvPr>
        </p:nvSpPr>
        <p:spPr/>
        <p:txBody>
          <a:bodyPr/>
          <a:lstStyle/>
          <a:p>
            <a:r>
              <a:rPr lang="en-GB" dirty="0"/>
              <a:t>Gamification – Use in Education</a:t>
            </a:r>
          </a:p>
        </p:txBody>
      </p:sp>
      <p:sp>
        <p:nvSpPr>
          <p:cNvPr id="3" name="Content Placeholder 2">
            <a:extLst>
              <a:ext uri="{FF2B5EF4-FFF2-40B4-BE49-F238E27FC236}">
                <a16:creationId xmlns:a16="http://schemas.microsoft.com/office/drawing/2014/main" id="{27FE466A-41B5-46C5-A0A7-2AE0D31BAAB9}"/>
              </a:ext>
            </a:extLst>
          </p:cNvPr>
          <p:cNvSpPr>
            <a:spLocks noGrp="1"/>
          </p:cNvSpPr>
          <p:nvPr>
            <p:ph idx="1"/>
          </p:nvPr>
        </p:nvSpPr>
        <p:spPr/>
        <p:txBody>
          <a:bodyPr/>
          <a:lstStyle/>
          <a:p>
            <a:r>
              <a:rPr lang="en-GB" dirty="0"/>
              <a:t>After looking at 15 different implementations of gamification in education:</a:t>
            </a:r>
          </a:p>
          <a:p>
            <a:pPr lvl="1"/>
            <a:r>
              <a:rPr lang="en-GB" dirty="0"/>
              <a:t>Increased Engagement/participation</a:t>
            </a:r>
          </a:p>
          <a:p>
            <a:pPr lvl="1"/>
            <a:endParaRPr lang="en-GB" dirty="0"/>
          </a:p>
          <a:p>
            <a:pPr lvl="1"/>
            <a:r>
              <a:rPr lang="en-GB" dirty="0"/>
              <a:t>Increased Attendance</a:t>
            </a:r>
          </a:p>
          <a:p>
            <a:pPr lvl="1"/>
            <a:endParaRPr lang="en-GB" dirty="0"/>
          </a:p>
          <a:p>
            <a:pPr lvl="1"/>
            <a:r>
              <a:rPr lang="en-GB" dirty="0"/>
              <a:t>Increased enjoyment/sense of achievement</a:t>
            </a:r>
          </a:p>
          <a:p>
            <a:pPr lvl="1"/>
            <a:endParaRPr lang="en-GB" dirty="0"/>
          </a:p>
          <a:p>
            <a:pPr lvl="1"/>
            <a:r>
              <a:rPr lang="en-GB" dirty="0"/>
              <a:t>Sometimes improved performance</a:t>
            </a:r>
          </a:p>
          <a:p>
            <a:pPr lvl="1"/>
            <a:endParaRPr lang="en-GB" dirty="0"/>
          </a:p>
        </p:txBody>
      </p:sp>
    </p:spTree>
    <p:extLst>
      <p:ext uri="{BB962C8B-B14F-4D97-AF65-F5344CB8AC3E}">
        <p14:creationId xmlns:p14="http://schemas.microsoft.com/office/powerpoint/2010/main" val="35969939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601B8-2ABA-4C01-A9EB-8BB408F5DDCF}"/>
              </a:ext>
            </a:extLst>
          </p:cNvPr>
          <p:cNvSpPr>
            <a:spLocks noGrp="1"/>
          </p:cNvSpPr>
          <p:nvPr>
            <p:ph type="title"/>
          </p:nvPr>
        </p:nvSpPr>
        <p:spPr/>
        <p:txBody>
          <a:bodyPr/>
          <a:lstStyle/>
          <a:p>
            <a:r>
              <a:rPr lang="en-GB" dirty="0"/>
              <a:t>Gamification – Effective Game Design Elements</a:t>
            </a:r>
          </a:p>
        </p:txBody>
      </p:sp>
      <p:sp>
        <p:nvSpPr>
          <p:cNvPr id="3" name="Content Placeholder 2">
            <a:extLst>
              <a:ext uri="{FF2B5EF4-FFF2-40B4-BE49-F238E27FC236}">
                <a16:creationId xmlns:a16="http://schemas.microsoft.com/office/drawing/2014/main" id="{27FE466A-41B5-46C5-A0A7-2AE0D31BAAB9}"/>
              </a:ext>
            </a:extLst>
          </p:cNvPr>
          <p:cNvSpPr>
            <a:spLocks noGrp="1"/>
          </p:cNvSpPr>
          <p:nvPr>
            <p:ph idx="1"/>
          </p:nvPr>
        </p:nvSpPr>
        <p:spPr/>
        <p:txBody>
          <a:bodyPr/>
          <a:lstStyle/>
          <a:p>
            <a:r>
              <a:rPr lang="en-GB" dirty="0" err="1"/>
              <a:t>Leaderboards</a:t>
            </a:r>
            <a:r>
              <a:rPr lang="en-GB" dirty="0"/>
              <a:t>/Points</a:t>
            </a:r>
          </a:p>
          <a:p>
            <a:endParaRPr lang="en-GB" dirty="0"/>
          </a:p>
          <a:p>
            <a:r>
              <a:rPr lang="en-GB" dirty="0"/>
              <a:t>Badges/Achievements</a:t>
            </a:r>
          </a:p>
          <a:p>
            <a:endParaRPr lang="en-GB" dirty="0"/>
          </a:p>
          <a:p>
            <a:r>
              <a:rPr lang="en-GB" dirty="0"/>
              <a:t>Experience Points and Levelling up</a:t>
            </a:r>
          </a:p>
        </p:txBody>
      </p:sp>
    </p:spTree>
    <p:extLst>
      <p:ext uri="{BB962C8B-B14F-4D97-AF65-F5344CB8AC3E}">
        <p14:creationId xmlns:p14="http://schemas.microsoft.com/office/powerpoint/2010/main" val="21523247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360EB34-8606-4E75-9F0E-F7AC1BD1851D}"/>
              </a:ext>
            </a:extLst>
          </p:cNvPr>
          <p:cNvSpPr>
            <a:spLocks noGrp="1"/>
          </p:cNvSpPr>
          <p:nvPr>
            <p:ph type="title"/>
          </p:nvPr>
        </p:nvSpPr>
        <p:spPr/>
        <p:txBody>
          <a:bodyPr/>
          <a:lstStyle/>
          <a:p>
            <a:r>
              <a:rPr lang="en-GB" dirty="0"/>
              <a:t>Literature Review – Existing Tools</a:t>
            </a:r>
          </a:p>
        </p:txBody>
      </p:sp>
      <p:sp>
        <p:nvSpPr>
          <p:cNvPr id="5" name="Text Placeholder 4">
            <a:extLst>
              <a:ext uri="{FF2B5EF4-FFF2-40B4-BE49-F238E27FC236}">
                <a16:creationId xmlns:a16="http://schemas.microsoft.com/office/drawing/2014/main" id="{745E018B-0400-4569-80F5-F16448F86321}"/>
              </a:ext>
            </a:extLst>
          </p:cNvPr>
          <p:cNvSpPr>
            <a:spLocks noGrp="1"/>
          </p:cNvSpPr>
          <p:nvPr>
            <p:ph type="body" idx="1"/>
          </p:nvPr>
        </p:nvSpPr>
        <p:spPr/>
        <p:txBody>
          <a:bodyPr/>
          <a:lstStyle/>
          <a:p>
            <a:r>
              <a:rPr lang="en-GB" dirty="0"/>
              <a:t>Kahoot! · </a:t>
            </a:r>
            <a:r>
              <a:rPr lang="en-GB" dirty="0" err="1"/>
              <a:t>Knowre</a:t>
            </a:r>
            <a:r>
              <a:rPr lang="en-GB" dirty="0"/>
              <a:t> · </a:t>
            </a:r>
            <a:r>
              <a:rPr lang="en-GB" dirty="0" err="1"/>
              <a:t>Maphi</a:t>
            </a:r>
            <a:endParaRPr lang="en-GB" dirty="0"/>
          </a:p>
        </p:txBody>
      </p:sp>
    </p:spTree>
    <p:extLst>
      <p:ext uri="{BB962C8B-B14F-4D97-AF65-F5344CB8AC3E}">
        <p14:creationId xmlns:p14="http://schemas.microsoft.com/office/powerpoint/2010/main" val="28654669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601B8-2ABA-4C01-A9EB-8BB408F5DDCF}"/>
              </a:ext>
            </a:extLst>
          </p:cNvPr>
          <p:cNvSpPr>
            <a:spLocks noGrp="1"/>
          </p:cNvSpPr>
          <p:nvPr>
            <p:ph type="title"/>
          </p:nvPr>
        </p:nvSpPr>
        <p:spPr/>
        <p:txBody>
          <a:bodyPr/>
          <a:lstStyle/>
          <a:p>
            <a:r>
              <a:rPr lang="en-GB" dirty="0"/>
              <a:t>Existing Tools – Kahoot!</a:t>
            </a:r>
          </a:p>
        </p:txBody>
      </p:sp>
      <p:pic>
        <p:nvPicPr>
          <p:cNvPr id="6" name="Content Placeholder 5" descr="Graphical user interface, application, website&#10;&#10;Description automatically generated">
            <a:extLst>
              <a:ext uri="{FF2B5EF4-FFF2-40B4-BE49-F238E27FC236}">
                <a16:creationId xmlns:a16="http://schemas.microsoft.com/office/drawing/2014/main" id="{010D1185-1A38-46D8-B978-2A9096CBE030}"/>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138044" y="3577281"/>
            <a:ext cx="6904374" cy="3144365"/>
          </a:xfrm>
        </p:spPr>
      </p:pic>
      <p:sp>
        <p:nvSpPr>
          <p:cNvPr id="7" name="Content Placeholder 2">
            <a:extLst>
              <a:ext uri="{FF2B5EF4-FFF2-40B4-BE49-F238E27FC236}">
                <a16:creationId xmlns:a16="http://schemas.microsoft.com/office/drawing/2014/main" id="{740C59BA-9468-4ADB-B0B2-989509886447}"/>
              </a:ext>
            </a:extLst>
          </p:cNvPr>
          <p:cNvSpPr txBox="1">
            <a:spLocks/>
          </p:cNvSpPr>
          <p:nvPr/>
        </p:nvSpPr>
        <p:spPr>
          <a:xfrm>
            <a:off x="677334" y="1930400"/>
            <a:ext cx="8596668" cy="388077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dirty="0"/>
              <a:t>Over 70 million monthly active users</a:t>
            </a:r>
          </a:p>
          <a:p>
            <a:endParaRPr lang="en-GB" dirty="0"/>
          </a:p>
          <a:p>
            <a:r>
              <a:rPr lang="en-GB" dirty="0"/>
              <a:t>Game Design Elements Used:</a:t>
            </a:r>
          </a:p>
          <a:p>
            <a:pPr lvl="1"/>
            <a:r>
              <a:rPr lang="en-GB" dirty="0"/>
              <a:t>Points</a:t>
            </a:r>
          </a:p>
          <a:p>
            <a:pPr lvl="1"/>
            <a:r>
              <a:rPr lang="en-GB" dirty="0" err="1"/>
              <a:t>Leaderboards</a:t>
            </a:r>
            <a:endParaRPr lang="en-GB" dirty="0"/>
          </a:p>
        </p:txBody>
      </p:sp>
    </p:spTree>
    <p:extLst>
      <p:ext uri="{BB962C8B-B14F-4D97-AF65-F5344CB8AC3E}">
        <p14:creationId xmlns:p14="http://schemas.microsoft.com/office/powerpoint/2010/main" val="10919696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601B8-2ABA-4C01-A9EB-8BB408F5DDCF}"/>
              </a:ext>
            </a:extLst>
          </p:cNvPr>
          <p:cNvSpPr>
            <a:spLocks noGrp="1"/>
          </p:cNvSpPr>
          <p:nvPr>
            <p:ph type="title"/>
          </p:nvPr>
        </p:nvSpPr>
        <p:spPr/>
        <p:txBody>
          <a:bodyPr/>
          <a:lstStyle/>
          <a:p>
            <a:r>
              <a:rPr lang="en-GB" dirty="0"/>
              <a:t>Existing Tools – </a:t>
            </a:r>
            <a:r>
              <a:rPr lang="en-GB" dirty="0" err="1"/>
              <a:t>Knowre</a:t>
            </a:r>
            <a:endParaRPr lang="en-GB" dirty="0"/>
          </a:p>
        </p:txBody>
      </p:sp>
      <p:sp>
        <p:nvSpPr>
          <p:cNvPr id="7" name="Content Placeholder 2">
            <a:extLst>
              <a:ext uri="{FF2B5EF4-FFF2-40B4-BE49-F238E27FC236}">
                <a16:creationId xmlns:a16="http://schemas.microsoft.com/office/drawing/2014/main" id="{740C59BA-9468-4ADB-B0B2-989509886447}"/>
              </a:ext>
            </a:extLst>
          </p:cNvPr>
          <p:cNvSpPr txBox="1">
            <a:spLocks/>
          </p:cNvSpPr>
          <p:nvPr/>
        </p:nvSpPr>
        <p:spPr>
          <a:xfrm>
            <a:off x="677334" y="1930400"/>
            <a:ext cx="4907920" cy="3880773"/>
          </a:xfrm>
          <a:prstGeom prst="rect">
            <a:avLst/>
          </a:prstGeom>
        </p:spPr>
        <p:txBody>
          <a:bodyPr vert="horz" lIns="91440" tIns="45720" rIns="91440" bIns="45720" rtlCol="0">
            <a:normAutofit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dirty="0"/>
              <a:t>Assesses students on individual concepts</a:t>
            </a:r>
          </a:p>
          <a:p>
            <a:endParaRPr lang="en-GB" dirty="0"/>
          </a:p>
          <a:p>
            <a:r>
              <a:rPr lang="en-GB" dirty="0"/>
              <a:t>Tailors learning to suit students strengths and weaknesses</a:t>
            </a:r>
          </a:p>
          <a:p>
            <a:endParaRPr lang="en-GB" dirty="0"/>
          </a:p>
          <a:p>
            <a:r>
              <a:rPr lang="en-GB" dirty="0"/>
              <a:t>For class use</a:t>
            </a:r>
          </a:p>
          <a:p>
            <a:endParaRPr lang="en-GB" dirty="0"/>
          </a:p>
          <a:p>
            <a:r>
              <a:rPr lang="en-GB" dirty="0"/>
              <a:t>Game Design Elements Used:</a:t>
            </a:r>
          </a:p>
          <a:p>
            <a:pPr lvl="1"/>
            <a:r>
              <a:rPr lang="en-GB" dirty="0"/>
              <a:t>Points</a:t>
            </a:r>
          </a:p>
          <a:p>
            <a:pPr lvl="1"/>
            <a:r>
              <a:rPr lang="en-GB" dirty="0"/>
              <a:t>Badges/achievements</a:t>
            </a:r>
          </a:p>
          <a:p>
            <a:pPr lvl="1"/>
            <a:r>
              <a:rPr lang="en-GB" dirty="0"/>
              <a:t>Levels/stages</a:t>
            </a:r>
          </a:p>
        </p:txBody>
      </p:sp>
      <p:pic>
        <p:nvPicPr>
          <p:cNvPr id="8" name="Picture 7" descr="Login New Knowre Math">
            <a:extLst>
              <a:ext uri="{FF2B5EF4-FFF2-40B4-BE49-F238E27FC236}">
                <a16:creationId xmlns:a16="http://schemas.microsoft.com/office/drawing/2014/main" id="{7EC0982B-7111-4372-98E0-53ECD2FF3EAC}"/>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5436973" y="2953265"/>
            <a:ext cx="6580667" cy="3685025"/>
          </a:xfrm>
          <a:prstGeom prst="rect">
            <a:avLst/>
          </a:prstGeom>
          <a:noFill/>
          <a:ln>
            <a:noFill/>
          </a:ln>
        </p:spPr>
      </p:pic>
    </p:spTree>
    <p:extLst>
      <p:ext uri="{BB962C8B-B14F-4D97-AF65-F5344CB8AC3E}">
        <p14:creationId xmlns:p14="http://schemas.microsoft.com/office/powerpoint/2010/main" val="13243231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601B8-2ABA-4C01-A9EB-8BB408F5DDCF}"/>
              </a:ext>
            </a:extLst>
          </p:cNvPr>
          <p:cNvSpPr>
            <a:spLocks noGrp="1"/>
          </p:cNvSpPr>
          <p:nvPr>
            <p:ph type="title"/>
          </p:nvPr>
        </p:nvSpPr>
        <p:spPr/>
        <p:txBody>
          <a:bodyPr/>
          <a:lstStyle/>
          <a:p>
            <a:r>
              <a:rPr lang="en-GB" dirty="0"/>
              <a:t>Existing Tools – </a:t>
            </a:r>
            <a:r>
              <a:rPr lang="en-GB" dirty="0" err="1"/>
              <a:t>Maphi</a:t>
            </a:r>
            <a:endParaRPr lang="en-GB" dirty="0"/>
          </a:p>
        </p:txBody>
      </p:sp>
      <p:sp>
        <p:nvSpPr>
          <p:cNvPr id="7" name="Content Placeholder 2">
            <a:extLst>
              <a:ext uri="{FF2B5EF4-FFF2-40B4-BE49-F238E27FC236}">
                <a16:creationId xmlns:a16="http://schemas.microsoft.com/office/drawing/2014/main" id="{740C59BA-9468-4ADB-B0B2-989509886447}"/>
              </a:ext>
            </a:extLst>
          </p:cNvPr>
          <p:cNvSpPr txBox="1">
            <a:spLocks/>
          </p:cNvSpPr>
          <p:nvPr/>
        </p:nvSpPr>
        <p:spPr>
          <a:xfrm>
            <a:off x="677334" y="1930400"/>
            <a:ext cx="4907920" cy="388077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dirty="0"/>
              <a:t>Shows strengths and weaknesses in each concept</a:t>
            </a:r>
          </a:p>
          <a:p>
            <a:endParaRPr lang="en-GB" dirty="0"/>
          </a:p>
          <a:p>
            <a:r>
              <a:rPr lang="en-GB" dirty="0"/>
              <a:t>For personal use</a:t>
            </a:r>
          </a:p>
          <a:p>
            <a:endParaRPr lang="en-GB" dirty="0"/>
          </a:p>
          <a:p>
            <a:r>
              <a:rPr lang="en-GB" dirty="0"/>
              <a:t>Game Design Elements Used:</a:t>
            </a:r>
          </a:p>
          <a:p>
            <a:pPr lvl="1"/>
            <a:r>
              <a:rPr lang="en-GB" dirty="0"/>
              <a:t>XP/Levelling up</a:t>
            </a:r>
          </a:p>
          <a:p>
            <a:pPr lvl="1"/>
            <a:r>
              <a:rPr lang="en-GB" dirty="0"/>
              <a:t>Badges</a:t>
            </a:r>
          </a:p>
          <a:p>
            <a:pPr lvl="1"/>
            <a:r>
              <a:rPr lang="en-GB" dirty="0"/>
              <a:t>Difficulty Levels</a:t>
            </a:r>
          </a:p>
        </p:txBody>
      </p:sp>
      <p:pic>
        <p:nvPicPr>
          <p:cNvPr id="5" name="Picture 4">
            <a:extLst>
              <a:ext uri="{FF2B5EF4-FFF2-40B4-BE49-F238E27FC236}">
                <a16:creationId xmlns:a16="http://schemas.microsoft.com/office/drawing/2014/main" id="{385E0FD5-0FCE-4D77-B9D8-58B8C924733B}"/>
              </a:ext>
            </a:extLst>
          </p:cNvPr>
          <p:cNvPicPr/>
          <p:nvPr/>
        </p:nvPicPr>
        <p:blipFill rotWithShape="1">
          <a:blip r:embed="rId3">
            <a:extLst>
              <a:ext uri="{28A0092B-C50C-407E-A947-70E740481C1C}">
                <a14:useLocalDpi xmlns:a14="http://schemas.microsoft.com/office/drawing/2010/main" val="0"/>
              </a:ext>
            </a:extLst>
          </a:blip>
          <a:srcRect l="19814" t="15871" r="22856" b="20796"/>
          <a:stretch/>
        </p:blipFill>
        <p:spPr bwMode="auto">
          <a:xfrm>
            <a:off x="6606748" y="609600"/>
            <a:ext cx="4993640" cy="603250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3877768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D83DE-758E-4480-ACFD-6FF888DD4386}"/>
              </a:ext>
            </a:extLst>
          </p:cNvPr>
          <p:cNvSpPr>
            <a:spLocks noGrp="1"/>
          </p:cNvSpPr>
          <p:nvPr>
            <p:ph type="title"/>
          </p:nvPr>
        </p:nvSpPr>
        <p:spPr/>
        <p:txBody>
          <a:bodyPr/>
          <a:lstStyle/>
          <a:p>
            <a:r>
              <a:rPr lang="en-GB" dirty="0"/>
              <a:t>Discussion of Findings</a:t>
            </a:r>
          </a:p>
        </p:txBody>
      </p:sp>
      <p:sp>
        <p:nvSpPr>
          <p:cNvPr id="3" name="Content Placeholder 2">
            <a:extLst>
              <a:ext uri="{FF2B5EF4-FFF2-40B4-BE49-F238E27FC236}">
                <a16:creationId xmlns:a16="http://schemas.microsoft.com/office/drawing/2014/main" id="{28FFD9AE-42B2-40C8-94A3-4FF8FA866578}"/>
              </a:ext>
            </a:extLst>
          </p:cNvPr>
          <p:cNvSpPr>
            <a:spLocks noGrp="1"/>
          </p:cNvSpPr>
          <p:nvPr>
            <p:ph idx="1"/>
          </p:nvPr>
        </p:nvSpPr>
        <p:spPr>
          <a:xfrm>
            <a:off x="677334" y="1686227"/>
            <a:ext cx="4907920" cy="718535"/>
          </a:xfrm>
        </p:spPr>
        <p:txBody>
          <a:bodyPr/>
          <a:lstStyle/>
          <a:p>
            <a:pPr marL="0" indent="0">
              <a:buNone/>
            </a:pPr>
            <a:r>
              <a:rPr lang="en-GB" dirty="0"/>
              <a:t>1. Mathematical difficulty come from misunderstanding basic arithmetic concepts.</a:t>
            </a:r>
          </a:p>
        </p:txBody>
      </p:sp>
      <p:sp>
        <p:nvSpPr>
          <p:cNvPr id="4" name="Content Placeholder 2">
            <a:extLst>
              <a:ext uri="{FF2B5EF4-FFF2-40B4-BE49-F238E27FC236}">
                <a16:creationId xmlns:a16="http://schemas.microsoft.com/office/drawing/2014/main" id="{06F9B908-2764-4EAB-9A63-B7B6B412C6F1}"/>
              </a:ext>
            </a:extLst>
          </p:cNvPr>
          <p:cNvSpPr txBox="1">
            <a:spLocks/>
          </p:cNvSpPr>
          <p:nvPr/>
        </p:nvSpPr>
        <p:spPr>
          <a:xfrm>
            <a:off x="6096000" y="1686226"/>
            <a:ext cx="4907920" cy="718535"/>
          </a:xfrm>
          <a:prstGeom prst="rect">
            <a:avLst/>
          </a:prstGeom>
        </p:spPr>
        <p:txBody>
          <a:bodyPr vert="horz" lIns="91440" tIns="45720" rIns="91440" bIns="45720" rtlCol="0">
            <a:normAutofit fontScale="925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r>
              <a:rPr lang="en-GB" dirty="0"/>
              <a:t>1. The app will focus on these basic concepts, allowing learners to practice and improve.</a:t>
            </a:r>
          </a:p>
        </p:txBody>
      </p:sp>
      <p:sp>
        <p:nvSpPr>
          <p:cNvPr id="5" name="Content Placeholder 2">
            <a:extLst>
              <a:ext uri="{FF2B5EF4-FFF2-40B4-BE49-F238E27FC236}">
                <a16:creationId xmlns:a16="http://schemas.microsoft.com/office/drawing/2014/main" id="{500D803B-E435-4060-BCA4-C82E99BFE9E1}"/>
              </a:ext>
            </a:extLst>
          </p:cNvPr>
          <p:cNvSpPr txBox="1">
            <a:spLocks/>
          </p:cNvSpPr>
          <p:nvPr/>
        </p:nvSpPr>
        <p:spPr>
          <a:xfrm>
            <a:off x="677334" y="3446388"/>
            <a:ext cx="4907920" cy="718535"/>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r>
              <a:rPr lang="en-GB" dirty="0"/>
              <a:t>2. Learning styles are not effective at improving student learning.</a:t>
            </a:r>
          </a:p>
        </p:txBody>
      </p:sp>
      <p:sp>
        <p:nvSpPr>
          <p:cNvPr id="6" name="Content Placeholder 2">
            <a:extLst>
              <a:ext uri="{FF2B5EF4-FFF2-40B4-BE49-F238E27FC236}">
                <a16:creationId xmlns:a16="http://schemas.microsoft.com/office/drawing/2014/main" id="{72488E01-EC07-4C57-BC5D-66545058F558}"/>
              </a:ext>
            </a:extLst>
          </p:cNvPr>
          <p:cNvSpPr txBox="1">
            <a:spLocks/>
          </p:cNvSpPr>
          <p:nvPr/>
        </p:nvSpPr>
        <p:spPr>
          <a:xfrm>
            <a:off x="6096000" y="3446388"/>
            <a:ext cx="4907920" cy="718535"/>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r>
              <a:rPr lang="en-GB" dirty="0"/>
              <a:t>2. The app will forgo implementing multiple learning styles.</a:t>
            </a:r>
          </a:p>
        </p:txBody>
      </p:sp>
      <p:sp>
        <p:nvSpPr>
          <p:cNvPr id="7" name="Content Placeholder 2">
            <a:extLst>
              <a:ext uri="{FF2B5EF4-FFF2-40B4-BE49-F238E27FC236}">
                <a16:creationId xmlns:a16="http://schemas.microsoft.com/office/drawing/2014/main" id="{90D50D52-E6D4-48D7-996F-D7BCF40F51FE}"/>
              </a:ext>
            </a:extLst>
          </p:cNvPr>
          <p:cNvSpPr txBox="1">
            <a:spLocks/>
          </p:cNvSpPr>
          <p:nvPr/>
        </p:nvSpPr>
        <p:spPr>
          <a:xfrm>
            <a:off x="677334" y="5206549"/>
            <a:ext cx="4907920" cy="718535"/>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r>
              <a:rPr lang="en-GB" dirty="0"/>
              <a:t>3. Gamification has been shown to improve engagement and performance.</a:t>
            </a:r>
          </a:p>
        </p:txBody>
      </p:sp>
      <p:sp>
        <p:nvSpPr>
          <p:cNvPr id="8" name="Content Placeholder 2">
            <a:extLst>
              <a:ext uri="{FF2B5EF4-FFF2-40B4-BE49-F238E27FC236}">
                <a16:creationId xmlns:a16="http://schemas.microsoft.com/office/drawing/2014/main" id="{D80CDCDE-D277-4C26-9E4B-3B168E2001D3}"/>
              </a:ext>
            </a:extLst>
          </p:cNvPr>
          <p:cNvSpPr txBox="1">
            <a:spLocks/>
          </p:cNvSpPr>
          <p:nvPr/>
        </p:nvSpPr>
        <p:spPr>
          <a:xfrm>
            <a:off x="5972432" y="5206549"/>
            <a:ext cx="4907920" cy="718535"/>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r>
              <a:rPr lang="en-GB" dirty="0"/>
              <a:t>3. Effective game design concepts will be included in the app.</a:t>
            </a:r>
          </a:p>
        </p:txBody>
      </p:sp>
    </p:spTree>
    <p:extLst>
      <p:ext uri="{BB962C8B-B14F-4D97-AF65-F5344CB8AC3E}">
        <p14:creationId xmlns:p14="http://schemas.microsoft.com/office/powerpoint/2010/main" val="10013898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773AC-CE2D-4488-B513-44EC0C4DB0D2}"/>
              </a:ext>
            </a:extLst>
          </p:cNvPr>
          <p:cNvSpPr>
            <a:spLocks noGrp="1"/>
          </p:cNvSpPr>
          <p:nvPr>
            <p:ph type="title"/>
          </p:nvPr>
        </p:nvSpPr>
        <p:spPr/>
        <p:txBody>
          <a:bodyPr/>
          <a:lstStyle/>
          <a:p>
            <a:r>
              <a:rPr lang="en-GB" dirty="0"/>
              <a:t>Aims and Objectives</a:t>
            </a:r>
          </a:p>
        </p:txBody>
      </p:sp>
      <p:sp>
        <p:nvSpPr>
          <p:cNvPr id="3" name="Content Placeholder 2">
            <a:extLst>
              <a:ext uri="{FF2B5EF4-FFF2-40B4-BE49-F238E27FC236}">
                <a16:creationId xmlns:a16="http://schemas.microsoft.com/office/drawing/2014/main" id="{D6FDE853-867E-497F-9C01-B405539A428C}"/>
              </a:ext>
            </a:extLst>
          </p:cNvPr>
          <p:cNvSpPr>
            <a:spLocks noGrp="1"/>
          </p:cNvSpPr>
          <p:nvPr>
            <p:ph idx="1"/>
          </p:nvPr>
        </p:nvSpPr>
        <p:spPr/>
        <p:txBody>
          <a:bodyPr>
            <a:normAutofit fontScale="92500" lnSpcReduction="10000"/>
          </a:bodyPr>
          <a:lstStyle/>
          <a:p>
            <a:r>
              <a:rPr lang="en-GB" sz="2400" b="1" dirty="0"/>
              <a:t>Aim</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To design, develop and evaluate a tool which includes elements of gamification to improve math learning.</a:t>
            </a:r>
          </a:p>
          <a:p>
            <a:pPr marL="0" indent="0">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2400" b="1" dirty="0"/>
              <a:t>Objectives</a:t>
            </a:r>
          </a:p>
          <a:p>
            <a:pPr marL="342900" lvl="0" indent="-342900">
              <a:lnSpc>
                <a:spcPct val="107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Conduct a literature review to gain an understanding of the subject areas.</a:t>
            </a:r>
          </a:p>
          <a:p>
            <a:pPr marL="342900" lvl="0" indent="-342900">
              <a:lnSpc>
                <a:spcPct val="107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Design an education tool including elements of gamification to help students learn maths.</a:t>
            </a:r>
          </a:p>
          <a:p>
            <a:pPr marL="342900" lvl="0" indent="-342900">
              <a:lnSpc>
                <a:spcPct val="107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Develop the education tool based on the created designs and initial research. </a:t>
            </a:r>
          </a:p>
          <a:p>
            <a:pPr marL="342900" lvl="0" indent="-342900">
              <a:lnSpc>
                <a:spcPct val="107000"/>
              </a:lnSpc>
              <a:spcAft>
                <a:spcPts val="800"/>
              </a:spcAft>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Evaluate the success of the tool by testing it with users, declare if it improved their experience/scores and identify any future improvements to implement in future iterations.</a:t>
            </a:r>
          </a:p>
          <a:p>
            <a:endParaRPr lang="en-GB" dirty="0"/>
          </a:p>
        </p:txBody>
      </p:sp>
    </p:spTree>
    <p:extLst>
      <p:ext uri="{BB962C8B-B14F-4D97-AF65-F5344CB8AC3E}">
        <p14:creationId xmlns:p14="http://schemas.microsoft.com/office/powerpoint/2010/main" val="15305741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360EB34-8606-4E75-9F0E-F7AC1BD1851D}"/>
              </a:ext>
            </a:extLst>
          </p:cNvPr>
          <p:cNvSpPr>
            <a:spLocks noGrp="1"/>
          </p:cNvSpPr>
          <p:nvPr>
            <p:ph type="title"/>
          </p:nvPr>
        </p:nvSpPr>
        <p:spPr/>
        <p:txBody>
          <a:bodyPr/>
          <a:lstStyle/>
          <a:p>
            <a:r>
              <a:rPr lang="en-GB" dirty="0"/>
              <a:t>Project Plan</a:t>
            </a:r>
          </a:p>
        </p:txBody>
      </p:sp>
    </p:spTree>
    <p:extLst>
      <p:ext uri="{BB962C8B-B14F-4D97-AF65-F5344CB8AC3E}">
        <p14:creationId xmlns:p14="http://schemas.microsoft.com/office/powerpoint/2010/main" val="32317545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08CA4-6F5D-4589-885C-188DC6C38796}"/>
              </a:ext>
            </a:extLst>
          </p:cNvPr>
          <p:cNvSpPr>
            <a:spLocks noGrp="1"/>
          </p:cNvSpPr>
          <p:nvPr>
            <p:ph type="title"/>
          </p:nvPr>
        </p:nvSpPr>
        <p:spPr/>
        <p:txBody>
          <a:bodyPr/>
          <a:lstStyle/>
          <a:p>
            <a:r>
              <a:rPr lang="en-GB" dirty="0"/>
              <a:t>Project Plan</a:t>
            </a:r>
          </a:p>
        </p:txBody>
      </p:sp>
      <p:pic>
        <p:nvPicPr>
          <p:cNvPr id="4" name="Picture 3">
            <a:extLst>
              <a:ext uri="{FF2B5EF4-FFF2-40B4-BE49-F238E27FC236}">
                <a16:creationId xmlns:a16="http://schemas.microsoft.com/office/drawing/2014/main" id="{D5C54B28-1296-4FAE-B63B-3D5483D25E11}"/>
              </a:ext>
            </a:extLst>
          </p:cNvPr>
          <p:cNvPicPr/>
          <p:nvPr/>
        </p:nvPicPr>
        <p:blipFill rotWithShape="1">
          <a:blip r:embed="rId3">
            <a:extLst>
              <a:ext uri="{28A0092B-C50C-407E-A947-70E740481C1C}">
                <a14:useLocalDpi xmlns:a14="http://schemas.microsoft.com/office/drawing/2010/main" val="0"/>
              </a:ext>
            </a:extLst>
          </a:blip>
          <a:srcRect t="10127" r="13920" b="38288"/>
          <a:stretch/>
        </p:blipFill>
        <p:spPr bwMode="auto">
          <a:xfrm>
            <a:off x="111783" y="1930400"/>
            <a:ext cx="11968433" cy="4034662"/>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5544220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601B8-2ABA-4C01-A9EB-8BB408F5DDCF}"/>
              </a:ext>
            </a:extLst>
          </p:cNvPr>
          <p:cNvSpPr>
            <a:spLocks noGrp="1"/>
          </p:cNvSpPr>
          <p:nvPr>
            <p:ph type="title"/>
          </p:nvPr>
        </p:nvSpPr>
        <p:spPr/>
        <p:txBody>
          <a:bodyPr/>
          <a:lstStyle/>
          <a:p>
            <a:r>
              <a:rPr lang="en-GB" dirty="0"/>
              <a:t>Project Plan</a:t>
            </a:r>
          </a:p>
        </p:txBody>
      </p:sp>
      <p:pic>
        <p:nvPicPr>
          <p:cNvPr id="4" name="Picture 3">
            <a:extLst>
              <a:ext uri="{FF2B5EF4-FFF2-40B4-BE49-F238E27FC236}">
                <a16:creationId xmlns:a16="http://schemas.microsoft.com/office/drawing/2014/main" id="{A3194D88-C650-4863-9FAC-250CEE941E27}"/>
              </a:ext>
            </a:extLst>
          </p:cNvPr>
          <p:cNvPicPr/>
          <p:nvPr/>
        </p:nvPicPr>
        <p:blipFill rotWithShape="1">
          <a:blip r:embed="rId3">
            <a:extLst>
              <a:ext uri="{28A0092B-C50C-407E-A947-70E740481C1C}">
                <a14:useLocalDpi xmlns:a14="http://schemas.microsoft.com/office/drawing/2010/main" val="0"/>
              </a:ext>
            </a:extLst>
          </a:blip>
          <a:srcRect t="10975" r="52823" b="74588"/>
          <a:stretch/>
        </p:blipFill>
        <p:spPr bwMode="auto">
          <a:xfrm>
            <a:off x="206354" y="1401363"/>
            <a:ext cx="11779292" cy="2027637"/>
          </a:xfrm>
          <a:prstGeom prst="rect">
            <a:avLst/>
          </a:prstGeom>
          <a:ln>
            <a:noFill/>
          </a:ln>
          <a:extLst>
            <a:ext uri="{53640926-AAD7-44D8-BBD7-CCE9431645EC}">
              <a14:shadowObscured xmlns:a14="http://schemas.microsoft.com/office/drawing/2010/main"/>
            </a:ext>
          </a:extLst>
        </p:spPr>
      </p:pic>
      <p:pic>
        <p:nvPicPr>
          <p:cNvPr id="5" name="Picture 4">
            <a:extLst>
              <a:ext uri="{FF2B5EF4-FFF2-40B4-BE49-F238E27FC236}">
                <a16:creationId xmlns:a16="http://schemas.microsoft.com/office/drawing/2014/main" id="{33FAEACA-C971-4B6E-8D4E-6F423455E5FB}"/>
              </a:ext>
            </a:extLst>
          </p:cNvPr>
          <p:cNvPicPr/>
          <p:nvPr/>
        </p:nvPicPr>
        <p:blipFill rotWithShape="1">
          <a:blip r:embed="rId4">
            <a:extLst>
              <a:ext uri="{28A0092B-C50C-407E-A947-70E740481C1C}">
                <a14:useLocalDpi xmlns:a14="http://schemas.microsoft.com/office/drawing/2010/main" val="0"/>
              </a:ext>
            </a:extLst>
          </a:blip>
          <a:srcRect l="430" t="12806" r="53898" b="71914"/>
          <a:stretch/>
        </p:blipFill>
        <p:spPr bwMode="auto">
          <a:xfrm>
            <a:off x="206354" y="4017219"/>
            <a:ext cx="11856695" cy="2231181"/>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5914055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601B8-2ABA-4C01-A9EB-8BB408F5DDCF}"/>
              </a:ext>
            </a:extLst>
          </p:cNvPr>
          <p:cNvSpPr>
            <a:spLocks noGrp="1"/>
          </p:cNvSpPr>
          <p:nvPr>
            <p:ph type="title"/>
          </p:nvPr>
        </p:nvSpPr>
        <p:spPr/>
        <p:txBody>
          <a:bodyPr/>
          <a:lstStyle/>
          <a:p>
            <a:r>
              <a:rPr lang="en-GB" dirty="0"/>
              <a:t>Project Plan</a:t>
            </a:r>
          </a:p>
        </p:txBody>
      </p:sp>
      <p:pic>
        <p:nvPicPr>
          <p:cNvPr id="6" name="Picture 5">
            <a:extLst>
              <a:ext uri="{FF2B5EF4-FFF2-40B4-BE49-F238E27FC236}">
                <a16:creationId xmlns:a16="http://schemas.microsoft.com/office/drawing/2014/main" id="{B6363552-FE57-41EA-AD29-782AE5C35451}"/>
              </a:ext>
            </a:extLst>
          </p:cNvPr>
          <p:cNvPicPr/>
          <p:nvPr/>
        </p:nvPicPr>
        <p:blipFill rotWithShape="1">
          <a:blip r:embed="rId3">
            <a:extLst>
              <a:ext uri="{28A0092B-C50C-407E-A947-70E740481C1C}">
                <a14:useLocalDpi xmlns:a14="http://schemas.microsoft.com/office/drawing/2010/main" val="0"/>
              </a:ext>
            </a:extLst>
          </a:blip>
          <a:srcRect t="10870" r="32727" b="76118"/>
          <a:stretch/>
        </p:blipFill>
        <p:spPr bwMode="auto">
          <a:xfrm>
            <a:off x="76027" y="1482334"/>
            <a:ext cx="11981861" cy="1303625"/>
          </a:xfrm>
          <a:prstGeom prst="rect">
            <a:avLst/>
          </a:prstGeom>
          <a:ln>
            <a:noFill/>
          </a:ln>
          <a:extLst>
            <a:ext uri="{53640926-AAD7-44D8-BBD7-CCE9431645EC}">
              <a14:shadowObscured xmlns:a14="http://schemas.microsoft.com/office/drawing/2010/main"/>
            </a:ext>
          </a:extLst>
        </p:spPr>
      </p:pic>
      <p:pic>
        <p:nvPicPr>
          <p:cNvPr id="5" name="Picture 4">
            <a:extLst>
              <a:ext uri="{FF2B5EF4-FFF2-40B4-BE49-F238E27FC236}">
                <a16:creationId xmlns:a16="http://schemas.microsoft.com/office/drawing/2014/main" id="{F7DC1903-3405-4154-BF91-0AD41D7EF29E}"/>
              </a:ext>
            </a:extLst>
          </p:cNvPr>
          <p:cNvPicPr/>
          <p:nvPr/>
        </p:nvPicPr>
        <p:blipFill rotWithShape="1">
          <a:blip r:embed="rId4">
            <a:extLst>
              <a:ext uri="{28A0092B-C50C-407E-A947-70E740481C1C}">
                <a14:useLocalDpi xmlns:a14="http://schemas.microsoft.com/office/drawing/2010/main" val="0"/>
              </a:ext>
            </a:extLst>
          </a:blip>
          <a:srcRect l="508" t="12613" r="8869" b="67224"/>
          <a:stretch/>
        </p:blipFill>
        <p:spPr bwMode="auto">
          <a:xfrm>
            <a:off x="76026" y="3855308"/>
            <a:ext cx="11981860" cy="1636196"/>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4627262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601B8-2ABA-4C01-A9EB-8BB408F5DDCF}"/>
              </a:ext>
            </a:extLst>
          </p:cNvPr>
          <p:cNvSpPr>
            <a:spLocks noGrp="1"/>
          </p:cNvSpPr>
          <p:nvPr>
            <p:ph type="title"/>
          </p:nvPr>
        </p:nvSpPr>
        <p:spPr/>
        <p:txBody>
          <a:bodyPr/>
          <a:lstStyle/>
          <a:p>
            <a:r>
              <a:rPr lang="en-GB" dirty="0"/>
              <a:t>Project Plan</a:t>
            </a:r>
          </a:p>
        </p:txBody>
      </p:sp>
      <p:pic>
        <p:nvPicPr>
          <p:cNvPr id="5" name="Picture 4">
            <a:extLst>
              <a:ext uri="{FF2B5EF4-FFF2-40B4-BE49-F238E27FC236}">
                <a16:creationId xmlns:a16="http://schemas.microsoft.com/office/drawing/2014/main" id="{B76F25E2-1734-49EC-907D-6DF1FAF43826}"/>
              </a:ext>
            </a:extLst>
          </p:cNvPr>
          <p:cNvPicPr/>
          <p:nvPr/>
        </p:nvPicPr>
        <p:blipFill rotWithShape="1">
          <a:blip r:embed="rId3">
            <a:extLst>
              <a:ext uri="{28A0092B-C50C-407E-A947-70E740481C1C}">
                <a14:useLocalDpi xmlns:a14="http://schemas.microsoft.com/office/drawing/2010/main" val="0"/>
              </a:ext>
            </a:extLst>
          </a:blip>
          <a:srcRect t="12657" r="56047" b="74016"/>
          <a:stretch/>
        </p:blipFill>
        <p:spPr bwMode="auto">
          <a:xfrm>
            <a:off x="133473" y="1270000"/>
            <a:ext cx="11925054" cy="2034032"/>
          </a:xfrm>
          <a:prstGeom prst="rect">
            <a:avLst/>
          </a:prstGeom>
          <a:ln>
            <a:noFill/>
          </a:ln>
          <a:extLst>
            <a:ext uri="{53640926-AAD7-44D8-BBD7-CCE9431645EC}">
              <a14:shadowObscured xmlns:a14="http://schemas.microsoft.com/office/drawing/2010/main"/>
            </a:ext>
          </a:extLst>
        </p:spPr>
      </p:pic>
      <p:pic>
        <p:nvPicPr>
          <p:cNvPr id="8" name="Picture 7">
            <a:extLst>
              <a:ext uri="{FF2B5EF4-FFF2-40B4-BE49-F238E27FC236}">
                <a16:creationId xmlns:a16="http://schemas.microsoft.com/office/drawing/2014/main" id="{00F413D9-317D-4F61-9762-C2729DA2E95A}"/>
              </a:ext>
            </a:extLst>
          </p:cNvPr>
          <p:cNvPicPr/>
          <p:nvPr/>
        </p:nvPicPr>
        <p:blipFill rotWithShape="1">
          <a:blip r:embed="rId4">
            <a:extLst>
              <a:ext uri="{28A0092B-C50C-407E-A947-70E740481C1C}">
                <a14:useLocalDpi xmlns:a14="http://schemas.microsoft.com/office/drawing/2010/main" val="0"/>
              </a:ext>
            </a:extLst>
          </a:blip>
          <a:srcRect t="12381" r="59915" b="78029"/>
          <a:stretch/>
        </p:blipFill>
        <p:spPr bwMode="auto">
          <a:xfrm>
            <a:off x="133473" y="3834385"/>
            <a:ext cx="11925054" cy="1604806"/>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252505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360EB34-8606-4E75-9F0E-F7AC1BD1851D}"/>
              </a:ext>
            </a:extLst>
          </p:cNvPr>
          <p:cNvSpPr>
            <a:spLocks noGrp="1"/>
          </p:cNvSpPr>
          <p:nvPr>
            <p:ph type="title"/>
          </p:nvPr>
        </p:nvSpPr>
        <p:spPr/>
        <p:txBody>
          <a:bodyPr/>
          <a:lstStyle/>
          <a:p>
            <a:r>
              <a:rPr lang="en-GB" dirty="0"/>
              <a:t>Literature Review – </a:t>
            </a:r>
            <a:r>
              <a:rPr lang="en-GB" dirty="0" err="1"/>
              <a:t>Mockups</a:t>
            </a:r>
            <a:endParaRPr lang="en-GB" dirty="0"/>
          </a:p>
        </p:txBody>
      </p:sp>
      <p:sp>
        <p:nvSpPr>
          <p:cNvPr id="5" name="Text Placeholder 4">
            <a:extLst>
              <a:ext uri="{FF2B5EF4-FFF2-40B4-BE49-F238E27FC236}">
                <a16:creationId xmlns:a16="http://schemas.microsoft.com/office/drawing/2014/main" id="{745E018B-0400-4569-80F5-F16448F86321}"/>
              </a:ext>
            </a:extLst>
          </p:cNvPr>
          <p:cNvSpPr>
            <a:spLocks noGrp="1"/>
          </p:cNvSpPr>
          <p:nvPr>
            <p:ph type="body" idx="1"/>
          </p:nvPr>
        </p:nvSpPr>
        <p:spPr/>
        <p:txBody>
          <a:bodyPr/>
          <a:lstStyle/>
          <a:p>
            <a:r>
              <a:rPr lang="en-GB" dirty="0"/>
              <a:t>Screen Flow · Menu Screen · Practice Screen · </a:t>
            </a:r>
            <a:r>
              <a:rPr lang="en-GB" dirty="0" err="1"/>
              <a:t>Leaderboard</a:t>
            </a:r>
            <a:r>
              <a:rPr lang="en-GB" dirty="0"/>
              <a:t> Screen</a:t>
            </a:r>
          </a:p>
        </p:txBody>
      </p:sp>
    </p:spTree>
    <p:extLst>
      <p:ext uri="{BB962C8B-B14F-4D97-AF65-F5344CB8AC3E}">
        <p14:creationId xmlns:p14="http://schemas.microsoft.com/office/powerpoint/2010/main" val="988926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5DCCC-FCB7-4D77-8F66-1F98A4E3A4AB}"/>
              </a:ext>
            </a:extLst>
          </p:cNvPr>
          <p:cNvSpPr>
            <a:spLocks noGrp="1"/>
          </p:cNvSpPr>
          <p:nvPr>
            <p:ph type="title"/>
          </p:nvPr>
        </p:nvSpPr>
        <p:spPr/>
        <p:txBody>
          <a:bodyPr/>
          <a:lstStyle/>
          <a:p>
            <a:r>
              <a:rPr lang="en-GB" dirty="0"/>
              <a:t>Screen Flow</a:t>
            </a:r>
          </a:p>
        </p:txBody>
      </p:sp>
      <p:pic>
        <p:nvPicPr>
          <p:cNvPr id="9" name="Picture 8">
            <a:extLst>
              <a:ext uri="{FF2B5EF4-FFF2-40B4-BE49-F238E27FC236}">
                <a16:creationId xmlns:a16="http://schemas.microsoft.com/office/drawing/2014/main" id="{7FEC3D4F-541F-4A41-B097-5E7428F1D564}"/>
              </a:ext>
            </a:extLst>
          </p:cNvPr>
          <p:cNvPicPr>
            <a:picLocks noChangeAspect="1"/>
          </p:cNvPicPr>
          <p:nvPr/>
        </p:nvPicPr>
        <p:blipFill rotWithShape="1">
          <a:blip r:embed="rId3"/>
          <a:srcRect l="5555" t="22384" r="13504" b="15425"/>
          <a:stretch/>
        </p:blipFill>
        <p:spPr>
          <a:xfrm>
            <a:off x="247449" y="1675288"/>
            <a:ext cx="11697101" cy="5055363"/>
          </a:xfrm>
          <a:prstGeom prst="rect">
            <a:avLst/>
          </a:prstGeom>
        </p:spPr>
      </p:pic>
    </p:spTree>
    <p:extLst>
      <p:ext uri="{BB962C8B-B14F-4D97-AF65-F5344CB8AC3E}">
        <p14:creationId xmlns:p14="http://schemas.microsoft.com/office/powerpoint/2010/main" val="205528158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5DCCC-FCB7-4D77-8F66-1F98A4E3A4AB}"/>
              </a:ext>
            </a:extLst>
          </p:cNvPr>
          <p:cNvSpPr>
            <a:spLocks noGrp="1"/>
          </p:cNvSpPr>
          <p:nvPr>
            <p:ph type="title"/>
          </p:nvPr>
        </p:nvSpPr>
        <p:spPr/>
        <p:txBody>
          <a:bodyPr/>
          <a:lstStyle/>
          <a:p>
            <a:r>
              <a:rPr lang="en-GB" dirty="0"/>
              <a:t>Mock-ups – Menu Screen</a:t>
            </a:r>
          </a:p>
        </p:txBody>
      </p:sp>
      <p:pic>
        <p:nvPicPr>
          <p:cNvPr id="13" name="Picture 12">
            <a:extLst>
              <a:ext uri="{FF2B5EF4-FFF2-40B4-BE49-F238E27FC236}">
                <a16:creationId xmlns:a16="http://schemas.microsoft.com/office/drawing/2014/main" id="{1C8D7BB2-3169-4B37-91FF-E282B4AD004D}"/>
              </a:ext>
            </a:extLst>
          </p:cNvPr>
          <p:cNvPicPr>
            <a:picLocks noChangeAspect="1"/>
          </p:cNvPicPr>
          <p:nvPr/>
        </p:nvPicPr>
        <p:blipFill rotWithShape="1">
          <a:blip r:embed="rId3"/>
          <a:srcRect l="16608" t="11958" r="17320" b="4868"/>
          <a:stretch/>
        </p:blipFill>
        <p:spPr>
          <a:xfrm>
            <a:off x="1378857" y="1188222"/>
            <a:ext cx="7909659" cy="5600894"/>
          </a:xfrm>
          <a:prstGeom prst="rect">
            <a:avLst/>
          </a:prstGeom>
        </p:spPr>
      </p:pic>
    </p:spTree>
    <p:extLst>
      <p:ext uri="{BB962C8B-B14F-4D97-AF65-F5344CB8AC3E}">
        <p14:creationId xmlns:p14="http://schemas.microsoft.com/office/powerpoint/2010/main" val="37260994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5DCCC-FCB7-4D77-8F66-1F98A4E3A4AB}"/>
              </a:ext>
            </a:extLst>
          </p:cNvPr>
          <p:cNvSpPr>
            <a:spLocks noGrp="1"/>
          </p:cNvSpPr>
          <p:nvPr>
            <p:ph type="title"/>
          </p:nvPr>
        </p:nvSpPr>
        <p:spPr/>
        <p:txBody>
          <a:bodyPr/>
          <a:lstStyle/>
          <a:p>
            <a:r>
              <a:rPr lang="en-GB" dirty="0"/>
              <a:t>Mock-ups – Practice Screen</a:t>
            </a:r>
          </a:p>
        </p:txBody>
      </p:sp>
      <p:pic>
        <p:nvPicPr>
          <p:cNvPr id="6" name="Picture 5">
            <a:extLst>
              <a:ext uri="{FF2B5EF4-FFF2-40B4-BE49-F238E27FC236}">
                <a16:creationId xmlns:a16="http://schemas.microsoft.com/office/drawing/2014/main" id="{47033047-B557-453D-ABC2-526B097332F0}"/>
              </a:ext>
            </a:extLst>
          </p:cNvPr>
          <p:cNvPicPr>
            <a:picLocks noChangeAspect="1"/>
          </p:cNvPicPr>
          <p:nvPr/>
        </p:nvPicPr>
        <p:blipFill rotWithShape="1">
          <a:blip r:embed="rId3"/>
          <a:srcRect l="16667" t="11759" r="17396" b="4907"/>
          <a:stretch/>
        </p:blipFill>
        <p:spPr>
          <a:xfrm>
            <a:off x="2070100" y="1390650"/>
            <a:ext cx="7499350" cy="5331291"/>
          </a:xfrm>
          <a:prstGeom prst="rect">
            <a:avLst/>
          </a:prstGeom>
        </p:spPr>
      </p:pic>
    </p:spTree>
    <p:extLst>
      <p:ext uri="{BB962C8B-B14F-4D97-AF65-F5344CB8AC3E}">
        <p14:creationId xmlns:p14="http://schemas.microsoft.com/office/powerpoint/2010/main" val="119116851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5DCCC-FCB7-4D77-8F66-1F98A4E3A4AB}"/>
              </a:ext>
            </a:extLst>
          </p:cNvPr>
          <p:cNvSpPr>
            <a:spLocks noGrp="1"/>
          </p:cNvSpPr>
          <p:nvPr>
            <p:ph type="title"/>
          </p:nvPr>
        </p:nvSpPr>
        <p:spPr/>
        <p:txBody>
          <a:bodyPr>
            <a:normAutofit/>
          </a:bodyPr>
          <a:lstStyle/>
          <a:p>
            <a:r>
              <a:rPr lang="en-GB" dirty="0" err="1"/>
              <a:t>Mockups</a:t>
            </a:r>
            <a:r>
              <a:rPr lang="en-GB" dirty="0"/>
              <a:t> – </a:t>
            </a:r>
            <a:br>
              <a:rPr lang="en-GB" dirty="0"/>
            </a:br>
            <a:r>
              <a:rPr lang="en-GB" dirty="0"/>
              <a:t>Leaderboard Screen</a:t>
            </a:r>
          </a:p>
        </p:txBody>
      </p:sp>
      <p:pic>
        <p:nvPicPr>
          <p:cNvPr id="7" name="Picture 6">
            <a:extLst>
              <a:ext uri="{FF2B5EF4-FFF2-40B4-BE49-F238E27FC236}">
                <a16:creationId xmlns:a16="http://schemas.microsoft.com/office/drawing/2014/main" id="{7B78D3DE-CDC7-4826-9BD9-E8F5A6ADCBA5}"/>
              </a:ext>
            </a:extLst>
          </p:cNvPr>
          <p:cNvPicPr>
            <a:picLocks noChangeAspect="1"/>
          </p:cNvPicPr>
          <p:nvPr/>
        </p:nvPicPr>
        <p:blipFill rotWithShape="1">
          <a:blip r:embed="rId3"/>
          <a:srcRect l="32381" t="6878" r="33095" b="6667"/>
          <a:stretch/>
        </p:blipFill>
        <p:spPr>
          <a:xfrm>
            <a:off x="4975668" y="38581"/>
            <a:ext cx="4813813" cy="6780837"/>
          </a:xfrm>
          <a:prstGeom prst="rect">
            <a:avLst/>
          </a:prstGeom>
        </p:spPr>
      </p:pic>
    </p:spTree>
    <p:extLst>
      <p:ext uri="{BB962C8B-B14F-4D97-AF65-F5344CB8AC3E}">
        <p14:creationId xmlns:p14="http://schemas.microsoft.com/office/powerpoint/2010/main" val="101634930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EE4B3-9FF1-40C8-9640-82FB905D0134}"/>
              </a:ext>
            </a:extLst>
          </p:cNvPr>
          <p:cNvSpPr>
            <a:spLocks noGrp="1"/>
          </p:cNvSpPr>
          <p:nvPr>
            <p:ph type="title"/>
          </p:nvPr>
        </p:nvSpPr>
        <p:spPr/>
        <p:txBody>
          <a:bodyPr/>
          <a:lstStyle/>
          <a:p>
            <a:r>
              <a:rPr lang="en-GB" dirty="0"/>
              <a:t>Any Questions?</a:t>
            </a:r>
          </a:p>
        </p:txBody>
      </p:sp>
    </p:spTree>
    <p:extLst>
      <p:ext uri="{BB962C8B-B14F-4D97-AF65-F5344CB8AC3E}">
        <p14:creationId xmlns:p14="http://schemas.microsoft.com/office/powerpoint/2010/main" val="325293888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2C908-0FFC-4AF5-A1AB-CD6F3F876707}"/>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F052EA71-EF48-4EE7-8CDA-5F1803A71177}"/>
              </a:ext>
            </a:extLst>
          </p:cNvPr>
          <p:cNvSpPr>
            <a:spLocks noGrp="1"/>
          </p:cNvSpPr>
          <p:nvPr>
            <p:ph idx="1"/>
          </p:nvPr>
        </p:nvSpPr>
        <p:spPr>
          <a:xfrm>
            <a:off x="677334" y="1475232"/>
            <a:ext cx="8596668" cy="5242559"/>
          </a:xfrm>
        </p:spPr>
        <p:txBody>
          <a:bodyPr/>
          <a:lstStyle/>
          <a:p>
            <a:pPr>
              <a:buFont typeface="+mj-lt"/>
              <a:buAutoNum type="arabicPeriod"/>
            </a:pPr>
            <a:r>
              <a:rPr lang="en-GB" sz="1400" dirty="0">
                <a:effectLst/>
                <a:latin typeface="Calibri" panose="020F0502020204030204" pitchFamily="34" charset="0"/>
                <a:ea typeface="Calibri" panose="020F0502020204030204" pitchFamily="34" charset="0"/>
                <a:cs typeface="Times New Roman" panose="02020603050405020304" pitchFamily="18" charset="0"/>
              </a:rPr>
              <a:t>Welsh Government. </a:t>
            </a:r>
            <a:r>
              <a:rPr lang="en-GB" sz="1400" dirty="0" err="1">
                <a:effectLst/>
                <a:latin typeface="Calibri" panose="020F0502020204030204" pitchFamily="34" charset="0"/>
                <a:ea typeface="Calibri" panose="020F0502020204030204" pitchFamily="34" charset="0"/>
                <a:cs typeface="Times New Roman" panose="02020603050405020304" pitchFamily="18" charset="0"/>
              </a:rPr>
              <a:t>Gov.wales</a:t>
            </a:r>
            <a:r>
              <a:rPr lang="en-GB" sz="1400" dirty="0">
                <a:effectLst/>
                <a:latin typeface="Calibri" panose="020F0502020204030204" pitchFamily="34" charset="0"/>
                <a:ea typeface="Calibri" panose="020F0502020204030204" pitchFamily="34" charset="0"/>
                <a:cs typeface="Times New Roman" panose="02020603050405020304" pitchFamily="18" charset="0"/>
              </a:rPr>
              <a:t> 2020 [Accessed: 10/11/2020] Available From: </a:t>
            </a:r>
            <a:r>
              <a:rPr lang="en-GB" sz="1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https://gov.wales/sites/default/files/statistics-and-research/2020-01/examination-results-september-2018-august-2019-revised-477.pdf</a:t>
            </a:r>
            <a:r>
              <a:rPr lang="en-GB" sz="14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buNone/>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buFont typeface="+mj-lt"/>
              <a:buAutoNum type="arabicPeriod" startAt="2"/>
            </a:pPr>
            <a:r>
              <a:rPr lang="en-GB" sz="1400" dirty="0">
                <a:effectLst/>
                <a:latin typeface="Calibri" panose="020F0502020204030204" pitchFamily="34" charset="0"/>
                <a:ea typeface="Calibri" panose="020F0502020204030204" pitchFamily="34" charset="0"/>
                <a:cs typeface="Times New Roman" panose="02020603050405020304" pitchFamily="18" charset="0"/>
              </a:rPr>
              <a:t>Welsh Government. </a:t>
            </a:r>
            <a:r>
              <a:rPr lang="en-GB" sz="1400" dirty="0" err="1">
                <a:effectLst/>
                <a:latin typeface="Calibri" panose="020F0502020204030204" pitchFamily="34" charset="0"/>
                <a:ea typeface="Calibri" panose="020F0502020204030204" pitchFamily="34" charset="0"/>
                <a:cs typeface="Times New Roman" panose="02020603050405020304" pitchFamily="18" charset="0"/>
              </a:rPr>
              <a:t>Gov.wales</a:t>
            </a:r>
            <a:r>
              <a:rPr lang="en-GB" sz="1400" dirty="0">
                <a:effectLst/>
                <a:latin typeface="Calibri" panose="020F0502020204030204" pitchFamily="34" charset="0"/>
                <a:ea typeface="Calibri" panose="020F0502020204030204" pitchFamily="34" charset="0"/>
                <a:cs typeface="Times New Roman" panose="02020603050405020304" pitchFamily="18" charset="0"/>
              </a:rPr>
              <a:t> 2020 [Accessed: 12/12/2020] Available From: </a:t>
            </a:r>
            <a:r>
              <a:rPr lang="en-GB" sz="1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https://gov.wales/sites/default/files/statistics-and-research/2020-12/examination-results-september-2019-august-2020-502.pdf</a:t>
            </a:r>
            <a:r>
              <a:rPr lang="en-GB" sz="14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buFont typeface="+mj-lt"/>
              <a:buAutoNum type="arabicPeriod" startAt="3"/>
            </a:pPr>
            <a:r>
              <a:rPr lang="en-GB" sz="1400" dirty="0">
                <a:effectLst/>
                <a:latin typeface="Calibri" panose="020F0502020204030204" pitchFamily="34" charset="0"/>
                <a:ea typeface="Calibri" panose="020F0502020204030204" pitchFamily="34" charset="0"/>
                <a:cs typeface="Times New Roman" panose="02020603050405020304" pitchFamily="18" charset="0"/>
              </a:rPr>
              <a:t>Opitz E, et al. ResearchGate.net 2016 [Accessed: 11/11/2020] Available From: </a:t>
            </a:r>
            <a:r>
              <a:rPr lang="en-GB" sz="1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https://www.researchgate.net/publication/307945552_Remediation_for_Students_With_Mathematics_Difficulties_An_Intervention_Study_in_Middle_Schools</a:t>
            </a:r>
            <a:r>
              <a:rPr lang="en-GB" sz="14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buNone/>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buFont typeface="+mj-lt"/>
              <a:buAutoNum type="arabicPeriod" startAt="4"/>
            </a:pPr>
            <a:r>
              <a:rPr lang="en-GB" sz="1400" dirty="0">
                <a:effectLst/>
                <a:latin typeface="Calibri" panose="020F0502020204030204" pitchFamily="34" charset="0"/>
                <a:ea typeface="Calibri" panose="020F0502020204030204" pitchFamily="34" charset="0"/>
                <a:cs typeface="Times New Roman" panose="02020603050405020304" pitchFamily="18" charset="0"/>
              </a:rPr>
              <a:t>Nelson G, et al. ResearchGate.net 2016 [Accessed: 11/11/2020] Available From: </a:t>
            </a:r>
            <a:r>
              <a:rPr lang="en-GB" sz="1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https://www.researchgate.net/publication/298898367_Is_Mathematical_Representation_of_Problems_an_Evidence-Based_Strategy_for_Students_With_Mathematics_Difficulties</a:t>
            </a:r>
            <a:r>
              <a:rPr lang="en-GB" sz="1400" dirty="0">
                <a:effectLst/>
                <a:latin typeface="Calibri" panose="020F0502020204030204" pitchFamily="34" charset="0"/>
                <a:ea typeface="Calibri" panose="020F0502020204030204" pitchFamily="34" charset="0"/>
                <a:cs typeface="Times New Roman" panose="02020603050405020304" pitchFamily="18" charset="0"/>
              </a:rPr>
              <a:t> </a:t>
            </a:r>
          </a:p>
          <a:p>
            <a:pPr>
              <a:buFont typeface="+mj-lt"/>
              <a:buAutoNum type="arabicPeriod" startAt="4"/>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buFont typeface="+mj-lt"/>
              <a:buAutoNum type="arabicPeriod" startAt="4"/>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1909733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2C908-0FFC-4AF5-A1AB-CD6F3F876707}"/>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F052EA71-EF48-4EE7-8CDA-5F1803A71177}"/>
              </a:ext>
            </a:extLst>
          </p:cNvPr>
          <p:cNvSpPr>
            <a:spLocks noGrp="1"/>
          </p:cNvSpPr>
          <p:nvPr>
            <p:ph idx="1"/>
          </p:nvPr>
        </p:nvSpPr>
        <p:spPr>
          <a:xfrm>
            <a:off x="677334" y="1426464"/>
            <a:ext cx="8596668" cy="5242559"/>
          </a:xfrm>
        </p:spPr>
        <p:txBody>
          <a:bodyPr>
            <a:normAutofit/>
          </a:bodyPr>
          <a:lstStyle/>
          <a:p>
            <a:pPr marL="342900" lvl="0" indent="-342900">
              <a:lnSpc>
                <a:spcPct val="107000"/>
              </a:lnSpc>
              <a:spcAft>
                <a:spcPts val="800"/>
              </a:spcAft>
              <a:buFont typeface="+mj-lt"/>
              <a:buAutoNum type="arabicPeriod" startAt="5"/>
            </a:pPr>
            <a:r>
              <a:rPr lang="en-GB" sz="1400" dirty="0">
                <a:effectLst/>
                <a:latin typeface="Calibri" panose="020F0502020204030204" pitchFamily="34" charset="0"/>
                <a:ea typeface="Calibri" panose="020F0502020204030204" pitchFamily="34" charset="0"/>
                <a:cs typeface="Times New Roman" panose="02020603050405020304" pitchFamily="18" charset="0"/>
              </a:rPr>
              <a:t>Stocker, J. ResearchGate.net 2016 [Accessed: 12/11/2020] Available From: </a:t>
            </a:r>
            <a:r>
              <a:rPr lang="en-GB" sz="1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https://www.researchgate.net/publication/305042959_Impact_of_Cover_Copy_and_Compare_on_fluency_outcomes_for_students_with_disabilities_and_math_deficits_A_review_of_the_literature</a:t>
            </a:r>
            <a:r>
              <a:rPr lang="en-GB" sz="1400" dirty="0">
                <a:effectLst/>
                <a:latin typeface="Calibri" panose="020F0502020204030204" pitchFamily="34" charset="0"/>
                <a:ea typeface="Calibri" panose="020F0502020204030204" pitchFamily="34" charset="0"/>
                <a:cs typeface="Times New Roman" panose="02020603050405020304" pitchFamily="18" charset="0"/>
              </a:rPr>
              <a:t> </a:t>
            </a:r>
          </a:p>
          <a:p>
            <a:pPr marL="342900" lvl="0" indent="-342900">
              <a:lnSpc>
                <a:spcPct val="107000"/>
              </a:lnSpc>
              <a:spcAft>
                <a:spcPts val="800"/>
              </a:spcAft>
              <a:buFont typeface="+mj-lt"/>
              <a:buAutoNum type="arabicPeriod" startAt="5"/>
            </a:pP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startAt="5"/>
            </a:pPr>
            <a:r>
              <a:rPr lang="en-GB" sz="1400" dirty="0">
                <a:effectLst/>
                <a:latin typeface="Calibri" panose="020F0502020204030204" pitchFamily="34" charset="0"/>
                <a:ea typeface="Calibri" panose="020F0502020204030204" pitchFamily="34" charset="0"/>
                <a:cs typeface="Times New Roman" panose="02020603050405020304" pitchFamily="18" charset="0"/>
              </a:rPr>
              <a:t>Jaleel S &amp; Thomas A. HRPub.org 2019 [Accessed: 30/11/2020] Available From: </a:t>
            </a:r>
            <a:r>
              <a:rPr lang="en-GB" sz="1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http://www.hrpub.org/download/book16-978-1-943484-20-1.pdf</a:t>
            </a:r>
            <a:endParaRPr lang="en-GB" sz="1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startAt="5"/>
            </a:pPr>
            <a:endParaRPr lang="en-GB" sz="1400" u="sng" dirty="0">
              <a:solidFill>
                <a:srgbClr val="0563C1"/>
              </a:solidFill>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Font typeface="+mj-lt"/>
              <a:buAutoNum type="arabicPeriod" startAt="5"/>
            </a:pPr>
            <a:r>
              <a:rPr lang="en-GB" sz="1400" dirty="0">
                <a:effectLst/>
                <a:latin typeface="Calibri" panose="020F0502020204030204" pitchFamily="34" charset="0"/>
                <a:ea typeface="Calibri" panose="020F0502020204030204" pitchFamily="34" charset="0"/>
                <a:cs typeface="Times New Roman" panose="02020603050405020304" pitchFamily="18" charset="0"/>
              </a:rPr>
              <a:t>Ellington S &amp; Benders D. ResearchGate.net 2012 [Accessed: 30/11/2020] Available From: </a:t>
            </a:r>
            <a:r>
              <a:rPr lang="en-GB" sz="1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https://www.researchgate.net/publication/256022625_Learning_Style_and_it%27s_importance_in_Education</a:t>
            </a:r>
            <a:r>
              <a:rPr lang="en-GB" sz="1400" dirty="0">
                <a:effectLst/>
                <a:latin typeface="Calibri" panose="020F0502020204030204" pitchFamily="34" charset="0"/>
                <a:ea typeface="Calibri" panose="020F0502020204030204" pitchFamily="34" charset="0"/>
                <a:cs typeface="Times New Roman" panose="02020603050405020304" pitchFamily="18" charset="0"/>
              </a:rPr>
              <a:t> </a:t>
            </a:r>
          </a:p>
          <a:p>
            <a:pPr marL="342900" lvl="0" indent="-342900">
              <a:lnSpc>
                <a:spcPct val="107000"/>
              </a:lnSpc>
              <a:spcAft>
                <a:spcPts val="800"/>
              </a:spcAft>
              <a:buFont typeface="+mj-lt"/>
              <a:buAutoNum type="arabicPeriod" startAt="5"/>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Font typeface="+mj-lt"/>
              <a:buAutoNum type="arabicPeriod" startAt="5"/>
            </a:pPr>
            <a:r>
              <a:rPr lang="en-GB" sz="1400" dirty="0">
                <a:effectLst/>
                <a:latin typeface="Calibri" panose="020F0502020204030204" pitchFamily="34" charset="0"/>
                <a:ea typeface="Calibri" panose="020F0502020204030204" pitchFamily="34" charset="0"/>
                <a:cs typeface="Times New Roman" panose="02020603050405020304" pitchFamily="18" charset="0"/>
              </a:rPr>
              <a:t>Pearson. Pearson.com 2016 [Accessed: 30/11/2020] Available From: </a:t>
            </a:r>
            <a:r>
              <a:rPr lang="en-GB" sz="1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https://www.pearson.com/content/dam/one-dot-com/one-dot-com/us/en/pearson-ed/downloads/Learning-Styles.pdf</a:t>
            </a:r>
            <a:r>
              <a:rPr lang="en-GB" sz="1400" dirty="0">
                <a:effectLst/>
                <a:latin typeface="Calibri" panose="020F050202020403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16309012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2C908-0FFC-4AF5-A1AB-CD6F3F876707}"/>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F052EA71-EF48-4EE7-8CDA-5F1803A71177}"/>
              </a:ext>
            </a:extLst>
          </p:cNvPr>
          <p:cNvSpPr>
            <a:spLocks noGrp="1"/>
          </p:cNvSpPr>
          <p:nvPr>
            <p:ph idx="1"/>
          </p:nvPr>
        </p:nvSpPr>
        <p:spPr>
          <a:xfrm>
            <a:off x="677334" y="1426464"/>
            <a:ext cx="8596668" cy="5242559"/>
          </a:xfrm>
        </p:spPr>
        <p:txBody>
          <a:bodyPr>
            <a:normAutofit/>
          </a:bodyPr>
          <a:lstStyle/>
          <a:p>
            <a:pPr>
              <a:lnSpc>
                <a:spcPct val="107000"/>
              </a:lnSpc>
              <a:spcAft>
                <a:spcPts val="800"/>
              </a:spcAft>
              <a:buFont typeface="+mj-lt"/>
              <a:buAutoNum type="arabicPeriod" startAt="9"/>
            </a:pPr>
            <a:r>
              <a:rPr lang="en-GB" sz="1400" dirty="0">
                <a:effectLst/>
                <a:latin typeface="Calibri" panose="020F0502020204030204" pitchFamily="34" charset="0"/>
                <a:ea typeface="Calibri" panose="020F0502020204030204" pitchFamily="34" charset="0"/>
                <a:cs typeface="Times New Roman" panose="02020603050405020304" pitchFamily="18" charset="0"/>
              </a:rPr>
              <a:t>Newton P &amp; Miah M. Frontiersin.org 2017 [Accessed: 01/12/2020] Available From: </a:t>
            </a:r>
            <a:r>
              <a:rPr lang="en-GB" sz="1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https://www.frontiersin.org/articles/10.3389/fpsyg.2017.00444/full</a:t>
            </a:r>
            <a:r>
              <a:rPr lang="en-GB" sz="14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buFont typeface="+mj-lt"/>
              <a:buAutoNum type="arabicPeriod" startAt="9"/>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Font typeface="+mj-lt"/>
              <a:buAutoNum type="arabicPeriod" startAt="9"/>
            </a:pPr>
            <a:r>
              <a:rPr lang="en-GB" sz="1400" dirty="0" err="1">
                <a:effectLst/>
                <a:latin typeface="Calibri" panose="020F0502020204030204" pitchFamily="34" charset="0"/>
                <a:ea typeface="Calibri" panose="020F0502020204030204" pitchFamily="34" charset="0"/>
                <a:cs typeface="Times New Roman" panose="02020603050405020304" pitchFamily="18" charset="0"/>
              </a:rPr>
              <a:t>Deterding</a:t>
            </a:r>
            <a:r>
              <a:rPr lang="en-GB" sz="1400" dirty="0">
                <a:effectLst/>
                <a:latin typeface="Calibri" panose="020F0502020204030204" pitchFamily="34" charset="0"/>
                <a:ea typeface="Calibri" panose="020F0502020204030204" pitchFamily="34" charset="0"/>
                <a:cs typeface="Times New Roman" panose="02020603050405020304" pitchFamily="18" charset="0"/>
              </a:rPr>
              <a:t> S, et al. ResearchGate.net 2011 [Accessed: 13/11/2020] Available From: </a:t>
            </a:r>
            <a:r>
              <a:rPr lang="en-GB" sz="1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https://www.researchgate.net/publication/230854710_From_Game_Design_Elements_to_Gamefulness_Defining_Gamification</a:t>
            </a:r>
            <a:r>
              <a:rPr lang="en-GB" sz="1400" dirty="0">
                <a:effectLst/>
                <a:latin typeface="Calibri" panose="020F0502020204030204" pitchFamily="34" charset="0"/>
                <a:ea typeface="Calibri" panose="020F0502020204030204" pitchFamily="34" charset="0"/>
                <a:cs typeface="Times New Roman" panose="02020603050405020304" pitchFamily="18" charset="0"/>
              </a:rPr>
              <a:t> </a:t>
            </a:r>
          </a:p>
          <a:p>
            <a:pPr marL="342900" lvl="0" indent="-342900">
              <a:lnSpc>
                <a:spcPct val="107000"/>
              </a:lnSpc>
              <a:spcAft>
                <a:spcPts val="800"/>
              </a:spcAft>
              <a:buFont typeface="+mj-lt"/>
              <a:buAutoNum type="arabicPeriod" startAt="9"/>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Font typeface="+mj-lt"/>
              <a:buAutoNum type="arabicPeriod" startAt="9"/>
            </a:pPr>
            <a:r>
              <a:rPr lang="en-GB" sz="1400" dirty="0" err="1">
                <a:effectLst/>
                <a:latin typeface="Calibri" panose="020F0502020204030204" pitchFamily="34" charset="0"/>
                <a:ea typeface="Calibri" panose="020F0502020204030204" pitchFamily="34" charset="0"/>
                <a:cs typeface="Times New Roman" panose="02020603050405020304" pitchFamily="18" charset="0"/>
              </a:rPr>
              <a:t>Deterding</a:t>
            </a:r>
            <a:r>
              <a:rPr lang="en-GB" sz="1400" dirty="0">
                <a:effectLst/>
                <a:latin typeface="Calibri" panose="020F0502020204030204" pitchFamily="34" charset="0"/>
                <a:ea typeface="Calibri" panose="020F0502020204030204" pitchFamily="34" charset="0"/>
                <a:cs typeface="Times New Roman" panose="02020603050405020304" pitchFamily="18" charset="0"/>
              </a:rPr>
              <a:t> S. ResearchGate.net 2013 [Accessed: 13/11/2020] Available From: </a:t>
            </a:r>
            <a:r>
              <a:rPr lang="en-GB" sz="1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https://www.researchgate.net/publication/298489865_Gameful_design_for_learning</a:t>
            </a:r>
            <a:r>
              <a:rPr lang="en-GB" sz="1400" dirty="0">
                <a:effectLst/>
                <a:latin typeface="Calibri" panose="020F0502020204030204" pitchFamily="34" charset="0"/>
                <a:ea typeface="Calibri" panose="020F0502020204030204" pitchFamily="34" charset="0"/>
                <a:cs typeface="Times New Roman" panose="02020603050405020304" pitchFamily="18" charset="0"/>
              </a:rPr>
              <a:t> </a:t>
            </a:r>
          </a:p>
          <a:p>
            <a:pPr marL="342900" lvl="0" indent="-342900">
              <a:lnSpc>
                <a:spcPct val="107000"/>
              </a:lnSpc>
              <a:spcAft>
                <a:spcPts val="800"/>
              </a:spcAft>
              <a:buFont typeface="+mj-lt"/>
              <a:buAutoNum type="arabicPeriod" startAt="9"/>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Font typeface="+mj-lt"/>
              <a:buAutoNum type="arabicPeriod" startAt="9"/>
            </a:pPr>
            <a:r>
              <a:rPr lang="en-GB" sz="1400" dirty="0">
                <a:effectLst/>
                <a:latin typeface="Calibri" panose="020F0502020204030204" pitchFamily="34" charset="0"/>
                <a:ea typeface="Calibri" panose="020F0502020204030204" pitchFamily="34" charset="0"/>
                <a:cs typeface="Times New Roman" panose="02020603050405020304" pitchFamily="18" charset="0"/>
              </a:rPr>
              <a:t>Nah F, et al. ResearchGate.net 2014 [Accessed: 15/11/2020] Available From: </a:t>
            </a:r>
            <a:r>
              <a:rPr lang="en-GB" sz="1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https://www.researchgate.net/publication/300588016_Gamification_of_Education_A_Review_of_Literature</a:t>
            </a:r>
            <a:r>
              <a:rPr lang="en-GB" sz="1400" dirty="0">
                <a:effectLst/>
                <a:latin typeface="Calibri" panose="020F0502020204030204" pitchFamily="34" charset="0"/>
                <a:ea typeface="Calibri" panose="020F0502020204030204" pitchFamily="34" charset="0"/>
                <a:cs typeface="Times New Roman" panose="02020603050405020304" pitchFamily="18" charset="0"/>
              </a:rPr>
              <a:t> </a:t>
            </a:r>
          </a:p>
          <a:p>
            <a:pPr marL="0" lvl="0" indent="0">
              <a:lnSpc>
                <a:spcPct val="107000"/>
              </a:lnSpc>
              <a:spcAft>
                <a:spcPts val="800"/>
              </a:spcAft>
              <a:buNone/>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62035594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2C908-0FFC-4AF5-A1AB-CD6F3F876707}"/>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F052EA71-EF48-4EE7-8CDA-5F1803A71177}"/>
              </a:ext>
            </a:extLst>
          </p:cNvPr>
          <p:cNvSpPr>
            <a:spLocks noGrp="1"/>
          </p:cNvSpPr>
          <p:nvPr>
            <p:ph idx="1"/>
          </p:nvPr>
        </p:nvSpPr>
        <p:spPr>
          <a:xfrm>
            <a:off x="677334" y="1426464"/>
            <a:ext cx="8596668" cy="5242559"/>
          </a:xfrm>
        </p:spPr>
        <p:txBody>
          <a:bodyPr>
            <a:normAutofit/>
          </a:bodyPr>
          <a:lstStyle/>
          <a:p>
            <a:pPr>
              <a:lnSpc>
                <a:spcPct val="107000"/>
              </a:lnSpc>
              <a:spcAft>
                <a:spcPts val="800"/>
              </a:spcAft>
              <a:buFont typeface="+mj-lt"/>
              <a:buAutoNum type="arabicPeriod" startAt="13"/>
            </a:pPr>
            <a:r>
              <a:rPr lang="en-GB" sz="1500" dirty="0">
                <a:effectLst/>
                <a:latin typeface="Calibri" panose="020F0502020204030204" pitchFamily="34" charset="0"/>
                <a:ea typeface="Calibri" panose="020F0502020204030204" pitchFamily="34" charset="0"/>
                <a:cs typeface="Times New Roman" panose="02020603050405020304" pitchFamily="18" charset="0"/>
              </a:rPr>
              <a:t>Kahoot!. Kahoot.com 2013 [Accessed: 13/12/2020] Available From: </a:t>
            </a:r>
            <a:r>
              <a:rPr lang="en-GB" sz="15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https://kahoot.com/</a:t>
            </a:r>
            <a:r>
              <a:rPr lang="en-GB" sz="15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buFont typeface="+mj-lt"/>
              <a:buAutoNum type="arabicPeriod" startAt="13"/>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Font typeface="+mj-lt"/>
              <a:buAutoNum type="arabicPeriod" startAt="13"/>
            </a:pPr>
            <a:r>
              <a:rPr lang="en-GB" sz="1500" dirty="0">
                <a:effectLst/>
                <a:latin typeface="Calibri" panose="020F0502020204030204" pitchFamily="34" charset="0"/>
                <a:ea typeface="Calibri" panose="020F0502020204030204" pitchFamily="34" charset="0"/>
                <a:cs typeface="Times New Roman" panose="02020603050405020304" pitchFamily="18" charset="0"/>
              </a:rPr>
              <a:t>Wang A &amp;Tahir R. ScienceDirect.com 2020 [Accessed: 13/12/2020] Available From: </a:t>
            </a:r>
            <a:r>
              <a:rPr lang="en-GB" sz="15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https://www.sciencedirect.com/science/article/pii/S0360131520300208</a:t>
            </a:r>
            <a:r>
              <a:rPr lang="en-GB" sz="15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buFont typeface="+mj-lt"/>
              <a:buAutoNum type="arabicPeriod" startAt="13"/>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Font typeface="+mj-lt"/>
              <a:buAutoNum type="arabicPeriod" startAt="13"/>
            </a:pPr>
            <a:r>
              <a:rPr lang="en-GB" sz="1500" dirty="0" err="1">
                <a:effectLst/>
                <a:latin typeface="Calibri" panose="020F0502020204030204" pitchFamily="34" charset="0"/>
                <a:ea typeface="Calibri" panose="020F0502020204030204" pitchFamily="34" charset="0"/>
                <a:cs typeface="Times New Roman" panose="02020603050405020304" pitchFamily="18" charset="0"/>
              </a:rPr>
              <a:t>Knowre</a:t>
            </a:r>
            <a:r>
              <a:rPr lang="en-GB" sz="1500" dirty="0">
                <a:effectLst/>
                <a:latin typeface="Calibri" panose="020F0502020204030204" pitchFamily="34" charset="0"/>
                <a:ea typeface="Calibri" panose="020F0502020204030204" pitchFamily="34" charset="0"/>
                <a:cs typeface="Times New Roman" panose="02020603050405020304" pitchFamily="18" charset="0"/>
              </a:rPr>
              <a:t>. Knowre.com [Accessed: 14/12/2020] Available From: </a:t>
            </a:r>
            <a:r>
              <a:rPr lang="en-GB" sz="15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https://www.knowre.com/about-us</a:t>
            </a:r>
            <a:r>
              <a:rPr lang="en-GB" sz="15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buFont typeface="+mj-lt"/>
              <a:buAutoNum type="arabicPeriod" startAt="13"/>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Font typeface="+mj-lt"/>
              <a:buAutoNum type="arabicPeriod" startAt="13"/>
            </a:pPr>
            <a:r>
              <a:rPr lang="en-GB" sz="1500" dirty="0" err="1">
                <a:effectLst/>
                <a:latin typeface="Calibri" panose="020F0502020204030204" pitchFamily="34" charset="0"/>
                <a:ea typeface="Calibri" panose="020F0502020204030204" pitchFamily="34" charset="0"/>
                <a:cs typeface="Times New Roman" panose="02020603050405020304" pitchFamily="18" charset="0"/>
              </a:rPr>
              <a:t>Joo</a:t>
            </a:r>
            <a:r>
              <a:rPr lang="en-GB" sz="1500" dirty="0">
                <a:effectLst/>
                <a:latin typeface="Calibri" panose="020F0502020204030204" pitchFamily="34" charset="0"/>
                <a:ea typeface="Calibri" panose="020F0502020204030204" pitchFamily="34" charset="0"/>
                <a:cs typeface="Times New Roman" panose="02020603050405020304" pitchFamily="18" charset="0"/>
              </a:rPr>
              <a:t> D. YouTube.com 2013 [Accessed: 14/12/2020] Available From: </a:t>
            </a:r>
            <a:r>
              <a:rPr lang="en-GB" sz="15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https://www.youtube.com/watch?v=1A9ZVDfLTWk&amp;ab_channel=SparkLabsKorea</a:t>
            </a:r>
            <a:endParaRPr lang="en-GB" sz="15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Font typeface="+mj-lt"/>
              <a:buAutoNum type="arabicPeriod" startAt="13"/>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Font typeface="+mj-lt"/>
              <a:buAutoNum type="arabicPeriod" startAt="13"/>
            </a:pPr>
            <a:r>
              <a:rPr lang="en-GB" sz="1500" dirty="0" err="1">
                <a:effectLst/>
                <a:latin typeface="Calibri" panose="020F0502020204030204" pitchFamily="34" charset="0"/>
                <a:ea typeface="Calibri" panose="020F0502020204030204" pitchFamily="34" charset="0"/>
                <a:cs typeface="Times New Roman" panose="02020603050405020304" pitchFamily="18" charset="0"/>
              </a:rPr>
              <a:t>Edutaoos</a:t>
            </a:r>
            <a:r>
              <a:rPr lang="en-GB" sz="1500" dirty="0">
                <a:effectLst/>
                <a:latin typeface="Calibri" panose="020F0502020204030204" pitchFamily="34" charset="0"/>
                <a:ea typeface="Calibri" panose="020F0502020204030204" pitchFamily="34" charset="0"/>
                <a:cs typeface="Times New Roman" panose="02020603050405020304" pitchFamily="18" charset="0"/>
              </a:rPr>
              <a:t> GmbH. </a:t>
            </a:r>
            <a:r>
              <a:rPr lang="en-GB" sz="1500" dirty="0" err="1">
                <a:effectLst/>
                <a:latin typeface="Calibri" panose="020F0502020204030204" pitchFamily="34" charset="0"/>
                <a:ea typeface="Calibri" panose="020F0502020204030204" pitchFamily="34" charset="0"/>
                <a:cs typeface="Times New Roman" panose="02020603050405020304" pitchFamily="18" charset="0"/>
              </a:rPr>
              <a:t>Maphi.app</a:t>
            </a:r>
            <a:r>
              <a:rPr lang="en-GB" sz="1500" dirty="0">
                <a:effectLst/>
                <a:latin typeface="Calibri" panose="020F0502020204030204" pitchFamily="34" charset="0"/>
                <a:ea typeface="Calibri" panose="020F0502020204030204" pitchFamily="34" charset="0"/>
                <a:cs typeface="Times New Roman" panose="02020603050405020304" pitchFamily="18" charset="0"/>
              </a:rPr>
              <a:t> [Accessed: 15/12/2020] Available From: </a:t>
            </a:r>
            <a:r>
              <a:rPr lang="en-GB" sz="15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https://maphi.app/</a:t>
            </a:r>
            <a:r>
              <a:rPr lang="en-GB" sz="15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buFont typeface="+mj-lt"/>
              <a:buAutoNum type="arabicPeriod" startAt="13"/>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655076594"/>
      </p:ext>
    </p:extLst>
  </p:cSld>
  <p:clrMapOvr>
    <a:masterClrMapping/>
  </p:clrMapOvr>
</p:sld>
</file>

<file path=ppt/theme/theme1.xml><?xml version="1.0" encoding="utf-8"?>
<a:theme xmlns:a="http://schemas.openxmlformats.org/drawingml/2006/main" name="Facet">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2459</TotalTime>
  <Words>3741</Words>
  <Application>Microsoft Office PowerPoint</Application>
  <PresentationFormat>Widescreen</PresentationFormat>
  <Paragraphs>394</Paragraphs>
  <Slides>35</Slides>
  <Notes>23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35</vt:i4>
      </vt:variant>
    </vt:vector>
  </HeadingPairs>
  <TitlesOfParts>
    <vt:vector size="40" baseType="lpstr">
      <vt:lpstr>Arial</vt:lpstr>
      <vt:lpstr>Calibri</vt:lpstr>
      <vt:lpstr>Trebuchet MS</vt:lpstr>
      <vt:lpstr>Wingdings 3</vt:lpstr>
      <vt:lpstr>Facet</vt:lpstr>
      <vt:lpstr>PowerPoint Presentation</vt:lpstr>
      <vt:lpstr>Introduction</vt:lpstr>
      <vt:lpstr>Literature Review – Difficulties in Learning Mathematics</vt:lpstr>
      <vt:lpstr>Difficulties in Learning Mathematics – The Problem</vt:lpstr>
      <vt:lpstr>Difficulties in Learning Mathematics – The Cause</vt:lpstr>
      <vt:lpstr>Difficulties in Learning Mathematics – The Remedy</vt:lpstr>
      <vt:lpstr>Literature Review – Learning Styles</vt:lpstr>
      <vt:lpstr>Learning Styles – Definition</vt:lpstr>
      <vt:lpstr>Learning Styles - Types</vt:lpstr>
      <vt:lpstr>Learning Styles– Effectiveness</vt:lpstr>
      <vt:lpstr>Literature Review – Gamification</vt:lpstr>
      <vt:lpstr>Gamification - Definition</vt:lpstr>
      <vt:lpstr>Gamification – Use in Education</vt:lpstr>
      <vt:lpstr>Gamification – Effective Game Design Elements</vt:lpstr>
      <vt:lpstr>Literature Review – Existing Tools</vt:lpstr>
      <vt:lpstr>Existing Tools – Kahoot!</vt:lpstr>
      <vt:lpstr>Existing Tools – Knowre</vt:lpstr>
      <vt:lpstr>Existing Tools – Maphi</vt:lpstr>
      <vt:lpstr>Discussion of Findings</vt:lpstr>
      <vt:lpstr>Aims and Objectives</vt:lpstr>
      <vt:lpstr>Project Plan</vt:lpstr>
      <vt:lpstr>Project Plan</vt:lpstr>
      <vt:lpstr>Project Plan</vt:lpstr>
      <vt:lpstr>Project Plan</vt:lpstr>
      <vt:lpstr>Project Plan</vt:lpstr>
      <vt:lpstr>Literature Review – Mockups</vt:lpstr>
      <vt:lpstr>Screen Flow</vt:lpstr>
      <vt:lpstr>Mock-ups – Menu Screen</vt:lpstr>
      <vt:lpstr>Mock-ups – Practice Screen</vt:lpstr>
      <vt:lpstr>Mockups –  Leaderboard Screen</vt:lpstr>
      <vt:lpstr>Any Questions?</vt:lpstr>
      <vt:lpstr>References</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Viva</dc:title>
  <dc:creator>250976 (Jamie Bragg)</dc:creator>
  <cp:lastModifiedBy>Williams, John (IT Lec.)</cp:lastModifiedBy>
  <cp:revision>88</cp:revision>
  <dcterms:created xsi:type="dcterms:W3CDTF">2021-01-01T18:08:03Z</dcterms:created>
  <dcterms:modified xsi:type="dcterms:W3CDTF">2021-05-14T10:14:13Z</dcterms:modified>
</cp:coreProperties>
</file>