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Override1.xml" ContentType="application/vnd.openxmlformats-officedocument.themeOverride+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649" r:id="rId1"/>
  </p:sldMasterIdLst>
  <p:notesMasterIdLst>
    <p:notesMasterId r:id="rId45"/>
  </p:notesMasterIdLst>
  <p:handoutMasterIdLst>
    <p:handoutMasterId r:id="rId46"/>
  </p:handoutMasterIdLst>
  <p:sldIdLst>
    <p:sldId id="297" r:id="rId2"/>
    <p:sldId id="336" r:id="rId3"/>
    <p:sldId id="337" r:id="rId4"/>
    <p:sldId id="338" r:id="rId5"/>
    <p:sldId id="339" r:id="rId6"/>
    <p:sldId id="340" r:id="rId7"/>
    <p:sldId id="388" r:id="rId8"/>
    <p:sldId id="341" r:id="rId9"/>
    <p:sldId id="342" r:id="rId10"/>
    <p:sldId id="343" r:id="rId11"/>
    <p:sldId id="405" r:id="rId12"/>
    <p:sldId id="344" r:id="rId13"/>
    <p:sldId id="346" r:id="rId14"/>
    <p:sldId id="386" r:id="rId15"/>
    <p:sldId id="408" r:id="rId16"/>
    <p:sldId id="387" r:id="rId17"/>
    <p:sldId id="409" r:id="rId18"/>
    <p:sldId id="351" r:id="rId19"/>
    <p:sldId id="406" r:id="rId20"/>
    <p:sldId id="350" r:id="rId21"/>
    <p:sldId id="390" r:id="rId22"/>
    <p:sldId id="349" r:id="rId23"/>
    <p:sldId id="389" r:id="rId24"/>
    <p:sldId id="353" r:id="rId25"/>
    <p:sldId id="407" r:id="rId26"/>
    <p:sldId id="352" r:id="rId27"/>
    <p:sldId id="354" r:id="rId28"/>
    <p:sldId id="391" r:id="rId29"/>
    <p:sldId id="358" r:id="rId30"/>
    <p:sldId id="355" r:id="rId31"/>
    <p:sldId id="356" r:id="rId32"/>
    <p:sldId id="357" r:id="rId33"/>
    <p:sldId id="359" r:id="rId34"/>
    <p:sldId id="360" r:id="rId35"/>
    <p:sldId id="361" r:id="rId36"/>
    <p:sldId id="364" r:id="rId37"/>
    <p:sldId id="366" r:id="rId38"/>
    <p:sldId id="369" r:id="rId39"/>
    <p:sldId id="368" r:id="rId40"/>
    <p:sldId id="365" r:id="rId41"/>
    <p:sldId id="370" r:id="rId42"/>
    <p:sldId id="371" r:id="rId43"/>
    <p:sldId id="372" r:id="rId44"/>
  </p:sldIdLst>
  <p:sldSz cx="9144000" cy="6858000" type="screen4x3"/>
  <p:notesSz cx="7302500" cy="9588500"/>
  <p:defaultTextStyle>
    <a:defPPr>
      <a:defRPr lang="en-US"/>
    </a:defPPr>
    <a:lvl1pPr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1pPr>
    <a:lvl2pPr marL="4572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5pPr>
    <a:lvl6pPr marL="2286000" algn="l" defTabSz="914400" rtl="0" eaLnBrk="1" latinLnBrk="0" hangingPunct="1">
      <a:defRPr kern="1200">
        <a:solidFill>
          <a:schemeClr val="tx1"/>
        </a:solidFill>
        <a:latin typeface="Helvetica" panose="020B0604020202020204" pitchFamily="34" charset="0"/>
        <a:ea typeface="+mn-ea"/>
        <a:cs typeface="+mn-cs"/>
      </a:defRPr>
    </a:lvl6pPr>
    <a:lvl7pPr marL="2743200" algn="l" defTabSz="914400" rtl="0" eaLnBrk="1" latinLnBrk="0" hangingPunct="1">
      <a:defRPr kern="1200">
        <a:solidFill>
          <a:schemeClr val="tx1"/>
        </a:solidFill>
        <a:latin typeface="Helvetica" panose="020B0604020202020204" pitchFamily="34" charset="0"/>
        <a:ea typeface="+mn-ea"/>
        <a:cs typeface="+mn-cs"/>
      </a:defRPr>
    </a:lvl7pPr>
    <a:lvl8pPr marL="3200400" algn="l" defTabSz="914400" rtl="0" eaLnBrk="1" latinLnBrk="0" hangingPunct="1">
      <a:defRPr kern="1200">
        <a:solidFill>
          <a:schemeClr val="tx1"/>
        </a:solidFill>
        <a:latin typeface="Helvetica" panose="020B0604020202020204" pitchFamily="34" charset="0"/>
        <a:ea typeface="+mn-ea"/>
        <a:cs typeface="+mn-cs"/>
      </a:defRPr>
    </a:lvl8pPr>
    <a:lvl9pPr marL="3657600" algn="l" defTabSz="914400" rtl="0" eaLnBrk="1" latinLnBrk="0" hangingPunct="1">
      <a:defRPr kern="1200">
        <a:solidFill>
          <a:schemeClr val="tx1"/>
        </a:solidFill>
        <a:latin typeface="Helvetica" panose="020B0604020202020204"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20">
          <p15:clr>
            <a:srgbClr val="A4A3A4"/>
          </p15:clr>
        </p15:guide>
        <p15:guide id="2" pos="230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33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vertBarState="minimized" horzBarState="maximized">
    <p:restoredLeft sz="15620"/>
    <p:restoredTop sz="93851" autoAdjust="0"/>
  </p:normalViewPr>
  <p:slideViewPr>
    <p:cSldViewPr snapToGrid="0">
      <p:cViewPr varScale="1">
        <p:scale>
          <a:sx n="116" d="100"/>
          <a:sy n="116" d="100"/>
        </p:scale>
        <p:origin x="2130" y="10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174"/>
    </p:cViewPr>
  </p:sorterViewPr>
  <p:notesViewPr>
    <p:cSldViewPr snapToGrid="0">
      <p:cViewPr varScale="1">
        <p:scale>
          <a:sx n="58" d="100"/>
          <a:sy n="58" d="100"/>
        </p:scale>
        <p:origin x="-1068" y="-78"/>
      </p:cViewPr>
      <p:guideLst>
        <p:guide orient="horz" pos="3020"/>
        <p:guide pos="230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presProps" Target="presProps.xml"/><Relationship Id="rId50"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viewProps" Target="viewProps.xml"/><Relationship Id="rId8" Type="http://schemas.openxmlformats.org/officeDocument/2006/relationships/slide" Target="slides/slide7.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6082" name="Rectangle 2"/>
          <p:cNvSpPr>
            <a:spLocks noGrp="1" noChangeArrowheads="1"/>
          </p:cNvSpPr>
          <p:nvPr>
            <p:ph type="hdr" sz="quarter"/>
          </p:nvPr>
        </p:nvSpPr>
        <p:spPr bwMode="auto">
          <a:xfrm>
            <a:off x="0" y="0"/>
            <a:ext cx="32004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bodyPr>
          <a:lstStyle>
            <a:lvl1pPr algn="l">
              <a:defRPr sz="1200"/>
            </a:lvl1pPr>
          </a:lstStyle>
          <a:p>
            <a:pPr>
              <a:defRPr/>
            </a:pPr>
            <a:endParaRPr lang="en-US" altLang="en-US"/>
          </a:p>
        </p:txBody>
      </p:sp>
      <p:sp>
        <p:nvSpPr>
          <p:cNvPr id="46083" name="Rectangle 3"/>
          <p:cNvSpPr>
            <a:spLocks noGrp="1" noChangeArrowheads="1"/>
          </p:cNvSpPr>
          <p:nvPr>
            <p:ph type="dt" sz="quarter" idx="1"/>
          </p:nvPr>
        </p:nvSpPr>
        <p:spPr bwMode="auto">
          <a:xfrm>
            <a:off x="4114800" y="0"/>
            <a:ext cx="32004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bodyPr>
          <a:lstStyle>
            <a:lvl1pPr algn="r">
              <a:defRPr sz="1200"/>
            </a:lvl1pPr>
          </a:lstStyle>
          <a:p>
            <a:pPr>
              <a:defRPr/>
            </a:pPr>
            <a:endParaRPr lang="en-US" altLang="en-US"/>
          </a:p>
        </p:txBody>
      </p:sp>
      <p:sp>
        <p:nvSpPr>
          <p:cNvPr id="46084" name="Rectangle 4"/>
          <p:cNvSpPr>
            <a:spLocks noGrp="1" noChangeArrowheads="1"/>
          </p:cNvSpPr>
          <p:nvPr>
            <p:ph type="ftr" sz="quarter" idx="2"/>
          </p:nvPr>
        </p:nvSpPr>
        <p:spPr bwMode="auto">
          <a:xfrm>
            <a:off x="0" y="9144000"/>
            <a:ext cx="32004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b" anchorCtr="0" compatLnSpc="1">
            <a:prstTxWarp prst="textNoShape">
              <a:avLst/>
            </a:prstTxWarp>
          </a:bodyPr>
          <a:lstStyle>
            <a:lvl1pPr algn="l">
              <a:defRPr sz="1200"/>
            </a:lvl1pPr>
          </a:lstStyle>
          <a:p>
            <a:pPr>
              <a:defRPr/>
            </a:pPr>
            <a:endParaRPr lang="en-US" altLang="en-US"/>
          </a:p>
        </p:txBody>
      </p:sp>
      <p:sp>
        <p:nvSpPr>
          <p:cNvPr id="46085" name="Rectangle 5"/>
          <p:cNvSpPr>
            <a:spLocks noGrp="1" noChangeArrowheads="1"/>
          </p:cNvSpPr>
          <p:nvPr>
            <p:ph type="sldNum" sz="quarter" idx="3"/>
          </p:nvPr>
        </p:nvSpPr>
        <p:spPr bwMode="auto">
          <a:xfrm>
            <a:off x="4114800" y="9144000"/>
            <a:ext cx="32004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b" anchorCtr="0" compatLnSpc="1">
            <a:prstTxWarp prst="textNoShape">
              <a:avLst/>
            </a:prstTxWarp>
          </a:bodyPr>
          <a:lstStyle>
            <a:lvl1pPr algn="r">
              <a:defRPr sz="1200"/>
            </a:lvl1pPr>
          </a:lstStyle>
          <a:p>
            <a:pPr>
              <a:defRPr/>
            </a:pPr>
            <a:fld id="{5B3AF87C-54FF-4540-8C23-5EA9FA919B5C}" type="slidenum">
              <a:rPr lang="en-US" altLang="en-US"/>
              <a:pPr>
                <a:defRPr/>
              </a:pPr>
              <a:t>‹#›</a:t>
            </a:fld>
            <a:endParaRPr lang="en-US" altLang="en-US"/>
          </a:p>
        </p:txBody>
      </p:sp>
    </p:spTree>
    <p:extLst>
      <p:ext uri="{BB962C8B-B14F-4D97-AF65-F5344CB8AC3E}">
        <p14:creationId xmlns:p14="http://schemas.microsoft.com/office/powerpoint/2010/main" val="3482227994"/>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146" name="Rectangle 2"/>
          <p:cNvSpPr>
            <a:spLocks noGrp="1" noChangeArrowheads="1"/>
          </p:cNvSpPr>
          <p:nvPr>
            <p:ph type="hdr" sz="quarter"/>
          </p:nvPr>
        </p:nvSpPr>
        <p:spPr bwMode="auto">
          <a:xfrm>
            <a:off x="0" y="0"/>
            <a:ext cx="3163888" cy="479425"/>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6515" tIns="48257" rIns="96515" bIns="48257" numCol="1" anchor="ctr" anchorCtr="0" compatLnSpc="1">
            <a:prstTxWarp prst="textNoShape">
              <a:avLst/>
            </a:prstTxWarp>
          </a:bodyPr>
          <a:lstStyle>
            <a:lvl1pPr algn="l" defTabSz="965200">
              <a:defRPr sz="1300">
                <a:latin typeface="Times New Roman" panose="02020603050405020304" pitchFamily="18" charset="0"/>
              </a:defRPr>
            </a:lvl1pPr>
          </a:lstStyle>
          <a:p>
            <a:pPr>
              <a:defRPr/>
            </a:pPr>
            <a:endParaRPr lang="en-US" altLang="en-US"/>
          </a:p>
        </p:txBody>
      </p:sp>
      <p:sp>
        <p:nvSpPr>
          <p:cNvPr id="6147" name="Rectangle 3"/>
          <p:cNvSpPr>
            <a:spLocks noGrp="1" noChangeArrowheads="1"/>
          </p:cNvSpPr>
          <p:nvPr>
            <p:ph type="dt" idx="1"/>
          </p:nvPr>
        </p:nvSpPr>
        <p:spPr bwMode="auto">
          <a:xfrm>
            <a:off x="4138613" y="0"/>
            <a:ext cx="3163887" cy="479425"/>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6515" tIns="48257" rIns="96515" bIns="48257" numCol="1" anchor="ctr" anchorCtr="0" compatLnSpc="1">
            <a:prstTxWarp prst="textNoShape">
              <a:avLst/>
            </a:prstTxWarp>
          </a:bodyPr>
          <a:lstStyle>
            <a:lvl1pPr algn="r" defTabSz="965200">
              <a:defRPr sz="1300">
                <a:latin typeface="Times New Roman" panose="02020603050405020304" pitchFamily="18" charset="0"/>
              </a:defRPr>
            </a:lvl1pPr>
          </a:lstStyle>
          <a:p>
            <a:pPr>
              <a:defRPr/>
            </a:pPr>
            <a:endParaRPr lang="en-US" altLang="en-US"/>
          </a:p>
        </p:txBody>
      </p:sp>
      <p:sp>
        <p:nvSpPr>
          <p:cNvPr id="3076" name="Rectangle 4"/>
          <p:cNvSpPr>
            <a:spLocks noGrp="1" noRot="1" noChangeAspect="1" noChangeArrowheads="1" noTextEdit="1"/>
          </p:cNvSpPr>
          <p:nvPr>
            <p:ph type="sldImg" idx="2"/>
          </p:nvPr>
        </p:nvSpPr>
        <p:spPr bwMode="auto">
          <a:xfrm>
            <a:off x="1254125" y="719138"/>
            <a:ext cx="4794250" cy="3595687"/>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6149" name="Rectangle 5"/>
          <p:cNvSpPr>
            <a:spLocks noGrp="1" noChangeArrowheads="1"/>
          </p:cNvSpPr>
          <p:nvPr>
            <p:ph type="body" sz="quarter" idx="3"/>
          </p:nvPr>
        </p:nvSpPr>
        <p:spPr bwMode="auto">
          <a:xfrm>
            <a:off x="973138" y="4554538"/>
            <a:ext cx="5356225" cy="4314825"/>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6515" tIns="48257" rIns="96515" bIns="48257" numCol="1" anchor="ctr" anchorCtr="0" compatLnSpc="1">
            <a:prstTxWarp prst="textNoShape">
              <a:avLst/>
            </a:prstTxWarp>
          </a:bodyPr>
          <a:lstStyle/>
          <a:p>
            <a:pPr lvl="0"/>
            <a:r>
              <a:rPr lang="en-US" altLang="en-US" noProof="0" smtClean="0"/>
              <a:t>Click to edit Master text styles</a:t>
            </a:r>
          </a:p>
          <a:p>
            <a:pPr lvl="1"/>
            <a:r>
              <a:rPr lang="en-US" altLang="en-US" noProof="0" smtClean="0"/>
              <a:t>Second level</a:t>
            </a:r>
          </a:p>
          <a:p>
            <a:pPr lvl="2"/>
            <a:r>
              <a:rPr lang="en-US" altLang="en-US" noProof="0" smtClean="0"/>
              <a:t>Third level</a:t>
            </a:r>
          </a:p>
          <a:p>
            <a:pPr lvl="3"/>
            <a:r>
              <a:rPr lang="en-US" altLang="en-US" noProof="0" smtClean="0"/>
              <a:t>Fourth level</a:t>
            </a:r>
          </a:p>
          <a:p>
            <a:pPr lvl="4"/>
            <a:r>
              <a:rPr lang="en-US" altLang="en-US" noProof="0" smtClean="0"/>
              <a:t>Fifth level</a:t>
            </a:r>
          </a:p>
        </p:txBody>
      </p:sp>
      <p:sp>
        <p:nvSpPr>
          <p:cNvPr id="6150" name="Rectangle 6"/>
          <p:cNvSpPr>
            <a:spLocks noGrp="1" noChangeArrowheads="1"/>
          </p:cNvSpPr>
          <p:nvPr>
            <p:ph type="ftr" sz="quarter" idx="4"/>
          </p:nvPr>
        </p:nvSpPr>
        <p:spPr bwMode="auto">
          <a:xfrm>
            <a:off x="0" y="9109075"/>
            <a:ext cx="3163888" cy="479425"/>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6515" tIns="48257" rIns="96515" bIns="48257" numCol="1" anchor="b" anchorCtr="0" compatLnSpc="1">
            <a:prstTxWarp prst="textNoShape">
              <a:avLst/>
            </a:prstTxWarp>
          </a:bodyPr>
          <a:lstStyle>
            <a:lvl1pPr algn="l" defTabSz="965200">
              <a:defRPr sz="1300">
                <a:latin typeface="Times New Roman" panose="02020603050405020304" pitchFamily="18" charset="0"/>
              </a:defRPr>
            </a:lvl1pPr>
          </a:lstStyle>
          <a:p>
            <a:pPr>
              <a:defRPr/>
            </a:pPr>
            <a:endParaRPr lang="en-US" altLang="en-US"/>
          </a:p>
        </p:txBody>
      </p:sp>
      <p:sp>
        <p:nvSpPr>
          <p:cNvPr id="6151" name="Rectangle 7"/>
          <p:cNvSpPr>
            <a:spLocks noGrp="1" noChangeArrowheads="1"/>
          </p:cNvSpPr>
          <p:nvPr>
            <p:ph type="sldNum" sz="quarter" idx="5"/>
          </p:nvPr>
        </p:nvSpPr>
        <p:spPr bwMode="auto">
          <a:xfrm>
            <a:off x="4138613" y="9109075"/>
            <a:ext cx="3163887" cy="479425"/>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6515" tIns="48257" rIns="96515" bIns="48257" numCol="1" anchor="b" anchorCtr="0" compatLnSpc="1">
            <a:prstTxWarp prst="textNoShape">
              <a:avLst/>
            </a:prstTxWarp>
          </a:bodyPr>
          <a:lstStyle>
            <a:lvl1pPr algn="r" defTabSz="965200">
              <a:defRPr sz="1300">
                <a:latin typeface="Times New Roman" panose="02020603050405020304" pitchFamily="18" charset="0"/>
              </a:defRPr>
            </a:lvl1pPr>
          </a:lstStyle>
          <a:p>
            <a:pPr>
              <a:defRPr/>
            </a:pPr>
            <a:fld id="{FFFEAD57-E73D-4EBE-8C60-6D4F01526819}" type="slidenum">
              <a:rPr lang="en-US" altLang="en-US"/>
              <a:pPr>
                <a:defRPr/>
              </a:pPr>
              <a:t>‹#›</a:t>
            </a:fld>
            <a:endParaRPr lang="en-US" altLang="en-US"/>
          </a:p>
        </p:txBody>
      </p:sp>
    </p:spTree>
    <p:extLst>
      <p:ext uri="{BB962C8B-B14F-4D97-AF65-F5344CB8AC3E}">
        <p14:creationId xmlns:p14="http://schemas.microsoft.com/office/powerpoint/2010/main" val="155282142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1pPr>
    <a:lvl2pPr marL="457200"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2pPr>
    <a:lvl3pPr marL="914400"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3pPr>
    <a:lvl4pPr marL="1371600"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4pPr>
    <a:lvl5pPr marL="1828800"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themeOverride" Target="../theme/themeOverride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Rectangle 2"/>
          <p:cNvSpPr>
            <a:spLocks noChangeArrowheads="1"/>
          </p:cNvSpPr>
          <p:nvPr/>
        </p:nvSpPr>
        <p:spPr bwMode="white">
          <a:xfrm>
            <a:off x="0" y="0"/>
            <a:ext cx="9144000" cy="2540000"/>
          </a:xfrm>
          <a:prstGeom prst="rect">
            <a:avLst/>
          </a:prstGeom>
          <a:gradFill rotWithShape="0">
            <a:gsLst>
              <a:gs pos="0">
                <a:schemeClr val="hlink"/>
              </a:gs>
              <a:gs pos="100000">
                <a:schemeClr val="bg2"/>
              </a:gs>
            </a:gsLst>
            <a:lin ang="5400000" scaled="1"/>
          </a:gradFill>
          <a:ln>
            <a:noFill/>
          </a:ln>
          <a:extLst>
            <a:ext uri="{91240B29-F687-4F45-9708-019B960494DF}">
              <a14:hiddenLine xmlns:a14="http://schemas.microsoft.com/office/drawing/2010/main" w="9525">
                <a:solidFill>
                  <a:schemeClr val="tx1"/>
                </a:solidFill>
                <a:miter lim="800000"/>
                <a:headEnd/>
                <a:tailEnd/>
              </a14:hiddenLine>
            </a:ext>
          </a:extLst>
        </p:spPr>
        <p:txBody>
          <a:bodyPr wrap="none" anchor="ctr"/>
          <a:lstStyle>
            <a:lvl1pPr algn="ctr">
              <a:defRPr>
                <a:solidFill>
                  <a:schemeClr val="tx1"/>
                </a:solidFill>
                <a:latin typeface="Helvetica" panose="020B0604020202020204" pitchFamily="34" charset="0"/>
              </a:defRPr>
            </a:lvl1pPr>
            <a:lvl2pPr marL="742950" indent="-285750" algn="ctr">
              <a:defRPr>
                <a:solidFill>
                  <a:schemeClr val="tx1"/>
                </a:solidFill>
                <a:latin typeface="Helvetica" panose="020B0604020202020204" pitchFamily="34" charset="0"/>
              </a:defRPr>
            </a:lvl2pPr>
            <a:lvl3pPr marL="1143000" indent="-228600" algn="ctr">
              <a:defRPr>
                <a:solidFill>
                  <a:schemeClr val="tx1"/>
                </a:solidFill>
                <a:latin typeface="Helvetica" panose="020B0604020202020204" pitchFamily="34" charset="0"/>
              </a:defRPr>
            </a:lvl3pPr>
            <a:lvl4pPr marL="1600200" indent="-228600" algn="ctr">
              <a:defRPr>
                <a:solidFill>
                  <a:schemeClr val="tx1"/>
                </a:solidFill>
                <a:latin typeface="Helvetica" panose="020B0604020202020204" pitchFamily="34" charset="0"/>
              </a:defRPr>
            </a:lvl4pPr>
            <a:lvl5pPr marL="2057400" indent="-228600" algn="ctr">
              <a:defRPr>
                <a:solidFill>
                  <a:schemeClr val="tx1"/>
                </a:solidFill>
                <a:latin typeface="Helvetica" panose="020B0604020202020204" pitchFamily="34" charset="0"/>
              </a:defRPr>
            </a:lvl5pPr>
            <a:lvl6pPr marL="2514600" indent="-228600" algn="ctr" eaLnBrk="0" fontAlgn="base" hangingPunct="0">
              <a:spcBef>
                <a:spcPct val="0"/>
              </a:spcBef>
              <a:spcAft>
                <a:spcPct val="0"/>
              </a:spcAft>
              <a:defRPr>
                <a:solidFill>
                  <a:schemeClr val="tx1"/>
                </a:solidFill>
                <a:latin typeface="Helvetica" panose="020B0604020202020204" pitchFamily="34" charset="0"/>
              </a:defRPr>
            </a:lvl6pPr>
            <a:lvl7pPr marL="2971800" indent="-228600" algn="ctr" eaLnBrk="0" fontAlgn="base" hangingPunct="0">
              <a:spcBef>
                <a:spcPct val="0"/>
              </a:spcBef>
              <a:spcAft>
                <a:spcPct val="0"/>
              </a:spcAft>
              <a:defRPr>
                <a:solidFill>
                  <a:schemeClr val="tx1"/>
                </a:solidFill>
                <a:latin typeface="Helvetica" panose="020B0604020202020204" pitchFamily="34" charset="0"/>
              </a:defRPr>
            </a:lvl7pPr>
            <a:lvl8pPr marL="3429000" indent="-228600" algn="ctr" eaLnBrk="0" fontAlgn="base" hangingPunct="0">
              <a:spcBef>
                <a:spcPct val="0"/>
              </a:spcBef>
              <a:spcAft>
                <a:spcPct val="0"/>
              </a:spcAft>
              <a:defRPr>
                <a:solidFill>
                  <a:schemeClr val="tx1"/>
                </a:solidFill>
                <a:latin typeface="Helvetica" panose="020B0604020202020204" pitchFamily="34" charset="0"/>
              </a:defRPr>
            </a:lvl8pPr>
            <a:lvl9pPr marL="3886200" indent="-228600" algn="ctr" eaLnBrk="0" fontAlgn="base" hangingPunct="0">
              <a:spcBef>
                <a:spcPct val="0"/>
              </a:spcBef>
              <a:spcAft>
                <a:spcPct val="0"/>
              </a:spcAft>
              <a:defRPr>
                <a:solidFill>
                  <a:schemeClr val="tx1"/>
                </a:solidFill>
                <a:latin typeface="Helvetica" panose="020B0604020202020204" pitchFamily="34" charset="0"/>
              </a:defRPr>
            </a:lvl9pPr>
          </a:lstStyle>
          <a:p>
            <a:pPr>
              <a:defRPr/>
            </a:pPr>
            <a:endParaRPr lang="en-GB" altLang="en-US" smtClean="0"/>
          </a:p>
        </p:txBody>
      </p:sp>
      <p:sp>
        <p:nvSpPr>
          <p:cNvPr id="5" name="Rectangle 3"/>
          <p:cNvSpPr>
            <a:spLocks noChangeArrowheads="1"/>
          </p:cNvSpPr>
          <p:nvPr/>
        </p:nvSpPr>
        <p:spPr bwMode="white">
          <a:xfrm>
            <a:off x="0" y="2540000"/>
            <a:ext cx="9144000" cy="4318000"/>
          </a:xfrm>
          <a:prstGeom prst="rect">
            <a:avLst/>
          </a:prstGeom>
          <a:gradFill rotWithShape="0">
            <a:gsLst>
              <a:gs pos="0">
                <a:schemeClr val="bg2"/>
              </a:gs>
              <a:gs pos="100000">
                <a:schemeClr val="bg1"/>
              </a:gs>
            </a:gsLst>
            <a:lin ang="5400000" scaled="1"/>
          </a:gra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lgn="ctr">
              <a:defRPr>
                <a:solidFill>
                  <a:schemeClr val="tx1"/>
                </a:solidFill>
                <a:latin typeface="Helvetica" panose="020B0604020202020204" pitchFamily="34" charset="0"/>
              </a:defRPr>
            </a:lvl1pPr>
            <a:lvl2pPr marL="742950" indent="-285750" algn="ctr">
              <a:defRPr>
                <a:solidFill>
                  <a:schemeClr val="tx1"/>
                </a:solidFill>
                <a:latin typeface="Helvetica" panose="020B0604020202020204" pitchFamily="34" charset="0"/>
              </a:defRPr>
            </a:lvl2pPr>
            <a:lvl3pPr marL="1143000" indent="-228600" algn="ctr">
              <a:defRPr>
                <a:solidFill>
                  <a:schemeClr val="tx1"/>
                </a:solidFill>
                <a:latin typeface="Helvetica" panose="020B0604020202020204" pitchFamily="34" charset="0"/>
              </a:defRPr>
            </a:lvl3pPr>
            <a:lvl4pPr marL="1600200" indent="-228600" algn="ctr">
              <a:defRPr>
                <a:solidFill>
                  <a:schemeClr val="tx1"/>
                </a:solidFill>
                <a:latin typeface="Helvetica" panose="020B0604020202020204" pitchFamily="34" charset="0"/>
              </a:defRPr>
            </a:lvl4pPr>
            <a:lvl5pPr marL="2057400" indent="-228600" algn="ctr">
              <a:defRPr>
                <a:solidFill>
                  <a:schemeClr val="tx1"/>
                </a:solidFill>
                <a:latin typeface="Helvetica" panose="020B0604020202020204" pitchFamily="34" charset="0"/>
              </a:defRPr>
            </a:lvl5pPr>
            <a:lvl6pPr marL="2514600" indent="-228600" algn="ctr" eaLnBrk="0" fontAlgn="base" hangingPunct="0">
              <a:spcBef>
                <a:spcPct val="0"/>
              </a:spcBef>
              <a:spcAft>
                <a:spcPct val="0"/>
              </a:spcAft>
              <a:defRPr>
                <a:solidFill>
                  <a:schemeClr val="tx1"/>
                </a:solidFill>
                <a:latin typeface="Helvetica" panose="020B0604020202020204" pitchFamily="34" charset="0"/>
              </a:defRPr>
            </a:lvl6pPr>
            <a:lvl7pPr marL="2971800" indent="-228600" algn="ctr" eaLnBrk="0" fontAlgn="base" hangingPunct="0">
              <a:spcBef>
                <a:spcPct val="0"/>
              </a:spcBef>
              <a:spcAft>
                <a:spcPct val="0"/>
              </a:spcAft>
              <a:defRPr>
                <a:solidFill>
                  <a:schemeClr val="tx1"/>
                </a:solidFill>
                <a:latin typeface="Helvetica" panose="020B0604020202020204" pitchFamily="34" charset="0"/>
              </a:defRPr>
            </a:lvl7pPr>
            <a:lvl8pPr marL="3429000" indent="-228600" algn="ctr" eaLnBrk="0" fontAlgn="base" hangingPunct="0">
              <a:spcBef>
                <a:spcPct val="0"/>
              </a:spcBef>
              <a:spcAft>
                <a:spcPct val="0"/>
              </a:spcAft>
              <a:defRPr>
                <a:solidFill>
                  <a:schemeClr val="tx1"/>
                </a:solidFill>
                <a:latin typeface="Helvetica" panose="020B0604020202020204" pitchFamily="34" charset="0"/>
              </a:defRPr>
            </a:lvl8pPr>
            <a:lvl9pPr marL="3886200" indent="-228600" algn="ctr" eaLnBrk="0" fontAlgn="base" hangingPunct="0">
              <a:spcBef>
                <a:spcPct val="0"/>
              </a:spcBef>
              <a:spcAft>
                <a:spcPct val="0"/>
              </a:spcAft>
              <a:defRPr>
                <a:solidFill>
                  <a:schemeClr val="tx1"/>
                </a:solidFill>
                <a:latin typeface="Helvetica" panose="020B0604020202020204" pitchFamily="34" charset="0"/>
              </a:defRPr>
            </a:lvl9pPr>
          </a:lstStyle>
          <a:p>
            <a:pPr>
              <a:defRPr/>
            </a:pPr>
            <a:endParaRPr lang="en-GB" altLang="en-US" smtClean="0"/>
          </a:p>
        </p:txBody>
      </p:sp>
      <p:sp>
        <p:nvSpPr>
          <p:cNvPr id="6" name="Rectangle 4"/>
          <p:cNvSpPr>
            <a:spLocks noChangeArrowheads="1"/>
          </p:cNvSpPr>
          <p:nvPr/>
        </p:nvSpPr>
        <p:spPr bwMode="ltGray">
          <a:xfrm flipV="1">
            <a:off x="0" y="2595563"/>
            <a:ext cx="6816725" cy="254000"/>
          </a:xfrm>
          <a:prstGeom prst="rect">
            <a:avLst/>
          </a:prstGeom>
          <a:gradFill rotWithShape="0">
            <a:gsLst>
              <a:gs pos="0">
                <a:schemeClr val="hlink"/>
              </a:gs>
              <a:gs pos="100000">
                <a:schemeClr val="bg2"/>
              </a:gs>
            </a:gsLst>
            <a:lin ang="0" scaled="1"/>
          </a:gradFill>
          <a:ln>
            <a:noFill/>
          </a:ln>
          <a:extLst>
            <a:ext uri="{91240B29-F687-4F45-9708-019B960494DF}">
              <a14:hiddenLine xmlns:a14="http://schemas.microsoft.com/office/drawing/2010/main" w="9525">
                <a:solidFill>
                  <a:schemeClr val="tx1"/>
                </a:solidFill>
                <a:miter lim="800000"/>
                <a:headEnd/>
                <a:tailEnd/>
              </a14:hiddenLine>
            </a:ext>
          </a:extLst>
        </p:spPr>
        <p:txBody>
          <a:bodyPr wrap="none" anchor="ctr"/>
          <a:lstStyle>
            <a:lvl1pPr algn="ctr">
              <a:defRPr>
                <a:solidFill>
                  <a:schemeClr val="tx1"/>
                </a:solidFill>
                <a:latin typeface="Helvetica" panose="020B0604020202020204" pitchFamily="34" charset="0"/>
              </a:defRPr>
            </a:lvl1pPr>
            <a:lvl2pPr marL="742950" indent="-285750" algn="ctr">
              <a:defRPr>
                <a:solidFill>
                  <a:schemeClr val="tx1"/>
                </a:solidFill>
                <a:latin typeface="Helvetica" panose="020B0604020202020204" pitchFamily="34" charset="0"/>
              </a:defRPr>
            </a:lvl2pPr>
            <a:lvl3pPr marL="1143000" indent="-228600" algn="ctr">
              <a:defRPr>
                <a:solidFill>
                  <a:schemeClr val="tx1"/>
                </a:solidFill>
                <a:latin typeface="Helvetica" panose="020B0604020202020204" pitchFamily="34" charset="0"/>
              </a:defRPr>
            </a:lvl3pPr>
            <a:lvl4pPr marL="1600200" indent="-228600" algn="ctr">
              <a:defRPr>
                <a:solidFill>
                  <a:schemeClr val="tx1"/>
                </a:solidFill>
                <a:latin typeface="Helvetica" panose="020B0604020202020204" pitchFamily="34" charset="0"/>
              </a:defRPr>
            </a:lvl4pPr>
            <a:lvl5pPr marL="2057400" indent="-228600" algn="ctr">
              <a:defRPr>
                <a:solidFill>
                  <a:schemeClr val="tx1"/>
                </a:solidFill>
                <a:latin typeface="Helvetica" panose="020B0604020202020204" pitchFamily="34" charset="0"/>
              </a:defRPr>
            </a:lvl5pPr>
            <a:lvl6pPr marL="2514600" indent="-228600" algn="ctr" eaLnBrk="0" fontAlgn="base" hangingPunct="0">
              <a:spcBef>
                <a:spcPct val="0"/>
              </a:spcBef>
              <a:spcAft>
                <a:spcPct val="0"/>
              </a:spcAft>
              <a:defRPr>
                <a:solidFill>
                  <a:schemeClr val="tx1"/>
                </a:solidFill>
                <a:latin typeface="Helvetica" panose="020B0604020202020204" pitchFamily="34" charset="0"/>
              </a:defRPr>
            </a:lvl6pPr>
            <a:lvl7pPr marL="2971800" indent="-228600" algn="ctr" eaLnBrk="0" fontAlgn="base" hangingPunct="0">
              <a:spcBef>
                <a:spcPct val="0"/>
              </a:spcBef>
              <a:spcAft>
                <a:spcPct val="0"/>
              </a:spcAft>
              <a:defRPr>
                <a:solidFill>
                  <a:schemeClr val="tx1"/>
                </a:solidFill>
                <a:latin typeface="Helvetica" panose="020B0604020202020204" pitchFamily="34" charset="0"/>
              </a:defRPr>
            </a:lvl7pPr>
            <a:lvl8pPr marL="3429000" indent="-228600" algn="ctr" eaLnBrk="0" fontAlgn="base" hangingPunct="0">
              <a:spcBef>
                <a:spcPct val="0"/>
              </a:spcBef>
              <a:spcAft>
                <a:spcPct val="0"/>
              </a:spcAft>
              <a:defRPr>
                <a:solidFill>
                  <a:schemeClr val="tx1"/>
                </a:solidFill>
                <a:latin typeface="Helvetica" panose="020B0604020202020204" pitchFamily="34" charset="0"/>
              </a:defRPr>
            </a:lvl8pPr>
            <a:lvl9pPr marL="3886200" indent="-228600" algn="ctr" eaLnBrk="0" fontAlgn="base" hangingPunct="0">
              <a:spcBef>
                <a:spcPct val="0"/>
              </a:spcBef>
              <a:spcAft>
                <a:spcPct val="0"/>
              </a:spcAft>
              <a:defRPr>
                <a:solidFill>
                  <a:schemeClr val="tx1"/>
                </a:solidFill>
                <a:latin typeface="Helvetica" panose="020B0604020202020204" pitchFamily="34" charset="0"/>
              </a:defRPr>
            </a:lvl9pPr>
          </a:lstStyle>
          <a:p>
            <a:pPr>
              <a:defRPr/>
            </a:pPr>
            <a:endParaRPr lang="en-GB" altLang="en-US" smtClean="0"/>
          </a:p>
        </p:txBody>
      </p:sp>
      <p:sp>
        <p:nvSpPr>
          <p:cNvPr id="33797" name="Rectangle 5"/>
          <p:cNvSpPr>
            <a:spLocks noGrp="1" noChangeArrowheads="1"/>
          </p:cNvSpPr>
          <p:nvPr>
            <p:ph type="ctrTitle"/>
          </p:nvPr>
        </p:nvSpPr>
        <p:spPr>
          <a:xfrm>
            <a:off x="1179513" y="182563"/>
            <a:ext cx="7772400" cy="706437"/>
          </a:xfrm>
          <a:extLst>
            <a:ext uri="{AF507438-7753-43E0-B8FC-AC1667EBCBE1}">
              <a14:hiddenEffects xmlns:a14="http://schemas.microsoft.com/office/drawing/2010/main">
                <a:effectLst>
                  <a:outerShdw dist="35921" dir="2700000" algn="ctr" rotWithShape="0">
                    <a:schemeClr val="tx1"/>
                  </a:outerShdw>
                </a:effectLst>
              </a14:hiddenEffects>
            </a:ext>
          </a:extLst>
        </p:spPr>
        <p:txBody>
          <a:bodyPr/>
          <a:lstStyle>
            <a:lvl1pPr>
              <a:defRPr sz="2000" b="0">
                <a:latin typeface="Helvetica-Narrow" pitchFamily="34" charset="0"/>
              </a:defRPr>
            </a:lvl1pPr>
          </a:lstStyle>
          <a:p>
            <a:pPr lvl="0"/>
            <a:r>
              <a:rPr lang="en-US" altLang="en-US" noProof="0" smtClean="0"/>
              <a:t>Click to edit Master title style</a:t>
            </a:r>
          </a:p>
        </p:txBody>
      </p:sp>
      <p:sp>
        <p:nvSpPr>
          <p:cNvPr id="33798" name="Rectangle 6"/>
          <p:cNvSpPr>
            <a:spLocks noGrp="1" noChangeArrowheads="1"/>
          </p:cNvSpPr>
          <p:nvPr>
            <p:ph type="subTitle" idx="1"/>
          </p:nvPr>
        </p:nvSpPr>
        <p:spPr>
          <a:xfrm>
            <a:off x="1371600" y="3886200"/>
            <a:ext cx="6400800" cy="1752600"/>
          </a:xfrm>
        </p:spPr>
        <p:txBody>
          <a:bodyPr/>
          <a:lstStyle>
            <a:lvl1pPr marL="0" indent="0">
              <a:buFont typeface="Monotype Sorts" pitchFamily="2" charset="2"/>
              <a:buNone/>
              <a:defRPr/>
            </a:lvl1pPr>
          </a:lstStyle>
          <a:p>
            <a:pPr lvl="0"/>
            <a:r>
              <a:rPr lang="en-US" altLang="en-US" noProof="0" smtClean="0"/>
              <a:t>Click to edit Master subtitle style</a:t>
            </a:r>
          </a:p>
        </p:txBody>
      </p:sp>
      <p:sp>
        <p:nvSpPr>
          <p:cNvPr id="7" name="Rectangle 7"/>
          <p:cNvSpPr>
            <a:spLocks noGrp="1" noChangeArrowheads="1"/>
          </p:cNvSpPr>
          <p:nvPr>
            <p:ph type="dt" sz="half" idx="10"/>
          </p:nvPr>
        </p:nvSpPr>
        <p:spPr bwMode="auto">
          <a:xfrm>
            <a:off x="685800" y="6248400"/>
            <a:ext cx="1905000" cy="45720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vert="horz" wrap="square" lIns="91440" tIns="45720" rIns="91440" bIns="45720" numCol="1" anchor="t" anchorCtr="0" compatLnSpc="1">
            <a:prstTxWarp prst="textNoShape">
              <a:avLst/>
            </a:prstTxWarp>
          </a:bodyPr>
          <a:lstStyle>
            <a:lvl1pPr algn="l">
              <a:spcBef>
                <a:spcPct val="50000"/>
              </a:spcBef>
              <a:defRPr sz="1400">
                <a:solidFill>
                  <a:srgbClr val="660066"/>
                </a:solidFill>
                <a:latin typeface="Impact" panose="020B0806030902050204" pitchFamily="34" charset="0"/>
              </a:defRPr>
            </a:lvl1pPr>
          </a:lstStyle>
          <a:p>
            <a:pPr>
              <a:defRPr/>
            </a:pPr>
            <a:endParaRPr lang="en-US" altLang="en-US"/>
          </a:p>
        </p:txBody>
      </p:sp>
      <p:sp>
        <p:nvSpPr>
          <p:cNvPr id="8" name="Rectangle 8"/>
          <p:cNvSpPr>
            <a:spLocks noGrp="1" noChangeArrowheads="1"/>
          </p:cNvSpPr>
          <p:nvPr>
            <p:ph type="ftr" sz="quarter" idx="11"/>
          </p:nvPr>
        </p:nvSpPr>
        <p:spPr>
          <a:xfrm>
            <a:off x="3124200" y="6248400"/>
            <a:ext cx="2895600" cy="457200"/>
          </a:xfrm>
        </p:spPr>
        <p:txBody>
          <a:bodyPr/>
          <a:lstStyle>
            <a:lvl1pPr algn="ctr">
              <a:spcBef>
                <a:spcPct val="50000"/>
              </a:spcBef>
              <a:defRPr sz="1400">
                <a:solidFill>
                  <a:srgbClr val="660066"/>
                </a:solidFill>
                <a:latin typeface="Impact" panose="020B0806030902050204" pitchFamily="34" charset="0"/>
              </a:defRPr>
            </a:lvl1pPr>
          </a:lstStyle>
          <a:p>
            <a:pPr>
              <a:defRPr/>
            </a:pPr>
            <a:endParaRPr lang="en-US" altLang="en-US"/>
          </a:p>
        </p:txBody>
      </p:sp>
      <p:sp>
        <p:nvSpPr>
          <p:cNvPr id="9" name="Rectangle 9"/>
          <p:cNvSpPr>
            <a:spLocks noGrp="1" noChangeArrowheads="1"/>
          </p:cNvSpPr>
          <p:nvPr>
            <p:ph type="sldNum" sz="quarter" idx="12"/>
          </p:nvPr>
        </p:nvSpPr>
        <p:spPr bwMode="auto">
          <a:xfrm>
            <a:off x="6553200" y="6248400"/>
            <a:ext cx="1905000" cy="45720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vert="horz" wrap="square" lIns="91440" tIns="45720" rIns="91440" bIns="45720" numCol="1" anchor="t" anchorCtr="0" compatLnSpc="1">
            <a:prstTxWarp prst="textNoShape">
              <a:avLst/>
            </a:prstTxWarp>
          </a:bodyPr>
          <a:lstStyle>
            <a:lvl1pPr algn="r">
              <a:spcBef>
                <a:spcPct val="50000"/>
              </a:spcBef>
              <a:defRPr sz="1400">
                <a:solidFill>
                  <a:srgbClr val="660066"/>
                </a:solidFill>
                <a:latin typeface="Impact" panose="020B0806030902050204" pitchFamily="34" charset="0"/>
              </a:defRPr>
            </a:lvl1pPr>
          </a:lstStyle>
          <a:p>
            <a:pPr>
              <a:defRPr/>
            </a:pPr>
            <a:fld id="{17ED190A-4C5B-4752-A026-78191D75ACA0}" type="slidenum">
              <a:rPr lang="en-US" altLang="en-US"/>
              <a:pPr>
                <a:defRPr/>
              </a:pPr>
              <a:t>‹#›</a:t>
            </a:fld>
            <a:endParaRPr lang="en-US" altLang="en-US"/>
          </a:p>
        </p:txBody>
      </p:sp>
    </p:spTree>
    <p:extLst>
      <p:ext uri="{BB962C8B-B14F-4D97-AF65-F5344CB8AC3E}">
        <p14:creationId xmlns:p14="http://schemas.microsoft.com/office/powerpoint/2010/main" val="1211674024"/>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155"/>
          <p:cNvSpPr>
            <a:spLocks noGrp="1" noChangeArrowheads="1"/>
          </p:cNvSpPr>
          <p:nvPr>
            <p:ph type="ftr" sz="quarter" idx="10"/>
          </p:nvPr>
        </p:nvSpPr>
        <p:spPr>
          <a:ln/>
        </p:spPr>
        <p:txBody>
          <a:bodyPr/>
          <a:lstStyle>
            <a:lvl1pPr>
              <a:defRPr/>
            </a:lvl1pPr>
          </a:lstStyle>
          <a:p>
            <a:pPr>
              <a:defRPr/>
            </a:pPr>
            <a:r>
              <a:rPr lang="en-US" altLang="en-US"/>
              <a:t>GD &amp; H</a:t>
            </a:r>
          </a:p>
        </p:txBody>
      </p:sp>
    </p:spTree>
    <p:extLst>
      <p:ext uri="{BB962C8B-B14F-4D97-AF65-F5344CB8AC3E}">
        <p14:creationId xmlns:p14="http://schemas.microsoft.com/office/powerpoint/2010/main" val="26096434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smtClean="0"/>
              <a:t>Click to edit Master text styles</a:t>
            </a:r>
          </a:p>
        </p:txBody>
      </p:sp>
      <p:sp>
        <p:nvSpPr>
          <p:cNvPr id="4" name="Rectangle 155"/>
          <p:cNvSpPr>
            <a:spLocks noGrp="1" noChangeArrowheads="1"/>
          </p:cNvSpPr>
          <p:nvPr>
            <p:ph type="ftr" sz="quarter" idx="10"/>
          </p:nvPr>
        </p:nvSpPr>
        <p:spPr>
          <a:ln/>
        </p:spPr>
        <p:txBody>
          <a:bodyPr/>
          <a:lstStyle>
            <a:lvl1pPr>
              <a:defRPr/>
            </a:lvl1pPr>
          </a:lstStyle>
          <a:p>
            <a:pPr>
              <a:defRPr/>
            </a:pPr>
            <a:r>
              <a:rPr lang="en-US" altLang="en-US"/>
              <a:t>GD &amp; H</a:t>
            </a:r>
          </a:p>
        </p:txBody>
      </p:sp>
    </p:spTree>
    <p:extLst>
      <p:ext uri="{BB962C8B-B14F-4D97-AF65-F5344CB8AC3E}">
        <p14:creationId xmlns:p14="http://schemas.microsoft.com/office/powerpoint/2010/main" val="162675023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1047750" y="1724025"/>
            <a:ext cx="3438525" cy="4114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38675" y="1724025"/>
            <a:ext cx="3438525" cy="4114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155"/>
          <p:cNvSpPr>
            <a:spLocks noGrp="1" noChangeArrowheads="1"/>
          </p:cNvSpPr>
          <p:nvPr>
            <p:ph type="ftr" sz="quarter" idx="10"/>
          </p:nvPr>
        </p:nvSpPr>
        <p:spPr>
          <a:ln/>
        </p:spPr>
        <p:txBody>
          <a:bodyPr/>
          <a:lstStyle>
            <a:lvl1pPr>
              <a:defRPr/>
            </a:lvl1pPr>
          </a:lstStyle>
          <a:p>
            <a:pPr>
              <a:defRPr/>
            </a:pPr>
            <a:r>
              <a:rPr lang="en-US" altLang="en-US"/>
              <a:t>GD &amp; H</a:t>
            </a:r>
          </a:p>
        </p:txBody>
      </p:sp>
    </p:spTree>
    <p:extLst>
      <p:ext uri="{BB962C8B-B14F-4D97-AF65-F5344CB8AC3E}">
        <p14:creationId xmlns:p14="http://schemas.microsoft.com/office/powerpoint/2010/main" val="286434583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Rectangle 155"/>
          <p:cNvSpPr>
            <a:spLocks noGrp="1" noChangeArrowheads="1"/>
          </p:cNvSpPr>
          <p:nvPr>
            <p:ph type="ftr" sz="quarter" idx="10"/>
          </p:nvPr>
        </p:nvSpPr>
        <p:spPr>
          <a:ln/>
        </p:spPr>
        <p:txBody>
          <a:bodyPr/>
          <a:lstStyle>
            <a:lvl1pPr>
              <a:defRPr/>
            </a:lvl1pPr>
          </a:lstStyle>
          <a:p>
            <a:pPr>
              <a:defRPr/>
            </a:pPr>
            <a:r>
              <a:rPr lang="en-US" altLang="en-US"/>
              <a:t>GD &amp; H</a:t>
            </a:r>
          </a:p>
        </p:txBody>
      </p:sp>
    </p:spTree>
    <p:extLst>
      <p:ext uri="{BB962C8B-B14F-4D97-AF65-F5344CB8AC3E}">
        <p14:creationId xmlns:p14="http://schemas.microsoft.com/office/powerpoint/2010/main" val="42790346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Rectangle 155"/>
          <p:cNvSpPr>
            <a:spLocks noGrp="1" noChangeArrowheads="1"/>
          </p:cNvSpPr>
          <p:nvPr>
            <p:ph type="ftr" sz="quarter" idx="10"/>
          </p:nvPr>
        </p:nvSpPr>
        <p:spPr>
          <a:ln/>
        </p:spPr>
        <p:txBody>
          <a:bodyPr/>
          <a:lstStyle>
            <a:lvl1pPr>
              <a:defRPr/>
            </a:lvl1pPr>
          </a:lstStyle>
          <a:p>
            <a:pPr>
              <a:defRPr/>
            </a:pPr>
            <a:r>
              <a:rPr lang="en-US" altLang="en-US"/>
              <a:t>GD &amp; H</a:t>
            </a:r>
          </a:p>
        </p:txBody>
      </p:sp>
    </p:spTree>
    <p:extLst>
      <p:ext uri="{BB962C8B-B14F-4D97-AF65-F5344CB8AC3E}">
        <p14:creationId xmlns:p14="http://schemas.microsoft.com/office/powerpoint/2010/main" val="30464832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55"/>
          <p:cNvSpPr>
            <a:spLocks noGrp="1" noChangeArrowheads="1"/>
          </p:cNvSpPr>
          <p:nvPr>
            <p:ph type="ftr" sz="quarter" idx="10"/>
          </p:nvPr>
        </p:nvSpPr>
        <p:spPr>
          <a:ln/>
        </p:spPr>
        <p:txBody>
          <a:bodyPr/>
          <a:lstStyle>
            <a:lvl1pPr>
              <a:defRPr/>
            </a:lvl1pPr>
          </a:lstStyle>
          <a:p>
            <a:pPr>
              <a:defRPr/>
            </a:pPr>
            <a:r>
              <a:rPr lang="en-US" altLang="en-US"/>
              <a:t>GD &amp; H</a:t>
            </a:r>
          </a:p>
        </p:txBody>
      </p:sp>
    </p:spTree>
    <p:extLst>
      <p:ext uri="{BB962C8B-B14F-4D97-AF65-F5344CB8AC3E}">
        <p14:creationId xmlns:p14="http://schemas.microsoft.com/office/powerpoint/2010/main" val="7890824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Rectangle 155"/>
          <p:cNvSpPr>
            <a:spLocks noGrp="1" noChangeArrowheads="1"/>
          </p:cNvSpPr>
          <p:nvPr>
            <p:ph type="ftr" sz="quarter" idx="10"/>
          </p:nvPr>
        </p:nvSpPr>
        <p:spPr>
          <a:ln/>
        </p:spPr>
        <p:txBody>
          <a:bodyPr/>
          <a:lstStyle>
            <a:lvl1pPr>
              <a:defRPr/>
            </a:lvl1pPr>
          </a:lstStyle>
          <a:p>
            <a:pPr>
              <a:defRPr/>
            </a:pPr>
            <a:r>
              <a:rPr lang="en-US" altLang="en-US"/>
              <a:t>GD &amp; H</a:t>
            </a:r>
          </a:p>
        </p:txBody>
      </p:sp>
    </p:spTree>
    <p:extLst>
      <p:ext uri="{BB962C8B-B14F-4D97-AF65-F5344CB8AC3E}">
        <p14:creationId xmlns:p14="http://schemas.microsoft.com/office/powerpoint/2010/main" val="9697069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smtClean="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Rectangle 155"/>
          <p:cNvSpPr>
            <a:spLocks noGrp="1" noChangeArrowheads="1"/>
          </p:cNvSpPr>
          <p:nvPr>
            <p:ph type="ftr" sz="quarter" idx="10"/>
          </p:nvPr>
        </p:nvSpPr>
        <p:spPr>
          <a:ln/>
        </p:spPr>
        <p:txBody>
          <a:bodyPr/>
          <a:lstStyle>
            <a:lvl1pPr>
              <a:defRPr/>
            </a:lvl1pPr>
          </a:lstStyle>
          <a:p>
            <a:pPr>
              <a:defRPr/>
            </a:pPr>
            <a:r>
              <a:rPr lang="en-US" altLang="en-US"/>
              <a:t>GD &amp; H</a:t>
            </a:r>
          </a:p>
        </p:txBody>
      </p:sp>
    </p:spTree>
    <p:extLst>
      <p:ext uri="{BB962C8B-B14F-4D97-AF65-F5344CB8AC3E}">
        <p14:creationId xmlns:p14="http://schemas.microsoft.com/office/powerpoint/2010/main" val="47313600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155"/>
          <p:cNvSpPr>
            <a:spLocks noGrp="1" noChangeArrowheads="1"/>
          </p:cNvSpPr>
          <p:nvPr>
            <p:ph type="ftr" sz="quarter" idx="10"/>
          </p:nvPr>
        </p:nvSpPr>
        <p:spPr>
          <a:ln/>
        </p:spPr>
        <p:txBody>
          <a:bodyPr/>
          <a:lstStyle>
            <a:lvl1pPr>
              <a:defRPr/>
            </a:lvl1pPr>
          </a:lstStyle>
          <a:p>
            <a:pPr>
              <a:defRPr/>
            </a:pPr>
            <a:r>
              <a:rPr lang="en-US" altLang="en-US"/>
              <a:t>GD &amp; H</a:t>
            </a:r>
          </a:p>
        </p:txBody>
      </p:sp>
    </p:spTree>
    <p:extLst>
      <p:ext uri="{BB962C8B-B14F-4D97-AF65-F5344CB8AC3E}">
        <p14:creationId xmlns:p14="http://schemas.microsoft.com/office/powerpoint/2010/main" val="204378639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72275" y="0"/>
            <a:ext cx="2171700" cy="58388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257175" y="0"/>
            <a:ext cx="6362700" cy="58388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155"/>
          <p:cNvSpPr>
            <a:spLocks noGrp="1" noChangeArrowheads="1"/>
          </p:cNvSpPr>
          <p:nvPr>
            <p:ph type="ftr" sz="quarter" idx="10"/>
          </p:nvPr>
        </p:nvSpPr>
        <p:spPr>
          <a:ln/>
        </p:spPr>
        <p:txBody>
          <a:bodyPr/>
          <a:lstStyle>
            <a:lvl1pPr>
              <a:defRPr/>
            </a:lvl1pPr>
          </a:lstStyle>
          <a:p>
            <a:pPr>
              <a:defRPr/>
            </a:pPr>
            <a:r>
              <a:rPr lang="en-US" altLang="en-US"/>
              <a:t>GD &amp; H</a:t>
            </a:r>
          </a:p>
        </p:txBody>
      </p:sp>
    </p:spTree>
    <p:extLst>
      <p:ext uri="{BB962C8B-B14F-4D97-AF65-F5344CB8AC3E}">
        <p14:creationId xmlns:p14="http://schemas.microsoft.com/office/powerpoint/2010/main" val="361618073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ChangeArrowheads="1"/>
          </p:cNvSpPr>
          <p:nvPr/>
        </p:nvSpPr>
        <p:spPr bwMode="auto">
          <a:xfrm>
            <a:off x="0" y="0"/>
            <a:ext cx="9144000" cy="6858000"/>
          </a:xfrm>
          <a:prstGeom prst="rect">
            <a:avLst/>
          </a:prstGeom>
          <a:gradFill rotWithShape="0">
            <a:gsLst>
              <a:gs pos="0">
                <a:srgbClr val="99CCFF"/>
              </a:gs>
              <a:gs pos="100000">
                <a:schemeClr val="bg2"/>
              </a:gs>
            </a:gsLst>
            <a:lin ang="5400000" scaled="1"/>
          </a:gra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ctr">
              <a:defRPr>
                <a:solidFill>
                  <a:schemeClr val="tx1"/>
                </a:solidFill>
                <a:latin typeface="Helvetica" panose="020B0604020202020204" pitchFamily="34" charset="0"/>
              </a:defRPr>
            </a:lvl1pPr>
            <a:lvl2pPr marL="742950" indent="-285750" algn="ctr">
              <a:defRPr>
                <a:solidFill>
                  <a:schemeClr val="tx1"/>
                </a:solidFill>
                <a:latin typeface="Helvetica" panose="020B0604020202020204" pitchFamily="34" charset="0"/>
              </a:defRPr>
            </a:lvl2pPr>
            <a:lvl3pPr marL="1143000" indent="-228600" algn="ctr">
              <a:defRPr>
                <a:solidFill>
                  <a:schemeClr val="tx1"/>
                </a:solidFill>
                <a:latin typeface="Helvetica" panose="020B0604020202020204" pitchFamily="34" charset="0"/>
              </a:defRPr>
            </a:lvl3pPr>
            <a:lvl4pPr marL="1600200" indent="-228600" algn="ctr">
              <a:defRPr>
                <a:solidFill>
                  <a:schemeClr val="tx1"/>
                </a:solidFill>
                <a:latin typeface="Helvetica" panose="020B0604020202020204" pitchFamily="34" charset="0"/>
              </a:defRPr>
            </a:lvl4pPr>
            <a:lvl5pPr marL="2057400" indent="-228600" algn="ctr">
              <a:defRPr>
                <a:solidFill>
                  <a:schemeClr val="tx1"/>
                </a:solidFill>
                <a:latin typeface="Helvetica" panose="020B0604020202020204" pitchFamily="34" charset="0"/>
              </a:defRPr>
            </a:lvl5pPr>
            <a:lvl6pPr marL="2514600" indent="-228600" algn="ctr" eaLnBrk="0" fontAlgn="base" hangingPunct="0">
              <a:spcBef>
                <a:spcPct val="0"/>
              </a:spcBef>
              <a:spcAft>
                <a:spcPct val="0"/>
              </a:spcAft>
              <a:defRPr>
                <a:solidFill>
                  <a:schemeClr val="tx1"/>
                </a:solidFill>
                <a:latin typeface="Helvetica" panose="020B0604020202020204" pitchFamily="34" charset="0"/>
              </a:defRPr>
            </a:lvl6pPr>
            <a:lvl7pPr marL="2971800" indent="-228600" algn="ctr" eaLnBrk="0" fontAlgn="base" hangingPunct="0">
              <a:spcBef>
                <a:spcPct val="0"/>
              </a:spcBef>
              <a:spcAft>
                <a:spcPct val="0"/>
              </a:spcAft>
              <a:defRPr>
                <a:solidFill>
                  <a:schemeClr val="tx1"/>
                </a:solidFill>
                <a:latin typeface="Helvetica" panose="020B0604020202020204" pitchFamily="34" charset="0"/>
              </a:defRPr>
            </a:lvl7pPr>
            <a:lvl8pPr marL="3429000" indent="-228600" algn="ctr" eaLnBrk="0" fontAlgn="base" hangingPunct="0">
              <a:spcBef>
                <a:spcPct val="0"/>
              </a:spcBef>
              <a:spcAft>
                <a:spcPct val="0"/>
              </a:spcAft>
              <a:defRPr>
                <a:solidFill>
                  <a:schemeClr val="tx1"/>
                </a:solidFill>
                <a:latin typeface="Helvetica" panose="020B0604020202020204" pitchFamily="34" charset="0"/>
              </a:defRPr>
            </a:lvl8pPr>
            <a:lvl9pPr marL="3886200" indent="-228600" algn="ctr" eaLnBrk="0" fontAlgn="base" hangingPunct="0">
              <a:spcBef>
                <a:spcPct val="0"/>
              </a:spcBef>
              <a:spcAft>
                <a:spcPct val="0"/>
              </a:spcAft>
              <a:defRPr>
                <a:solidFill>
                  <a:schemeClr val="tx1"/>
                </a:solidFill>
                <a:latin typeface="Helvetica" panose="020B0604020202020204" pitchFamily="34" charset="0"/>
              </a:defRPr>
            </a:lvl9pPr>
          </a:lstStyle>
          <a:p>
            <a:pPr>
              <a:defRPr/>
            </a:pPr>
            <a:endParaRPr lang="en-GB" altLang="en-US" smtClean="0"/>
          </a:p>
        </p:txBody>
      </p:sp>
      <p:sp>
        <p:nvSpPr>
          <p:cNvPr id="1027" name="Rectangle 3"/>
          <p:cNvSpPr>
            <a:spLocks noGrp="1" noChangeArrowheads="1"/>
          </p:cNvSpPr>
          <p:nvPr>
            <p:ph type="title"/>
          </p:nvPr>
        </p:nvSpPr>
        <p:spPr bwMode="auto">
          <a:xfrm>
            <a:off x="257175" y="0"/>
            <a:ext cx="8686800" cy="8445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smtClean="0"/>
              <a:t>Click to edit Master title style</a:t>
            </a:r>
          </a:p>
        </p:txBody>
      </p:sp>
      <p:sp>
        <p:nvSpPr>
          <p:cNvPr id="1028" name="Rectangle 69"/>
          <p:cNvSpPr>
            <a:spLocks noChangeArrowheads="1"/>
          </p:cNvSpPr>
          <p:nvPr/>
        </p:nvSpPr>
        <p:spPr bwMode="auto">
          <a:xfrm>
            <a:off x="7934325" y="6537325"/>
            <a:ext cx="1209675" cy="320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lgn="ctr">
              <a:defRPr>
                <a:solidFill>
                  <a:schemeClr val="tx1"/>
                </a:solidFill>
                <a:latin typeface="Helvetica" panose="020B0604020202020204" pitchFamily="34" charset="0"/>
              </a:defRPr>
            </a:lvl1pPr>
            <a:lvl2pPr marL="742950" indent="-285750" algn="ctr">
              <a:defRPr>
                <a:solidFill>
                  <a:schemeClr val="tx1"/>
                </a:solidFill>
                <a:latin typeface="Helvetica" panose="020B0604020202020204" pitchFamily="34" charset="0"/>
              </a:defRPr>
            </a:lvl2pPr>
            <a:lvl3pPr marL="1143000" indent="-228600" algn="ctr">
              <a:defRPr>
                <a:solidFill>
                  <a:schemeClr val="tx1"/>
                </a:solidFill>
                <a:latin typeface="Helvetica" panose="020B0604020202020204" pitchFamily="34" charset="0"/>
              </a:defRPr>
            </a:lvl3pPr>
            <a:lvl4pPr marL="1600200" indent="-228600" algn="ctr">
              <a:defRPr>
                <a:solidFill>
                  <a:schemeClr val="tx1"/>
                </a:solidFill>
                <a:latin typeface="Helvetica" panose="020B0604020202020204" pitchFamily="34" charset="0"/>
              </a:defRPr>
            </a:lvl4pPr>
            <a:lvl5pPr marL="2057400" indent="-228600" algn="ctr">
              <a:defRPr>
                <a:solidFill>
                  <a:schemeClr val="tx1"/>
                </a:solidFill>
                <a:latin typeface="Helvetica" panose="020B0604020202020204" pitchFamily="34" charset="0"/>
              </a:defRPr>
            </a:lvl5pPr>
            <a:lvl6pPr marL="2514600" indent="-228600" algn="ctr" eaLnBrk="0" fontAlgn="base" hangingPunct="0">
              <a:spcBef>
                <a:spcPct val="0"/>
              </a:spcBef>
              <a:spcAft>
                <a:spcPct val="0"/>
              </a:spcAft>
              <a:defRPr>
                <a:solidFill>
                  <a:schemeClr val="tx1"/>
                </a:solidFill>
                <a:latin typeface="Helvetica" panose="020B0604020202020204" pitchFamily="34" charset="0"/>
              </a:defRPr>
            </a:lvl6pPr>
            <a:lvl7pPr marL="2971800" indent="-228600" algn="ctr" eaLnBrk="0" fontAlgn="base" hangingPunct="0">
              <a:spcBef>
                <a:spcPct val="0"/>
              </a:spcBef>
              <a:spcAft>
                <a:spcPct val="0"/>
              </a:spcAft>
              <a:defRPr>
                <a:solidFill>
                  <a:schemeClr val="tx1"/>
                </a:solidFill>
                <a:latin typeface="Helvetica" panose="020B0604020202020204" pitchFamily="34" charset="0"/>
              </a:defRPr>
            </a:lvl7pPr>
            <a:lvl8pPr marL="3429000" indent="-228600" algn="ctr" eaLnBrk="0" fontAlgn="base" hangingPunct="0">
              <a:spcBef>
                <a:spcPct val="0"/>
              </a:spcBef>
              <a:spcAft>
                <a:spcPct val="0"/>
              </a:spcAft>
              <a:defRPr>
                <a:solidFill>
                  <a:schemeClr val="tx1"/>
                </a:solidFill>
                <a:latin typeface="Helvetica" panose="020B0604020202020204" pitchFamily="34" charset="0"/>
              </a:defRPr>
            </a:lvl8pPr>
            <a:lvl9pPr marL="3886200" indent="-228600" algn="ctr" eaLnBrk="0" fontAlgn="base" hangingPunct="0">
              <a:spcBef>
                <a:spcPct val="0"/>
              </a:spcBef>
              <a:spcAft>
                <a:spcPct val="0"/>
              </a:spcAft>
              <a:defRPr>
                <a:solidFill>
                  <a:schemeClr val="tx1"/>
                </a:solidFill>
                <a:latin typeface="Helvetica" panose="020B0604020202020204" pitchFamily="34" charset="0"/>
              </a:defRPr>
            </a:lvl9pPr>
          </a:lstStyle>
          <a:p>
            <a:pPr>
              <a:defRPr/>
            </a:pPr>
            <a:r>
              <a:rPr lang="en-US" altLang="en-US" sz="1000" smtClean="0"/>
              <a:t>Mike Dacey</a:t>
            </a:r>
            <a:endParaRPr lang="en-US" altLang="en-US" sz="1400" smtClean="0">
              <a:latin typeface="Times New Roman" panose="02020603050405020304" pitchFamily="18" charset="0"/>
            </a:endParaRPr>
          </a:p>
        </p:txBody>
      </p:sp>
      <p:sp>
        <p:nvSpPr>
          <p:cNvPr id="1029" name="Text Box 70"/>
          <p:cNvSpPr txBox="1">
            <a:spLocks noChangeArrowheads="1"/>
          </p:cNvSpPr>
          <p:nvPr/>
        </p:nvSpPr>
        <p:spPr bwMode="auto">
          <a:xfrm>
            <a:off x="4268788" y="6546850"/>
            <a:ext cx="339725" cy="244475"/>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a:defRPr>
                <a:solidFill>
                  <a:schemeClr val="tx1"/>
                </a:solidFill>
                <a:latin typeface="Helvetica" panose="020B0604020202020204" pitchFamily="34" charset="0"/>
              </a:defRPr>
            </a:lvl1pPr>
            <a:lvl2pPr marL="742950" indent="-285750">
              <a:defRPr>
                <a:solidFill>
                  <a:schemeClr val="tx1"/>
                </a:solidFill>
                <a:latin typeface="Helvetica" panose="020B0604020202020204" pitchFamily="34" charset="0"/>
              </a:defRPr>
            </a:lvl2pPr>
            <a:lvl3pPr marL="1143000" indent="-228600">
              <a:defRPr>
                <a:solidFill>
                  <a:schemeClr val="tx1"/>
                </a:solidFill>
                <a:latin typeface="Helvetica" panose="020B0604020202020204" pitchFamily="34" charset="0"/>
              </a:defRPr>
            </a:lvl3pPr>
            <a:lvl4pPr marL="1600200" indent="-228600">
              <a:defRPr>
                <a:solidFill>
                  <a:schemeClr val="tx1"/>
                </a:solidFill>
                <a:latin typeface="Helvetica" panose="020B0604020202020204" pitchFamily="34" charset="0"/>
              </a:defRPr>
            </a:lvl4pPr>
            <a:lvl5pPr marL="2057400" indent="-228600">
              <a:defRPr>
                <a:solidFill>
                  <a:schemeClr val="tx1"/>
                </a:solidFill>
                <a:latin typeface="Helvetica" panose="020B0604020202020204" pitchFamily="34" charset="0"/>
              </a:defRPr>
            </a:lvl5pPr>
            <a:lvl6pPr marL="2514600" indent="-228600" eaLnBrk="0" fontAlgn="base" hangingPunct="0">
              <a:spcBef>
                <a:spcPct val="0"/>
              </a:spcBef>
              <a:spcAft>
                <a:spcPct val="0"/>
              </a:spcAft>
              <a:defRPr>
                <a:solidFill>
                  <a:schemeClr val="tx1"/>
                </a:solidFill>
                <a:latin typeface="Helvetica" panose="020B0604020202020204" pitchFamily="34" charset="0"/>
              </a:defRPr>
            </a:lvl6pPr>
            <a:lvl7pPr marL="2971800" indent="-228600" eaLnBrk="0" fontAlgn="base" hangingPunct="0">
              <a:spcBef>
                <a:spcPct val="0"/>
              </a:spcBef>
              <a:spcAft>
                <a:spcPct val="0"/>
              </a:spcAft>
              <a:defRPr>
                <a:solidFill>
                  <a:schemeClr val="tx1"/>
                </a:solidFill>
                <a:latin typeface="Helvetica" panose="020B0604020202020204" pitchFamily="34" charset="0"/>
              </a:defRPr>
            </a:lvl7pPr>
            <a:lvl8pPr marL="3429000" indent="-228600" eaLnBrk="0" fontAlgn="base" hangingPunct="0">
              <a:spcBef>
                <a:spcPct val="0"/>
              </a:spcBef>
              <a:spcAft>
                <a:spcPct val="0"/>
              </a:spcAft>
              <a:defRPr>
                <a:solidFill>
                  <a:schemeClr val="tx1"/>
                </a:solidFill>
                <a:latin typeface="Helvetica" panose="020B0604020202020204" pitchFamily="34" charset="0"/>
              </a:defRPr>
            </a:lvl8pPr>
            <a:lvl9pPr marL="3886200" indent="-228600" eaLnBrk="0" fontAlgn="base" hangingPunct="0">
              <a:spcBef>
                <a:spcPct val="0"/>
              </a:spcBef>
              <a:spcAft>
                <a:spcPct val="0"/>
              </a:spcAft>
              <a:defRPr>
                <a:solidFill>
                  <a:schemeClr val="tx1"/>
                </a:solidFill>
                <a:latin typeface="Helvetica" panose="020B0604020202020204" pitchFamily="34" charset="0"/>
              </a:defRPr>
            </a:lvl9pPr>
          </a:lstStyle>
          <a:p>
            <a:pPr algn="ctr">
              <a:spcBef>
                <a:spcPct val="50000"/>
              </a:spcBef>
              <a:defRPr/>
            </a:pPr>
            <a:fld id="{1E487A41-A559-4E40-BF54-AB81835D1608}" type="slidenum">
              <a:rPr lang="en-US" altLang="en-US" sz="1000" smtClean="0"/>
              <a:pPr algn="ctr">
                <a:spcBef>
                  <a:spcPct val="50000"/>
                </a:spcBef>
                <a:defRPr/>
              </a:pPr>
              <a:t>‹#›</a:t>
            </a:fld>
            <a:endParaRPr lang="en-US" altLang="en-US" sz="1000" smtClean="0"/>
          </a:p>
        </p:txBody>
      </p:sp>
      <p:sp>
        <p:nvSpPr>
          <p:cNvPr id="32923" name="Rectangle 155"/>
          <p:cNvSpPr>
            <a:spLocks noGrp="1" noChangeArrowheads="1"/>
          </p:cNvSpPr>
          <p:nvPr>
            <p:ph type="ftr" sz="quarter" idx="3"/>
          </p:nvPr>
        </p:nvSpPr>
        <p:spPr bwMode="auto">
          <a:xfrm>
            <a:off x="79375" y="6537325"/>
            <a:ext cx="2895600" cy="320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l">
              <a:defRPr sz="1000"/>
            </a:lvl1pPr>
          </a:lstStyle>
          <a:p>
            <a:pPr>
              <a:defRPr/>
            </a:pPr>
            <a:r>
              <a:rPr lang="en-US" altLang="en-US"/>
              <a:t>GD &amp; H</a:t>
            </a:r>
          </a:p>
        </p:txBody>
      </p:sp>
      <p:sp>
        <p:nvSpPr>
          <p:cNvPr id="1031" name="Freeform 233"/>
          <p:cNvSpPr>
            <a:spLocks/>
          </p:cNvSpPr>
          <p:nvPr/>
        </p:nvSpPr>
        <p:spPr bwMode="auto">
          <a:xfrm>
            <a:off x="930275" y="1852613"/>
            <a:ext cx="34925" cy="17462"/>
          </a:xfrm>
          <a:custGeom>
            <a:avLst/>
            <a:gdLst>
              <a:gd name="T0" fmla="*/ 2147483646 w 79"/>
              <a:gd name="T1" fmla="*/ 2147483646 h 29"/>
              <a:gd name="T2" fmla="*/ 2147483646 w 79"/>
              <a:gd name="T3" fmla="*/ 2147483646 h 29"/>
              <a:gd name="T4" fmla="*/ 2147483646 w 79"/>
              <a:gd name="T5" fmla="*/ 2147483646 h 29"/>
              <a:gd name="T6" fmla="*/ 2147483646 w 79"/>
              <a:gd name="T7" fmla="*/ 2147483646 h 29"/>
              <a:gd name="T8" fmla="*/ 2147483646 w 79"/>
              <a:gd name="T9" fmla="*/ 2147483646 h 29"/>
              <a:gd name="T10" fmla="*/ 2147483646 w 79"/>
              <a:gd name="T11" fmla="*/ 2147483646 h 29"/>
              <a:gd name="T12" fmla="*/ 2147483646 w 79"/>
              <a:gd name="T13" fmla="*/ 2147483646 h 29"/>
              <a:gd name="T14" fmla="*/ 2147483646 w 79"/>
              <a:gd name="T15" fmla="*/ 2147483646 h 29"/>
              <a:gd name="T16" fmla="*/ 2147483646 w 79"/>
              <a:gd name="T17" fmla="*/ 2147483646 h 29"/>
              <a:gd name="T18" fmla="*/ 2147483646 w 79"/>
              <a:gd name="T19" fmla="*/ 2147483646 h 29"/>
              <a:gd name="T20" fmla="*/ 2147483646 w 79"/>
              <a:gd name="T21" fmla="*/ 2147483646 h 29"/>
              <a:gd name="T22" fmla="*/ 2147483646 w 79"/>
              <a:gd name="T23" fmla="*/ 2147483646 h 29"/>
              <a:gd name="T24" fmla="*/ 2147483646 w 79"/>
              <a:gd name="T25" fmla="*/ 2147483646 h 29"/>
              <a:gd name="T26" fmla="*/ 2147483646 w 79"/>
              <a:gd name="T27" fmla="*/ 2147483646 h 29"/>
              <a:gd name="T28" fmla="*/ 2147483646 w 79"/>
              <a:gd name="T29" fmla="*/ 2147483646 h 29"/>
              <a:gd name="T30" fmla="*/ 2147483646 w 79"/>
              <a:gd name="T31" fmla="*/ 2147483646 h 29"/>
              <a:gd name="T32" fmla="*/ 2147483646 w 79"/>
              <a:gd name="T33" fmla="*/ 2147483646 h 29"/>
              <a:gd name="T34" fmla="*/ 2147483646 w 79"/>
              <a:gd name="T35" fmla="*/ 2147483646 h 29"/>
              <a:gd name="T36" fmla="*/ 2147483646 w 79"/>
              <a:gd name="T37" fmla="*/ 2147483646 h 29"/>
              <a:gd name="T38" fmla="*/ 2147483646 w 79"/>
              <a:gd name="T39" fmla="*/ 0 h 29"/>
              <a:gd name="T40" fmla="*/ 2147483646 w 79"/>
              <a:gd name="T41" fmla="*/ 2147483646 h 29"/>
              <a:gd name="T42" fmla="*/ 2147483646 w 79"/>
              <a:gd name="T43" fmla="*/ 2147483646 h 29"/>
              <a:gd name="T44" fmla="*/ 2147483646 w 79"/>
              <a:gd name="T45" fmla="*/ 2147483646 h 29"/>
              <a:gd name="T46" fmla="*/ 0 w 79"/>
              <a:gd name="T47" fmla="*/ 2147483646 h 29"/>
              <a:gd name="T48" fmla="*/ 2147483646 w 79"/>
              <a:gd name="T49" fmla="*/ 2147483646 h 29"/>
              <a:gd name="T50" fmla="*/ 2147483646 w 79"/>
              <a:gd name="T51" fmla="*/ 2147483646 h 29"/>
              <a:gd name="T52" fmla="*/ 2147483646 w 79"/>
              <a:gd name="T53" fmla="*/ 2147483646 h 29"/>
              <a:gd name="T54" fmla="*/ 2147483646 w 79"/>
              <a:gd name="T55" fmla="*/ 2147483646 h 29"/>
              <a:gd name="T56" fmla="*/ 2147483646 w 79"/>
              <a:gd name="T57" fmla="*/ 2147483646 h 29"/>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Lst>
            <a:ahLst/>
            <a:cxnLst>
              <a:cxn ang="T58">
                <a:pos x="T0" y="T1"/>
              </a:cxn>
              <a:cxn ang="T59">
                <a:pos x="T2" y="T3"/>
              </a:cxn>
              <a:cxn ang="T60">
                <a:pos x="T4" y="T5"/>
              </a:cxn>
              <a:cxn ang="T61">
                <a:pos x="T6" y="T7"/>
              </a:cxn>
              <a:cxn ang="T62">
                <a:pos x="T8" y="T9"/>
              </a:cxn>
              <a:cxn ang="T63">
                <a:pos x="T10" y="T11"/>
              </a:cxn>
              <a:cxn ang="T64">
                <a:pos x="T12" y="T13"/>
              </a:cxn>
              <a:cxn ang="T65">
                <a:pos x="T14" y="T15"/>
              </a:cxn>
              <a:cxn ang="T66">
                <a:pos x="T16" y="T17"/>
              </a:cxn>
              <a:cxn ang="T67">
                <a:pos x="T18" y="T19"/>
              </a:cxn>
              <a:cxn ang="T68">
                <a:pos x="T20" y="T21"/>
              </a:cxn>
              <a:cxn ang="T69">
                <a:pos x="T22" y="T23"/>
              </a:cxn>
              <a:cxn ang="T70">
                <a:pos x="T24" y="T25"/>
              </a:cxn>
              <a:cxn ang="T71">
                <a:pos x="T26" y="T27"/>
              </a:cxn>
              <a:cxn ang="T72">
                <a:pos x="T28" y="T29"/>
              </a:cxn>
              <a:cxn ang="T73">
                <a:pos x="T30" y="T31"/>
              </a:cxn>
              <a:cxn ang="T74">
                <a:pos x="T32" y="T33"/>
              </a:cxn>
              <a:cxn ang="T75">
                <a:pos x="T34" y="T35"/>
              </a:cxn>
              <a:cxn ang="T76">
                <a:pos x="T36" y="T37"/>
              </a:cxn>
              <a:cxn ang="T77">
                <a:pos x="T38" y="T39"/>
              </a:cxn>
              <a:cxn ang="T78">
                <a:pos x="T40" y="T41"/>
              </a:cxn>
              <a:cxn ang="T79">
                <a:pos x="T42" y="T43"/>
              </a:cxn>
              <a:cxn ang="T80">
                <a:pos x="T44" y="T45"/>
              </a:cxn>
              <a:cxn ang="T81">
                <a:pos x="T46" y="T47"/>
              </a:cxn>
              <a:cxn ang="T82">
                <a:pos x="T48" y="T49"/>
              </a:cxn>
              <a:cxn ang="T83">
                <a:pos x="T50" y="T51"/>
              </a:cxn>
              <a:cxn ang="T84">
                <a:pos x="T52" y="T53"/>
              </a:cxn>
              <a:cxn ang="T85">
                <a:pos x="T54" y="T55"/>
              </a:cxn>
              <a:cxn ang="T86">
                <a:pos x="T56" y="T57"/>
              </a:cxn>
            </a:cxnLst>
            <a:rect l="0" t="0" r="r" b="b"/>
            <a:pathLst>
              <a:path w="79" h="29">
                <a:moveTo>
                  <a:pt x="21" y="24"/>
                </a:moveTo>
                <a:lnTo>
                  <a:pt x="26" y="25"/>
                </a:lnTo>
                <a:lnTo>
                  <a:pt x="34" y="26"/>
                </a:lnTo>
                <a:lnTo>
                  <a:pt x="42" y="27"/>
                </a:lnTo>
                <a:lnTo>
                  <a:pt x="51" y="28"/>
                </a:lnTo>
                <a:lnTo>
                  <a:pt x="59" y="29"/>
                </a:lnTo>
                <a:lnTo>
                  <a:pt x="68" y="29"/>
                </a:lnTo>
                <a:lnTo>
                  <a:pt x="72" y="29"/>
                </a:lnTo>
                <a:lnTo>
                  <a:pt x="76" y="27"/>
                </a:lnTo>
                <a:lnTo>
                  <a:pt x="78" y="23"/>
                </a:lnTo>
                <a:lnTo>
                  <a:pt x="79" y="19"/>
                </a:lnTo>
                <a:lnTo>
                  <a:pt x="79" y="16"/>
                </a:lnTo>
                <a:lnTo>
                  <a:pt x="79" y="15"/>
                </a:lnTo>
                <a:lnTo>
                  <a:pt x="74" y="13"/>
                </a:lnTo>
                <a:lnTo>
                  <a:pt x="65" y="11"/>
                </a:lnTo>
                <a:lnTo>
                  <a:pt x="55" y="9"/>
                </a:lnTo>
                <a:lnTo>
                  <a:pt x="47" y="6"/>
                </a:lnTo>
                <a:lnTo>
                  <a:pt x="40" y="3"/>
                </a:lnTo>
                <a:lnTo>
                  <a:pt x="31" y="1"/>
                </a:lnTo>
                <a:lnTo>
                  <a:pt x="21" y="0"/>
                </a:lnTo>
                <a:lnTo>
                  <a:pt x="15" y="2"/>
                </a:lnTo>
                <a:lnTo>
                  <a:pt x="9" y="8"/>
                </a:lnTo>
                <a:lnTo>
                  <a:pt x="3" y="13"/>
                </a:lnTo>
                <a:lnTo>
                  <a:pt x="0" y="18"/>
                </a:lnTo>
                <a:lnTo>
                  <a:pt x="1" y="21"/>
                </a:lnTo>
                <a:lnTo>
                  <a:pt x="5" y="23"/>
                </a:lnTo>
                <a:lnTo>
                  <a:pt x="11" y="23"/>
                </a:lnTo>
                <a:lnTo>
                  <a:pt x="17" y="24"/>
                </a:lnTo>
                <a:lnTo>
                  <a:pt x="21" y="24"/>
                </a:lnTo>
                <a:close/>
              </a:path>
            </a:pathLst>
          </a:custGeom>
          <a:solidFill>
            <a:srgbClr val="284C7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032" name="Freeform 234"/>
          <p:cNvSpPr>
            <a:spLocks/>
          </p:cNvSpPr>
          <p:nvPr/>
        </p:nvSpPr>
        <p:spPr bwMode="auto">
          <a:xfrm>
            <a:off x="930275" y="1852613"/>
            <a:ext cx="28575" cy="17462"/>
          </a:xfrm>
          <a:custGeom>
            <a:avLst/>
            <a:gdLst>
              <a:gd name="T0" fmla="*/ 2147483646 w 64"/>
              <a:gd name="T1" fmla="*/ 2147483646 h 27"/>
              <a:gd name="T2" fmla="*/ 2147483646 w 64"/>
              <a:gd name="T3" fmla="*/ 2147483646 h 27"/>
              <a:gd name="T4" fmla="*/ 2147483646 w 64"/>
              <a:gd name="T5" fmla="*/ 2147483646 h 27"/>
              <a:gd name="T6" fmla="*/ 2147483646 w 64"/>
              <a:gd name="T7" fmla="*/ 0 h 27"/>
              <a:gd name="T8" fmla="*/ 2147483646 w 64"/>
              <a:gd name="T9" fmla="*/ 2147483646 h 27"/>
              <a:gd name="T10" fmla="*/ 2147483646 w 64"/>
              <a:gd name="T11" fmla="*/ 2147483646 h 27"/>
              <a:gd name="T12" fmla="*/ 2147483646 w 64"/>
              <a:gd name="T13" fmla="*/ 2147483646 h 27"/>
              <a:gd name="T14" fmla="*/ 0 w 64"/>
              <a:gd name="T15" fmla="*/ 2147483646 h 27"/>
              <a:gd name="T16" fmla="*/ 2147483646 w 64"/>
              <a:gd name="T17" fmla="*/ 2147483646 h 27"/>
              <a:gd name="T18" fmla="*/ 2147483646 w 64"/>
              <a:gd name="T19" fmla="*/ 2147483646 h 27"/>
              <a:gd name="T20" fmla="*/ 2147483646 w 64"/>
              <a:gd name="T21" fmla="*/ 2147483646 h 27"/>
              <a:gd name="T22" fmla="*/ 2147483646 w 64"/>
              <a:gd name="T23" fmla="*/ 2147483646 h 27"/>
              <a:gd name="T24" fmla="*/ 2147483646 w 64"/>
              <a:gd name="T25" fmla="*/ 2147483646 h 27"/>
              <a:gd name="T26" fmla="*/ 2147483646 w 64"/>
              <a:gd name="T27" fmla="*/ 2147483646 h 27"/>
              <a:gd name="T28" fmla="*/ 2147483646 w 64"/>
              <a:gd name="T29" fmla="*/ 2147483646 h 27"/>
              <a:gd name="T30" fmla="*/ 2147483646 w 64"/>
              <a:gd name="T31" fmla="*/ 2147483646 h 27"/>
              <a:gd name="T32" fmla="*/ 2147483646 w 64"/>
              <a:gd name="T33" fmla="*/ 2147483646 h 27"/>
              <a:gd name="T34" fmla="*/ 2147483646 w 64"/>
              <a:gd name="T35" fmla="*/ 2147483646 h 27"/>
              <a:gd name="T36" fmla="*/ 2147483646 w 64"/>
              <a:gd name="T37" fmla="*/ 2147483646 h 27"/>
              <a:gd name="T38" fmla="*/ 2147483646 w 64"/>
              <a:gd name="T39" fmla="*/ 2147483646 h 27"/>
              <a:gd name="T40" fmla="*/ 2147483646 w 64"/>
              <a:gd name="T41" fmla="*/ 2147483646 h 27"/>
              <a:gd name="T42" fmla="*/ 2147483646 w 64"/>
              <a:gd name="T43" fmla="*/ 2147483646 h 27"/>
              <a:gd name="T44" fmla="*/ 2147483646 w 64"/>
              <a:gd name="T45" fmla="*/ 2147483646 h 27"/>
              <a:gd name="T46" fmla="*/ 2147483646 w 64"/>
              <a:gd name="T47" fmla="*/ 2147483646 h 27"/>
              <a:gd name="T48" fmla="*/ 2147483646 w 64"/>
              <a:gd name="T49" fmla="*/ 2147483646 h 27"/>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0" t="0" r="r" b="b"/>
            <a:pathLst>
              <a:path w="64" h="27">
                <a:moveTo>
                  <a:pt x="47" y="6"/>
                </a:moveTo>
                <a:lnTo>
                  <a:pt x="40" y="3"/>
                </a:lnTo>
                <a:lnTo>
                  <a:pt x="31" y="1"/>
                </a:lnTo>
                <a:lnTo>
                  <a:pt x="21" y="0"/>
                </a:lnTo>
                <a:lnTo>
                  <a:pt x="15" y="2"/>
                </a:lnTo>
                <a:lnTo>
                  <a:pt x="9" y="8"/>
                </a:lnTo>
                <a:lnTo>
                  <a:pt x="3" y="13"/>
                </a:lnTo>
                <a:lnTo>
                  <a:pt x="0" y="18"/>
                </a:lnTo>
                <a:lnTo>
                  <a:pt x="1" y="21"/>
                </a:lnTo>
                <a:lnTo>
                  <a:pt x="5" y="23"/>
                </a:lnTo>
                <a:lnTo>
                  <a:pt x="11" y="23"/>
                </a:lnTo>
                <a:lnTo>
                  <a:pt x="17" y="24"/>
                </a:lnTo>
                <a:lnTo>
                  <a:pt x="21" y="24"/>
                </a:lnTo>
                <a:lnTo>
                  <a:pt x="26" y="25"/>
                </a:lnTo>
                <a:lnTo>
                  <a:pt x="32" y="26"/>
                </a:lnTo>
                <a:lnTo>
                  <a:pt x="39" y="26"/>
                </a:lnTo>
                <a:lnTo>
                  <a:pt x="46" y="27"/>
                </a:lnTo>
                <a:lnTo>
                  <a:pt x="51" y="27"/>
                </a:lnTo>
                <a:lnTo>
                  <a:pt x="57" y="26"/>
                </a:lnTo>
                <a:lnTo>
                  <a:pt x="62" y="26"/>
                </a:lnTo>
                <a:lnTo>
                  <a:pt x="64" y="24"/>
                </a:lnTo>
                <a:lnTo>
                  <a:pt x="64" y="21"/>
                </a:lnTo>
                <a:lnTo>
                  <a:pt x="63" y="17"/>
                </a:lnTo>
                <a:lnTo>
                  <a:pt x="57" y="11"/>
                </a:lnTo>
                <a:lnTo>
                  <a:pt x="47" y="6"/>
                </a:lnTo>
                <a:close/>
              </a:path>
            </a:pathLst>
          </a:custGeom>
          <a:solidFill>
            <a:srgbClr val="BFCCD8"/>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033" name="Freeform 235"/>
          <p:cNvSpPr>
            <a:spLocks/>
          </p:cNvSpPr>
          <p:nvPr/>
        </p:nvSpPr>
        <p:spPr bwMode="auto">
          <a:xfrm>
            <a:off x="1485900" y="1817688"/>
            <a:ext cx="44450" cy="30162"/>
          </a:xfrm>
          <a:custGeom>
            <a:avLst/>
            <a:gdLst>
              <a:gd name="T0" fmla="*/ 2147483646 w 103"/>
              <a:gd name="T1" fmla="*/ 2147483646 h 53"/>
              <a:gd name="T2" fmla="*/ 2147483646 w 103"/>
              <a:gd name="T3" fmla="*/ 2147483646 h 53"/>
              <a:gd name="T4" fmla="*/ 2147483646 w 103"/>
              <a:gd name="T5" fmla="*/ 2147483646 h 53"/>
              <a:gd name="T6" fmla="*/ 2147483646 w 103"/>
              <a:gd name="T7" fmla="*/ 2147483646 h 53"/>
              <a:gd name="T8" fmla="*/ 2147483646 w 103"/>
              <a:gd name="T9" fmla="*/ 2147483646 h 53"/>
              <a:gd name="T10" fmla="*/ 2147483646 w 103"/>
              <a:gd name="T11" fmla="*/ 2147483646 h 53"/>
              <a:gd name="T12" fmla="*/ 2147483646 w 103"/>
              <a:gd name="T13" fmla="*/ 2147483646 h 53"/>
              <a:gd name="T14" fmla="*/ 2147483646 w 103"/>
              <a:gd name="T15" fmla="*/ 2147483646 h 53"/>
              <a:gd name="T16" fmla="*/ 2147483646 w 103"/>
              <a:gd name="T17" fmla="*/ 2147483646 h 53"/>
              <a:gd name="T18" fmla="*/ 2147483646 w 103"/>
              <a:gd name="T19" fmla="*/ 2147483646 h 53"/>
              <a:gd name="T20" fmla="*/ 2147483646 w 103"/>
              <a:gd name="T21" fmla="*/ 2147483646 h 53"/>
              <a:gd name="T22" fmla="*/ 2147483646 w 103"/>
              <a:gd name="T23" fmla="*/ 2147483646 h 53"/>
              <a:gd name="T24" fmla="*/ 0 w 103"/>
              <a:gd name="T25" fmla="*/ 2147483646 h 53"/>
              <a:gd name="T26" fmla="*/ 2147483646 w 103"/>
              <a:gd name="T27" fmla="*/ 2147483646 h 53"/>
              <a:gd name="T28" fmla="*/ 2147483646 w 103"/>
              <a:gd name="T29" fmla="*/ 2147483646 h 53"/>
              <a:gd name="T30" fmla="*/ 2147483646 w 103"/>
              <a:gd name="T31" fmla="*/ 2147483646 h 53"/>
              <a:gd name="T32" fmla="*/ 2147483646 w 103"/>
              <a:gd name="T33" fmla="*/ 2147483646 h 53"/>
              <a:gd name="T34" fmla="*/ 2147483646 w 103"/>
              <a:gd name="T35" fmla="*/ 2147483646 h 53"/>
              <a:gd name="T36" fmla="*/ 2147483646 w 103"/>
              <a:gd name="T37" fmla="*/ 2147483646 h 53"/>
              <a:gd name="T38" fmla="*/ 2147483646 w 103"/>
              <a:gd name="T39" fmla="*/ 2147483646 h 53"/>
              <a:gd name="T40" fmla="*/ 2147483646 w 103"/>
              <a:gd name="T41" fmla="*/ 2147483646 h 53"/>
              <a:gd name="T42" fmla="*/ 2147483646 w 103"/>
              <a:gd name="T43" fmla="*/ 2147483646 h 53"/>
              <a:gd name="T44" fmla="*/ 2147483646 w 103"/>
              <a:gd name="T45" fmla="*/ 0 h 53"/>
              <a:gd name="T46" fmla="*/ 2147483646 w 103"/>
              <a:gd name="T47" fmla="*/ 0 h 53"/>
              <a:gd name="T48" fmla="*/ 2147483646 w 103"/>
              <a:gd name="T49" fmla="*/ 2147483646 h 53"/>
              <a:gd name="T50" fmla="*/ 2147483646 w 103"/>
              <a:gd name="T51" fmla="*/ 2147483646 h 53"/>
              <a:gd name="T52" fmla="*/ 2147483646 w 103"/>
              <a:gd name="T53" fmla="*/ 2147483646 h 53"/>
              <a:gd name="T54" fmla="*/ 2147483646 w 103"/>
              <a:gd name="T55" fmla="*/ 2147483646 h 53"/>
              <a:gd name="T56" fmla="*/ 2147483646 w 103"/>
              <a:gd name="T57" fmla="*/ 2147483646 h 53"/>
              <a:gd name="T58" fmla="*/ 2147483646 w 103"/>
              <a:gd name="T59" fmla="*/ 2147483646 h 53"/>
              <a:gd name="T60" fmla="*/ 2147483646 w 103"/>
              <a:gd name="T61" fmla="*/ 2147483646 h 53"/>
              <a:gd name="T62" fmla="*/ 2147483646 w 103"/>
              <a:gd name="T63" fmla="*/ 2147483646 h 53"/>
              <a:gd name="T64" fmla="*/ 2147483646 w 103"/>
              <a:gd name="T65" fmla="*/ 2147483646 h 53"/>
              <a:gd name="T66" fmla="*/ 2147483646 w 103"/>
              <a:gd name="T67" fmla="*/ 2147483646 h 53"/>
              <a:gd name="T68" fmla="*/ 2147483646 w 103"/>
              <a:gd name="T69" fmla="*/ 2147483646 h 53"/>
              <a:gd name="T70" fmla="*/ 2147483646 w 103"/>
              <a:gd name="T71" fmla="*/ 2147483646 h 53"/>
              <a:gd name="T72" fmla="*/ 2147483646 w 103"/>
              <a:gd name="T73" fmla="*/ 2147483646 h 53"/>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0" t="0" r="r" b="b"/>
            <a:pathLst>
              <a:path w="103" h="53">
                <a:moveTo>
                  <a:pt x="82" y="52"/>
                </a:moveTo>
                <a:lnTo>
                  <a:pt x="79" y="53"/>
                </a:lnTo>
                <a:lnTo>
                  <a:pt x="73" y="52"/>
                </a:lnTo>
                <a:lnTo>
                  <a:pt x="64" y="51"/>
                </a:lnTo>
                <a:lnTo>
                  <a:pt x="53" y="50"/>
                </a:lnTo>
                <a:lnTo>
                  <a:pt x="43" y="48"/>
                </a:lnTo>
                <a:lnTo>
                  <a:pt x="34" y="45"/>
                </a:lnTo>
                <a:lnTo>
                  <a:pt x="27" y="43"/>
                </a:lnTo>
                <a:lnTo>
                  <a:pt x="22" y="41"/>
                </a:lnTo>
                <a:lnTo>
                  <a:pt x="18" y="38"/>
                </a:lnTo>
                <a:lnTo>
                  <a:pt x="14" y="36"/>
                </a:lnTo>
                <a:lnTo>
                  <a:pt x="8" y="36"/>
                </a:lnTo>
                <a:lnTo>
                  <a:pt x="0" y="36"/>
                </a:lnTo>
                <a:lnTo>
                  <a:pt x="5" y="34"/>
                </a:lnTo>
                <a:lnTo>
                  <a:pt x="10" y="31"/>
                </a:lnTo>
                <a:lnTo>
                  <a:pt x="13" y="28"/>
                </a:lnTo>
                <a:lnTo>
                  <a:pt x="18" y="23"/>
                </a:lnTo>
                <a:lnTo>
                  <a:pt x="22" y="19"/>
                </a:lnTo>
                <a:lnTo>
                  <a:pt x="28" y="14"/>
                </a:lnTo>
                <a:lnTo>
                  <a:pt x="33" y="10"/>
                </a:lnTo>
                <a:lnTo>
                  <a:pt x="38" y="5"/>
                </a:lnTo>
                <a:lnTo>
                  <a:pt x="44" y="1"/>
                </a:lnTo>
                <a:lnTo>
                  <a:pt x="51" y="0"/>
                </a:lnTo>
                <a:lnTo>
                  <a:pt x="57" y="0"/>
                </a:lnTo>
                <a:lnTo>
                  <a:pt x="64" y="3"/>
                </a:lnTo>
                <a:lnTo>
                  <a:pt x="70" y="5"/>
                </a:lnTo>
                <a:lnTo>
                  <a:pt x="75" y="7"/>
                </a:lnTo>
                <a:lnTo>
                  <a:pt x="81" y="11"/>
                </a:lnTo>
                <a:lnTo>
                  <a:pt x="86" y="14"/>
                </a:lnTo>
                <a:lnTo>
                  <a:pt x="93" y="20"/>
                </a:lnTo>
                <a:lnTo>
                  <a:pt x="99" y="26"/>
                </a:lnTo>
                <a:lnTo>
                  <a:pt x="103" y="30"/>
                </a:lnTo>
                <a:lnTo>
                  <a:pt x="98" y="31"/>
                </a:lnTo>
                <a:lnTo>
                  <a:pt x="90" y="33"/>
                </a:lnTo>
                <a:lnTo>
                  <a:pt x="85" y="35"/>
                </a:lnTo>
                <a:lnTo>
                  <a:pt x="82" y="42"/>
                </a:lnTo>
                <a:lnTo>
                  <a:pt x="82" y="52"/>
                </a:lnTo>
                <a:close/>
              </a:path>
            </a:pathLst>
          </a:custGeom>
          <a:solidFill>
            <a:srgbClr val="BFCCD8"/>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034" name="Rectangle 312"/>
          <p:cNvSpPr>
            <a:spLocks noGrp="1" noChangeArrowheads="1"/>
          </p:cNvSpPr>
          <p:nvPr>
            <p:ph type="body" idx="1"/>
          </p:nvPr>
        </p:nvSpPr>
        <p:spPr bwMode="auto">
          <a:xfrm>
            <a:off x="1047750" y="1724025"/>
            <a:ext cx="7029450" cy="411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p>
        </p:txBody>
      </p:sp>
    </p:spTree>
  </p:cSld>
  <p:clrMap bg1="lt1" tx1="dk1" bg2="lt2" tx2="dk2" accent1="accent1" accent2="accent2" accent3="accent3" accent4="accent4" accent5="accent5" accent6="accent6" hlink="hlink" folHlink="folHlink"/>
  <p:sldLayoutIdLst>
    <p:sldLayoutId id="2147484032" r:id="rId1"/>
    <p:sldLayoutId id="2147484022" r:id="rId2"/>
    <p:sldLayoutId id="2147484023" r:id="rId3"/>
    <p:sldLayoutId id="2147484024" r:id="rId4"/>
    <p:sldLayoutId id="2147484025" r:id="rId5"/>
    <p:sldLayoutId id="2147484026" r:id="rId6"/>
    <p:sldLayoutId id="2147484027" r:id="rId7"/>
    <p:sldLayoutId id="2147484028" r:id="rId8"/>
    <p:sldLayoutId id="2147484029" r:id="rId9"/>
    <p:sldLayoutId id="2147484030" r:id="rId10"/>
    <p:sldLayoutId id="2147484031" r:id="rId11"/>
  </p:sldLayoutIdLst>
  <p:hf sldNum="0" hdr="0" dt="0"/>
  <p:txStyles>
    <p:titleStyle>
      <a:lvl1pPr algn="ctr" rtl="0" eaLnBrk="0" fontAlgn="base" hangingPunct="0">
        <a:spcBef>
          <a:spcPct val="0"/>
        </a:spcBef>
        <a:spcAft>
          <a:spcPct val="0"/>
        </a:spcAft>
        <a:defRPr kumimoji="1" sz="3200" b="1" kern="1200">
          <a:solidFill>
            <a:schemeClr val="tx2"/>
          </a:solidFill>
          <a:latin typeface="+mj-lt"/>
          <a:ea typeface="+mj-ea"/>
          <a:cs typeface="+mj-cs"/>
        </a:defRPr>
      </a:lvl1pPr>
      <a:lvl2pPr algn="ctr" rtl="0" eaLnBrk="0" fontAlgn="base" hangingPunct="0">
        <a:spcBef>
          <a:spcPct val="0"/>
        </a:spcBef>
        <a:spcAft>
          <a:spcPct val="0"/>
        </a:spcAft>
        <a:defRPr kumimoji="1" sz="3200" b="1">
          <a:solidFill>
            <a:schemeClr val="tx2"/>
          </a:solidFill>
          <a:latin typeface="Helvetica" panose="020B0604020202020204" pitchFamily="34" charset="0"/>
        </a:defRPr>
      </a:lvl2pPr>
      <a:lvl3pPr algn="ctr" rtl="0" eaLnBrk="0" fontAlgn="base" hangingPunct="0">
        <a:spcBef>
          <a:spcPct val="0"/>
        </a:spcBef>
        <a:spcAft>
          <a:spcPct val="0"/>
        </a:spcAft>
        <a:defRPr kumimoji="1" sz="3200" b="1">
          <a:solidFill>
            <a:schemeClr val="tx2"/>
          </a:solidFill>
          <a:latin typeface="Helvetica" panose="020B0604020202020204" pitchFamily="34" charset="0"/>
        </a:defRPr>
      </a:lvl3pPr>
      <a:lvl4pPr algn="ctr" rtl="0" eaLnBrk="0" fontAlgn="base" hangingPunct="0">
        <a:spcBef>
          <a:spcPct val="0"/>
        </a:spcBef>
        <a:spcAft>
          <a:spcPct val="0"/>
        </a:spcAft>
        <a:defRPr kumimoji="1" sz="3200" b="1">
          <a:solidFill>
            <a:schemeClr val="tx2"/>
          </a:solidFill>
          <a:latin typeface="Helvetica" panose="020B0604020202020204" pitchFamily="34" charset="0"/>
        </a:defRPr>
      </a:lvl4pPr>
      <a:lvl5pPr algn="ctr" rtl="0" eaLnBrk="0" fontAlgn="base" hangingPunct="0">
        <a:spcBef>
          <a:spcPct val="0"/>
        </a:spcBef>
        <a:spcAft>
          <a:spcPct val="0"/>
        </a:spcAft>
        <a:defRPr kumimoji="1" sz="3200" b="1">
          <a:solidFill>
            <a:schemeClr val="tx2"/>
          </a:solidFill>
          <a:latin typeface="Helvetica" panose="020B0604020202020204" pitchFamily="34" charset="0"/>
        </a:defRPr>
      </a:lvl5pPr>
      <a:lvl6pPr marL="457200" algn="ctr" rtl="0" eaLnBrk="0" fontAlgn="base" hangingPunct="0">
        <a:spcBef>
          <a:spcPct val="0"/>
        </a:spcBef>
        <a:spcAft>
          <a:spcPct val="0"/>
        </a:spcAft>
        <a:defRPr kumimoji="1" sz="3200" b="1">
          <a:solidFill>
            <a:schemeClr val="tx2"/>
          </a:solidFill>
          <a:latin typeface="Helvetica" panose="020B0604020202020204" pitchFamily="34" charset="0"/>
        </a:defRPr>
      </a:lvl6pPr>
      <a:lvl7pPr marL="914400" algn="ctr" rtl="0" eaLnBrk="0" fontAlgn="base" hangingPunct="0">
        <a:spcBef>
          <a:spcPct val="0"/>
        </a:spcBef>
        <a:spcAft>
          <a:spcPct val="0"/>
        </a:spcAft>
        <a:defRPr kumimoji="1" sz="3200" b="1">
          <a:solidFill>
            <a:schemeClr val="tx2"/>
          </a:solidFill>
          <a:latin typeface="Helvetica" panose="020B0604020202020204" pitchFamily="34" charset="0"/>
        </a:defRPr>
      </a:lvl7pPr>
      <a:lvl8pPr marL="1371600" algn="ctr" rtl="0" eaLnBrk="0" fontAlgn="base" hangingPunct="0">
        <a:spcBef>
          <a:spcPct val="0"/>
        </a:spcBef>
        <a:spcAft>
          <a:spcPct val="0"/>
        </a:spcAft>
        <a:defRPr kumimoji="1" sz="3200" b="1">
          <a:solidFill>
            <a:schemeClr val="tx2"/>
          </a:solidFill>
          <a:latin typeface="Helvetica" panose="020B0604020202020204" pitchFamily="34" charset="0"/>
        </a:defRPr>
      </a:lvl8pPr>
      <a:lvl9pPr marL="1828800" algn="ctr" rtl="0" eaLnBrk="0" fontAlgn="base" hangingPunct="0">
        <a:spcBef>
          <a:spcPct val="0"/>
        </a:spcBef>
        <a:spcAft>
          <a:spcPct val="0"/>
        </a:spcAft>
        <a:defRPr kumimoji="1" sz="3200" b="1">
          <a:solidFill>
            <a:schemeClr val="tx2"/>
          </a:solidFill>
          <a:latin typeface="Helvetica" panose="020B0604020202020204" pitchFamily="34" charset="0"/>
        </a:defRPr>
      </a:lvl9pPr>
    </p:titleStyle>
    <p:bodyStyle>
      <a:lvl1pPr marL="342900" indent="-342900" algn="l" rtl="0" eaLnBrk="0" fontAlgn="base" hangingPunct="0">
        <a:spcBef>
          <a:spcPct val="20000"/>
        </a:spcBef>
        <a:spcAft>
          <a:spcPct val="0"/>
        </a:spcAft>
        <a:buClr>
          <a:schemeClr val="folHlink"/>
        </a:buClr>
        <a:buSzPct val="90000"/>
        <a:buFont typeface="Monotype Sorts" pitchFamily="2" charset="2"/>
        <a:buChar char="n"/>
        <a:defRPr kumimoji="1" sz="2000" kern="1200">
          <a:solidFill>
            <a:schemeClr val="tx1"/>
          </a:solidFill>
          <a:latin typeface="+mn-lt"/>
          <a:ea typeface="+mn-ea"/>
          <a:cs typeface="+mn-cs"/>
        </a:defRPr>
      </a:lvl1pPr>
      <a:lvl2pPr marL="742950" indent="-285750" algn="l" rtl="0" eaLnBrk="0" fontAlgn="base" hangingPunct="0">
        <a:spcBef>
          <a:spcPct val="20000"/>
        </a:spcBef>
        <a:spcAft>
          <a:spcPct val="0"/>
        </a:spcAft>
        <a:buClr>
          <a:schemeClr val="accent2"/>
        </a:buClr>
        <a:buSzPct val="90000"/>
        <a:buFont typeface="Monotype Sorts" pitchFamily="2" charset="2"/>
        <a:buChar char="F"/>
        <a:defRPr kumimoji="1" kern="1200">
          <a:solidFill>
            <a:schemeClr val="tx1"/>
          </a:solidFill>
          <a:latin typeface="+mn-lt"/>
          <a:ea typeface="+mn-ea"/>
          <a:cs typeface="+mn-cs"/>
        </a:defRPr>
      </a:lvl2pPr>
      <a:lvl3pPr marL="1143000" indent="-228600" algn="l" rtl="0" eaLnBrk="0" fontAlgn="base" hangingPunct="0">
        <a:spcBef>
          <a:spcPct val="20000"/>
        </a:spcBef>
        <a:spcAft>
          <a:spcPct val="0"/>
        </a:spcAft>
        <a:buClr>
          <a:srgbClr val="33CC33"/>
        </a:buClr>
        <a:buSzPct val="90000"/>
        <a:buFont typeface="Monotype Sorts" pitchFamily="2" charset="2"/>
        <a:buChar char="4"/>
        <a:defRPr kumimoji="1" kern="1200">
          <a:solidFill>
            <a:schemeClr val="tx1"/>
          </a:solidFill>
          <a:latin typeface="+mn-lt"/>
          <a:ea typeface="+mn-ea"/>
          <a:cs typeface="+mn-cs"/>
        </a:defRPr>
      </a:lvl3pPr>
      <a:lvl4pPr marL="1600200" indent="-228600" algn="l" rtl="0" eaLnBrk="0" fontAlgn="base" hangingPunct="0">
        <a:spcBef>
          <a:spcPct val="20000"/>
        </a:spcBef>
        <a:spcAft>
          <a:spcPct val="0"/>
        </a:spcAft>
        <a:buClr>
          <a:schemeClr val="hlink"/>
        </a:buClr>
        <a:buChar char="–"/>
        <a:defRPr kumimoji="1" kern="1200">
          <a:solidFill>
            <a:schemeClr val="tx1"/>
          </a:solidFill>
          <a:latin typeface="+mn-lt"/>
          <a:ea typeface="+mn-ea"/>
          <a:cs typeface="+mn-cs"/>
        </a:defRPr>
      </a:lvl4pPr>
      <a:lvl5pPr marL="2057400" indent="-228600" algn="l" rtl="0" eaLnBrk="0" fontAlgn="base" hangingPunct="0">
        <a:spcBef>
          <a:spcPct val="20000"/>
        </a:spcBef>
        <a:spcAft>
          <a:spcPct val="0"/>
        </a:spcAft>
        <a:buChar char="»"/>
        <a:defRPr kumimoji="1"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Footer Placeholder 3"/>
          <p:cNvSpPr>
            <a:spLocks noGrp="1"/>
          </p:cNvSpPr>
          <p:nvPr>
            <p:ph type="ftr" sz="quarter" idx="10"/>
          </p:nvPr>
        </p:nvSpPr>
        <p:spPr>
          <a:noFill/>
        </p:spPr>
        <p:txBody>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US" altLang="en-US" sz="1000" smtClean="0"/>
              <a:t>GD &amp; H</a:t>
            </a:r>
          </a:p>
        </p:txBody>
      </p:sp>
      <p:sp>
        <p:nvSpPr>
          <p:cNvPr id="5123" name="Rectangle 2"/>
          <p:cNvSpPr>
            <a:spLocks noGrp="1" noChangeArrowheads="1"/>
          </p:cNvSpPr>
          <p:nvPr>
            <p:ph type="title"/>
          </p:nvPr>
        </p:nvSpPr>
        <p:spPr/>
        <p:txBody>
          <a:bodyPr/>
          <a:lstStyle/>
          <a:p>
            <a:r>
              <a:rPr lang="en-GB" altLang="en-US" dirty="0" smtClean="0"/>
              <a:t>Week 13 C++ </a:t>
            </a:r>
            <a:r>
              <a:rPr lang="en-GB" altLang="en-US" dirty="0" smtClean="0"/>
              <a:t>OOP (Part 1)</a:t>
            </a:r>
            <a:endParaRPr lang="en-US" altLang="en-US" dirty="0" smtClean="0"/>
          </a:p>
        </p:txBody>
      </p:sp>
      <p:sp>
        <p:nvSpPr>
          <p:cNvPr id="5124" name="Rectangle 3"/>
          <p:cNvSpPr>
            <a:spLocks noGrp="1" noChangeArrowheads="1"/>
          </p:cNvSpPr>
          <p:nvPr>
            <p:ph type="body" idx="1"/>
          </p:nvPr>
        </p:nvSpPr>
        <p:spPr>
          <a:xfrm>
            <a:off x="1047750" y="1230313"/>
            <a:ext cx="7029450" cy="4924425"/>
          </a:xfrm>
        </p:spPr>
        <p:txBody>
          <a:bodyPr/>
          <a:lstStyle/>
          <a:p>
            <a:r>
              <a:rPr lang="en-US" altLang="en-US" b="1" dirty="0" smtClean="0"/>
              <a:t>O</a:t>
            </a:r>
            <a:r>
              <a:rPr lang="en-US" altLang="en-US" dirty="0" smtClean="0"/>
              <a:t>bject </a:t>
            </a:r>
            <a:r>
              <a:rPr lang="en-US" altLang="en-US" b="1" dirty="0" smtClean="0"/>
              <a:t>O</a:t>
            </a:r>
            <a:r>
              <a:rPr lang="en-US" altLang="en-US" dirty="0" smtClean="0"/>
              <a:t>riented </a:t>
            </a:r>
            <a:r>
              <a:rPr lang="en-US" altLang="en-US" b="1" dirty="0" smtClean="0"/>
              <a:t>P</a:t>
            </a:r>
            <a:r>
              <a:rPr lang="en-US" altLang="en-US" dirty="0" smtClean="0"/>
              <a:t>rogramming (OOP)</a:t>
            </a:r>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title"/>
          </p:nvPr>
        </p:nvSpPr>
        <p:spPr/>
        <p:txBody>
          <a:bodyPr/>
          <a:lstStyle/>
          <a:p>
            <a:r>
              <a:rPr lang="en-GB" altLang="en-US" smtClean="0"/>
              <a:t>Generic Function Pattern</a:t>
            </a:r>
          </a:p>
        </p:txBody>
      </p:sp>
      <p:sp>
        <p:nvSpPr>
          <p:cNvPr id="3" name="Content Placeholder 2"/>
          <p:cNvSpPr>
            <a:spLocks noGrp="1"/>
          </p:cNvSpPr>
          <p:nvPr>
            <p:ph idx="1"/>
          </p:nvPr>
        </p:nvSpPr>
        <p:spPr/>
        <p:txBody>
          <a:bodyPr/>
          <a:lstStyle/>
          <a:p>
            <a:pPr>
              <a:defRPr/>
            </a:pPr>
            <a:r>
              <a:rPr lang="en-GB" dirty="0" smtClean="0"/>
              <a:t>Solve problems by giving them an name (or name the solution)</a:t>
            </a:r>
          </a:p>
          <a:p>
            <a:pPr>
              <a:defRPr/>
            </a:pPr>
            <a:r>
              <a:rPr lang="en-GB" dirty="0" smtClean="0"/>
              <a:t>Provide information to solve the problem</a:t>
            </a:r>
          </a:p>
          <a:p>
            <a:pPr>
              <a:defRPr/>
            </a:pPr>
            <a:r>
              <a:rPr lang="en-GB" dirty="0" smtClean="0"/>
              <a:t>Some problems produce a result</a:t>
            </a:r>
          </a:p>
          <a:p>
            <a:pPr>
              <a:defRPr/>
            </a:pPr>
            <a:endParaRPr lang="en-GB" dirty="0" smtClean="0"/>
          </a:p>
          <a:p>
            <a:pPr marL="0" indent="0">
              <a:buFont typeface="Monotype Sorts" pitchFamily="2" charset="2"/>
              <a:buNone/>
              <a:defRPr/>
            </a:pPr>
            <a:r>
              <a:rPr lang="en-GB" dirty="0" err="1" smtClean="0"/>
              <a:t>resulttype</a:t>
            </a:r>
            <a:r>
              <a:rPr lang="en-GB" dirty="0" smtClean="0"/>
              <a:t> </a:t>
            </a:r>
            <a:r>
              <a:rPr lang="en-GB" dirty="0" err="1" smtClean="0"/>
              <a:t>ProblemName</a:t>
            </a:r>
            <a:r>
              <a:rPr lang="en-GB" dirty="0" smtClean="0"/>
              <a:t>(information to solve problem)</a:t>
            </a:r>
            <a:endParaRPr lang="en-GB" dirty="0"/>
          </a:p>
        </p:txBody>
      </p:sp>
      <p:sp>
        <p:nvSpPr>
          <p:cNvPr id="6148" name="Footer Placeholder 3"/>
          <p:cNvSpPr>
            <a:spLocks noGrp="1"/>
          </p:cNvSpPr>
          <p:nvPr>
            <p:ph type="ftr" sz="quarter" idx="10"/>
          </p:nvPr>
        </p:nvSpPr>
        <p:spPr>
          <a:noFill/>
        </p:spPr>
        <p:txBody>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US" altLang="en-US" sz="1000" smtClean="0"/>
              <a:t>GD &amp; H</a:t>
            </a:r>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Two Reasons for OOP</a:t>
            </a:r>
            <a:endParaRPr lang="en-GB" dirty="0"/>
          </a:p>
        </p:txBody>
      </p:sp>
      <p:sp>
        <p:nvSpPr>
          <p:cNvPr id="3" name="Content Placeholder 2"/>
          <p:cNvSpPr>
            <a:spLocks noGrp="1"/>
          </p:cNvSpPr>
          <p:nvPr>
            <p:ph idx="1"/>
          </p:nvPr>
        </p:nvSpPr>
        <p:spPr>
          <a:xfrm>
            <a:off x="631371" y="1724025"/>
            <a:ext cx="8088085" cy="4114800"/>
          </a:xfrm>
        </p:spPr>
        <p:txBody>
          <a:bodyPr/>
          <a:lstStyle/>
          <a:p>
            <a:r>
              <a:rPr lang="en-GB" dirty="0" smtClean="0"/>
              <a:t>Data Encapsulation</a:t>
            </a:r>
          </a:p>
          <a:p>
            <a:pPr lvl="1"/>
            <a:r>
              <a:rPr lang="en-GB" dirty="0" smtClean="0"/>
              <a:t>Group data together </a:t>
            </a:r>
            <a:r>
              <a:rPr lang="en-GB" dirty="0" smtClean="0">
                <a:sym typeface="Wingdings" panose="05000000000000000000" pitchFamily="2" charset="2"/>
              </a:rPr>
              <a:t> similar to creating a database table structure with fields</a:t>
            </a:r>
          </a:p>
          <a:p>
            <a:pPr lvl="1"/>
            <a:r>
              <a:rPr lang="en-GB" dirty="0" smtClean="0"/>
              <a:t>“hide it” </a:t>
            </a:r>
            <a:r>
              <a:rPr lang="en-GB" dirty="0" smtClean="0">
                <a:sym typeface="Wingdings" panose="05000000000000000000" pitchFamily="2" charset="2"/>
              </a:rPr>
              <a:t> have an access mechanism to limit how the values in the data can be changed</a:t>
            </a:r>
            <a:endParaRPr lang="en-GB" dirty="0" smtClean="0"/>
          </a:p>
          <a:p>
            <a:pPr lvl="1"/>
            <a:r>
              <a:rPr lang="en-GB" dirty="0" smtClean="0"/>
              <a:t>Identify a specific set of functions for changing it</a:t>
            </a:r>
          </a:p>
          <a:p>
            <a:endParaRPr lang="en-GB" dirty="0"/>
          </a:p>
          <a:p>
            <a:r>
              <a:rPr lang="en-GB" dirty="0" smtClean="0"/>
              <a:t>Allow the data for multiple entities in the real world to be created </a:t>
            </a:r>
            <a:r>
              <a:rPr lang="en-GB" dirty="0" smtClean="0">
                <a:sym typeface="Wingdings" panose="05000000000000000000" pitchFamily="2" charset="2"/>
              </a:rPr>
              <a:t> similar to</a:t>
            </a:r>
            <a:r>
              <a:rPr lang="en-GB" dirty="0" smtClean="0"/>
              <a:t> rows in a database</a:t>
            </a:r>
          </a:p>
          <a:p>
            <a:pPr lvl="1"/>
            <a:r>
              <a:rPr lang="en-GB" dirty="0" smtClean="0"/>
              <a:t>For example:</a:t>
            </a:r>
            <a:br>
              <a:rPr lang="en-GB" dirty="0" smtClean="0"/>
            </a:br>
            <a:r>
              <a:rPr lang="en-GB" dirty="0"/>
              <a:t>E</a:t>
            </a:r>
            <a:r>
              <a:rPr lang="en-GB" dirty="0" smtClean="0"/>
              <a:t>ach customer has a unique name and address</a:t>
            </a:r>
            <a:br>
              <a:rPr lang="en-GB" dirty="0" smtClean="0"/>
            </a:br>
            <a:r>
              <a:rPr lang="en-GB" dirty="0" smtClean="0"/>
              <a:t>Each player has their own number of remaining lives and score</a:t>
            </a:r>
            <a:br>
              <a:rPr lang="en-GB" dirty="0" smtClean="0"/>
            </a:br>
            <a:r>
              <a:rPr lang="en-GB" dirty="0" smtClean="0"/>
              <a:t>Each product has a name, serial number and price</a:t>
            </a:r>
            <a:br>
              <a:rPr lang="en-GB" dirty="0" smtClean="0"/>
            </a:br>
            <a:r>
              <a:rPr lang="en-GB" dirty="0" smtClean="0"/>
              <a:t>etc.</a:t>
            </a:r>
            <a:endParaRPr lang="en-GB" dirty="0"/>
          </a:p>
        </p:txBody>
      </p:sp>
      <p:sp>
        <p:nvSpPr>
          <p:cNvPr id="4" name="Footer Placeholder 3"/>
          <p:cNvSpPr>
            <a:spLocks noGrp="1"/>
          </p:cNvSpPr>
          <p:nvPr>
            <p:ph type="ftr" sz="quarter" idx="10"/>
          </p:nvPr>
        </p:nvSpPr>
        <p:spPr/>
        <p:txBody>
          <a:bodyPr/>
          <a:lstStyle/>
          <a:p>
            <a:pPr>
              <a:defRPr/>
            </a:pPr>
            <a:r>
              <a:rPr lang="en-US" altLang="en-US" smtClean="0"/>
              <a:t>GD &amp; H</a:t>
            </a:r>
            <a:endParaRPr lang="en-US" altLang="en-US"/>
          </a:p>
        </p:txBody>
      </p:sp>
    </p:spTree>
    <p:extLst>
      <p:ext uri="{BB962C8B-B14F-4D97-AF65-F5344CB8AC3E}">
        <p14:creationId xmlns:p14="http://schemas.microsoft.com/office/powerpoint/2010/main" val="778973125"/>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OOP and Problem Solving</a:t>
            </a:r>
            <a:endParaRPr lang="en-GB" dirty="0"/>
          </a:p>
        </p:txBody>
      </p:sp>
      <p:sp>
        <p:nvSpPr>
          <p:cNvPr id="3" name="Content Placeholder 2"/>
          <p:cNvSpPr>
            <a:spLocks noGrp="1"/>
          </p:cNvSpPr>
          <p:nvPr>
            <p:ph idx="1"/>
          </p:nvPr>
        </p:nvSpPr>
        <p:spPr/>
        <p:txBody>
          <a:bodyPr/>
          <a:lstStyle/>
          <a:p>
            <a:r>
              <a:rPr lang="en-GB" dirty="0" smtClean="0"/>
              <a:t>Fundamentally, OOP allows us to solve a larger problem by grouping together the values and the functions required to solve smaller related problems</a:t>
            </a:r>
            <a:endParaRPr lang="en-GB" dirty="0"/>
          </a:p>
        </p:txBody>
      </p:sp>
      <p:sp>
        <p:nvSpPr>
          <p:cNvPr id="4" name="Footer Placeholder 3"/>
          <p:cNvSpPr>
            <a:spLocks noGrp="1"/>
          </p:cNvSpPr>
          <p:nvPr>
            <p:ph type="ftr" sz="quarter" idx="10"/>
          </p:nvPr>
        </p:nvSpPr>
        <p:spPr/>
        <p:txBody>
          <a:bodyPr/>
          <a:lstStyle/>
          <a:p>
            <a:pPr>
              <a:defRPr/>
            </a:pPr>
            <a:r>
              <a:rPr lang="en-US" altLang="en-US" smtClean="0"/>
              <a:t>GD &amp; H</a:t>
            </a:r>
            <a:endParaRPr lang="en-US" altLang="en-US"/>
          </a:p>
        </p:txBody>
      </p:sp>
    </p:spTree>
    <p:extLst>
      <p:ext uri="{BB962C8B-B14F-4D97-AF65-F5344CB8AC3E}">
        <p14:creationId xmlns:p14="http://schemas.microsoft.com/office/powerpoint/2010/main" val="2844275242"/>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Class Declaration pattern</a:t>
            </a:r>
            <a:endParaRPr lang="en-GB" dirty="0"/>
          </a:p>
        </p:txBody>
      </p:sp>
      <p:sp>
        <p:nvSpPr>
          <p:cNvPr id="3" name="Content Placeholder 2"/>
          <p:cNvSpPr>
            <a:spLocks noGrp="1"/>
          </p:cNvSpPr>
          <p:nvPr>
            <p:ph idx="1"/>
          </p:nvPr>
        </p:nvSpPr>
        <p:spPr>
          <a:xfrm>
            <a:off x="1047750" y="1143000"/>
            <a:ext cx="7029450" cy="4695825"/>
          </a:xfrm>
        </p:spPr>
        <p:txBody>
          <a:bodyPr/>
          <a:lstStyle/>
          <a:p>
            <a:r>
              <a:rPr lang="en-GB" dirty="0" smtClean="0"/>
              <a:t>Create each class in two separate files, the header file describing the class contents and if there is any code associated with class it is placed in a separate file (.</a:t>
            </a:r>
            <a:r>
              <a:rPr lang="en-GB" dirty="0" err="1" smtClean="0"/>
              <a:t>cpp</a:t>
            </a:r>
            <a:r>
              <a:rPr lang="en-GB" dirty="0" smtClean="0"/>
              <a:t>)</a:t>
            </a:r>
            <a:br>
              <a:rPr lang="en-GB" dirty="0" smtClean="0"/>
            </a:br>
            <a:r>
              <a:rPr lang="en-GB" dirty="0" smtClean="0"/>
              <a:t/>
            </a:r>
            <a:br>
              <a:rPr lang="en-GB" dirty="0" smtClean="0"/>
            </a:br>
            <a:r>
              <a:rPr lang="en-GB" dirty="0" smtClean="0"/>
              <a:t>class </a:t>
            </a:r>
            <a:r>
              <a:rPr lang="en-GB" i="1" dirty="0" err="1" smtClean="0"/>
              <a:t>ClassName</a:t>
            </a:r>
            <a:r>
              <a:rPr lang="en-GB" dirty="0" smtClean="0"/>
              <a:t/>
            </a:r>
            <a:br>
              <a:rPr lang="en-GB" dirty="0" smtClean="0"/>
            </a:br>
            <a:r>
              <a:rPr lang="en-GB" dirty="0" smtClean="0"/>
              <a:t>{</a:t>
            </a:r>
            <a:br>
              <a:rPr lang="en-GB" dirty="0" smtClean="0"/>
            </a:br>
            <a:r>
              <a:rPr lang="en-GB" dirty="0" smtClean="0"/>
              <a:t>      // Attributes</a:t>
            </a:r>
            <a:br>
              <a:rPr lang="en-GB" dirty="0" smtClean="0"/>
            </a:br>
            <a:r>
              <a:rPr lang="en-GB" dirty="0" smtClean="0"/>
              <a:t/>
            </a:r>
            <a:br>
              <a:rPr lang="en-GB" dirty="0" smtClean="0"/>
            </a:br>
            <a:r>
              <a:rPr lang="en-GB" dirty="0" smtClean="0"/>
              <a:t>      // Constructors</a:t>
            </a:r>
            <a:br>
              <a:rPr lang="en-GB" dirty="0" smtClean="0"/>
            </a:br>
            <a:r>
              <a:rPr lang="en-GB" dirty="0" smtClean="0"/>
              <a:t/>
            </a:r>
            <a:br>
              <a:rPr lang="en-GB" dirty="0" smtClean="0"/>
            </a:br>
            <a:r>
              <a:rPr lang="en-GB" dirty="0" smtClean="0"/>
              <a:t>      // Properties</a:t>
            </a:r>
            <a:br>
              <a:rPr lang="en-GB" dirty="0" smtClean="0"/>
            </a:br>
            <a:r>
              <a:rPr lang="en-GB" dirty="0" smtClean="0"/>
              <a:t/>
            </a:r>
            <a:br>
              <a:rPr lang="en-GB" dirty="0" smtClean="0"/>
            </a:br>
            <a:r>
              <a:rPr lang="en-GB" dirty="0" smtClean="0"/>
              <a:t>      // Methods</a:t>
            </a:r>
            <a:br>
              <a:rPr lang="en-GB" dirty="0" smtClean="0"/>
            </a:br>
            <a:r>
              <a:rPr lang="en-GB" dirty="0" smtClean="0"/>
              <a:t>};</a:t>
            </a:r>
          </a:p>
          <a:p>
            <a:endParaRPr lang="en-GB" dirty="0"/>
          </a:p>
          <a:p>
            <a:r>
              <a:rPr lang="en-GB" i="1" dirty="0" err="1" smtClean="0"/>
              <a:t>ClassName</a:t>
            </a:r>
            <a:r>
              <a:rPr lang="en-GB" dirty="0" smtClean="0"/>
              <a:t>: Name of the class</a:t>
            </a:r>
            <a:br>
              <a:rPr lang="en-GB" dirty="0" smtClean="0"/>
            </a:br>
            <a:r>
              <a:rPr lang="en-GB" dirty="0" smtClean="0"/>
              <a:t>Always use singular names e.g. Dog not Dogs</a:t>
            </a:r>
            <a:r>
              <a:rPr lang="en-GB" dirty="0"/>
              <a:t/>
            </a:r>
            <a:br>
              <a:rPr lang="en-GB" dirty="0"/>
            </a:br>
            <a:endParaRPr lang="en-GB" dirty="0"/>
          </a:p>
        </p:txBody>
      </p:sp>
      <p:sp>
        <p:nvSpPr>
          <p:cNvPr id="4" name="Footer Placeholder 3"/>
          <p:cNvSpPr>
            <a:spLocks noGrp="1"/>
          </p:cNvSpPr>
          <p:nvPr>
            <p:ph type="ftr" sz="quarter" idx="10"/>
          </p:nvPr>
        </p:nvSpPr>
        <p:spPr/>
        <p:txBody>
          <a:bodyPr/>
          <a:lstStyle/>
          <a:p>
            <a:pPr>
              <a:defRPr/>
            </a:pPr>
            <a:r>
              <a:rPr lang="en-US" altLang="en-US" smtClean="0"/>
              <a:t>GD &amp; H</a:t>
            </a:r>
            <a:endParaRPr lang="en-US" altLang="en-US"/>
          </a:p>
        </p:txBody>
      </p:sp>
      <p:sp>
        <p:nvSpPr>
          <p:cNvPr id="5" name="Right Brace 4"/>
          <p:cNvSpPr/>
          <p:nvPr/>
        </p:nvSpPr>
        <p:spPr bwMode="auto">
          <a:xfrm>
            <a:off x="4234543" y="2301875"/>
            <a:ext cx="424543" cy="2590800"/>
          </a:xfrm>
          <a:prstGeom prst="rightBrace">
            <a:avLst/>
          </a:prstGeom>
          <a:noFill/>
          <a:ln w="28575" cap="flat" cmpd="sng" algn="ctr">
            <a:solidFill>
              <a:schemeClr val="tx1"/>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1"/>
              </a:solidFill>
              <a:effectLst/>
              <a:latin typeface="Helvetica" panose="020B0604020202020204" pitchFamily="34" charset="0"/>
            </a:endParaRPr>
          </a:p>
        </p:txBody>
      </p:sp>
      <p:sp>
        <p:nvSpPr>
          <p:cNvPr id="6" name="TextBox 5"/>
          <p:cNvSpPr txBox="1"/>
          <p:nvPr/>
        </p:nvSpPr>
        <p:spPr>
          <a:xfrm>
            <a:off x="4822371" y="2997110"/>
            <a:ext cx="2358118" cy="1477328"/>
          </a:xfrm>
          <a:prstGeom prst="rect">
            <a:avLst/>
          </a:prstGeom>
          <a:noFill/>
        </p:spPr>
        <p:txBody>
          <a:bodyPr wrap="square" rtlCol="0">
            <a:spAutoFit/>
          </a:bodyPr>
          <a:lstStyle/>
          <a:p>
            <a:r>
              <a:rPr lang="en-GB" dirty="0" smtClean="0"/>
              <a:t>In the header file, create and label these four sections of the class with comments</a:t>
            </a:r>
            <a:endParaRPr lang="en-GB" dirty="0"/>
          </a:p>
        </p:txBody>
      </p:sp>
    </p:spTree>
    <p:extLst>
      <p:ext uri="{BB962C8B-B14F-4D97-AF65-F5344CB8AC3E}">
        <p14:creationId xmlns:p14="http://schemas.microsoft.com/office/powerpoint/2010/main" val="3002625061"/>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Class Attribute Pattern</a:t>
            </a:r>
            <a:endParaRPr lang="en-GB" dirty="0"/>
          </a:p>
        </p:txBody>
      </p:sp>
      <p:sp>
        <p:nvSpPr>
          <p:cNvPr id="3" name="Content Placeholder 2"/>
          <p:cNvSpPr>
            <a:spLocks noGrp="1"/>
          </p:cNvSpPr>
          <p:nvPr>
            <p:ph idx="1"/>
          </p:nvPr>
        </p:nvSpPr>
        <p:spPr>
          <a:xfrm>
            <a:off x="1047750" y="712742"/>
            <a:ext cx="7029450" cy="4994275"/>
          </a:xfrm>
        </p:spPr>
        <p:txBody>
          <a:bodyPr/>
          <a:lstStyle/>
          <a:p>
            <a:r>
              <a:rPr lang="en-GB" dirty="0" smtClean="0"/>
              <a:t>In the header file, specify the data that needs to be stored to solve the overall problem or set of problems</a:t>
            </a:r>
            <a:br>
              <a:rPr lang="en-GB" dirty="0" smtClean="0"/>
            </a:br>
            <a:r>
              <a:rPr lang="en-GB" dirty="0" smtClean="0"/>
              <a:t/>
            </a:r>
            <a:br>
              <a:rPr lang="en-GB" dirty="0" smtClean="0"/>
            </a:br>
            <a:r>
              <a:rPr lang="en-GB" dirty="0"/>
              <a:t>class </a:t>
            </a:r>
            <a:r>
              <a:rPr lang="en-GB" i="1" dirty="0" err="1"/>
              <a:t>ClassName</a:t>
            </a:r>
            <a:r>
              <a:rPr lang="en-GB" dirty="0"/>
              <a:t/>
            </a:r>
            <a:br>
              <a:rPr lang="en-GB" dirty="0"/>
            </a:br>
            <a:r>
              <a:rPr lang="en-GB" dirty="0"/>
              <a:t>{</a:t>
            </a:r>
            <a:br>
              <a:rPr lang="en-GB" dirty="0"/>
            </a:br>
            <a:r>
              <a:rPr lang="en-GB" dirty="0"/>
              <a:t>      // </a:t>
            </a:r>
            <a:r>
              <a:rPr lang="en-GB" dirty="0" smtClean="0"/>
              <a:t>Attributes</a:t>
            </a:r>
            <a:br>
              <a:rPr lang="en-GB" dirty="0" smtClean="0"/>
            </a:br>
            <a:r>
              <a:rPr lang="en-GB" dirty="0" smtClean="0"/>
              <a:t>private:</a:t>
            </a:r>
            <a:br>
              <a:rPr lang="en-GB" dirty="0" smtClean="0"/>
            </a:br>
            <a:r>
              <a:rPr lang="en-GB" dirty="0" smtClean="0"/>
              <a:t>      </a:t>
            </a:r>
            <a:r>
              <a:rPr lang="en-GB" b="1" i="1" dirty="0" smtClean="0"/>
              <a:t>type</a:t>
            </a:r>
            <a:r>
              <a:rPr lang="en-GB" dirty="0" smtClean="0"/>
              <a:t> _</a:t>
            </a:r>
            <a:r>
              <a:rPr lang="en-GB" b="1" i="1" dirty="0" err="1" smtClean="0"/>
              <a:t>attributeName</a:t>
            </a:r>
            <a:r>
              <a:rPr lang="en-GB" dirty="0" smtClean="0"/>
              <a:t>;</a:t>
            </a:r>
            <a:r>
              <a:rPr lang="en-GB" dirty="0"/>
              <a:t/>
            </a:r>
            <a:br>
              <a:rPr lang="en-GB" dirty="0"/>
            </a:br>
            <a:r>
              <a:rPr lang="en-GB" dirty="0"/>
              <a:t/>
            </a:r>
            <a:br>
              <a:rPr lang="en-GB" dirty="0"/>
            </a:br>
            <a:r>
              <a:rPr lang="en-GB" dirty="0"/>
              <a:t>      // Constructors</a:t>
            </a:r>
            <a:br>
              <a:rPr lang="en-GB" dirty="0"/>
            </a:br>
            <a:r>
              <a:rPr lang="en-GB" dirty="0"/>
              <a:t/>
            </a:r>
            <a:br>
              <a:rPr lang="en-GB" dirty="0"/>
            </a:br>
            <a:r>
              <a:rPr lang="en-GB" dirty="0"/>
              <a:t>      // Properties</a:t>
            </a:r>
            <a:br>
              <a:rPr lang="en-GB" dirty="0"/>
            </a:br>
            <a:r>
              <a:rPr lang="en-GB" dirty="0"/>
              <a:t/>
            </a:r>
            <a:br>
              <a:rPr lang="en-GB" dirty="0"/>
            </a:br>
            <a:r>
              <a:rPr lang="en-GB" dirty="0"/>
              <a:t>      // Methods</a:t>
            </a:r>
            <a:br>
              <a:rPr lang="en-GB" dirty="0"/>
            </a:br>
            <a:r>
              <a:rPr lang="en-GB" dirty="0" smtClean="0"/>
              <a:t>};</a:t>
            </a:r>
          </a:p>
          <a:p>
            <a:endParaRPr lang="en-GB" dirty="0"/>
          </a:p>
          <a:p>
            <a:r>
              <a:rPr lang="en-GB" i="1" dirty="0" smtClean="0"/>
              <a:t>type</a:t>
            </a:r>
            <a:r>
              <a:rPr lang="en-GB" dirty="0" smtClean="0"/>
              <a:t>: variable types e.g. </a:t>
            </a:r>
            <a:r>
              <a:rPr lang="en-GB" dirty="0" err="1" smtClean="0"/>
              <a:t>int</a:t>
            </a:r>
            <a:r>
              <a:rPr lang="en-GB" dirty="0" smtClean="0"/>
              <a:t>, string, double, etc.</a:t>
            </a:r>
          </a:p>
          <a:p>
            <a:r>
              <a:rPr lang="en-GB" i="1" dirty="0" err="1" smtClean="0"/>
              <a:t>attributeName</a:t>
            </a:r>
            <a:r>
              <a:rPr lang="en-GB" dirty="0" smtClean="0"/>
              <a:t>: name of the attribute (variable naming rules still apply)</a:t>
            </a:r>
            <a:endParaRPr lang="en-GB" dirty="0"/>
          </a:p>
        </p:txBody>
      </p:sp>
      <p:sp>
        <p:nvSpPr>
          <p:cNvPr id="4" name="Footer Placeholder 3"/>
          <p:cNvSpPr>
            <a:spLocks noGrp="1"/>
          </p:cNvSpPr>
          <p:nvPr>
            <p:ph type="ftr" sz="quarter" idx="10"/>
          </p:nvPr>
        </p:nvSpPr>
        <p:spPr/>
        <p:txBody>
          <a:bodyPr/>
          <a:lstStyle/>
          <a:p>
            <a:pPr>
              <a:defRPr/>
            </a:pPr>
            <a:r>
              <a:rPr lang="en-US" altLang="en-US" smtClean="0"/>
              <a:t>GD &amp; H</a:t>
            </a:r>
            <a:endParaRPr lang="en-US" altLang="en-US"/>
          </a:p>
        </p:txBody>
      </p:sp>
    </p:spTree>
    <p:extLst>
      <p:ext uri="{BB962C8B-B14F-4D97-AF65-F5344CB8AC3E}">
        <p14:creationId xmlns:p14="http://schemas.microsoft.com/office/powerpoint/2010/main" val="278922971"/>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Example</a:t>
            </a:r>
            <a:endParaRPr lang="en-GB" dirty="0"/>
          </a:p>
        </p:txBody>
      </p:sp>
      <p:sp>
        <p:nvSpPr>
          <p:cNvPr id="3" name="Content Placeholder 2"/>
          <p:cNvSpPr>
            <a:spLocks noGrp="1"/>
          </p:cNvSpPr>
          <p:nvPr>
            <p:ph idx="1"/>
          </p:nvPr>
        </p:nvSpPr>
        <p:spPr>
          <a:xfrm>
            <a:off x="1047750" y="844550"/>
            <a:ext cx="7029450" cy="4994275"/>
          </a:xfrm>
        </p:spPr>
        <p:txBody>
          <a:bodyPr/>
          <a:lstStyle/>
          <a:p>
            <a:r>
              <a:rPr lang="en-GB" dirty="0" smtClean="0"/>
              <a:t>Name and address storage class</a:t>
            </a:r>
            <a:br>
              <a:rPr lang="en-GB" dirty="0" smtClean="0"/>
            </a:br>
            <a:endParaRPr lang="en-GB" dirty="0" smtClean="0"/>
          </a:p>
          <a:p>
            <a:pPr marL="0" indent="0">
              <a:buNone/>
            </a:pPr>
            <a:r>
              <a:rPr lang="en-GB" b="1" u="sng" dirty="0" err="1" smtClean="0"/>
              <a:t>Customer.h</a:t>
            </a:r>
            <a:r>
              <a:rPr lang="en-GB" dirty="0" smtClean="0"/>
              <a:t/>
            </a:r>
            <a:br>
              <a:rPr lang="en-GB" dirty="0" smtClean="0"/>
            </a:br>
            <a:r>
              <a:rPr lang="en-GB" dirty="0" smtClean="0"/>
              <a:t>class Customer</a:t>
            </a:r>
            <a:br>
              <a:rPr lang="en-GB" dirty="0" smtClean="0"/>
            </a:br>
            <a:r>
              <a:rPr lang="en-GB" dirty="0" smtClean="0"/>
              <a:t>{</a:t>
            </a:r>
            <a:r>
              <a:rPr lang="en-GB" dirty="0"/>
              <a:t/>
            </a:r>
            <a:br>
              <a:rPr lang="en-GB" dirty="0"/>
            </a:br>
            <a:r>
              <a:rPr lang="en-GB" dirty="0"/>
              <a:t>      // Attributes</a:t>
            </a:r>
            <a:br>
              <a:rPr lang="en-GB" dirty="0"/>
            </a:br>
            <a:r>
              <a:rPr lang="en-GB" dirty="0"/>
              <a:t>private:</a:t>
            </a:r>
            <a:br>
              <a:rPr lang="en-GB" dirty="0"/>
            </a:br>
            <a:r>
              <a:rPr lang="en-GB" dirty="0"/>
              <a:t>      </a:t>
            </a:r>
            <a:r>
              <a:rPr lang="en-GB" dirty="0" smtClean="0"/>
              <a:t>string   _name;</a:t>
            </a:r>
            <a:r>
              <a:rPr lang="en-GB" dirty="0"/>
              <a:t/>
            </a:r>
            <a:br>
              <a:rPr lang="en-GB" dirty="0"/>
            </a:br>
            <a:r>
              <a:rPr lang="en-GB" dirty="0" smtClean="0"/>
              <a:t>      string   _address;</a:t>
            </a:r>
            <a:r>
              <a:rPr lang="en-GB" dirty="0"/>
              <a:t/>
            </a:r>
            <a:br>
              <a:rPr lang="en-GB" dirty="0"/>
            </a:br>
            <a:r>
              <a:rPr lang="en-GB" dirty="0"/>
              <a:t/>
            </a:r>
            <a:br>
              <a:rPr lang="en-GB" dirty="0"/>
            </a:br>
            <a:r>
              <a:rPr lang="en-GB" dirty="0"/>
              <a:t>      // Constructors</a:t>
            </a:r>
            <a:br>
              <a:rPr lang="en-GB" dirty="0"/>
            </a:br>
            <a:r>
              <a:rPr lang="en-GB" dirty="0"/>
              <a:t/>
            </a:r>
            <a:br>
              <a:rPr lang="en-GB" dirty="0"/>
            </a:br>
            <a:r>
              <a:rPr lang="en-GB" dirty="0"/>
              <a:t>      // Properties</a:t>
            </a:r>
            <a:br>
              <a:rPr lang="en-GB" dirty="0"/>
            </a:br>
            <a:r>
              <a:rPr lang="en-GB" dirty="0"/>
              <a:t/>
            </a:r>
            <a:br>
              <a:rPr lang="en-GB" dirty="0"/>
            </a:br>
            <a:r>
              <a:rPr lang="en-GB" dirty="0"/>
              <a:t>      // Methods</a:t>
            </a:r>
            <a:br>
              <a:rPr lang="en-GB" dirty="0"/>
            </a:br>
            <a:r>
              <a:rPr lang="en-GB" dirty="0" smtClean="0"/>
              <a:t>};</a:t>
            </a:r>
            <a:endParaRPr lang="en-GB" dirty="0"/>
          </a:p>
        </p:txBody>
      </p:sp>
      <p:sp>
        <p:nvSpPr>
          <p:cNvPr id="4" name="Footer Placeholder 3"/>
          <p:cNvSpPr>
            <a:spLocks noGrp="1"/>
          </p:cNvSpPr>
          <p:nvPr>
            <p:ph type="ftr" sz="quarter" idx="10"/>
          </p:nvPr>
        </p:nvSpPr>
        <p:spPr/>
        <p:txBody>
          <a:bodyPr/>
          <a:lstStyle/>
          <a:p>
            <a:pPr>
              <a:defRPr/>
            </a:pPr>
            <a:r>
              <a:rPr lang="en-US" altLang="en-US" smtClean="0"/>
              <a:t>GD &amp; H</a:t>
            </a:r>
            <a:endParaRPr lang="en-US" altLang="en-US"/>
          </a:p>
        </p:txBody>
      </p:sp>
    </p:spTree>
    <p:extLst>
      <p:ext uri="{BB962C8B-B14F-4D97-AF65-F5344CB8AC3E}">
        <p14:creationId xmlns:p14="http://schemas.microsoft.com/office/powerpoint/2010/main" val="2542947416"/>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Exercise 1</a:t>
            </a:r>
            <a:endParaRPr lang="en-GB" dirty="0"/>
          </a:p>
        </p:txBody>
      </p:sp>
      <p:sp>
        <p:nvSpPr>
          <p:cNvPr id="3" name="Content Placeholder 2"/>
          <p:cNvSpPr>
            <a:spLocks noGrp="1"/>
          </p:cNvSpPr>
          <p:nvPr>
            <p:ph idx="1"/>
          </p:nvPr>
        </p:nvSpPr>
        <p:spPr>
          <a:xfrm>
            <a:off x="725260" y="1483704"/>
            <a:ext cx="3875315" cy="4797352"/>
          </a:xfrm>
        </p:spPr>
        <p:txBody>
          <a:bodyPr/>
          <a:lstStyle/>
          <a:p>
            <a:r>
              <a:rPr lang="en-GB" dirty="0" smtClean="0"/>
              <a:t>User</a:t>
            </a:r>
            <a:br>
              <a:rPr lang="en-GB" dirty="0" smtClean="0"/>
            </a:br>
            <a:r>
              <a:rPr lang="en-GB" dirty="0" smtClean="0"/>
              <a:t>user’s name</a:t>
            </a:r>
            <a:br>
              <a:rPr lang="en-GB" dirty="0" smtClean="0"/>
            </a:br>
            <a:r>
              <a:rPr lang="en-GB" dirty="0" smtClean="0"/>
              <a:t>user’s password</a:t>
            </a:r>
          </a:p>
          <a:p>
            <a:endParaRPr lang="en-GB" dirty="0"/>
          </a:p>
          <a:p>
            <a:r>
              <a:rPr lang="en-GB" dirty="0" smtClean="0"/>
              <a:t>Customer</a:t>
            </a:r>
            <a:br>
              <a:rPr lang="en-GB" dirty="0" smtClean="0"/>
            </a:br>
            <a:r>
              <a:rPr lang="en-GB" dirty="0" smtClean="0"/>
              <a:t>customer’s name</a:t>
            </a:r>
            <a:br>
              <a:rPr lang="en-GB" dirty="0" smtClean="0"/>
            </a:br>
            <a:r>
              <a:rPr lang="en-GB" dirty="0" smtClean="0"/>
              <a:t>customer’s age</a:t>
            </a:r>
            <a:br>
              <a:rPr lang="en-GB" dirty="0" smtClean="0"/>
            </a:br>
            <a:r>
              <a:rPr lang="en-GB" dirty="0" smtClean="0"/>
              <a:t>first line of customer’s address</a:t>
            </a:r>
          </a:p>
          <a:p>
            <a:endParaRPr lang="en-GB" dirty="0"/>
          </a:p>
          <a:p>
            <a:r>
              <a:rPr lang="en-GB" dirty="0" smtClean="0"/>
              <a:t>Player</a:t>
            </a:r>
            <a:br>
              <a:rPr lang="en-GB" dirty="0" smtClean="0"/>
            </a:br>
            <a:r>
              <a:rPr lang="en-GB" dirty="0" smtClean="0"/>
              <a:t>Player’s score</a:t>
            </a:r>
            <a:br>
              <a:rPr lang="en-GB" dirty="0" smtClean="0"/>
            </a:br>
            <a:r>
              <a:rPr lang="en-GB" dirty="0" smtClean="0"/>
              <a:t>Number of player’s remaining lives</a:t>
            </a:r>
          </a:p>
        </p:txBody>
      </p:sp>
      <p:sp>
        <p:nvSpPr>
          <p:cNvPr id="4" name="Footer Placeholder 3"/>
          <p:cNvSpPr>
            <a:spLocks noGrp="1"/>
          </p:cNvSpPr>
          <p:nvPr>
            <p:ph type="ftr" sz="quarter" idx="10"/>
          </p:nvPr>
        </p:nvSpPr>
        <p:spPr/>
        <p:txBody>
          <a:bodyPr/>
          <a:lstStyle/>
          <a:p>
            <a:pPr>
              <a:defRPr/>
            </a:pPr>
            <a:r>
              <a:rPr lang="en-US" altLang="en-US" smtClean="0"/>
              <a:t>GD &amp; H</a:t>
            </a:r>
            <a:endParaRPr lang="en-US" altLang="en-US"/>
          </a:p>
        </p:txBody>
      </p:sp>
      <p:sp>
        <p:nvSpPr>
          <p:cNvPr id="5" name="Content Placeholder 2"/>
          <p:cNvSpPr txBox="1">
            <a:spLocks/>
          </p:cNvSpPr>
          <p:nvPr/>
        </p:nvSpPr>
        <p:spPr bwMode="auto">
          <a:xfrm>
            <a:off x="4796518" y="1483703"/>
            <a:ext cx="3875315" cy="479735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lr>
                <a:schemeClr val="folHlink"/>
              </a:buClr>
              <a:buSzPct val="90000"/>
              <a:buFont typeface="Monotype Sorts" pitchFamily="2" charset="2"/>
              <a:buChar char="n"/>
              <a:defRPr kumimoji="1" sz="2000" kern="1200">
                <a:solidFill>
                  <a:schemeClr val="tx1"/>
                </a:solidFill>
                <a:latin typeface="+mn-lt"/>
                <a:ea typeface="+mn-ea"/>
                <a:cs typeface="+mn-cs"/>
              </a:defRPr>
            </a:lvl1pPr>
            <a:lvl2pPr marL="742950" indent="-285750" algn="l" rtl="0" eaLnBrk="0" fontAlgn="base" hangingPunct="0">
              <a:spcBef>
                <a:spcPct val="20000"/>
              </a:spcBef>
              <a:spcAft>
                <a:spcPct val="0"/>
              </a:spcAft>
              <a:buClr>
                <a:schemeClr val="accent2"/>
              </a:buClr>
              <a:buSzPct val="90000"/>
              <a:buFont typeface="Monotype Sorts" pitchFamily="2" charset="2"/>
              <a:buChar char="F"/>
              <a:defRPr kumimoji="1" kern="1200">
                <a:solidFill>
                  <a:schemeClr val="tx1"/>
                </a:solidFill>
                <a:latin typeface="+mn-lt"/>
                <a:ea typeface="+mn-ea"/>
                <a:cs typeface="+mn-cs"/>
              </a:defRPr>
            </a:lvl2pPr>
            <a:lvl3pPr marL="1143000" indent="-228600" algn="l" rtl="0" eaLnBrk="0" fontAlgn="base" hangingPunct="0">
              <a:spcBef>
                <a:spcPct val="20000"/>
              </a:spcBef>
              <a:spcAft>
                <a:spcPct val="0"/>
              </a:spcAft>
              <a:buClr>
                <a:srgbClr val="33CC33"/>
              </a:buClr>
              <a:buSzPct val="90000"/>
              <a:buFont typeface="Monotype Sorts" pitchFamily="2" charset="2"/>
              <a:buChar char="4"/>
              <a:defRPr kumimoji="1" kern="1200">
                <a:solidFill>
                  <a:schemeClr val="tx1"/>
                </a:solidFill>
                <a:latin typeface="+mn-lt"/>
                <a:ea typeface="+mn-ea"/>
                <a:cs typeface="+mn-cs"/>
              </a:defRPr>
            </a:lvl3pPr>
            <a:lvl4pPr marL="1600200" indent="-228600" algn="l" rtl="0" eaLnBrk="0" fontAlgn="base" hangingPunct="0">
              <a:spcBef>
                <a:spcPct val="20000"/>
              </a:spcBef>
              <a:spcAft>
                <a:spcPct val="0"/>
              </a:spcAft>
              <a:buClr>
                <a:schemeClr val="hlink"/>
              </a:buClr>
              <a:buChar char="–"/>
              <a:defRPr kumimoji="1" kern="1200">
                <a:solidFill>
                  <a:schemeClr val="tx1"/>
                </a:solidFill>
                <a:latin typeface="+mn-lt"/>
                <a:ea typeface="+mn-ea"/>
                <a:cs typeface="+mn-cs"/>
              </a:defRPr>
            </a:lvl4pPr>
            <a:lvl5pPr marL="2057400" indent="-228600" algn="l" rtl="0" eaLnBrk="0" fontAlgn="base" hangingPunct="0">
              <a:spcBef>
                <a:spcPct val="20000"/>
              </a:spcBef>
              <a:spcAft>
                <a:spcPct val="0"/>
              </a:spcAft>
              <a:buChar char="»"/>
              <a:defRPr kumimoji="1"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smtClean="0"/>
              <a:t>Adder</a:t>
            </a:r>
            <a:br>
              <a:rPr lang="en-GB" dirty="0" smtClean="0"/>
            </a:br>
            <a:r>
              <a:rPr lang="en-GB" dirty="0" smtClean="0"/>
              <a:t>result of addition</a:t>
            </a:r>
            <a:br>
              <a:rPr lang="en-GB" dirty="0" smtClean="0"/>
            </a:br>
            <a:r>
              <a:rPr lang="en-GB" dirty="0" smtClean="0"/>
              <a:t>first number to add</a:t>
            </a:r>
            <a:br>
              <a:rPr lang="en-GB" dirty="0" smtClean="0"/>
            </a:br>
            <a:r>
              <a:rPr lang="en-GB" dirty="0" smtClean="0"/>
              <a:t>second number to add</a:t>
            </a:r>
          </a:p>
          <a:p>
            <a:endParaRPr lang="en-GB" dirty="0"/>
          </a:p>
          <a:p>
            <a:r>
              <a:rPr lang="en-GB" dirty="0" smtClean="0"/>
              <a:t>Percentage Calculator</a:t>
            </a:r>
            <a:br>
              <a:rPr lang="en-GB" dirty="0" smtClean="0"/>
            </a:br>
            <a:r>
              <a:rPr lang="en-GB" dirty="0" smtClean="0"/>
              <a:t>original value</a:t>
            </a:r>
            <a:br>
              <a:rPr lang="en-GB" dirty="0" smtClean="0"/>
            </a:br>
            <a:r>
              <a:rPr lang="en-GB" dirty="0" smtClean="0"/>
              <a:t>percentage</a:t>
            </a:r>
            <a:br>
              <a:rPr lang="en-GB" dirty="0" smtClean="0"/>
            </a:br>
            <a:r>
              <a:rPr lang="en-GB" dirty="0" err="1" smtClean="0"/>
              <a:t>percentage</a:t>
            </a:r>
            <a:r>
              <a:rPr lang="en-GB" dirty="0" smtClean="0"/>
              <a:t> change in value</a:t>
            </a:r>
            <a:br>
              <a:rPr lang="en-GB" dirty="0" smtClean="0"/>
            </a:br>
            <a:r>
              <a:rPr lang="en-GB" dirty="0" smtClean="0"/>
              <a:t>calculated value</a:t>
            </a:r>
            <a:br>
              <a:rPr lang="en-GB" dirty="0" smtClean="0"/>
            </a:br>
            <a:r>
              <a:rPr lang="en-GB" dirty="0" smtClean="0"/>
              <a:t>flag indicating whether change is added or subtracted from original value</a:t>
            </a:r>
            <a:endParaRPr lang="en-GB" dirty="0"/>
          </a:p>
        </p:txBody>
      </p:sp>
      <p:sp>
        <p:nvSpPr>
          <p:cNvPr id="6" name="TextBox 5"/>
          <p:cNvSpPr txBox="1"/>
          <p:nvPr/>
        </p:nvSpPr>
        <p:spPr>
          <a:xfrm>
            <a:off x="1698171" y="639154"/>
            <a:ext cx="5971507" cy="830997"/>
          </a:xfrm>
          <a:prstGeom prst="rect">
            <a:avLst/>
          </a:prstGeom>
          <a:noFill/>
        </p:spPr>
        <p:txBody>
          <a:bodyPr wrap="none" rtlCol="0">
            <a:spAutoFit/>
          </a:bodyPr>
          <a:lstStyle/>
          <a:p>
            <a:r>
              <a:rPr lang="en-GB" sz="2400" dirty="0" smtClean="0"/>
              <a:t>Create the following classes and attributes</a:t>
            </a:r>
          </a:p>
          <a:p>
            <a:r>
              <a:rPr lang="en-GB" sz="2400" dirty="0" smtClean="0"/>
              <a:t>(only header files required)</a:t>
            </a:r>
            <a:endParaRPr lang="en-GB" sz="2400" dirty="0"/>
          </a:p>
        </p:txBody>
      </p:sp>
    </p:spTree>
    <p:extLst>
      <p:ext uri="{BB962C8B-B14F-4D97-AF65-F5344CB8AC3E}">
        <p14:creationId xmlns:p14="http://schemas.microsoft.com/office/powerpoint/2010/main" val="663610026"/>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Determining the Variable Required to Solve the Problem</a:t>
            </a:r>
            <a:endParaRPr lang="en-GB" dirty="0"/>
          </a:p>
        </p:txBody>
      </p:sp>
      <p:sp>
        <p:nvSpPr>
          <p:cNvPr id="3" name="Content Placeholder 2"/>
          <p:cNvSpPr>
            <a:spLocks noGrp="1"/>
          </p:cNvSpPr>
          <p:nvPr>
            <p:ph idx="1"/>
          </p:nvPr>
        </p:nvSpPr>
        <p:spPr>
          <a:xfrm>
            <a:off x="1047750" y="1262743"/>
            <a:ext cx="7029450" cy="4576082"/>
          </a:xfrm>
        </p:spPr>
        <p:txBody>
          <a:bodyPr/>
          <a:lstStyle/>
          <a:p>
            <a:pPr marL="0" indent="0">
              <a:buNone/>
            </a:pPr>
            <a:r>
              <a:rPr lang="en-GB" dirty="0" smtClean="0"/>
              <a:t>Sales record keeping software is required to store the </a:t>
            </a:r>
            <a:r>
              <a:rPr lang="en-GB" b="1" dirty="0" smtClean="0"/>
              <a:t>name</a:t>
            </a:r>
            <a:r>
              <a:rPr lang="en-GB" dirty="0" smtClean="0"/>
              <a:t>, </a:t>
            </a:r>
            <a:r>
              <a:rPr lang="en-GB" b="1" dirty="0" smtClean="0"/>
              <a:t>address</a:t>
            </a:r>
            <a:r>
              <a:rPr lang="en-GB" dirty="0" smtClean="0"/>
              <a:t> and </a:t>
            </a:r>
            <a:r>
              <a:rPr lang="en-GB" b="1" dirty="0" smtClean="0"/>
              <a:t>total value of all purchases </a:t>
            </a:r>
            <a:r>
              <a:rPr lang="en-GB" dirty="0" smtClean="0"/>
              <a:t>made by each </a:t>
            </a:r>
            <a:r>
              <a:rPr lang="en-GB" b="1" dirty="0" smtClean="0"/>
              <a:t>customer</a:t>
            </a:r>
            <a:endParaRPr lang="en-GB" dirty="0" smtClean="0"/>
          </a:p>
          <a:p>
            <a:endParaRPr lang="en-GB" b="1" dirty="0"/>
          </a:p>
          <a:p>
            <a:pPr marL="457200" indent="-457200">
              <a:buFont typeface="+mj-lt"/>
              <a:buAutoNum type="arabicPeriod"/>
            </a:pPr>
            <a:r>
              <a:rPr lang="en-GB" dirty="0" smtClean="0"/>
              <a:t>Give the class a suitable name i.e. </a:t>
            </a:r>
            <a:r>
              <a:rPr lang="en-GB" b="1" dirty="0" smtClean="0"/>
              <a:t>Customer</a:t>
            </a:r>
            <a:br>
              <a:rPr lang="en-GB" b="1" dirty="0" smtClean="0"/>
            </a:br>
            <a:endParaRPr lang="en-GB" b="1" dirty="0" smtClean="0"/>
          </a:p>
          <a:p>
            <a:pPr marL="457200" indent="-457200">
              <a:buFont typeface="+mj-lt"/>
              <a:buAutoNum type="arabicPeriod"/>
            </a:pPr>
            <a:r>
              <a:rPr lang="en-GB" dirty="0" smtClean="0"/>
              <a:t>Identify the data required to solve the problem i.e. what needs to be stored</a:t>
            </a:r>
            <a:br>
              <a:rPr lang="en-GB" dirty="0" smtClean="0"/>
            </a:br>
            <a:endParaRPr lang="en-GB" dirty="0" smtClean="0"/>
          </a:p>
          <a:p>
            <a:pPr marL="457200" indent="-457200">
              <a:buFont typeface="+mj-lt"/>
              <a:buAutoNum type="arabicPeriod"/>
            </a:pPr>
            <a:r>
              <a:rPr lang="en-GB" dirty="0" smtClean="0"/>
              <a:t>Give these attributes appropriate names beginning with an underscore</a:t>
            </a:r>
            <a:br>
              <a:rPr lang="en-GB" dirty="0" smtClean="0"/>
            </a:br>
            <a:r>
              <a:rPr lang="en-GB" b="1" dirty="0" smtClean="0"/>
              <a:t>_name</a:t>
            </a:r>
            <a:br>
              <a:rPr lang="en-GB" b="1" dirty="0" smtClean="0"/>
            </a:br>
            <a:r>
              <a:rPr lang="en-GB" b="1" dirty="0" smtClean="0"/>
              <a:t>_address</a:t>
            </a:r>
            <a:br>
              <a:rPr lang="en-GB" b="1" dirty="0" smtClean="0"/>
            </a:br>
            <a:r>
              <a:rPr lang="en-GB" b="1" dirty="0" smtClean="0"/>
              <a:t>_</a:t>
            </a:r>
            <a:r>
              <a:rPr lang="en-GB" b="1" dirty="0" err="1" smtClean="0"/>
              <a:t>totalPurchaseValue</a:t>
            </a:r>
            <a:endParaRPr lang="en-GB" b="1" dirty="0"/>
          </a:p>
        </p:txBody>
      </p:sp>
      <p:sp>
        <p:nvSpPr>
          <p:cNvPr id="4" name="Footer Placeholder 3"/>
          <p:cNvSpPr>
            <a:spLocks noGrp="1"/>
          </p:cNvSpPr>
          <p:nvPr>
            <p:ph type="ftr" sz="quarter" idx="10"/>
          </p:nvPr>
        </p:nvSpPr>
        <p:spPr/>
        <p:txBody>
          <a:bodyPr/>
          <a:lstStyle/>
          <a:p>
            <a:pPr>
              <a:defRPr/>
            </a:pPr>
            <a:r>
              <a:rPr lang="en-US" altLang="en-US" smtClean="0"/>
              <a:t>GD &amp; H</a:t>
            </a:r>
            <a:endParaRPr lang="en-US" altLang="en-US"/>
          </a:p>
        </p:txBody>
      </p:sp>
      <p:sp>
        <p:nvSpPr>
          <p:cNvPr id="5" name="TextBox 4"/>
          <p:cNvSpPr txBox="1"/>
          <p:nvPr/>
        </p:nvSpPr>
        <p:spPr>
          <a:xfrm>
            <a:off x="5445211" y="5377160"/>
            <a:ext cx="2743200" cy="923330"/>
          </a:xfrm>
          <a:prstGeom prst="rect">
            <a:avLst/>
          </a:prstGeom>
          <a:noFill/>
        </p:spPr>
        <p:txBody>
          <a:bodyPr wrap="square" rtlCol="0">
            <a:spAutoFit/>
          </a:bodyPr>
          <a:lstStyle/>
          <a:p>
            <a:r>
              <a:rPr lang="en-GB" dirty="0" smtClean="0"/>
              <a:t>Hint: Look for plurals that suggest multiple objects are required</a:t>
            </a:r>
            <a:endParaRPr lang="en-GB" dirty="0"/>
          </a:p>
        </p:txBody>
      </p:sp>
    </p:spTree>
    <p:extLst>
      <p:ext uri="{BB962C8B-B14F-4D97-AF65-F5344CB8AC3E}">
        <p14:creationId xmlns:p14="http://schemas.microsoft.com/office/powerpoint/2010/main" val="2503292313"/>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Exercise 2</a:t>
            </a:r>
            <a:endParaRPr lang="en-GB" dirty="0"/>
          </a:p>
        </p:txBody>
      </p:sp>
      <p:sp>
        <p:nvSpPr>
          <p:cNvPr id="3" name="Content Placeholder 2"/>
          <p:cNvSpPr>
            <a:spLocks noGrp="1"/>
          </p:cNvSpPr>
          <p:nvPr>
            <p:ph idx="1"/>
          </p:nvPr>
        </p:nvSpPr>
        <p:spPr>
          <a:xfrm>
            <a:off x="1047750" y="1839483"/>
            <a:ext cx="7029450" cy="3999341"/>
          </a:xfrm>
        </p:spPr>
        <p:txBody>
          <a:bodyPr/>
          <a:lstStyle/>
          <a:p>
            <a:r>
              <a:rPr lang="en-GB" dirty="0"/>
              <a:t>A shop requires an application that store details for a number of products including the name and the price of each product which is individually entered.</a:t>
            </a:r>
          </a:p>
          <a:p>
            <a:endParaRPr lang="en-GB" dirty="0"/>
          </a:p>
          <a:p>
            <a:r>
              <a:rPr lang="en-GB" dirty="0"/>
              <a:t>A car simulation is required to demonstrate the effects of cars driving at different speeds and accelerating/decelerating e.g. 45.2m/s, 32.7m/s</a:t>
            </a:r>
            <a:r>
              <a:rPr lang="en-GB" sz="2020" b="1" baseline="30000" dirty="0"/>
              <a:t>2</a:t>
            </a:r>
            <a:r>
              <a:rPr lang="en-GB" dirty="0"/>
              <a:t>.</a:t>
            </a:r>
          </a:p>
          <a:p>
            <a:endParaRPr lang="en-GB" dirty="0"/>
          </a:p>
          <a:p>
            <a:r>
              <a:rPr lang="en-GB" dirty="0" smtClean="0"/>
              <a:t>A bottle manufacturer needs to track the serial number (e.g. B8839S) for each bottle, the contents in millilitres (e.g. 330.2ml) and the status of bottle top i.e. whether top is open or closed.</a:t>
            </a:r>
            <a:endParaRPr lang="en-GB" dirty="0"/>
          </a:p>
          <a:p>
            <a:endParaRPr lang="en-GB" dirty="0"/>
          </a:p>
        </p:txBody>
      </p:sp>
      <p:sp>
        <p:nvSpPr>
          <p:cNvPr id="4" name="Footer Placeholder 3"/>
          <p:cNvSpPr>
            <a:spLocks noGrp="1"/>
          </p:cNvSpPr>
          <p:nvPr>
            <p:ph type="ftr" sz="quarter" idx="10"/>
          </p:nvPr>
        </p:nvSpPr>
        <p:spPr/>
        <p:txBody>
          <a:bodyPr/>
          <a:lstStyle/>
          <a:p>
            <a:pPr>
              <a:defRPr/>
            </a:pPr>
            <a:r>
              <a:rPr lang="en-US" altLang="en-US" smtClean="0"/>
              <a:t>GD &amp; H</a:t>
            </a:r>
            <a:endParaRPr lang="en-US" altLang="en-US"/>
          </a:p>
        </p:txBody>
      </p:sp>
      <p:sp>
        <p:nvSpPr>
          <p:cNvPr id="5" name="TextBox 4"/>
          <p:cNvSpPr txBox="1"/>
          <p:nvPr/>
        </p:nvSpPr>
        <p:spPr>
          <a:xfrm>
            <a:off x="1698171" y="639154"/>
            <a:ext cx="5971507" cy="1200329"/>
          </a:xfrm>
          <a:prstGeom prst="rect">
            <a:avLst/>
          </a:prstGeom>
          <a:noFill/>
        </p:spPr>
        <p:txBody>
          <a:bodyPr wrap="none" rtlCol="0">
            <a:spAutoFit/>
          </a:bodyPr>
          <a:lstStyle/>
          <a:p>
            <a:r>
              <a:rPr lang="en-GB" sz="2400" dirty="0" smtClean="0"/>
              <a:t>Create the following classes and </a:t>
            </a:r>
            <a:r>
              <a:rPr lang="en-GB" sz="2400" dirty="0"/>
              <a:t>attributes</a:t>
            </a:r>
            <a:br>
              <a:rPr lang="en-GB" sz="2400" dirty="0"/>
            </a:br>
            <a:r>
              <a:rPr lang="en-GB" sz="2400" dirty="0"/>
              <a:t>(only header files required)</a:t>
            </a:r>
          </a:p>
          <a:p>
            <a:endParaRPr lang="en-GB" sz="2400" dirty="0"/>
          </a:p>
        </p:txBody>
      </p:sp>
    </p:spTree>
    <p:extLst>
      <p:ext uri="{BB962C8B-B14F-4D97-AF65-F5344CB8AC3E}">
        <p14:creationId xmlns:p14="http://schemas.microsoft.com/office/powerpoint/2010/main" val="2849659855"/>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Answers Exercise 2</a:t>
            </a:r>
            <a:endParaRPr lang="en-GB" dirty="0"/>
          </a:p>
        </p:txBody>
      </p:sp>
      <p:sp>
        <p:nvSpPr>
          <p:cNvPr id="3" name="Content Placeholder 2"/>
          <p:cNvSpPr>
            <a:spLocks noGrp="1"/>
          </p:cNvSpPr>
          <p:nvPr>
            <p:ph idx="1"/>
          </p:nvPr>
        </p:nvSpPr>
        <p:spPr>
          <a:xfrm>
            <a:off x="1047750" y="1483703"/>
            <a:ext cx="7029450" cy="4355121"/>
          </a:xfrm>
        </p:spPr>
        <p:txBody>
          <a:bodyPr/>
          <a:lstStyle/>
          <a:p>
            <a:r>
              <a:rPr lang="en-GB" dirty="0"/>
              <a:t>A shop requires an application that store details for a number of products including the name and the price of each product which is individually entered.</a:t>
            </a:r>
          </a:p>
          <a:p>
            <a:endParaRPr lang="en-GB" dirty="0"/>
          </a:p>
          <a:p>
            <a:r>
              <a:rPr lang="en-GB" dirty="0"/>
              <a:t>A car simulation is required to demonstrate the effects of cars driving at different speeds and accelerating/decelerating e.g. 45.2m/s, 32.7m/s</a:t>
            </a:r>
            <a:r>
              <a:rPr lang="en-GB" sz="2020" b="1" baseline="30000" dirty="0"/>
              <a:t>2</a:t>
            </a:r>
            <a:r>
              <a:rPr lang="en-GB" dirty="0"/>
              <a:t>.</a:t>
            </a:r>
          </a:p>
          <a:p>
            <a:pPr marL="0" indent="0">
              <a:buNone/>
            </a:pPr>
            <a:endParaRPr lang="en-GB" dirty="0"/>
          </a:p>
          <a:p>
            <a:r>
              <a:rPr lang="en-GB" dirty="0" smtClean="0"/>
              <a:t>A bottle manufacturer needs to track the </a:t>
            </a:r>
            <a:r>
              <a:rPr lang="en-GB" b="1" dirty="0" smtClean="0"/>
              <a:t>serial number </a:t>
            </a:r>
            <a:r>
              <a:rPr lang="en-GB" dirty="0" smtClean="0"/>
              <a:t>(e.g. B8839S) for each bottle, the </a:t>
            </a:r>
            <a:r>
              <a:rPr lang="en-GB" b="1" dirty="0" smtClean="0"/>
              <a:t>contents in millilitres </a:t>
            </a:r>
            <a:r>
              <a:rPr lang="en-GB" dirty="0" smtClean="0"/>
              <a:t>(e.g. 330.2ml) and the </a:t>
            </a:r>
            <a:r>
              <a:rPr lang="en-GB" b="1" dirty="0" smtClean="0"/>
              <a:t>status of bottle top </a:t>
            </a:r>
            <a:r>
              <a:rPr lang="en-GB" dirty="0" smtClean="0"/>
              <a:t>i.e. whether top is open or closed.</a:t>
            </a:r>
            <a:endParaRPr lang="en-GB" dirty="0"/>
          </a:p>
          <a:p>
            <a:endParaRPr lang="en-GB" dirty="0"/>
          </a:p>
        </p:txBody>
      </p:sp>
      <p:sp>
        <p:nvSpPr>
          <p:cNvPr id="4" name="Footer Placeholder 3"/>
          <p:cNvSpPr>
            <a:spLocks noGrp="1"/>
          </p:cNvSpPr>
          <p:nvPr>
            <p:ph type="ftr" sz="quarter" idx="10"/>
          </p:nvPr>
        </p:nvSpPr>
        <p:spPr/>
        <p:txBody>
          <a:bodyPr/>
          <a:lstStyle/>
          <a:p>
            <a:pPr>
              <a:defRPr/>
            </a:pPr>
            <a:r>
              <a:rPr lang="en-US" altLang="en-US" smtClean="0"/>
              <a:t>GD &amp; H</a:t>
            </a:r>
            <a:endParaRPr lang="en-US" altLang="en-US"/>
          </a:p>
        </p:txBody>
      </p:sp>
      <p:sp>
        <p:nvSpPr>
          <p:cNvPr id="6" name="TextBox 5"/>
          <p:cNvSpPr txBox="1"/>
          <p:nvPr/>
        </p:nvSpPr>
        <p:spPr>
          <a:xfrm>
            <a:off x="5257797" y="5469492"/>
            <a:ext cx="1980029" cy="923330"/>
          </a:xfrm>
          <a:prstGeom prst="rect">
            <a:avLst/>
          </a:prstGeom>
          <a:noFill/>
        </p:spPr>
        <p:txBody>
          <a:bodyPr wrap="none" rtlCol="0">
            <a:spAutoFit/>
          </a:bodyPr>
          <a:lstStyle/>
          <a:p>
            <a:r>
              <a:rPr lang="en-GB" dirty="0" smtClean="0"/>
              <a:t>bool</a:t>
            </a:r>
            <a:br>
              <a:rPr lang="en-GB" dirty="0" smtClean="0"/>
            </a:br>
            <a:r>
              <a:rPr lang="en-GB" dirty="0" smtClean="0"/>
              <a:t>Either open (true)</a:t>
            </a:r>
            <a:br>
              <a:rPr lang="en-GB" dirty="0" smtClean="0"/>
            </a:br>
            <a:r>
              <a:rPr lang="en-GB" dirty="0" smtClean="0"/>
              <a:t>or closed (false)</a:t>
            </a:r>
            <a:endParaRPr lang="en-GB" dirty="0"/>
          </a:p>
        </p:txBody>
      </p:sp>
      <p:cxnSp>
        <p:nvCxnSpPr>
          <p:cNvPr id="8" name="Straight Arrow Connector 7"/>
          <p:cNvCxnSpPr>
            <a:stCxn id="6" idx="0"/>
          </p:cNvCxnSpPr>
          <p:nvPr/>
        </p:nvCxnSpPr>
        <p:spPr bwMode="auto">
          <a:xfrm flipH="1" flipV="1">
            <a:off x="5072742" y="5192486"/>
            <a:ext cx="1175070" cy="277006"/>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9" name="TextBox 8"/>
          <p:cNvSpPr txBox="1"/>
          <p:nvPr/>
        </p:nvSpPr>
        <p:spPr>
          <a:xfrm>
            <a:off x="7979228" y="3945492"/>
            <a:ext cx="748923" cy="369332"/>
          </a:xfrm>
          <a:prstGeom prst="rect">
            <a:avLst/>
          </a:prstGeom>
          <a:noFill/>
        </p:spPr>
        <p:txBody>
          <a:bodyPr wrap="none" rtlCol="0">
            <a:spAutoFit/>
          </a:bodyPr>
          <a:lstStyle/>
          <a:p>
            <a:r>
              <a:rPr lang="en-GB" dirty="0" smtClean="0"/>
              <a:t>string</a:t>
            </a:r>
            <a:endParaRPr lang="en-GB" dirty="0"/>
          </a:p>
        </p:txBody>
      </p:sp>
      <p:cxnSp>
        <p:nvCxnSpPr>
          <p:cNvPr id="10" name="Straight Arrow Connector 9"/>
          <p:cNvCxnSpPr/>
          <p:nvPr/>
        </p:nvCxnSpPr>
        <p:spPr bwMode="auto">
          <a:xfrm flipH="1">
            <a:off x="7402286" y="4083995"/>
            <a:ext cx="674914" cy="230829"/>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2" name="TextBox 11"/>
          <p:cNvSpPr txBox="1"/>
          <p:nvPr/>
        </p:nvSpPr>
        <p:spPr>
          <a:xfrm>
            <a:off x="7753367" y="5463079"/>
            <a:ext cx="877163" cy="369332"/>
          </a:xfrm>
          <a:prstGeom prst="rect">
            <a:avLst/>
          </a:prstGeom>
          <a:noFill/>
        </p:spPr>
        <p:txBody>
          <a:bodyPr wrap="none" rtlCol="0">
            <a:spAutoFit/>
          </a:bodyPr>
          <a:lstStyle/>
          <a:p>
            <a:r>
              <a:rPr lang="en-GB" dirty="0" smtClean="0"/>
              <a:t>double</a:t>
            </a:r>
            <a:endParaRPr lang="en-GB" dirty="0"/>
          </a:p>
        </p:txBody>
      </p:sp>
      <p:cxnSp>
        <p:nvCxnSpPr>
          <p:cNvPr id="13" name="Straight Arrow Connector 12"/>
          <p:cNvCxnSpPr>
            <a:stCxn id="12" idx="0"/>
          </p:cNvCxnSpPr>
          <p:nvPr/>
        </p:nvCxnSpPr>
        <p:spPr bwMode="auto">
          <a:xfrm flipH="1" flipV="1">
            <a:off x="7576457" y="4833257"/>
            <a:ext cx="615492" cy="629822"/>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5" name="TextBox 14"/>
          <p:cNvSpPr txBox="1"/>
          <p:nvPr/>
        </p:nvSpPr>
        <p:spPr>
          <a:xfrm>
            <a:off x="6384345" y="3880764"/>
            <a:ext cx="877163" cy="369332"/>
          </a:xfrm>
          <a:prstGeom prst="rect">
            <a:avLst/>
          </a:prstGeom>
          <a:noFill/>
        </p:spPr>
        <p:txBody>
          <a:bodyPr wrap="square" rtlCol="0">
            <a:spAutoFit/>
          </a:bodyPr>
          <a:lstStyle/>
          <a:p>
            <a:r>
              <a:rPr lang="en-GB" dirty="0" smtClean="0"/>
              <a:t>double</a:t>
            </a:r>
            <a:endParaRPr lang="en-GB" dirty="0"/>
          </a:p>
        </p:txBody>
      </p:sp>
      <p:cxnSp>
        <p:nvCxnSpPr>
          <p:cNvPr id="16" name="Straight Arrow Connector 15"/>
          <p:cNvCxnSpPr>
            <a:stCxn id="15" idx="0"/>
          </p:cNvCxnSpPr>
          <p:nvPr/>
        </p:nvCxnSpPr>
        <p:spPr bwMode="auto">
          <a:xfrm flipH="1" flipV="1">
            <a:off x="5732871" y="3812012"/>
            <a:ext cx="1090056" cy="68752"/>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24" name="Straight Arrow Connector 23"/>
          <p:cNvCxnSpPr>
            <a:stCxn id="15" idx="1"/>
          </p:cNvCxnSpPr>
          <p:nvPr/>
        </p:nvCxnSpPr>
        <p:spPr bwMode="auto">
          <a:xfrm flipH="1" flipV="1">
            <a:off x="4250724" y="3429000"/>
            <a:ext cx="2133621" cy="636430"/>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26" name="Straight Arrow Connector 25"/>
          <p:cNvCxnSpPr/>
          <p:nvPr/>
        </p:nvCxnSpPr>
        <p:spPr bwMode="auto">
          <a:xfrm flipH="1" flipV="1">
            <a:off x="6384345" y="3696098"/>
            <a:ext cx="449772" cy="143450"/>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29" name="TextBox 28"/>
          <p:cNvSpPr txBox="1"/>
          <p:nvPr/>
        </p:nvSpPr>
        <p:spPr>
          <a:xfrm>
            <a:off x="8023669" y="2425964"/>
            <a:ext cx="877163" cy="369332"/>
          </a:xfrm>
          <a:prstGeom prst="rect">
            <a:avLst/>
          </a:prstGeom>
          <a:noFill/>
        </p:spPr>
        <p:txBody>
          <a:bodyPr wrap="none" rtlCol="0">
            <a:spAutoFit/>
          </a:bodyPr>
          <a:lstStyle/>
          <a:p>
            <a:r>
              <a:rPr lang="en-GB" dirty="0" smtClean="0"/>
              <a:t>double</a:t>
            </a:r>
            <a:endParaRPr lang="en-GB" dirty="0"/>
          </a:p>
        </p:txBody>
      </p:sp>
      <p:cxnSp>
        <p:nvCxnSpPr>
          <p:cNvPr id="33" name="Straight Arrow Connector 32"/>
          <p:cNvCxnSpPr>
            <a:stCxn id="29" idx="0"/>
          </p:cNvCxnSpPr>
          <p:nvPr/>
        </p:nvCxnSpPr>
        <p:spPr bwMode="auto">
          <a:xfrm flipH="1" flipV="1">
            <a:off x="6600817" y="2114260"/>
            <a:ext cx="1861434" cy="311704"/>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36" name="TextBox 35"/>
          <p:cNvSpPr txBox="1"/>
          <p:nvPr/>
        </p:nvSpPr>
        <p:spPr>
          <a:xfrm>
            <a:off x="5563024" y="2301944"/>
            <a:ext cx="748923" cy="369332"/>
          </a:xfrm>
          <a:prstGeom prst="rect">
            <a:avLst/>
          </a:prstGeom>
          <a:noFill/>
        </p:spPr>
        <p:txBody>
          <a:bodyPr wrap="none" rtlCol="0">
            <a:spAutoFit/>
          </a:bodyPr>
          <a:lstStyle/>
          <a:p>
            <a:r>
              <a:rPr lang="en-GB" dirty="0" smtClean="0"/>
              <a:t>string</a:t>
            </a:r>
            <a:endParaRPr lang="en-GB" dirty="0"/>
          </a:p>
        </p:txBody>
      </p:sp>
      <p:cxnSp>
        <p:nvCxnSpPr>
          <p:cNvPr id="37" name="Straight Arrow Connector 36"/>
          <p:cNvCxnSpPr>
            <a:stCxn id="36" idx="0"/>
          </p:cNvCxnSpPr>
          <p:nvPr/>
        </p:nvCxnSpPr>
        <p:spPr bwMode="auto">
          <a:xfrm flipH="1" flipV="1">
            <a:off x="5448276" y="2110992"/>
            <a:ext cx="489210" cy="190952"/>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40" name="TextBox 39"/>
          <p:cNvSpPr txBox="1"/>
          <p:nvPr/>
        </p:nvSpPr>
        <p:spPr>
          <a:xfrm>
            <a:off x="1410716" y="1197853"/>
            <a:ext cx="979755" cy="369332"/>
          </a:xfrm>
          <a:prstGeom prst="rect">
            <a:avLst/>
          </a:prstGeom>
          <a:noFill/>
        </p:spPr>
        <p:txBody>
          <a:bodyPr wrap="none" rtlCol="0">
            <a:spAutoFit/>
          </a:bodyPr>
          <a:lstStyle/>
          <a:p>
            <a:r>
              <a:rPr lang="en-GB" dirty="0" smtClean="0"/>
              <a:t>Product</a:t>
            </a:r>
            <a:endParaRPr lang="en-GB" dirty="0"/>
          </a:p>
        </p:txBody>
      </p:sp>
      <p:sp>
        <p:nvSpPr>
          <p:cNvPr id="41" name="TextBox 40"/>
          <p:cNvSpPr txBox="1"/>
          <p:nvPr/>
        </p:nvSpPr>
        <p:spPr>
          <a:xfrm>
            <a:off x="1410716" y="2545833"/>
            <a:ext cx="556563" cy="369332"/>
          </a:xfrm>
          <a:prstGeom prst="rect">
            <a:avLst/>
          </a:prstGeom>
          <a:noFill/>
        </p:spPr>
        <p:txBody>
          <a:bodyPr wrap="none" rtlCol="0">
            <a:spAutoFit/>
          </a:bodyPr>
          <a:lstStyle/>
          <a:p>
            <a:r>
              <a:rPr lang="en-GB" dirty="0" smtClean="0"/>
              <a:t>Car</a:t>
            </a:r>
            <a:endParaRPr lang="en-GB" dirty="0"/>
          </a:p>
        </p:txBody>
      </p:sp>
      <p:sp>
        <p:nvSpPr>
          <p:cNvPr id="42" name="TextBox 41"/>
          <p:cNvSpPr txBox="1"/>
          <p:nvPr/>
        </p:nvSpPr>
        <p:spPr>
          <a:xfrm>
            <a:off x="1410716" y="3880764"/>
            <a:ext cx="774571" cy="369332"/>
          </a:xfrm>
          <a:prstGeom prst="rect">
            <a:avLst/>
          </a:prstGeom>
          <a:noFill/>
        </p:spPr>
        <p:txBody>
          <a:bodyPr wrap="none" rtlCol="0">
            <a:spAutoFit/>
          </a:bodyPr>
          <a:lstStyle/>
          <a:p>
            <a:r>
              <a:rPr lang="en-GB" dirty="0" smtClean="0"/>
              <a:t>Bottle</a:t>
            </a:r>
            <a:endParaRPr lang="en-GB" dirty="0"/>
          </a:p>
        </p:txBody>
      </p:sp>
    </p:spTree>
    <p:extLst>
      <p:ext uri="{BB962C8B-B14F-4D97-AF65-F5344CB8AC3E}">
        <p14:creationId xmlns:p14="http://schemas.microsoft.com/office/powerpoint/2010/main" val="624302578"/>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Exercise 3</a:t>
            </a:r>
            <a:endParaRPr lang="en-GB" dirty="0"/>
          </a:p>
        </p:txBody>
      </p:sp>
      <p:sp>
        <p:nvSpPr>
          <p:cNvPr id="3" name="Content Placeholder 2"/>
          <p:cNvSpPr>
            <a:spLocks noGrp="1"/>
          </p:cNvSpPr>
          <p:nvPr>
            <p:ph idx="1"/>
          </p:nvPr>
        </p:nvSpPr>
        <p:spPr>
          <a:xfrm>
            <a:off x="1085850" y="2291857"/>
            <a:ext cx="7029450" cy="4162424"/>
          </a:xfrm>
        </p:spPr>
        <p:txBody>
          <a:bodyPr/>
          <a:lstStyle/>
          <a:p>
            <a:pPr marL="0" indent="0">
              <a:buNone/>
            </a:pPr>
            <a:r>
              <a:rPr lang="en-GB" dirty="0" smtClean="0"/>
              <a:t>Consider a document filing system:</a:t>
            </a:r>
          </a:p>
          <a:p>
            <a:r>
              <a:rPr lang="en-GB" dirty="0" smtClean="0"/>
              <a:t>The system needs to store a number of documents, the system is identified by an ID number such as FS001 and is given a title describing the type of documents it stores. The user also needs to be able to view the number of documents it contains and how full the store is as a percentage of the maximum storage capacity. The storage capacity varies between systems.</a:t>
            </a:r>
          </a:p>
          <a:p>
            <a:r>
              <a:rPr lang="en-GB" dirty="0" smtClean="0"/>
              <a:t>Each document contains a document id (“DOC001</a:t>
            </a:r>
            <a:r>
              <a:rPr lang="en-GB" smtClean="0"/>
              <a:t>”), title</a:t>
            </a:r>
            <a:r>
              <a:rPr lang="en-GB" dirty="0" smtClean="0"/>
              <a:t>, name of the author, date of creation e.g. 22/03/2022, and the number of pages</a:t>
            </a:r>
          </a:p>
          <a:p>
            <a:r>
              <a:rPr lang="en-GB" dirty="0" smtClean="0"/>
              <a:t>Each page has a word count and page number</a:t>
            </a:r>
          </a:p>
          <a:p>
            <a:endParaRPr lang="en-GB" dirty="0"/>
          </a:p>
          <a:p>
            <a:endParaRPr lang="en-GB" dirty="0"/>
          </a:p>
        </p:txBody>
      </p:sp>
      <p:sp>
        <p:nvSpPr>
          <p:cNvPr id="4" name="Footer Placeholder 3"/>
          <p:cNvSpPr>
            <a:spLocks noGrp="1"/>
          </p:cNvSpPr>
          <p:nvPr>
            <p:ph type="ftr" sz="quarter" idx="10"/>
          </p:nvPr>
        </p:nvSpPr>
        <p:spPr/>
        <p:txBody>
          <a:bodyPr/>
          <a:lstStyle/>
          <a:p>
            <a:pPr>
              <a:defRPr/>
            </a:pPr>
            <a:r>
              <a:rPr lang="en-US" altLang="en-US" smtClean="0"/>
              <a:t>GD &amp; H</a:t>
            </a:r>
            <a:endParaRPr lang="en-US" altLang="en-US"/>
          </a:p>
        </p:txBody>
      </p:sp>
      <p:sp>
        <p:nvSpPr>
          <p:cNvPr id="5" name="TextBox 4"/>
          <p:cNvSpPr txBox="1"/>
          <p:nvPr/>
        </p:nvSpPr>
        <p:spPr>
          <a:xfrm>
            <a:off x="1085850" y="927594"/>
            <a:ext cx="7425032" cy="1200329"/>
          </a:xfrm>
          <a:prstGeom prst="rect">
            <a:avLst/>
          </a:prstGeom>
          <a:noFill/>
        </p:spPr>
        <p:txBody>
          <a:bodyPr wrap="square" rtlCol="0">
            <a:spAutoFit/>
          </a:bodyPr>
          <a:lstStyle/>
          <a:p>
            <a:r>
              <a:rPr lang="en-GB" sz="2400" dirty="0" smtClean="0"/>
              <a:t>Create the appropriate classes and attributes for</a:t>
            </a:r>
            <a:br>
              <a:rPr lang="en-GB" sz="2400" dirty="0" smtClean="0"/>
            </a:br>
            <a:r>
              <a:rPr lang="en-GB" sz="2400" dirty="0" smtClean="0"/>
              <a:t>a document filing </a:t>
            </a:r>
            <a:r>
              <a:rPr lang="en-GB" sz="2400" dirty="0"/>
              <a:t>system</a:t>
            </a:r>
            <a:br>
              <a:rPr lang="en-GB" sz="2400" dirty="0"/>
            </a:br>
            <a:r>
              <a:rPr lang="en-GB" sz="2400" dirty="0"/>
              <a:t>(only header files required</a:t>
            </a:r>
            <a:r>
              <a:rPr lang="en-GB" sz="2400" dirty="0" smtClean="0"/>
              <a:t>)</a:t>
            </a:r>
            <a:endParaRPr lang="en-GB" sz="2400" dirty="0"/>
          </a:p>
        </p:txBody>
      </p:sp>
    </p:spTree>
    <p:extLst>
      <p:ext uri="{BB962C8B-B14F-4D97-AF65-F5344CB8AC3E}">
        <p14:creationId xmlns:p14="http://schemas.microsoft.com/office/powerpoint/2010/main" val="1579106136"/>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Answers Exercise 3</a:t>
            </a:r>
            <a:endParaRPr lang="en-GB" dirty="0"/>
          </a:p>
        </p:txBody>
      </p:sp>
      <p:sp>
        <p:nvSpPr>
          <p:cNvPr id="4" name="Footer Placeholder 3"/>
          <p:cNvSpPr>
            <a:spLocks noGrp="1"/>
          </p:cNvSpPr>
          <p:nvPr>
            <p:ph type="ftr" sz="quarter" idx="10"/>
          </p:nvPr>
        </p:nvSpPr>
        <p:spPr/>
        <p:txBody>
          <a:bodyPr/>
          <a:lstStyle/>
          <a:p>
            <a:pPr>
              <a:defRPr/>
            </a:pPr>
            <a:r>
              <a:rPr lang="en-US" altLang="en-US" smtClean="0"/>
              <a:t>GD &amp; H</a:t>
            </a:r>
            <a:endParaRPr lang="en-US" altLang="en-US"/>
          </a:p>
        </p:txBody>
      </p:sp>
      <p:graphicFrame>
        <p:nvGraphicFramePr>
          <p:cNvPr id="7" name="Table 6"/>
          <p:cNvGraphicFramePr>
            <a:graphicFrameLocks noGrp="1"/>
          </p:cNvGraphicFramePr>
          <p:nvPr>
            <p:extLst>
              <p:ext uri="{D42A27DB-BD31-4B8C-83A1-F6EECF244321}">
                <p14:modId xmlns:p14="http://schemas.microsoft.com/office/powerpoint/2010/main" val="3614891202"/>
              </p:ext>
            </p:extLst>
          </p:nvPr>
        </p:nvGraphicFramePr>
        <p:xfrm>
          <a:off x="634547" y="2104572"/>
          <a:ext cx="3512911" cy="2225040"/>
        </p:xfrm>
        <a:graphic>
          <a:graphicData uri="http://schemas.openxmlformats.org/drawingml/2006/table">
            <a:tbl>
              <a:tblPr firstRow="1" bandRow="1">
                <a:tableStyleId>{5940675A-B579-460E-94D1-54222C63F5DA}</a:tableStyleId>
              </a:tblPr>
              <a:tblGrid>
                <a:gridCol w="2565854"/>
                <a:gridCol w="947057"/>
              </a:tblGrid>
              <a:tr h="370840">
                <a:tc gridSpan="2">
                  <a:txBody>
                    <a:bodyPr/>
                    <a:lstStyle/>
                    <a:p>
                      <a:r>
                        <a:rPr lang="en-GB" b="1" dirty="0" err="1" smtClean="0"/>
                        <a:t>FileSystem</a:t>
                      </a:r>
                      <a:endParaRPr lang="en-GB" b="1" dirty="0"/>
                    </a:p>
                  </a:txBody>
                  <a:tcPr/>
                </a:tc>
                <a:tc hMerge="1">
                  <a:txBody>
                    <a:bodyPr/>
                    <a:lstStyle/>
                    <a:p>
                      <a:endParaRPr lang="en-GB" dirty="0"/>
                    </a:p>
                  </a:txBody>
                  <a:tcPr/>
                </a:tc>
              </a:tr>
              <a:tr h="370840">
                <a:tc>
                  <a:txBody>
                    <a:bodyPr/>
                    <a:lstStyle/>
                    <a:p>
                      <a:r>
                        <a:rPr lang="en-GB" dirty="0" smtClean="0"/>
                        <a:t>_</a:t>
                      </a:r>
                      <a:r>
                        <a:rPr lang="en-GB" dirty="0" err="1" smtClean="0"/>
                        <a:t>systemId</a:t>
                      </a:r>
                      <a:endParaRPr lang="en-GB" dirty="0"/>
                    </a:p>
                  </a:txBody>
                  <a:tcPr/>
                </a:tc>
                <a:tc>
                  <a:txBody>
                    <a:bodyPr/>
                    <a:lstStyle/>
                    <a:p>
                      <a:r>
                        <a:rPr lang="en-GB" dirty="0" smtClean="0"/>
                        <a:t>string</a:t>
                      </a:r>
                      <a:endParaRPr lang="en-GB" dirty="0"/>
                    </a:p>
                  </a:txBody>
                  <a:tcPr/>
                </a:tc>
              </a:tr>
              <a:tr h="370840">
                <a:tc>
                  <a:txBody>
                    <a:bodyPr/>
                    <a:lstStyle/>
                    <a:p>
                      <a:r>
                        <a:rPr lang="en-GB" dirty="0" smtClean="0"/>
                        <a:t>_</a:t>
                      </a:r>
                      <a:r>
                        <a:rPr lang="en-GB" dirty="0" err="1" smtClean="0"/>
                        <a:t>storageTitle</a:t>
                      </a:r>
                      <a:endParaRPr lang="en-GB" dirty="0"/>
                    </a:p>
                  </a:txBody>
                  <a:tcPr/>
                </a:tc>
                <a:tc>
                  <a:txBody>
                    <a:bodyPr/>
                    <a:lstStyle/>
                    <a:p>
                      <a:r>
                        <a:rPr lang="en-GB" dirty="0" smtClean="0"/>
                        <a:t>string</a:t>
                      </a:r>
                      <a:endParaRPr lang="en-GB" dirty="0"/>
                    </a:p>
                  </a:txBody>
                  <a:tcPr/>
                </a:tc>
              </a:tr>
              <a:tr h="370840">
                <a:tc>
                  <a:txBody>
                    <a:bodyPr/>
                    <a:lstStyle/>
                    <a:p>
                      <a:r>
                        <a:rPr lang="en-GB" dirty="0" smtClean="0"/>
                        <a:t>_</a:t>
                      </a:r>
                      <a:r>
                        <a:rPr lang="en-GB" dirty="0" err="1" smtClean="0"/>
                        <a:t>numberOfDocuments</a:t>
                      </a:r>
                      <a:endParaRPr lang="en-GB" dirty="0"/>
                    </a:p>
                  </a:txBody>
                  <a:tcPr/>
                </a:tc>
                <a:tc>
                  <a:txBody>
                    <a:bodyPr/>
                    <a:lstStyle/>
                    <a:p>
                      <a:r>
                        <a:rPr lang="en-GB" dirty="0" err="1" smtClean="0"/>
                        <a:t>int</a:t>
                      </a:r>
                      <a:endParaRPr lang="en-GB" dirty="0"/>
                    </a:p>
                  </a:txBody>
                  <a:tcPr/>
                </a:tc>
              </a:tr>
              <a:tr h="370840">
                <a:tc>
                  <a:txBody>
                    <a:bodyPr/>
                    <a:lstStyle/>
                    <a:p>
                      <a:r>
                        <a:rPr lang="en-GB" dirty="0" smtClean="0"/>
                        <a:t>_</a:t>
                      </a:r>
                      <a:r>
                        <a:rPr lang="en-GB" dirty="0" err="1" smtClean="0"/>
                        <a:t>percentageFull</a:t>
                      </a:r>
                      <a:endParaRPr lang="en-GB" dirty="0"/>
                    </a:p>
                  </a:txBody>
                  <a:tcPr/>
                </a:tc>
                <a:tc>
                  <a:txBody>
                    <a:bodyPr/>
                    <a:lstStyle/>
                    <a:p>
                      <a:r>
                        <a:rPr lang="en-GB" dirty="0" smtClean="0"/>
                        <a:t>double</a:t>
                      </a:r>
                      <a:endParaRPr lang="en-GB" dirty="0"/>
                    </a:p>
                  </a:txBody>
                  <a:tcPr/>
                </a:tc>
              </a:tr>
              <a:tr h="370840">
                <a:tc>
                  <a:txBody>
                    <a:bodyPr/>
                    <a:lstStyle/>
                    <a:p>
                      <a:r>
                        <a:rPr lang="en-GB" dirty="0" smtClean="0"/>
                        <a:t>_</a:t>
                      </a:r>
                      <a:r>
                        <a:rPr lang="en-GB" dirty="0" err="1" smtClean="0"/>
                        <a:t>storageCapacity</a:t>
                      </a:r>
                      <a:endParaRPr lang="en-GB" dirty="0"/>
                    </a:p>
                  </a:txBody>
                  <a:tcPr/>
                </a:tc>
                <a:tc>
                  <a:txBody>
                    <a:bodyPr/>
                    <a:lstStyle/>
                    <a:p>
                      <a:r>
                        <a:rPr lang="en-GB" dirty="0" err="1" smtClean="0"/>
                        <a:t>int</a:t>
                      </a:r>
                      <a:endParaRPr lang="en-GB" dirty="0"/>
                    </a:p>
                  </a:txBody>
                  <a:tcPr/>
                </a:tc>
              </a:tr>
            </a:tbl>
          </a:graphicData>
        </a:graphic>
      </p:graphicFrame>
      <p:graphicFrame>
        <p:nvGraphicFramePr>
          <p:cNvPr id="8" name="Table 7"/>
          <p:cNvGraphicFramePr>
            <a:graphicFrameLocks noGrp="1"/>
          </p:cNvGraphicFramePr>
          <p:nvPr>
            <p:extLst>
              <p:ext uri="{D42A27DB-BD31-4B8C-83A1-F6EECF244321}">
                <p14:modId xmlns:p14="http://schemas.microsoft.com/office/powerpoint/2010/main" val="3234016863"/>
              </p:ext>
            </p:extLst>
          </p:nvPr>
        </p:nvGraphicFramePr>
        <p:xfrm>
          <a:off x="5043260" y="1473201"/>
          <a:ext cx="3512911" cy="1854200"/>
        </p:xfrm>
        <a:graphic>
          <a:graphicData uri="http://schemas.openxmlformats.org/drawingml/2006/table">
            <a:tbl>
              <a:tblPr firstRow="1" bandRow="1">
                <a:tableStyleId>{5940675A-B579-460E-94D1-54222C63F5DA}</a:tableStyleId>
              </a:tblPr>
              <a:tblGrid>
                <a:gridCol w="2565854"/>
                <a:gridCol w="947057"/>
              </a:tblGrid>
              <a:tr h="370840">
                <a:tc gridSpan="2">
                  <a:txBody>
                    <a:bodyPr/>
                    <a:lstStyle/>
                    <a:p>
                      <a:r>
                        <a:rPr lang="en-GB" b="1" dirty="0" smtClean="0"/>
                        <a:t>Document</a:t>
                      </a:r>
                      <a:endParaRPr lang="en-GB" b="1" dirty="0"/>
                    </a:p>
                  </a:txBody>
                  <a:tcPr/>
                </a:tc>
                <a:tc hMerge="1">
                  <a:txBody>
                    <a:bodyPr/>
                    <a:lstStyle/>
                    <a:p>
                      <a:endParaRPr lang="en-GB" dirty="0"/>
                    </a:p>
                  </a:txBody>
                  <a:tcPr/>
                </a:tc>
              </a:tr>
              <a:tr h="370840">
                <a:tc>
                  <a:txBody>
                    <a:bodyPr/>
                    <a:lstStyle/>
                    <a:p>
                      <a:r>
                        <a:rPr lang="en-GB" dirty="0" smtClean="0"/>
                        <a:t>_</a:t>
                      </a:r>
                      <a:r>
                        <a:rPr lang="en-GB" dirty="0" err="1" smtClean="0"/>
                        <a:t>documentTitle</a:t>
                      </a:r>
                      <a:endParaRPr lang="en-GB" dirty="0"/>
                    </a:p>
                  </a:txBody>
                  <a:tcPr/>
                </a:tc>
                <a:tc>
                  <a:txBody>
                    <a:bodyPr/>
                    <a:lstStyle/>
                    <a:p>
                      <a:r>
                        <a:rPr lang="en-GB" dirty="0" smtClean="0"/>
                        <a:t>string</a:t>
                      </a:r>
                      <a:endParaRPr lang="en-GB" dirty="0"/>
                    </a:p>
                  </a:txBody>
                  <a:tcPr/>
                </a:tc>
              </a:tr>
              <a:tr h="370840">
                <a:tc>
                  <a:txBody>
                    <a:bodyPr/>
                    <a:lstStyle/>
                    <a:p>
                      <a:r>
                        <a:rPr lang="en-GB" dirty="0" smtClean="0"/>
                        <a:t>_author</a:t>
                      </a:r>
                      <a:endParaRPr lang="en-GB" dirty="0"/>
                    </a:p>
                  </a:txBody>
                  <a:tcPr/>
                </a:tc>
                <a:tc>
                  <a:txBody>
                    <a:bodyPr/>
                    <a:lstStyle/>
                    <a:p>
                      <a:r>
                        <a:rPr lang="en-GB" dirty="0" smtClean="0"/>
                        <a:t>string</a:t>
                      </a:r>
                      <a:endParaRPr lang="en-GB" dirty="0"/>
                    </a:p>
                  </a:txBody>
                  <a:tcPr/>
                </a:tc>
              </a:tr>
              <a:tr h="370840">
                <a:tc>
                  <a:txBody>
                    <a:bodyPr/>
                    <a:lstStyle/>
                    <a:p>
                      <a:r>
                        <a:rPr lang="en-GB" dirty="0" smtClean="0"/>
                        <a:t>_</a:t>
                      </a:r>
                      <a:r>
                        <a:rPr lang="en-GB" dirty="0" err="1" smtClean="0"/>
                        <a:t>creationDate</a:t>
                      </a:r>
                      <a:endParaRPr lang="en-GB" dirty="0"/>
                    </a:p>
                  </a:txBody>
                  <a:tcPr/>
                </a:tc>
                <a:tc>
                  <a:txBody>
                    <a:bodyPr/>
                    <a:lstStyle/>
                    <a:p>
                      <a:r>
                        <a:rPr lang="en-GB" dirty="0" smtClean="0"/>
                        <a:t>string</a:t>
                      </a:r>
                      <a:endParaRPr lang="en-GB" dirty="0"/>
                    </a:p>
                  </a:txBody>
                  <a:tcPr/>
                </a:tc>
              </a:tr>
              <a:tr h="370840">
                <a:tc>
                  <a:txBody>
                    <a:bodyPr/>
                    <a:lstStyle/>
                    <a:p>
                      <a:r>
                        <a:rPr lang="en-GB" dirty="0" smtClean="0"/>
                        <a:t>_</a:t>
                      </a:r>
                      <a:r>
                        <a:rPr lang="en-GB" dirty="0" err="1" smtClean="0"/>
                        <a:t>numberOfPages</a:t>
                      </a:r>
                      <a:endParaRPr lang="en-GB" dirty="0"/>
                    </a:p>
                  </a:txBody>
                  <a:tcPr/>
                </a:tc>
                <a:tc>
                  <a:txBody>
                    <a:bodyPr/>
                    <a:lstStyle/>
                    <a:p>
                      <a:r>
                        <a:rPr lang="en-GB" dirty="0" err="1" smtClean="0"/>
                        <a:t>int</a:t>
                      </a:r>
                      <a:endParaRPr lang="en-GB" dirty="0"/>
                    </a:p>
                  </a:txBody>
                  <a:tcPr/>
                </a:tc>
              </a:tr>
            </a:tbl>
          </a:graphicData>
        </a:graphic>
      </p:graphicFrame>
      <p:graphicFrame>
        <p:nvGraphicFramePr>
          <p:cNvPr id="9" name="Table 8"/>
          <p:cNvGraphicFramePr>
            <a:graphicFrameLocks noGrp="1"/>
          </p:cNvGraphicFramePr>
          <p:nvPr>
            <p:extLst>
              <p:ext uri="{D42A27DB-BD31-4B8C-83A1-F6EECF244321}">
                <p14:modId xmlns:p14="http://schemas.microsoft.com/office/powerpoint/2010/main" val="4042083698"/>
              </p:ext>
            </p:extLst>
          </p:nvPr>
        </p:nvGraphicFramePr>
        <p:xfrm>
          <a:off x="5065032" y="3683000"/>
          <a:ext cx="3512911" cy="1112520"/>
        </p:xfrm>
        <a:graphic>
          <a:graphicData uri="http://schemas.openxmlformats.org/drawingml/2006/table">
            <a:tbl>
              <a:tblPr firstRow="1" bandRow="1">
                <a:tableStyleId>{5940675A-B579-460E-94D1-54222C63F5DA}</a:tableStyleId>
              </a:tblPr>
              <a:tblGrid>
                <a:gridCol w="2565854"/>
                <a:gridCol w="947057"/>
              </a:tblGrid>
              <a:tr h="370840">
                <a:tc gridSpan="2">
                  <a:txBody>
                    <a:bodyPr/>
                    <a:lstStyle/>
                    <a:p>
                      <a:r>
                        <a:rPr lang="en-GB" b="1" dirty="0" smtClean="0"/>
                        <a:t>Page</a:t>
                      </a:r>
                      <a:endParaRPr lang="en-GB" b="1" dirty="0"/>
                    </a:p>
                  </a:txBody>
                  <a:tcPr/>
                </a:tc>
                <a:tc hMerge="1">
                  <a:txBody>
                    <a:bodyPr/>
                    <a:lstStyle/>
                    <a:p>
                      <a:endParaRPr lang="en-GB" dirty="0"/>
                    </a:p>
                  </a:txBody>
                  <a:tcPr/>
                </a:tc>
              </a:tr>
              <a:tr h="370840">
                <a:tc>
                  <a:txBody>
                    <a:bodyPr/>
                    <a:lstStyle/>
                    <a:p>
                      <a:r>
                        <a:rPr lang="en-GB" dirty="0" smtClean="0"/>
                        <a:t>_</a:t>
                      </a:r>
                      <a:r>
                        <a:rPr lang="en-GB" dirty="0" err="1" smtClean="0"/>
                        <a:t>wordCount</a:t>
                      </a:r>
                      <a:endParaRPr lang="en-GB" dirty="0"/>
                    </a:p>
                  </a:txBody>
                  <a:tcPr/>
                </a:tc>
                <a:tc>
                  <a:txBody>
                    <a:bodyPr/>
                    <a:lstStyle/>
                    <a:p>
                      <a:r>
                        <a:rPr lang="en-GB" dirty="0" err="1" smtClean="0"/>
                        <a:t>int</a:t>
                      </a:r>
                      <a:endParaRPr lang="en-GB" dirty="0"/>
                    </a:p>
                  </a:txBody>
                  <a:tcPr/>
                </a:tc>
              </a:tr>
              <a:tr h="370840">
                <a:tc>
                  <a:txBody>
                    <a:bodyPr/>
                    <a:lstStyle/>
                    <a:p>
                      <a:r>
                        <a:rPr lang="en-GB" dirty="0" smtClean="0"/>
                        <a:t>_</a:t>
                      </a:r>
                      <a:r>
                        <a:rPr lang="en-GB" dirty="0" err="1" smtClean="0"/>
                        <a:t>pageNumber</a:t>
                      </a:r>
                      <a:endParaRPr lang="en-GB" dirty="0"/>
                    </a:p>
                  </a:txBody>
                  <a:tcPr/>
                </a:tc>
                <a:tc>
                  <a:txBody>
                    <a:bodyPr/>
                    <a:lstStyle/>
                    <a:p>
                      <a:r>
                        <a:rPr lang="en-GB" dirty="0" err="1" smtClean="0"/>
                        <a:t>int</a:t>
                      </a:r>
                      <a:endParaRPr lang="en-GB" dirty="0"/>
                    </a:p>
                  </a:txBody>
                  <a:tcPr/>
                </a:tc>
              </a:tr>
            </a:tbl>
          </a:graphicData>
        </a:graphic>
      </p:graphicFrame>
    </p:spTree>
    <p:extLst>
      <p:ext uri="{BB962C8B-B14F-4D97-AF65-F5344CB8AC3E}">
        <p14:creationId xmlns:p14="http://schemas.microsoft.com/office/powerpoint/2010/main" val="1426952025"/>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Object Creation Pattern</a:t>
            </a:r>
            <a:endParaRPr lang="en-GB" dirty="0"/>
          </a:p>
        </p:txBody>
      </p:sp>
      <p:sp>
        <p:nvSpPr>
          <p:cNvPr id="3" name="Content Placeholder 2"/>
          <p:cNvSpPr>
            <a:spLocks noGrp="1"/>
          </p:cNvSpPr>
          <p:nvPr>
            <p:ph idx="1"/>
          </p:nvPr>
        </p:nvSpPr>
        <p:spPr>
          <a:xfrm>
            <a:off x="1047750" y="1023257"/>
            <a:ext cx="7029450" cy="4815568"/>
          </a:xfrm>
          <a:noFill/>
        </p:spPr>
        <p:txBody>
          <a:bodyPr/>
          <a:lstStyle/>
          <a:p>
            <a:r>
              <a:rPr lang="en-GB" dirty="0" smtClean="0"/>
              <a:t>Classes don’t contain values only objects do</a:t>
            </a:r>
          </a:p>
          <a:p>
            <a:endParaRPr lang="en-GB" dirty="0"/>
          </a:p>
          <a:p>
            <a:pPr marL="0" indent="0">
              <a:buNone/>
            </a:pPr>
            <a:r>
              <a:rPr lang="en-GB" i="1" dirty="0" err="1"/>
              <a:t>ClassName</a:t>
            </a:r>
            <a:r>
              <a:rPr lang="en-GB" dirty="0"/>
              <a:t> </a:t>
            </a:r>
            <a:r>
              <a:rPr lang="en-GB" sz="2400" b="1" dirty="0" smtClean="0">
                <a:solidFill>
                  <a:srgbClr val="FF0000"/>
                </a:solidFill>
              </a:rPr>
              <a:t>*</a:t>
            </a:r>
            <a:r>
              <a:rPr lang="en-GB" b="1" i="1" dirty="0" err="1" smtClean="0"/>
              <a:t>objectName</a:t>
            </a:r>
            <a:r>
              <a:rPr lang="en-GB" b="1" i="1" dirty="0" smtClean="0"/>
              <a:t>    =  </a:t>
            </a:r>
            <a:r>
              <a:rPr lang="en-GB" b="1" dirty="0" smtClean="0">
                <a:solidFill>
                  <a:srgbClr val="FF0000"/>
                </a:solidFill>
              </a:rPr>
              <a:t>new</a:t>
            </a:r>
            <a:r>
              <a:rPr lang="en-GB" b="1" i="1" dirty="0" smtClean="0">
                <a:solidFill>
                  <a:srgbClr val="FF0000"/>
                </a:solidFill>
              </a:rPr>
              <a:t> </a:t>
            </a:r>
            <a:r>
              <a:rPr lang="en-GB" i="1" dirty="0" err="1" smtClean="0"/>
              <a:t>ClassName</a:t>
            </a:r>
            <a:r>
              <a:rPr lang="en-GB" b="1" i="1" dirty="0" smtClean="0"/>
              <a:t>()</a:t>
            </a:r>
            <a:r>
              <a:rPr lang="en-GB" dirty="0" smtClean="0"/>
              <a:t>;</a:t>
            </a:r>
            <a:endParaRPr lang="en-GB" dirty="0"/>
          </a:p>
          <a:p>
            <a:pPr marL="0" indent="0">
              <a:buNone/>
            </a:pPr>
            <a:endParaRPr lang="en-GB" dirty="0" smtClean="0"/>
          </a:p>
          <a:p>
            <a:endParaRPr lang="en-GB" dirty="0"/>
          </a:p>
          <a:p>
            <a:endParaRPr lang="en-GB" dirty="0" smtClean="0"/>
          </a:p>
          <a:p>
            <a:r>
              <a:rPr lang="en-GB" i="1" dirty="0" err="1"/>
              <a:t>ClassName</a:t>
            </a:r>
            <a:r>
              <a:rPr lang="en-GB" dirty="0"/>
              <a:t>: Name of the </a:t>
            </a:r>
            <a:r>
              <a:rPr lang="en-GB" dirty="0" smtClean="0"/>
              <a:t>class</a:t>
            </a:r>
            <a:br>
              <a:rPr lang="en-GB" dirty="0" smtClean="0"/>
            </a:br>
            <a:r>
              <a:rPr lang="en-GB" i="1" dirty="0" err="1" smtClean="0"/>
              <a:t>objectName</a:t>
            </a:r>
            <a:r>
              <a:rPr lang="en-GB" dirty="0" smtClean="0"/>
              <a:t>: Name of variable (object)</a:t>
            </a:r>
          </a:p>
          <a:p>
            <a:pPr marL="0" indent="0">
              <a:buNone/>
            </a:pPr>
            <a:r>
              <a:rPr lang="en-GB" dirty="0"/>
              <a:t/>
            </a:r>
            <a:br>
              <a:rPr lang="en-GB" dirty="0"/>
            </a:br>
            <a:endParaRPr lang="en-GB" dirty="0"/>
          </a:p>
          <a:p>
            <a:pPr marL="0" indent="0">
              <a:buNone/>
            </a:pPr>
            <a:endParaRPr lang="en-GB" dirty="0" smtClean="0"/>
          </a:p>
          <a:p>
            <a:pPr marL="0" indent="0">
              <a:buNone/>
            </a:pPr>
            <a:endParaRPr lang="en-GB" dirty="0"/>
          </a:p>
          <a:p>
            <a:pPr marL="0" indent="0">
              <a:buNone/>
            </a:pPr>
            <a:endParaRPr lang="en-GB" dirty="0" smtClean="0"/>
          </a:p>
        </p:txBody>
      </p:sp>
      <p:sp>
        <p:nvSpPr>
          <p:cNvPr id="4" name="Footer Placeholder 3"/>
          <p:cNvSpPr>
            <a:spLocks noGrp="1"/>
          </p:cNvSpPr>
          <p:nvPr>
            <p:ph type="ftr" sz="quarter" idx="10"/>
          </p:nvPr>
        </p:nvSpPr>
        <p:spPr/>
        <p:txBody>
          <a:bodyPr/>
          <a:lstStyle/>
          <a:p>
            <a:pPr>
              <a:defRPr/>
            </a:pPr>
            <a:r>
              <a:rPr lang="en-US" altLang="en-US" smtClean="0"/>
              <a:t>GD &amp; H</a:t>
            </a:r>
            <a:endParaRPr lang="en-US" altLang="en-US"/>
          </a:p>
        </p:txBody>
      </p:sp>
      <p:sp>
        <p:nvSpPr>
          <p:cNvPr id="7" name="TextBox 6"/>
          <p:cNvSpPr txBox="1"/>
          <p:nvPr/>
        </p:nvSpPr>
        <p:spPr>
          <a:xfrm>
            <a:off x="1047751" y="4860325"/>
            <a:ext cx="6967666" cy="923330"/>
          </a:xfrm>
          <a:prstGeom prst="rect">
            <a:avLst/>
          </a:prstGeom>
          <a:noFill/>
        </p:spPr>
        <p:txBody>
          <a:bodyPr wrap="square" rtlCol="0">
            <a:spAutoFit/>
          </a:bodyPr>
          <a:lstStyle/>
          <a:p>
            <a:r>
              <a:rPr lang="en-GB" dirty="0" smtClean="0"/>
              <a:t>We are using the class as a variable type, therefore classes are sometimes referred to as “User Defined Type” where the “user” is you the programmer</a:t>
            </a:r>
            <a:endParaRPr lang="en-GB" dirty="0"/>
          </a:p>
        </p:txBody>
      </p:sp>
    </p:spTree>
    <p:extLst>
      <p:ext uri="{BB962C8B-B14F-4D97-AF65-F5344CB8AC3E}">
        <p14:creationId xmlns:p14="http://schemas.microsoft.com/office/powerpoint/2010/main" val="231722250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Object Deletion Pattern</a:t>
            </a:r>
            <a:endParaRPr lang="en-GB" dirty="0"/>
          </a:p>
        </p:txBody>
      </p:sp>
      <p:sp>
        <p:nvSpPr>
          <p:cNvPr id="3" name="Content Placeholder 2"/>
          <p:cNvSpPr>
            <a:spLocks noGrp="1"/>
          </p:cNvSpPr>
          <p:nvPr>
            <p:ph idx="1"/>
          </p:nvPr>
        </p:nvSpPr>
        <p:spPr/>
        <p:txBody>
          <a:bodyPr/>
          <a:lstStyle/>
          <a:p>
            <a:r>
              <a:rPr lang="en-GB" dirty="0" smtClean="0"/>
              <a:t>Whenever we create an object dynamically, we also need to destroy it when we are done with it</a:t>
            </a:r>
          </a:p>
          <a:p>
            <a:endParaRPr lang="en-GB" dirty="0"/>
          </a:p>
          <a:p>
            <a:pPr marL="0" indent="0">
              <a:buNone/>
            </a:pPr>
            <a:r>
              <a:rPr lang="en-GB" b="1" dirty="0" smtClean="0"/>
              <a:t>    delete</a:t>
            </a:r>
            <a:r>
              <a:rPr lang="en-GB" dirty="0" smtClean="0"/>
              <a:t> </a:t>
            </a:r>
            <a:r>
              <a:rPr lang="en-GB" i="1" dirty="0" err="1"/>
              <a:t>objectName</a:t>
            </a:r>
            <a:r>
              <a:rPr lang="en-GB" dirty="0"/>
              <a:t>;</a:t>
            </a:r>
            <a:endParaRPr lang="en-GB" dirty="0" smtClean="0"/>
          </a:p>
          <a:p>
            <a:endParaRPr lang="en-GB" dirty="0" smtClean="0"/>
          </a:p>
          <a:p>
            <a:r>
              <a:rPr lang="en-GB" dirty="0"/>
              <a:t>Keep the creation and destruction </a:t>
            </a:r>
            <a:r>
              <a:rPr lang="en-GB" dirty="0" smtClean="0"/>
              <a:t>processes </a:t>
            </a:r>
            <a:r>
              <a:rPr lang="en-GB" dirty="0"/>
              <a:t>local to the same method or the same class where possible</a:t>
            </a:r>
          </a:p>
          <a:p>
            <a:endParaRPr lang="en-GB" dirty="0"/>
          </a:p>
          <a:p>
            <a:endParaRPr lang="en-GB" dirty="0" smtClean="0"/>
          </a:p>
          <a:p>
            <a:pPr marL="0" indent="0">
              <a:buNone/>
            </a:pPr>
            <a:endParaRPr lang="en-GB" dirty="0"/>
          </a:p>
        </p:txBody>
      </p:sp>
      <p:sp>
        <p:nvSpPr>
          <p:cNvPr id="4" name="Footer Placeholder 3"/>
          <p:cNvSpPr>
            <a:spLocks noGrp="1"/>
          </p:cNvSpPr>
          <p:nvPr>
            <p:ph type="ftr" sz="quarter" idx="10"/>
          </p:nvPr>
        </p:nvSpPr>
        <p:spPr/>
        <p:txBody>
          <a:bodyPr/>
          <a:lstStyle/>
          <a:p>
            <a:pPr>
              <a:defRPr/>
            </a:pPr>
            <a:r>
              <a:rPr lang="en-US" altLang="en-US" smtClean="0"/>
              <a:t>GD &amp; H</a:t>
            </a:r>
            <a:endParaRPr lang="en-US" altLang="en-US"/>
          </a:p>
        </p:txBody>
      </p:sp>
    </p:spTree>
    <p:extLst>
      <p:ext uri="{BB962C8B-B14F-4D97-AF65-F5344CB8AC3E}">
        <p14:creationId xmlns:p14="http://schemas.microsoft.com/office/powerpoint/2010/main" val="303792369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Example</a:t>
            </a:r>
            <a:endParaRPr lang="en-GB" dirty="0"/>
          </a:p>
        </p:txBody>
      </p:sp>
      <p:sp>
        <p:nvSpPr>
          <p:cNvPr id="3" name="Content Placeholder 2"/>
          <p:cNvSpPr>
            <a:spLocks noGrp="1"/>
          </p:cNvSpPr>
          <p:nvPr>
            <p:ph idx="1"/>
          </p:nvPr>
        </p:nvSpPr>
        <p:spPr>
          <a:xfrm>
            <a:off x="1047750" y="925286"/>
            <a:ext cx="7029450" cy="1262743"/>
          </a:xfrm>
        </p:spPr>
        <p:txBody>
          <a:bodyPr/>
          <a:lstStyle/>
          <a:p>
            <a:r>
              <a:rPr lang="en-GB" dirty="0" smtClean="0"/>
              <a:t>Create a drinks machine that monitors the number of cans it contains. We’ll assume that it only sells one type of drink so we will only need one count.</a:t>
            </a:r>
            <a:endParaRPr lang="en-GB" dirty="0"/>
          </a:p>
        </p:txBody>
      </p:sp>
      <p:sp>
        <p:nvSpPr>
          <p:cNvPr id="4" name="Footer Placeholder 3"/>
          <p:cNvSpPr>
            <a:spLocks noGrp="1"/>
          </p:cNvSpPr>
          <p:nvPr>
            <p:ph type="ftr" sz="quarter" idx="10"/>
          </p:nvPr>
        </p:nvSpPr>
        <p:spPr/>
        <p:txBody>
          <a:bodyPr/>
          <a:lstStyle/>
          <a:p>
            <a:pPr>
              <a:defRPr/>
            </a:pPr>
            <a:r>
              <a:rPr lang="en-US" altLang="en-US" smtClean="0"/>
              <a:t>GD &amp; H</a:t>
            </a:r>
            <a:endParaRPr lang="en-US" altLang="en-US"/>
          </a:p>
        </p:txBody>
      </p:sp>
      <p:sp>
        <p:nvSpPr>
          <p:cNvPr id="5" name="TextBox 4"/>
          <p:cNvSpPr txBox="1"/>
          <p:nvPr/>
        </p:nvSpPr>
        <p:spPr>
          <a:xfrm>
            <a:off x="509569" y="2104500"/>
            <a:ext cx="2629759" cy="2308324"/>
          </a:xfrm>
          <a:prstGeom prst="rect">
            <a:avLst/>
          </a:prstGeom>
          <a:noFill/>
          <a:ln w="19050">
            <a:solidFill>
              <a:schemeClr val="tx1"/>
            </a:solidFill>
            <a:prstDash val="dash"/>
          </a:ln>
        </p:spPr>
        <p:txBody>
          <a:bodyPr wrap="none" rtlCol="0">
            <a:spAutoFit/>
          </a:bodyPr>
          <a:lstStyle/>
          <a:p>
            <a:r>
              <a:rPr lang="en-GB" dirty="0" smtClean="0"/>
              <a:t>CLASS DECLARATION</a:t>
            </a:r>
            <a:br>
              <a:rPr lang="en-GB" dirty="0" smtClean="0"/>
            </a:br>
            <a:r>
              <a:rPr lang="en-GB" b="1" u="sng" dirty="0" err="1" smtClean="0"/>
              <a:t>DrinksMachine.h</a:t>
            </a:r>
            <a:endParaRPr lang="en-GB" b="1" u="sng" dirty="0" smtClean="0"/>
          </a:p>
          <a:p>
            <a:r>
              <a:rPr lang="en-GB" dirty="0" smtClean="0"/>
              <a:t/>
            </a:r>
            <a:br>
              <a:rPr lang="en-GB" dirty="0" smtClean="0"/>
            </a:br>
            <a:r>
              <a:rPr lang="en-GB" dirty="0" smtClean="0"/>
              <a:t>class </a:t>
            </a:r>
            <a:r>
              <a:rPr lang="en-GB" b="1" dirty="0" err="1" smtClean="0"/>
              <a:t>DrinksMachine</a:t>
            </a:r>
            <a:r>
              <a:rPr lang="en-GB" dirty="0" smtClean="0"/>
              <a:t/>
            </a:r>
            <a:br>
              <a:rPr lang="en-GB" dirty="0" smtClean="0"/>
            </a:br>
            <a:r>
              <a:rPr lang="en-GB" dirty="0" smtClean="0"/>
              <a:t>{</a:t>
            </a:r>
            <a:br>
              <a:rPr lang="en-GB" dirty="0" smtClean="0"/>
            </a:br>
            <a:r>
              <a:rPr lang="en-GB" dirty="0" smtClean="0"/>
              <a:t>    private:</a:t>
            </a:r>
            <a:br>
              <a:rPr lang="en-GB" dirty="0" smtClean="0"/>
            </a:br>
            <a:r>
              <a:rPr lang="en-GB" dirty="0" smtClean="0"/>
              <a:t>      </a:t>
            </a:r>
            <a:r>
              <a:rPr lang="en-GB" dirty="0" err="1" smtClean="0"/>
              <a:t>int</a:t>
            </a:r>
            <a:r>
              <a:rPr lang="en-GB" dirty="0" smtClean="0"/>
              <a:t>   _</a:t>
            </a:r>
            <a:r>
              <a:rPr lang="en-GB" dirty="0" err="1" smtClean="0"/>
              <a:t>canCount</a:t>
            </a:r>
            <a:r>
              <a:rPr lang="en-GB" dirty="0" smtClean="0"/>
              <a:t>;</a:t>
            </a:r>
            <a:br>
              <a:rPr lang="en-GB" dirty="0" smtClean="0"/>
            </a:br>
            <a:r>
              <a:rPr lang="en-GB" dirty="0" smtClean="0"/>
              <a:t>};</a:t>
            </a:r>
            <a:endParaRPr lang="en-GB" dirty="0"/>
          </a:p>
        </p:txBody>
      </p:sp>
      <p:sp>
        <p:nvSpPr>
          <p:cNvPr id="6" name="TextBox 5"/>
          <p:cNvSpPr txBox="1"/>
          <p:nvPr/>
        </p:nvSpPr>
        <p:spPr>
          <a:xfrm>
            <a:off x="2892596" y="4481250"/>
            <a:ext cx="5808000" cy="2308324"/>
          </a:xfrm>
          <a:prstGeom prst="rect">
            <a:avLst/>
          </a:prstGeom>
          <a:noFill/>
          <a:ln w="19050">
            <a:solidFill>
              <a:schemeClr val="tx1"/>
            </a:solidFill>
            <a:prstDash val="dash"/>
          </a:ln>
        </p:spPr>
        <p:txBody>
          <a:bodyPr wrap="none" rtlCol="0">
            <a:spAutoFit/>
          </a:bodyPr>
          <a:lstStyle/>
          <a:p>
            <a:r>
              <a:rPr lang="en-GB" altLang="en-US" dirty="0" smtClean="0"/>
              <a:t>OBJECT CREATION</a:t>
            </a:r>
          </a:p>
          <a:p>
            <a:endParaRPr lang="en-GB" altLang="en-US" dirty="0"/>
          </a:p>
          <a:p>
            <a:r>
              <a:rPr lang="en-GB" altLang="en-US" dirty="0" err="1" smtClean="0"/>
              <a:t>int</a:t>
            </a:r>
            <a:r>
              <a:rPr lang="en-GB" altLang="en-US" dirty="0" smtClean="0"/>
              <a:t> </a:t>
            </a:r>
            <a:r>
              <a:rPr lang="en-GB" altLang="en-US" dirty="0"/>
              <a:t>m</a:t>
            </a:r>
            <a:r>
              <a:rPr lang="en-GB" altLang="en-US" dirty="0" smtClean="0"/>
              <a:t>ain()</a:t>
            </a:r>
            <a:endParaRPr lang="en-GB" altLang="en-US" dirty="0"/>
          </a:p>
          <a:p>
            <a:r>
              <a:rPr lang="en-GB" altLang="en-US" dirty="0"/>
              <a:t>{</a:t>
            </a:r>
            <a:br>
              <a:rPr lang="en-GB" altLang="en-US" dirty="0"/>
            </a:br>
            <a:r>
              <a:rPr lang="en-GB" altLang="en-US" dirty="0"/>
              <a:t>     </a:t>
            </a:r>
            <a:r>
              <a:rPr lang="en-GB" altLang="en-US" b="1" dirty="0" err="1" smtClean="0"/>
              <a:t>DrinksMachine</a:t>
            </a:r>
            <a:r>
              <a:rPr lang="en-GB" altLang="en-US" dirty="0" smtClean="0"/>
              <a:t> </a:t>
            </a:r>
            <a:r>
              <a:rPr lang="en-GB" altLang="en-US" dirty="0" smtClean="0">
                <a:solidFill>
                  <a:srgbClr val="FF0000"/>
                </a:solidFill>
              </a:rPr>
              <a:t>*</a:t>
            </a:r>
            <a:r>
              <a:rPr lang="en-GB" altLang="en-US" dirty="0" smtClean="0"/>
              <a:t>machine = </a:t>
            </a:r>
            <a:r>
              <a:rPr lang="en-GB" altLang="en-US" b="1" dirty="0" smtClean="0">
                <a:solidFill>
                  <a:srgbClr val="FF0000"/>
                </a:solidFill>
              </a:rPr>
              <a:t>new</a:t>
            </a:r>
            <a:r>
              <a:rPr lang="en-GB" altLang="en-US" dirty="0" smtClean="0">
                <a:solidFill>
                  <a:srgbClr val="FF0000"/>
                </a:solidFill>
              </a:rPr>
              <a:t> </a:t>
            </a:r>
            <a:r>
              <a:rPr lang="en-GB" altLang="en-US" b="1" dirty="0" err="1" smtClean="0"/>
              <a:t>DrinksMachine</a:t>
            </a:r>
            <a:r>
              <a:rPr lang="en-GB" altLang="en-US" b="1" dirty="0" smtClean="0"/>
              <a:t>()</a:t>
            </a:r>
            <a:r>
              <a:rPr lang="en-GB" altLang="en-US" dirty="0" smtClean="0"/>
              <a:t>;</a:t>
            </a:r>
            <a:br>
              <a:rPr lang="en-GB" altLang="en-US" dirty="0" smtClean="0"/>
            </a:br>
            <a:r>
              <a:rPr lang="en-GB" altLang="en-US" dirty="0" smtClean="0"/>
              <a:t>     </a:t>
            </a:r>
            <a:r>
              <a:rPr lang="en-GB" altLang="en-US" b="1" dirty="0" smtClean="0">
                <a:solidFill>
                  <a:srgbClr val="FF0000"/>
                </a:solidFill>
              </a:rPr>
              <a:t>delete</a:t>
            </a:r>
            <a:r>
              <a:rPr lang="en-GB" altLang="en-US" dirty="0" smtClean="0"/>
              <a:t>  machine;</a:t>
            </a:r>
            <a:endParaRPr lang="en-GB" altLang="en-US" dirty="0"/>
          </a:p>
          <a:p>
            <a:r>
              <a:rPr lang="en-GB" altLang="en-US" dirty="0" smtClean="0"/>
              <a:t>     return 0;</a:t>
            </a:r>
            <a:br>
              <a:rPr lang="en-GB" altLang="en-US" dirty="0" smtClean="0"/>
            </a:br>
            <a:r>
              <a:rPr lang="en-GB" altLang="en-US" dirty="0" smtClean="0"/>
              <a:t>}</a:t>
            </a:r>
            <a:endParaRPr lang="en-GB" altLang="en-US" dirty="0"/>
          </a:p>
        </p:txBody>
      </p:sp>
    </p:spTree>
    <p:extLst>
      <p:ext uri="{BB962C8B-B14F-4D97-AF65-F5344CB8AC3E}">
        <p14:creationId xmlns:p14="http://schemas.microsoft.com/office/powerpoint/2010/main" val="15663029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7175" y="0"/>
            <a:ext cx="8686800" cy="527222"/>
          </a:xfrm>
        </p:spPr>
        <p:txBody>
          <a:bodyPr/>
          <a:lstStyle/>
          <a:p>
            <a:r>
              <a:rPr lang="en-GB" dirty="0" smtClean="0"/>
              <a:t>Example</a:t>
            </a:r>
            <a:endParaRPr lang="en-GB" dirty="0"/>
          </a:p>
        </p:txBody>
      </p:sp>
      <p:sp>
        <p:nvSpPr>
          <p:cNvPr id="3" name="Content Placeholder 2"/>
          <p:cNvSpPr>
            <a:spLocks noGrp="1"/>
          </p:cNvSpPr>
          <p:nvPr>
            <p:ph idx="1"/>
          </p:nvPr>
        </p:nvSpPr>
        <p:spPr>
          <a:xfrm>
            <a:off x="1047750" y="609601"/>
            <a:ext cx="7029450" cy="403654"/>
          </a:xfrm>
        </p:spPr>
        <p:txBody>
          <a:bodyPr/>
          <a:lstStyle/>
          <a:p>
            <a:r>
              <a:rPr lang="en-GB" dirty="0" smtClean="0"/>
              <a:t>Create and destroy 3 Boat objects</a:t>
            </a:r>
          </a:p>
        </p:txBody>
      </p:sp>
      <p:sp>
        <p:nvSpPr>
          <p:cNvPr id="4" name="Footer Placeholder 3"/>
          <p:cNvSpPr>
            <a:spLocks noGrp="1"/>
          </p:cNvSpPr>
          <p:nvPr>
            <p:ph type="ftr" sz="quarter" idx="10"/>
          </p:nvPr>
        </p:nvSpPr>
        <p:spPr/>
        <p:txBody>
          <a:bodyPr/>
          <a:lstStyle/>
          <a:p>
            <a:pPr>
              <a:defRPr/>
            </a:pPr>
            <a:r>
              <a:rPr lang="en-US" altLang="en-US" smtClean="0"/>
              <a:t>GD &amp; H</a:t>
            </a:r>
            <a:endParaRPr lang="en-US" altLang="en-US"/>
          </a:p>
        </p:txBody>
      </p:sp>
      <p:sp>
        <p:nvSpPr>
          <p:cNvPr id="5" name="TextBox 4"/>
          <p:cNvSpPr txBox="1"/>
          <p:nvPr/>
        </p:nvSpPr>
        <p:spPr>
          <a:xfrm>
            <a:off x="575632" y="1157583"/>
            <a:ext cx="1903085" cy="1477328"/>
          </a:xfrm>
          <a:prstGeom prst="rect">
            <a:avLst/>
          </a:prstGeom>
          <a:noFill/>
          <a:ln w="19050">
            <a:solidFill>
              <a:schemeClr val="tx1"/>
            </a:solidFill>
            <a:prstDash val="dash"/>
          </a:ln>
        </p:spPr>
        <p:txBody>
          <a:bodyPr wrap="none" rtlCol="0">
            <a:spAutoFit/>
          </a:bodyPr>
          <a:lstStyle/>
          <a:p>
            <a:r>
              <a:rPr lang="en-GB" dirty="0" smtClean="0"/>
              <a:t>class </a:t>
            </a:r>
            <a:r>
              <a:rPr lang="en-GB" b="1" dirty="0" smtClean="0"/>
              <a:t>Boat</a:t>
            </a:r>
            <a:r>
              <a:rPr lang="en-GB" dirty="0" smtClean="0"/>
              <a:t/>
            </a:r>
            <a:br>
              <a:rPr lang="en-GB" dirty="0" smtClean="0"/>
            </a:br>
            <a:r>
              <a:rPr lang="en-GB" dirty="0" smtClean="0"/>
              <a:t>{</a:t>
            </a:r>
            <a:br>
              <a:rPr lang="en-GB" dirty="0" smtClean="0"/>
            </a:br>
            <a:r>
              <a:rPr lang="en-GB" dirty="0" smtClean="0"/>
              <a:t>private:</a:t>
            </a:r>
            <a:br>
              <a:rPr lang="en-GB" dirty="0" smtClean="0"/>
            </a:br>
            <a:r>
              <a:rPr lang="en-GB" dirty="0" smtClean="0"/>
              <a:t>    string  _name;</a:t>
            </a:r>
            <a:br>
              <a:rPr lang="en-GB" dirty="0" smtClean="0"/>
            </a:br>
            <a:r>
              <a:rPr lang="en-GB" dirty="0" smtClean="0"/>
              <a:t>};</a:t>
            </a:r>
            <a:endParaRPr lang="en-GB" dirty="0"/>
          </a:p>
        </p:txBody>
      </p:sp>
      <p:sp>
        <p:nvSpPr>
          <p:cNvPr id="6" name="TextBox 5"/>
          <p:cNvSpPr txBox="1"/>
          <p:nvPr/>
        </p:nvSpPr>
        <p:spPr>
          <a:xfrm>
            <a:off x="470673" y="2998475"/>
            <a:ext cx="3153427" cy="2862322"/>
          </a:xfrm>
          <a:prstGeom prst="rect">
            <a:avLst/>
          </a:prstGeom>
          <a:noFill/>
          <a:ln w="19050">
            <a:solidFill>
              <a:schemeClr val="tx1"/>
            </a:solidFill>
            <a:prstDash val="dash"/>
          </a:ln>
        </p:spPr>
        <p:txBody>
          <a:bodyPr wrap="none" rtlCol="0">
            <a:spAutoFit/>
          </a:bodyPr>
          <a:lstStyle/>
          <a:p>
            <a:r>
              <a:rPr lang="en-GB" altLang="en-US" dirty="0" err="1" smtClean="0"/>
              <a:t>int</a:t>
            </a:r>
            <a:r>
              <a:rPr lang="en-GB" altLang="en-US" dirty="0" smtClean="0"/>
              <a:t> main()</a:t>
            </a:r>
            <a:endParaRPr lang="en-GB" altLang="en-US" dirty="0"/>
          </a:p>
          <a:p>
            <a:r>
              <a:rPr lang="en-GB" altLang="en-US" dirty="0"/>
              <a:t>{</a:t>
            </a:r>
            <a:br>
              <a:rPr lang="en-GB" altLang="en-US" dirty="0"/>
            </a:br>
            <a:r>
              <a:rPr lang="en-GB" altLang="en-US" dirty="0"/>
              <a:t>     </a:t>
            </a:r>
            <a:r>
              <a:rPr lang="en-GB" altLang="en-US" dirty="0" smtClean="0"/>
              <a:t>Boat *boat1 = new </a:t>
            </a:r>
            <a:r>
              <a:rPr lang="en-GB" altLang="en-US" dirty="0"/>
              <a:t>Boat();</a:t>
            </a:r>
            <a:br>
              <a:rPr lang="en-GB" altLang="en-US" dirty="0"/>
            </a:br>
            <a:r>
              <a:rPr lang="en-GB" altLang="en-US" dirty="0" smtClean="0"/>
              <a:t>     Boat *boat2 </a:t>
            </a:r>
            <a:r>
              <a:rPr lang="en-GB" altLang="en-US" dirty="0"/>
              <a:t>= new Boat</a:t>
            </a:r>
            <a:r>
              <a:rPr lang="en-GB" altLang="en-US" dirty="0" smtClean="0"/>
              <a:t>();</a:t>
            </a:r>
            <a:br>
              <a:rPr lang="en-GB" altLang="en-US" dirty="0" smtClean="0"/>
            </a:br>
            <a:r>
              <a:rPr lang="en-GB" altLang="en-US" dirty="0" smtClean="0"/>
              <a:t>     Boat *boat3 = </a:t>
            </a:r>
            <a:r>
              <a:rPr lang="en-GB" altLang="en-US" dirty="0"/>
              <a:t>new Boat</a:t>
            </a:r>
            <a:r>
              <a:rPr lang="en-GB" altLang="en-US" dirty="0" smtClean="0"/>
              <a:t>();</a:t>
            </a:r>
            <a:br>
              <a:rPr lang="en-GB" altLang="en-US" dirty="0" smtClean="0"/>
            </a:br>
            <a:r>
              <a:rPr lang="en-GB" altLang="en-US" dirty="0" smtClean="0"/>
              <a:t/>
            </a:r>
            <a:br>
              <a:rPr lang="en-GB" altLang="en-US" dirty="0" smtClean="0"/>
            </a:br>
            <a:r>
              <a:rPr lang="en-GB" altLang="en-US" dirty="0" smtClean="0"/>
              <a:t>     delete boat1;</a:t>
            </a:r>
            <a:br>
              <a:rPr lang="en-GB" altLang="en-US" dirty="0" smtClean="0"/>
            </a:br>
            <a:r>
              <a:rPr lang="en-GB" altLang="en-US" dirty="0" smtClean="0"/>
              <a:t>     delete boat2;</a:t>
            </a:r>
            <a:br>
              <a:rPr lang="en-GB" altLang="en-US" dirty="0" smtClean="0"/>
            </a:br>
            <a:r>
              <a:rPr lang="en-GB" altLang="en-US" dirty="0" smtClean="0"/>
              <a:t>     delete boat3;</a:t>
            </a:r>
            <a:endParaRPr lang="en-GB" altLang="en-US" dirty="0"/>
          </a:p>
          <a:p>
            <a:r>
              <a:rPr lang="en-GB" altLang="en-US" dirty="0"/>
              <a:t>}</a:t>
            </a:r>
          </a:p>
        </p:txBody>
      </p:sp>
      <p:sp>
        <p:nvSpPr>
          <p:cNvPr id="7" name="TextBox 6"/>
          <p:cNvSpPr txBox="1"/>
          <p:nvPr/>
        </p:nvSpPr>
        <p:spPr>
          <a:xfrm>
            <a:off x="4684327" y="1404453"/>
            <a:ext cx="3025187" cy="3139321"/>
          </a:xfrm>
          <a:prstGeom prst="rect">
            <a:avLst/>
          </a:prstGeom>
          <a:noFill/>
          <a:ln w="19050">
            <a:solidFill>
              <a:schemeClr val="tx1"/>
            </a:solidFill>
            <a:prstDash val="dash"/>
          </a:ln>
        </p:spPr>
        <p:txBody>
          <a:bodyPr wrap="none" rtlCol="0">
            <a:spAutoFit/>
          </a:bodyPr>
          <a:lstStyle/>
          <a:p>
            <a:r>
              <a:rPr lang="en-GB" altLang="en-US" dirty="0" err="1" smtClean="0"/>
              <a:t>int</a:t>
            </a:r>
            <a:r>
              <a:rPr lang="en-GB" altLang="en-US" dirty="0" smtClean="0"/>
              <a:t> main()</a:t>
            </a:r>
            <a:endParaRPr lang="en-GB" altLang="en-US" dirty="0"/>
          </a:p>
          <a:p>
            <a:r>
              <a:rPr lang="en-GB" altLang="en-US" dirty="0"/>
              <a:t>{</a:t>
            </a:r>
            <a:br>
              <a:rPr lang="en-GB" altLang="en-US" dirty="0"/>
            </a:br>
            <a:r>
              <a:rPr lang="en-GB" altLang="en-US" dirty="0"/>
              <a:t>     </a:t>
            </a:r>
            <a:r>
              <a:rPr lang="en-GB" altLang="en-US" dirty="0" smtClean="0"/>
              <a:t>Boat *boat = new </a:t>
            </a:r>
            <a:r>
              <a:rPr lang="en-GB" altLang="en-US" dirty="0"/>
              <a:t>Boat</a:t>
            </a:r>
            <a:r>
              <a:rPr lang="en-GB" altLang="en-US" dirty="0" smtClean="0"/>
              <a:t>();</a:t>
            </a:r>
            <a:br>
              <a:rPr lang="en-GB" altLang="en-US" dirty="0" smtClean="0"/>
            </a:br>
            <a:r>
              <a:rPr lang="en-GB" altLang="en-US" dirty="0" smtClean="0"/>
              <a:t>     delete boat;</a:t>
            </a:r>
          </a:p>
          <a:p>
            <a:endParaRPr lang="en-GB" altLang="en-US" dirty="0" smtClean="0"/>
          </a:p>
          <a:p>
            <a:r>
              <a:rPr lang="en-GB" altLang="en-US" dirty="0" smtClean="0"/>
              <a:t>     boat </a:t>
            </a:r>
            <a:r>
              <a:rPr lang="en-GB" altLang="en-US" dirty="0"/>
              <a:t>= new Boat</a:t>
            </a:r>
            <a:r>
              <a:rPr lang="en-GB" altLang="en-US" dirty="0" smtClean="0"/>
              <a:t>();</a:t>
            </a:r>
            <a:endParaRPr lang="en-GB" altLang="en-US" dirty="0"/>
          </a:p>
          <a:p>
            <a:r>
              <a:rPr lang="en-GB" altLang="en-US" dirty="0" smtClean="0"/>
              <a:t>     </a:t>
            </a:r>
            <a:r>
              <a:rPr lang="en-GB" altLang="en-US" dirty="0"/>
              <a:t>delete boat</a:t>
            </a:r>
            <a:r>
              <a:rPr lang="en-GB" altLang="en-US" dirty="0" smtClean="0"/>
              <a:t>;</a:t>
            </a:r>
          </a:p>
          <a:p>
            <a:endParaRPr lang="en-GB" altLang="en-US" dirty="0"/>
          </a:p>
          <a:p>
            <a:r>
              <a:rPr lang="en-GB" altLang="en-US" dirty="0"/>
              <a:t>     boat = new Boat</a:t>
            </a:r>
            <a:r>
              <a:rPr lang="en-GB" altLang="en-US" dirty="0" smtClean="0"/>
              <a:t>();</a:t>
            </a:r>
            <a:r>
              <a:rPr lang="en-GB" altLang="en-US" dirty="0"/>
              <a:t/>
            </a:r>
            <a:br>
              <a:rPr lang="en-GB" altLang="en-US" dirty="0"/>
            </a:br>
            <a:r>
              <a:rPr lang="en-GB" altLang="en-US" dirty="0" smtClean="0"/>
              <a:t>     delete </a:t>
            </a:r>
            <a:r>
              <a:rPr lang="en-GB" altLang="en-US" dirty="0"/>
              <a:t>boat;</a:t>
            </a:r>
          </a:p>
          <a:p>
            <a:r>
              <a:rPr lang="en-GB" altLang="en-US" dirty="0" smtClean="0"/>
              <a:t>}</a:t>
            </a:r>
            <a:endParaRPr lang="en-GB" altLang="en-US" dirty="0"/>
          </a:p>
        </p:txBody>
      </p:sp>
    </p:spTree>
    <p:extLst>
      <p:ext uri="{BB962C8B-B14F-4D97-AF65-F5344CB8AC3E}">
        <p14:creationId xmlns:p14="http://schemas.microsoft.com/office/powerpoint/2010/main" val="334266412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Exercise 4</a:t>
            </a:r>
            <a:endParaRPr lang="en-GB" dirty="0"/>
          </a:p>
        </p:txBody>
      </p:sp>
      <p:sp>
        <p:nvSpPr>
          <p:cNvPr id="3" name="Content Placeholder 2"/>
          <p:cNvSpPr>
            <a:spLocks noGrp="1"/>
          </p:cNvSpPr>
          <p:nvPr>
            <p:ph idx="1"/>
          </p:nvPr>
        </p:nvSpPr>
        <p:spPr/>
        <p:txBody>
          <a:bodyPr/>
          <a:lstStyle/>
          <a:p>
            <a:r>
              <a:rPr lang="en-GB" dirty="0" smtClean="0"/>
              <a:t>A biscuit manufacturer want to record information on the biscuits being produced by the biscuit baking machine. Specifically, the number of biscuits baked during that day and the number of broken biscuits caused by over baking.</a:t>
            </a:r>
            <a:endParaRPr lang="en-GB" dirty="0"/>
          </a:p>
        </p:txBody>
      </p:sp>
      <p:sp>
        <p:nvSpPr>
          <p:cNvPr id="4" name="Footer Placeholder 3"/>
          <p:cNvSpPr>
            <a:spLocks noGrp="1"/>
          </p:cNvSpPr>
          <p:nvPr>
            <p:ph type="ftr" sz="quarter" idx="10"/>
          </p:nvPr>
        </p:nvSpPr>
        <p:spPr/>
        <p:txBody>
          <a:bodyPr/>
          <a:lstStyle/>
          <a:p>
            <a:pPr>
              <a:defRPr/>
            </a:pPr>
            <a:r>
              <a:rPr lang="en-US" altLang="en-US" smtClean="0"/>
              <a:t>GD &amp; H</a:t>
            </a:r>
            <a:endParaRPr lang="en-US" altLang="en-US"/>
          </a:p>
        </p:txBody>
      </p:sp>
      <p:sp>
        <p:nvSpPr>
          <p:cNvPr id="5" name="TextBox 4"/>
          <p:cNvSpPr txBox="1"/>
          <p:nvPr/>
        </p:nvSpPr>
        <p:spPr>
          <a:xfrm>
            <a:off x="1306285" y="3657600"/>
            <a:ext cx="7000634" cy="830997"/>
          </a:xfrm>
          <a:prstGeom prst="rect">
            <a:avLst/>
          </a:prstGeom>
          <a:noFill/>
        </p:spPr>
        <p:txBody>
          <a:bodyPr wrap="none" rtlCol="0">
            <a:spAutoFit/>
          </a:bodyPr>
          <a:lstStyle/>
          <a:p>
            <a:r>
              <a:rPr lang="en-GB" sz="2400" dirty="0" smtClean="0"/>
              <a:t>Create an appropriate class</a:t>
            </a:r>
            <a:r>
              <a:rPr lang="en-GB" sz="2400" dirty="0"/>
              <a:t> </a:t>
            </a:r>
            <a:r>
              <a:rPr lang="en-GB" sz="2400" dirty="0" smtClean="0"/>
              <a:t>and attributes</a:t>
            </a:r>
          </a:p>
          <a:p>
            <a:r>
              <a:rPr lang="en-GB" sz="2400" dirty="0" smtClean="0"/>
              <a:t>Create an object representing the baking machine</a:t>
            </a:r>
            <a:endParaRPr lang="en-GB" sz="2400" dirty="0"/>
          </a:p>
        </p:txBody>
      </p:sp>
    </p:spTree>
    <p:extLst>
      <p:ext uri="{BB962C8B-B14F-4D97-AF65-F5344CB8AC3E}">
        <p14:creationId xmlns:p14="http://schemas.microsoft.com/office/powerpoint/2010/main" val="195676542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Revision: Function Arguments</a:t>
            </a:r>
            <a:endParaRPr lang="en-GB" dirty="0"/>
          </a:p>
        </p:txBody>
      </p:sp>
      <p:sp>
        <p:nvSpPr>
          <p:cNvPr id="4" name="Footer Placeholder 3"/>
          <p:cNvSpPr>
            <a:spLocks noGrp="1"/>
          </p:cNvSpPr>
          <p:nvPr>
            <p:ph type="ftr" sz="quarter" idx="10"/>
          </p:nvPr>
        </p:nvSpPr>
        <p:spPr/>
        <p:txBody>
          <a:bodyPr/>
          <a:lstStyle/>
          <a:p>
            <a:pPr>
              <a:defRPr/>
            </a:pPr>
            <a:r>
              <a:rPr lang="en-US" altLang="en-US" smtClean="0"/>
              <a:t>GD &amp; H</a:t>
            </a:r>
            <a:endParaRPr lang="en-US" altLang="en-US"/>
          </a:p>
        </p:txBody>
      </p:sp>
      <p:sp>
        <p:nvSpPr>
          <p:cNvPr id="5" name="TextBox 4"/>
          <p:cNvSpPr txBox="1"/>
          <p:nvPr/>
        </p:nvSpPr>
        <p:spPr>
          <a:xfrm>
            <a:off x="3517557" y="3319849"/>
            <a:ext cx="4544899" cy="1754326"/>
          </a:xfrm>
          <a:prstGeom prst="rect">
            <a:avLst/>
          </a:prstGeom>
          <a:noFill/>
        </p:spPr>
        <p:txBody>
          <a:bodyPr wrap="none" rtlCol="0">
            <a:spAutoFit/>
          </a:bodyPr>
          <a:lstStyle/>
          <a:p>
            <a:r>
              <a:rPr lang="en-GB" dirty="0" err="1"/>
              <a:t>i</a:t>
            </a:r>
            <a:r>
              <a:rPr lang="en-GB" dirty="0" err="1" smtClean="0"/>
              <a:t>nt</a:t>
            </a:r>
            <a:r>
              <a:rPr lang="en-GB" dirty="0" smtClean="0"/>
              <a:t> </a:t>
            </a:r>
            <a:r>
              <a:rPr lang="en-GB" dirty="0" err="1" smtClean="0"/>
              <a:t>AddNumbers</a:t>
            </a:r>
            <a:r>
              <a:rPr lang="en-GB" dirty="0" smtClean="0"/>
              <a:t>(</a:t>
            </a:r>
            <a:r>
              <a:rPr lang="en-GB" dirty="0" err="1" smtClean="0"/>
              <a:t>int</a:t>
            </a:r>
            <a:r>
              <a:rPr lang="en-GB" dirty="0" smtClean="0"/>
              <a:t> number1, </a:t>
            </a:r>
            <a:r>
              <a:rPr lang="en-GB" dirty="0" err="1" smtClean="0"/>
              <a:t>int</a:t>
            </a:r>
            <a:r>
              <a:rPr lang="en-GB" dirty="0" smtClean="0"/>
              <a:t> number2)</a:t>
            </a:r>
          </a:p>
          <a:p>
            <a:r>
              <a:rPr lang="en-GB" dirty="0" smtClean="0"/>
              <a:t>{</a:t>
            </a:r>
          </a:p>
          <a:p>
            <a:r>
              <a:rPr lang="en-GB" dirty="0"/>
              <a:t> </a:t>
            </a:r>
            <a:r>
              <a:rPr lang="en-GB" dirty="0" smtClean="0"/>
              <a:t>    </a:t>
            </a:r>
            <a:r>
              <a:rPr lang="en-GB" dirty="0" err="1" smtClean="0"/>
              <a:t>int</a:t>
            </a:r>
            <a:r>
              <a:rPr lang="en-GB" dirty="0" smtClean="0"/>
              <a:t> result;</a:t>
            </a:r>
            <a:br>
              <a:rPr lang="en-GB" dirty="0" smtClean="0"/>
            </a:br>
            <a:r>
              <a:rPr lang="en-GB" dirty="0" smtClean="0"/>
              <a:t>     result = number1 + number;</a:t>
            </a:r>
            <a:br>
              <a:rPr lang="en-GB" dirty="0" smtClean="0"/>
            </a:br>
            <a:r>
              <a:rPr lang="en-GB" dirty="0" smtClean="0"/>
              <a:t>     return result;</a:t>
            </a:r>
          </a:p>
          <a:p>
            <a:r>
              <a:rPr lang="en-GB" dirty="0"/>
              <a:t>}</a:t>
            </a:r>
          </a:p>
        </p:txBody>
      </p:sp>
      <p:sp>
        <p:nvSpPr>
          <p:cNvPr id="6" name="TextBox 5"/>
          <p:cNvSpPr txBox="1"/>
          <p:nvPr/>
        </p:nvSpPr>
        <p:spPr>
          <a:xfrm>
            <a:off x="799070" y="1235675"/>
            <a:ext cx="3006016" cy="1477328"/>
          </a:xfrm>
          <a:prstGeom prst="rect">
            <a:avLst/>
          </a:prstGeom>
          <a:noFill/>
        </p:spPr>
        <p:txBody>
          <a:bodyPr wrap="none" rtlCol="0">
            <a:spAutoFit/>
          </a:bodyPr>
          <a:lstStyle/>
          <a:p>
            <a:r>
              <a:rPr lang="en-GB" dirty="0" err="1" smtClean="0"/>
              <a:t>int</a:t>
            </a:r>
            <a:r>
              <a:rPr lang="en-GB" dirty="0" smtClean="0"/>
              <a:t> total;</a:t>
            </a:r>
          </a:p>
          <a:p>
            <a:endParaRPr lang="en-GB" dirty="0"/>
          </a:p>
          <a:p>
            <a:r>
              <a:rPr lang="en-GB" dirty="0" smtClean="0"/>
              <a:t>total = </a:t>
            </a:r>
            <a:r>
              <a:rPr lang="en-GB" dirty="0" err="1" smtClean="0"/>
              <a:t>AddNumbers</a:t>
            </a:r>
            <a:r>
              <a:rPr lang="en-GB" dirty="0" smtClean="0"/>
              <a:t>(3, 4);</a:t>
            </a:r>
            <a:br>
              <a:rPr lang="en-GB" dirty="0" smtClean="0"/>
            </a:br>
            <a:r>
              <a:rPr lang="en-GB" dirty="0" smtClean="0"/>
              <a:t/>
            </a:r>
            <a:br>
              <a:rPr lang="en-GB" dirty="0" smtClean="0"/>
            </a:br>
            <a:r>
              <a:rPr lang="en-GB" dirty="0" err="1" smtClean="0"/>
              <a:t>printf</a:t>
            </a:r>
            <a:r>
              <a:rPr lang="en-GB" dirty="0" smtClean="0"/>
              <a:t>(“Total is %</a:t>
            </a:r>
            <a:r>
              <a:rPr lang="en-GB" dirty="0" err="1" smtClean="0"/>
              <a:t>i</a:t>
            </a:r>
            <a:r>
              <a:rPr lang="en-GB" dirty="0" smtClean="0"/>
              <a:t>\r\n”, total);</a:t>
            </a:r>
            <a:endParaRPr lang="en-GB" dirty="0"/>
          </a:p>
        </p:txBody>
      </p:sp>
      <p:sp>
        <p:nvSpPr>
          <p:cNvPr id="9" name="Freeform 8"/>
          <p:cNvSpPr/>
          <p:nvPr/>
        </p:nvSpPr>
        <p:spPr bwMode="auto">
          <a:xfrm>
            <a:off x="3064476" y="1301263"/>
            <a:ext cx="2985869" cy="2043299"/>
          </a:xfrm>
          <a:custGeom>
            <a:avLst/>
            <a:gdLst>
              <a:gd name="connsiteX0" fmla="*/ 0 w 2985869"/>
              <a:gd name="connsiteY0" fmla="*/ 502823 h 2043299"/>
              <a:gd name="connsiteX1" fmla="*/ 494270 w 2985869"/>
              <a:gd name="connsiteY1" fmla="*/ 8553 h 2043299"/>
              <a:gd name="connsiteX2" fmla="*/ 1837038 w 2985869"/>
              <a:gd name="connsiteY2" fmla="*/ 288640 h 2043299"/>
              <a:gd name="connsiteX3" fmla="*/ 2809102 w 2985869"/>
              <a:gd name="connsiteY3" fmla="*/ 1466651 h 2043299"/>
              <a:gd name="connsiteX4" fmla="*/ 2982097 w 2985869"/>
              <a:gd name="connsiteY4" fmla="*/ 2043299 h 20432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85869" h="2043299">
                <a:moveTo>
                  <a:pt x="0" y="502823"/>
                </a:moveTo>
                <a:cubicBezTo>
                  <a:pt x="94048" y="273536"/>
                  <a:pt x="188097" y="44250"/>
                  <a:pt x="494270" y="8553"/>
                </a:cubicBezTo>
                <a:cubicBezTo>
                  <a:pt x="800443" y="-27144"/>
                  <a:pt x="1451233" y="45624"/>
                  <a:pt x="1837038" y="288640"/>
                </a:cubicBezTo>
                <a:cubicBezTo>
                  <a:pt x="2222843" y="531656"/>
                  <a:pt x="2618259" y="1174208"/>
                  <a:pt x="2809102" y="1466651"/>
                </a:cubicBezTo>
                <a:cubicBezTo>
                  <a:pt x="2999945" y="1759094"/>
                  <a:pt x="2991021" y="1901196"/>
                  <a:pt x="2982097" y="2043299"/>
                </a:cubicBezTo>
              </a:path>
            </a:pathLst>
          </a:custGeom>
          <a:noFill/>
          <a:ln w="28575" cap="flat" cmpd="sng" algn="ctr">
            <a:solidFill>
              <a:schemeClr val="tx1"/>
            </a:solidFill>
            <a:prstDash val="solid"/>
            <a:round/>
            <a:headEnd type="none" w="med" len="med"/>
            <a:tailEnd type="arrow"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1"/>
              </a:solidFill>
              <a:effectLst/>
              <a:latin typeface="Helvetica" panose="020B0604020202020204" pitchFamily="34" charset="0"/>
            </a:endParaRPr>
          </a:p>
        </p:txBody>
      </p:sp>
      <p:sp>
        <p:nvSpPr>
          <p:cNvPr id="10" name="Freeform 9"/>
          <p:cNvSpPr/>
          <p:nvPr/>
        </p:nvSpPr>
        <p:spPr bwMode="auto">
          <a:xfrm>
            <a:off x="3328086" y="1482853"/>
            <a:ext cx="4048738" cy="1812282"/>
          </a:xfrm>
          <a:custGeom>
            <a:avLst/>
            <a:gdLst>
              <a:gd name="connsiteX0" fmla="*/ 0 w 4048738"/>
              <a:gd name="connsiteY0" fmla="*/ 395374 h 1812282"/>
              <a:gd name="connsiteX1" fmla="*/ 469557 w 4048738"/>
              <a:gd name="connsiteY1" fmla="*/ 156477 h 1812282"/>
              <a:gd name="connsiteX2" fmla="*/ 2125363 w 4048738"/>
              <a:gd name="connsiteY2" fmla="*/ 32909 h 1812282"/>
              <a:gd name="connsiteX3" fmla="*/ 3764692 w 4048738"/>
              <a:gd name="connsiteY3" fmla="*/ 774315 h 1812282"/>
              <a:gd name="connsiteX4" fmla="*/ 4036541 w 4048738"/>
              <a:gd name="connsiteY4" fmla="*/ 1812282 h 181228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48738" h="1812282">
                <a:moveTo>
                  <a:pt x="0" y="395374"/>
                </a:moveTo>
                <a:cubicBezTo>
                  <a:pt x="57665" y="306131"/>
                  <a:pt x="115330" y="216888"/>
                  <a:pt x="469557" y="156477"/>
                </a:cubicBezTo>
                <a:cubicBezTo>
                  <a:pt x="823784" y="96066"/>
                  <a:pt x="1576174" y="-70064"/>
                  <a:pt x="2125363" y="32909"/>
                </a:cubicBezTo>
                <a:cubicBezTo>
                  <a:pt x="2674552" y="135882"/>
                  <a:pt x="3446162" y="477753"/>
                  <a:pt x="3764692" y="774315"/>
                </a:cubicBezTo>
                <a:cubicBezTo>
                  <a:pt x="4083222" y="1070877"/>
                  <a:pt x="4059881" y="1441579"/>
                  <a:pt x="4036541" y="1812282"/>
                </a:cubicBezTo>
              </a:path>
            </a:pathLst>
          </a:custGeom>
          <a:noFill/>
          <a:ln w="28575" cap="flat" cmpd="sng" algn="ctr">
            <a:solidFill>
              <a:schemeClr val="tx1"/>
            </a:solidFill>
            <a:prstDash val="solid"/>
            <a:round/>
            <a:headEnd type="none" w="med" len="med"/>
            <a:tailEnd type="arrow"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1"/>
              </a:solidFill>
              <a:effectLst/>
              <a:latin typeface="Helvetica" panose="020B0604020202020204" pitchFamily="34" charset="0"/>
            </a:endParaRPr>
          </a:p>
        </p:txBody>
      </p:sp>
      <p:sp>
        <p:nvSpPr>
          <p:cNvPr id="11" name="TextBox 10"/>
          <p:cNvSpPr txBox="1"/>
          <p:nvPr/>
        </p:nvSpPr>
        <p:spPr>
          <a:xfrm>
            <a:off x="642551" y="3295135"/>
            <a:ext cx="1249125" cy="646331"/>
          </a:xfrm>
          <a:prstGeom prst="rect">
            <a:avLst/>
          </a:prstGeom>
          <a:noFill/>
        </p:spPr>
        <p:txBody>
          <a:bodyPr wrap="none" rtlCol="0">
            <a:spAutoFit/>
          </a:bodyPr>
          <a:lstStyle/>
          <a:p>
            <a:r>
              <a:rPr lang="en-GB" dirty="0" smtClean="0"/>
              <a:t>Displays</a:t>
            </a:r>
            <a:br>
              <a:rPr lang="en-GB" dirty="0" smtClean="0"/>
            </a:br>
            <a:r>
              <a:rPr lang="en-GB" dirty="0" smtClean="0"/>
              <a:t>“Total is 5”</a:t>
            </a:r>
            <a:endParaRPr lang="en-GB" dirty="0"/>
          </a:p>
        </p:txBody>
      </p:sp>
      <p:cxnSp>
        <p:nvCxnSpPr>
          <p:cNvPr id="13" name="Straight Arrow Connector 12"/>
          <p:cNvCxnSpPr/>
          <p:nvPr/>
        </p:nvCxnSpPr>
        <p:spPr bwMode="auto">
          <a:xfrm flipV="1">
            <a:off x="1631092" y="2713003"/>
            <a:ext cx="1433384" cy="606846"/>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4" name="TextBox 13"/>
          <p:cNvSpPr txBox="1"/>
          <p:nvPr/>
        </p:nvSpPr>
        <p:spPr>
          <a:xfrm>
            <a:off x="5893892" y="3605295"/>
            <a:ext cx="312906" cy="369332"/>
          </a:xfrm>
          <a:prstGeom prst="rect">
            <a:avLst/>
          </a:prstGeom>
          <a:noFill/>
        </p:spPr>
        <p:txBody>
          <a:bodyPr wrap="none" rtlCol="0">
            <a:spAutoFit/>
          </a:bodyPr>
          <a:lstStyle/>
          <a:p>
            <a:r>
              <a:rPr lang="en-GB" dirty="0" smtClean="0">
                <a:solidFill>
                  <a:srgbClr val="FF0000"/>
                </a:solidFill>
              </a:rPr>
              <a:t>3</a:t>
            </a:r>
            <a:endParaRPr lang="en-GB" dirty="0">
              <a:solidFill>
                <a:srgbClr val="FF0000"/>
              </a:solidFill>
            </a:endParaRPr>
          </a:p>
        </p:txBody>
      </p:sp>
      <p:sp>
        <p:nvSpPr>
          <p:cNvPr id="15" name="TextBox 14"/>
          <p:cNvSpPr txBox="1"/>
          <p:nvPr/>
        </p:nvSpPr>
        <p:spPr>
          <a:xfrm>
            <a:off x="7220371" y="3605295"/>
            <a:ext cx="312906" cy="369332"/>
          </a:xfrm>
          <a:prstGeom prst="rect">
            <a:avLst/>
          </a:prstGeom>
          <a:noFill/>
        </p:spPr>
        <p:txBody>
          <a:bodyPr wrap="none" rtlCol="0">
            <a:spAutoFit/>
          </a:bodyPr>
          <a:lstStyle/>
          <a:p>
            <a:r>
              <a:rPr lang="en-GB" dirty="0" smtClean="0">
                <a:solidFill>
                  <a:srgbClr val="FF0000"/>
                </a:solidFill>
              </a:rPr>
              <a:t>4</a:t>
            </a:r>
            <a:endParaRPr lang="en-GB" dirty="0">
              <a:solidFill>
                <a:srgbClr val="FF0000"/>
              </a:solidFill>
            </a:endParaRPr>
          </a:p>
        </p:txBody>
      </p:sp>
      <p:sp>
        <p:nvSpPr>
          <p:cNvPr id="16" name="TextBox 15"/>
          <p:cNvSpPr txBox="1"/>
          <p:nvPr/>
        </p:nvSpPr>
        <p:spPr>
          <a:xfrm>
            <a:off x="6417277" y="866386"/>
            <a:ext cx="2619632" cy="923330"/>
          </a:xfrm>
          <a:prstGeom prst="rect">
            <a:avLst/>
          </a:prstGeom>
          <a:noFill/>
        </p:spPr>
        <p:txBody>
          <a:bodyPr wrap="square" rtlCol="0">
            <a:spAutoFit/>
          </a:bodyPr>
          <a:lstStyle/>
          <a:p>
            <a:r>
              <a:rPr lang="en-GB" dirty="0" smtClean="0"/>
              <a:t>Values are copied into the arguments number1 and number2</a:t>
            </a:r>
            <a:endParaRPr lang="en-GB" dirty="0"/>
          </a:p>
        </p:txBody>
      </p:sp>
      <p:sp>
        <p:nvSpPr>
          <p:cNvPr id="17" name="TextBox 16"/>
          <p:cNvSpPr txBox="1"/>
          <p:nvPr/>
        </p:nvSpPr>
        <p:spPr>
          <a:xfrm>
            <a:off x="5352455" y="4573241"/>
            <a:ext cx="312906" cy="369332"/>
          </a:xfrm>
          <a:prstGeom prst="rect">
            <a:avLst/>
          </a:prstGeom>
          <a:noFill/>
        </p:spPr>
        <p:txBody>
          <a:bodyPr wrap="none" rtlCol="0">
            <a:spAutoFit/>
          </a:bodyPr>
          <a:lstStyle/>
          <a:p>
            <a:r>
              <a:rPr lang="en-GB" dirty="0" smtClean="0">
                <a:solidFill>
                  <a:srgbClr val="FF0000"/>
                </a:solidFill>
              </a:rPr>
              <a:t>5</a:t>
            </a:r>
            <a:endParaRPr lang="en-GB" dirty="0">
              <a:solidFill>
                <a:srgbClr val="FF0000"/>
              </a:solidFill>
            </a:endParaRPr>
          </a:p>
        </p:txBody>
      </p:sp>
      <p:sp>
        <p:nvSpPr>
          <p:cNvPr id="18" name="Freeform 17"/>
          <p:cNvSpPr/>
          <p:nvPr/>
        </p:nvSpPr>
        <p:spPr bwMode="auto">
          <a:xfrm>
            <a:off x="303945" y="2092411"/>
            <a:ext cx="4581961" cy="3551371"/>
          </a:xfrm>
          <a:custGeom>
            <a:avLst/>
            <a:gdLst>
              <a:gd name="connsiteX0" fmla="*/ 4449287 w 4581961"/>
              <a:gd name="connsiteY0" fmla="*/ 2693773 h 3551371"/>
              <a:gd name="connsiteX1" fmla="*/ 4342196 w 4581961"/>
              <a:gd name="connsiteY1" fmla="*/ 3179805 h 3551371"/>
              <a:gd name="connsiteX2" fmla="*/ 2249785 w 4581961"/>
              <a:gd name="connsiteY2" fmla="*/ 3550508 h 3551371"/>
              <a:gd name="connsiteX3" fmla="*/ 783450 w 4581961"/>
              <a:gd name="connsiteY3" fmla="*/ 3245708 h 3551371"/>
              <a:gd name="connsiteX4" fmla="*/ 231514 w 4581961"/>
              <a:gd name="connsiteY4" fmla="*/ 2215978 h 3551371"/>
              <a:gd name="connsiteX5" fmla="*/ 50282 w 4581961"/>
              <a:gd name="connsiteY5" fmla="*/ 494270 h 3551371"/>
              <a:gd name="connsiteX6" fmla="*/ 1104725 w 4581961"/>
              <a:gd name="connsiteY6" fmla="*/ 0 h 35513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81961" h="3551371">
                <a:moveTo>
                  <a:pt x="4449287" y="2693773"/>
                </a:moveTo>
                <a:cubicBezTo>
                  <a:pt x="4579033" y="2865394"/>
                  <a:pt x="4708780" y="3037016"/>
                  <a:pt x="4342196" y="3179805"/>
                </a:cubicBezTo>
                <a:cubicBezTo>
                  <a:pt x="3975612" y="3322594"/>
                  <a:pt x="2842909" y="3539524"/>
                  <a:pt x="2249785" y="3550508"/>
                </a:cubicBezTo>
                <a:cubicBezTo>
                  <a:pt x="1656661" y="3561492"/>
                  <a:pt x="1119828" y="3468130"/>
                  <a:pt x="783450" y="3245708"/>
                </a:cubicBezTo>
                <a:cubicBezTo>
                  <a:pt x="447071" y="3023286"/>
                  <a:pt x="353709" y="2674551"/>
                  <a:pt x="231514" y="2215978"/>
                </a:cubicBezTo>
                <a:cubicBezTo>
                  <a:pt x="109319" y="1757405"/>
                  <a:pt x="-95253" y="863600"/>
                  <a:pt x="50282" y="494270"/>
                </a:cubicBezTo>
                <a:cubicBezTo>
                  <a:pt x="195817" y="124940"/>
                  <a:pt x="650271" y="62470"/>
                  <a:pt x="1104725" y="0"/>
                </a:cubicBezTo>
              </a:path>
            </a:pathLst>
          </a:custGeom>
          <a:noFill/>
          <a:ln w="28575" cap="flat" cmpd="sng" algn="ctr">
            <a:solidFill>
              <a:schemeClr val="tx1"/>
            </a:solidFill>
            <a:prstDash val="solid"/>
            <a:round/>
            <a:headEnd type="none" w="med" len="med"/>
            <a:tailEnd type="arrow"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1"/>
              </a:solidFill>
              <a:effectLst/>
              <a:latin typeface="Helvetica" panose="020B0604020202020204" pitchFamily="34" charset="0"/>
            </a:endParaRPr>
          </a:p>
        </p:txBody>
      </p:sp>
      <p:sp>
        <p:nvSpPr>
          <p:cNvPr id="19" name="TextBox 18"/>
          <p:cNvSpPr txBox="1"/>
          <p:nvPr/>
        </p:nvSpPr>
        <p:spPr>
          <a:xfrm>
            <a:off x="1017373" y="5767388"/>
            <a:ext cx="4094205" cy="646331"/>
          </a:xfrm>
          <a:prstGeom prst="rect">
            <a:avLst/>
          </a:prstGeom>
          <a:noFill/>
        </p:spPr>
        <p:txBody>
          <a:bodyPr wrap="square" rtlCol="0">
            <a:spAutoFit/>
          </a:bodyPr>
          <a:lstStyle/>
          <a:p>
            <a:r>
              <a:rPr lang="en-GB" dirty="0" smtClean="0"/>
              <a:t>The value 5 is return and assigned to the variable named total</a:t>
            </a:r>
            <a:endParaRPr lang="en-GB" dirty="0"/>
          </a:p>
        </p:txBody>
      </p:sp>
    </p:spTree>
    <p:extLst>
      <p:ext uri="{BB962C8B-B14F-4D97-AF65-F5344CB8AC3E}">
        <p14:creationId xmlns:p14="http://schemas.microsoft.com/office/powerpoint/2010/main" val="303097028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Class Set Property Pattern</a:t>
            </a:r>
            <a:endParaRPr lang="en-GB" dirty="0"/>
          </a:p>
        </p:txBody>
      </p:sp>
      <p:sp>
        <p:nvSpPr>
          <p:cNvPr id="3" name="Content Placeholder 2"/>
          <p:cNvSpPr>
            <a:spLocks noGrp="1"/>
          </p:cNvSpPr>
          <p:nvPr>
            <p:ph idx="1"/>
          </p:nvPr>
        </p:nvSpPr>
        <p:spPr>
          <a:xfrm>
            <a:off x="547008" y="1055914"/>
            <a:ext cx="6875284" cy="4782911"/>
          </a:xfrm>
        </p:spPr>
        <p:txBody>
          <a:bodyPr/>
          <a:lstStyle/>
          <a:p>
            <a:r>
              <a:rPr lang="en-GB" dirty="0" smtClean="0"/>
              <a:t>Provide method (functions within class) for setting attribute value</a:t>
            </a:r>
            <a:br>
              <a:rPr lang="en-GB" dirty="0" smtClean="0"/>
            </a:br>
            <a:endParaRPr lang="en-GB" dirty="0" smtClean="0"/>
          </a:p>
        </p:txBody>
      </p:sp>
      <p:sp>
        <p:nvSpPr>
          <p:cNvPr id="4" name="Footer Placeholder 3"/>
          <p:cNvSpPr>
            <a:spLocks noGrp="1"/>
          </p:cNvSpPr>
          <p:nvPr>
            <p:ph type="ftr" sz="quarter" idx="10"/>
          </p:nvPr>
        </p:nvSpPr>
        <p:spPr/>
        <p:txBody>
          <a:bodyPr/>
          <a:lstStyle/>
          <a:p>
            <a:pPr>
              <a:defRPr/>
            </a:pPr>
            <a:r>
              <a:rPr lang="en-US" altLang="en-US" dirty="0" smtClean="0"/>
              <a:t>GD &amp; H</a:t>
            </a:r>
            <a:endParaRPr lang="en-US" altLang="en-US" dirty="0"/>
          </a:p>
        </p:txBody>
      </p:sp>
      <p:sp>
        <p:nvSpPr>
          <p:cNvPr id="5" name="TextBox 4"/>
          <p:cNvSpPr txBox="1"/>
          <p:nvPr/>
        </p:nvSpPr>
        <p:spPr>
          <a:xfrm>
            <a:off x="5279571" y="1933483"/>
            <a:ext cx="3664404" cy="3785652"/>
          </a:xfrm>
          <a:prstGeom prst="rect">
            <a:avLst/>
          </a:prstGeom>
          <a:noFill/>
        </p:spPr>
        <p:txBody>
          <a:bodyPr wrap="square" rtlCol="0">
            <a:spAutoFit/>
          </a:bodyPr>
          <a:lstStyle/>
          <a:p>
            <a:r>
              <a:rPr lang="en-GB" sz="2400" i="1" dirty="0" smtClean="0"/>
              <a:t>type</a:t>
            </a:r>
            <a:r>
              <a:rPr lang="en-GB" sz="2400" dirty="0" smtClean="0"/>
              <a:t>: </a:t>
            </a:r>
            <a:r>
              <a:rPr lang="en-GB" sz="2400" dirty="0"/>
              <a:t>variable types e.g. </a:t>
            </a:r>
            <a:r>
              <a:rPr lang="en-GB" sz="2400" dirty="0" err="1"/>
              <a:t>int</a:t>
            </a:r>
            <a:r>
              <a:rPr lang="en-GB" sz="2400" dirty="0"/>
              <a:t>, string, double, etc.</a:t>
            </a:r>
            <a:endParaRPr lang="en-GB" sz="2400" dirty="0" smtClean="0"/>
          </a:p>
          <a:p>
            <a:endParaRPr lang="en-GB" sz="2400" dirty="0"/>
          </a:p>
          <a:p>
            <a:r>
              <a:rPr lang="en-GB" sz="2400" i="1" dirty="0" err="1" smtClean="0"/>
              <a:t>attributeName</a:t>
            </a:r>
            <a:r>
              <a:rPr lang="en-GB" sz="2400" dirty="0" smtClean="0"/>
              <a:t>: </a:t>
            </a:r>
            <a:r>
              <a:rPr lang="en-GB" sz="2400" dirty="0"/>
              <a:t>name of the attribute </a:t>
            </a:r>
            <a:r>
              <a:rPr lang="en-GB" sz="2400" dirty="0" smtClean="0"/>
              <a:t/>
            </a:r>
            <a:br>
              <a:rPr lang="en-GB" sz="2400" dirty="0" smtClean="0"/>
            </a:br>
            <a:r>
              <a:rPr lang="en-GB" sz="2400" dirty="0" smtClean="0"/>
              <a:t/>
            </a:r>
            <a:br>
              <a:rPr lang="en-GB" sz="2400" dirty="0" smtClean="0"/>
            </a:br>
            <a:r>
              <a:rPr lang="en-GB" sz="2400" dirty="0" err="1"/>
              <a:t>S</a:t>
            </a:r>
            <a:r>
              <a:rPr lang="en-GB" sz="2400" dirty="0" err="1" smtClean="0"/>
              <a:t>et</a:t>
            </a:r>
            <a:r>
              <a:rPr lang="en-GB" sz="2400" i="1" dirty="0" err="1" smtClean="0"/>
              <a:t>AttributeName</a:t>
            </a:r>
            <a:r>
              <a:rPr lang="en-GB" sz="2400" dirty="0" smtClean="0"/>
              <a:t>: name of method for setting the attribute value. Must start with “Set”</a:t>
            </a:r>
            <a:endParaRPr lang="en-GB" sz="2400" dirty="0"/>
          </a:p>
        </p:txBody>
      </p:sp>
      <p:sp>
        <p:nvSpPr>
          <p:cNvPr id="7" name="TextBox 6"/>
          <p:cNvSpPr txBox="1"/>
          <p:nvPr/>
        </p:nvSpPr>
        <p:spPr>
          <a:xfrm>
            <a:off x="297609" y="1859121"/>
            <a:ext cx="4352474" cy="4247317"/>
          </a:xfrm>
          <a:prstGeom prst="rect">
            <a:avLst/>
          </a:prstGeom>
          <a:noFill/>
        </p:spPr>
        <p:txBody>
          <a:bodyPr wrap="none" rtlCol="0">
            <a:spAutoFit/>
          </a:bodyPr>
          <a:lstStyle/>
          <a:p>
            <a:r>
              <a:rPr lang="en-GB" dirty="0"/>
              <a:t>class </a:t>
            </a:r>
            <a:r>
              <a:rPr lang="en-GB" i="1" dirty="0" err="1"/>
              <a:t>ClassName</a:t>
            </a:r>
            <a:r>
              <a:rPr lang="en-GB" dirty="0"/>
              <a:t/>
            </a:r>
            <a:br>
              <a:rPr lang="en-GB" dirty="0"/>
            </a:br>
            <a:r>
              <a:rPr lang="en-GB" dirty="0"/>
              <a:t>{</a:t>
            </a:r>
            <a:br>
              <a:rPr lang="en-GB" dirty="0"/>
            </a:br>
            <a:r>
              <a:rPr lang="en-GB" dirty="0"/>
              <a:t>      // Attributes</a:t>
            </a:r>
            <a:br>
              <a:rPr lang="en-GB" dirty="0"/>
            </a:br>
            <a:r>
              <a:rPr lang="en-GB" dirty="0" smtClean="0"/>
              <a:t>private: </a:t>
            </a:r>
            <a:br>
              <a:rPr lang="en-GB" dirty="0" smtClean="0"/>
            </a:br>
            <a:r>
              <a:rPr lang="en-GB" dirty="0" smtClean="0"/>
              <a:t>     </a:t>
            </a:r>
            <a:r>
              <a:rPr lang="en-GB" i="1" dirty="0" smtClean="0"/>
              <a:t>type</a:t>
            </a:r>
            <a:r>
              <a:rPr lang="en-GB" dirty="0" smtClean="0"/>
              <a:t> </a:t>
            </a:r>
            <a:r>
              <a:rPr lang="en-GB" dirty="0"/>
              <a:t>_</a:t>
            </a:r>
            <a:r>
              <a:rPr lang="en-GB" i="1" dirty="0" err="1"/>
              <a:t>attributeName</a:t>
            </a:r>
            <a:r>
              <a:rPr lang="en-GB" dirty="0"/>
              <a:t>;</a:t>
            </a:r>
            <a:br>
              <a:rPr lang="en-GB" dirty="0"/>
            </a:br>
            <a:r>
              <a:rPr lang="en-GB" dirty="0"/>
              <a:t/>
            </a:r>
            <a:br>
              <a:rPr lang="en-GB" dirty="0"/>
            </a:br>
            <a:r>
              <a:rPr lang="en-GB" dirty="0"/>
              <a:t>      // Constructors</a:t>
            </a:r>
            <a:br>
              <a:rPr lang="en-GB" dirty="0"/>
            </a:br>
            <a:r>
              <a:rPr lang="en-GB" dirty="0"/>
              <a:t/>
            </a:r>
            <a:br>
              <a:rPr lang="en-GB" dirty="0"/>
            </a:br>
            <a:r>
              <a:rPr lang="en-GB" dirty="0"/>
              <a:t>      // </a:t>
            </a:r>
            <a:r>
              <a:rPr lang="en-GB" dirty="0" smtClean="0"/>
              <a:t>Properties</a:t>
            </a:r>
            <a:br>
              <a:rPr lang="en-GB" dirty="0" smtClean="0"/>
            </a:br>
            <a:r>
              <a:rPr lang="en-GB" dirty="0" smtClean="0"/>
              <a:t>public:</a:t>
            </a:r>
            <a:r>
              <a:rPr lang="en-GB" dirty="0"/>
              <a:t/>
            </a:r>
            <a:br>
              <a:rPr lang="en-GB" dirty="0"/>
            </a:br>
            <a:r>
              <a:rPr lang="en-GB" dirty="0" smtClean="0"/>
              <a:t>     </a:t>
            </a:r>
            <a:r>
              <a:rPr lang="en-GB" b="1" dirty="0" smtClean="0"/>
              <a:t>void </a:t>
            </a:r>
            <a:r>
              <a:rPr lang="en-GB" b="1" dirty="0" err="1"/>
              <a:t>Set</a:t>
            </a:r>
            <a:r>
              <a:rPr lang="en-GB" b="1" i="1" dirty="0" err="1"/>
              <a:t>AttributeName</a:t>
            </a:r>
            <a:r>
              <a:rPr lang="en-GB" b="1" dirty="0"/>
              <a:t>(</a:t>
            </a:r>
            <a:r>
              <a:rPr lang="en-GB" b="1" i="1" dirty="0"/>
              <a:t>type</a:t>
            </a:r>
            <a:r>
              <a:rPr lang="en-GB" b="1" dirty="0"/>
              <a:t> value</a:t>
            </a:r>
            <a:r>
              <a:rPr lang="en-GB" b="1" dirty="0" smtClean="0"/>
              <a:t>);</a:t>
            </a:r>
            <a:r>
              <a:rPr lang="en-GB" b="1" dirty="0"/>
              <a:t/>
            </a:r>
            <a:br>
              <a:rPr lang="en-GB" b="1" dirty="0"/>
            </a:br>
            <a:r>
              <a:rPr lang="en-GB" dirty="0"/>
              <a:t/>
            </a:r>
            <a:br>
              <a:rPr lang="en-GB" dirty="0"/>
            </a:br>
            <a:r>
              <a:rPr lang="en-GB" dirty="0"/>
              <a:t>      // Methods</a:t>
            </a:r>
            <a:br>
              <a:rPr lang="en-GB" dirty="0"/>
            </a:br>
            <a:r>
              <a:rPr lang="en-GB" dirty="0" smtClean="0"/>
              <a:t>};</a:t>
            </a:r>
            <a:endParaRPr lang="en-GB" dirty="0"/>
          </a:p>
          <a:p>
            <a:endParaRPr lang="en-GB" dirty="0"/>
          </a:p>
        </p:txBody>
      </p:sp>
    </p:spTree>
    <p:extLst>
      <p:ext uri="{BB962C8B-B14F-4D97-AF65-F5344CB8AC3E}">
        <p14:creationId xmlns:p14="http://schemas.microsoft.com/office/powerpoint/2010/main" val="127576721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p:cNvSpPr>
            <a:spLocks noGrp="1"/>
          </p:cNvSpPr>
          <p:nvPr>
            <p:ph type="ftr" sz="quarter" idx="10"/>
          </p:nvPr>
        </p:nvSpPr>
        <p:spPr/>
        <p:txBody>
          <a:bodyPr/>
          <a:lstStyle/>
          <a:p>
            <a:pPr>
              <a:defRPr/>
            </a:pPr>
            <a:r>
              <a:rPr lang="en-US" altLang="en-US" smtClean="0"/>
              <a:t>GD &amp; H</a:t>
            </a:r>
            <a:endParaRPr lang="en-US" altLang="en-US"/>
          </a:p>
        </p:txBody>
      </p:sp>
      <p:sp>
        <p:nvSpPr>
          <p:cNvPr id="5" name="Content Placeholder 2"/>
          <p:cNvSpPr txBox="1">
            <a:spLocks/>
          </p:cNvSpPr>
          <p:nvPr/>
        </p:nvSpPr>
        <p:spPr bwMode="auto">
          <a:xfrm>
            <a:off x="1097176" y="323592"/>
            <a:ext cx="7029450" cy="38486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lr>
                <a:schemeClr val="folHlink"/>
              </a:buClr>
              <a:buSzPct val="90000"/>
              <a:buFont typeface="Monotype Sorts" pitchFamily="2" charset="2"/>
              <a:buChar char="n"/>
              <a:defRPr kumimoji="1" sz="2000" kern="1200">
                <a:solidFill>
                  <a:schemeClr val="tx1"/>
                </a:solidFill>
                <a:latin typeface="+mn-lt"/>
                <a:ea typeface="+mn-ea"/>
                <a:cs typeface="+mn-cs"/>
              </a:defRPr>
            </a:lvl1pPr>
            <a:lvl2pPr marL="742950" indent="-285750" algn="l" rtl="0" eaLnBrk="0" fontAlgn="base" hangingPunct="0">
              <a:spcBef>
                <a:spcPct val="20000"/>
              </a:spcBef>
              <a:spcAft>
                <a:spcPct val="0"/>
              </a:spcAft>
              <a:buClr>
                <a:schemeClr val="accent2"/>
              </a:buClr>
              <a:buSzPct val="90000"/>
              <a:buFont typeface="Monotype Sorts" pitchFamily="2" charset="2"/>
              <a:buChar char="F"/>
              <a:defRPr kumimoji="1" kern="1200">
                <a:solidFill>
                  <a:schemeClr val="tx1"/>
                </a:solidFill>
                <a:latin typeface="+mn-lt"/>
                <a:ea typeface="+mn-ea"/>
                <a:cs typeface="+mn-cs"/>
              </a:defRPr>
            </a:lvl2pPr>
            <a:lvl3pPr marL="1143000" indent="-228600" algn="l" rtl="0" eaLnBrk="0" fontAlgn="base" hangingPunct="0">
              <a:spcBef>
                <a:spcPct val="20000"/>
              </a:spcBef>
              <a:spcAft>
                <a:spcPct val="0"/>
              </a:spcAft>
              <a:buClr>
                <a:srgbClr val="33CC33"/>
              </a:buClr>
              <a:buSzPct val="90000"/>
              <a:buFont typeface="Monotype Sorts" pitchFamily="2" charset="2"/>
              <a:buChar char="4"/>
              <a:defRPr kumimoji="1" kern="1200">
                <a:solidFill>
                  <a:schemeClr val="tx1"/>
                </a:solidFill>
                <a:latin typeface="+mn-lt"/>
                <a:ea typeface="+mn-ea"/>
                <a:cs typeface="+mn-cs"/>
              </a:defRPr>
            </a:lvl3pPr>
            <a:lvl4pPr marL="1600200" indent="-228600" algn="l" rtl="0" eaLnBrk="0" fontAlgn="base" hangingPunct="0">
              <a:spcBef>
                <a:spcPct val="20000"/>
              </a:spcBef>
              <a:spcAft>
                <a:spcPct val="0"/>
              </a:spcAft>
              <a:buClr>
                <a:schemeClr val="hlink"/>
              </a:buClr>
              <a:buChar char="–"/>
              <a:defRPr kumimoji="1" kern="1200">
                <a:solidFill>
                  <a:schemeClr val="tx1"/>
                </a:solidFill>
                <a:latin typeface="+mn-lt"/>
                <a:ea typeface="+mn-ea"/>
                <a:cs typeface="+mn-cs"/>
              </a:defRPr>
            </a:lvl4pPr>
            <a:lvl5pPr marL="2057400" indent="-228600" algn="l" rtl="0" eaLnBrk="0" fontAlgn="base" hangingPunct="0">
              <a:spcBef>
                <a:spcPct val="20000"/>
              </a:spcBef>
              <a:spcAft>
                <a:spcPct val="0"/>
              </a:spcAft>
              <a:buChar char="»"/>
              <a:defRPr kumimoji="1"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smtClean="0"/>
              <a:t>Code for properties is placed in separate .</a:t>
            </a:r>
            <a:r>
              <a:rPr lang="en-GB" dirty="0" err="1" smtClean="0"/>
              <a:t>cpp</a:t>
            </a:r>
            <a:r>
              <a:rPr lang="en-GB" dirty="0" smtClean="0"/>
              <a:t> file</a:t>
            </a:r>
            <a:endParaRPr lang="en-GB" dirty="0"/>
          </a:p>
        </p:txBody>
      </p:sp>
      <p:sp>
        <p:nvSpPr>
          <p:cNvPr id="6" name="TextBox 5"/>
          <p:cNvSpPr txBox="1"/>
          <p:nvPr/>
        </p:nvSpPr>
        <p:spPr>
          <a:xfrm>
            <a:off x="322323" y="1283787"/>
            <a:ext cx="4416594" cy="4524315"/>
          </a:xfrm>
          <a:prstGeom prst="rect">
            <a:avLst/>
          </a:prstGeom>
          <a:noFill/>
          <a:ln w="12700">
            <a:solidFill>
              <a:schemeClr val="tx1"/>
            </a:solidFill>
          </a:ln>
        </p:spPr>
        <p:txBody>
          <a:bodyPr wrap="none" rtlCol="0">
            <a:spAutoFit/>
          </a:bodyPr>
          <a:lstStyle/>
          <a:p>
            <a:r>
              <a:rPr lang="en-GB" b="1" i="1" u="sng" dirty="0" err="1"/>
              <a:t>ClassName</a:t>
            </a:r>
            <a:r>
              <a:rPr lang="en-GB" b="1" u="sng" dirty="0" err="1"/>
              <a:t>.h</a:t>
            </a:r>
            <a:r>
              <a:rPr lang="en-GB" dirty="0"/>
              <a:t/>
            </a:r>
            <a:br>
              <a:rPr lang="en-GB" dirty="0"/>
            </a:br>
            <a:endParaRPr lang="en-GB" dirty="0"/>
          </a:p>
          <a:p>
            <a:r>
              <a:rPr lang="en-GB" dirty="0" smtClean="0"/>
              <a:t>class </a:t>
            </a:r>
            <a:r>
              <a:rPr lang="en-GB" i="1" dirty="0" err="1"/>
              <a:t>ClassName</a:t>
            </a:r>
            <a:r>
              <a:rPr lang="en-GB" dirty="0"/>
              <a:t/>
            </a:r>
            <a:br>
              <a:rPr lang="en-GB" dirty="0"/>
            </a:br>
            <a:r>
              <a:rPr lang="en-GB" dirty="0"/>
              <a:t>{</a:t>
            </a:r>
            <a:br>
              <a:rPr lang="en-GB" dirty="0"/>
            </a:br>
            <a:r>
              <a:rPr lang="en-GB" dirty="0"/>
              <a:t>      // Attributes</a:t>
            </a:r>
            <a:br>
              <a:rPr lang="en-GB" dirty="0"/>
            </a:br>
            <a:r>
              <a:rPr lang="en-GB" dirty="0"/>
              <a:t>      private </a:t>
            </a:r>
            <a:r>
              <a:rPr lang="en-GB" i="1" dirty="0"/>
              <a:t>type</a:t>
            </a:r>
            <a:r>
              <a:rPr lang="en-GB" dirty="0"/>
              <a:t> _</a:t>
            </a:r>
            <a:r>
              <a:rPr lang="en-GB" i="1" dirty="0" err="1"/>
              <a:t>attributeName</a:t>
            </a:r>
            <a:r>
              <a:rPr lang="en-GB" dirty="0"/>
              <a:t>;</a:t>
            </a:r>
            <a:br>
              <a:rPr lang="en-GB" dirty="0"/>
            </a:br>
            <a:r>
              <a:rPr lang="en-GB" dirty="0"/>
              <a:t/>
            </a:r>
            <a:br>
              <a:rPr lang="en-GB" dirty="0"/>
            </a:br>
            <a:r>
              <a:rPr lang="en-GB" dirty="0"/>
              <a:t>      // Constructors</a:t>
            </a:r>
            <a:br>
              <a:rPr lang="en-GB" dirty="0"/>
            </a:br>
            <a:r>
              <a:rPr lang="en-GB" dirty="0"/>
              <a:t/>
            </a:r>
            <a:br>
              <a:rPr lang="en-GB" dirty="0"/>
            </a:br>
            <a:r>
              <a:rPr lang="en-GB" dirty="0"/>
              <a:t>      // </a:t>
            </a:r>
            <a:r>
              <a:rPr lang="en-GB" dirty="0" smtClean="0"/>
              <a:t>Properties</a:t>
            </a:r>
            <a:br>
              <a:rPr lang="en-GB" dirty="0" smtClean="0"/>
            </a:br>
            <a:r>
              <a:rPr lang="en-GB" dirty="0" smtClean="0"/>
              <a:t>public:</a:t>
            </a:r>
            <a:r>
              <a:rPr lang="en-GB" dirty="0"/>
              <a:t/>
            </a:r>
            <a:br>
              <a:rPr lang="en-GB" dirty="0"/>
            </a:br>
            <a:r>
              <a:rPr lang="en-GB" dirty="0" smtClean="0"/>
              <a:t>      </a:t>
            </a:r>
            <a:r>
              <a:rPr lang="en-GB" b="1" dirty="0" smtClean="0"/>
              <a:t>void </a:t>
            </a:r>
            <a:r>
              <a:rPr lang="en-GB" b="1" dirty="0" err="1"/>
              <a:t>Set</a:t>
            </a:r>
            <a:r>
              <a:rPr lang="en-GB" b="1" i="1" dirty="0" err="1"/>
              <a:t>AttributeName</a:t>
            </a:r>
            <a:r>
              <a:rPr lang="en-GB" b="1" dirty="0"/>
              <a:t>(</a:t>
            </a:r>
            <a:r>
              <a:rPr lang="en-GB" b="1" i="1" dirty="0"/>
              <a:t>type</a:t>
            </a:r>
            <a:r>
              <a:rPr lang="en-GB" b="1" dirty="0"/>
              <a:t> value</a:t>
            </a:r>
            <a:r>
              <a:rPr lang="en-GB" b="1" dirty="0" smtClean="0"/>
              <a:t>)</a:t>
            </a:r>
            <a:r>
              <a:rPr lang="en-GB" b="1" dirty="0"/>
              <a:t>;</a:t>
            </a:r>
            <a:r>
              <a:rPr lang="en-GB" dirty="0"/>
              <a:t/>
            </a:r>
            <a:br>
              <a:rPr lang="en-GB" dirty="0"/>
            </a:br>
            <a:r>
              <a:rPr lang="en-GB" dirty="0"/>
              <a:t/>
            </a:r>
            <a:br>
              <a:rPr lang="en-GB" dirty="0"/>
            </a:br>
            <a:r>
              <a:rPr lang="en-GB" dirty="0"/>
              <a:t>      // Methods</a:t>
            </a:r>
            <a:br>
              <a:rPr lang="en-GB" dirty="0"/>
            </a:br>
            <a:r>
              <a:rPr lang="en-GB" dirty="0" smtClean="0"/>
              <a:t>};</a:t>
            </a:r>
            <a:endParaRPr lang="en-GB" dirty="0"/>
          </a:p>
          <a:p>
            <a:endParaRPr lang="en-GB" dirty="0"/>
          </a:p>
        </p:txBody>
      </p:sp>
      <p:sp>
        <p:nvSpPr>
          <p:cNvPr id="7" name="TextBox 6"/>
          <p:cNvSpPr txBox="1"/>
          <p:nvPr/>
        </p:nvSpPr>
        <p:spPr>
          <a:xfrm>
            <a:off x="3875901" y="1283787"/>
            <a:ext cx="5301451" cy="2400657"/>
          </a:xfrm>
          <a:prstGeom prst="rect">
            <a:avLst/>
          </a:prstGeom>
          <a:solidFill>
            <a:schemeClr val="bg1"/>
          </a:solidFill>
          <a:ln w="12700">
            <a:solidFill>
              <a:schemeClr val="tx1"/>
            </a:solidFill>
          </a:ln>
        </p:spPr>
        <p:txBody>
          <a:bodyPr wrap="none" rtlCol="0">
            <a:spAutoFit/>
          </a:bodyPr>
          <a:lstStyle/>
          <a:p>
            <a:pPr marL="0" indent="0">
              <a:buNone/>
            </a:pPr>
            <a:r>
              <a:rPr lang="en-GB" b="1" i="1" u="sng" dirty="0" smtClean="0"/>
              <a:t>ClassName</a:t>
            </a:r>
            <a:r>
              <a:rPr lang="en-GB" b="1" u="sng" dirty="0" smtClean="0"/>
              <a:t>.cpp</a:t>
            </a:r>
            <a:r>
              <a:rPr lang="en-GB" dirty="0"/>
              <a:t/>
            </a:r>
            <a:br>
              <a:rPr lang="en-GB" dirty="0"/>
            </a:br>
            <a:endParaRPr lang="en-GB" dirty="0" smtClean="0"/>
          </a:p>
          <a:p>
            <a:pPr marL="0" indent="0">
              <a:buNone/>
            </a:pPr>
            <a:r>
              <a:rPr lang="en-GB" dirty="0" smtClean="0"/>
              <a:t>#include “</a:t>
            </a:r>
            <a:r>
              <a:rPr lang="en-GB" i="1" dirty="0" err="1" smtClean="0"/>
              <a:t>ClassName</a:t>
            </a:r>
            <a:r>
              <a:rPr lang="en-GB" dirty="0" err="1" smtClean="0"/>
              <a:t>.h</a:t>
            </a:r>
            <a:r>
              <a:rPr lang="en-GB" dirty="0" smtClean="0"/>
              <a:t>”</a:t>
            </a:r>
            <a:br>
              <a:rPr lang="en-GB" dirty="0" smtClean="0"/>
            </a:br>
            <a:r>
              <a:rPr lang="en-GB" dirty="0" smtClean="0"/>
              <a:t/>
            </a:r>
            <a:br>
              <a:rPr lang="en-GB" dirty="0" smtClean="0"/>
            </a:br>
            <a:r>
              <a:rPr lang="en-GB" dirty="0" smtClean="0"/>
              <a:t>void </a:t>
            </a:r>
            <a:r>
              <a:rPr lang="en-GB" i="1" dirty="0" err="1" smtClean="0"/>
              <a:t>ClassName</a:t>
            </a:r>
            <a:r>
              <a:rPr lang="en-GB" sz="2400" b="1" dirty="0" smtClean="0">
                <a:solidFill>
                  <a:srgbClr val="FF0000"/>
                </a:solidFill>
              </a:rPr>
              <a:t>::</a:t>
            </a:r>
            <a:r>
              <a:rPr lang="en-GB" b="1" dirty="0" err="1" smtClean="0"/>
              <a:t>Set</a:t>
            </a:r>
            <a:r>
              <a:rPr lang="en-GB" b="1" i="1" dirty="0" err="1" smtClean="0"/>
              <a:t>AttributeName</a:t>
            </a:r>
            <a:r>
              <a:rPr lang="en-GB" b="1" dirty="0" smtClean="0"/>
              <a:t>(</a:t>
            </a:r>
            <a:r>
              <a:rPr lang="en-GB" b="1" i="1" dirty="0"/>
              <a:t>type</a:t>
            </a:r>
            <a:r>
              <a:rPr lang="en-GB" b="1" dirty="0"/>
              <a:t> value</a:t>
            </a:r>
            <a:r>
              <a:rPr lang="en-GB" b="1" dirty="0" smtClean="0"/>
              <a:t>)</a:t>
            </a:r>
            <a:r>
              <a:rPr lang="en-GB" dirty="0"/>
              <a:t/>
            </a:r>
            <a:br>
              <a:rPr lang="en-GB" dirty="0"/>
            </a:br>
            <a:r>
              <a:rPr lang="en-GB" dirty="0" smtClean="0"/>
              <a:t>{</a:t>
            </a:r>
            <a:br>
              <a:rPr lang="en-GB" dirty="0" smtClean="0"/>
            </a:br>
            <a:r>
              <a:rPr lang="en-GB" dirty="0" smtClean="0"/>
              <a:t>      </a:t>
            </a:r>
            <a:r>
              <a:rPr lang="en-GB" b="1" dirty="0" smtClean="0"/>
              <a:t>this</a:t>
            </a:r>
            <a:r>
              <a:rPr lang="en-GB" dirty="0" smtClean="0">
                <a:solidFill>
                  <a:srgbClr val="FF0000"/>
                </a:solidFill>
                <a:sym typeface="Wingdings" panose="05000000000000000000" pitchFamily="2" charset="2"/>
              </a:rPr>
              <a:t> </a:t>
            </a:r>
            <a:r>
              <a:rPr lang="en-GB" b="1" dirty="0" smtClean="0"/>
              <a:t>_</a:t>
            </a:r>
            <a:r>
              <a:rPr lang="en-GB" b="1" i="1" dirty="0" err="1" smtClean="0"/>
              <a:t>attributeName</a:t>
            </a:r>
            <a:r>
              <a:rPr lang="en-GB" b="1" dirty="0" smtClean="0"/>
              <a:t> = value;</a:t>
            </a:r>
            <a:r>
              <a:rPr lang="en-GB" b="1" dirty="0"/>
              <a:t/>
            </a:r>
            <a:br>
              <a:rPr lang="en-GB" b="1" dirty="0"/>
            </a:br>
            <a:r>
              <a:rPr lang="en-GB" dirty="0" smtClean="0"/>
              <a:t>}</a:t>
            </a:r>
            <a:endParaRPr lang="en-GB" dirty="0"/>
          </a:p>
        </p:txBody>
      </p:sp>
      <p:sp>
        <p:nvSpPr>
          <p:cNvPr id="8" name="TextBox 7"/>
          <p:cNvSpPr txBox="1"/>
          <p:nvPr/>
        </p:nvSpPr>
        <p:spPr>
          <a:xfrm>
            <a:off x="6854282" y="3965727"/>
            <a:ext cx="2323070" cy="1200329"/>
          </a:xfrm>
          <a:prstGeom prst="rect">
            <a:avLst/>
          </a:prstGeom>
          <a:noFill/>
        </p:spPr>
        <p:txBody>
          <a:bodyPr wrap="square" rtlCol="0">
            <a:spAutoFit/>
          </a:bodyPr>
          <a:lstStyle/>
          <a:p>
            <a:r>
              <a:rPr lang="en-GB" dirty="0" smtClean="0"/>
              <a:t>“value” is the name of the argument </a:t>
            </a:r>
            <a:r>
              <a:rPr lang="en-GB" b="1" u="sng" dirty="0" smtClean="0"/>
              <a:t>not</a:t>
            </a:r>
            <a:r>
              <a:rPr lang="en-GB" dirty="0" smtClean="0"/>
              <a:t> a number, string, etc.,</a:t>
            </a:r>
            <a:endParaRPr lang="en-GB" dirty="0"/>
          </a:p>
        </p:txBody>
      </p:sp>
      <p:cxnSp>
        <p:nvCxnSpPr>
          <p:cNvPr id="9" name="Straight Arrow Connector 8"/>
          <p:cNvCxnSpPr/>
          <p:nvPr/>
        </p:nvCxnSpPr>
        <p:spPr bwMode="auto">
          <a:xfrm flipV="1">
            <a:off x="8571124" y="2809301"/>
            <a:ext cx="22033" cy="1063353"/>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0" name="Straight Arrow Connector 9"/>
          <p:cNvCxnSpPr/>
          <p:nvPr/>
        </p:nvCxnSpPr>
        <p:spPr bwMode="auto">
          <a:xfrm flipH="1" flipV="1">
            <a:off x="7249099" y="3426246"/>
            <a:ext cx="1277465" cy="446408"/>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328946628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7175" y="0"/>
            <a:ext cx="8686800" cy="568411"/>
          </a:xfrm>
        </p:spPr>
        <p:txBody>
          <a:bodyPr/>
          <a:lstStyle/>
          <a:p>
            <a:r>
              <a:rPr lang="en-GB" dirty="0" smtClean="0"/>
              <a:t>Class Get Property Pattern</a:t>
            </a:r>
            <a:endParaRPr lang="en-GB" dirty="0"/>
          </a:p>
        </p:txBody>
      </p:sp>
      <p:sp>
        <p:nvSpPr>
          <p:cNvPr id="3" name="Content Placeholder 2"/>
          <p:cNvSpPr>
            <a:spLocks noGrp="1"/>
          </p:cNvSpPr>
          <p:nvPr>
            <p:ph idx="1"/>
          </p:nvPr>
        </p:nvSpPr>
        <p:spPr>
          <a:xfrm>
            <a:off x="547007" y="691978"/>
            <a:ext cx="7029450" cy="5146847"/>
          </a:xfrm>
        </p:spPr>
        <p:txBody>
          <a:bodyPr/>
          <a:lstStyle/>
          <a:p>
            <a:r>
              <a:rPr lang="en-GB" dirty="0" smtClean="0"/>
              <a:t>Provide method (functions within class) for getting attribute value</a:t>
            </a:r>
          </a:p>
          <a:p>
            <a:pPr marL="0" indent="0">
              <a:buNone/>
            </a:pPr>
            <a:r>
              <a:rPr lang="en-GB" dirty="0" smtClean="0"/>
              <a:t/>
            </a:r>
            <a:br>
              <a:rPr lang="en-GB" dirty="0" smtClean="0"/>
            </a:br>
            <a:r>
              <a:rPr lang="en-GB" dirty="0" smtClean="0"/>
              <a:t>class </a:t>
            </a:r>
            <a:r>
              <a:rPr lang="en-GB" i="1" dirty="0" err="1"/>
              <a:t>ClassName</a:t>
            </a:r>
            <a:r>
              <a:rPr lang="en-GB" dirty="0"/>
              <a:t/>
            </a:r>
            <a:br>
              <a:rPr lang="en-GB" dirty="0"/>
            </a:br>
            <a:r>
              <a:rPr lang="en-GB" dirty="0"/>
              <a:t>{</a:t>
            </a:r>
            <a:br>
              <a:rPr lang="en-GB" dirty="0"/>
            </a:br>
            <a:r>
              <a:rPr lang="en-GB" dirty="0"/>
              <a:t>      // Attributes</a:t>
            </a:r>
            <a:br>
              <a:rPr lang="en-GB" dirty="0"/>
            </a:br>
            <a:r>
              <a:rPr lang="en-GB" dirty="0" smtClean="0"/>
              <a:t>private: </a:t>
            </a:r>
            <a:br>
              <a:rPr lang="en-GB" dirty="0" smtClean="0"/>
            </a:br>
            <a:r>
              <a:rPr lang="en-GB" dirty="0" smtClean="0"/>
              <a:t>      </a:t>
            </a:r>
            <a:r>
              <a:rPr lang="en-GB" i="1" dirty="0" smtClean="0"/>
              <a:t>type</a:t>
            </a:r>
            <a:r>
              <a:rPr lang="en-GB" dirty="0" smtClean="0"/>
              <a:t> </a:t>
            </a:r>
            <a:r>
              <a:rPr lang="en-GB" dirty="0"/>
              <a:t>_</a:t>
            </a:r>
            <a:r>
              <a:rPr lang="en-GB" i="1" dirty="0" err="1"/>
              <a:t>attributeName</a:t>
            </a:r>
            <a:r>
              <a:rPr lang="en-GB" dirty="0"/>
              <a:t>;</a:t>
            </a:r>
            <a:br>
              <a:rPr lang="en-GB" dirty="0"/>
            </a:br>
            <a:r>
              <a:rPr lang="en-GB" dirty="0"/>
              <a:t/>
            </a:r>
            <a:br>
              <a:rPr lang="en-GB" dirty="0"/>
            </a:br>
            <a:r>
              <a:rPr lang="en-GB" dirty="0"/>
              <a:t>      // </a:t>
            </a:r>
            <a:r>
              <a:rPr lang="en-GB" dirty="0" smtClean="0"/>
              <a:t>Constructors</a:t>
            </a:r>
          </a:p>
          <a:p>
            <a:pPr marL="0" indent="0">
              <a:buNone/>
            </a:pPr>
            <a:r>
              <a:rPr lang="en-GB" dirty="0"/>
              <a:t/>
            </a:r>
            <a:br>
              <a:rPr lang="en-GB" dirty="0"/>
            </a:br>
            <a:r>
              <a:rPr lang="en-GB" dirty="0"/>
              <a:t>      // </a:t>
            </a:r>
            <a:r>
              <a:rPr lang="en-GB" dirty="0" smtClean="0"/>
              <a:t>Properties</a:t>
            </a:r>
            <a:br>
              <a:rPr lang="en-GB" dirty="0" smtClean="0"/>
            </a:br>
            <a:r>
              <a:rPr lang="en-GB" dirty="0" smtClean="0"/>
              <a:t>public:</a:t>
            </a:r>
            <a:br>
              <a:rPr lang="en-GB" dirty="0" smtClean="0"/>
            </a:br>
            <a:r>
              <a:rPr lang="en-GB" dirty="0" smtClean="0"/>
              <a:t>      </a:t>
            </a:r>
            <a:r>
              <a:rPr lang="en-GB" b="1" i="1" dirty="0" smtClean="0"/>
              <a:t>type</a:t>
            </a:r>
            <a:r>
              <a:rPr lang="en-GB" b="1" dirty="0" smtClean="0"/>
              <a:t> </a:t>
            </a:r>
            <a:r>
              <a:rPr lang="en-GB" b="1" dirty="0" err="1" smtClean="0"/>
              <a:t>Get</a:t>
            </a:r>
            <a:r>
              <a:rPr lang="en-GB" b="1" i="1" dirty="0" err="1" smtClean="0"/>
              <a:t>AttributeName</a:t>
            </a:r>
            <a:r>
              <a:rPr lang="en-GB" b="1" dirty="0" smtClean="0"/>
              <a:t>()</a:t>
            </a:r>
            <a:r>
              <a:rPr lang="en-GB" b="1" dirty="0"/>
              <a:t>;</a:t>
            </a:r>
            <a:r>
              <a:rPr lang="en-GB" dirty="0"/>
              <a:t/>
            </a:r>
            <a:br>
              <a:rPr lang="en-GB" dirty="0"/>
            </a:br>
            <a:r>
              <a:rPr lang="en-GB" dirty="0"/>
              <a:t/>
            </a:r>
            <a:br>
              <a:rPr lang="en-GB" dirty="0"/>
            </a:br>
            <a:r>
              <a:rPr lang="en-GB" dirty="0"/>
              <a:t>      // Methods</a:t>
            </a:r>
            <a:br>
              <a:rPr lang="en-GB" dirty="0"/>
            </a:br>
            <a:r>
              <a:rPr lang="en-GB" dirty="0" smtClean="0"/>
              <a:t>};</a:t>
            </a:r>
            <a:endParaRPr lang="en-GB" dirty="0"/>
          </a:p>
        </p:txBody>
      </p:sp>
      <p:sp>
        <p:nvSpPr>
          <p:cNvPr id="4" name="Footer Placeholder 3"/>
          <p:cNvSpPr>
            <a:spLocks noGrp="1"/>
          </p:cNvSpPr>
          <p:nvPr>
            <p:ph type="ftr" sz="quarter" idx="10"/>
          </p:nvPr>
        </p:nvSpPr>
        <p:spPr/>
        <p:txBody>
          <a:bodyPr/>
          <a:lstStyle/>
          <a:p>
            <a:pPr>
              <a:defRPr/>
            </a:pPr>
            <a:r>
              <a:rPr lang="en-US" altLang="en-US" dirty="0" smtClean="0"/>
              <a:t>GD &amp; H</a:t>
            </a:r>
            <a:endParaRPr lang="en-US" altLang="en-US" dirty="0"/>
          </a:p>
        </p:txBody>
      </p:sp>
      <p:sp>
        <p:nvSpPr>
          <p:cNvPr id="5" name="TextBox 4"/>
          <p:cNvSpPr txBox="1"/>
          <p:nvPr/>
        </p:nvSpPr>
        <p:spPr>
          <a:xfrm>
            <a:off x="5279571" y="2214418"/>
            <a:ext cx="3664404" cy="3785652"/>
          </a:xfrm>
          <a:prstGeom prst="rect">
            <a:avLst/>
          </a:prstGeom>
          <a:noFill/>
        </p:spPr>
        <p:txBody>
          <a:bodyPr wrap="square" rtlCol="0">
            <a:spAutoFit/>
          </a:bodyPr>
          <a:lstStyle/>
          <a:p>
            <a:r>
              <a:rPr lang="en-GB" sz="2400" i="1" dirty="0" smtClean="0"/>
              <a:t>type</a:t>
            </a:r>
            <a:r>
              <a:rPr lang="en-GB" sz="2400" dirty="0" smtClean="0"/>
              <a:t>: </a:t>
            </a:r>
            <a:r>
              <a:rPr lang="en-GB" sz="2400" dirty="0"/>
              <a:t>variable types e.g. </a:t>
            </a:r>
            <a:r>
              <a:rPr lang="en-GB" sz="2400" dirty="0" err="1"/>
              <a:t>int</a:t>
            </a:r>
            <a:r>
              <a:rPr lang="en-GB" sz="2400" dirty="0"/>
              <a:t>, string, double, etc.</a:t>
            </a:r>
            <a:endParaRPr lang="en-GB" sz="2400" dirty="0" smtClean="0"/>
          </a:p>
          <a:p>
            <a:endParaRPr lang="en-GB" sz="2400" dirty="0"/>
          </a:p>
          <a:p>
            <a:r>
              <a:rPr lang="en-GB" sz="2400" i="1" dirty="0" err="1" smtClean="0"/>
              <a:t>attributeName</a:t>
            </a:r>
            <a:r>
              <a:rPr lang="en-GB" sz="2400" dirty="0" smtClean="0"/>
              <a:t>: </a:t>
            </a:r>
            <a:r>
              <a:rPr lang="en-GB" sz="2400" dirty="0"/>
              <a:t>name of the attribute </a:t>
            </a:r>
            <a:r>
              <a:rPr lang="en-GB" sz="2400" dirty="0" smtClean="0"/>
              <a:t/>
            </a:r>
            <a:br>
              <a:rPr lang="en-GB" sz="2400" dirty="0" smtClean="0"/>
            </a:br>
            <a:r>
              <a:rPr lang="en-GB" sz="2400" dirty="0" smtClean="0"/>
              <a:t/>
            </a:r>
            <a:br>
              <a:rPr lang="en-GB" sz="2400" dirty="0" smtClean="0"/>
            </a:br>
            <a:r>
              <a:rPr lang="en-GB" sz="2400" dirty="0" err="1" smtClean="0"/>
              <a:t>Get</a:t>
            </a:r>
            <a:r>
              <a:rPr lang="en-GB" sz="2400" i="1" dirty="0" err="1" smtClean="0"/>
              <a:t>AttributeName</a:t>
            </a:r>
            <a:r>
              <a:rPr lang="en-GB" sz="2400" dirty="0" smtClean="0"/>
              <a:t>: name of method for reading attribute value. Must start with “Get”</a:t>
            </a:r>
            <a:endParaRPr lang="en-GB" sz="2400" dirty="0"/>
          </a:p>
        </p:txBody>
      </p:sp>
    </p:spTree>
    <p:extLst>
      <p:ext uri="{BB962C8B-B14F-4D97-AF65-F5344CB8AC3E}">
        <p14:creationId xmlns:p14="http://schemas.microsoft.com/office/powerpoint/2010/main" val="413064289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97176" y="323592"/>
            <a:ext cx="7029450" cy="384861"/>
          </a:xfrm>
        </p:spPr>
        <p:txBody>
          <a:bodyPr/>
          <a:lstStyle/>
          <a:p>
            <a:r>
              <a:rPr lang="en-GB" dirty="0" smtClean="0"/>
              <a:t>Code for properties is placed in separate .</a:t>
            </a:r>
            <a:r>
              <a:rPr lang="en-GB" dirty="0" err="1" smtClean="0"/>
              <a:t>cpp</a:t>
            </a:r>
            <a:r>
              <a:rPr lang="en-GB" dirty="0" smtClean="0"/>
              <a:t> file</a:t>
            </a:r>
            <a:endParaRPr lang="en-GB" dirty="0"/>
          </a:p>
        </p:txBody>
      </p:sp>
      <p:sp>
        <p:nvSpPr>
          <p:cNvPr id="4" name="Footer Placeholder 3"/>
          <p:cNvSpPr>
            <a:spLocks noGrp="1"/>
          </p:cNvSpPr>
          <p:nvPr>
            <p:ph type="ftr" sz="quarter" idx="10"/>
          </p:nvPr>
        </p:nvSpPr>
        <p:spPr/>
        <p:txBody>
          <a:bodyPr/>
          <a:lstStyle/>
          <a:p>
            <a:pPr>
              <a:defRPr/>
            </a:pPr>
            <a:r>
              <a:rPr lang="en-US" altLang="en-US" smtClean="0"/>
              <a:t>GD &amp; H</a:t>
            </a:r>
            <a:endParaRPr lang="en-US" altLang="en-US"/>
          </a:p>
        </p:txBody>
      </p:sp>
      <p:sp>
        <p:nvSpPr>
          <p:cNvPr id="5" name="TextBox 4"/>
          <p:cNvSpPr txBox="1"/>
          <p:nvPr/>
        </p:nvSpPr>
        <p:spPr>
          <a:xfrm>
            <a:off x="584887" y="1145287"/>
            <a:ext cx="3313728" cy="4524315"/>
          </a:xfrm>
          <a:prstGeom prst="rect">
            <a:avLst/>
          </a:prstGeom>
          <a:noFill/>
        </p:spPr>
        <p:txBody>
          <a:bodyPr wrap="none" rtlCol="0">
            <a:spAutoFit/>
          </a:bodyPr>
          <a:lstStyle/>
          <a:p>
            <a:pPr marL="0" indent="0">
              <a:buNone/>
            </a:pPr>
            <a:r>
              <a:rPr lang="en-GB" b="1" i="1" u="sng" dirty="0" err="1" smtClean="0"/>
              <a:t>ClassName</a:t>
            </a:r>
            <a:r>
              <a:rPr lang="en-GB" b="1" u="sng" dirty="0" err="1" smtClean="0"/>
              <a:t>.h</a:t>
            </a:r>
            <a:r>
              <a:rPr lang="en-GB" dirty="0" smtClean="0"/>
              <a:t/>
            </a:r>
            <a:br>
              <a:rPr lang="en-GB" dirty="0" smtClean="0"/>
            </a:br>
            <a:endParaRPr lang="en-GB" dirty="0" smtClean="0"/>
          </a:p>
          <a:p>
            <a:pPr marL="0" indent="0">
              <a:buNone/>
            </a:pPr>
            <a:r>
              <a:rPr lang="en-GB" dirty="0" smtClean="0"/>
              <a:t>class </a:t>
            </a:r>
            <a:r>
              <a:rPr lang="en-GB" i="1" dirty="0" err="1"/>
              <a:t>ClassName</a:t>
            </a:r>
            <a:r>
              <a:rPr lang="en-GB" dirty="0"/>
              <a:t/>
            </a:r>
            <a:br>
              <a:rPr lang="en-GB" dirty="0"/>
            </a:br>
            <a:r>
              <a:rPr lang="en-GB" dirty="0"/>
              <a:t>{</a:t>
            </a:r>
            <a:br>
              <a:rPr lang="en-GB" dirty="0"/>
            </a:br>
            <a:r>
              <a:rPr lang="en-GB" dirty="0"/>
              <a:t>      // Attributes</a:t>
            </a:r>
            <a:br>
              <a:rPr lang="en-GB" dirty="0"/>
            </a:br>
            <a:r>
              <a:rPr lang="en-GB" dirty="0"/>
              <a:t>private: </a:t>
            </a:r>
            <a:br>
              <a:rPr lang="en-GB" dirty="0"/>
            </a:br>
            <a:r>
              <a:rPr lang="en-GB" dirty="0"/>
              <a:t>      </a:t>
            </a:r>
            <a:r>
              <a:rPr lang="en-GB" i="1" dirty="0"/>
              <a:t>type</a:t>
            </a:r>
            <a:r>
              <a:rPr lang="en-GB" dirty="0"/>
              <a:t> _</a:t>
            </a:r>
            <a:r>
              <a:rPr lang="en-GB" i="1" dirty="0" err="1"/>
              <a:t>attributeName</a:t>
            </a:r>
            <a:r>
              <a:rPr lang="en-GB" dirty="0"/>
              <a:t>;</a:t>
            </a:r>
            <a:br>
              <a:rPr lang="en-GB" dirty="0"/>
            </a:br>
            <a:r>
              <a:rPr lang="en-GB" dirty="0"/>
              <a:t/>
            </a:r>
            <a:br>
              <a:rPr lang="en-GB" dirty="0"/>
            </a:br>
            <a:r>
              <a:rPr lang="en-GB" dirty="0"/>
              <a:t>      // Constructors</a:t>
            </a:r>
          </a:p>
          <a:p>
            <a:pPr marL="0" indent="0">
              <a:buNone/>
            </a:pPr>
            <a:r>
              <a:rPr lang="en-GB" dirty="0"/>
              <a:t/>
            </a:r>
            <a:br>
              <a:rPr lang="en-GB" dirty="0"/>
            </a:br>
            <a:r>
              <a:rPr lang="en-GB" dirty="0"/>
              <a:t>      // Properties</a:t>
            </a:r>
            <a:br>
              <a:rPr lang="en-GB" dirty="0"/>
            </a:br>
            <a:r>
              <a:rPr lang="en-GB" dirty="0"/>
              <a:t>public:</a:t>
            </a:r>
            <a:br>
              <a:rPr lang="en-GB" dirty="0"/>
            </a:br>
            <a:r>
              <a:rPr lang="en-GB" dirty="0"/>
              <a:t>      </a:t>
            </a:r>
            <a:r>
              <a:rPr lang="en-GB" b="1" i="1" dirty="0"/>
              <a:t>type</a:t>
            </a:r>
            <a:r>
              <a:rPr lang="en-GB" b="1" dirty="0"/>
              <a:t> </a:t>
            </a:r>
            <a:r>
              <a:rPr lang="en-GB" b="1" dirty="0" err="1"/>
              <a:t>Get</a:t>
            </a:r>
            <a:r>
              <a:rPr lang="en-GB" b="1" i="1" dirty="0" err="1"/>
              <a:t>AttributeName</a:t>
            </a:r>
            <a:r>
              <a:rPr lang="en-GB" b="1" dirty="0" smtClean="0"/>
              <a:t>();</a:t>
            </a:r>
            <a:r>
              <a:rPr lang="en-GB" dirty="0"/>
              <a:t/>
            </a:r>
            <a:br>
              <a:rPr lang="en-GB" dirty="0"/>
            </a:br>
            <a:r>
              <a:rPr lang="en-GB" dirty="0"/>
              <a:t/>
            </a:r>
            <a:br>
              <a:rPr lang="en-GB" dirty="0"/>
            </a:br>
            <a:r>
              <a:rPr lang="en-GB" dirty="0"/>
              <a:t>      // Methods</a:t>
            </a:r>
            <a:br>
              <a:rPr lang="en-GB" dirty="0"/>
            </a:br>
            <a:r>
              <a:rPr lang="en-GB" dirty="0" smtClean="0"/>
              <a:t>};</a:t>
            </a:r>
            <a:endParaRPr lang="en-GB" dirty="0"/>
          </a:p>
        </p:txBody>
      </p:sp>
      <p:sp>
        <p:nvSpPr>
          <p:cNvPr id="6" name="TextBox 5"/>
          <p:cNvSpPr txBox="1"/>
          <p:nvPr/>
        </p:nvSpPr>
        <p:spPr>
          <a:xfrm>
            <a:off x="4444314" y="1145287"/>
            <a:ext cx="4249881" cy="2400657"/>
          </a:xfrm>
          <a:prstGeom prst="rect">
            <a:avLst/>
          </a:prstGeom>
          <a:noFill/>
        </p:spPr>
        <p:txBody>
          <a:bodyPr wrap="none" rtlCol="0">
            <a:spAutoFit/>
          </a:bodyPr>
          <a:lstStyle/>
          <a:p>
            <a:pPr marL="0" indent="0">
              <a:buNone/>
            </a:pPr>
            <a:r>
              <a:rPr lang="en-GB" b="1" i="1" u="sng" dirty="0" smtClean="0"/>
              <a:t>ClassName</a:t>
            </a:r>
            <a:r>
              <a:rPr lang="en-GB" b="1" u="sng" dirty="0" smtClean="0"/>
              <a:t>.cpp</a:t>
            </a:r>
            <a:r>
              <a:rPr lang="en-GB" dirty="0"/>
              <a:t/>
            </a:r>
            <a:br>
              <a:rPr lang="en-GB" dirty="0"/>
            </a:br>
            <a:endParaRPr lang="en-GB" dirty="0" smtClean="0"/>
          </a:p>
          <a:p>
            <a:pPr marL="0" indent="0">
              <a:buNone/>
            </a:pPr>
            <a:r>
              <a:rPr lang="en-GB" dirty="0" smtClean="0"/>
              <a:t>#include “</a:t>
            </a:r>
            <a:r>
              <a:rPr lang="en-GB" i="1" dirty="0" err="1" smtClean="0"/>
              <a:t>ClassName</a:t>
            </a:r>
            <a:r>
              <a:rPr lang="en-GB" dirty="0" err="1" smtClean="0"/>
              <a:t>.h</a:t>
            </a:r>
            <a:r>
              <a:rPr lang="en-GB" dirty="0" smtClean="0"/>
              <a:t>”</a:t>
            </a:r>
            <a:br>
              <a:rPr lang="en-GB" dirty="0" smtClean="0"/>
            </a:br>
            <a:r>
              <a:rPr lang="en-GB" dirty="0" smtClean="0"/>
              <a:t/>
            </a:r>
            <a:br>
              <a:rPr lang="en-GB" dirty="0" smtClean="0"/>
            </a:br>
            <a:r>
              <a:rPr lang="en-GB" b="1" i="1" dirty="0" smtClean="0"/>
              <a:t>type</a:t>
            </a:r>
            <a:r>
              <a:rPr lang="en-GB" dirty="0" smtClean="0"/>
              <a:t> </a:t>
            </a:r>
            <a:r>
              <a:rPr lang="en-GB" i="1" dirty="0" err="1" smtClean="0"/>
              <a:t>ClassName</a:t>
            </a:r>
            <a:r>
              <a:rPr lang="en-GB" sz="2400" b="1" dirty="0" smtClean="0">
                <a:solidFill>
                  <a:srgbClr val="FF0000"/>
                </a:solidFill>
              </a:rPr>
              <a:t>::</a:t>
            </a:r>
            <a:r>
              <a:rPr lang="en-GB" b="1" dirty="0" err="1" smtClean="0"/>
              <a:t>Get</a:t>
            </a:r>
            <a:r>
              <a:rPr lang="en-GB" b="1" i="1" dirty="0" err="1" smtClean="0"/>
              <a:t>AttributeName</a:t>
            </a:r>
            <a:r>
              <a:rPr lang="en-GB" b="1" dirty="0"/>
              <a:t>()</a:t>
            </a:r>
            <a:r>
              <a:rPr lang="en-GB" dirty="0"/>
              <a:t/>
            </a:r>
            <a:br>
              <a:rPr lang="en-GB" dirty="0"/>
            </a:br>
            <a:r>
              <a:rPr lang="en-GB" dirty="0" smtClean="0"/>
              <a:t>{</a:t>
            </a:r>
            <a:br>
              <a:rPr lang="en-GB" dirty="0" smtClean="0"/>
            </a:br>
            <a:r>
              <a:rPr lang="en-GB" dirty="0" smtClean="0"/>
              <a:t>     </a:t>
            </a:r>
            <a:r>
              <a:rPr lang="en-GB" b="1" dirty="0" smtClean="0"/>
              <a:t>return this</a:t>
            </a:r>
            <a:r>
              <a:rPr lang="en-GB" dirty="0">
                <a:solidFill>
                  <a:srgbClr val="FF0000"/>
                </a:solidFill>
                <a:sym typeface="Wingdings" panose="05000000000000000000" pitchFamily="2" charset="2"/>
              </a:rPr>
              <a:t> </a:t>
            </a:r>
            <a:r>
              <a:rPr lang="en-GB" dirty="0" smtClean="0">
                <a:solidFill>
                  <a:srgbClr val="FF0000"/>
                </a:solidFill>
                <a:sym typeface="Wingdings" panose="05000000000000000000" pitchFamily="2" charset="2"/>
              </a:rPr>
              <a:t></a:t>
            </a:r>
            <a:r>
              <a:rPr lang="en-GB" b="1" dirty="0" smtClean="0"/>
              <a:t>_</a:t>
            </a:r>
            <a:r>
              <a:rPr lang="en-GB" b="1" i="1" dirty="0" err="1" smtClean="0"/>
              <a:t>attributeName</a:t>
            </a:r>
            <a:r>
              <a:rPr lang="en-GB" b="1" dirty="0"/>
              <a:t>;</a:t>
            </a:r>
            <a:br>
              <a:rPr lang="en-GB" b="1" dirty="0"/>
            </a:br>
            <a:r>
              <a:rPr lang="en-GB" dirty="0" smtClean="0"/>
              <a:t>}</a:t>
            </a:r>
            <a:endParaRPr lang="en-GB" dirty="0"/>
          </a:p>
        </p:txBody>
      </p:sp>
      <p:sp>
        <p:nvSpPr>
          <p:cNvPr id="7" name="TextBox 6"/>
          <p:cNvSpPr txBox="1"/>
          <p:nvPr/>
        </p:nvSpPr>
        <p:spPr>
          <a:xfrm>
            <a:off x="5329881" y="4324865"/>
            <a:ext cx="3542270" cy="1754326"/>
          </a:xfrm>
          <a:prstGeom prst="rect">
            <a:avLst/>
          </a:prstGeom>
          <a:noFill/>
          <a:ln w="19050">
            <a:solidFill>
              <a:schemeClr val="tx1"/>
            </a:solidFill>
          </a:ln>
        </p:spPr>
        <p:txBody>
          <a:bodyPr wrap="square" rtlCol="0">
            <a:spAutoFit/>
          </a:bodyPr>
          <a:lstStyle/>
          <a:p>
            <a:r>
              <a:rPr lang="en-GB" dirty="0" smtClean="0"/>
              <a:t>Pattern for using an attribute inside the class</a:t>
            </a:r>
          </a:p>
          <a:p>
            <a:endParaRPr lang="en-GB" dirty="0"/>
          </a:p>
          <a:p>
            <a:r>
              <a:rPr lang="en-GB" dirty="0" smtClean="0"/>
              <a:t>xyz = this</a:t>
            </a:r>
            <a:r>
              <a:rPr lang="en-GB" dirty="0" smtClean="0">
                <a:sym typeface="Wingdings" panose="05000000000000000000" pitchFamily="2" charset="2"/>
              </a:rPr>
              <a:t></a:t>
            </a:r>
            <a:r>
              <a:rPr lang="en-GB" dirty="0" smtClean="0"/>
              <a:t>_</a:t>
            </a:r>
            <a:r>
              <a:rPr lang="en-GB" dirty="0" err="1" smtClean="0"/>
              <a:t>attributeName</a:t>
            </a:r>
            <a:r>
              <a:rPr lang="en-GB" dirty="0" smtClean="0"/>
              <a:t>;</a:t>
            </a:r>
            <a:br>
              <a:rPr lang="en-GB" dirty="0" smtClean="0"/>
            </a:br>
            <a:endParaRPr lang="en-GB" dirty="0" smtClean="0"/>
          </a:p>
          <a:p>
            <a:r>
              <a:rPr lang="en-GB" dirty="0" smtClean="0"/>
              <a:t>this</a:t>
            </a:r>
            <a:r>
              <a:rPr lang="en-GB" dirty="0" smtClean="0">
                <a:sym typeface="Wingdings" panose="05000000000000000000" pitchFamily="2" charset="2"/>
              </a:rPr>
              <a:t></a:t>
            </a:r>
            <a:r>
              <a:rPr lang="en-GB" dirty="0" smtClean="0"/>
              <a:t>_</a:t>
            </a:r>
            <a:r>
              <a:rPr lang="en-GB" dirty="0" err="1" smtClean="0"/>
              <a:t>attributeName</a:t>
            </a:r>
            <a:r>
              <a:rPr lang="en-GB" dirty="0" smtClean="0"/>
              <a:t> = xyz;</a:t>
            </a:r>
            <a:endParaRPr lang="en-GB" dirty="0"/>
          </a:p>
        </p:txBody>
      </p:sp>
      <p:sp>
        <p:nvSpPr>
          <p:cNvPr id="8" name="TextBox 7"/>
          <p:cNvSpPr txBox="1"/>
          <p:nvPr/>
        </p:nvSpPr>
        <p:spPr>
          <a:xfrm>
            <a:off x="1390549" y="6167993"/>
            <a:ext cx="3821880" cy="369332"/>
          </a:xfrm>
          <a:prstGeom prst="rect">
            <a:avLst/>
          </a:prstGeom>
          <a:noFill/>
        </p:spPr>
        <p:txBody>
          <a:bodyPr wrap="none" rtlCol="0">
            <a:spAutoFit/>
          </a:bodyPr>
          <a:lstStyle/>
          <a:p>
            <a:r>
              <a:rPr lang="en-GB" dirty="0" smtClean="0">
                <a:solidFill>
                  <a:srgbClr val="FF0000"/>
                </a:solidFill>
                <a:sym typeface="Wingdings" panose="05000000000000000000" pitchFamily="2" charset="2"/>
              </a:rPr>
              <a:t>  </a:t>
            </a:r>
            <a:r>
              <a:rPr lang="en-GB" dirty="0" smtClean="0">
                <a:sym typeface="Wingdings" panose="05000000000000000000" pitchFamily="2" charset="2"/>
              </a:rPr>
              <a:t>minus and greater than symbols</a:t>
            </a:r>
            <a:endParaRPr lang="en-GB" dirty="0"/>
          </a:p>
        </p:txBody>
      </p:sp>
    </p:spTree>
    <p:extLst>
      <p:ext uri="{BB962C8B-B14F-4D97-AF65-F5344CB8AC3E}">
        <p14:creationId xmlns:p14="http://schemas.microsoft.com/office/powerpoint/2010/main" val="29020014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7175" y="0"/>
            <a:ext cx="2954111" cy="453081"/>
          </a:xfrm>
        </p:spPr>
        <p:txBody>
          <a:bodyPr/>
          <a:lstStyle/>
          <a:p>
            <a:r>
              <a:rPr lang="en-GB" dirty="0" smtClean="0"/>
              <a:t>Example</a:t>
            </a:r>
            <a:endParaRPr lang="en-GB" dirty="0"/>
          </a:p>
        </p:txBody>
      </p:sp>
      <p:sp>
        <p:nvSpPr>
          <p:cNvPr id="3" name="Content Placeholder 2"/>
          <p:cNvSpPr>
            <a:spLocks noGrp="1"/>
          </p:cNvSpPr>
          <p:nvPr>
            <p:ph idx="1"/>
          </p:nvPr>
        </p:nvSpPr>
        <p:spPr>
          <a:xfrm>
            <a:off x="4502014" y="67076"/>
            <a:ext cx="4423390" cy="2321897"/>
          </a:xfrm>
        </p:spPr>
        <p:txBody>
          <a:bodyPr/>
          <a:lstStyle/>
          <a:p>
            <a:r>
              <a:rPr lang="en-GB" dirty="0" smtClean="0"/>
              <a:t>A class with an attribute colour</a:t>
            </a:r>
          </a:p>
          <a:p>
            <a:r>
              <a:rPr lang="en-GB" dirty="0" smtClean="0"/>
              <a:t>Get() returns a string to match the attribute type</a:t>
            </a:r>
          </a:p>
          <a:p>
            <a:r>
              <a:rPr lang="en-GB" dirty="0" smtClean="0"/>
              <a:t>Set(string colour) is passed a string to match the attribute type</a:t>
            </a:r>
            <a:br>
              <a:rPr lang="en-GB" dirty="0" smtClean="0"/>
            </a:br>
            <a:endParaRPr lang="en-GB" dirty="0" smtClean="0"/>
          </a:p>
          <a:p>
            <a:pPr marL="0" indent="0">
              <a:buNone/>
            </a:pPr>
            <a:endParaRPr lang="en-GB" dirty="0"/>
          </a:p>
        </p:txBody>
      </p:sp>
      <p:sp>
        <p:nvSpPr>
          <p:cNvPr id="4" name="Footer Placeholder 3"/>
          <p:cNvSpPr>
            <a:spLocks noGrp="1"/>
          </p:cNvSpPr>
          <p:nvPr>
            <p:ph type="ftr" sz="quarter" idx="10"/>
          </p:nvPr>
        </p:nvSpPr>
        <p:spPr/>
        <p:txBody>
          <a:bodyPr/>
          <a:lstStyle/>
          <a:p>
            <a:pPr>
              <a:defRPr/>
            </a:pPr>
            <a:r>
              <a:rPr lang="en-US" altLang="en-US" smtClean="0"/>
              <a:t>GD &amp; H</a:t>
            </a:r>
            <a:endParaRPr lang="en-US" altLang="en-US"/>
          </a:p>
        </p:txBody>
      </p:sp>
      <p:sp>
        <p:nvSpPr>
          <p:cNvPr id="5" name="TextBox 4"/>
          <p:cNvSpPr txBox="1"/>
          <p:nvPr/>
        </p:nvSpPr>
        <p:spPr>
          <a:xfrm>
            <a:off x="257175" y="583626"/>
            <a:ext cx="4244839" cy="6247864"/>
          </a:xfrm>
          <a:prstGeom prst="rect">
            <a:avLst/>
          </a:prstGeom>
          <a:noFill/>
          <a:ln w="12700">
            <a:solidFill>
              <a:schemeClr val="tx1"/>
            </a:solidFill>
          </a:ln>
        </p:spPr>
        <p:txBody>
          <a:bodyPr wrap="square" rtlCol="0">
            <a:spAutoFit/>
          </a:bodyPr>
          <a:lstStyle/>
          <a:p>
            <a:r>
              <a:rPr lang="en-GB" sz="2000" b="1" u="sng" dirty="0" err="1" smtClean="0"/>
              <a:t>Car.h</a:t>
            </a:r>
            <a:r>
              <a:rPr lang="en-GB" sz="2000" dirty="0" smtClean="0"/>
              <a:t/>
            </a:r>
            <a:br>
              <a:rPr lang="en-GB" sz="2000" dirty="0" smtClean="0"/>
            </a:br>
            <a:endParaRPr lang="en-GB" sz="2000" dirty="0" smtClean="0"/>
          </a:p>
          <a:p>
            <a:r>
              <a:rPr lang="en-GB" sz="2000" dirty="0"/>
              <a:t>#include &lt;string</a:t>
            </a:r>
            <a:r>
              <a:rPr lang="en-GB" sz="2000" dirty="0" smtClean="0"/>
              <a:t>&gt;</a:t>
            </a:r>
            <a:br>
              <a:rPr lang="en-GB" sz="2000" dirty="0" smtClean="0"/>
            </a:br>
            <a:r>
              <a:rPr lang="en-GB" sz="2000" dirty="0"/>
              <a:t>using namespace </a:t>
            </a:r>
            <a:r>
              <a:rPr lang="en-GB" sz="2000" dirty="0" err="1"/>
              <a:t>std</a:t>
            </a:r>
            <a:r>
              <a:rPr lang="en-GB" sz="2000" dirty="0"/>
              <a:t>;</a:t>
            </a:r>
            <a:br>
              <a:rPr lang="en-GB" sz="2000" dirty="0"/>
            </a:br>
            <a:r>
              <a:rPr lang="en-GB" sz="2000" dirty="0"/>
              <a:t/>
            </a:r>
            <a:br>
              <a:rPr lang="en-GB" sz="2000" dirty="0"/>
            </a:br>
            <a:r>
              <a:rPr lang="en-GB" sz="2000" dirty="0"/>
              <a:t>class Car</a:t>
            </a:r>
            <a:br>
              <a:rPr lang="en-GB" sz="2000" dirty="0"/>
            </a:br>
            <a:r>
              <a:rPr lang="en-GB" sz="2000" dirty="0"/>
              <a:t>{</a:t>
            </a:r>
            <a:br>
              <a:rPr lang="en-GB" sz="2000" dirty="0"/>
            </a:br>
            <a:r>
              <a:rPr lang="en-GB" sz="2000" dirty="0"/>
              <a:t>      // Attributes</a:t>
            </a:r>
            <a:br>
              <a:rPr lang="en-GB" sz="2000" dirty="0"/>
            </a:br>
            <a:r>
              <a:rPr lang="en-GB" sz="2000" dirty="0" smtClean="0"/>
              <a:t>private:</a:t>
            </a:r>
            <a:br>
              <a:rPr lang="en-GB" sz="2000" dirty="0" smtClean="0"/>
            </a:br>
            <a:r>
              <a:rPr lang="en-GB" sz="2000" dirty="0" smtClean="0"/>
              <a:t>      </a:t>
            </a:r>
            <a:r>
              <a:rPr lang="en-GB" sz="2000" b="1" dirty="0">
                <a:solidFill>
                  <a:srgbClr val="FF0000"/>
                </a:solidFill>
              </a:rPr>
              <a:t>string</a:t>
            </a:r>
            <a:r>
              <a:rPr lang="en-GB" sz="2000" dirty="0"/>
              <a:t> _colour;</a:t>
            </a:r>
            <a:br>
              <a:rPr lang="en-GB" sz="2000" dirty="0"/>
            </a:br>
            <a:r>
              <a:rPr lang="en-GB" sz="2000" dirty="0"/>
              <a:t/>
            </a:r>
            <a:br>
              <a:rPr lang="en-GB" sz="2000" dirty="0"/>
            </a:br>
            <a:r>
              <a:rPr lang="en-GB" sz="2000" dirty="0"/>
              <a:t>      // </a:t>
            </a:r>
            <a:r>
              <a:rPr lang="en-GB" sz="2000" dirty="0" smtClean="0"/>
              <a:t>Constructors</a:t>
            </a:r>
          </a:p>
          <a:p>
            <a:r>
              <a:rPr lang="en-GB" sz="2000" dirty="0"/>
              <a:t/>
            </a:r>
            <a:br>
              <a:rPr lang="en-GB" sz="2000" dirty="0"/>
            </a:br>
            <a:r>
              <a:rPr lang="en-GB" sz="2000" dirty="0" smtClean="0"/>
              <a:t>      </a:t>
            </a:r>
            <a:r>
              <a:rPr lang="en-GB" sz="2000" dirty="0"/>
              <a:t>// Properties</a:t>
            </a:r>
            <a:br>
              <a:rPr lang="en-GB" sz="2000" dirty="0"/>
            </a:br>
            <a:r>
              <a:rPr lang="en-GB" sz="2000" b="1" dirty="0" smtClean="0"/>
              <a:t>public:</a:t>
            </a:r>
            <a:br>
              <a:rPr lang="en-GB" sz="2000" b="1" dirty="0" smtClean="0"/>
            </a:br>
            <a:r>
              <a:rPr lang="en-GB" sz="2000" dirty="0"/>
              <a:t> </a:t>
            </a:r>
            <a:r>
              <a:rPr lang="en-GB" sz="2000" dirty="0" smtClean="0"/>
              <a:t>     void </a:t>
            </a:r>
            <a:r>
              <a:rPr lang="en-GB" sz="2000" dirty="0" err="1"/>
              <a:t>SetColour</a:t>
            </a:r>
            <a:r>
              <a:rPr lang="en-GB" sz="2000" dirty="0"/>
              <a:t>(</a:t>
            </a:r>
            <a:r>
              <a:rPr lang="en-GB" sz="2000" b="1" dirty="0">
                <a:solidFill>
                  <a:srgbClr val="FF0000"/>
                </a:solidFill>
              </a:rPr>
              <a:t>string</a:t>
            </a:r>
            <a:r>
              <a:rPr lang="en-GB" sz="2000" dirty="0"/>
              <a:t> </a:t>
            </a:r>
            <a:r>
              <a:rPr lang="en-GB" sz="2000" dirty="0" smtClean="0"/>
              <a:t>value);</a:t>
            </a:r>
            <a:r>
              <a:rPr lang="en-GB" sz="2000" b="1" dirty="0"/>
              <a:t/>
            </a:r>
            <a:br>
              <a:rPr lang="en-GB" sz="2000" b="1" dirty="0"/>
            </a:br>
            <a:r>
              <a:rPr lang="en-GB" sz="2000" b="1" dirty="0"/>
              <a:t>      </a:t>
            </a:r>
            <a:r>
              <a:rPr lang="en-GB" sz="2000" b="1" dirty="0" smtClean="0">
                <a:solidFill>
                  <a:srgbClr val="FF0000"/>
                </a:solidFill>
              </a:rPr>
              <a:t>string</a:t>
            </a:r>
            <a:r>
              <a:rPr lang="en-GB" sz="2000" b="1" dirty="0" smtClean="0"/>
              <a:t> </a:t>
            </a:r>
            <a:r>
              <a:rPr lang="en-GB" sz="2000" dirty="0" err="1"/>
              <a:t>GetColour</a:t>
            </a:r>
            <a:r>
              <a:rPr lang="en-GB" sz="2000" dirty="0" smtClean="0"/>
              <a:t>();   </a:t>
            </a:r>
            <a:r>
              <a:rPr lang="en-GB" sz="2000" b="1" dirty="0"/>
              <a:t/>
            </a:r>
            <a:br>
              <a:rPr lang="en-GB" sz="2000" b="1" dirty="0"/>
            </a:br>
            <a:r>
              <a:rPr lang="en-GB" sz="2000" dirty="0"/>
              <a:t/>
            </a:r>
            <a:br>
              <a:rPr lang="en-GB" sz="2000" dirty="0"/>
            </a:br>
            <a:r>
              <a:rPr lang="en-GB" sz="2000" dirty="0"/>
              <a:t>      // Methods</a:t>
            </a:r>
            <a:br>
              <a:rPr lang="en-GB" sz="2000" dirty="0"/>
            </a:br>
            <a:r>
              <a:rPr lang="en-GB" sz="2000" dirty="0" smtClean="0"/>
              <a:t>};</a:t>
            </a:r>
            <a:endParaRPr lang="en-GB" sz="2000" dirty="0"/>
          </a:p>
        </p:txBody>
      </p:sp>
      <p:sp>
        <p:nvSpPr>
          <p:cNvPr id="6" name="TextBox 5"/>
          <p:cNvSpPr txBox="1"/>
          <p:nvPr/>
        </p:nvSpPr>
        <p:spPr>
          <a:xfrm>
            <a:off x="4582002" y="1895030"/>
            <a:ext cx="4561998" cy="3785652"/>
          </a:xfrm>
          <a:prstGeom prst="rect">
            <a:avLst/>
          </a:prstGeom>
          <a:noFill/>
          <a:ln w="12700">
            <a:solidFill>
              <a:schemeClr val="tx1"/>
            </a:solidFill>
          </a:ln>
        </p:spPr>
        <p:txBody>
          <a:bodyPr wrap="square" rtlCol="0">
            <a:spAutoFit/>
          </a:bodyPr>
          <a:lstStyle/>
          <a:p>
            <a:r>
              <a:rPr lang="en-GB" sz="2000" b="1" u="sng" dirty="0" smtClean="0"/>
              <a:t>Car.cpp</a:t>
            </a:r>
          </a:p>
          <a:p>
            <a:r>
              <a:rPr lang="en-GB" sz="2000" dirty="0" smtClean="0"/>
              <a:t>#include “</a:t>
            </a:r>
            <a:r>
              <a:rPr lang="en-GB" sz="2000" dirty="0" err="1" smtClean="0"/>
              <a:t>Car.h</a:t>
            </a:r>
            <a:r>
              <a:rPr lang="en-GB" sz="2000" dirty="0" smtClean="0"/>
              <a:t>”</a:t>
            </a:r>
            <a:br>
              <a:rPr lang="en-GB" sz="2000" dirty="0" smtClean="0"/>
            </a:br>
            <a:endParaRPr lang="en-GB" sz="2000" dirty="0" smtClean="0"/>
          </a:p>
          <a:p>
            <a:r>
              <a:rPr lang="en-GB" sz="2000" dirty="0"/>
              <a:t>void Car::</a:t>
            </a:r>
            <a:r>
              <a:rPr lang="en-GB" sz="2000" dirty="0" err="1"/>
              <a:t>SetColour</a:t>
            </a:r>
            <a:r>
              <a:rPr lang="en-GB" sz="2000" dirty="0"/>
              <a:t>(</a:t>
            </a:r>
            <a:r>
              <a:rPr lang="en-GB" sz="2000" b="1" dirty="0">
                <a:solidFill>
                  <a:srgbClr val="FF0000"/>
                </a:solidFill>
              </a:rPr>
              <a:t>string</a:t>
            </a:r>
            <a:r>
              <a:rPr lang="en-GB" sz="2000" dirty="0"/>
              <a:t> </a:t>
            </a:r>
            <a:r>
              <a:rPr lang="en-GB" sz="2000" dirty="0" smtClean="0"/>
              <a:t>value)</a:t>
            </a:r>
            <a:r>
              <a:rPr lang="en-GB" sz="2000" dirty="0"/>
              <a:t/>
            </a:r>
            <a:br>
              <a:rPr lang="en-GB" sz="2000" dirty="0"/>
            </a:br>
            <a:r>
              <a:rPr lang="en-GB" sz="2000" dirty="0"/>
              <a:t>{</a:t>
            </a:r>
            <a:br>
              <a:rPr lang="en-GB" sz="2000" dirty="0"/>
            </a:br>
            <a:r>
              <a:rPr lang="en-GB" sz="2000" dirty="0"/>
              <a:t>     </a:t>
            </a:r>
            <a:r>
              <a:rPr lang="en-GB" sz="2000" dirty="0" err="1"/>
              <a:t>this</a:t>
            </a:r>
            <a:r>
              <a:rPr lang="en-GB" sz="2000" dirty="0" err="1">
                <a:sym typeface="Wingdings" panose="05000000000000000000" pitchFamily="2" charset="2"/>
              </a:rPr>
              <a:t></a:t>
            </a:r>
            <a:r>
              <a:rPr lang="en-GB" sz="2000" dirty="0" err="1"/>
              <a:t>_colour</a:t>
            </a:r>
            <a:r>
              <a:rPr lang="en-GB" sz="2000" dirty="0"/>
              <a:t> = </a:t>
            </a:r>
            <a:r>
              <a:rPr lang="en-GB" sz="2000" dirty="0" smtClean="0"/>
              <a:t>value;</a:t>
            </a:r>
            <a:r>
              <a:rPr lang="en-GB" sz="2000" dirty="0"/>
              <a:t/>
            </a:r>
            <a:br>
              <a:rPr lang="en-GB" sz="2000" dirty="0"/>
            </a:br>
            <a:r>
              <a:rPr lang="en-GB" sz="2000" dirty="0"/>
              <a:t>}</a:t>
            </a:r>
          </a:p>
          <a:p>
            <a:endParaRPr lang="en-GB" sz="2000" dirty="0" smtClean="0"/>
          </a:p>
          <a:p>
            <a:r>
              <a:rPr lang="en-GB" sz="2000" b="1" dirty="0" smtClean="0">
                <a:solidFill>
                  <a:srgbClr val="FF0000"/>
                </a:solidFill>
              </a:rPr>
              <a:t>string</a:t>
            </a:r>
            <a:r>
              <a:rPr lang="en-GB" sz="2000" b="1" dirty="0" smtClean="0"/>
              <a:t> </a:t>
            </a:r>
            <a:r>
              <a:rPr lang="en-GB" sz="2000" dirty="0" smtClean="0"/>
              <a:t>Car::</a:t>
            </a:r>
            <a:r>
              <a:rPr lang="en-GB" sz="2000" dirty="0" err="1" smtClean="0"/>
              <a:t>GetColour</a:t>
            </a:r>
            <a:r>
              <a:rPr lang="en-GB" sz="2000" dirty="0"/>
              <a:t>()</a:t>
            </a:r>
            <a:br>
              <a:rPr lang="en-GB" sz="2000" dirty="0"/>
            </a:br>
            <a:r>
              <a:rPr lang="en-GB" sz="2000" dirty="0" smtClean="0"/>
              <a:t>{</a:t>
            </a:r>
            <a:r>
              <a:rPr lang="en-GB" sz="2000" dirty="0"/>
              <a:t/>
            </a:r>
            <a:br>
              <a:rPr lang="en-GB" sz="2000" dirty="0"/>
            </a:br>
            <a:r>
              <a:rPr lang="en-GB" sz="2000" dirty="0" smtClean="0"/>
              <a:t>     return </a:t>
            </a:r>
            <a:r>
              <a:rPr lang="en-GB" sz="2000" dirty="0" err="1" smtClean="0"/>
              <a:t>this</a:t>
            </a:r>
            <a:r>
              <a:rPr lang="en-GB" sz="2000" dirty="0" err="1" smtClean="0">
                <a:sym typeface="Wingdings" panose="05000000000000000000" pitchFamily="2" charset="2"/>
              </a:rPr>
              <a:t></a:t>
            </a:r>
            <a:r>
              <a:rPr lang="en-GB" sz="2000" dirty="0" err="1" smtClean="0"/>
              <a:t>_colour</a:t>
            </a:r>
            <a:r>
              <a:rPr lang="en-GB" sz="2000" dirty="0"/>
              <a:t>;</a:t>
            </a:r>
            <a:br>
              <a:rPr lang="en-GB" sz="2000" dirty="0"/>
            </a:br>
            <a:r>
              <a:rPr lang="en-GB" sz="2000" dirty="0" smtClean="0"/>
              <a:t>}</a:t>
            </a:r>
            <a:r>
              <a:rPr lang="en-GB" sz="2000" b="1" dirty="0" smtClean="0"/>
              <a:t>     </a:t>
            </a:r>
            <a:endParaRPr lang="en-GB" sz="2000" dirty="0"/>
          </a:p>
        </p:txBody>
      </p:sp>
      <p:sp>
        <p:nvSpPr>
          <p:cNvPr id="7" name="TextBox 6"/>
          <p:cNvSpPr txBox="1"/>
          <p:nvPr/>
        </p:nvSpPr>
        <p:spPr>
          <a:xfrm>
            <a:off x="6900918" y="5438857"/>
            <a:ext cx="2323070" cy="1200329"/>
          </a:xfrm>
          <a:prstGeom prst="rect">
            <a:avLst/>
          </a:prstGeom>
          <a:noFill/>
        </p:spPr>
        <p:txBody>
          <a:bodyPr wrap="square" rtlCol="0">
            <a:spAutoFit/>
          </a:bodyPr>
          <a:lstStyle/>
          <a:p>
            <a:r>
              <a:rPr lang="en-GB" dirty="0" smtClean="0"/>
              <a:t>“value” is the name of the argument </a:t>
            </a:r>
            <a:r>
              <a:rPr lang="en-GB" b="1" u="sng" dirty="0" smtClean="0"/>
              <a:t>not</a:t>
            </a:r>
            <a:r>
              <a:rPr lang="en-GB" dirty="0" smtClean="0"/>
              <a:t> a number, string, etc.,</a:t>
            </a:r>
            <a:endParaRPr lang="en-GB" dirty="0"/>
          </a:p>
        </p:txBody>
      </p:sp>
      <p:cxnSp>
        <p:nvCxnSpPr>
          <p:cNvPr id="8" name="Straight Arrow Connector 7"/>
          <p:cNvCxnSpPr/>
          <p:nvPr/>
        </p:nvCxnSpPr>
        <p:spPr bwMode="auto">
          <a:xfrm flipH="1" flipV="1">
            <a:off x="8139966" y="3152079"/>
            <a:ext cx="24715" cy="2094578"/>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9" name="Straight Arrow Connector 8"/>
          <p:cNvCxnSpPr/>
          <p:nvPr/>
        </p:nvCxnSpPr>
        <p:spPr bwMode="auto">
          <a:xfrm flipH="1" flipV="1">
            <a:off x="7216048" y="3888954"/>
            <a:ext cx="923919" cy="1357679"/>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203445376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Using Properties</a:t>
            </a:r>
            <a:endParaRPr lang="en-GB" dirty="0"/>
          </a:p>
        </p:txBody>
      </p:sp>
      <p:sp>
        <p:nvSpPr>
          <p:cNvPr id="4" name="Footer Placeholder 3"/>
          <p:cNvSpPr>
            <a:spLocks noGrp="1"/>
          </p:cNvSpPr>
          <p:nvPr>
            <p:ph type="ftr" sz="quarter" idx="10"/>
          </p:nvPr>
        </p:nvSpPr>
        <p:spPr/>
        <p:txBody>
          <a:bodyPr/>
          <a:lstStyle/>
          <a:p>
            <a:pPr>
              <a:defRPr/>
            </a:pPr>
            <a:r>
              <a:rPr lang="en-US" altLang="en-US" smtClean="0"/>
              <a:t>GD &amp; H</a:t>
            </a:r>
            <a:endParaRPr lang="en-US" altLang="en-US"/>
          </a:p>
        </p:txBody>
      </p:sp>
      <p:sp>
        <p:nvSpPr>
          <p:cNvPr id="5" name="TextBox 4"/>
          <p:cNvSpPr txBox="1"/>
          <p:nvPr/>
        </p:nvSpPr>
        <p:spPr>
          <a:xfrm>
            <a:off x="1913461" y="1416675"/>
            <a:ext cx="5374228" cy="3816429"/>
          </a:xfrm>
          <a:prstGeom prst="rect">
            <a:avLst/>
          </a:prstGeom>
          <a:noFill/>
        </p:spPr>
        <p:txBody>
          <a:bodyPr wrap="none" rtlCol="0">
            <a:spAutoFit/>
          </a:bodyPr>
          <a:lstStyle/>
          <a:p>
            <a:r>
              <a:rPr lang="en-GB" dirty="0"/>
              <a:t>v</a:t>
            </a:r>
            <a:r>
              <a:rPr lang="en-GB" dirty="0" smtClean="0"/>
              <a:t>oid Main()</a:t>
            </a:r>
          </a:p>
          <a:p>
            <a:r>
              <a:rPr lang="en-GB" dirty="0" smtClean="0"/>
              <a:t>{ </a:t>
            </a:r>
          </a:p>
          <a:p>
            <a:r>
              <a:rPr lang="en-GB" dirty="0" smtClean="0"/>
              <a:t>     Car </a:t>
            </a:r>
            <a:r>
              <a:rPr lang="en-GB" sz="2400" dirty="0" smtClean="0">
                <a:solidFill>
                  <a:srgbClr val="FF0000"/>
                </a:solidFill>
              </a:rPr>
              <a:t>*</a:t>
            </a:r>
            <a:r>
              <a:rPr lang="en-GB" dirty="0" err="1" smtClean="0"/>
              <a:t>myCar</a:t>
            </a:r>
            <a:r>
              <a:rPr lang="en-GB" dirty="0" smtClean="0"/>
              <a:t>  = new Car();</a:t>
            </a:r>
          </a:p>
          <a:p>
            <a:endParaRPr lang="en-GB" dirty="0" smtClean="0"/>
          </a:p>
          <a:p>
            <a:r>
              <a:rPr lang="en-GB" dirty="0"/>
              <a:t> </a:t>
            </a:r>
            <a:r>
              <a:rPr lang="en-GB" dirty="0" smtClean="0"/>
              <a:t>    </a:t>
            </a:r>
            <a:r>
              <a:rPr lang="en-GB" dirty="0" err="1" smtClean="0"/>
              <a:t>myCar</a:t>
            </a:r>
            <a:r>
              <a:rPr lang="en-GB" sz="2000" dirty="0" err="1" smtClean="0">
                <a:solidFill>
                  <a:srgbClr val="FF0000"/>
                </a:solidFill>
                <a:sym typeface="Wingdings" panose="05000000000000000000" pitchFamily="2" charset="2"/>
              </a:rPr>
              <a:t></a:t>
            </a:r>
            <a:r>
              <a:rPr lang="en-GB" dirty="0" err="1" smtClean="0"/>
              <a:t>SetColour</a:t>
            </a:r>
            <a:r>
              <a:rPr lang="en-GB" dirty="0" smtClean="0"/>
              <a:t>(“Red”);</a:t>
            </a:r>
            <a:br>
              <a:rPr lang="en-GB" dirty="0" smtClean="0"/>
            </a:br>
            <a:r>
              <a:rPr lang="en-GB" dirty="0" smtClean="0"/>
              <a:t>     </a:t>
            </a:r>
            <a:r>
              <a:rPr lang="en-GB" dirty="0" err="1" smtClean="0"/>
              <a:t>myCar</a:t>
            </a:r>
            <a:r>
              <a:rPr lang="en-GB" dirty="0" err="1" smtClean="0">
                <a:solidFill>
                  <a:srgbClr val="FF0000"/>
                </a:solidFill>
                <a:sym typeface="Wingdings" panose="05000000000000000000" pitchFamily="2" charset="2"/>
              </a:rPr>
              <a:t></a:t>
            </a:r>
            <a:r>
              <a:rPr lang="en-GB" dirty="0" err="1" smtClean="0"/>
              <a:t>SetColour</a:t>
            </a:r>
            <a:r>
              <a:rPr lang="en-GB" dirty="0" smtClean="0"/>
              <a:t>(“Green”);</a:t>
            </a:r>
          </a:p>
          <a:p>
            <a:endParaRPr lang="en-GB" dirty="0"/>
          </a:p>
          <a:p>
            <a:r>
              <a:rPr lang="en-GB" dirty="0" smtClean="0"/>
              <a:t>     </a:t>
            </a:r>
            <a:r>
              <a:rPr lang="en-GB" dirty="0" err="1" smtClean="0"/>
              <a:t>Console.WriteLine</a:t>
            </a:r>
            <a:r>
              <a:rPr lang="en-GB" dirty="0" smtClean="0"/>
              <a:t>(“The colour of the car is {0}”,</a:t>
            </a:r>
            <a:br>
              <a:rPr lang="en-GB" dirty="0" smtClean="0"/>
            </a:br>
            <a:r>
              <a:rPr lang="en-GB" dirty="0" smtClean="0"/>
              <a:t>                             </a:t>
            </a:r>
            <a:r>
              <a:rPr lang="en-GB" dirty="0" err="1" smtClean="0"/>
              <a:t>myCar</a:t>
            </a:r>
            <a:r>
              <a:rPr lang="en-GB" dirty="0" err="1" smtClean="0">
                <a:solidFill>
                  <a:srgbClr val="FF0000"/>
                </a:solidFill>
                <a:sym typeface="Wingdings" panose="05000000000000000000" pitchFamily="2" charset="2"/>
              </a:rPr>
              <a:t></a:t>
            </a:r>
            <a:r>
              <a:rPr lang="en-GB" dirty="0" err="1" smtClean="0"/>
              <a:t>GetColour</a:t>
            </a:r>
            <a:r>
              <a:rPr lang="en-GB" dirty="0" smtClean="0"/>
              <a:t>() );</a:t>
            </a:r>
            <a:br>
              <a:rPr lang="en-GB" dirty="0" smtClean="0"/>
            </a:br>
            <a:r>
              <a:rPr lang="en-GB" dirty="0" smtClean="0"/>
              <a:t/>
            </a:r>
            <a:br>
              <a:rPr lang="en-GB" dirty="0" smtClean="0"/>
            </a:br>
            <a:r>
              <a:rPr lang="en-GB" dirty="0" smtClean="0"/>
              <a:t>     delete </a:t>
            </a:r>
            <a:r>
              <a:rPr lang="en-GB" dirty="0" err="1" smtClean="0"/>
              <a:t>myCar</a:t>
            </a:r>
            <a:r>
              <a:rPr lang="en-GB" dirty="0" smtClean="0"/>
              <a:t>;</a:t>
            </a:r>
          </a:p>
          <a:p>
            <a:r>
              <a:rPr lang="en-GB" dirty="0" smtClean="0"/>
              <a:t>}</a:t>
            </a:r>
            <a:endParaRPr lang="en-GB" dirty="0"/>
          </a:p>
          <a:p>
            <a:endParaRPr lang="en-GB" dirty="0"/>
          </a:p>
        </p:txBody>
      </p:sp>
      <p:sp>
        <p:nvSpPr>
          <p:cNvPr id="6" name="TextBox 5"/>
          <p:cNvSpPr txBox="1"/>
          <p:nvPr/>
        </p:nvSpPr>
        <p:spPr>
          <a:xfrm>
            <a:off x="5544861" y="2140954"/>
            <a:ext cx="2236510" cy="369332"/>
          </a:xfrm>
          <a:prstGeom prst="rect">
            <a:avLst/>
          </a:prstGeom>
          <a:noFill/>
        </p:spPr>
        <p:txBody>
          <a:bodyPr wrap="none" rtlCol="0">
            <a:spAutoFit/>
          </a:bodyPr>
          <a:lstStyle/>
          <a:p>
            <a:r>
              <a:rPr lang="en-GB" dirty="0" smtClean="0"/>
              <a:t>The </a:t>
            </a:r>
            <a:r>
              <a:rPr lang="en-GB" i="1" dirty="0" smtClean="0"/>
              <a:t>value</a:t>
            </a:r>
            <a:r>
              <a:rPr lang="en-GB" dirty="0" smtClean="0"/>
              <a:t> argument</a:t>
            </a:r>
            <a:endParaRPr lang="en-GB" i="1" dirty="0"/>
          </a:p>
        </p:txBody>
      </p:sp>
      <p:cxnSp>
        <p:nvCxnSpPr>
          <p:cNvPr id="8" name="Straight Arrow Connector 7"/>
          <p:cNvCxnSpPr/>
          <p:nvPr/>
        </p:nvCxnSpPr>
        <p:spPr bwMode="auto">
          <a:xfrm flipH="1">
            <a:off x="4843849" y="2510286"/>
            <a:ext cx="938765" cy="891941"/>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7" name="Straight Arrow Connector 6"/>
          <p:cNvCxnSpPr/>
          <p:nvPr/>
        </p:nvCxnSpPr>
        <p:spPr bwMode="auto">
          <a:xfrm flipH="1">
            <a:off x="4679092" y="2510286"/>
            <a:ext cx="1103522" cy="319881"/>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2806911875"/>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Exercise 5</a:t>
            </a:r>
            <a:endParaRPr lang="en-GB" dirty="0"/>
          </a:p>
        </p:txBody>
      </p:sp>
      <p:sp>
        <p:nvSpPr>
          <p:cNvPr id="3" name="Content Placeholder 2"/>
          <p:cNvSpPr>
            <a:spLocks noGrp="1"/>
          </p:cNvSpPr>
          <p:nvPr>
            <p:ph idx="1"/>
          </p:nvPr>
        </p:nvSpPr>
        <p:spPr>
          <a:xfrm>
            <a:off x="1047750" y="2307771"/>
            <a:ext cx="7029450" cy="3531054"/>
          </a:xfrm>
        </p:spPr>
        <p:txBody>
          <a:bodyPr/>
          <a:lstStyle/>
          <a:p>
            <a:r>
              <a:rPr lang="en-GB" dirty="0" smtClean="0"/>
              <a:t>Each ship under construction in  boat yard, is given an identification number and it’s current status which can be “Waiting Materials”, “Under Construction” or “Construction Complete”</a:t>
            </a:r>
            <a:br>
              <a:rPr lang="en-GB" dirty="0" smtClean="0"/>
            </a:br>
            <a:r>
              <a:rPr lang="en-GB" dirty="0" smtClean="0"/>
              <a:t>Note: You can’t use a bool for the status because there are more than two states.</a:t>
            </a:r>
            <a:br>
              <a:rPr lang="en-GB" dirty="0" smtClean="0"/>
            </a:br>
            <a:r>
              <a:rPr lang="en-GB" dirty="0" smtClean="0"/>
              <a:t>Create a ship, give it an ID and status, then display the ship’s ID and status.</a:t>
            </a:r>
          </a:p>
          <a:p>
            <a:endParaRPr lang="en-GB" dirty="0"/>
          </a:p>
          <a:p>
            <a:r>
              <a:rPr lang="en-GB" dirty="0" smtClean="0"/>
              <a:t>Each book requires a title, author and price</a:t>
            </a:r>
            <a:br>
              <a:rPr lang="en-GB" dirty="0" smtClean="0"/>
            </a:br>
            <a:r>
              <a:rPr lang="en-GB" dirty="0" smtClean="0"/>
              <a:t>Create a book, set the values and display them</a:t>
            </a:r>
            <a:endParaRPr lang="en-GB" dirty="0"/>
          </a:p>
        </p:txBody>
      </p:sp>
      <p:sp>
        <p:nvSpPr>
          <p:cNvPr id="4" name="Footer Placeholder 3"/>
          <p:cNvSpPr>
            <a:spLocks noGrp="1"/>
          </p:cNvSpPr>
          <p:nvPr>
            <p:ph type="ftr" sz="quarter" idx="10"/>
          </p:nvPr>
        </p:nvSpPr>
        <p:spPr/>
        <p:txBody>
          <a:bodyPr/>
          <a:lstStyle/>
          <a:p>
            <a:pPr>
              <a:defRPr/>
            </a:pPr>
            <a:r>
              <a:rPr lang="en-US" altLang="en-US" smtClean="0"/>
              <a:t>GD &amp; H</a:t>
            </a:r>
            <a:endParaRPr lang="en-US" altLang="en-US"/>
          </a:p>
        </p:txBody>
      </p:sp>
      <p:sp>
        <p:nvSpPr>
          <p:cNvPr id="5" name="TextBox 4"/>
          <p:cNvSpPr txBox="1"/>
          <p:nvPr/>
        </p:nvSpPr>
        <p:spPr>
          <a:xfrm>
            <a:off x="1047749" y="738111"/>
            <a:ext cx="7356021" cy="1200329"/>
          </a:xfrm>
          <a:prstGeom prst="rect">
            <a:avLst/>
          </a:prstGeom>
          <a:noFill/>
        </p:spPr>
        <p:txBody>
          <a:bodyPr wrap="square" rtlCol="0">
            <a:spAutoFit/>
          </a:bodyPr>
          <a:lstStyle/>
          <a:p>
            <a:r>
              <a:rPr lang="en-GB" sz="2400" dirty="0" smtClean="0"/>
              <a:t>Create an appropriate class</a:t>
            </a:r>
            <a:r>
              <a:rPr lang="en-GB" sz="2400" dirty="0"/>
              <a:t> </a:t>
            </a:r>
            <a:r>
              <a:rPr lang="en-GB" sz="2400" dirty="0" smtClean="0"/>
              <a:t>and attributes</a:t>
            </a:r>
          </a:p>
          <a:p>
            <a:r>
              <a:rPr lang="en-GB" sz="2400" dirty="0" smtClean="0"/>
              <a:t>Create an object then set the attribute values and read them back</a:t>
            </a:r>
            <a:endParaRPr lang="en-GB" sz="2400" dirty="0"/>
          </a:p>
        </p:txBody>
      </p:sp>
    </p:spTree>
    <p:extLst>
      <p:ext uri="{BB962C8B-B14F-4D97-AF65-F5344CB8AC3E}">
        <p14:creationId xmlns:p14="http://schemas.microsoft.com/office/powerpoint/2010/main" val="405064129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7175" y="0"/>
            <a:ext cx="8686800" cy="508237"/>
          </a:xfrm>
        </p:spPr>
        <p:txBody>
          <a:bodyPr/>
          <a:lstStyle/>
          <a:p>
            <a:r>
              <a:rPr lang="en-GB" dirty="0" smtClean="0"/>
              <a:t>Class Constructor Pattern</a:t>
            </a:r>
            <a:endParaRPr lang="en-GB" dirty="0"/>
          </a:p>
        </p:txBody>
      </p:sp>
      <p:sp>
        <p:nvSpPr>
          <p:cNvPr id="3" name="Content Placeholder 2"/>
          <p:cNvSpPr>
            <a:spLocks noGrp="1"/>
          </p:cNvSpPr>
          <p:nvPr>
            <p:ph idx="1"/>
          </p:nvPr>
        </p:nvSpPr>
        <p:spPr>
          <a:xfrm>
            <a:off x="1085850" y="558371"/>
            <a:ext cx="7029450" cy="609600"/>
          </a:xfrm>
        </p:spPr>
        <p:txBody>
          <a:bodyPr/>
          <a:lstStyle/>
          <a:p>
            <a:r>
              <a:rPr lang="en-GB" dirty="0" smtClean="0"/>
              <a:t>Specify how values in the attributes will be initialised</a:t>
            </a:r>
            <a:br>
              <a:rPr lang="en-GB" dirty="0" smtClean="0"/>
            </a:br>
            <a:r>
              <a:rPr lang="en-GB" dirty="0" smtClean="0"/>
              <a:t>and/or perform some initial object setup</a:t>
            </a:r>
            <a:endParaRPr lang="en-GB" dirty="0"/>
          </a:p>
        </p:txBody>
      </p:sp>
      <p:sp>
        <p:nvSpPr>
          <p:cNvPr id="4" name="Footer Placeholder 3"/>
          <p:cNvSpPr>
            <a:spLocks noGrp="1"/>
          </p:cNvSpPr>
          <p:nvPr>
            <p:ph type="ftr" sz="quarter" idx="10"/>
          </p:nvPr>
        </p:nvSpPr>
        <p:spPr/>
        <p:txBody>
          <a:bodyPr/>
          <a:lstStyle/>
          <a:p>
            <a:pPr>
              <a:defRPr/>
            </a:pPr>
            <a:r>
              <a:rPr lang="en-US" altLang="en-US" smtClean="0"/>
              <a:t>GD &amp; H</a:t>
            </a:r>
            <a:endParaRPr lang="en-US" altLang="en-US"/>
          </a:p>
        </p:txBody>
      </p:sp>
      <p:sp>
        <p:nvSpPr>
          <p:cNvPr id="5" name="TextBox 4"/>
          <p:cNvSpPr txBox="1"/>
          <p:nvPr/>
        </p:nvSpPr>
        <p:spPr>
          <a:xfrm>
            <a:off x="881742" y="1276912"/>
            <a:ext cx="7007046" cy="4524315"/>
          </a:xfrm>
          <a:prstGeom prst="rect">
            <a:avLst/>
          </a:prstGeom>
          <a:noFill/>
        </p:spPr>
        <p:txBody>
          <a:bodyPr wrap="none" rtlCol="0">
            <a:spAutoFit/>
          </a:bodyPr>
          <a:lstStyle/>
          <a:p>
            <a:pPr marL="0" indent="0">
              <a:buFont typeface="Monotype Sorts" pitchFamily="2" charset="2"/>
              <a:buNone/>
            </a:pPr>
            <a:r>
              <a:rPr lang="en-GB" dirty="0"/>
              <a:t>class </a:t>
            </a:r>
            <a:r>
              <a:rPr lang="en-GB" i="1" dirty="0" err="1"/>
              <a:t>ClassName</a:t>
            </a:r>
            <a:r>
              <a:rPr lang="en-GB" dirty="0"/>
              <a:t/>
            </a:r>
            <a:br>
              <a:rPr lang="en-GB" dirty="0"/>
            </a:br>
            <a:r>
              <a:rPr lang="en-GB" dirty="0"/>
              <a:t>{</a:t>
            </a:r>
            <a:br>
              <a:rPr lang="en-GB" dirty="0"/>
            </a:br>
            <a:r>
              <a:rPr lang="en-GB" dirty="0"/>
              <a:t>      // Attributes</a:t>
            </a:r>
            <a:br>
              <a:rPr lang="en-GB" dirty="0"/>
            </a:br>
            <a:r>
              <a:rPr lang="en-GB" dirty="0" smtClean="0"/>
              <a:t>private:</a:t>
            </a:r>
            <a:br>
              <a:rPr lang="en-GB" dirty="0" smtClean="0"/>
            </a:br>
            <a:r>
              <a:rPr lang="en-GB" dirty="0" smtClean="0"/>
              <a:t>      </a:t>
            </a:r>
            <a:r>
              <a:rPr lang="en-GB" i="1" dirty="0" smtClean="0"/>
              <a:t>type</a:t>
            </a:r>
            <a:r>
              <a:rPr lang="en-GB" dirty="0" smtClean="0"/>
              <a:t> </a:t>
            </a:r>
            <a:r>
              <a:rPr lang="en-GB" dirty="0"/>
              <a:t>_</a:t>
            </a:r>
            <a:r>
              <a:rPr lang="en-GB" i="1" dirty="0" err="1"/>
              <a:t>attributeName</a:t>
            </a:r>
            <a:r>
              <a:rPr lang="en-GB" dirty="0"/>
              <a:t>;</a:t>
            </a:r>
            <a:br>
              <a:rPr lang="en-GB" dirty="0"/>
            </a:br>
            <a:r>
              <a:rPr lang="en-GB" dirty="0"/>
              <a:t/>
            </a:r>
            <a:br>
              <a:rPr lang="en-GB" dirty="0"/>
            </a:br>
            <a:r>
              <a:rPr lang="en-GB" dirty="0"/>
              <a:t>      // </a:t>
            </a:r>
            <a:r>
              <a:rPr lang="en-GB" dirty="0" smtClean="0"/>
              <a:t>Constructors</a:t>
            </a:r>
            <a:br>
              <a:rPr lang="en-GB" dirty="0" smtClean="0"/>
            </a:br>
            <a:r>
              <a:rPr lang="en-GB" dirty="0" smtClean="0"/>
              <a:t>public:</a:t>
            </a:r>
            <a:br>
              <a:rPr lang="en-GB" dirty="0" smtClean="0"/>
            </a:br>
            <a:r>
              <a:rPr lang="en-GB" dirty="0" smtClean="0"/>
              <a:t>      </a:t>
            </a:r>
            <a:r>
              <a:rPr lang="en-GB" dirty="0" err="1" smtClean="0"/>
              <a:t>ClassName</a:t>
            </a:r>
            <a:r>
              <a:rPr lang="en-GB" dirty="0" smtClean="0"/>
              <a:t>(</a:t>
            </a:r>
            <a:r>
              <a:rPr lang="en-GB" altLang="en-US" i="1" dirty="0" smtClean="0"/>
              <a:t>argumentDeclaration1</a:t>
            </a:r>
            <a:r>
              <a:rPr lang="en-GB" altLang="en-US" dirty="0"/>
              <a:t>, </a:t>
            </a:r>
            <a:r>
              <a:rPr lang="en-GB" altLang="en-US" i="1" dirty="0"/>
              <a:t>argumentDeclaration2</a:t>
            </a:r>
            <a:r>
              <a:rPr lang="en-GB" altLang="en-US" dirty="0"/>
              <a:t>, </a:t>
            </a:r>
            <a:r>
              <a:rPr lang="en-GB" altLang="en-US" dirty="0" smtClean="0"/>
              <a:t>….)</a:t>
            </a:r>
            <a:r>
              <a:rPr lang="en-GB" altLang="en-US" dirty="0"/>
              <a:t>;</a:t>
            </a:r>
            <a:r>
              <a:rPr lang="en-GB" dirty="0"/>
              <a:t/>
            </a:r>
            <a:br>
              <a:rPr lang="en-GB" dirty="0"/>
            </a:br>
            <a:r>
              <a:rPr lang="en-GB" dirty="0"/>
              <a:t/>
            </a:r>
            <a:br>
              <a:rPr lang="en-GB" dirty="0"/>
            </a:br>
            <a:r>
              <a:rPr lang="en-GB" dirty="0"/>
              <a:t>      // </a:t>
            </a:r>
            <a:r>
              <a:rPr lang="en-GB" dirty="0" smtClean="0"/>
              <a:t>Properties</a:t>
            </a:r>
            <a:r>
              <a:rPr lang="en-GB" dirty="0"/>
              <a:t/>
            </a:r>
            <a:br>
              <a:rPr lang="en-GB" dirty="0"/>
            </a:br>
            <a:r>
              <a:rPr lang="en-GB" dirty="0"/>
              <a:t>      // Methods</a:t>
            </a:r>
            <a:br>
              <a:rPr lang="en-GB" dirty="0"/>
            </a:br>
            <a:r>
              <a:rPr lang="en-GB" dirty="0" smtClean="0"/>
              <a:t>};</a:t>
            </a:r>
            <a:br>
              <a:rPr lang="en-GB" dirty="0" smtClean="0"/>
            </a:br>
            <a:r>
              <a:rPr lang="en-GB" dirty="0" smtClean="0"/>
              <a:t/>
            </a:r>
            <a:br>
              <a:rPr lang="en-GB" dirty="0" smtClean="0"/>
            </a:br>
            <a:r>
              <a:rPr lang="en-GB" altLang="en-US" dirty="0"/>
              <a:t>Declaration of arguments is identical to variable declaration</a:t>
            </a:r>
          </a:p>
          <a:p>
            <a:pPr marL="0" indent="0">
              <a:buFont typeface="Monotype Sorts" pitchFamily="2" charset="2"/>
              <a:buNone/>
            </a:pPr>
            <a:r>
              <a:rPr lang="en-GB" altLang="en-US" i="1" dirty="0" err="1"/>
              <a:t>argumentDeclaration</a:t>
            </a:r>
            <a:r>
              <a:rPr lang="en-GB" altLang="en-US" i="1" dirty="0"/>
              <a:t> </a:t>
            </a:r>
            <a:r>
              <a:rPr lang="en-GB" altLang="en-US" dirty="0"/>
              <a:t>= </a:t>
            </a:r>
            <a:r>
              <a:rPr lang="en-GB" altLang="en-US" b="1" dirty="0"/>
              <a:t>type</a:t>
            </a:r>
            <a:r>
              <a:rPr lang="en-GB" altLang="en-US" dirty="0"/>
              <a:t> </a:t>
            </a:r>
            <a:r>
              <a:rPr lang="en-GB" altLang="en-US" i="1" dirty="0" err="1" smtClean="0"/>
              <a:t>argumentName</a:t>
            </a:r>
            <a:r>
              <a:rPr lang="en-GB" dirty="0" smtClean="0"/>
              <a:t> </a:t>
            </a:r>
            <a:endParaRPr lang="en-GB" dirty="0"/>
          </a:p>
        </p:txBody>
      </p:sp>
      <p:sp>
        <p:nvSpPr>
          <p:cNvPr id="6" name="TextBox 15"/>
          <p:cNvSpPr txBox="1">
            <a:spLocks noChangeArrowheads="1"/>
          </p:cNvSpPr>
          <p:nvPr/>
        </p:nvSpPr>
        <p:spPr bwMode="auto">
          <a:xfrm>
            <a:off x="4923196" y="5926743"/>
            <a:ext cx="3308350" cy="646113"/>
          </a:xfrm>
          <a:prstGeom prst="rect">
            <a:avLst/>
          </a:prstGeom>
          <a:noFill/>
          <a:ln w="25400">
            <a:solidFill>
              <a:schemeClr val="tx1"/>
            </a:solidFill>
            <a:prstDash val="dash"/>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GB" altLang="en-US" sz="1800" b="1" dirty="0"/>
              <a:t>type</a:t>
            </a:r>
            <a:r>
              <a:rPr kumimoji="0" lang="en-GB" altLang="en-US" sz="1800" dirty="0"/>
              <a:t> is </a:t>
            </a:r>
            <a:r>
              <a:rPr kumimoji="0" lang="en-GB" altLang="en-US" sz="1800" dirty="0" err="1"/>
              <a:t>int</a:t>
            </a:r>
            <a:r>
              <a:rPr kumimoji="0" lang="en-GB" altLang="en-US" sz="1800" dirty="0"/>
              <a:t>, double, string, </a:t>
            </a:r>
            <a:r>
              <a:rPr kumimoji="0" lang="en-GB" altLang="en-US" sz="1800" dirty="0" err="1" smtClean="0"/>
              <a:t>int</a:t>
            </a:r>
            <a:r>
              <a:rPr kumimoji="0" lang="en-GB" altLang="en-US" sz="1800" dirty="0" smtClean="0"/>
              <a:t> [], string [], </a:t>
            </a:r>
            <a:r>
              <a:rPr kumimoji="0" lang="en-GB" altLang="en-US" sz="1800" dirty="0"/>
              <a:t>etc.</a:t>
            </a:r>
            <a:endParaRPr kumimoji="0" lang="en-GB" altLang="en-US" sz="1800" b="1" u="sng" dirty="0"/>
          </a:p>
        </p:txBody>
      </p:sp>
      <p:cxnSp>
        <p:nvCxnSpPr>
          <p:cNvPr id="7" name="Straight Arrow Connector 12"/>
          <p:cNvCxnSpPr>
            <a:cxnSpLocks noChangeShapeType="1"/>
            <a:stCxn id="6" idx="1"/>
          </p:cNvCxnSpPr>
          <p:nvPr/>
        </p:nvCxnSpPr>
        <p:spPr bwMode="auto">
          <a:xfrm flipH="1" flipV="1">
            <a:off x="3723503" y="5801227"/>
            <a:ext cx="1199693" cy="448573"/>
          </a:xfrm>
          <a:prstGeom prst="straightConnector1">
            <a:avLst/>
          </a:prstGeom>
          <a:noFill/>
          <a:ln w="9525" algn="ctr">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1" name="TextBox 2"/>
          <p:cNvSpPr txBox="1">
            <a:spLocks noChangeArrowheads="1"/>
          </p:cNvSpPr>
          <p:nvPr/>
        </p:nvSpPr>
        <p:spPr bwMode="auto">
          <a:xfrm>
            <a:off x="6811963" y="1573892"/>
            <a:ext cx="2332037" cy="1477328"/>
          </a:xfrm>
          <a:prstGeom prst="rect">
            <a:avLst/>
          </a:prstGeom>
          <a:noFill/>
          <a:ln w="25400">
            <a:solidFill>
              <a:schemeClr val="tx1"/>
            </a:solidFill>
            <a:prstDash val="dash"/>
            <a:miter lim="800000"/>
            <a:headEnd/>
            <a:tailEnd/>
          </a:ln>
          <a:extLst>
            <a:ext uri="{909E8E84-426E-40DD-AFC4-6F175D3DCCD1}">
              <a14:hiddenFill xmlns:a14="http://schemas.microsoft.com/office/drawing/2010/main">
                <a:solidFill>
                  <a:srgbClr val="FFFFFF"/>
                </a:solidFill>
              </a14:hiddenFill>
            </a:ext>
          </a:extLst>
        </p:spPr>
        <p:txBody>
          <a:bodyPr wrap="square">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GB" altLang="en-US" sz="1800" dirty="0"/>
              <a:t>Comma separated list of arguments </a:t>
            </a:r>
            <a:r>
              <a:rPr kumimoji="0" lang="en-GB" altLang="en-US" sz="1800" dirty="0" smtClean="0"/>
              <a:t>declarations</a:t>
            </a:r>
            <a:br>
              <a:rPr kumimoji="0" lang="en-GB" altLang="en-US" sz="1800" dirty="0" smtClean="0"/>
            </a:br>
            <a:r>
              <a:rPr kumimoji="0" lang="en-GB" altLang="en-US" sz="1800" dirty="0" smtClean="0"/>
              <a:t>arguments </a:t>
            </a:r>
            <a:br>
              <a:rPr kumimoji="0" lang="en-GB" altLang="en-US" sz="1800" dirty="0" smtClean="0"/>
            </a:br>
            <a:r>
              <a:rPr kumimoji="0" lang="en-GB" altLang="en-US" sz="1800" dirty="0" smtClean="0">
                <a:solidFill>
                  <a:srgbClr val="FF0000"/>
                </a:solidFill>
              </a:rPr>
              <a:t>(or none)</a:t>
            </a:r>
            <a:endParaRPr kumimoji="0" lang="en-GB" altLang="en-US" sz="1800" dirty="0">
              <a:solidFill>
                <a:srgbClr val="FF0000"/>
              </a:solidFill>
            </a:endParaRPr>
          </a:p>
        </p:txBody>
      </p:sp>
      <p:cxnSp>
        <p:nvCxnSpPr>
          <p:cNvPr id="12" name="Straight Arrow Connector 4"/>
          <p:cNvCxnSpPr>
            <a:cxnSpLocks noChangeShapeType="1"/>
            <a:stCxn id="11" idx="1"/>
          </p:cNvCxnSpPr>
          <p:nvPr/>
        </p:nvCxnSpPr>
        <p:spPr bwMode="auto">
          <a:xfrm flipH="1">
            <a:off x="5107167" y="2312556"/>
            <a:ext cx="1704796" cy="1146159"/>
          </a:xfrm>
          <a:prstGeom prst="straightConnector1">
            <a:avLst/>
          </a:prstGeom>
          <a:noFill/>
          <a:ln w="9525" algn="ctr">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294227117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p:cNvSpPr>
            <a:spLocks noGrp="1"/>
          </p:cNvSpPr>
          <p:nvPr>
            <p:ph type="ftr" sz="quarter" idx="10"/>
          </p:nvPr>
        </p:nvSpPr>
        <p:spPr/>
        <p:txBody>
          <a:bodyPr/>
          <a:lstStyle/>
          <a:p>
            <a:pPr>
              <a:defRPr/>
            </a:pPr>
            <a:r>
              <a:rPr lang="en-US" altLang="en-US" smtClean="0"/>
              <a:t>GD &amp; H</a:t>
            </a:r>
            <a:endParaRPr lang="en-US" altLang="en-US"/>
          </a:p>
        </p:txBody>
      </p:sp>
      <p:sp>
        <p:nvSpPr>
          <p:cNvPr id="6" name="Content Placeholder 2"/>
          <p:cNvSpPr txBox="1">
            <a:spLocks/>
          </p:cNvSpPr>
          <p:nvPr/>
        </p:nvSpPr>
        <p:spPr bwMode="auto">
          <a:xfrm>
            <a:off x="1097176" y="323592"/>
            <a:ext cx="7029450" cy="38486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lr>
                <a:schemeClr val="folHlink"/>
              </a:buClr>
              <a:buSzPct val="90000"/>
              <a:buFont typeface="Monotype Sorts" pitchFamily="2" charset="2"/>
              <a:buChar char="n"/>
              <a:defRPr kumimoji="1" sz="2000" kern="1200">
                <a:solidFill>
                  <a:schemeClr val="tx1"/>
                </a:solidFill>
                <a:latin typeface="+mn-lt"/>
                <a:ea typeface="+mn-ea"/>
                <a:cs typeface="+mn-cs"/>
              </a:defRPr>
            </a:lvl1pPr>
            <a:lvl2pPr marL="742950" indent="-285750" algn="l" rtl="0" eaLnBrk="0" fontAlgn="base" hangingPunct="0">
              <a:spcBef>
                <a:spcPct val="20000"/>
              </a:spcBef>
              <a:spcAft>
                <a:spcPct val="0"/>
              </a:spcAft>
              <a:buClr>
                <a:schemeClr val="accent2"/>
              </a:buClr>
              <a:buSzPct val="90000"/>
              <a:buFont typeface="Monotype Sorts" pitchFamily="2" charset="2"/>
              <a:buChar char="F"/>
              <a:defRPr kumimoji="1" kern="1200">
                <a:solidFill>
                  <a:schemeClr val="tx1"/>
                </a:solidFill>
                <a:latin typeface="+mn-lt"/>
                <a:ea typeface="+mn-ea"/>
                <a:cs typeface="+mn-cs"/>
              </a:defRPr>
            </a:lvl2pPr>
            <a:lvl3pPr marL="1143000" indent="-228600" algn="l" rtl="0" eaLnBrk="0" fontAlgn="base" hangingPunct="0">
              <a:spcBef>
                <a:spcPct val="20000"/>
              </a:spcBef>
              <a:spcAft>
                <a:spcPct val="0"/>
              </a:spcAft>
              <a:buClr>
                <a:srgbClr val="33CC33"/>
              </a:buClr>
              <a:buSzPct val="90000"/>
              <a:buFont typeface="Monotype Sorts" pitchFamily="2" charset="2"/>
              <a:buChar char="4"/>
              <a:defRPr kumimoji="1" kern="1200">
                <a:solidFill>
                  <a:schemeClr val="tx1"/>
                </a:solidFill>
                <a:latin typeface="+mn-lt"/>
                <a:ea typeface="+mn-ea"/>
                <a:cs typeface="+mn-cs"/>
              </a:defRPr>
            </a:lvl3pPr>
            <a:lvl4pPr marL="1600200" indent="-228600" algn="l" rtl="0" eaLnBrk="0" fontAlgn="base" hangingPunct="0">
              <a:spcBef>
                <a:spcPct val="20000"/>
              </a:spcBef>
              <a:spcAft>
                <a:spcPct val="0"/>
              </a:spcAft>
              <a:buClr>
                <a:schemeClr val="hlink"/>
              </a:buClr>
              <a:buChar char="–"/>
              <a:defRPr kumimoji="1" kern="1200">
                <a:solidFill>
                  <a:schemeClr val="tx1"/>
                </a:solidFill>
                <a:latin typeface="+mn-lt"/>
                <a:ea typeface="+mn-ea"/>
                <a:cs typeface="+mn-cs"/>
              </a:defRPr>
            </a:lvl4pPr>
            <a:lvl5pPr marL="2057400" indent="-228600" algn="l" rtl="0" eaLnBrk="0" fontAlgn="base" hangingPunct="0">
              <a:spcBef>
                <a:spcPct val="20000"/>
              </a:spcBef>
              <a:spcAft>
                <a:spcPct val="0"/>
              </a:spcAft>
              <a:buChar char="»"/>
              <a:defRPr kumimoji="1"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smtClean="0"/>
              <a:t>Code for constructors is placed in separate .</a:t>
            </a:r>
            <a:r>
              <a:rPr lang="en-GB" dirty="0" err="1" smtClean="0"/>
              <a:t>cpp</a:t>
            </a:r>
            <a:r>
              <a:rPr lang="en-GB" dirty="0" smtClean="0"/>
              <a:t> file</a:t>
            </a:r>
            <a:endParaRPr lang="en-GB" dirty="0"/>
          </a:p>
        </p:txBody>
      </p:sp>
      <p:sp>
        <p:nvSpPr>
          <p:cNvPr id="7" name="TextBox 6"/>
          <p:cNvSpPr txBox="1"/>
          <p:nvPr/>
        </p:nvSpPr>
        <p:spPr>
          <a:xfrm>
            <a:off x="446466" y="863367"/>
            <a:ext cx="7071167" cy="4247317"/>
          </a:xfrm>
          <a:prstGeom prst="rect">
            <a:avLst/>
          </a:prstGeom>
          <a:noFill/>
          <a:ln w="12700">
            <a:solidFill>
              <a:schemeClr val="tx1"/>
            </a:solidFill>
          </a:ln>
        </p:spPr>
        <p:txBody>
          <a:bodyPr wrap="none" rtlCol="0">
            <a:spAutoFit/>
          </a:bodyPr>
          <a:lstStyle/>
          <a:p>
            <a:r>
              <a:rPr lang="en-GB" b="1" i="1" u="sng" dirty="0" err="1" smtClean="0"/>
              <a:t>ClassName</a:t>
            </a:r>
            <a:r>
              <a:rPr lang="en-GB" b="1" u="sng" dirty="0" err="1" smtClean="0"/>
              <a:t>.h</a:t>
            </a:r>
            <a:r>
              <a:rPr lang="en-GB" dirty="0" smtClean="0"/>
              <a:t/>
            </a:r>
            <a:br>
              <a:rPr lang="en-GB" dirty="0" smtClean="0"/>
            </a:br>
            <a:r>
              <a:rPr lang="en-GB" dirty="0" smtClean="0"/>
              <a:t/>
            </a:r>
            <a:br>
              <a:rPr lang="en-GB" dirty="0" smtClean="0"/>
            </a:br>
            <a:r>
              <a:rPr lang="en-GB" dirty="0" smtClean="0"/>
              <a:t>class </a:t>
            </a:r>
            <a:r>
              <a:rPr lang="en-GB" i="1" dirty="0" err="1"/>
              <a:t>ClassName</a:t>
            </a:r>
            <a:r>
              <a:rPr lang="en-GB" dirty="0"/>
              <a:t/>
            </a:r>
            <a:br>
              <a:rPr lang="en-GB" dirty="0"/>
            </a:br>
            <a:r>
              <a:rPr lang="en-GB" dirty="0"/>
              <a:t>{</a:t>
            </a:r>
            <a:br>
              <a:rPr lang="en-GB" dirty="0"/>
            </a:br>
            <a:r>
              <a:rPr lang="en-GB" dirty="0"/>
              <a:t>      // Attributes</a:t>
            </a:r>
            <a:br>
              <a:rPr lang="en-GB" dirty="0"/>
            </a:br>
            <a:r>
              <a:rPr lang="en-GB" dirty="0"/>
              <a:t>private:</a:t>
            </a:r>
            <a:br>
              <a:rPr lang="en-GB" dirty="0"/>
            </a:br>
            <a:r>
              <a:rPr lang="en-GB" dirty="0"/>
              <a:t>      </a:t>
            </a:r>
            <a:r>
              <a:rPr lang="en-GB" i="1" dirty="0"/>
              <a:t>type</a:t>
            </a:r>
            <a:r>
              <a:rPr lang="en-GB" dirty="0"/>
              <a:t> _</a:t>
            </a:r>
            <a:r>
              <a:rPr lang="en-GB" i="1" dirty="0" err="1"/>
              <a:t>attributeName</a:t>
            </a:r>
            <a:r>
              <a:rPr lang="en-GB" dirty="0"/>
              <a:t>;</a:t>
            </a:r>
            <a:br>
              <a:rPr lang="en-GB" dirty="0"/>
            </a:br>
            <a:r>
              <a:rPr lang="en-GB" dirty="0"/>
              <a:t/>
            </a:r>
            <a:br>
              <a:rPr lang="en-GB" dirty="0"/>
            </a:br>
            <a:r>
              <a:rPr lang="en-GB" dirty="0"/>
              <a:t>      // Constructors</a:t>
            </a:r>
            <a:br>
              <a:rPr lang="en-GB" dirty="0"/>
            </a:br>
            <a:r>
              <a:rPr lang="en-GB" dirty="0"/>
              <a:t>public:</a:t>
            </a:r>
            <a:br>
              <a:rPr lang="en-GB" dirty="0"/>
            </a:br>
            <a:r>
              <a:rPr lang="en-GB" dirty="0"/>
              <a:t>      </a:t>
            </a:r>
            <a:r>
              <a:rPr lang="en-GB" dirty="0" err="1"/>
              <a:t>ClassName</a:t>
            </a:r>
            <a:r>
              <a:rPr lang="en-GB" dirty="0"/>
              <a:t>(</a:t>
            </a:r>
            <a:r>
              <a:rPr lang="en-GB" altLang="en-US" i="1" dirty="0"/>
              <a:t>argumentDeclaration1</a:t>
            </a:r>
            <a:r>
              <a:rPr lang="en-GB" altLang="en-US" dirty="0"/>
              <a:t>, </a:t>
            </a:r>
            <a:r>
              <a:rPr lang="en-GB" altLang="en-US" i="1" dirty="0"/>
              <a:t>argumentDeclaration2</a:t>
            </a:r>
            <a:r>
              <a:rPr lang="en-GB" altLang="en-US" dirty="0"/>
              <a:t>, ….);</a:t>
            </a:r>
            <a:r>
              <a:rPr lang="en-GB" dirty="0"/>
              <a:t/>
            </a:r>
            <a:br>
              <a:rPr lang="en-GB" dirty="0"/>
            </a:br>
            <a:r>
              <a:rPr lang="en-GB" dirty="0"/>
              <a:t/>
            </a:r>
            <a:br>
              <a:rPr lang="en-GB" dirty="0"/>
            </a:br>
            <a:r>
              <a:rPr lang="en-GB" dirty="0"/>
              <a:t>      // Properties</a:t>
            </a:r>
            <a:br>
              <a:rPr lang="en-GB" dirty="0"/>
            </a:br>
            <a:r>
              <a:rPr lang="en-GB" dirty="0"/>
              <a:t>      // Methods</a:t>
            </a:r>
            <a:br>
              <a:rPr lang="en-GB" dirty="0"/>
            </a:br>
            <a:r>
              <a:rPr lang="en-GB" dirty="0" smtClean="0"/>
              <a:t>};</a:t>
            </a:r>
            <a:endParaRPr lang="en-GB" dirty="0"/>
          </a:p>
        </p:txBody>
      </p:sp>
      <p:sp>
        <p:nvSpPr>
          <p:cNvPr id="5" name="TextBox 4"/>
          <p:cNvSpPr txBox="1"/>
          <p:nvPr/>
        </p:nvSpPr>
        <p:spPr>
          <a:xfrm>
            <a:off x="3279555" y="4604952"/>
            <a:ext cx="5586786" cy="1815882"/>
          </a:xfrm>
          <a:prstGeom prst="rect">
            <a:avLst/>
          </a:prstGeom>
          <a:solidFill>
            <a:schemeClr val="bg1"/>
          </a:solidFill>
          <a:ln w="12700">
            <a:solidFill>
              <a:schemeClr val="tx1"/>
            </a:solidFill>
          </a:ln>
        </p:spPr>
        <p:txBody>
          <a:bodyPr wrap="none" rtlCol="0">
            <a:spAutoFit/>
          </a:bodyPr>
          <a:lstStyle/>
          <a:p>
            <a:r>
              <a:rPr lang="en-GB" b="1" i="1" u="sng" dirty="0" smtClean="0"/>
              <a:t>ClassName</a:t>
            </a:r>
            <a:r>
              <a:rPr lang="en-GB" b="1" u="sng" dirty="0" smtClean="0"/>
              <a:t>.cpp</a:t>
            </a:r>
            <a:r>
              <a:rPr lang="en-GB" dirty="0" smtClean="0"/>
              <a:t/>
            </a:r>
            <a:br>
              <a:rPr lang="en-GB" dirty="0" smtClean="0"/>
            </a:br>
            <a:r>
              <a:rPr lang="en-GB" dirty="0" smtClean="0"/>
              <a:t> </a:t>
            </a:r>
          </a:p>
          <a:p>
            <a:r>
              <a:rPr lang="en-GB" dirty="0" err="1" smtClean="0"/>
              <a:t>ClassName</a:t>
            </a:r>
            <a:r>
              <a:rPr lang="en-GB" sz="2000" b="1" dirty="0" smtClean="0">
                <a:solidFill>
                  <a:srgbClr val="FF0000"/>
                </a:solidFill>
              </a:rPr>
              <a:t>::</a:t>
            </a:r>
            <a:r>
              <a:rPr lang="en-GB" dirty="0" err="1" smtClean="0"/>
              <a:t>ClassName</a:t>
            </a:r>
            <a:r>
              <a:rPr lang="en-GB" dirty="0" smtClean="0"/>
              <a:t>(</a:t>
            </a:r>
            <a:r>
              <a:rPr lang="en-GB" altLang="en-US" i="1" dirty="0" smtClean="0"/>
              <a:t>argumentDeclaration1</a:t>
            </a:r>
            <a:r>
              <a:rPr lang="en-GB" altLang="en-US" dirty="0"/>
              <a:t>, </a:t>
            </a:r>
            <a:r>
              <a:rPr lang="en-GB" altLang="en-US" dirty="0" smtClean="0"/>
              <a:t>….)</a:t>
            </a:r>
            <a:r>
              <a:rPr lang="en-GB" altLang="en-US" dirty="0"/>
              <a:t/>
            </a:r>
            <a:br>
              <a:rPr lang="en-GB" altLang="en-US" dirty="0"/>
            </a:br>
            <a:r>
              <a:rPr lang="en-GB" altLang="en-US" dirty="0" smtClean="0"/>
              <a:t>{</a:t>
            </a:r>
            <a:r>
              <a:rPr lang="en-GB" altLang="en-US" dirty="0"/>
              <a:t/>
            </a:r>
            <a:br>
              <a:rPr lang="en-GB" altLang="en-US" dirty="0"/>
            </a:br>
            <a:r>
              <a:rPr lang="en-GB" altLang="en-US" dirty="0" smtClean="0"/>
              <a:t>     this</a:t>
            </a:r>
            <a:r>
              <a:rPr lang="en-GB" dirty="0" smtClean="0">
                <a:sym typeface="Wingdings" panose="05000000000000000000" pitchFamily="2" charset="2"/>
              </a:rPr>
              <a:t></a:t>
            </a:r>
            <a:r>
              <a:rPr lang="en-GB" altLang="en-US" dirty="0" smtClean="0"/>
              <a:t>_</a:t>
            </a:r>
            <a:r>
              <a:rPr lang="en-GB" altLang="en-US" i="1" dirty="0" err="1" smtClean="0"/>
              <a:t>attributeName</a:t>
            </a:r>
            <a:r>
              <a:rPr lang="en-GB" altLang="en-US" dirty="0" smtClean="0"/>
              <a:t> </a:t>
            </a:r>
            <a:r>
              <a:rPr lang="en-GB" altLang="en-US" dirty="0"/>
              <a:t>= </a:t>
            </a:r>
            <a:r>
              <a:rPr lang="en-GB" altLang="en-US" i="1" dirty="0" err="1"/>
              <a:t>argumentName</a:t>
            </a:r>
            <a:r>
              <a:rPr lang="en-GB" altLang="en-US" dirty="0"/>
              <a:t>;</a:t>
            </a:r>
            <a:br>
              <a:rPr lang="en-GB" altLang="en-US" dirty="0"/>
            </a:br>
            <a:r>
              <a:rPr lang="en-GB" altLang="en-US" dirty="0" smtClean="0"/>
              <a:t>}</a:t>
            </a:r>
            <a:endParaRPr lang="en-GB" dirty="0"/>
          </a:p>
        </p:txBody>
      </p:sp>
    </p:spTree>
    <p:extLst>
      <p:ext uri="{BB962C8B-B14F-4D97-AF65-F5344CB8AC3E}">
        <p14:creationId xmlns:p14="http://schemas.microsoft.com/office/powerpoint/2010/main" val="136336444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Constructor</a:t>
            </a:r>
            <a:endParaRPr lang="en-GB" dirty="0"/>
          </a:p>
        </p:txBody>
      </p:sp>
      <p:sp>
        <p:nvSpPr>
          <p:cNvPr id="3" name="Content Placeholder 2"/>
          <p:cNvSpPr>
            <a:spLocks noGrp="1"/>
          </p:cNvSpPr>
          <p:nvPr>
            <p:ph idx="1"/>
          </p:nvPr>
        </p:nvSpPr>
        <p:spPr/>
        <p:txBody>
          <a:bodyPr/>
          <a:lstStyle/>
          <a:p>
            <a:r>
              <a:rPr lang="en-GB" dirty="0" smtClean="0"/>
              <a:t>Named after class</a:t>
            </a:r>
          </a:p>
          <a:p>
            <a:endParaRPr lang="en-GB" dirty="0"/>
          </a:p>
          <a:p>
            <a:r>
              <a:rPr lang="en-GB" dirty="0" smtClean="0"/>
              <a:t>Has NO return type</a:t>
            </a:r>
          </a:p>
          <a:p>
            <a:endParaRPr lang="en-GB" dirty="0"/>
          </a:p>
          <a:p>
            <a:r>
              <a:rPr lang="en-GB" dirty="0" smtClean="0"/>
              <a:t>Never returns a value</a:t>
            </a:r>
            <a:endParaRPr lang="en-GB" dirty="0"/>
          </a:p>
        </p:txBody>
      </p:sp>
      <p:sp>
        <p:nvSpPr>
          <p:cNvPr id="4" name="Footer Placeholder 3"/>
          <p:cNvSpPr>
            <a:spLocks noGrp="1"/>
          </p:cNvSpPr>
          <p:nvPr>
            <p:ph type="ftr" sz="quarter" idx="10"/>
          </p:nvPr>
        </p:nvSpPr>
        <p:spPr/>
        <p:txBody>
          <a:bodyPr/>
          <a:lstStyle/>
          <a:p>
            <a:pPr>
              <a:defRPr/>
            </a:pPr>
            <a:r>
              <a:rPr lang="en-US" altLang="en-US" smtClean="0"/>
              <a:t>GD &amp; H</a:t>
            </a:r>
            <a:endParaRPr lang="en-US" altLang="en-US"/>
          </a:p>
        </p:txBody>
      </p:sp>
    </p:spTree>
    <p:extLst>
      <p:ext uri="{BB962C8B-B14F-4D97-AF65-F5344CB8AC3E}">
        <p14:creationId xmlns:p14="http://schemas.microsoft.com/office/powerpoint/2010/main" val="215476606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7175" y="0"/>
            <a:ext cx="8686800" cy="611227"/>
          </a:xfrm>
        </p:spPr>
        <p:txBody>
          <a:bodyPr/>
          <a:lstStyle/>
          <a:p>
            <a:r>
              <a:rPr lang="en-GB" dirty="0" smtClean="0"/>
              <a:t>Example</a:t>
            </a:r>
            <a:endParaRPr lang="en-GB" dirty="0"/>
          </a:p>
        </p:txBody>
      </p:sp>
      <p:sp>
        <p:nvSpPr>
          <p:cNvPr id="3" name="Content Placeholder 2"/>
          <p:cNvSpPr>
            <a:spLocks noGrp="1"/>
          </p:cNvSpPr>
          <p:nvPr>
            <p:ph idx="1"/>
          </p:nvPr>
        </p:nvSpPr>
        <p:spPr>
          <a:xfrm>
            <a:off x="1047750" y="611228"/>
            <a:ext cx="7029450" cy="5227598"/>
          </a:xfrm>
        </p:spPr>
        <p:txBody>
          <a:bodyPr/>
          <a:lstStyle/>
          <a:p>
            <a:r>
              <a:rPr lang="en-GB" dirty="0" smtClean="0"/>
              <a:t>Create a class for representing a book</a:t>
            </a:r>
            <a:br>
              <a:rPr lang="en-GB" dirty="0" smtClean="0"/>
            </a:br>
            <a:r>
              <a:rPr lang="en-GB" dirty="0" smtClean="0"/>
              <a:t>The book requires a title and author name for the initial attribute values</a:t>
            </a:r>
            <a:endParaRPr lang="en-GB" dirty="0"/>
          </a:p>
        </p:txBody>
      </p:sp>
      <p:sp>
        <p:nvSpPr>
          <p:cNvPr id="4" name="Footer Placeholder 3"/>
          <p:cNvSpPr>
            <a:spLocks noGrp="1"/>
          </p:cNvSpPr>
          <p:nvPr>
            <p:ph type="ftr" sz="quarter" idx="10"/>
          </p:nvPr>
        </p:nvSpPr>
        <p:spPr/>
        <p:txBody>
          <a:bodyPr/>
          <a:lstStyle/>
          <a:p>
            <a:pPr>
              <a:defRPr/>
            </a:pPr>
            <a:r>
              <a:rPr lang="en-US" altLang="en-US" smtClean="0"/>
              <a:t>GD &amp; H</a:t>
            </a:r>
            <a:endParaRPr lang="en-US" altLang="en-US"/>
          </a:p>
        </p:txBody>
      </p:sp>
      <p:sp>
        <p:nvSpPr>
          <p:cNvPr id="5" name="TextBox 4"/>
          <p:cNvSpPr txBox="1"/>
          <p:nvPr/>
        </p:nvSpPr>
        <p:spPr>
          <a:xfrm>
            <a:off x="434707" y="1598452"/>
            <a:ext cx="4044697" cy="5078313"/>
          </a:xfrm>
          <a:prstGeom prst="rect">
            <a:avLst/>
          </a:prstGeom>
          <a:noFill/>
          <a:ln w="12700">
            <a:solidFill>
              <a:schemeClr val="tx1"/>
            </a:solidFill>
          </a:ln>
        </p:spPr>
        <p:txBody>
          <a:bodyPr wrap="none" rtlCol="0">
            <a:spAutoFit/>
          </a:bodyPr>
          <a:lstStyle/>
          <a:p>
            <a:pPr marL="0" indent="0">
              <a:buFont typeface="Monotype Sorts" pitchFamily="2" charset="2"/>
              <a:buNone/>
            </a:pPr>
            <a:r>
              <a:rPr lang="en-GB" b="1" u="sng" dirty="0" err="1" smtClean="0"/>
              <a:t>Book.h</a:t>
            </a:r>
            <a:r>
              <a:rPr lang="en-GB" dirty="0"/>
              <a:t/>
            </a:r>
            <a:br>
              <a:rPr lang="en-GB" dirty="0"/>
            </a:br>
            <a:r>
              <a:rPr lang="en-GB" dirty="0"/>
              <a:t>#include &lt;string&gt;</a:t>
            </a:r>
            <a:br>
              <a:rPr lang="en-GB" dirty="0"/>
            </a:br>
            <a:r>
              <a:rPr lang="en-GB" dirty="0" smtClean="0"/>
              <a:t>using </a:t>
            </a:r>
            <a:r>
              <a:rPr lang="en-GB" dirty="0"/>
              <a:t>namespace </a:t>
            </a:r>
            <a:r>
              <a:rPr lang="en-GB" dirty="0" err="1"/>
              <a:t>std</a:t>
            </a:r>
            <a:r>
              <a:rPr lang="en-GB" dirty="0"/>
              <a:t>;</a:t>
            </a:r>
            <a:br>
              <a:rPr lang="en-GB" dirty="0"/>
            </a:br>
            <a:endParaRPr lang="en-GB" dirty="0"/>
          </a:p>
          <a:p>
            <a:pPr marL="0" indent="0">
              <a:buFont typeface="Monotype Sorts" pitchFamily="2" charset="2"/>
              <a:buNone/>
            </a:pPr>
            <a:r>
              <a:rPr lang="en-GB" dirty="0" smtClean="0"/>
              <a:t>class Book</a:t>
            </a:r>
            <a:r>
              <a:rPr lang="en-GB" dirty="0"/>
              <a:t/>
            </a:r>
            <a:br>
              <a:rPr lang="en-GB" dirty="0"/>
            </a:br>
            <a:r>
              <a:rPr lang="en-GB" dirty="0"/>
              <a:t>{</a:t>
            </a:r>
            <a:br>
              <a:rPr lang="en-GB" dirty="0"/>
            </a:br>
            <a:r>
              <a:rPr lang="en-GB" dirty="0"/>
              <a:t>      // Attributes</a:t>
            </a:r>
            <a:br>
              <a:rPr lang="en-GB" dirty="0"/>
            </a:br>
            <a:r>
              <a:rPr lang="en-GB" dirty="0" smtClean="0"/>
              <a:t>private</a:t>
            </a:r>
            <a:br>
              <a:rPr lang="en-GB" dirty="0" smtClean="0"/>
            </a:br>
            <a:r>
              <a:rPr lang="en-GB" dirty="0" smtClean="0"/>
              <a:t>      string </a:t>
            </a:r>
            <a:r>
              <a:rPr lang="en-GB" dirty="0" smtClean="0">
                <a:solidFill>
                  <a:srgbClr val="FF0000"/>
                </a:solidFill>
              </a:rPr>
              <a:t>_title</a:t>
            </a:r>
            <a:r>
              <a:rPr lang="en-GB" dirty="0" smtClean="0"/>
              <a:t>;</a:t>
            </a:r>
            <a:br>
              <a:rPr lang="en-GB" dirty="0" smtClean="0"/>
            </a:br>
            <a:r>
              <a:rPr lang="en-GB" dirty="0" smtClean="0"/>
              <a:t>      string _author;</a:t>
            </a:r>
            <a:r>
              <a:rPr lang="en-GB" dirty="0"/>
              <a:t/>
            </a:r>
            <a:br>
              <a:rPr lang="en-GB" dirty="0"/>
            </a:br>
            <a:r>
              <a:rPr lang="en-GB" dirty="0"/>
              <a:t/>
            </a:r>
            <a:br>
              <a:rPr lang="en-GB" dirty="0"/>
            </a:br>
            <a:r>
              <a:rPr lang="en-GB" dirty="0"/>
              <a:t>      // </a:t>
            </a:r>
            <a:r>
              <a:rPr lang="en-GB" dirty="0" smtClean="0"/>
              <a:t>Constructors</a:t>
            </a:r>
            <a:br>
              <a:rPr lang="en-GB" dirty="0" smtClean="0"/>
            </a:br>
            <a:r>
              <a:rPr lang="en-GB" dirty="0" smtClean="0"/>
              <a:t>public:</a:t>
            </a:r>
            <a:br>
              <a:rPr lang="en-GB" dirty="0" smtClean="0"/>
            </a:br>
            <a:r>
              <a:rPr lang="en-GB" dirty="0" smtClean="0"/>
              <a:t>      </a:t>
            </a:r>
            <a:r>
              <a:rPr lang="en-GB" b="1" dirty="0" smtClean="0"/>
              <a:t>Book(</a:t>
            </a:r>
            <a:r>
              <a:rPr lang="en-GB" altLang="en-US" b="1" dirty="0" smtClean="0"/>
              <a:t>string </a:t>
            </a:r>
            <a:r>
              <a:rPr lang="en-GB" altLang="en-US" b="1" dirty="0" smtClean="0">
                <a:solidFill>
                  <a:srgbClr val="0070C0"/>
                </a:solidFill>
              </a:rPr>
              <a:t>title</a:t>
            </a:r>
            <a:r>
              <a:rPr lang="en-GB" altLang="en-US" b="1" dirty="0" smtClean="0"/>
              <a:t>, string author);</a:t>
            </a:r>
            <a:br>
              <a:rPr lang="en-GB" altLang="en-US" b="1" dirty="0" smtClean="0"/>
            </a:br>
            <a:r>
              <a:rPr lang="en-GB" dirty="0"/>
              <a:t/>
            </a:r>
            <a:br>
              <a:rPr lang="en-GB" dirty="0"/>
            </a:br>
            <a:r>
              <a:rPr lang="en-GB" dirty="0"/>
              <a:t>      // </a:t>
            </a:r>
            <a:r>
              <a:rPr lang="en-GB" dirty="0" smtClean="0"/>
              <a:t>Properties</a:t>
            </a:r>
            <a:r>
              <a:rPr lang="en-GB" dirty="0"/>
              <a:t/>
            </a:r>
            <a:br>
              <a:rPr lang="en-GB" dirty="0"/>
            </a:br>
            <a:r>
              <a:rPr lang="en-GB" dirty="0"/>
              <a:t>      // Methods</a:t>
            </a:r>
            <a:br>
              <a:rPr lang="en-GB" dirty="0"/>
            </a:br>
            <a:r>
              <a:rPr lang="en-GB" dirty="0" smtClean="0"/>
              <a:t>}; </a:t>
            </a:r>
            <a:endParaRPr lang="en-GB" dirty="0"/>
          </a:p>
        </p:txBody>
      </p:sp>
      <p:sp>
        <p:nvSpPr>
          <p:cNvPr id="6" name="TextBox 5"/>
          <p:cNvSpPr txBox="1"/>
          <p:nvPr/>
        </p:nvSpPr>
        <p:spPr>
          <a:xfrm>
            <a:off x="4706918" y="1598452"/>
            <a:ext cx="4237057" cy="3139321"/>
          </a:xfrm>
          <a:prstGeom prst="rect">
            <a:avLst/>
          </a:prstGeom>
          <a:noFill/>
          <a:ln w="12700">
            <a:solidFill>
              <a:schemeClr val="tx1"/>
            </a:solidFill>
          </a:ln>
        </p:spPr>
        <p:txBody>
          <a:bodyPr wrap="none" rtlCol="0">
            <a:spAutoFit/>
          </a:bodyPr>
          <a:lstStyle/>
          <a:p>
            <a:pPr marL="0" indent="0">
              <a:buFont typeface="Monotype Sorts" pitchFamily="2" charset="2"/>
              <a:buNone/>
            </a:pPr>
            <a:r>
              <a:rPr lang="en-GB" b="1" u="sng" dirty="0" smtClean="0"/>
              <a:t>Book.cpp</a:t>
            </a:r>
            <a:r>
              <a:rPr lang="en-GB" dirty="0" smtClean="0"/>
              <a:t/>
            </a:r>
            <a:br>
              <a:rPr lang="en-GB" dirty="0" smtClean="0"/>
            </a:br>
            <a:r>
              <a:rPr lang="en-GB" dirty="0" smtClean="0"/>
              <a:t/>
            </a:r>
            <a:br>
              <a:rPr lang="en-GB" dirty="0" smtClean="0"/>
            </a:br>
            <a:r>
              <a:rPr lang="en-GB" dirty="0" smtClean="0"/>
              <a:t>#include “</a:t>
            </a:r>
            <a:r>
              <a:rPr lang="en-GB" dirty="0" err="1" smtClean="0"/>
              <a:t>Book.h</a:t>
            </a:r>
            <a:r>
              <a:rPr lang="en-GB" dirty="0" smtClean="0"/>
              <a:t>”</a:t>
            </a:r>
          </a:p>
          <a:p>
            <a:pPr marL="0" indent="0">
              <a:buFont typeface="Monotype Sorts" pitchFamily="2" charset="2"/>
              <a:buNone/>
            </a:pPr>
            <a:r>
              <a:rPr lang="en-GB" dirty="0" smtClean="0"/>
              <a:t/>
            </a:r>
            <a:br>
              <a:rPr lang="en-GB" dirty="0" smtClean="0"/>
            </a:br>
            <a:r>
              <a:rPr lang="en-GB" dirty="0" smtClean="0"/>
              <a:t>Book::</a:t>
            </a:r>
            <a:r>
              <a:rPr lang="en-GB" b="1" dirty="0" smtClean="0"/>
              <a:t>Book(</a:t>
            </a:r>
            <a:r>
              <a:rPr lang="en-GB" altLang="en-US" b="1" dirty="0" smtClean="0"/>
              <a:t>string </a:t>
            </a:r>
            <a:r>
              <a:rPr lang="en-GB" altLang="en-US" b="1" dirty="0" smtClean="0">
                <a:solidFill>
                  <a:srgbClr val="0070C0"/>
                </a:solidFill>
              </a:rPr>
              <a:t>title</a:t>
            </a:r>
            <a:r>
              <a:rPr lang="en-GB" altLang="en-US" b="1" dirty="0" smtClean="0"/>
              <a:t>, string author)</a:t>
            </a:r>
            <a:br>
              <a:rPr lang="en-GB" altLang="en-US" b="1" dirty="0" smtClean="0"/>
            </a:br>
            <a:r>
              <a:rPr lang="en-GB" altLang="en-US" b="1" dirty="0" smtClean="0"/>
              <a:t>{</a:t>
            </a:r>
            <a:br>
              <a:rPr lang="en-GB" altLang="en-US" b="1" dirty="0" smtClean="0"/>
            </a:br>
            <a:r>
              <a:rPr lang="en-GB" altLang="en-US" b="1" dirty="0" smtClean="0"/>
              <a:t>     </a:t>
            </a:r>
            <a:r>
              <a:rPr lang="en-GB" altLang="en-US" b="1" dirty="0" err="1" smtClean="0"/>
              <a:t>this</a:t>
            </a:r>
            <a:r>
              <a:rPr lang="en-GB" dirty="0" err="1" smtClean="0">
                <a:sym typeface="Wingdings" panose="05000000000000000000" pitchFamily="2" charset="2"/>
              </a:rPr>
              <a:t></a:t>
            </a:r>
            <a:r>
              <a:rPr lang="en-GB" altLang="en-US" b="1" dirty="0" err="1" smtClean="0">
                <a:solidFill>
                  <a:srgbClr val="FF0000"/>
                </a:solidFill>
              </a:rPr>
              <a:t>_title</a:t>
            </a:r>
            <a:r>
              <a:rPr lang="en-GB" altLang="en-US" b="1" dirty="0" smtClean="0">
                <a:solidFill>
                  <a:srgbClr val="FF0000"/>
                </a:solidFill>
              </a:rPr>
              <a:t> </a:t>
            </a:r>
            <a:r>
              <a:rPr lang="en-GB" altLang="en-US" b="1" dirty="0" smtClean="0"/>
              <a:t>      = </a:t>
            </a:r>
            <a:r>
              <a:rPr lang="en-GB" altLang="en-US" b="1" dirty="0" smtClean="0">
                <a:solidFill>
                  <a:srgbClr val="0070C0"/>
                </a:solidFill>
              </a:rPr>
              <a:t>title</a:t>
            </a:r>
            <a:r>
              <a:rPr lang="en-GB" altLang="en-US" b="1" dirty="0" smtClean="0"/>
              <a:t>;</a:t>
            </a:r>
            <a:br>
              <a:rPr lang="en-GB" altLang="en-US" b="1" dirty="0" smtClean="0"/>
            </a:br>
            <a:r>
              <a:rPr lang="en-GB" altLang="en-US" b="1" dirty="0" smtClean="0"/>
              <a:t>     </a:t>
            </a:r>
            <a:r>
              <a:rPr lang="en-GB" altLang="en-US" b="1" dirty="0" err="1" smtClean="0"/>
              <a:t>this</a:t>
            </a:r>
            <a:r>
              <a:rPr lang="en-GB" dirty="0" err="1" smtClean="0">
                <a:sym typeface="Wingdings" panose="05000000000000000000" pitchFamily="2" charset="2"/>
              </a:rPr>
              <a:t></a:t>
            </a:r>
            <a:r>
              <a:rPr lang="en-GB" altLang="en-US" b="1" dirty="0" err="1" smtClean="0"/>
              <a:t>_author</a:t>
            </a:r>
            <a:r>
              <a:rPr lang="en-GB" altLang="en-US" b="1" dirty="0" smtClean="0"/>
              <a:t>  = author;</a:t>
            </a:r>
            <a:r>
              <a:rPr lang="en-GB" altLang="en-US" b="1" dirty="0"/>
              <a:t/>
            </a:r>
            <a:br>
              <a:rPr lang="en-GB" altLang="en-US" b="1" dirty="0"/>
            </a:br>
            <a:r>
              <a:rPr lang="en-GB" altLang="en-US" b="1" dirty="0" smtClean="0"/>
              <a:t>}</a:t>
            </a:r>
            <a:r>
              <a:rPr lang="en-GB" dirty="0"/>
              <a:t/>
            </a:r>
            <a:br>
              <a:rPr lang="en-GB" dirty="0"/>
            </a:br>
            <a:r>
              <a:rPr lang="en-GB" dirty="0" smtClean="0"/>
              <a:t/>
            </a:r>
            <a:br>
              <a:rPr lang="en-GB" dirty="0" smtClean="0"/>
            </a:br>
            <a:r>
              <a:rPr lang="en-GB" dirty="0" smtClean="0"/>
              <a:t> </a:t>
            </a:r>
            <a:endParaRPr lang="en-GB" dirty="0"/>
          </a:p>
        </p:txBody>
      </p:sp>
    </p:spTree>
    <p:extLst>
      <p:ext uri="{BB962C8B-B14F-4D97-AF65-F5344CB8AC3E}">
        <p14:creationId xmlns:p14="http://schemas.microsoft.com/office/powerpoint/2010/main" val="392209041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7175" y="0"/>
            <a:ext cx="8686800" cy="544286"/>
          </a:xfrm>
        </p:spPr>
        <p:txBody>
          <a:bodyPr/>
          <a:lstStyle/>
          <a:p>
            <a:r>
              <a:rPr lang="en-GB" dirty="0" smtClean="0"/>
              <a:t>Exercise 6</a:t>
            </a:r>
            <a:endParaRPr lang="en-GB" dirty="0"/>
          </a:p>
        </p:txBody>
      </p:sp>
      <p:sp>
        <p:nvSpPr>
          <p:cNvPr id="3" name="Content Placeholder 2"/>
          <p:cNvSpPr>
            <a:spLocks noGrp="1"/>
          </p:cNvSpPr>
          <p:nvPr>
            <p:ph idx="1"/>
          </p:nvPr>
        </p:nvSpPr>
        <p:spPr>
          <a:xfrm>
            <a:off x="1047750" y="794657"/>
            <a:ext cx="7029450" cy="576943"/>
          </a:xfrm>
        </p:spPr>
        <p:txBody>
          <a:bodyPr/>
          <a:lstStyle/>
          <a:p>
            <a:pPr marL="0" indent="0">
              <a:buNone/>
            </a:pPr>
            <a:r>
              <a:rPr lang="en-GB" dirty="0" smtClean="0"/>
              <a:t>Create classes, attributes, properties and </a:t>
            </a:r>
            <a:r>
              <a:rPr lang="en-GB" b="1" u="sng" dirty="0" smtClean="0"/>
              <a:t>constructors</a:t>
            </a:r>
            <a:endParaRPr lang="en-GB" b="1" u="sng" dirty="0"/>
          </a:p>
        </p:txBody>
      </p:sp>
      <p:sp>
        <p:nvSpPr>
          <p:cNvPr id="4" name="Footer Placeholder 3"/>
          <p:cNvSpPr>
            <a:spLocks noGrp="1"/>
          </p:cNvSpPr>
          <p:nvPr>
            <p:ph type="ftr" sz="quarter" idx="10"/>
          </p:nvPr>
        </p:nvSpPr>
        <p:spPr/>
        <p:txBody>
          <a:bodyPr/>
          <a:lstStyle/>
          <a:p>
            <a:pPr>
              <a:defRPr/>
            </a:pPr>
            <a:r>
              <a:rPr lang="en-US" altLang="en-US" smtClean="0"/>
              <a:t>GD &amp; H</a:t>
            </a:r>
            <a:endParaRPr lang="en-US" altLang="en-US"/>
          </a:p>
        </p:txBody>
      </p:sp>
      <p:sp>
        <p:nvSpPr>
          <p:cNvPr id="5" name="Content Placeholder 2"/>
          <p:cNvSpPr txBox="1">
            <a:spLocks/>
          </p:cNvSpPr>
          <p:nvPr/>
        </p:nvSpPr>
        <p:spPr bwMode="auto">
          <a:xfrm>
            <a:off x="1085850" y="1621971"/>
            <a:ext cx="7029450" cy="491535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lr>
                <a:schemeClr val="folHlink"/>
              </a:buClr>
              <a:buSzPct val="90000"/>
              <a:buFont typeface="Monotype Sorts" pitchFamily="2" charset="2"/>
              <a:buChar char="n"/>
              <a:defRPr kumimoji="1" sz="2000" kern="1200">
                <a:solidFill>
                  <a:schemeClr val="tx1"/>
                </a:solidFill>
                <a:latin typeface="+mn-lt"/>
                <a:ea typeface="+mn-ea"/>
                <a:cs typeface="+mn-cs"/>
              </a:defRPr>
            </a:lvl1pPr>
            <a:lvl2pPr marL="742950" indent="-285750" algn="l" rtl="0" eaLnBrk="0" fontAlgn="base" hangingPunct="0">
              <a:spcBef>
                <a:spcPct val="20000"/>
              </a:spcBef>
              <a:spcAft>
                <a:spcPct val="0"/>
              </a:spcAft>
              <a:buClr>
                <a:schemeClr val="accent2"/>
              </a:buClr>
              <a:buSzPct val="90000"/>
              <a:buFont typeface="Monotype Sorts" pitchFamily="2" charset="2"/>
              <a:buChar char="F"/>
              <a:defRPr kumimoji="1" kern="1200">
                <a:solidFill>
                  <a:schemeClr val="tx1"/>
                </a:solidFill>
                <a:latin typeface="+mn-lt"/>
                <a:ea typeface="+mn-ea"/>
                <a:cs typeface="+mn-cs"/>
              </a:defRPr>
            </a:lvl2pPr>
            <a:lvl3pPr marL="1143000" indent="-228600" algn="l" rtl="0" eaLnBrk="0" fontAlgn="base" hangingPunct="0">
              <a:spcBef>
                <a:spcPct val="20000"/>
              </a:spcBef>
              <a:spcAft>
                <a:spcPct val="0"/>
              </a:spcAft>
              <a:buClr>
                <a:srgbClr val="33CC33"/>
              </a:buClr>
              <a:buSzPct val="90000"/>
              <a:buFont typeface="Monotype Sorts" pitchFamily="2" charset="2"/>
              <a:buChar char="4"/>
              <a:defRPr kumimoji="1" kern="1200">
                <a:solidFill>
                  <a:schemeClr val="tx1"/>
                </a:solidFill>
                <a:latin typeface="+mn-lt"/>
                <a:ea typeface="+mn-ea"/>
                <a:cs typeface="+mn-cs"/>
              </a:defRPr>
            </a:lvl3pPr>
            <a:lvl4pPr marL="1600200" indent="-228600" algn="l" rtl="0" eaLnBrk="0" fontAlgn="base" hangingPunct="0">
              <a:spcBef>
                <a:spcPct val="20000"/>
              </a:spcBef>
              <a:spcAft>
                <a:spcPct val="0"/>
              </a:spcAft>
              <a:buClr>
                <a:schemeClr val="hlink"/>
              </a:buClr>
              <a:buChar char="–"/>
              <a:defRPr kumimoji="1" kern="1200">
                <a:solidFill>
                  <a:schemeClr val="tx1"/>
                </a:solidFill>
                <a:latin typeface="+mn-lt"/>
                <a:ea typeface="+mn-ea"/>
                <a:cs typeface="+mn-cs"/>
              </a:defRPr>
            </a:lvl4pPr>
            <a:lvl5pPr marL="2057400" indent="-228600" algn="l" rtl="0" eaLnBrk="0" fontAlgn="base" hangingPunct="0">
              <a:spcBef>
                <a:spcPct val="20000"/>
              </a:spcBef>
              <a:spcAft>
                <a:spcPct val="0"/>
              </a:spcAft>
              <a:buChar char="»"/>
              <a:defRPr kumimoji="1"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smtClean="0"/>
              <a:t>Each file stored on a computer is given a name, a file type (jpg, doc, </a:t>
            </a:r>
            <a:r>
              <a:rPr lang="en-GB" dirty="0" err="1" smtClean="0"/>
              <a:t>etc</a:t>
            </a:r>
            <a:r>
              <a:rPr lang="en-GB" dirty="0" smtClean="0"/>
              <a:t>), date of creation and memory size in bytes of the content. </a:t>
            </a:r>
          </a:p>
          <a:p>
            <a:endParaRPr lang="en-GB" dirty="0" smtClean="0"/>
          </a:p>
          <a:p>
            <a:r>
              <a:rPr lang="en-GB" dirty="0" smtClean="0"/>
              <a:t>Each computer on a network requires an IP address e.g. 178.34.2.11, a name and also indicates it status as Busy or Ready.</a:t>
            </a:r>
          </a:p>
          <a:p>
            <a:endParaRPr lang="en-GB" dirty="0"/>
          </a:p>
          <a:p>
            <a:r>
              <a:rPr lang="en-GB" dirty="0" smtClean="0"/>
              <a:t>A production line computer monitors the rate of flow of water entering a container for dyeing clothes e.g. 22.34 litres/sec, the temperature of the water e.g. 78.5 </a:t>
            </a:r>
            <a:r>
              <a:rPr lang="en-GB" dirty="0" err="1" smtClean="0"/>
              <a:t>degC</a:t>
            </a:r>
            <a:r>
              <a:rPr lang="en-GB" dirty="0" smtClean="0"/>
              <a:t>, the number of items of clothes it contains and the serial number identifying colour of the dye being used e.g. 123456, 002078, 209392, etc.</a:t>
            </a:r>
            <a:br>
              <a:rPr lang="en-GB" dirty="0" smtClean="0"/>
            </a:br>
            <a:endParaRPr lang="en-GB" dirty="0"/>
          </a:p>
        </p:txBody>
      </p:sp>
    </p:spTree>
    <p:extLst>
      <p:ext uri="{BB962C8B-B14F-4D97-AF65-F5344CB8AC3E}">
        <p14:creationId xmlns:p14="http://schemas.microsoft.com/office/powerpoint/2010/main" val="378355481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Object Creation with Initial Values Pattern</a:t>
            </a:r>
            <a:endParaRPr lang="en-GB" dirty="0"/>
          </a:p>
        </p:txBody>
      </p:sp>
      <p:sp>
        <p:nvSpPr>
          <p:cNvPr id="4" name="Footer Placeholder 3"/>
          <p:cNvSpPr>
            <a:spLocks noGrp="1"/>
          </p:cNvSpPr>
          <p:nvPr>
            <p:ph type="ftr" sz="quarter" idx="10"/>
          </p:nvPr>
        </p:nvSpPr>
        <p:spPr/>
        <p:txBody>
          <a:bodyPr/>
          <a:lstStyle/>
          <a:p>
            <a:pPr>
              <a:defRPr/>
            </a:pPr>
            <a:r>
              <a:rPr lang="en-US" altLang="en-US" smtClean="0"/>
              <a:t>GD &amp; H</a:t>
            </a:r>
            <a:endParaRPr lang="en-US" altLang="en-US"/>
          </a:p>
        </p:txBody>
      </p:sp>
      <p:sp>
        <p:nvSpPr>
          <p:cNvPr id="5" name="Content Placeholder 2"/>
          <p:cNvSpPr txBox="1">
            <a:spLocks/>
          </p:cNvSpPr>
          <p:nvPr/>
        </p:nvSpPr>
        <p:spPr bwMode="auto">
          <a:xfrm>
            <a:off x="884467" y="1023257"/>
            <a:ext cx="7747904" cy="481556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lr>
                <a:schemeClr val="folHlink"/>
              </a:buClr>
              <a:buSzPct val="90000"/>
              <a:buFont typeface="Monotype Sorts" pitchFamily="2" charset="2"/>
              <a:buChar char="n"/>
              <a:defRPr kumimoji="1" sz="2000" kern="1200">
                <a:solidFill>
                  <a:schemeClr val="tx1"/>
                </a:solidFill>
                <a:latin typeface="+mn-lt"/>
                <a:ea typeface="+mn-ea"/>
                <a:cs typeface="+mn-cs"/>
              </a:defRPr>
            </a:lvl1pPr>
            <a:lvl2pPr marL="742950" indent="-285750" algn="l" rtl="0" eaLnBrk="0" fontAlgn="base" hangingPunct="0">
              <a:spcBef>
                <a:spcPct val="20000"/>
              </a:spcBef>
              <a:spcAft>
                <a:spcPct val="0"/>
              </a:spcAft>
              <a:buClr>
                <a:schemeClr val="accent2"/>
              </a:buClr>
              <a:buSzPct val="90000"/>
              <a:buFont typeface="Monotype Sorts" pitchFamily="2" charset="2"/>
              <a:buChar char="F"/>
              <a:defRPr kumimoji="1" kern="1200">
                <a:solidFill>
                  <a:schemeClr val="tx1"/>
                </a:solidFill>
                <a:latin typeface="+mn-lt"/>
                <a:ea typeface="+mn-ea"/>
                <a:cs typeface="+mn-cs"/>
              </a:defRPr>
            </a:lvl2pPr>
            <a:lvl3pPr marL="1143000" indent="-228600" algn="l" rtl="0" eaLnBrk="0" fontAlgn="base" hangingPunct="0">
              <a:spcBef>
                <a:spcPct val="20000"/>
              </a:spcBef>
              <a:spcAft>
                <a:spcPct val="0"/>
              </a:spcAft>
              <a:buClr>
                <a:srgbClr val="33CC33"/>
              </a:buClr>
              <a:buSzPct val="90000"/>
              <a:buFont typeface="Monotype Sorts" pitchFamily="2" charset="2"/>
              <a:buChar char="4"/>
              <a:defRPr kumimoji="1" kern="1200">
                <a:solidFill>
                  <a:schemeClr val="tx1"/>
                </a:solidFill>
                <a:latin typeface="+mn-lt"/>
                <a:ea typeface="+mn-ea"/>
                <a:cs typeface="+mn-cs"/>
              </a:defRPr>
            </a:lvl3pPr>
            <a:lvl4pPr marL="1600200" indent="-228600" algn="l" rtl="0" eaLnBrk="0" fontAlgn="base" hangingPunct="0">
              <a:spcBef>
                <a:spcPct val="20000"/>
              </a:spcBef>
              <a:spcAft>
                <a:spcPct val="0"/>
              </a:spcAft>
              <a:buClr>
                <a:schemeClr val="hlink"/>
              </a:buClr>
              <a:buChar char="–"/>
              <a:defRPr kumimoji="1" kern="1200">
                <a:solidFill>
                  <a:schemeClr val="tx1"/>
                </a:solidFill>
                <a:latin typeface="+mn-lt"/>
                <a:ea typeface="+mn-ea"/>
                <a:cs typeface="+mn-cs"/>
              </a:defRPr>
            </a:lvl4pPr>
            <a:lvl5pPr marL="2057400" indent="-228600" algn="l" rtl="0" eaLnBrk="0" fontAlgn="base" hangingPunct="0">
              <a:spcBef>
                <a:spcPct val="20000"/>
              </a:spcBef>
              <a:spcAft>
                <a:spcPct val="0"/>
              </a:spcAft>
              <a:buChar char="»"/>
              <a:defRPr kumimoji="1"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a:t>Passing one or more </a:t>
            </a:r>
            <a:r>
              <a:rPr lang="en-GB" dirty="0" smtClean="0"/>
              <a:t>argument values </a:t>
            </a:r>
            <a:r>
              <a:rPr lang="en-GB" dirty="0"/>
              <a:t>as </a:t>
            </a:r>
            <a:r>
              <a:rPr lang="en-GB" dirty="0" smtClean="0"/>
              <a:t>a comma </a:t>
            </a:r>
            <a:r>
              <a:rPr lang="en-GB" dirty="0"/>
              <a:t>separated list</a:t>
            </a:r>
          </a:p>
          <a:p>
            <a:endParaRPr lang="en-GB" dirty="0" smtClean="0"/>
          </a:p>
          <a:p>
            <a:pPr marL="0" indent="0">
              <a:buFont typeface="Monotype Sorts" pitchFamily="2" charset="2"/>
              <a:buNone/>
            </a:pPr>
            <a:r>
              <a:rPr lang="en-GB" i="1" dirty="0" err="1" smtClean="0"/>
              <a:t>ClassName</a:t>
            </a:r>
            <a:r>
              <a:rPr lang="en-GB" dirty="0" smtClean="0"/>
              <a:t> *</a:t>
            </a:r>
            <a:r>
              <a:rPr lang="en-GB" b="1" i="1" dirty="0" err="1" smtClean="0"/>
              <a:t>objectName</a:t>
            </a:r>
            <a:r>
              <a:rPr lang="en-GB" b="1" i="1" dirty="0" smtClean="0"/>
              <a:t> = new </a:t>
            </a:r>
            <a:r>
              <a:rPr lang="en-GB" i="1" dirty="0" err="1" smtClean="0"/>
              <a:t>ClassName</a:t>
            </a:r>
            <a:r>
              <a:rPr lang="en-GB" dirty="0" smtClean="0"/>
              <a:t>(</a:t>
            </a:r>
            <a:r>
              <a:rPr lang="en-GB" i="1" dirty="0" smtClean="0"/>
              <a:t>value1</a:t>
            </a:r>
            <a:r>
              <a:rPr lang="en-GB" dirty="0" smtClean="0"/>
              <a:t>, </a:t>
            </a:r>
            <a:r>
              <a:rPr lang="en-GB" i="1" dirty="0" smtClean="0"/>
              <a:t>value2</a:t>
            </a:r>
            <a:r>
              <a:rPr lang="en-GB" dirty="0" smtClean="0"/>
              <a:t>, ….);</a:t>
            </a:r>
          </a:p>
          <a:p>
            <a:pPr marL="0" indent="0">
              <a:buFont typeface="Monotype Sorts" pitchFamily="2" charset="2"/>
              <a:buNone/>
            </a:pPr>
            <a:endParaRPr lang="en-GB" dirty="0" smtClean="0"/>
          </a:p>
          <a:p>
            <a:endParaRPr lang="en-GB" dirty="0" smtClean="0"/>
          </a:p>
          <a:p>
            <a:endParaRPr lang="en-GB" dirty="0" smtClean="0"/>
          </a:p>
          <a:p>
            <a:r>
              <a:rPr lang="en-GB" i="1" dirty="0" err="1" smtClean="0"/>
              <a:t>ClassName</a:t>
            </a:r>
            <a:r>
              <a:rPr lang="en-GB" dirty="0" smtClean="0"/>
              <a:t>: Name of the class</a:t>
            </a:r>
            <a:br>
              <a:rPr lang="en-GB" dirty="0" smtClean="0"/>
            </a:br>
            <a:r>
              <a:rPr lang="en-GB" i="1" dirty="0" err="1" smtClean="0"/>
              <a:t>objectName</a:t>
            </a:r>
            <a:r>
              <a:rPr lang="en-GB" dirty="0" smtClean="0"/>
              <a:t>: Name of variable (object)</a:t>
            </a:r>
          </a:p>
          <a:p>
            <a:endParaRPr lang="en-GB" dirty="0"/>
          </a:p>
          <a:p>
            <a:r>
              <a:rPr lang="en-GB" i="1" dirty="0"/>
              <a:t>v</a:t>
            </a:r>
            <a:r>
              <a:rPr lang="en-GB" i="1" dirty="0" smtClean="0"/>
              <a:t>alue1, value2, etc.</a:t>
            </a:r>
            <a:r>
              <a:rPr lang="en-GB" dirty="0" smtClean="0"/>
              <a:t>: </a:t>
            </a:r>
            <a:r>
              <a:rPr lang="en-GB" dirty="0"/>
              <a:t>value or a variable name</a:t>
            </a:r>
          </a:p>
          <a:p>
            <a:endParaRPr lang="en-GB" i="1" dirty="0" smtClean="0"/>
          </a:p>
          <a:p>
            <a:pPr marL="0" indent="0">
              <a:buFont typeface="Monotype Sorts" pitchFamily="2" charset="2"/>
              <a:buNone/>
            </a:pPr>
            <a:r>
              <a:rPr lang="en-GB" dirty="0" smtClean="0"/>
              <a:t/>
            </a:r>
            <a:br>
              <a:rPr lang="en-GB" dirty="0" smtClean="0"/>
            </a:br>
            <a:endParaRPr lang="en-GB" dirty="0" smtClean="0"/>
          </a:p>
          <a:p>
            <a:pPr marL="0" indent="0">
              <a:buFont typeface="Monotype Sorts" pitchFamily="2" charset="2"/>
              <a:buNone/>
            </a:pPr>
            <a:endParaRPr lang="en-GB" dirty="0" smtClean="0"/>
          </a:p>
          <a:p>
            <a:pPr marL="0" indent="0">
              <a:buFont typeface="Monotype Sorts" pitchFamily="2" charset="2"/>
              <a:buNone/>
            </a:pPr>
            <a:endParaRPr lang="en-GB" dirty="0" smtClean="0"/>
          </a:p>
          <a:p>
            <a:pPr marL="0" indent="0">
              <a:buFont typeface="Monotype Sorts" pitchFamily="2" charset="2"/>
              <a:buNone/>
            </a:pPr>
            <a:endParaRPr lang="en-GB" dirty="0" smtClean="0"/>
          </a:p>
        </p:txBody>
      </p:sp>
      <p:sp>
        <p:nvSpPr>
          <p:cNvPr id="6" name="Right Brace 5"/>
          <p:cNvSpPr/>
          <p:nvPr/>
        </p:nvSpPr>
        <p:spPr bwMode="auto">
          <a:xfrm rot="5400000">
            <a:off x="3404286" y="43769"/>
            <a:ext cx="266699" cy="5017873"/>
          </a:xfrm>
          <a:prstGeom prst="rightBrace">
            <a:avLst/>
          </a:prstGeom>
          <a:noFill/>
          <a:ln w="28575" cap="flat" cmpd="sng" algn="ctr">
            <a:solidFill>
              <a:schemeClr val="tx1"/>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1"/>
              </a:solidFill>
              <a:effectLst/>
              <a:latin typeface="Helvetica" panose="020B0604020202020204" pitchFamily="34" charset="0"/>
            </a:endParaRPr>
          </a:p>
        </p:txBody>
      </p:sp>
      <p:sp>
        <p:nvSpPr>
          <p:cNvPr id="7" name="TextBox 6"/>
          <p:cNvSpPr txBox="1"/>
          <p:nvPr/>
        </p:nvSpPr>
        <p:spPr>
          <a:xfrm>
            <a:off x="2017437" y="2680097"/>
            <a:ext cx="2595582" cy="369332"/>
          </a:xfrm>
          <a:prstGeom prst="rect">
            <a:avLst/>
          </a:prstGeom>
          <a:noFill/>
        </p:spPr>
        <p:txBody>
          <a:bodyPr wrap="none" rtlCol="0">
            <a:spAutoFit/>
          </a:bodyPr>
          <a:lstStyle/>
          <a:p>
            <a:r>
              <a:rPr lang="en-GB" dirty="0" smtClean="0"/>
              <a:t>Object Creation Pattern</a:t>
            </a:r>
            <a:endParaRPr lang="en-GB" dirty="0"/>
          </a:p>
        </p:txBody>
      </p:sp>
    </p:spTree>
    <p:extLst>
      <p:ext uri="{BB962C8B-B14F-4D97-AF65-F5344CB8AC3E}">
        <p14:creationId xmlns:p14="http://schemas.microsoft.com/office/powerpoint/2010/main" val="352937634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7175" y="0"/>
            <a:ext cx="2344511" cy="844550"/>
          </a:xfrm>
        </p:spPr>
        <p:txBody>
          <a:bodyPr/>
          <a:lstStyle/>
          <a:p>
            <a:r>
              <a:rPr lang="en-GB" dirty="0" smtClean="0"/>
              <a:t>Example</a:t>
            </a:r>
            <a:endParaRPr lang="en-GB" dirty="0"/>
          </a:p>
        </p:txBody>
      </p:sp>
      <p:sp>
        <p:nvSpPr>
          <p:cNvPr id="3" name="Content Placeholder 2"/>
          <p:cNvSpPr>
            <a:spLocks noGrp="1"/>
          </p:cNvSpPr>
          <p:nvPr>
            <p:ph idx="1"/>
          </p:nvPr>
        </p:nvSpPr>
        <p:spPr>
          <a:xfrm>
            <a:off x="457391" y="844551"/>
            <a:ext cx="3668295" cy="1963964"/>
          </a:xfrm>
        </p:spPr>
        <p:txBody>
          <a:bodyPr/>
          <a:lstStyle/>
          <a:p>
            <a:r>
              <a:rPr lang="en-GB" dirty="0" smtClean="0"/>
              <a:t>A book should always have a title and author name</a:t>
            </a:r>
            <a:endParaRPr lang="en-GB" dirty="0"/>
          </a:p>
        </p:txBody>
      </p:sp>
      <p:sp>
        <p:nvSpPr>
          <p:cNvPr id="4" name="Footer Placeholder 3"/>
          <p:cNvSpPr>
            <a:spLocks noGrp="1"/>
          </p:cNvSpPr>
          <p:nvPr>
            <p:ph type="ftr" sz="quarter" idx="10"/>
          </p:nvPr>
        </p:nvSpPr>
        <p:spPr/>
        <p:txBody>
          <a:bodyPr/>
          <a:lstStyle/>
          <a:p>
            <a:pPr>
              <a:defRPr/>
            </a:pPr>
            <a:r>
              <a:rPr lang="en-US" altLang="en-US" smtClean="0"/>
              <a:t>GD &amp; H</a:t>
            </a:r>
            <a:endParaRPr lang="en-US" altLang="en-US"/>
          </a:p>
        </p:txBody>
      </p:sp>
      <p:sp>
        <p:nvSpPr>
          <p:cNvPr id="5" name="TextBox 4"/>
          <p:cNvSpPr txBox="1"/>
          <p:nvPr/>
        </p:nvSpPr>
        <p:spPr>
          <a:xfrm>
            <a:off x="4933526" y="970226"/>
            <a:ext cx="3583032" cy="3139321"/>
          </a:xfrm>
          <a:prstGeom prst="rect">
            <a:avLst/>
          </a:prstGeom>
          <a:noFill/>
          <a:ln w="19050">
            <a:solidFill>
              <a:schemeClr val="tx1"/>
            </a:solidFill>
            <a:prstDash val="dash"/>
          </a:ln>
        </p:spPr>
        <p:txBody>
          <a:bodyPr wrap="none" rtlCol="0">
            <a:spAutoFit/>
          </a:bodyPr>
          <a:lstStyle/>
          <a:p>
            <a:r>
              <a:rPr lang="en-GB" dirty="0" smtClean="0"/>
              <a:t>CLASS DECLARATION</a:t>
            </a:r>
          </a:p>
          <a:p>
            <a:r>
              <a:rPr lang="en-GB" dirty="0" smtClean="0"/>
              <a:t>#include &lt;string&gt;</a:t>
            </a:r>
            <a:br>
              <a:rPr lang="en-GB" dirty="0" smtClean="0"/>
            </a:br>
            <a:r>
              <a:rPr lang="en-GB" dirty="0" smtClean="0"/>
              <a:t>using namespace </a:t>
            </a:r>
            <a:r>
              <a:rPr lang="en-GB" dirty="0" err="1" smtClean="0"/>
              <a:t>std</a:t>
            </a:r>
            <a:r>
              <a:rPr lang="en-GB" dirty="0" smtClean="0"/>
              <a:t>;</a:t>
            </a:r>
            <a:br>
              <a:rPr lang="en-GB" dirty="0" smtClean="0"/>
            </a:br>
            <a:r>
              <a:rPr lang="en-GB" dirty="0" smtClean="0"/>
              <a:t>class </a:t>
            </a:r>
            <a:r>
              <a:rPr lang="en-GB" b="1" dirty="0" smtClean="0"/>
              <a:t>Book</a:t>
            </a:r>
            <a:r>
              <a:rPr lang="en-GB" dirty="0" smtClean="0"/>
              <a:t/>
            </a:r>
            <a:br>
              <a:rPr lang="en-GB" dirty="0" smtClean="0"/>
            </a:br>
            <a:r>
              <a:rPr lang="en-GB" dirty="0" smtClean="0"/>
              <a:t>{</a:t>
            </a:r>
            <a:br>
              <a:rPr lang="en-GB" dirty="0" smtClean="0"/>
            </a:br>
            <a:r>
              <a:rPr lang="en-GB" dirty="0" smtClean="0"/>
              <a:t>private:</a:t>
            </a:r>
            <a:br>
              <a:rPr lang="en-GB" dirty="0" smtClean="0"/>
            </a:br>
            <a:r>
              <a:rPr lang="en-GB" dirty="0" smtClean="0"/>
              <a:t>    string _title;</a:t>
            </a:r>
            <a:br>
              <a:rPr lang="en-GB" dirty="0" smtClean="0"/>
            </a:br>
            <a:r>
              <a:rPr lang="en-GB" dirty="0" smtClean="0"/>
              <a:t>    string _author;</a:t>
            </a:r>
            <a:br>
              <a:rPr lang="en-GB" dirty="0" smtClean="0"/>
            </a:br>
            <a:r>
              <a:rPr lang="en-GB" dirty="0" smtClean="0"/>
              <a:t>public:</a:t>
            </a:r>
            <a:br>
              <a:rPr lang="en-GB" dirty="0" smtClean="0"/>
            </a:br>
            <a:r>
              <a:rPr lang="en-GB" dirty="0" smtClean="0"/>
              <a:t>    Book(string title, string author);</a:t>
            </a:r>
            <a:br>
              <a:rPr lang="en-GB" dirty="0" smtClean="0"/>
            </a:br>
            <a:r>
              <a:rPr lang="en-GB" dirty="0" smtClean="0"/>
              <a:t>};</a:t>
            </a:r>
            <a:endParaRPr lang="en-GB" dirty="0"/>
          </a:p>
        </p:txBody>
      </p:sp>
      <p:sp>
        <p:nvSpPr>
          <p:cNvPr id="6" name="TextBox 5"/>
          <p:cNvSpPr txBox="1"/>
          <p:nvPr/>
        </p:nvSpPr>
        <p:spPr>
          <a:xfrm>
            <a:off x="1105949" y="4312305"/>
            <a:ext cx="6188554" cy="2308324"/>
          </a:xfrm>
          <a:prstGeom prst="rect">
            <a:avLst/>
          </a:prstGeom>
          <a:noFill/>
          <a:ln w="19050">
            <a:solidFill>
              <a:schemeClr val="tx1"/>
            </a:solidFill>
            <a:prstDash val="dash"/>
          </a:ln>
        </p:spPr>
        <p:txBody>
          <a:bodyPr wrap="none" rtlCol="0">
            <a:spAutoFit/>
          </a:bodyPr>
          <a:lstStyle/>
          <a:p>
            <a:r>
              <a:rPr lang="en-GB" altLang="en-US" dirty="0" smtClean="0"/>
              <a:t>OBJECT CREATION</a:t>
            </a:r>
          </a:p>
          <a:p>
            <a:endParaRPr lang="en-GB" altLang="en-US" dirty="0"/>
          </a:p>
          <a:p>
            <a:r>
              <a:rPr lang="en-GB" altLang="en-US" dirty="0" err="1" smtClean="0"/>
              <a:t>int</a:t>
            </a:r>
            <a:r>
              <a:rPr lang="en-GB" altLang="en-US" dirty="0" smtClean="0"/>
              <a:t> main()</a:t>
            </a:r>
            <a:endParaRPr lang="en-GB" altLang="en-US" dirty="0"/>
          </a:p>
          <a:p>
            <a:r>
              <a:rPr lang="en-GB" altLang="en-US" dirty="0"/>
              <a:t>{</a:t>
            </a:r>
            <a:br>
              <a:rPr lang="en-GB" altLang="en-US" dirty="0"/>
            </a:br>
            <a:r>
              <a:rPr lang="en-GB" altLang="en-US" dirty="0"/>
              <a:t>     </a:t>
            </a:r>
            <a:r>
              <a:rPr lang="en-GB" altLang="en-US" b="1" dirty="0" smtClean="0"/>
              <a:t>Book *</a:t>
            </a:r>
            <a:r>
              <a:rPr lang="en-GB" altLang="en-US" dirty="0" smtClean="0"/>
              <a:t>book1 =  new </a:t>
            </a:r>
            <a:r>
              <a:rPr lang="en-GB" altLang="en-US" b="1" dirty="0" smtClean="0"/>
              <a:t>Book(</a:t>
            </a:r>
            <a:r>
              <a:rPr lang="en-GB" altLang="en-US" dirty="0" smtClean="0"/>
              <a:t>“Bob’s Book”, “Bob Evans”</a:t>
            </a:r>
            <a:r>
              <a:rPr lang="en-GB" altLang="en-US" b="1" dirty="0" smtClean="0"/>
              <a:t>)</a:t>
            </a:r>
            <a:r>
              <a:rPr lang="en-GB" altLang="en-US" dirty="0" smtClean="0"/>
              <a:t>;</a:t>
            </a:r>
          </a:p>
          <a:p>
            <a:r>
              <a:rPr lang="en-GB" altLang="en-US" dirty="0"/>
              <a:t> </a:t>
            </a:r>
            <a:r>
              <a:rPr lang="en-GB" altLang="en-US" dirty="0" smtClean="0"/>
              <a:t>    delete book1;</a:t>
            </a:r>
            <a:br>
              <a:rPr lang="en-GB" altLang="en-US" dirty="0" smtClean="0"/>
            </a:br>
            <a:r>
              <a:rPr lang="en-GB" altLang="en-US" dirty="0" smtClean="0"/>
              <a:t>     return 0;</a:t>
            </a:r>
            <a:endParaRPr lang="en-GB" altLang="en-US" dirty="0"/>
          </a:p>
          <a:p>
            <a:r>
              <a:rPr lang="en-GB" altLang="en-US" dirty="0"/>
              <a:t>}</a:t>
            </a:r>
          </a:p>
        </p:txBody>
      </p:sp>
      <p:sp>
        <p:nvSpPr>
          <p:cNvPr id="7" name="TextBox 6"/>
          <p:cNvSpPr txBox="1"/>
          <p:nvPr/>
        </p:nvSpPr>
        <p:spPr>
          <a:xfrm>
            <a:off x="4353710" y="4795001"/>
            <a:ext cx="2031325" cy="369332"/>
          </a:xfrm>
          <a:prstGeom prst="rect">
            <a:avLst/>
          </a:prstGeom>
          <a:noFill/>
        </p:spPr>
        <p:txBody>
          <a:bodyPr wrap="none" rtlCol="0">
            <a:spAutoFit/>
          </a:bodyPr>
          <a:lstStyle/>
          <a:p>
            <a:r>
              <a:rPr lang="en-GB" i="1" dirty="0" smtClean="0"/>
              <a:t>Using Constructor</a:t>
            </a:r>
            <a:endParaRPr lang="en-GB" i="1" dirty="0"/>
          </a:p>
        </p:txBody>
      </p:sp>
      <p:sp>
        <p:nvSpPr>
          <p:cNvPr id="8" name="Left Brace 7"/>
          <p:cNvSpPr/>
          <p:nvPr/>
        </p:nvSpPr>
        <p:spPr bwMode="auto">
          <a:xfrm rot="5400000">
            <a:off x="4894079" y="3361844"/>
            <a:ext cx="296563" cy="3919600"/>
          </a:xfrm>
          <a:prstGeom prst="leftBrace">
            <a:avLst/>
          </a:prstGeom>
          <a:noFill/>
          <a:ln w="38100" cap="flat" cmpd="sng" algn="ctr">
            <a:solidFill>
              <a:schemeClr val="tx1"/>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1"/>
              </a:solidFill>
              <a:effectLst/>
              <a:latin typeface="Helvetica" panose="020B0604020202020204" pitchFamily="34" charset="0"/>
            </a:endParaRPr>
          </a:p>
        </p:txBody>
      </p:sp>
      <p:sp>
        <p:nvSpPr>
          <p:cNvPr id="9" name="Freeform 8"/>
          <p:cNvSpPr/>
          <p:nvPr/>
        </p:nvSpPr>
        <p:spPr bwMode="auto">
          <a:xfrm>
            <a:off x="5041557" y="3830595"/>
            <a:ext cx="1591443" cy="972064"/>
          </a:xfrm>
          <a:custGeom>
            <a:avLst/>
            <a:gdLst>
              <a:gd name="connsiteX0" fmla="*/ 1573427 w 1591443"/>
              <a:gd name="connsiteY0" fmla="*/ 0 h 972064"/>
              <a:gd name="connsiteX1" fmla="*/ 1474573 w 1591443"/>
              <a:gd name="connsiteY1" fmla="*/ 477794 h 972064"/>
              <a:gd name="connsiteX2" fmla="*/ 691978 w 1591443"/>
              <a:gd name="connsiteY2" fmla="*/ 626075 h 972064"/>
              <a:gd name="connsiteX3" fmla="*/ 131805 w 1591443"/>
              <a:gd name="connsiteY3" fmla="*/ 609600 h 972064"/>
              <a:gd name="connsiteX4" fmla="*/ 0 w 1591443"/>
              <a:gd name="connsiteY4" fmla="*/ 972064 h 97206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1443" h="972064">
                <a:moveTo>
                  <a:pt x="1573427" y="0"/>
                </a:moveTo>
                <a:cubicBezTo>
                  <a:pt x="1597454" y="186724"/>
                  <a:pt x="1621481" y="373448"/>
                  <a:pt x="1474573" y="477794"/>
                </a:cubicBezTo>
                <a:cubicBezTo>
                  <a:pt x="1327665" y="582140"/>
                  <a:pt x="915773" y="604107"/>
                  <a:pt x="691978" y="626075"/>
                </a:cubicBezTo>
                <a:cubicBezTo>
                  <a:pt x="468183" y="648043"/>
                  <a:pt x="247135" y="551935"/>
                  <a:pt x="131805" y="609600"/>
                </a:cubicBezTo>
                <a:cubicBezTo>
                  <a:pt x="16475" y="667265"/>
                  <a:pt x="8237" y="819664"/>
                  <a:pt x="0" y="972064"/>
                </a:cubicBezTo>
              </a:path>
            </a:pathLst>
          </a:custGeom>
          <a:noFill/>
          <a:ln w="34925" cap="flat" cmpd="sng" algn="ctr">
            <a:solidFill>
              <a:schemeClr val="tx1"/>
            </a:solidFill>
            <a:prstDash val="solid"/>
            <a:round/>
            <a:headEnd type="none" w="med" len="med"/>
            <a:tailEnd type="arrow" w="lg" len="lg"/>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1"/>
              </a:solidFill>
              <a:effectLst/>
              <a:latin typeface="Helvetica" panose="020B0604020202020204" pitchFamily="34" charset="0"/>
            </a:endParaRPr>
          </a:p>
        </p:txBody>
      </p:sp>
      <p:cxnSp>
        <p:nvCxnSpPr>
          <p:cNvPr id="11" name="Straight Connector 10"/>
          <p:cNvCxnSpPr/>
          <p:nvPr/>
        </p:nvCxnSpPr>
        <p:spPr bwMode="auto">
          <a:xfrm>
            <a:off x="5288692" y="3830595"/>
            <a:ext cx="3048000" cy="0"/>
          </a:xfrm>
          <a:prstGeom prst="line">
            <a:avLst/>
          </a:prstGeom>
          <a:solidFill>
            <a:schemeClr val="accent1"/>
          </a:solidFill>
          <a:ln w="4127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394627228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Exercise 7</a:t>
            </a:r>
            <a:endParaRPr lang="en-GB" dirty="0"/>
          </a:p>
        </p:txBody>
      </p:sp>
      <p:sp>
        <p:nvSpPr>
          <p:cNvPr id="4" name="Footer Placeholder 3"/>
          <p:cNvSpPr>
            <a:spLocks noGrp="1"/>
          </p:cNvSpPr>
          <p:nvPr>
            <p:ph type="ftr" sz="quarter" idx="10"/>
          </p:nvPr>
        </p:nvSpPr>
        <p:spPr/>
        <p:txBody>
          <a:bodyPr/>
          <a:lstStyle/>
          <a:p>
            <a:pPr>
              <a:defRPr/>
            </a:pPr>
            <a:r>
              <a:rPr lang="en-US" altLang="en-US" smtClean="0"/>
              <a:t>GD &amp; H</a:t>
            </a:r>
            <a:endParaRPr lang="en-US" altLang="en-US"/>
          </a:p>
        </p:txBody>
      </p:sp>
      <p:sp>
        <p:nvSpPr>
          <p:cNvPr id="5" name="Content Placeholder 2"/>
          <p:cNvSpPr>
            <a:spLocks noGrp="1"/>
          </p:cNvSpPr>
          <p:nvPr>
            <p:ph idx="1"/>
          </p:nvPr>
        </p:nvSpPr>
        <p:spPr>
          <a:xfrm>
            <a:off x="1047750" y="794657"/>
            <a:ext cx="7029450" cy="576943"/>
          </a:xfrm>
        </p:spPr>
        <p:txBody>
          <a:bodyPr/>
          <a:lstStyle/>
          <a:p>
            <a:pPr marL="0" indent="0">
              <a:buNone/>
            </a:pPr>
            <a:r>
              <a:rPr lang="en-GB" dirty="0" smtClean="0"/>
              <a:t>Create classes, attributes, properties and </a:t>
            </a:r>
            <a:r>
              <a:rPr lang="en-GB" b="1" u="sng" dirty="0" smtClean="0"/>
              <a:t>constructors</a:t>
            </a:r>
            <a:r>
              <a:rPr lang="en-GB" dirty="0" smtClean="0"/>
              <a:t> and create the appropriate objects given the initial values are:</a:t>
            </a:r>
            <a:endParaRPr lang="en-GB" b="1" u="sng" dirty="0"/>
          </a:p>
        </p:txBody>
      </p:sp>
      <p:sp>
        <p:nvSpPr>
          <p:cNvPr id="6" name="Content Placeholder 2"/>
          <p:cNvSpPr txBox="1">
            <a:spLocks/>
          </p:cNvSpPr>
          <p:nvPr/>
        </p:nvSpPr>
        <p:spPr bwMode="auto">
          <a:xfrm>
            <a:off x="1047750" y="1639207"/>
            <a:ext cx="7029450" cy="405402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lr>
                <a:schemeClr val="folHlink"/>
              </a:buClr>
              <a:buSzPct val="90000"/>
              <a:buFont typeface="Monotype Sorts" pitchFamily="2" charset="2"/>
              <a:buChar char="n"/>
              <a:defRPr kumimoji="1" sz="2000" kern="1200">
                <a:solidFill>
                  <a:schemeClr val="tx1"/>
                </a:solidFill>
                <a:latin typeface="+mn-lt"/>
                <a:ea typeface="+mn-ea"/>
                <a:cs typeface="+mn-cs"/>
              </a:defRPr>
            </a:lvl1pPr>
            <a:lvl2pPr marL="742950" indent="-285750" algn="l" rtl="0" eaLnBrk="0" fontAlgn="base" hangingPunct="0">
              <a:spcBef>
                <a:spcPct val="20000"/>
              </a:spcBef>
              <a:spcAft>
                <a:spcPct val="0"/>
              </a:spcAft>
              <a:buClr>
                <a:schemeClr val="accent2"/>
              </a:buClr>
              <a:buSzPct val="90000"/>
              <a:buFont typeface="Monotype Sorts" pitchFamily="2" charset="2"/>
              <a:buChar char="F"/>
              <a:defRPr kumimoji="1" kern="1200">
                <a:solidFill>
                  <a:schemeClr val="tx1"/>
                </a:solidFill>
                <a:latin typeface="+mn-lt"/>
                <a:ea typeface="+mn-ea"/>
                <a:cs typeface="+mn-cs"/>
              </a:defRPr>
            </a:lvl2pPr>
            <a:lvl3pPr marL="1143000" indent="-228600" algn="l" rtl="0" eaLnBrk="0" fontAlgn="base" hangingPunct="0">
              <a:spcBef>
                <a:spcPct val="20000"/>
              </a:spcBef>
              <a:spcAft>
                <a:spcPct val="0"/>
              </a:spcAft>
              <a:buClr>
                <a:srgbClr val="33CC33"/>
              </a:buClr>
              <a:buSzPct val="90000"/>
              <a:buFont typeface="Monotype Sorts" pitchFamily="2" charset="2"/>
              <a:buChar char="4"/>
              <a:defRPr kumimoji="1" kern="1200">
                <a:solidFill>
                  <a:schemeClr val="tx1"/>
                </a:solidFill>
                <a:latin typeface="+mn-lt"/>
                <a:ea typeface="+mn-ea"/>
                <a:cs typeface="+mn-cs"/>
              </a:defRPr>
            </a:lvl3pPr>
            <a:lvl4pPr marL="1600200" indent="-228600" algn="l" rtl="0" eaLnBrk="0" fontAlgn="base" hangingPunct="0">
              <a:spcBef>
                <a:spcPct val="20000"/>
              </a:spcBef>
              <a:spcAft>
                <a:spcPct val="0"/>
              </a:spcAft>
              <a:buClr>
                <a:schemeClr val="hlink"/>
              </a:buClr>
              <a:buChar char="–"/>
              <a:defRPr kumimoji="1" kern="1200">
                <a:solidFill>
                  <a:schemeClr val="tx1"/>
                </a:solidFill>
                <a:latin typeface="+mn-lt"/>
                <a:ea typeface="+mn-ea"/>
                <a:cs typeface="+mn-cs"/>
              </a:defRPr>
            </a:lvl4pPr>
            <a:lvl5pPr marL="2057400" indent="-228600" algn="l" rtl="0" eaLnBrk="0" fontAlgn="base" hangingPunct="0">
              <a:spcBef>
                <a:spcPct val="20000"/>
              </a:spcBef>
              <a:spcAft>
                <a:spcPct val="0"/>
              </a:spcAft>
              <a:buChar char="»"/>
              <a:defRPr kumimoji="1"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smtClean="0"/>
              <a:t>Product1: “Bob’s Book”, “Bob Evans”, £5.66</a:t>
            </a:r>
            <a:br>
              <a:rPr lang="en-GB" dirty="0" smtClean="0"/>
            </a:br>
            <a:r>
              <a:rPr lang="en-GB" dirty="0" smtClean="0"/>
              <a:t>Product2: “Blue Cards”, “Cards R Us”, £0.90</a:t>
            </a:r>
            <a:br>
              <a:rPr lang="en-GB" dirty="0" smtClean="0"/>
            </a:br>
            <a:r>
              <a:rPr lang="en-GB" dirty="0" smtClean="0"/>
              <a:t>Product3: “Card Game”, “Games R Us”, £15.43</a:t>
            </a:r>
            <a:endParaRPr lang="en-GB" dirty="0"/>
          </a:p>
          <a:p>
            <a:endParaRPr lang="en-GB" dirty="0" smtClean="0"/>
          </a:p>
          <a:p>
            <a:r>
              <a:rPr lang="en-GB" dirty="0" smtClean="0"/>
              <a:t>Car1: 5 doors, 1500cc</a:t>
            </a:r>
            <a:br>
              <a:rPr lang="en-GB" dirty="0" smtClean="0"/>
            </a:br>
            <a:r>
              <a:rPr lang="en-GB" dirty="0" smtClean="0"/>
              <a:t>Car2: 3 doors, 1250cc</a:t>
            </a:r>
          </a:p>
          <a:p>
            <a:endParaRPr lang="en-GB" dirty="0"/>
          </a:p>
          <a:p>
            <a:r>
              <a:rPr lang="en-GB" dirty="0" smtClean="0"/>
              <a:t>House1: 8 windows, 2 doors, 8 rooms, garden</a:t>
            </a:r>
            <a:br>
              <a:rPr lang="en-GB" dirty="0" smtClean="0"/>
            </a:br>
            <a:r>
              <a:rPr lang="en-GB" dirty="0" smtClean="0"/>
              <a:t>House2: 14 windows, 3 doors, 11 rooms, no garden</a:t>
            </a:r>
            <a:br>
              <a:rPr lang="en-GB" dirty="0" smtClean="0"/>
            </a:br>
            <a:r>
              <a:rPr lang="en-GB" dirty="0" smtClean="0"/>
              <a:t>House3: 22 windows, 4 doors, 22 rooms, garden</a:t>
            </a:r>
            <a:br>
              <a:rPr lang="en-GB" dirty="0" smtClean="0"/>
            </a:br>
            <a:endParaRPr lang="en-GB" dirty="0"/>
          </a:p>
        </p:txBody>
      </p:sp>
      <p:sp>
        <p:nvSpPr>
          <p:cNvPr id="7" name="TextBox 6"/>
          <p:cNvSpPr txBox="1"/>
          <p:nvPr/>
        </p:nvSpPr>
        <p:spPr>
          <a:xfrm>
            <a:off x="5774872" y="5166179"/>
            <a:ext cx="2410214" cy="646331"/>
          </a:xfrm>
          <a:prstGeom prst="rect">
            <a:avLst/>
          </a:prstGeom>
          <a:noFill/>
        </p:spPr>
        <p:txBody>
          <a:bodyPr wrap="square" rtlCol="0">
            <a:spAutoFit/>
          </a:bodyPr>
          <a:lstStyle/>
          <a:p>
            <a:r>
              <a:rPr lang="en-GB" dirty="0" smtClean="0"/>
              <a:t>House may or may not have a garden</a:t>
            </a:r>
            <a:endParaRPr lang="en-GB" dirty="0"/>
          </a:p>
        </p:txBody>
      </p:sp>
      <p:sp>
        <p:nvSpPr>
          <p:cNvPr id="8" name="Content Placeholder 2"/>
          <p:cNvSpPr txBox="1">
            <a:spLocks/>
          </p:cNvSpPr>
          <p:nvPr/>
        </p:nvSpPr>
        <p:spPr bwMode="auto">
          <a:xfrm>
            <a:off x="1085850" y="5960836"/>
            <a:ext cx="7029450" cy="57694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lr>
                <a:schemeClr val="folHlink"/>
              </a:buClr>
              <a:buSzPct val="90000"/>
              <a:buFont typeface="Monotype Sorts" pitchFamily="2" charset="2"/>
              <a:buChar char="n"/>
              <a:defRPr kumimoji="1" sz="2000" kern="1200">
                <a:solidFill>
                  <a:schemeClr val="tx1"/>
                </a:solidFill>
                <a:latin typeface="+mn-lt"/>
                <a:ea typeface="+mn-ea"/>
                <a:cs typeface="+mn-cs"/>
              </a:defRPr>
            </a:lvl1pPr>
            <a:lvl2pPr marL="742950" indent="-285750" algn="l" rtl="0" eaLnBrk="0" fontAlgn="base" hangingPunct="0">
              <a:spcBef>
                <a:spcPct val="20000"/>
              </a:spcBef>
              <a:spcAft>
                <a:spcPct val="0"/>
              </a:spcAft>
              <a:buClr>
                <a:schemeClr val="accent2"/>
              </a:buClr>
              <a:buSzPct val="90000"/>
              <a:buFont typeface="Monotype Sorts" pitchFamily="2" charset="2"/>
              <a:buChar char="F"/>
              <a:defRPr kumimoji="1" kern="1200">
                <a:solidFill>
                  <a:schemeClr val="tx1"/>
                </a:solidFill>
                <a:latin typeface="+mn-lt"/>
                <a:ea typeface="+mn-ea"/>
                <a:cs typeface="+mn-cs"/>
              </a:defRPr>
            </a:lvl2pPr>
            <a:lvl3pPr marL="1143000" indent="-228600" algn="l" rtl="0" eaLnBrk="0" fontAlgn="base" hangingPunct="0">
              <a:spcBef>
                <a:spcPct val="20000"/>
              </a:spcBef>
              <a:spcAft>
                <a:spcPct val="0"/>
              </a:spcAft>
              <a:buClr>
                <a:srgbClr val="33CC33"/>
              </a:buClr>
              <a:buSzPct val="90000"/>
              <a:buFont typeface="Monotype Sorts" pitchFamily="2" charset="2"/>
              <a:buChar char="4"/>
              <a:defRPr kumimoji="1" kern="1200">
                <a:solidFill>
                  <a:schemeClr val="tx1"/>
                </a:solidFill>
                <a:latin typeface="+mn-lt"/>
                <a:ea typeface="+mn-ea"/>
                <a:cs typeface="+mn-cs"/>
              </a:defRPr>
            </a:lvl3pPr>
            <a:lvl4pPr marL="1600200" indent="-228600" algn="l" rtl="0" eaLnBrk="0" fontAlgn="base" hangingPunct="0">
              <a:spcBef>
                <a:spcPct val="20000"/>
              </a:spcBef>
              <a:spcAft>
                <a:spcPct val="0"/>
              </a:spcAft>
              <a:buClr>
                <a:schemeClr val="hlink"/>
              </a:buClr>
              <a:buChar char="–"/>
              <a:defRPr kumimoji="1" kern="1200">
                <a:solidFill>
                  <a:schemeClr val="tx1"/>
                </a:solidFill>
                <a:latin typeface="+mn-lt"/>
                <a:ea typeface="+mn-ea"/>
                <a:cs typeface="+mn-cs"/>
              </a:defRPr>
            </a:lvl4pPr>
            <a:lvl5pPr marL="2057400" indent="-228600" algn="l" rtl="0" eaLnBrk="0" fontAlgn="base" hangingPunct="0">
              <a:spcBef>
                <a:spcPct val="20000"/>
              </a:spcBef>
              <a:spcAft>
                <a:spcPct val="0"/>
              </a:spcAft>
              <a:buChar char="»"/>
              <a:defRPr kumimoji="1"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Monotype Sorts" pitchFamily="2" charset="2"/>
              <a:buNone/>
            </a:pPr>
            <a:r>
              <a:rPr lang="en-GB" dirty="0" smtClean="0"/>
              <a:t>Demonstrate code works by display object contents using Get properties.</a:t>
            </a:r>
            <a:endParaRPr lang="en-GB" b="1" u="sng" dirty="0"/>
          </a:p>
        </p:txBody>
      </p:sp>
    </p:spTree>
    <p:extLst>
      <p:ext uri="{BB962C8B-B14F-4D97-AF65-F5344CB8AC3E}">
        <p14:creationId xmlns:p14="http://schemas.microsoft.com/office/powerpoint/2010/main" val="266986215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Methods</a:t>
            </a:r>
            <a:endParaRPr lang="en-GB" dirty="0"/>
          </a:p>
        </p:txBody>
      </p:sp>
      <p:sp>
        <p:nvSpPr>
          <p:cNvPr id="3" name="Content Placeholder 2"/>
          <p:cNvSpPr>
            <a:spLocks noGrp="1"/>
          </p:cNvSpPr>
          <p:nvPr>
            <p:ph idx="1"/>
          </p:nvPr>
        </p:nvSpPr>
        <p:spPr>
          <a:xfrm>
            <a:off x="1047750" y="1156771"/>
            <a:ext cx="7029450" cy="4682054"/>
          </a:xfrm>
        </p:spPr>
        <p:txBody>
          <a:bodyPr/>
          <a:lstStyle/>
          <a:p>
            <a:r>
              <a:rPr lang="en-GB" dirty="0" smtClean="0"/>
              <a:t>Methods are functions that are added to classes that have access to all the attributes of the class</a:t>
            </a:r>
          </a:p>
          <a:p>
            <a:endParaRPr lang="en-GB" dirty="0" smtClean="0"/>
          </a:p>
          <a:p>
            <a:pPr marL="457200" lvl="1" indent="0">
              <a:buNone/>
            </a:pPr>
            <a:r>
              <a:rPr lang="en-GB" dirty="0" smtClean="0"/>
              <a:t>METHODS ARE JUST FUNCTIONS</a:t>
            </a:r>
            <a:br>
              <a:rPr lang="en-GB" dirty="0" smtClean="0"/>
            </a:br>
            <a:r>
              <a:rPr lang="en-GB" b="1" u="sng" dirty="0" smtClean="0"/>
              <a:t>BUT</a:t>
            </a:r>
          </a:p>
          <a:p>
            <a:pPr marL="457200" lvl="1" indent="0">
              <a:buNone/>
            </a:pPr>
            <a:r>
              <a:rPr lang="en-GB" dirty="0" smtClean="0"/>
              <a:t>THE INFORMATION REQUIRED BY THE SOLUTION IS PASSED INTO IT BUT </a:t>
            </a:r>
            <a:r>
              <a:rPr lang="en-GB" b="1" dirty="0" smtClean="0"/>
              <a:t>ALSO</a:t>
            </a:r>
            <a:r>
              <a:rPr lang="en-GB" dirty="0" smtClean="0"/>
              <a:t> PROVIDED IN THE SHARED ATTRIBUTE VALUES STORED IN THE OBJECT</a:t>
            </a:r>
            <a:endParaRPr lang="en-GB" dirty="0"/>
          </a:p>
          <a:p>
            <a:endParaRPr lang="en-GB" dirty="0" smtClean="0"/>
          </a:p>
          <a:p>
            <a:r>
              <a:rPr lang="en-GB" dirty="0" smtClean="0"/>
              <a:t>They solve a problem that requires the data specified in the class</a:t>
            </a:r>
          </a:p>
          <a:p>
            <a:r>
              <a:rPr lang="en-GB" dirty="0" smtClean="0"/>
              <a:t>A method added to a class, solves the problem defined by the class or is one of set of related solutions that require the same data specified in the class</a:t>
            </a:r>
          </a:p>
          <a:p>
            <a:endParaRPr lang="en-GB" dirty="0"/>
          </a:p>
        </p:txBody>
      </p:sp>
      <p:sp>
        <p:nvSpPr>
          <p:cNvPr id="4" name="Footer Placeholder 3"/>
          <p:cNvSpPr>
            <a:spLocks noGrp="1"/>
          </p:cNvSpPr>
          <p:nvPr>
            <p:ph type="ftr" sz="quarter" idx="10"/>
          </p:nvPr>
        </p:nvSpPr>
        <p:spPr/>
        <p:txBody>
          <a:bodyPr/>
          <a:lstStyle/>
          <a:p>
            <a:pPr>
              <a:defRPr/>
            </a:pPr>
            <a:r>
              <a:rPr lang="en-US" altLang="en-US" smtClean="0"/>
              <a:t>GD &amp; H</a:t>
            </a:r>
            <a:endParaRPr lang="en-US" altLang="en-US"/>
          </a:p>
        </p:txBody>
      </p:sp>
    </p:spTree>
    <p:extLst>
      <p:ext uri="{BB962C8B-B14F-4D97-AF65-F5344CB8AC3E}">
        <p14:creationId xmlns:p14="http://schemas.microsoft.com/office/powerpoint/2010/main" val="276904519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Class Method (Procedure) Pattern</a:t>
            </a:r>
            <a:endParaRPr lang="en-GB" dirty="0"/>
          </a:p>
        </p:txBody>
      </p:sp>
      <p:sp>
        <p:nvSpPr>
          <p:cNvPr id="3" name="Content Placeholder 2"/>
          <p:cNvSpPr>
            <a:spLocks noGrp="1"/>
          </p:cNvSpPr>
          <p:nvPr>
            <p:ph idx="1"/>
          </p:nvPr>
        </p:nvSpPr>
        <p:spPr>
          <a:xfrm>
            <a:off x="1047750" y="1156771"/>
            <a:ext cx="7029450" cy="386279"/>
          </a:xfrm>
        </p:spPr>
        <p:txBody>
          <a:bodyPr/>
          <a:lstStyle/>
          <a:p>
            <a:r>
              <a:rPr lang="en-GB" dirty="0" smtClean="0"/>
              <a:t>Methods are functions</a:t>
            </a:r>
            <a:endParaRPr lang="en-GB" dirty="0"/>
          </a:p>
        </p:txBody>
      </p:sp>
      <p:sp>
        <p:nvSpPr>
          <p:cNvPr id="4" name="Footer Placeholder 3"/>
          <p:cNvSpPr>
            <a:spLocks noGrp="1"/>
          </p:cNvSpPr>
          <p:nvPr>
            <p:ph type="ftr" sz="quarter" idx="10"/>
          </p:nvPr>
        </p:nvSpPr>
        <p:spPr/>
        <p:txBody>
          <a:bodyPr/>
          <a:lstStyle/>
          <a:p>
            <a:pPr>
              <a:defRPr/>
            </a:pPr>
            <a:r>
              <a:rPr lang="en-US" altLang="en-US" smtClean="0"/>
              <a:t>GD &amp; H</a:t>
            </a:r>
            <a:endParaRPr lang="en-US" altLang="en-US"/>
          </a:p>
        </p:txBody>
      </p:sp>
      <p:sp>
        <p:nvSpPr>
          <p:cNvPr id="5" name="TextBox 4"/>
          <p:cNvSpPr txBox="1"/>
          <p:nvPr/>
        </p:nvSpPr>
        <p:spPr>
          <a:xfrm>
            <a:off x="407625" y="1692639"/>
            <a:ext cx="7686720" cy="3416320"/>
          </a:xfrm>
          <a:prstGeom prst="rect">
            <a:avLst/>
          </a:prstGeom>
          <a:noFill/>
        </p:spPr>
        <p:txBody>
          <a:bodyPr wrap="none" rtlCol="0">
            <a:spAutoFit/>
          </a:bodyPr>
          <a:lstStyle/>
          <a:p>
            <a:r>
              <a:rPr lang="en-GB" dirty="0"/>
              <a:t>class </a:t>
            </a:r>
            <a:r>
              <a:rPr lang="en-GB" i="1" dirty="0" err="1"/>
              <a:t>ClassName</a:t>
            </a:r>
            <a:r>
              <a:rPr lang="en-GB" dirty="0"/>
              <a:t/>
            </a:r>
            <a:br>
              <a:rPr lang="en-GB" dirty="0"/>
            </a:br>
            <a:r>
              <a:rPr lang="en-GB" dirty="0"/>
              <a:t>{</a:t>
            </a:r>
            <a:br>
              <a:rPr lang="en-GB" dirty="0"/>
            </a:br>
            <a:r>
              <a:rPr lang="en-GB" dirty="0"/>
              <a:t>      // Attributes</a:t>
            </a:r>
            <a:br>
              <a:rPr lang="en-GB" dirty="0"/>
            </a:br>
            <a:r>
              <a:rPr lang="en-GB" dirty="0"/>
              <a:t/>
            </a:r>
            <a:br>
              <a:rPr lang="en-GB" dirty="0"/>
            </a:br>
            <a:r>
              <a:rPr lang="en-GB" dirty="0"/>
              <a:t>      // Constructors</a:t>
            </a:r>
            <a:br>
              <a:rPr lang="en-GB" dirty="0"/>
            </a:br>
            <a:r>
              <a:rPr lang="en-GB" dirty="0"/>
              <a:t/>
            </a:r>
            <a:br>
              <a:rPr lang="en-GB" dirty="0"/>
            </a:br>
            <a:r>
              <a:rPr lang="en-GB" dirty="0"/>
              <a:t>      // Properties</a:t>
            </a:r>
            <a:br>
              <a:rPr lang="en-GB" dirty="0"/>
            </a:br>
            <a:r>
              <a:rPr lang="en-GB" dirty="0"/>
              <a:t/>
            </a:r>
            <a:br>
              <a:rPr lang="en-GB" dirty="0"/>
            </a:br>
            <a:r>
              <a:rPr lang="en-GB" dirty="0"/>
              <a:t>      // </a:t>
            </a:r>
            <a:r>
              <a:rPr lang="en-GB" dirty="0" smtClean="0"/>
              <a:t>Methods</a:t>
            </a:r>
            <a:br>
              <a:rPr lang="en-GB" dirty="0" smtClean="0"/>
            </a:br>
            <a:r>
              <a:rPr lang="en-GB" dirty="0" smtClean="0"/>
              <a:t>public:</a:t>
            </a:r>
            <a:br>
              <a:rPr lang="en-GB" dirty="0" smtClean="0"/>
            </a:br>
            <a:r>
              <a:rPr lang="en-GB" dirty="0" smtClean="0"/>
              <a:t>      void </a:t>
            </a:r>
            <a:r>
              <a:rPr lang="en-GB" i="1" dirty="0" err="1" smtClean="0"/>
              <a:t>MethodName</a:t>
            </a:r>
            <a:r>
              <a:rPr lang="en-GB" dirty="0" smtClean="0"/>
              <a:t>(</a:t>
            </a:r>
            <a:r>
              <a:rPr lang="en-GB" altLang="en-US" i="1" dirty="0" smtClean="0"/>
              <a:t>argumentDeclaration1</a:t>
            </a:r>
            <a:r>
              <a:rPr lang="en-GB" altLang="en-US" dirty="0"/>
              <a:t>, </a:t>
            </a:r>
            <a:r>
              <a:rPr lang="en-GB" altLang="en-US" i="1" dirty="0"/>
              <a:t>argumentDeclaration2</a:t>
            </a:r>
            <a:r>
              <a:rPr lang="en-GB" altLang="en-US" dirty="0"/>
              <a:t>, </a:t>
            </a:r>
            <a:r>
              <a:rPr lang="en-GB" altLang="en-US" dirty="0" smtClean="0"/>
              <a:t>….)</a:t>
            </a:r>
            <a:r>
              <a:rPr lang="en-GB" altLang="en-US" dirty="0"/>
              <a:t>;</a:t>
            </a:r>
            <a:r>
              <a:rPr lang="en-GB" dirty="0"/>
              <a:t/>
            </a:r>
            <a:br>
              <a:rPr lang="en-GB" dirty="0"/>
            </a:br>
            <a:r>
              <a:rPr lang="en-GB" dirty="0" smtClean="0"/>
              <a:t>};</a:t>
            </a:r>
            <a:endParaRPr lang="en-GB" dirty="0"/>
          </a:p>
        </p:txBody>
      </p:sp>
      <p:sp>
        <p:nvSpPr>
          <p:cNvPr id="7" name="TextBox 6"/>
          <p:cNvSpPr txBox="1"/>
          <p:nvPr/>
        </p:nvSpPr>
        <p:spPr>
          <a:xfrm>
            <a:off x="3723701" y="5833529"/>
            <a:ext cx="4717958" cy="923330"/>
          </a:xfrm>
          <a:prstGeom prst="rect">
            <a:avLst/>
          </a:prstGeom>
          <a:noFill/>
        </p:spPr>
        <p:txBody>
          <a:bodyPr wrap="none" rtlCol="0">
            <a:spAutoFit/>
          </a:bodyPr>
          <a:lstStyle/>
          <a:p>
            <a:pPr marL="0" indent="0">
              <a:buFont typeface="Monotype Sorts" pitchFamily="2" charset="2"/>
              <a:buNone/>
            </a:pPr>
            <a:r>
              <a:rPr lang="en-GB" altLang="en-US" dirty="0"/>
              <a:t>Where,</a:t>
            </a:r>
          </a:p>
          <a:p>
            <a:pPr marL="0" indent="0">
              <a:buFont typeface="Monotype Sorts" pitchFamily="2" charset="2"/>
              <a:buNone/>
            </a:pPr>
            <a:r>
              <a:rPr lang="en-GB" altLang="en-US" i="1" dirty="0" err="1"/>
              <a:t>argumentDeclaration</a:t>
            </a:r>
            <a:r>
              <a:rPr lang="en-GB" altLang="en-US" i="1" dirty="0"/>
              <a:t> </a:t>
            </a:r>
            <a:r>
              <a:rPr lang="en-GB" altLang="en-US" dirty="0"/>
              <a:t>= </a:t>
            </a:r>
            <a:r>
              <a:rPr lang="en-GB" altLang="en-US" b="1" dirty="0"/>
              <a:t>type</a:t>
            </a:r>
            <a:r>
              <a:rPr lang="en-GB" altLang="en-US" dirty="0"/>
              <a:t> </a:t>
            </a:r>
            <a:r>
              <a:rPr lang="en-GB" altLang="en-US" i="1" dirty="0" err="1"/>
              <a:t>argumentName</a:t>
            </a:r>
            <a:endParaRPr lang="en-GB" altLang="en-US" i="1" dirty="0"/>
          </a:p>
          <a:p>
            <a:endParaRPr lang="en-GB" dirty="0"/>
          </a:p>
        </p:txBody>
      </p:sp>
      <p:sp>
        <p:nvSpPr>
          <p:cNvPr id="8" name="Right Brace 7"/>
          <p:cNvSpPr/>
          <p:nvPr/>
        </p:nvSpPr>
        <p:spPr bwMode="auto">
          <a:xfrm rot="5400000">
            <a:off x="4379227" y="1400078"/>
            <a:ext cx="266699" cy="7057682"/>
          </a:xfrm>
          <a:prstGeom prst="rightBrace">
            <a:avLst/>
          </a:prstGeom>
          <a:noFill/>
          <a:ln w="28575" cap="flat" cmpd="sng" algn="ctr">
            <a:solidFill>
              <a:schemeClr val="tx1"/>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1"/>
              </a:solidFill>
              <a:effectLst/>
              <a:latin typeface="Helvetica" panose="020B0604020202020204" pitchFamily="34" charset="0"/>
            </a:endParaRPr>
          </a:p>
        </p:txBody>
      </p:sp>
      <p:sp>
        <p:nvSpPr>
          <p:cNvPr id="9" name="TextBox 8"/>
          <p:cNvSpPr txBox="1"/>
          <p:nvPr/>
        </p:nvSpPr>
        <p:spPr>
          <a:xfrm>
            <a:off x="2636513" y="5179493"/>
            <a:ext cx="3752126" cy="369332"/>
          </a:xfrm>
          <a:prstGeom prst="rect">
            <a:avLst/>
          </a:prstGeom>
          <a:noFill/>
        </p:spPr>
        <p:txBody>
          <a:bodyPr wrap="square" rtlCol="0">
            <a:spAutoFit/>
          </a:bodyPr>
          <a:lstStyle/>
          <a:p>
            <a:r>
              <a:rPr lang="en-GB" dirty="0" smtClean="0"/>
              <a:t>Procedure Declaration Pattern</a:t>
            </a:r>
            <a:endParaRPr lang="en-GB" dirty="0"/>
          </a:p>
        </p:txBody>
      </p:sp>
    </p:spTree>
    <p:extLst>
      <p:ext uri="{BB962C8B-B14F-4D97-AF65-F5344CB8AC3E}">
        <p14:creationId xmlns:p14="http://schemas.microsoft.com/office/powerpoint/2010/main" val="255940323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7175" y="0"/>
            <a:ext cx="8686800" cy="483652"/>
          </a:xfrm>
        </p:spPr>
        <p:txBody>
          <a:bodyPr/>
          <a:lstStyle/>
          <a:p>
            <a:r>
              <a:rPr lang="en-GB" dirty="0" smtClean="0"/>
              <a:t>Example</a:t>
            </a:r>
            <a:endParaRPr lang="en-GB" dirty="0"/>
          </a:p>
        </p:txBody>
      </p:sp>
      <p:sp>
        <p:nvSpPr>
          <p:cNvPr id="3" name="Content Placeholder 2"/>
          <p:cNvSpPr>
            <a:spLocks noGrp="1"/>
          </p:cNvSpPr>
          <p:nvPr>
            <p:ph idx="1"/>
          </p:nvPr>
        </p:nvSpPr>
        <p:spPr>
          <a:xfrm>
            <a:off x="257175" y="483652"/>
            <a:ext cx="2603361" cy="528810"/>
          </a:xfrm>
        </p:spPr>
        <p:txBody>
          <a:bodyPr/>
          <a:lstStyle/>
          <a:p>
            <a:r>
              <a:rPr lang="en-GB" dirty="0" smtClean="0"/>
              <a:t>Add a value to the total</a:t>
            </a:r>
            <a:endParaRPr lang="en-GB" dirty="0"/>
          </a:p>
        </p:txBody>
      </p:sp>
      <p:sp>
        <p:nvSpPr>
          <p:cNvPr id="4" name="Footer Placeholder 3"/>
          <p:cNvSpPr>
            <a:spLocks noGrp="1"/>
          </p:cNvSpPr>
          <p:nvPr>
            <p:ph type="ftr" sz="quarter" idx="10"/>
          </p:nvPr>
        </p:nvSpPr>
        <p:spPr/>
        <p:txBody>
          <a:bodyPr/>
          <a:lstStyle/>
          <a:p>
            <a:pPr>
              <a:defRPr/>
            </a:pPr>
            <a:r>
              <a:rPr lang="en-US" altLang="en-US" smtClean="0"/>
              <a:t>GD &amp; H</a:t>
            </a:r>
            <a:endParaRPr lang="en-US" altLang="en-US"/>
          </a:p>
        </p:txBody>
      </p:sp>
      <p:sp>
        <p:nvSpPr>
          <p:cNvPr id="5" name="TextBox 4"/>
          <p:cNvSpPr txBox="1"/>
          <p:nvPr/>
        </p:nvSpPr>
        <p:spPr>
          <a:xfrm>
            <a:off x="1" y="2505452"/>
            <a:ext cx="4127076" cy="3293209"/>
          </a:xfrm>
          <a:prstGeom prst="rect">
            <a:avLst/>
          </a:prstGeom>
          <a:noFill/>
          <a:ln w="12700">
            <a:solidFill>
              <a:schemeClr val="tx1"/>
            </a:solidFill>
          </a:ln>
        </p:spPr>
        <p:txBody>
          <a:bodyPr wrap="square" rtlCol="0">
            <a:spAutoFit/>
          </a:bodyPr>
          <a:lstStyle/>
          <a:p>
            <a:r>
              <a:rPr lang="en-GB" sz="1600" b="1" u="sng" dirty="0" err="1" smtClean="0"/>
              <a:t>TotalSheep.h</a:t>
            </a:r>
            <a:r>
              <a:rPr lang="en-GB" sz="1600" dirty="0" smtClean="0"/>
              <a:t/>
            </a:r>
            <a:br>
              <a:rPr lang="en-GB" sz="1600" dirty="0" smtClean="0"/>
            </a:br>
            <a:r>
              <a:rPr lang="en-GB" sz="1600" dirty="0" smtClean="0"/>
              <a:t/>
            </a:r>
            <a:br>
              <a:rPr lang="en-GB" sz="1600" dirty="0" smtClean="0"/>
            </a:br>
            <a:r>
              <a:rPr lang="en-GB" sz="1600" dirty="0" smtClean="0"/>
              <a:t>class </a:t>
            </a:r>
            <a:r>
              <a:rPr lang="en-GB" sz="1600" dirty="0" err="1" smtClean="0"/>
              <a:t>TotalSheep</a:t>
            </a:r>
            <a:r>
              <a:rPr lang="en-GB" sz="1600" dirty="0" smtClean="0"/>
              <a:t/>
            </a:r>
            <a:br>
              <a:rPr lang="en-GB" sz="1600" dirty="0" smtClean="0"/>
            </a:br>
            <a:r>
              <a:rPr lang="en-GB" sz="1600" dirty="0" smtClean="0"/>
              <a:t>{</a:t>
            </a:r>
            <a:br>
              <a:rPr lang="en-GB" sz="1600" dirty="0" smtClean="0"/>
            </a:br>
            <a:r>
              <a:rPr lang="en-GB" sz="1600" dirty="0" smtClean="0"/>
              <a:t>private </a:t>
            </a:r>
            <a:br>
              <a:rPr lang="en-GB" sz="1600" dirty="0" smtClean="0"/>
            </a:br>
            <a:r>
              <a:rPr lang="en-GB" sz="1600" dirty="0" smtClean="0"/>
              <a:t>     </a:t>
            </a:r>
            <a:r>
              <a:rPr lang="en-GB" sz="1600" dirty="0" err="1" smtClean="0"/>
              <a:t>int</a:t>
            </a:r>
            <a:r>
              <a:rPr lang="en-GB" sz="1600" dirty="0" smtClean="0"/>
              <a:t> </a:t>
            </a:r>
            <a:r>
              <a:rPr lang="en-GB" sz="1600" dirty="0" smtClean="0">
                <a:solidFill>
                  <a:srgbClr val="FF0000"/>
                </a:solidFill>
              </a:rPr>
              <a:t>_total</a:t>
            </a:r>
            <a:r>
              <a:rPr lang="en-GB" sz="1600" dirty="0" smtClean="0"/>
              <a:t>;</a:t>
            </a:r>
            <a:br>
              <a:rPr lang="en-GB" sz="1600" dirty="0" smtClean="0"/>
            </a:br>
            <a:endParaRPr lang="en-GB" sz="1600" dirty="0"/>
          </a:p>
          <a:p>
            <a:r>
              <a:rPr lang="en-GB" sz="1600" dirty="0" smtClean="0"/>
              <a:t>public:</a:t>
            </a:r>
            <a:br>
              <a:rPr lang="en-GB" sz="1600" dirty="0" smtClean="0"/>
            </a:br>
            <a:r>
              <a:rPr lang="en-GB" sz="1600" dirty="0" smtClean="0"/>
              <a:t>    </a:t>
            </a:r>
            <a:r>
              <a:rPr lang="en-GB" sz="1600" dirty="0" err="1" smtClean="0"/>
              <a:t>TotalSheep</a:t>
            </a:r>
            <a:r>
              <a:rPr lang="en-GB" sz="1600" dirty="0" smtClean="0"/>
              <a:t>(</a:t>
            </a:r>
            <a:r>
              <a:rPr lang="en-GB" sz="1600" dirty="0" err="1" smtClean="0"/>
              <a:t>int</a:t>
            </a:r>
            <a:r>
              <a:rPr lang="en-GB" sz="1600" dirty="0" smtClean="0"/>
              <a:t> </a:t>
            </a:r>
            <a:r>
              <a:rPr lang="en-GB" sz="1600" dirty="0" err="1" smtClean="0"/>
              <a:t>initialCount</a:t>
            </a:r>
            <a:r>
              <a:rPr lang="en-GB" sz="1600" dirty="0" smtClean="0"/>
              <a:t>);</a:t>
            </a:r>
            <a:br>
              <a:rPr lang="en-GB" sz="1600" dirty="0" smtClean="0"/>
            </a:br>
            <a:r>
              <a:rPr lang="en-GB" sz="1600" dirty="0" smtClean="0"/>
              <a:t/>
            </a:r>
            <a:br>
              <a:rPr lang="en-GB" sz="1600" dirty="0" smtClean="0"/>
            </a:br>
            <a:r>
              <a:rPr lang="en-GB" sz="1600" dirty="0" smtClean="0"/>
              <a:t>    </a:t>
            </a:r>
            <a:r>
              <a:rPr lang="en-GB" sz="1600" dirty="0" err="1" smtClean="0"/>
              <a:t>int</a:t>
            </a:r>
            <a:r>
              <a:rPr lang="en-GB" sz="1600" dirty="0" smtClean="0"/>
              <a:t> </a:t>
            </a:r>
            <a:r>
              <a:rPr lang="en-GB" sz="1600" dirty="0" err="1" smtClean="0"/>
              <a:t>GetTotal</a:t>
            </a:r>
            <a:r>
              <a:rPr lang="en-GB" sz="1600" dirty="0" smtClean="0"/>
              <a:t>();</a:t>
            </a:r>
            <a:br>
              <a:rPr lang="en-GB" sz="1600" dirty="0" smtClean="0"/>
            </a:br>
            <a:r>
              <a:rPr lang="en-GB" sz="1600" b="1" dirty="0" smtClean="0"/>
              <a:t>    void </a:t>
            </a:r>
            <a:r>
              <a:rPr lang="en-GB" sz="1600" b="1" dirty="0" err="1" smtClean="0"/>
              <a:t>AddMoreSheep</a:t>
            </a:r>
            <a:r>
              <a:rPr lang="en-GB" sz="1600" b="1" dirty="0" smtClean="0"/>
              <a:t>(</a:t>
            </a:r>
            <a:r>
              <a:rPr lang="en-GB" sz="1600" b="1" dirty="0" err="1" smtClean="0"/>
              <a:t>int</a:t>
            </a:r>
            <a:r>
              <a:rPr lang="en-GB" sz="1600" b="1" dirty="0" smtClean="0"/>
              <a:t> </a:t>
            </a:r>
            <a:r>
              <a:rPr lang="en-GB" sz="1600" b="1" dirty="0" err="1" smtClean="0">
                <a:solidFill>
                  <a:srgbClr val="00B050"/>
                </a:solidFill>
              </a:rPr>
              <a:t>sheepCount</a:t>
            </a:r>
            <a:r>
              <a:rPr lang="en-GB" sz="1600" b="1" dirty="0" smtClean="0"/>
              <a:t>);</a:t>
            </a:r>
            <a:br>
              <a:rPr lang="en-GB" sz="1600" b="1" dirty="0" smtClean="0"/>
            </a:br>
            <a:r>
              <a:rPr lang="en-GB" sz="1600" dirty="0" smtClean="0"/>
              <a:t>};</a:t>
            </a:r>
            <a:endParaRPr lang="en-GB" sz="1600" dirty="0"/>
          </a:p>
        </p:txBody>
      </p:sp>
      <p:sp>
        <p:nvSpPr>
          <p:cNvPr id="6" name="TextBox 5"/>
          <p:cNvSpPr txBox="1"/>
          <p:nvPr/>
        </p:nvSpPr>
        <p:spPr>
          <a:xfrm>
            <a:off x="3080952" y="643976"/>
            <a:ext cx="5782963" cy="1754326"/>
          </a:xfrm>
          <a:prstGeom prst="rect">
            <a:avLst/>
          </a:prstGeom>
          <a:noFill/>
        </p:spPr>
        <p:txBody>
          <a:bodyPr wrap="square" rtlCol="0">
            <a:spAutoFit/>
          </a:bodyPr>
          <a:lstStyle/>
          <a:p>
            <a:r>
              <a:rPr lang="en-GB" dirty="0" smtClean="0"/>
              <a:t>Method uses information passed to it “</a:t>
            </a:r>
            <a:r>
              <a:rPr lang="en-GB" dirty="0" err="1" smtClean="0"/>
              <a:t>sheepCount</a:t>
            </a:r>
            <a:r>
              <a:rPr lang="en-GB" dirty="0" smtClean="0"/>
              <a:t>” and shared attribute values “_total”.</a:t>
            </a:r>
            <a:br>
              <a:rPr lang="en-GB" dirty="0" smtClean="0"/>
            </a:br>
            <a:r>
              <a:rPr lang="en-GB" dirty="0" smtClean="0"/>
              <a:t>Note: The value in “_total” remains stored in the object when the method returns.</a:t>
            </a:r>
          </a:p>
          <a:p>
            <a:endParaRPr lang="en-GB" dirty="0"/>
          </a:p>
          <a:p>
            <a:r>
              <a:rPr lang="en-GB" dirty="0" smtClean="0"/>
              <a:t>Multiple calls to the method keep adding to the total.</a:t>
            </a:r>
            <a:endParaRPr lang="en-GB" dirty="0"/>
          </a:p>
        </p:txBody>
      </p:sp>
      <p:sp>
        <p:nvSpPr>
          <p:cNvPr id="7" name="TextBox 6"/>
          <p:cNvSpPr txBox="1"/>
          <p:nvPr/>
        </p:nvSpPr>
        <p:spPr>
          <a:xfrm>
            <a:off x="4127076" y="2505452"/>
            <a:ext cx="5000451" cy="4031873"/>
          </a:xfrm>
          <a:prstGeom prst="rect">
            <a:avLst/>
          </a:prstGeom>
          <a:noFill/>
          <a:ln w="12700">
            <a:solidFill>
              <a:schemeClr val="tx1"/>
            </a:solidFill>
          </a:ln>
        </p:spPr>
        <p:txBody>
          <a:bodyPr wrap="square" rtlCol="0">
            <a:spAutoFit/>
          </a:bodyPr>
          <a:lstStyle/>
          <a:p>
            <a:r>
              <a:rPr lang="en-GB" sz="1600" b="1" u="sng" dirty="0" smtClean="0"/>
              <a:t>TotalSheep.cpp</a:t>
            </a:r>
            <a:r>
              <a:rPr lang="en-GB" sz="1600" dirty="0" smtClean="0"/>
              <a:t/>
            </a:r>
            <a:br>
              <a:rPr lang="en-GB" sz="1600" dirty="0" smtClean="0"/>
            </a:br>
            <a:r>
              <a:rPr lang="en-GB" sz="1600" dirty="0" smtClean="0"/>
              <a:t/>
            </a:r>
            <a:br>
              <a:rPr lang="en-GB" sz="1600" dirty="0" smtClean="0"/>
            </a:br>
            <a:r>
              <a:rPr lang="en-GB" sz="1600" dirty="0" err="1" smtClean="0"/>
              <a:t>TotalSheep</a:t>
            </a:r>
            <a:r>
              <a:rPr lang="en-GB" sz="1600" dirty="0" smtClean="0"/>
              <a:t>::</a:t>
            </a:r>
            <a:r>
              <a:rPr lang="en-GB" sz="1600" dirty="0" err="1" smtClean="0"/>
              <a:t>TotalSheep</a:t>
            </a:r>
            <a:r>
              <a:rPr lang="en-GB" sz="1600" dirty="0" smtClean="0"/>
              <a:t>(</a:t>
            </a:r>
            <a:r>
              <a:rPr lang="en-GB" sz="1600" dirty="0" err="1" smtClean="0"/>
              <a:t>int</a:t>
            </a:r>
            <a:r>
              <a:rPr lang="en-GB" sz="1600" dirty="0" smtClean="0"/>
              <a:t> </a:t>
            </a:r>
            <a:r>
              <a:rPr lang="en-GB" sz="1600" dirty="0" err="1" smtClean="0"/>
              <a:t>initialCount</a:t>
            </a:r>
            <a:r>
              <a:rPr lang="en-GB" sz="1600" dirty="0" smtClean="0"/>
              <a:t>)</a:t>
            </a:r>
            <a:br>
              <a:rPr lang="en-GB" sz="1600" dirty="0" smtClean="0"/>
            </a:br>
            <a:r>
              <a:rPr lang="en-GB" sz="1600" dirty="0" smtClean="0"/>
              <a:t>{</a:t>
            </a:r>
            <a:br>
              <a:rPr lang="en-GB" sz="1600" dirty="0" smtClean="0"/>
            </a:br>
            <a:r>
              <a:rPr lang="en-GB" sz="1600" dirty="0" smtClean="0"/>
              <a:t>       </a:t>
            </a:r>
            <a:r>
              <a:rPr lang="en-GB" sz="1600" dirty="0" err="1" smtClean="0"/>
              <a:t>this</a:t>
            </a:r>
            <a:r>
              <a:rPr lang="en-GB" sz="1600" dirty="0" err="1" smtClean="0">
                <a:sym typeface="Wingdings" panose="05000000000000000000" pitchFamily="2" charset="2"/>
              </a:rPr>
              <a:t></a:t>
            </a:r>
            <a:r>
              <a:rPr lang="en-GB" sz="1600" dirty="0" err="1" smtClean="0"/>
              <a:t>_total</a:t>
            </a:r>
            <a:r>
              <a:rPr lang="en-GB" sz="1600" dirty="0" smtClean="0"/>
              <a:t> = </a:t>
            </a:r>
            <a:r>
              <a:rPr lang="en-GB" sz="1600" dirty="0" err="1" smtClean="0"/>
              <a:t>initialCount</a:t>
            </a:r>
            <a:r>
              <a:rPr lang="en-GB" sz="1600" dirty="0" smtClean="0"/>
              <a:t>;</a:t>
            </a:r>
            <a:br>
              <a:rPr lang="en-GB" sz="1600" dirty="0" smtClean="0"/>
            </a:br>
            <a:r>
              <a:rPr lang="en-GB" sz="1600" dirty="0" smtClean="0"/>
              <a:t>}   </a:t>
            </a:r>
            <a:br>
              <a:rPr lang="en-GB" sz="1600" dirty="0" smtClean="0"/>
            </a:br>
            <a:r>
              <a:rPr lang="en-GB" sz="1600" dirty="0" smtClean="0"/>
              <a:t/>
            </a:r>
            <a:br>
              <a:rPr lang="en-GB" sz="1600" dirty="0" smtClean="0"/>
            </a:br>
            <a:r>
              <a:rPr lang="en-GB" sz="1600" dirty="0" err="1" smtClean="0"/>
              <a:t>int</a:t>
            </a:r>
            <a:r>
              <a:rPr lang="en-GB" sz="1600" dirty="0" smtClean="0"/>
              <a:t> </a:t>
            </a:r>
            <a:r>
              <a:rPr lang="en-GB" sz="1600" dirty="0" err="1"/>
              <a:t>TotalSheep</a:t>
            </a:r>
            <a:r>
              <a:rPr lang="en-GB" sz="1600" dirty="0" smtClean="0"/>
              <a:t>::</a:t>
            </a:r>
            <a:r>
              <a:rPr lang="en-GB" sz="1600" dirty="0" err="1" smtClean="0"/>
              <a:t>GetTotal</a:t>
            </a:r>
            <a:r>
              <a:rPr lang="en-GB" sz="1600" dirty="0" smtClean="0"/>
              <a:t>()</a:t>
            </a:r>
            <a:br>
              <a:rPr lang="en-GB" sz="1600" dirty="0" smtClean="0"/>
            </a:br>
            <a:r>
              <a:rPr lang="en-GB" sz="1600" dirty="0" smtClean="0"/>
              <a:t>{</a:t>
            </a:r>
            <a:r>
              <a:rPr lang="en-GB" sz="1600" dirty="0"/>
              <a:t/>
            </a:r>
            <a:br>
              <a:rPr lang="en-GB" sz="1600" dirty="0"/>
            </a:br>
            <a:r>
              <a:rPr lang="en-GB" sz="1600" dirty="0" smtClean="0"/>
              <a:t>     return </a:t>
            </a:r>
            <a:r>
              <a:rPr lang="en-GB" sz="1600" dirty="0" err="1" smtClean="0"/>
              <a:t>this</a:t>
            </a:r>
            <a:r>
              <a:rPr lang="en-GB" sz="1600" dirty="0" err="1" smtClean="0">
                <a:sym typeface="Wingdings" panose="05000000000000000000" pitchFamily="2" charset="2"/>
              </a:rPr>
              <a:t></a:t>
            </a:r>
            <a:r>
              <a:rPr lang="en-GB" sz="1600" dirty="0" err="1" smtClean="0"/>
              <a:t>_total</a:t>
            </a:r>
            <a:r>
              <a:rPr lang="en-GB" sz="1600" dirty="0" smtClean="0"/>
              <a:t>;</a:t>
            </a:r>
          </a:p>
          <a:p>
            <a:r>
              <a:rPr lang="en-GB" sz="1600" dirty="0" smtClean="0"/>
              <a:t>}</a:t>
            </a:r>
          </a:p>
          <a:p>
            <a:endParaRPr lang="en-GB" sz="1600" dirty="0"/>
          </a:p>
          <a:p>
            <a:r>
              <a:rPr lang="en-GB" sz="1600" b="1" dirty="0" smtClean="0"/>
              <a:t>void </a:t>
            </a:r>
            <a:r>
              <a:rPr lang="en-GB" sz="1600" b="1" dirty="0" err="1"/>
              <a:t>TotalSheep</a:t>
            </a:r>
            <a:r>
              <a:rPr lang="en-GB" sz="1600" b="1" dirty="0" smtClean="0"/>
              <a:t>::</a:t>
            </a:r>
            <a:r>
              <a:rPr lang="en-GB" sz="1600" b="1" dirty="0" err="1" smtClean="0"/>
              <a:t>AddMoreSheep</a:t>
            </a:r>
            <a:r>
              <a:rPr lang="en-GB" sz="1600" b="1" dirty="0" smtClean="0"/>
              <a:t>(</a:t>
            </a:r>
            <a:r>
              <a:rPr lang="en-GB" sz="1600" b="1" dirty="0" err="1" smtClean="0"/>
              <a:t>int</a:t>
            </a:r>
            <a:r>
              <a:rPr lang="en-GB" sz="1600" b="1" dirty="0" smtClean="0"/>
              <a:t> </a:t>
            </a:r>
            <a:r>
              <a:rPr lang="en-GB" sz="1600" b="1" dirty="0" err="1" smtClean="0">
                <a:solidFill>
                  <a:srgbClr val="00B050"/>
                </a:solidFill>
              </a:rPr>
              <a:t>sheepCount</a:t>
            </a:r>
            <a:r>
              <a:rPr lang="en-GB" sz="1600" b="1" dirty="0" smtClean="0"/>
              <a:t>)</a:t>
            </a:r>
            <a:br>
              <a:rPr lang="en-GB" sz="1600" b="1" dirty="0" smtClean="0"/>
            </a:br>
            <a:r>
              <a:rPr lang="en-GB" sz="1600" b="1" dirty="0" smtClean="0"/>
              <a:t>{</a:t>
            </a:r>
            <a:br>
              <a:rPr lang="en-GB" sz="1600" b="1" dirty="0" smtClean="0"/>
            </a:br>
            <a:r>
              <a:rPr lang="en-GB" sz="1600" b="1" dirty="0" smtClean="0"/>
              <a:t>     </a:t>
            </a:r>
            <a:r>
              <a:rPr lang="en-GB" sz="1600" b="1" dirty="0" err="1" smtClean="0"/>
              <a:t>this</a:t>
            </a:r>
            <a:r>
              <a:rPr lang="en-GB" sz="1600" b="1" dirty="0" err="1" smtClean="0">
                <a:sym typeface="Wingdings" panose="05000000000000000000" pitchFamily="2" charset="2"/>
              </a:rPr>
              <a:t></a:t>
            </a:r>
            <a:r>
              <a:rPr lang="en-GB" sz="1600" b="1" dirty="0" err="1" smtClean="0">
                <a:solidFill>
                  <a:srgbClr val="FF0000"/>
                </a:solidFill>
              </a:rPr>
              <a:t>_total</a:t>
            </a:r>
            <a:r>
              <a:rPr lang="en-GB" sz="1600" b="1" dirty="0" smtClean="0"/>
              <a:t> = </a:t>
            </a:r>
            <a:r>
              <a:rPr lang="en-GB" sz="1600" b="1" dirty="0" err="1" smtClean="0"/>
              <a:t>this</a:t>
            </a:r>
            <a:r>
              <a:rPr lang="en-GB" sz="1600" b="1" dirty="0" err="1" smtClean="0">
                <a:sym typeface="Wingdings" panose="05000000000000000000" pitchFamily="2" charset="2"/>
              </a:rPr>
              <a:t></a:t>
            </a:r>
            <a:r>
              <a:rPr lang="en-GB" sz="1600" b="1" dirty="0" err="1" smtClean="0">
                <a:solidFill>
                  <a:srgbClr val="FF0000"/>
                </a:solidFill>
              </a:rPr>
              <a:t>_total</a:t>
            </a:r>
            <a:r>
              <a:rPr lang="en-GB" sz="1600" b="1" dirty="0" smtClean="0"/>
              <a:t> + </a:t>
            </a:r>
            <a:r>
              <a:rPr lang="en-GB" sz="1600" b="1" dirty="0" err="1" smtClean="0">
                <a:solidFill>
                  <a:srgbClr val="00B050"/>
                </a:solidFill>
              </a:rPr>
              <a:t>sheepCount</a:t>
            </a:r>
            <a:r>
              <a:rPr lang="en-GB" sz="1600" b="1" dirty="0" smtClean="0"/>
              <a:t>;</a:t>
            </a:r>
          </a:p>
          <a:p>
            <a:r>
              <a:rPr lang="en-GB" sz="1600" b="1" dirty="0" smtClean="0"/>
              <a:t>}</a:t>
            </a:r>
          </a:p>
        </p:txBody>
      </p:sp>
    </p:spTree>
    <p:extLst>
      <p:ext uri="{BB962C8B-B14F-4D97-AF65-F5344CB8AC3E}">
        <p14:creationId xmlns:p14="http://schemas.microsoft.com/office/powerpoint/2010/main" val="137603169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Example Usage</a:t>
            </a:r>
            <a:endParaRPr lang="en-GB" dirty="0"/>
          </a:p>
        </p:txBody>
      </p:sp>
      <p:sp>
        <p:nvSpPr>
          <p:cNvPr id="4" name="Footer Placeholder 3"/>
          <p:cNvSpPr>
            <a:spLocks noGrp="1"/>
          </p:cNvSpPr>
          <p:nvPr>
            <p:ph type="ftr" sz="quarter" idx="10"/>
          </p:nvPr>
        </p:nvSpPr>
        <p:spPr/>
        <p:txBody>
          <a:bodyPr/>
          <a:lstStyle/>
          <a:p>
            <a:pPr>
              <a:defRPr/>
            </a:pPr>
            <a:r>
              <a:rPr lang="en-US" altLang="en-US" smtClean="0"/>
              <a:t>GD &amp; H</a:t>
            </a:r>
            <a:endParaRPr lang="en-US" altLang="en-US"/>
          </a:p>
        </p:txBody>
      </p:sp>
      <p:sp>
        <p:nvSpPr>
          <p:cNvPr id="5" name="TextBox 4"/>
          <p:cNvSpPr txBox="1"/>
          <p:nvPr/>
        </p:nvSpPr>
        <p:spPr>
          <a:xfrm>
            <a:off x="1178805" y="1817783"/>
            <a:ext cx="5656357" cy="4062651"/>
          </a:xfrm>
          <a:prstGeom prst="rect">
            <a:avLst/>
          </a:prstGeom>
          <a:noFill/>
        </p:spPr>
        <p:txBody>
          <a:bodyPr wrap="none" rtlCol="0">
            <a:spAutoFit/>
          </a:bodyPr>
          <a:lstStyle/>
          <a:p>
            <a:r>
              <a:rPr lang="en-GB" dirty="0" err="1" smtClean="0"/>
              <a:t>TotalSheep</a:t>
            </a:r>
            <a:r>
              <a:rPr lang="en-GB" dirty="0" smtClean="0"/>
              <a:t>   *total  =  new </a:t>
            </a:r>
            <a:r>
              <a:rPr lang="en-GB" dirty="0" err="1" smtClean="0"/>
              <a:t>TotalSheep</a:t>
            </a:r>
            <a:r>
              <a:rPr lang="en-GB" dirty="0" smtClean="0"/>
              <a:t>(0);</a:t>
            </a:r>
            <a:br>
              <a:rPr lang="en-GB" dirty="0" smtClean="0"/>
            </a:br>
            <a:r>
              <a:rPr lang="en-GB" dirty="0" smtClean="0"/>
              <a:t/>
            </a:r>
            <a:br>
              <a:rPr lang="en-GB" dirty="0" smtClean="0"/>
            </a:br>
            <a:r>
              <a:rPr lang="en-GB" dirty="0" smtClean="0"/>
              <a:t>// Add two more sheep</a:t>
            </a:r>
            <a:br>
              <a:rPr lang="en-GB" dirty="0" smtClean="0"/>
            </a:br>
            <a:r>
              <a:rPr lang="en-GB" dirty="0" err="1" smtClean="0"/>
              <a:t>total</a:t>
            </a:r>
            <a:r>
              <a:rPr lang="en-GB" sz="3200" dirty="0" err="1" smtClean="0">
                <a:solidFill>
                  <a:srgbClr val="FF0000"/>
                </a:solidFill>
                <a:sym typeface="Wingdings" panose="05000000000000000000" pitchFamily="2" charset="2"/>
              </a:rPr>
              <a:t></a:t>
            </a:r>
            <a:r>
              <a:rPr lang="en-GB" dirty="0" err="1" smtClean="0"/>
              <a:t>AddMoreSheep</a:t>
            </a:r>
            <a:r>
              <a:rPr lang="en-GB" dirty="0" smtClean="0"/>
              <a:t>(3);	// We now have 3</a:t>
            </a:r>
          </a:p>
          <a:p>
            <a:endParaRPr lang="en-GB" dirty="0"/>
          </a:p>
          <a:p>
            <a:r>
              <a:rPr lang="en-GB" dirty="0" smtClean="0"/>
              <a:t>// Add five more sheep</a:t>
            </a:r>
            <a:br>
              <a:rPr lang="en-GB" dirty="0" smtClean="0"/>
            </a:br>
            <a:r>
              <a:rPr lang="en-GB" dirty="0" err="1" smtClean="0"/>
              <a:t>total</a:t>
            </a:r>
            <a:r>
              <a:rPr lang="en-GB" sz="3200" dirty="0" err="1" smtClean="0">
                <a:solidFill>
                  <a:srgbClr val="FF0000"/>
                </a:solidFill>
                <a:sym typeface="Wingdings" panose="05000000000000000000" pitchFamily="2" charset="2"/>
              </a:rPr>
              <a:t></a:t>
            </a:r>
            <a:r>
              <a:rPr lang="en-GB" dirty="0" err="1" smtClean="0"/>
              <a:t>AddMoreSheep</a:t>
            </a:r>
            <a:r>
              <a:rPr lang="en-GB" dirty="0" smtClean="0"/>
              <a:t>(5);	// We now have 8</a:t>
            </a:r>
          </a:p>
          <a:p>
            <a:endParaRPr lang="en-GB" dirty="0"/>
          </a:p>
          <a:p>
            <a:r>
              <a:rPr lang="en-GB" dirty="0" smtClean="0"/>
              <a:t>// Display the total sheep we have</a:t>
            </a:r>
          </a:p>
          <a:p>
            <a:r>
              <a:rPr lang="en-GB" dirty="0" err="1" smtClean="0"/>
              <a:t>Console.WriteLine</a:t>
            </a:r>
            <a:r>
              <a:rPr lang="en-GB" dirty="0" smtClean="0"/>
              <a:t>(“Total is {0}”, </a:t>
            </a:r>
            <a:r>
              <a:rPr lang="en-GB" dirty="0" err="1" smtClean="0"/>
              <a:t>total</a:t>
            </a:r>
            <a:r>
              <a:rPr lang="en-GB" sz="3200" dirty="0" err="1" smtClean="0">
                <a:solidFill>
                  <a:srgbClr val="FF0000"/>
                </a:solidFill>
                <a:sym typeface="Wingdings" panose="05000000000000000000" pitchFamily="2" charset="2"/>
              </a:rPr>
              <a:t></a:t>
            </a:r>
            <a:r>
              <a:rPr lang="en-GB" dirty="0" err="1" smtClean="0"/>
              <a:t>GetTotal</a:t>
            </a:r>
            <a:r>
              <a:rPr lang="en-GB" dirty="0" smtClean="0"/>
              <a:t>() );</a:t>
            </a:r>
          </a:p>
          <a:p>
            <a:endParaRPr lang="en-GB" dirty="0"/>
          </a:p>
          <a:p>
            <a:r>
              <a:rPr lang="en-GB" dirty="0" smtClean="0">
                <a:solidFill>
                  <a:srgbClr val="FF0000"/>
                </a:solidFill>
              </a:rPr>
              <a:t>delete  total</a:t>
            </a:r>
            <a:r>
              <a:rPr lang="en-GB" dirty="0" smtClean="0"/>
              <a:t>;</a:t>
            </a:r>
            <a:endParaRPr lang="en-GB" dirty="0"/>
          </a:p>
        </p:txBody>
      </p:sp>
    </p:spTree>
    <p:extLst>
      <p:ext uri="{BB962C8B-B14F-4D97-AF65-F5344CB8AC3E}">
        <p14:creationId xmlns:p14="http://schemas.microsoft.com/office/powerpoint/2010/main" val="919817482"/>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Exercise 8</a:t>
            </a:r>
            <a:endParaRPr lang="en-GB" dirty="0"/>
          </a:p>
        </p:txBody>
      </p:sp>
      <p:sp>
        <p:nvSpPr>
          <p:cNvPr id="3" name="Content Placeholder 2"/>
          <p:cNvSpPr>
            <a:spLocks noGrp="1"/>
          </p:cNvSpPr>
          <p:nvPr>
            <p:ph idx="1"/>
          </p:nvPr>
        </p:nvSpPr>
        <p:spPr>
          <a:xfrm>
            <a:off x="1047750" y="1724024"/>
            <a:ext cx="7029450" cy="4427021"/>
          </a:xfrm>
        </p:spPr>
        <p:txBody>
          <a:bodyPr/>
          <a:lstStyle/>
          <a:p>
            <a:r>
              <a:rPr lang="en-GB" dirty="0" smtClean="0"/>
              <a:t>A class that allows the total number of sheep in a field to be increased and decreased by the quantity of sheep entering and leaving it.</a:t>
            </a:r>
            <a:br>
              <a:rPr lang="en-GB" dirty="0" smtClean="0"/>
            </a:br>
            <a:r>
              <a:rPr lang="en-GB" dirty="0" smtClean="0"/>
              <a:t>Display the total</a:t>
            </a:r>
          </a:p>
          <a:p>
            <a:endParaRPr lang="en-GB" dirty="0"/>
          </a:p>
          <a:p>
            <a:r>
              <a:rPr lang="en-GB" dirty="0" smtClean="0"/>
              <a:t>A class that allows the specify two numbers when creating an object, and provides methods that allow arithmetic operations to be performed using those numbers i.e. add, subtract.</a:t>
            </a:r>
            <a:br>
              <a:rPr lang="en-GB" dirty="0" smtClean="0"/>
            </a:br>
            <a:r>
              <a:rPr lang="en-GB" dirty="0" smtClean="0"/>
              <a:t>Perform multiple operations and display the final result using a Get property </a:t>
            </a:r>
            <a:endParaRPr lang="en-GB" dirty="0"/>
          </a:p>
        </p:txBody>
      </p:sp>
      <p:sp>
        <p:nvSpPr>
          <p:cNvPr id="4" name="Footer Placeholder 3"/>
          <p:cNvSpPr>
            <a:spLocks noGrp="1"/>
          </p:cNvSpPr>
          <p:nvPr>
            <p:ph type="ftr" sz="quarter" idx="10"/>
          </p:nvPr>
        </p:nvSpPr>
        <p:spPr/>
        <p:txBody>
          <a:bodyPr/>
          <a:lstStyle/>
          <a:p>
            <a:pPr>
              <a:defRPr/>
            </a:pPr>
            <a:r>
              <a:rPr lang="en-US" altLang="en-US" smtClean="0"/>
              <a:t>GD &amp; H</a:t>
            </a:r>
            <a:endParaRPr lang="en-US" altLang="en-US"/>
          </a:p>
        </p:txBody>
      </p:sp>
      <p:sp>
        <p:nvSpPr>
          <p:cNvPr id="5" name="Content Placeholder 2"/>
          <p:cNvSpPr txBox="1">
            <a:spLocks/>
          </p:cNvSpPr>
          <p:nvPr/>
        </p:nvSpPr>
        <p:spPr bwMode="auto">
          <a:xfrm>
            <a:off x="1047750" y="844550"/>
            <a:ext cx="7029450" cy="38627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lr>
                <a:schemeClr val="folHlink"/>
              </a:buClr>
              <a:buSzPct val="90000"/>
              <a:buFont typeface="Monotype Sorts" pitchFamily="2" charset="2"/>
              <a:buChar char="n"/>
              <a:defRPr kumimoji="1" sz="2000" kern="1200">
                <a:solidFill>
                  <a:schemeClr val="tx1"/>
                </a:solidFill>
                <a:latin typeface="+mn-lt"/>
                <a:ea typeface="+mn-ea"/>
                <a:cs typeface="+mn-cs"/>
              </a:defRPr>
            </a:lvl1pPr>
            <a:lvl2pPr marL="742950" indent="-285750" algn="l" rtl="0" eaLnBrk="0" fontAlgn="base" hangingPunct="0">
              <a:spcBef>
                <a:spcPct val="20000"/>
              </a:spcBef>
              <a:spcAft>
                <a:spcPct val="0"/>
              </a:spcAft>
              <a:buClr>
                <a:schemeClr val="accent2"/>
              </a:buClr>
              <a:buSzPct val="90000"/>
              <a:buFont typeface="Monotype Sorts" pitchFamily="2" charset="2"/>
              <a:buChar char="F"/>
              <a:defRPr kumimoji="1" kern="1200">
                <a:solidFill>
                  <a:schemeClr val="tx1"/>
                </a:solidFill>
                <a:latin typeface="+mn-lt"/>
                <a:ea typeface="+mn-ea"/>
                <a:cs typeface="+mn-cs"/>
              </a:defRPr>
            </a:lvl2pPr>
            <a:lvl3pPr marL="1143000" indent="-228600" algn="l" rtl="0" eaLnBrk="0" fontAlgn="base" hangingPunct="0">
              <a:spcBef>
                <a:spcPct val="20000"/>
              </a:spcBef>
              <a:spcAft>
                <a:spcPct val="0"/>
              </a:spcAft>
              <a:buClr>
                <a:srgbClr val="33CC33"/>
              </a:buClr>
              <a:buSzPct val="90000"/>
              <a:buFont typeface="Monotype Sorts" pitchFamily="2" charset="2"/>
              <a:buChar char="4"/>
              <a:defRPr kumimoji="1" kern="1200">
                <a:solidFill>
                  <a:schemeClr val="tx1"/>
                </a:solidFill>
                <a:latin typeface="+mn-lt"/>
                <a:ea typeface="+mn-ea"/>
                <a:cs typeface="+mn-cs"/>
              </a:defRPr>
            </a:lvl3pPr>
            <a:lvl4pPr marL="1600200" indent="-228600" algn="l" rtl="0" eaLnBrk="0" fontAlgn="base" hangingPunct="0">
              <a:spcBef>
                <a:spcPct val="20000"/>
              </a:spcBef>
              <a:spcAft>
                <a:spcPct val="0"/>
              </a:spcAft>
              <a:buClr>
                <a:schemeClr val="hlink"/>
              </a:buClr>
              <a:buChar char="–"/>
              <a:defRPr kumimoji="1" kern="1200">
                <a:solidFill>
                  <a:schemeClr val="tx1"/>
                </a:solidFill>
                <a:latin typeface="+mn-lt"/>
                <a:ea typeface="+mn-ea"/>
                <a:cs typeface="+mn-cs"/>
              </a:defRPr>
            </a:lvl4pPr>
            <a:lvl5pPr marL="2057400" indent="-228600" algn="l" rtl="0" eaLnBrk="0" fontAlgn="base" hangingPunct="0">
              <a:spcBef>
                <a:spcPct val="20000"/>
              </a:spcBef>
              <a:spcAft>
                <a:spcPct val="0"/>
              </a:spcAft>
              <a:buChar char="»"/>
              <a:defRPr kumimoji="1"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dirty="0" smtClean="0"/>
              <a:t>Create a class using one or more procedures to modify the attribute values </a:t>
            </a:r>
            <a:endParaRPr lang="en-GB" dirty="0"/>
          </a:p>
        </p:txBody>
      </p:sp>
      <p:sp>
        <p:nvSpPr>
          <p:cNvPr id="6" name="TextBox 5"/>
          <p:cNvSpPr txBox="1"/>
          <p:nvPr/>
        </p:nvSpPr>
        <p:spPr>
          <a:xfrm>
            <a:off x="3635070" y="5336996"/>
            <a:ext cx="5064207" cy="1200329"/>
          </a:xfrm>
          <a:prstGeom prst="rect">
            <a:avLst/>
          </a:prstGeom>
          <a:noFill/>
        </p:spPr>
        <p:txBody>
          <a:bodyPr wrap="none" rtlCol="0">
            <a:spAutoFit/>
          </a:bodyPr>
          <a:lstStyle/>
          <a:p>
            <a:r>
              <a:rPr lang="en-GB" i="1" dirty="0" err="1" smtClean="0"/>
              <a:t>ClassName</a:t>
            </a:r>
            <a:r>
              <a:rPr lang="en-GB" dirty="0" smtClean="0"/>
              <a:t>  *calculator = new </a:t>
            </a:r>
            <a:r>
              <a:rPr lang="en-GB" i="1" dirty="0" err="1" smtClean="0"/>
              <a:t>ClassName</a:t>
            </a:r>
            <a:r>
              <a:rPr lang="en-GB" dirty="0" smtClean="0"/>
              <a:t>(4, 3)</a:t>
            </a:r>
          </a:p>
          <a:p>
            <a:r>
              <a:rPr lang="en-GB" dirty="0" err="1" smtClean="0"/>
              <a:t>Calculator</a:t>
            </a:r>
            <a:r>
              <a:rPr lang="en-GB" dirty="0" err="1" smtClean="0">
                <a:sym typeface="Wingdings" panose="05000000000000000000" pitchFamily="2" charset="2"/>
              </a:rPr>
              <a:t></a:t>
            </a:r>
            <a:r>
              <a:rPr lang="en-GB" dirty="0" err="1" smtClean="0"/>
              <a:t>Add</a:t>
            </a:r>
            <a:r>
              <a:rPr lang="en-GB" dirty="0" smtClean="0"/>
              <a:t>()</a:t>
            </a:r>
          </a:p>
          <a:p>
            <a:r>
              <a:rPr lang="en-GB" dirty="0" err="1" smtClean="0"/>
              <a:t>Calculator</a:t>
            </a:r>
            <a:r>
              <a:rPr lang="en-GB" dirty="0" err="1" smtClean="0">
                <a:sym typeface="Wingdings" panose="05000000000000000000" pitchFamily="2" charset="2"/>
              </a:rPr>
              <a:t></a:t>
            </a:r>
            <a:r>
              <a:rPr lang="en-GB" dirty="0" err="1" smtClean="0"/>
              <a:t>Subtract</a:t>
            </a:r>
            <a:r>
              <a:rPr lang="en-GB" dirty="0" smtClean="0"/>
              <a:t>()</a:t>
            </a:r>
            <a:br>
              <a:rPr lang="en-GB" dirty="0" smtClean="0"/>
            </a:br>
            <a:r>
              <a:rPr lang="en-GB" i="1" dirty="0" smtClean="0"/>
              <a:t>Display</a:t>
            </a:r>
            <a:r>
              <a:rPr lang="en-GB" dirty="0" smtClean="0"/>
              <a:t> </a:t>
            </a:r>
            <a:r>
              <a:rPr lang="en-GB" dirty="0" err="1" smtClean="0"/>
              <a:t>calculator</a:t>
            </a:r>
            <a:r>
              <a:rPr lang="en-GB" dirty="0" err="1" smtClean="0">
                <a:sym typeface="Wingdings" panose="05000000000000000000" pitchFamily="2" charset="2"/>
              </a:rPr>
              <a:t></a:t>
            </a:r>
            <a:r>
              <a:rPr lang="en-GB" dirty="0" err="1" smtClean="0"/>
              <a:t>GetResult</a:t>
            </a:r>
            <a:r>
              <a:rPr lang="en-GB" dirty="0" smtClean="0"/>
              <a:t>()</a:t>
            </a:r>
            <a:endParaRPr lang="en-GB" dirty="0"/>
          </a:p>
        </p:txBody>
      </p:sp>
    </p:spTree>
    <p:extLst>
      <p:ext uri="{BB962C8B-B14F-4D97-AF65-F5344CB8AC3E}">
        <p14:creationId xmlns:p14="http://schemas.microsoft.com/office/powerpoint/2010/main" val="119101735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Class Method (Function) Pattern</a:t>
            </a:r>
            <a:endParaRPr lang="en-GB" dirty="0"/>
          </a:p>
        </p:txBody>
      </p:sp>
      <p:sp>
        <p:nvSpPr>
          <p:cNvPr id="3" name="Content Placeholder 2"/>
          <p:cNvSpPr>
            <a:spLocks noGrp="1"/>
          </p:cNvSpPr>
          <p:nvPr>
            <p:ph idx="1"/>
          </p:nvPr>
        </p:nvSpPr>
        <p:spPr>
          <a:xfrm>
            <a:off x="1047750" y="1156771"/>
            <a:ext cx="7029450" cy="386279"/>
          </a:xfrm>
        </p:spPr>
        <p:txBody>
          <a:bodyPr/>
          <a:lstStyle/>
          <a:p>
            <a:r>
              <a:rPr lang="en-GB" dirty="0" smtClean="0"/>
              <a:t>Methods are functions</a:t>
            </a:r>
            <a:endParaRPr lang="en-GB" dirty="0"/>
          </a:p>
        </p:txBody>
      </p:sp>
      <p:sp>
        <p:nvSpPr>
          <p:cNvPr id="4" name="Footer Placeholder 3"/>
          <p:cNvSpPr>
            <a:spLocks noGrp="1"/>
          </p:cNvSpPr>
          <p:nvPr>
            <p:ph type="ftr" sz="quarter" idx="10"/>
          </p:nvPr>
        </p:nvSpPr>
        <p:spPr/>
        <p:txBody>
          <a:bodyPr/>
          <a:lstStyle/>
          <a:p>
            <a:pPr>
              <a:defRPr/>
            </a:pPr>
            <a:r>
              <a:rPr lang="en-US" altLang="en-US" smtClean="0"/>
              <a:t>GD &amp; H</a:t>
            </a:r>
            <a:endParaRPr lang="en-US" altLang="en-US"/>
          </a:p>
        </p:txBody>
      </p:sp>
      <p:sp>
        <p:nvSpPr>
          <p:cNvPr id="5" name="TextBox 4"/>
          <p:cNvSpPr txBox="1"/>
          <p:nvPr/>
        </p:nvSpPr>
        <p:spPr>
          <a:xfrm>
            <a:off x="79375" y="1692639"/>
            <a:ext cx="9412788" cy="3416320"/>
          </a:xfrm>
          <a:prstGeom prst="rect">
            <a:avLst/>
          </a:prstGeom>
          <a:noFill/>
        </p:spPr>
        <p:txBody>
          <a:bodyPr wrap="square" rtlCol="0">
            <a:spAutoFit/>
          </a:bodyPr>
          <a:lstStyle/>
          <a:p>
            <a:r>
              <a:rPr lang="en-GB" dirty="0"/>
              <a:t>class </a:t>
            </a:r>
            <a:r>
              <a:rPr lang="en-GB" i="1" dirty="0" err="1"/>
              <a:t>ClassName</a:t>
            </a:r>
            <a:r>
              <a:rPr lang="en-GB" dirty="0"/>
              <a:t/>
            </a:r>
            <a:br>
              <a:rPr lang="en-GB" dirty="0"/>
            </a:br>
            <a:r>
              <a:rPr lang="en-GB" dirty="0"/>
              <a:t>{</a:t>
            </a:r>
            <a:br>
              <a:rPr lang="en-GB" dirty="0"/>
            </a:br>
            <a:r>
              <a:rPr lang="en-GB" dirty="0"/>
              <a:t>      // </a:t>
            </a:r>
            <a:r>
              <a:rPr lang="en-GB" dirty="0" smtClean="0"/>
              <a:t>Attributes</a:t>
            </a:r>
            <a:r>
              <a:rPr lang="en-GB" dirty="0"/>
              <a:t/>
            </a:r>
            <a:br>
              <a:rPr lang="en-GB" dirty="0"/>
            </a:br>
            <a:r>
              <a:rPr lang="en-GB" dirty="0"/>
              <a:t/>
            </a:r>
            <a:br>
              <a:rPr lang="en-GB" dirty="0"/>
            </a:br>
            <a:r>
              <a:rPr lang="en-GB" dirty="0"/>
              <a:t>      // Constructors</a:t>
            </a:r>
            <a:br>
              <a:rPr lang="en-GB" dirty="0"/>
            </a:br>
            <a:r>
              <a:rPr lang="en-GB" dirty="0"/>
              <a:t/>
            </a:r>
            <a:br>
              <a:rPr lang="en-GB" dirty="0"/>
            </a:br>
            <a:r>
              <a:rPr lang="en-GB" dirty="0"/>
              <a:t>      // Properties</a:t>
            </a:r>
            <a:br>
              <a:rPr lang="en-GB" dirty="0"/>
            </a:br>
            <a:r>
              <a:rPr lang="en-GB" dirty="0"/>
              <a:t/>
            </a:r>
            <a:br>
              <a:rPr lang="en-GB" dirty="0"/>
            </a:br>
            <a:r>
              <a:rPr lang="en-GB" dirty="0"/>
              <a:t>      // </a:t>
            </a:r>
            <a:r>
              <a:rPr lang="en-GB" dirty="0" smtClean="0"/>
              <a:t>Methods</a:t>
            </a:r>
            <a:br>
              <a:rPr lang="en-GB" dirty="0" smtClean="0"/>
            </a:br>
            <a:r>
              <a:rPr lang="en-GB" dirty="0" smtClean="0"/>
              <a:t>      </a:t>
            </a:r>
            <a:r>
              <a:rPr lang="en-GB" b="1" i="1" dirty="0" err="1" smtClean="0"/>
              <a:t>returntype</a:t>
            </a:r>
            <a:r>
              <a:rPr lang="en-GB" dirty="0" smtClean="0"/>
              <a:t> </a:t>
            </a:r>
            <a:r>
              <a:rPr lang="en-GB" i="1" dirty="0" err="1" smtClean="0"/>
              <a:t>MethodName</a:t>
            </a:r>
            <a:r>
              <a:rPr lang="en-GB" dirty="0" smtClean="0"/>
              <a:t>(</a:t>
            </a:r>
            <a:r>
              <a:rPr lang="en-GB" altLang="en-US" i="1" dirty="0" smtClean="0"/>
              <a:t>argumentDeclaration1</a:t>
            </a:r>
            <a:r>
              <a:rPr lang="en-GB" altLang="en-US" dirty="0"/>
              <a:t>, </a:t>
            </a:r>
            <a:r>
              <a:rPr lang="en-GB" altLang="en-US" i="1" dirty="0"/>
              <a:t>argumentDeclaration2</a:t>
            </a:r>
            <a:r>
              <a:rPr lang="en-GB" altLang="en-US" dirty="0"/>
              <a:t>, ….)</a:t>
            </a:r>
            <a:br>
              <a:rPr lang="en-GB" altLang="en-US" dirty="0"/>
            </a:br>
            <a:r>
              <a:rPr lang="en-GB" dirty="0"/>
              <a:t/>
            </a:r>
            <a:br>
              <a:rPr lang="en-GB" dirty="0"/>
            </a:br>
            <a:r>
              <a:rPr lang="en-GB" dirty="0" smtClean="0"/>
              <a:t>};</a:t>
            </a:r>
            <a:endParaRPr lang="en-GB" dirty="0"/>
          </a:p>
        </p:txBody>
      </p:sp>
      <p:sp>
        <p:nvSpPr>
          <p:cNvPr id="6" name="TextBox 5"/>
          <p:cNvSpPr txBox="1"/>
          <p:nvPr/>
        </p:nvSpPr>
        <p:spPr>
          <a:xfrm>
            <a:off x="3929911" y="2652371"/>
            <a:ext cx="4147289" cy="1200329"/>
          </a:xfrm>
          <a:prstGeom prst="rect">
            <a:avLst/>
          </a:prstGeom>
          <a:noFill/>
        </p:spPr>
        <p:txBody>
          <a:bodyPr wrap="none" rtlCol="0">
            <a:spAutoFit/>
          </a:bodyPr>
          <a:lstStyle/>
          <a:p>
            <a:r>
              <a:rPr lang="en-GB" altLang="en-US" i="1" dirty="0" err="1"/>
              <a:t>returnValue</a:t>
            </a:r>
            <a:r>
              <a:rPr lang="en-GB" altLang="en-US" dirty="0"/>
              <a:t> = value or variable name </a:t>
            </a:r>
            <a:br>
              <a:rPr lang="en-GB" altLang="en-US" dirty="0"/>
            </a:br>
            <a:r>
              <a:rPr lang="en-GB" altLang="en-US" dirty="0"/>
              <a:t>	         (value must be of same </a:t>
            </a:r>
            <a:br>
              <a:rPr lang="en-GB" altLang="en-US" dirty="0"/>
            </a:br>
            <a:r>
              <a:rPr lang="en-GB" altLang="en-US" dirty="0"/>
              <a:t>                       type as the </a:t>
            </a:r>
            <a:r>
              <a:rPr lang="en-GB" altLang="en-US" b="1" dirty="0" err="1"/>
              <a:t>returntype</a:t>
            </a:r>
            <a:r>
              <a:rPr lang="en-GB" altLang="en-US" dirty="0"/>
              <a:t>)</a:t>
            </a:r>
          </a:p>
          <a:p>
            <a:endParaRPr lang="en-GB" dirty="0"/>
          </a:p>
        </p:txBody>
      </p:sp>
      <p:sp>
        <p:nvSpPr>
          <p:cNvPr id="7" name="TextBox 6"/>
          <p:cNvSpPr txBox="1"/>
          <p:nvPr/>
        </p:nvSpPr>
        <p:spPr>
          <a:xfrm>
            <a:off x="3275796" y="5690922"/>
            <a:ext cx="4717958" cy="923330"/>
          </a:xfrm>
          <a:prstGeom prst="rect">
            <a:avLst/>
          </a:prstGeom>
          <a:noFill/>
        </p:spPr>
        <p:txBody>
          <a:bodyPr wrap="none" rtlCol="0">
            <a:spAutoFit/>
          </a:bodyPr>
          <a:lstStyle/>
          <a:p>
            <a:pPr marL="0" indent="0">
              <a:buFont typeface="Monotype Sorts" pitchFamily="2" charset="2"/>
              <a:buNone/>
            </a:pPr>
            <a:r>
              <a:rPr lang="en-GB" altLang="en-US" dirty="0"/>
              <a:t>Where,</a:t>
            </a:r>
          </a:p>
          <a:p>
            <a:pPr marL="0" indent="0">
              <a:buFont typeface="Monotype Sorts" pitchFamily="2" charset="2"/>
              <a:buNone/>
            </a:pPr>
            <a:r>
              <a:rPr lang="en-GB" altLang="en-US" i="1" dirty="0" err="1"/>
              <a:t>argumentDeclaration</a:t>
            </a:r>
            <a:r>
              <a:rPr lang="en-GB" altLang="en-US" i="1" dirty="0"/>
              <a:t> </a:t>
            </a:r>
            <a:r>
              <a:rPr lang="en-GB" altLang="en-US" dirty="0"/>
              <a:t>= </a:t>
            </a:r>
            <a:r>
              <a:rPr lang="en-GB" altLang="en-US" b="1" dirty="0"/>
              <a:t>type</a:t>
            </a:r>
            <a:r>
              <a:rPr lang="en-GB" altLang="en-US" dirty="0"/>
              <a:t> </a:t>
            </a:r>
            <a:r>
              <a:rPr lang="en-GB" altLang="en-US" i="1" dirty="0" err="1"/>
              <a:t>argumentName</a:t>
            </a:r>
            <a:endParaRPr lang="en-GB" altLang="en-US" i="1" dirty="0"/>
          </a:p>
          <a:p>
            <a:endParaRPr lang="en-GB" dirty="0"/>
          </a:p>
        </p:txBody>
      </p:sp>
      <p:sp>
        <p:nvSpPr>
          <p:cNvPr id="8" name="Right Brace 7"/>
          <p:cNvSpPr/>
          <p:nvPr/>
        </p:nvSpPr>
        <p:spPr bwMode="auto">
          <a:xfrm rot="5400000">
            <a:off x="4304175" y="869845"/>
            <a:ext cx="266699" cy="7661890"/>
          </a:xfrm>
          <a:prstGeom prst="rightBrace">
            <a:avLst/>
          </a:prstGeom>
          <a:noFill/>
          <a:ln w="28575" cap="flat" cmpd="sng" algn="ctr">
            <a:solidFill>
              <a:schemeClr val="tx1"/>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1"/>
              </a:solidFill>
              <a:effectLst/>
              <a:latin typeface="Helvetica" panose="020B0604020202020204" pitchFamily="34" charset="0"/>
            </a:endParaRPr>
          </a:p>
        </p:txBody>
      </p:sp>
      <p:sp>
        <p:nvSpPr>
          <p:cNvPr id="9" name="TextBox 8"/>
          <p:cNvSpPr txBox="1"/>
          <p:nvPr/>
        </p:nvSpPr>
        <p:spPr>
          <a:xfrm>
            <a:off x="2922597" y="4925383"/>
            <a:ext cx="4073345" cy="369332"/>
          </a:xfrm>
          <a:prstGeom prst="rect">
            <a:avLst/>
          </a:prstGeom>
          <a:noFill/>
        </p:spPr>
        <p:txBody>
          <a:bodyPr wrap="square" rtlCol="0">
            <a:spAutoFit/>
          </a:bodyPr>
          <a:lstStyle/>
          <a:p>
            <a:r>
              <a:rPr lang="en-GB" dirty="0" smtClean="0"/>
              <a:t>Function Declaration Pattern</a:t>
            </a:r>
            <a:endParaRPr lang="en-GB" dirty="0"/>
          </a:p>
        </p:txBody>
      </p:sp>
    </p:spTree>
    <p:extLst>
      <p:ext uri="{BB962C8B-B14F-4D97-AF65-F5344CB8AC3E}">
        <p14:creationId xmlns:p14="http://schemas.microsoft.com/office/powerpoint/2010/main" val="4286145497"/>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7175" y="0"/>
            <a:ext cx="2915683" cy="844550"/>
          </a:xfrm>
        </p:spPr>
        <p:txBody>
          <a:bodyPr/>
          <a:lstStyle/>
          <a:p>
            <a:r>
              <a:rPr lang="en-GB" dirty="0" smtClean="0"/>
              <a:t>Example</a:t>
            </a:r>
            <a:endParaRPr lang="en-GB" dirty="0"/>
          </a:p>
        </p:txBody>
      </p:sp>
      <p:sp>
        <p:nvSpPr>
          <p:cNvPr id="3" name="Content Placeholder 2"/>
          <p:cNvSpPr>
            <a:spLocks noGrp="1"/>
          </p:cNvSpPr>
          <p:nvPr>
            <p:ph idx="1"/>
          </p:nvPr>
        </p:nvSpPr>
        <p:spPr>
          <a:xfrm>
            <a:off x="257175" y="1031837"/>
            <a:ext cx="3025852" cy="510525"/>
          </a:xfrm>
        </p:spPr>
        <p:txBody>
          <a:bodyPr/>
          <a:lstStyle/>
          <a:p>
            <a:r>
              <a:rPr lang="en-GB" dirty="0" smtClean="0"/>
              <a:t>Calculate percentage of the total price and return it</a:t>
            </a:r>
            <a:endParaRPr lang="en-GB" dirty="0"/>
          </a:p>
        </p:txBody>
      </p:sp>
      <p:sp>
        <p:nvSpPr>
          <p:cNvPr id="4" name="Footer Placeholder 3"/>
          <p:cNvSpPr>
            <a:spLocks noGrp="1"/>
          </p:cNvSpPr>
          <p:nvPr>
            <p:ph type="ftr" sz="quarter" idx="10"/>
          </p:nvPr>
        </p:nvSpPr>
        <p:spPr/>
        <p:txBody>
          <a:bodyPr/>
          <a:lstStyle/>
          <a:p>
            <a:pPr>
              <a:defRPr/>
            </a:pPr>
            <a:r>
              <a:rPr lang="en-US" altLang="en-US" smtClean="0"/>
              <a:t>GD &amp; H</a:t>
            </a:r>
            <a:endParaRPr lang="en-US" altLang="en-US"/>
          </a:p>
        </p:txBody>
      </p:sp>
      <p:sp>
        <p:nvSpPr>
          <p:cNvPr id="6" name="TextBox 5"/>
          <p:cNvSpPr txBox="1"/>
          <p:nvPr/>
        </p:nvSpPr>
        <p:spPr>
          <a:xfrm>
            <a:off x="79375" y="2257086"/>
            <a:ext cx="5164579" cy="4278094"/>
          </a:xfrm>
          <a:prstGeom prst="rect">
            <a:avLst/>
          </a:prstGeom>
          <a:solidFill>
            <a:schemeClr val="bg1"/>
          </a:solidFill>
          <a:ln w="12700">
            <a:solidFill>
              <a:schemeClr val="tx1"/>
            </a:solidFill>
          </a:ln>
        </p:spPr>
        <p:txBody>
          <a:bodyPr wrap="square" rtlCol="0">
            <a:spAutoFit/>
          </a:bodyPr>
          <a:lstStyle/>
          <a:p>
            <a:r>
              <a:rPr lang="en-GB" sz="1600" dirty="0" smtClean="0"/>
              <a:t>class </a:t>
            </a:r>
            <a:r>
              <a:rPr lang="en-GB" sz="1600" dirty="0" err="1" smtClean="0"/>
              <a:t>PriceCalculator</a:t>
            </a:r>
            <a:r>
              <a:rPr lang="en-GB" sz="1600" dirty="0" smtClean="0"/>
              <a:t/>
            </a:r>
            <a:br>
              <a:rPr lang="en-GB" sz="1600" dirty="0" smtClean="0"/>
            </a:br>
            <a:r>
              <a:rPr lang="en-GB" sz="1600" dirty="0" smtClean="0"/>
              <a:t>{</a:t>
            </a:r>
            <a:br>
              <a:rPr lang="en-GB" sz="1600" dirty="0" smtClean="0"/>
            </a:br>
            <a:r>
              <a:rPr lang="en-GB" sz="1600" dirty="0" smtClean="0"/>
              <a:t>    // Attributes</a:t>
            </a:r>
            <a:br>
              <a:rPr lang="en-GB" sz="1600" dirty="0" smtClean="0"/>
            </a:br>
            <a:r>
              <a:rPr lang="en-GB" sz="1600" dirty="0" smtClean="0"/>
              <a:t>private:</a:t>
            </a:r>
            <a:br>
              <a:rPr lang="en-GB" sz="1600" dirty="0" smtClean="0"/>
            </a:br>
            <a:r>
              <a:rPr lang="en-GB" sz="1600" dirty="0" smtClean="0"/>
              <a:t>    double </a:t>
            </a:r>
            <a:r>
              <a:rPr lang="en-GB" sz="1600" dirty="0" smtClean="0">
                <a:solidFill>
                  <a:srgbClr val="FF0000"/>
                </a:solidFill>
              </a:rPr>
              <a:t>_</a:t>
            </a:r>
            <a:r>
              <a:rPr lang="en-GB" sz="1600" dirty="0" err="1" smtClean="0">
                <a:solidFill>
                  <a:srgbClr val="FF0000"/>
                </a:solidFill>
              </a:rPr>
              <a:t>totalPrice</a:t>
            </a:r>
            <a:r>
              <a:rPr lang="en-GB" sz="1600" dirty="0" smtClean="0"/>
              <a:t>;</a:t>
            </a:r>
            <a:br>
              <a:rPr lang="en-GB" sz="1600" dirty="0" smtClean="0"/>
            </a:br>
            <a:endParaRPr lang="en-GB" sz="1600" dirty="0" smtClean="0"/>
          </a:p>
          <a:p>
            <a:r>
              <a:rPr lang="en-GB" sz="1600" dirty="0"/>
              <a:t> </a:t>
            </a:r>
            <a:r>
              <a:rPr lang="en-GB" sz="1600" dirty="0" smtClean="0"/>
              <a:t>   // Constructor</a:t>
            </a:r>
            <a:br>
              <a:rPr lang="en-GB" sz="1600" dirty="0" smtClean="0"/>
            </a:br>
            <a:r>
              <a:rPr lang="en-GB" sz="1600" dirty="0" smtClean="0"/>
              <a:t>public:</a:t>
            </a:r>
            <a:br>
              <a:rPr lang="en-GB" sz="1600" dirty="0" smtClean="0"/>
            </a:br>
            <a:r>
              <a:rPr lang="en-GB" sz="1600" dirty="0" smtClean="0"/>
              <a:t>    </a:t>
            </a:r>
            <a:r>
              <a:rPr lang="en-GB" sz="1600" dirty="0" err="1" smtClean="0"/>
              <a:t>PriceCalculator</a:t>
            </a:r>
            <a:r>
              <a:rPr lang="en-GB" sz="1600" dirty="0" smtClean="0"/>
              <a:t>(double </a:t>
            </a:r>
            <a:r>
              <a:rPr lang="en-GB" sz="1600" dirty="0" err="1" smtClean="0"/>
              <a:t>initialCost</a:t>
            </a:r>
            <a:r>
              <a:rPr lang="en-GB" sz="1600" dirty="0" smtClean="0"/>
              <a:t>);</a:t>
            </a:r>
            <a:br>
              <a:rPr lang="en-GB" sz="1600" dirty="0" smtClean="0"/>
            </a:br>
            <a:r>
              <a:rPr lang="en-GB" sz="1600" dirty="0" smtClean="0"/>
              <a:t/>
            </a:r>
            <a:br>
              <a:rPr lang="en-GB" sz="1600" dirty="0" smtClean="0"/>
            </a:br>
            <a:r>
              <a:rPr lang="en-GB" sz="1600" dirty="0" smtClean="0"/>
              <a:t>    // Properties</a:t>
            </a:r>
            <a:br>
              <a:rPr lang="en-GB" sz="1600" dirty="0" smtClean="0"/>
            </a:br>
            <a:r>
              <a:rPr lang="en-GB" sz="1600" dirty="0" smtClean="0"/>
              <a:t>   double </a:t>
            </a:r>
            <a:r>
              <a:rPr lang="en-GB" sz="1600" dirty="0" err="1" smtClean="0"/>
              <a:t>GetTotalPrice</a:t>
            </a:r>
            <a:r>
              <a:rPr lang="en-GB" sz="1600" dirty="0" smtClean="0"/>
              <a:t>();</a:t>
            </a:r>
            <a:br>
              <a:rPr lang="en-GB" sz="1600" dirty="0" smtClean="0"/>
            </a:br>
            <a:endParaRPr lang="en-GB" sz="1600" dirty="0" smtClean="0"/>
          </a:p>
          <a:p>
            <a:r>
              <a:rPr lang="en-GB" sz="1600" dirty="0"/>
              <a:t> </a:t>
            </a:r>
            <a:r>
              <a:rPr lang="en-GB" sz="1600" dirty="0" smtClean="0"/>
              <a:t>   // Methods</a:t>
            </a:r>
            <a:br>
              <a:rPr lang="en-GB" sz="1600" dirty="0" smtClean="0"/>
            </a:br>
            <a:r>
              <a:rPr lang="en-GB" sz="1600" dirty="0" smtClean="0"/>
              <a:t>    void </a:t>
            </a:r>
            <a:r>
              <a:rPr lang="en-GB" sz="1600" dirty="0" err="1" smtClean="0"/>
              <a:t>AddItemCost</a:t>
            </a:r>
            <a:r>
              <a:rPr lang="en-GB" sz="1600" dirty="0" smtClean="0"/>
              <a:t>(double price);</a:t>
            </a:r>
            <a:endParaRPr lang="en-GB" sz="1600" dirty="0"/>
          </a:p>
          <a:p>
            <a:r>
              <a:rPr lang="en-GB" sz="1600" b="1" dirty="0" smtClean="0"/>
              <a:t>    double </a:t>
            </a:r>
            <a:r>
              <a:rPr lang="en-GB" sz="1600" b="1" dirty="0" err="1" smtClean="0"/>
              <a:t>CalculateDiscount</a:t>
            </a:r>
            <a:r>
              <a:rPr lang="en-GB" sz="1600" b="1" dirty="0" smtClean="0"/>
              <a:t>(double </a:t>
            </a:r>
            <a:r>
              <a:rPr lang="en-GB" sz="1600" b="1" dirty="0" smtClean="0">
                <a:solidFill>
                  <a:srgbClr val="00B050"/>
                </a:solidFill>
              </a:rPr>
              <a:t>percent</a:t>
            </a:r>
            <a:r>
              <a:rPr lang="en-GB" sz="1600" b="1" dirty="0" smtClean="0"/>
              <a:t>);</a:t>
            </a:r>
            <a:br>
              <a:rPr lang="en-GB" sz="1600" b="1" dirty="0" smtClean="0"/>
            </a:br>
            <a:r>
              <a:rPr lang="en-GB" sz="1600" dirty="0" smtClean="0"/>
              <a:t>};</a:t>
            </a:r>
            <a:endParaRPr lang="en-GB" sz="1600" dirty="0"/>
          </a:p>
        </p:txBody>
      </p:sp>
      <p:sp>
        <p:nvSpPr>
          <p:cNvPr id="5" name="TextBox 4"/>
          <p:cNvSpPr txBox="1"/>
          <p:nvPr/>
        </p:nvSpPr>
        <p:spPr>
          <a:xfrm>
            <a:off x="4185815" y="210731"/>
            <a:ext cx="4958185" cy="5016758"/>
          </a:xfrm>
          <a:prstGeom prst="rect">
            <a:avLst/>
          </a:prstGeom>
          <a:solidFill>
            <a:schemeClr val="bg1"/>
          </a:solidFill>
          <a:ln w="12700">
            <a:solidFill>
              <a:schemeClr val="tx1"/>
            </a:solidFill>
          </a:ln>
        </p:spPr>
        <p:txBody>
          <a:bodyPr wrap="square" rtlCol="0">
            <a:spAutoFit/>
          </a:bodyPr>
          <a:lstStyle/>
          <a:p>
            <a:r>
              <a:rPr lang="en-GB" sz="1600" dirty="0" err="1" smtClean="0"/>
              <a:t>PriceCalculator</a:t>
            </a:r>
            <a:r>
              <a:rPr lang="en-GB" sz="1600" dirty="0"/>
              <a:t>::</a:t>
            </a:r>
            <a:r>
              <a:rPr lang="en-GB" sz="1600" dirty="0" err="1"/>
              <a:t>PriceCalculator</a:t>
            </a:r>
            <a:r>
              <a:rPr lang="en-GB" sz="1600" dirty="0"/>
              <a:t> (</a:t>
            </a:r>
            <a:r>
              <a:rPr lang="en-GB" sz="1600" dirty="0" smtClean="0"/>
              <a:t>double </a:t>
            </a:r>
            <a:r>
              <a:rPr lang="en-GB" sz="1600" dirty="0" err="1" smtClean="0"/>
              <a:t>initialCost</a:t>
            </a:r>
            <a:r>
              <a:rPr lang="en-GB" sz="1600" dirty="0" smtClean="0"/>
              <a:t>)</a:t>
            </a:r>
            <a:br>
              <a:rPr lang="en-GB" sz="1600" dirty="0" smtClean="0"/>
            </a:br>
            <a:r>
              <a:rPr lang="en-GB" sz="1600" dirty="0" smtClean="0"/>
              <a:t>{</a:t>
            </a:r>
            <a:br>
              <a:rPr lang="en-GB" sz="1600" dirty="0" smtClean="0"/>
            </a:br>
            <a:r>
              <a:rPr lang="en-GB" sz="1600" dirty="0" smtClean="0"/>
              <a:t>   this</a:t>
            </a:r>
            <a:r>
              <a:rPr lang="en-GB" sz="1600" b="1" dirty="0" smtClean="0">
                <a:sym typeface="Wingdings" panose="05000000000000000000" pitchFamily="2" charset="2"/>
              </a:rPr>
              <a:t></a:t>
            </a:r>
            <a:r>
              <a:rPr lang="en-GB" sz="1600" dirty="0" smtClean="0"/>
              <a:t>_</a:t>
            </a:r>
            <a:r>
              <a:rPr lang="en-GB" sz="1600" dirty="0" err="1" smtClean="0"/>
              <a:t>totalPrice</a:t>
            </a:r>
            <a:r>
              <a:rPr lang="en-GB" sz="1600" dirty="0" smtClean="0"/>
              <a:t> = </a:t>
            </a:r>
            <a:r>
              <a:rPr lang="en-GB" sz="1600" dirty="0" err="1" smtClean="0"/>
              <a:t>initialCost</a:t>
            </a:r>
            <a:r>
              <a:rPr lang="en-GB" sz="1600" dirty="0" smtClean="0"/>
              <a:t>;</a:t>
            </a:r>
            <a:br>
              <a:rPr lang="en-GB" sz="1600" dirty="0" smtClean="0"/>
            </a:br>
            <a:r>
              <a:rPr lang="en-GB" sz="1600" dirty="0" smtClean="0"/>
              <a:t>}   </a:t>
            </a:r>
            <a:br>
              <a:rPr lang="en-GB" sz="1600" dirty="0" smtClean="0"/>
            </a:br>
            <a:r>
              <a:rPr lang="en-GB" sz="1600" dirty="0" smtClean="0"/>
              <a:t/>
            </a:r>
            <a:br>
              <a:rPr lang="en-GB" sz="1600" dirty="0" smtClean="0"/>
            </a:br>
            <a:r>
              <a:rPr lang="en-GB" sz="1600" dirty="0"/>
              <a:t>double </a:t>
            </a:r>
            <a:r>
              <a:rPr lang="en-GB" sz="1600" dirty="0" err="1"/>
              <a:t>PriceCalculator</a:t>
            </a:r>
            <a:r>
              <a:rPr lang="en-GB" sz="1600" dirty="0"/>
              <a:t>:: </a:t>
            </a:r>
            <a:r>
              <a:rPr lang="en-GB" sz="1600" dirty="0" err="1"/>
              <a:t>GetTotalPrice</a:t>
            </a:r>
            <a:r>
              <a:rPr lang="en-GB" sz="1600" dirty="0" smtClean="0"/>
              <a:t>()</a:t>
            </a:r>
            <a:br>
              <a:rPr lang="en-GB" sz="1600" dirty="0" smtClean="0"/>
            </a:br>
            <a:r>
              <a:rPr lang="en-GB" sz="1600" dirty="0" smtClean="0"/>
              <a:t>{</a:t>
            </a:r>
            <a:br>
              <a:rPr lang="en-GB" sz="1600" dirty="0" smtClean="0"/>
            </a:br>
            <a:r>
              <a:rPr lang="en-GB" sz="1600" dirty="0" smtClean="0"/>
              <a:t>      return this</a:t>
            </a:r>
            <a:r>
              <a:rPr lang="en-GB" sz="1600" b="1" dirty="0" smtClean="0">
                <a:sym typeface="Wingdings" panose="05000000000000000000" pitchFamily="2" charset="2"/>
              </a:rPr>
              <a:t></a:t>
            </a:r>
            <a:r>
              <a:rPr lang="en-GB" sz="1600" dirty="0" smtClean="0"/>
              <a:t>_</a:t>
            </a:r>
            <a:r>
              <a:rPr lang="en-GB" sz="1600" dirty="0" err="1" smtClean="0"/>
              <a:t>totalPrice</a:t>
            </a:r>
            <a:r>
              <a:rPr lang="en-GB" sz="1600" dirty="0" smtClean="0"/>
              <a:t>;</a:t>
            </a:r>
          </a:p>
          <a:p>
            <a:r>
              <a:rPr lang="en-GB" sz="1600" dirty="0" smtClean="0"/>
              <a:t>}</a:t>
            </a:r>
            <a:br>
              <a:rPr lang="en-GB" sz="1600" dirty="0" smtClean="0"/>
            </a:br>
            <a:r>
              <a:rPr lang="en-GB" sz="1600" dirty="0" smtClean="0"/>
              <a:t/>
            </a:r>
            <a:br>
              <a:rPr lang="en-GB" sz="1600" dirty="0" smtClean="0"/>
            </a:br>
            <a:r>
              <a:rPr lang="en-GB" sz="1600" dirty="0"/>
              <a:t>void </a:t>
            </a:r>
            <a:r>
              <a:rPr lang="en-GB" sz="1600" dirty="0" err="1"/>
              <a:t>PriceCalculator</a:t>
            </a:r>
            <a:r>
              <a:rPr lang="en-GB" sz="1600" dirty="0"/>
              <a:t>:: </a:t>
            </a:r>
            <a:r>
              <a:rPr lang="en-GB" sz="1600" dirty="0" err="1"/>
              <a:t>AddItemCost</a:t>
            </a:r>
            <a:r>
              <a:rPr lang="en-GB" sz="1600" dirty="0"/>
              <a:t>(double </a:t>
            </a:r>
            <a:r>
              <a:rPr lang="en-GB" sz="1600" dirty="0" smtClean="0"/>
              <a:t>price)</a:t>
            </a:r>
            <a:br>
              <a:rPr lang="en-GB" sz="1600" dirty="0" smtClean="0"/>
            </a:br>
            <a:r>
              <a:rPr lang="en-GB" sz="1600" dirty="0" smtClean="0"/>
              <a:t>{</a:t>
            </a:r>
            <a:br>
              <a:rPr lang="en-GB" sz="1600" dirty="0" smtClean="0"/>
            </a:br>
            <a:r>
              <a:rPr lang="en-GB" sz="1600" dirty="0" smtClean="0"/>
              <a:t>      this</a:t>
            </a:r>
            <a:r>
              <a:rPr lang="en-GB" sz="1600" b="1" dirty="0" smtClean="0">
                <a:sym typeface="Wingdings" panose="05000000000000000000" pitchFamily="2" charset="2"/>
              </a:rPr>
              <a:t></a:t>
            </a:r>
            <a:r>
              <a:rPr lang="en-GB" sz="1600" dirty="0" smtClean="0"/>
              <a:t>_</a:t>
            </a:r>
            <a:r>
              <a:rPr lang="en-GB" sz="1600" dirty="0" err="1" smtClean="0"/>
              <a:t>totalPrice</a:t>
            </a:r>
            <a:r>
              <a:rPr lang="en-GB" sz="1600" dirty="0" smtClean="0"/>
              <a:t> = this</a:t>
            </a:r>
            <a:r>
              <a:rPr lang="en-GB" sz="1600" b="1" dirty="0" smtClean="0">
                <a:sym typeface="Wingdings" panose="05000000000000000000" pitchFamily="2" charset="2"/>
              </a:rPr>
              <a:t></a:t>
            </a:r>
            <a:r>
              <a:rPr lang="en-GB" sz="1600" dirty="0" smtClean="0"/>
              <a:t>_</a:t>
            </a:r>
            <a:r>
              <a:rPr lang="en-GB" sz="1600" dirty="0" err="1" smtClean="0"/>
              <a:t>totalPrice</a:t>
            </a:r>
            <a:r>
              <a:rPr lang="en-GB" sz="1600" dirty="0" smtClean="0"/>
              <a:t> + price;</a:t>
            </a:r>
            <a:br>
              <a:rPr lang="en-GB" sz="1600" dirty="0" smtClean="0"/>
            </a:br>
            <a:r>
              <a:rPr lang="en-GB" sz="1600" dirty="0" smtClean="0"/>
              <a:t>}</a:t>
            </a:r>
          </a:p>
          <a:p>
            <a:endParaRPr lang="en-GB" sz="1600" dirty="0"/>
          </a:p>
          <a:p>
            <a:r>
              <a:rPr lang="en-GB" sz="1600" b="1" dirty="0" smtClean="0"/>
              <a:t>double </a:t>
            </a:r>
            <a:r>
              <a:rPr lang="en-GB" sz="1600" dirty="0" err="1"/>
              <a:t>PriceCalculator</a:t>
            </a:r>
            <a:r>
              <a:rPr lang="en-GB" sz="1600" dirty="0"/>
              <a:t>:: </a:t>
            </a:r>
            <a:r>
              <a:rPr lang="en-GB" sz="1600" b="1" dirty="0" err="1" smtClean="0"/>
              <a:t>CalculateDiscount</a:t>
            </a:r>
            <a:r>
              <a:rPr lang="en-GB" sz="1600" b="1" dirty="0" smtClean="0"/>
              <a:t>(</a:t>
            </a:r>
            <a:br>
              <a:rPr lang="en-GB" sz="1600" b="1" dirty="0" smtClean="0"/>
            </a:br>
            <a:r>
              <a:rPr lang="en-GB" sz="1600" b="1" dirty="0" smtClean="0"/>
              <a:t>                                                   double </a:t>
            </a:r>
            <a:r>
              <a:rPr lang="en-GB" sz="1600" b="1" dirty="0" smtClean="0">
                <a:solidFill>
                  <a:srgbClr val="00B050"/>
                </a:solidFill>
              </a:rPr>
              <a:t>percent</a:t>
            </a:r>
            <a:r>
              <a:rPr lang="en-GB" sz="1600" b="1" dirty="0" smtClean="0"/>
              <a:t>)</a:t>
            </a:r>
            <a:br>
              <a:rPr lang="en-GB" sz="1600" b="1" dirty="0" smtClean="0"/>
            </a:br>
            <a:r>
              <a:rPr lang="en-GB" sz="1600" b="1" dirty="0" smtClean="0"/>
              <a:t>{</a:t>
            </a:r>
            <a:br>
              <a:rPr lang="en-GB" sz="1600" b="1" dirty="0" smtClean="0"/>
            </a:br>
            <a:r>
              <a:rPr lang="en-GB" sz="1600" b="1" dirty="0" smtClean="0"/>
              <a:t>     return this</a:t>
            </a:r>
            <a:r>
              <a:rPr lang="en-GB" sz="1600" b="1" dirty="0" smtClean="0">
                <a:sym typeface="Wingdings" panose="05000000000000000000" pitchFamily="2" charset="2"/>
              </a:rPr>
              <a:t></a:t>
            </a:r>
            <a:r>
              <a:rPr lang="en-GB" sz="1600" b="1" dirty="0" smtClean="0">
                <a:solidFill>
                  <a:srgbClr val="FF0000"/>
                </a:solidFill>
              </a:rPr>
              <a:t>_</a:t>
            </a:r>
            <a:r>
              <a:rPr lang="en-GB" sz="1600" b="1" dirty="0" err="1" smtClean="0">
                <a:solidFill>
                  <a:srgbClr val="FF0000"/>
                </a:solidFill>
              </a:rPr>
              <a:t>totalPrice</a:t>
            </a:r>
            <a:r>
              <a:rPr lang="en-GB" sz="1600" b="1" dirty="0" smtClean="0">
                <a:solidFill>
                  <a:srgbClr val="FF0000"/>
                </a:solidFill>
              </a:rPr>
              <a:t> </a:t>
            </a:r>
            <a:r>
              <a:rPr lang="en-GB" sz="1600" b="1" dirty="0" smtClean="0"/>
              <a:t>* (</a:t>
            </a:r>
            <a:r>
              <a:rPr lang="en-GB" sz="1600" b="1" dirty="0" smtClean="0">
                <a:solidFill>
                  <a:srgbClr val="00B050"/>
                </a:solidFill>
              </a:rPr>
              <a:t>percent</a:t>
            </a:r>
            <a:r>
              <a:rPr lang="en-GB" sz="1600" b="1" dirty="0" smtClean="0"/>
              <a:t> / 100);</a:t>
            </a:r>
            <a:br>
              <a:rPr lang="en-GB" sz="1600" b="1" dirty="0" smtClean="0"/>
            </a:br>
            <a:r>
              <a:rPr lang="en-GB" sz="1600" b="1" dirty="0" smtClean="0"/>
              <a:t>}</a:t>
            </a:r>
          </a:p>
        </p:txBody>
      </p:sp>
    </p:spTree>
    <p:extLst>
      <p:ext uri="{BB962C8B-B14F-4D97-AF65-F5344CB8AC3E}">
        <p14:creationId xmlns:p14="http://schemas.microsoft.com/office/powerpoint/2010/main" val="890752684"/>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Example Usage</a:t>
            </a:r>
            <a:endParaRPr lang="en-GB" dirty="0"/>
          </a:p>
        </p:txBody>
      </p:sp>
      <p:sp>
        <p:nvSpPr>
          <p:cNvPr id="4" name="Footer Placeholder 3"/>
          <p:cNvSpPr>
            <a:spLocks noGrp="1"/>
          </p:cNvSpPr>
          <p:nvPr>
            <p:ph type="ftr" sz="quarter" idx="10"/>
          </p:nvPr>
        </p:nvSpPr>
        <p:spPr/>
        <p:txBody>
          <a:bodyPr/>
          <a:lstStyle/>
          <a:p>
            <a:pPr>
              <a:defRPr/>
            </a:pPr>
            <a:r>
              <a:rPr lang="en-US" altLang="en-US" smtClean="0"/>
              <a:t>GD &amp; H</a:t>
            </a:r>
            <a:endParaRPr lang="en-US" altLang="en-US"/>
          </a:p>
        </p:txBody>
      </p:sp>
      <p:sp>
        <p:nvSpPr>
          <p:cNvPr id="5" name="TextBox 4"/>
          <p:cNvSpPr txBox="1"/>
          <p:nvPr/>
        </p:nvSpPr>
        <p:spPr>
          <a:xfrm>
            <a:off x="1178805" y="1817783"/>
            <a:ext cx="6309741" cy="4247317"/>
          </a:xfrm>
          <a:prstGeom prst="rect">
            <a:avLst/>
          </a:prstGeom>
          <a:noFill/>
        </p:spPr>
        <p:txBody>
          <a:bodyPr wrap="none" rtlCol="0">
            <a:spAutoFit/>
          </a:bodyPr>
          <a:lstStyle/>
          <a:p>
            <a:r>
              <a:rPr lang="en-GB" dirty="0" err="1" smtClean="0"/>
              <a:t>TotalPrice</a:t>
            </a:r>
            <a:r>
              <a:rPr lang="en-GB" dirty="0" smtClean="0"/>
              <a:t> *total = new </a:t>
            </a:r>
            <a:r>
              <a:rPr lang="en-GB" dirty="0" err="1" smtClean="0"/>
              <a:t>TotalPrice</a:t>
            </a:r>
            <a:r>
              <a:rPr lang="en-GB" dirty="0" smtClean="0"/>
              <a:t>(100);</a:t>
            </a:r>
            <a:br>
              <a:rPr lang="en-GB" dirty="0" smtClean="0"/>
            </a:br>
            <a:r>
              <a:rPr lang="en-GB" dirty="0" smtClean="0"/>
              <a:t/>
            </a:r>
            <a:br>
              <a:rPr lang="en-GB" dirty="0" smtClean="0"/>
            </a:br>
            <a:r>
              <a:rPr lang="en-GB" dirty="0" smtClean="0"/>
              <a:t>// Add next price</a:t>
            </a:r>
            <a:br>
              <a:rPr lang="en-GB" dirty="0" smtClean="0"/>
            </a:br>
            <a:r>
              <a:rPr lang="en-GB" dirty="0" smtClean="0"/>
              <a:t>total</a:t>
            </a:r>
            <a:r>
              <a:rPr lang="en-GB" dirty="0" smtClean="0">
                <a:sym typeface="Wingdings" panose="05000000000000000000" pitchFamily="2" charset="2"/>
              </a:rPr>
              <a:t></a:t>
            </a:r>
            <a:r>
              <a:rPr lang="en-GB" dirty="0" smtClean="0"/>
              <a:t>AddItemCost3.00);	// We now have 103</a:t>
            </a:r>
          </a:p>
          <a:p>
            <a:endParaRPr lang="en-GB" dirty="0"/>
          </a:p>
          <a:p>
            <a:r>
              <a:rPr lang="en-GB" dirty="0" smtClean="0"/>
              <a:t>// Add next price</a:t>
            </a:r>
            <a:br>
              <a:rPr lang="en-GB" dirty="0" smtClean="0"/>
            </a:br>
            <a:r>
              <a:rPr lang="en-GB" dirty="0" err="1" smtClean="0"/>
              <a:t>total</a:t>
            </a:r>
            <a:r>
              <a:rPr lang="en-GB" dirty="0" err="1" smtClean="0">
                <a:sym typeface="Wingdings" panose="05000000000000000000" pitchFamily="2" charset="2"/>
              </a:rPr>
              <a:t></a:t>
            </a:r>
            <a:r>
              <a:rPr lang="en-GB" dirty="0" err="1" smtClean="0"/>
              <a:t>AddItemCost</a:t>
            </a:r>
            <a:r>
              <a:rPr lang="en-GB" dirty="0" smtClean="0"/>
              <a:t>(5.00);	// We now have 108</a:t>
            </a:r>
          </a:p>
          <a:p>
            <a:endParaRPr lang="en-GB" dirty="0"/>
          </a:p>
          <a:p>
            <a:r>
              <a:rPr lang="en-GB" dirty="0" smtClean="0"/>
              <a:t>// Display the total price</a:t>
            </a:r>
          </a:p>
          <a:p>
            <a:r>
              <a:rPr lang="en-GB" dirty="0" err="1" smtClean="0"/>
              <a:t>printf</a:t>
            </a:r>
            <a:r>
              <a:rPr lang="en-GB" dirty="0" smtClean="0"/>
              <a:t>(“Total is %0.2f\r\n”, </a:t>
            </a:r>
            <a:r>
              <a:rPr lang="en-GB" dirty="0" err="1" smtClean="0"/>
              <a:t>total</a:t>
            </a:r>
            <a:r>
              <a:rPr lang="en-GB" dirty="0" err="1" smtClean="0">
                <a:sym typeface="Wingdings" panose="05000000000000000000" pitchFamily="2" charset="2"/>
              </a:rPr>
              <a:t></a:t>
            </a:r>
            <a:r>
              <a:rPr lang="en-GB" dirty="0" err="1" smtClean="0"/>
              <a:t>GetTotalPrice</a:t>
            </a:r>
            <a:r>
              <a:rPr lang="en-GB" dirty="0" smtClean="0"/>
              <a:t>() );</a:t>
            </a:r>
            <a:br>
              <a:rPr lang="en-GB" dirty="0" smtClean="0"/>
            </a:br>
            <a:r>
              <a:rPr lang="en-GB" dirty="0" smtClean="0"/>
              <a:t/>
            </a:r>
            <a:br>
              <a:rPr lang="en-GB" dirty="0" smtClean="0"/>
            </a:br>
            <a:r>
              <a:rPr lang="en-GB" dirty="0" smtClean="0"/>
              <a:t>// Display 10% discount</a:t>
            </a:r>
            <a:br>
              <a:rPr lang="en-GB" dirty="0" smtClean="0"/>
            </a:br>
            <a:r>
              <a:rPr lang="en-GB" dirty="0" err="1" smtClean="0"/>
              <a:t>printf</a:t>
            </a:r>
            <a:r>
              <a:rPr lang="en-GB" dirty="0" smtClean="0"/>
              <a:t>(“Discount is %0.2f\r\n”, </a:t>
            </a:r>
            <a:r>
              <a:rPr lang="en-GB" dirty="0" err="1" smtClean="0"/>
              <a:t>total</a:t>
            </a:r>
            <a:r>
              <a:rPr lang="en-GB" dirty="0" err="1" smtClean="0">
                <a:sym typeface="Wingdings" panose="05000000000000000000" pitchFamily="2" charset="2"/>
              </a:rPr>
              <a:t></a:t>
            </a:r>
            <a:r>
              <a:rPr lang="en-GB" dirty="0" err="1" smtClean="0"/>
              <a:t>CalculateDiscount</a:t>
            </a:r>
            <a:r>
              <a:rPr lang="en-GB" dirty="0" smtClean="0"/>
              <a:t>(10) );</a:t>
            </a:r>
          </a:p>
          <a:p>
            <a:endParaRPr lang="en-GB" dirty="0"/>
          </a:p>
          <a:p>
            <a:r>
              <a:rPr lang="en-GB" dirty="0" smtClean="0"/>
              <a:t>delete total;</a:t>
            </a:r>
            <a:endParaRPr lang="en-GB" dirty="0"/>
          </a:p>
        </p:txBody>
      </p:sp>
    </p:spTree>
    <p:extLst>
      <p:ext uri="{BB962C8B-B14F-4D97-AF65-F5344CB8AC3E}">
        <p14:creationId xmlns:p14="http://schemas.microsoft.com/office/powerpoint/2010/main" val="1397481328"/>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Exercise 9</a:t>
            </a:r>
            <a:endParaRPr lang="en-GB" dirty="0"/>
          </a:p>
        </p:txBody>
      </p:sp>
      <p:sp>
        <p:nvSpPr>
          <p:cNvPr id="3" name="Content Placeholder 2"/>
          <p:cNvSpPr>
            <a:spLocks noGrp="1"/>
          </p:cNvSpPr>
          <p:nvPr>
            <p:ph idx="1"/>
          </p:nvPr>
        </p:nvSpPr>
        <p:spPr>
          <a:xfrm>
            <a:off x="1047750" y="1482811"/>
            <a:ext cx="7029450" cy="4356014"/>
          </a:xfrm>
        </p:spPr>
        <p:txBody>
          <a:bodyPr/>
          <a:lstStyle/>
          <a:p>
            <a:r>
              <a:rPr lang="en-GB" dirty="0"/>
              <a:t>A class that </a:t>
            </a:r>
            <a:r>
              <a:rPr lang="en-GB" dirty="0" smtClean="0"/>
              <a:t>calculates the profit made by a shop selling bags of sweets. The class will require:</a:t>
            </a:r>
            <a:br>
              <a:rPr lang="en-GB" dirty="0" smtClean="0"/>
            </a:br>
            <a:r>
              <a:rPr lang="en-GB" dirty="0" smtClean="0"/>
              <a:t>Attributes: the number of bags sold, the total sales made (in £), the percentage profit margin (same for all the bags), the total value of all returns (in £)</a:t>
            </a:r>
            <a:br>
              <a:rPr lang="en-GB" dirty="0" smtClean="0"/>
            </a:br>
            <a:r>
              <a:rPr lang="en-GB" dirty="0" smtClean="0"/>
              <a:t>Methods (functions) that:</a:t>
            </a:r>
            <a:br>
              <a:rPr lang="en-GB" dirty="0" smtClean="0"/>
            </a:br>
            <a:r>
              <a:rPr lang="en-GB" dirty="0" smtClean="0"/>
              <a:t>1. Calculate the money taken for a sale given the number of bags of a </a:t>
            </a:r>
            <a:r>
              <a:rPr lang="en-GB" b="1" dirty="0" smtClean="0"/>
              <a:t>particular</a:t>
            </a:r>
            <a:r>
              <a:rPr lang="en-GB" dirty="0" smtClean="0"/>
              <a:t> sweet that have been sold and the price of a bag of those sweets (different types of sweets can have different prices)</a:t>
            </a:r>
            <a:br>
              <a:rPr lang="en-GB" dirty="0" smtClean="0"/>
            </a:br>
            <a:r>
              <a:rPr lang="en-GB" dirty="0" smtClean="0"/>
              <a:t>2. Calculate the cost of the returned bags given the number of bags and price of a bag (of a particular sweet)</a:t>
            </a:r>
            <a:br>
              <a:rPr lang="en-GB" dirty="0" smtClean="0"/>
            </a:br>
            <a:r>
              <a:rPr lang="en-GB" dirty="0" smtClean="0"/>
              <a:t>3. Calculate the total profit made excluding returns</a:t>
            </a:r>
            <a:br>
              <a:rPr lang="en-GB" dirty="0" smtClean="0"/>
            </a:br>
            <a:r>
              <a:rPr lang="en-GB" dirty="0" smtClean="0"/>
              <a:t>4. Calculate the average profit made per bag (total profit/total sold bags) excluding returns</a:t>
            </a:r>
            <a:r>
              <a:rPr lang="en-GB" dirty="0"/>
              <a:t/>
            </a:r>
            <a:br>
              <a:rPr lang="en-GB" dirty="0"/>
            </a:br>
            <a:r>
              <a:rPr lang="en-GB" b="1" dirty="0"/>
              <a:t>Display the </a:t>
            </a:r>
            <a:r>
              <a:rPr lang="en-GB" b="1" dirty="0" smtClean="0"/>
              <a:t>results including the profit and cost of returned bags.</a:t>
            </a:r>
            <a:endParaRPr lang="en-GB" b="1" dirty="0"/>
          </a:p>
          <a:p>
            <a:endParaRPr lang="en-GB" dirty="0"/>
          </a:p>
        </p:txBody>
      </p:sp>
      <p:sp>
        <p:nvSpPr>
          <p:cNvPr id="4" name="Footer Placeholder 3"/>
          <p:cNvSpPr>
            <a:spLocks noGrp="1"/>
          </p:cNvSpPr>
          <p:nvPr>
            <p:ph type="ftr" sz="quarter" idx="10"/>
          </p:nvPr>
        </p:nvSpPr>
        <p:spPr/>
        <p:txBody>
          <a:bodyPr/>
          <a:lstStyle/>
          <a:p>
            <a:pPr>
              <a:defRPr/>
            </a:pPr>
            <a:r>
              <a:rPr lang="en-US" altLang="en-US" smtClean="0"/>
              <a:t>GD &amp; H</a:t>
            </a:r>
            <a:endParaRPr lang="en-US" altLang="en-US"/>
          </a:p>
        </p:txBody>
      </p:sp>
      <p:sp>
        <p:nvSpPr>
          <p:cNvPr id="5" name="Content Placeholder 2"/>
          <p:cNvSpPr txBox="1">
            <a:spLocks/>
          </p:cNvSpPr>
          <p:nvPr/>
        </p:nvSpPr>
        <p:spPr bwMode="auto">
          <a:xfrm>
            <a:off x="1085850" y="747282"/>
            <a:ext cx="7029450" cy="38627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lr>
                <a:schemeClr val="folHlink"/>
              </a:buClr>
              <a:buSzPct val="90000"/>
              <a:buFont typeface="Monotype Sorts" pitchFamily="2" charset="2"/>
              <a:buChar char="n"/>
              <a:defRPr kumimoji="1" sz="2000" kern="1200">
                <a:solidFill>
                  <a:schemeClr val="tx1"/>
                </a:solidFill>
                <a:latin typeface="+mn-lt"/>
                <a:ea typeface="+mn-ea"/>
                <a:cs typeface="+mn-cs"/>
              </a:defRPr>
            </a:lvl1pPr>
            <a:lvl2pPr marL="742950" indent="-285750" algn="l" rtl="0" eaLnBrk="0" fontAlgn="base" hangingPunct="0">
              <a:spcBef>
                <a:spcPct val="20000"/>
              </a:spcBef>
              <a:spcAft>
                <a:spcPct val="0"/>
              </a:spcAft>
              <a:buClr>
                <a:schemeClr val="accent2"/>
              </a:buClr>
              <a:buSzPct val="90000"/>
              <a:buFont typeface="Monotype Sorts" pitchFamily="2" charset="2"/>
              <a:buChar char="F"/>
              <a:defRPr kumimoji="1" kern="1200">
                <a:solidFill>
                  <a:schemeClr val="tx1"/>
                </a:solidFill>
                <a:latin typeface="+mn-lt"/>
                <a:ea typeface="+mn-ea"/>
                <a:cs typeface="+mn-cs"/>
              </a:defRPr>
            </a:lvl2pPr>
            <a:lvl3pPr marL="1143000" indent="-228600" algn="l" rtl="0" eaLnBrk="0" fontAlgn="base" hangingPunct="0">
              <a:spcBef>
                <a:spcPct val="20000"/>
              </a:spcBef>
              <a:spcAft>
                <a:spcPct val="0"/>
              </a:spcAft>
              <a:buClr>
                <a:srgbClr val="33CC33"/>
              </a:buClr>
              <a:buSzPct val="90000"/>
              <a:buFont typeface="Monotype Sorts" pitchFamily="2" charset="2"/>
              <a:buChar char="4"/>
              <a:defRPr kumimoji="1" kern="1200">
                <a:solidFill>
                  <a:schemeClr val="tx1"/>
                </a:solidFill>
                <a:latin typeface="+mn-lt"/>
                <a:ea typeface="+mn-ea"/>
                <a:cs typeface="+mn-cs"/>
              </a:defRPr>
            </a:lvl3pPr>
            <a:lvl4pPr marL="1600200" indent="-228600" algn="l" rtl="0" eaLnBrk="0" fontAlgn="base" hangingPunct="0">
              <a:spcBef>
                <a:spcPct val="20000"/>
              </a:spcBef>
              <a:spcAft>
                <a:spcPct val="0"/>
              </a:spcAft>
              <a:buClr>
                <a:schemeClr val="hlink"/>
              </a:buClr>
              <a:buChar char="–"/>
              <a:defRPr kumimoji="1" kern="1200">
                <a:solidFill>
                  <a:schemeClr val="tx1"/>
                </a:solidFill>
                <a:latin typeface="+mn-lt"/>
                <a:ea typeface="+mn-ea"/>
                <a:cs typeface="+mn-cs"/>
              </a:defRPr>
            </a:lvl4pPr>
            <a:lvl5pPr marL="2057400" indent="-228600" algn="l" rtl="0" eaLnBrk="0" fontAlgn="base" hangingPunct="0">
              <a:spcBef>
                <a:spcPct val="20000"/>
              </a:spcBef>
              <a:spcAft>
                <a:spcPct val="0"/>
              </a:spcAft>
              <a:buChar char="»"/>
              <a:defRPr kumimoji="1"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dirty="0" smtClean="0"/>
              <a:t>Create a class using one or more functions to modify the attribute values </a:t>
            </a:r>
            <a:endParaRPr lang="en-GB" dirty="0"/>
          </a:p>
        </p:txBody>
      </p:sp>
    </p:spTree>
    <p:extLst>
      <p:ext uri="{BB962C8B-B14F-4D97-AF65-F5344CB8AC3E}">
        <p14:creationId xmlns:p14="http://schemas.microsoft.com/office/powerpoint/2010/main" val="2682966723"/>
      </p:ext>
    </p:extLst>
  </p:cSld>
  <p:clrMapOvr>
    <a:masterClrMapping/>
  </p:clrMapOvr>
</p:sld>
</file>

<file path=ppt/theme/theme1.xml><?xml version="1.0" encoding="utf-8"?>
<a:theme xmlns:a="http://schemas.openxmlformats.org/drawingml/2006/main" name="os-slides">
  <a:themeElements>
    <a:clrScheme name="">
      <a:dk1>
        <a:srgbClr val="660066"/>
      </a:dk1>
      <a:lt1>
        <a:srgbClr val="FFFFFF"/>
      </a:lt1>
      <a:dk2>
        <a:srgbClr val="006600"/>
      </a:dk2>
      <a:lt2>
        <a:srgbClr val="FFCC99"/>
      </a:lt2>
      <a:accent1>
        <a:srgbClr val="99FF99"/>
      </a:accent1>
      <a:accent2>
        <a:srgbClr val="CC66FF"/>
      </a:accent2>
      <a:accent3>
        <a:srgbClr val="FFFFFF"/>
      </a:accent3>
      <a:accent4>
        <a:srgbClr val="560056"/>
      </a:accent4>
      <a:accent5>
        <a:srgbClr val="CAFFCA"/>
      </a:accent5>
      <a:accent6>
        <a:srgbClr val="B95CE7"/>
      </a:accent6>
      <a:hlink>
        <a:srgbClr val="FF99CC"/>
      </a:hlink>
      <a:folHlink>
        <a:srgbClr val="006600"/>
      </a:folHlink>
    </a:clrScheme>
    <a:fontScheme name="os-slides">
      <a:majorFont>
        <a:latin typeface="Helvetica"/>
        <a:ea typeface=""/>
        <a:cs typeface=""/>
      </a:majorFont>
      <a:minorFont>
        <a:latin typeface="Helvetic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none" lIns="91440" tIns="45720" rIns="91440" bIns="45720" numCol="1" anchor="ctr" anchorCtr="0" compatLnSpc="1">
        <a:prstTxWarp prst="textNoShape">
          <a:avLst/>
        </a:prstTxWarp>
      </a:bodyPr>
      <a:lstStyle>
        <a:defPPr marL="0" marR="0" indent="0" algn="ctr"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Helvetica"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none" lIns="91440" tIns="45720" rIns="91440" bIns="45720" numCol="1" anchor="ctr" anchorCtr="0" compatLnSpc="1">
        <a:prstTxWarp prst="textNoShape">
          <a:avLst/>
        </a:prstTxWarp>
      </a:bodyPr>
      <a:lstStyle>
        <a:defPPr marL="0" marR="0" indent="0" algn="ctr"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Helvetica" panose="020B0604020202020204" pitchFamily="34" charset="0"/>
          </a:defRPr>
        </a:defPPr>
      </a:lstStyle>
    </a:lnDef>
  </a:objectDefaults>
  <a:extraClrSchemeLst>
    <a:extraClrScheme>
      <a:clrScheme name="os-slides 1">
        <a:dk1>
          <a:srgbClr val="000000"/>
        </a:dk1>
        <a:lt1>
          <a:srgbClr val="FFFFFF"/>
        </a:lt1>
        <a:dk2>
          <a:srgbClr val="6600CC"/>
        </a:dk2>
        <a:lt2>
          <a:srgbClr val="CCECFF"/>
        </a:lt2>
        <a:accent1>
          <a:srgbClr val="00FFCC"/>
        </a:accent1>
        <a:accent2>
          <a:srgbClr val="9933FF"/>
        </a:accent2>
        <a:accent3>
          <a:srgbClr val="B8AAE2"/>
        </a:accent3>
        <a:accent4>
          <a:srgbClr val="DADADA"/>
        </a:accent4>
        <a:accent5>
          <a:srgbClr val="AAFFE2"/>
        </a:accent5>
        <a:accent6>
          <a:srgbClr val="8A2DE7"/>
        </a:accent6>
        <a:hlink>
          <a:srgbClr val="660066"/>
        </a:hlink>
        <a:folHlink>
          <a:srgbClr val="006699"/>
        </a:folHlink>
      </a:clrScheme>
      <a:clrMap bg1="dk2" tx1="lt1" bg2="dk1" tx2="lt2" accent1="accent1" accent2="accent2" accent3="accent3" accent4="accent4" accent5="accent5" accent6="accent6" hlink="hlink" folHlink="folHlink"/>
    </a:extraClrScheme>
    <a:extraClrScheme>
      <a:clrScheme name="os-slides 2">
        <a:dk1>
          <a:srgbClr val="660066"/>
        </a:dk1>
        <a:lt1>
          <a:srgbClr val="FFFFFF"/>
        </a:lt1>
        <a:dk2>
          <a:srgbClr val="FF00FF"/>
        </a:dk2>
        <a:lt2>
          <a:srgbClr val="FFCC99"/>
        </a:lt2>
        <a:accent1>
          <a:srgbClr val="99FF99"/>
        </a:accent1>
        <a:accent2>
          <a:srgbClr val="CC66FF"/>
        </a:accent2>
        <a:accent3>
          <a:srgbClr val="FFFFFF"/>
        </a:accent3>
        <a:accent4>
          <a:srgbClr val="560056"/>
        </a:accent4>
        <a:accent5>
          <a:srgbClr val="CAFFCA"/>
        </a:accent5>
        <a:accent6>
          <a:srgbClr val="B95CE7"/>
        </a:accent6>
        <a:hlink>
          <a:srgbClr val="FF99CC"/>
        </a:hlink>
        <a:folHlink>
          <a:srgbClr val="006600"/>
        </a:folHlink>
      </a:clrScheme>
      <a:clrMap bg1="lt1" tx1="dk1" bg2="lt2" tx2="dk2" accent1="accent1" accent2="accent2" accent3="accent3" accent4="accent4" accent5="accent5" accent6="accent6" hlink="hlink" folHlink="folHlink"/>
    </a:extraClrScheme>
    <a:extraClrScheme>
      <a:clrScheme name="os-slides 3">
        <a:dk1>
          <a:srgbClr val="000000"/>
        </a:dk1>
        <a:lt1>
          <a:srgbClr val="FFFFFF"/>
        </a:lt1>
        <a:dk2>
          <a:srgbClr val="000000"/>
        </a:dk2>
        <a:lt2>
          <a:srgbClr val="393939"/>
        </a:lt2>
        <a:accent1>
          <a:srgbClr val="CBCBCB"/>
        </a:accent1>
        <a:accent2>
          <a:srgbClr val="868686"/>
        </a:accent2>
        <a:accent3>
          <a:srgbClr val="FFFFFF"/>
        </a:accent3>
        <a:accent4>
          <a:srgbClr val="000000"/>
        </a:accent4>
        <a:accent5>
          <a:srgbClr val="E2E2E2"/>
        </a:accent5>
        <a:accent6>
          <a:srgbClr val="797979"/>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os-slides 4">
        <a:dk1>
          <a:srgbClr val="000000"/>
        </a:dk1>
        <a:lt1>
          <a:srgbClr val="FFFFFF"/>
        </a:lt1>
        <a:dk2>
          <a:srgbClr val="CC0099"/>
        </a:dk2>
        <a:lt2>
          <a:srgbClr val="FFCCFF"/>
        </a:lt2>
        <a:accent1>
          <a:srgbClr val="00FF00"/>
        </a:accent1>
        <a:accent2>
          <a:srgbClr val="9933FF"/>
        </a:accent2>
        <a:accent3>
          <a:srgbClr val="E2AACA"/>
        </a:accent3>
        <a:accent4>
          <a:srgbClr val="DADADA"/>
        </a:accent4>
        <a:accent5>
          <a:srgbClr val="AAFFAA"/>
        </a:accent5>
        <a:accent6>
          <a:srgbClr val="8A2DE7"/>
        </a:accent6>
        <a:hlink>
          <a:srgbClr val="660066"/>
        </a:hlink>
        <a:folHlink>
          <a:srgbClr val="006600"/>
        </a:folHlink>
      </a:clrScheme>
      <a:clrMap bg1="dk2" tx1="lt1" bg2="dk1" tx2="lt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
    <a:dk1>
      <a:srgbClr val="003300"/>
    </a:dk1>
    <a:lt1>
      <a:srgbClr val="FFFFFF"/>
    </a:lt1>
    <a:dk2>
      <a:srgbClr val="0000FF"/>
    </a:dk2>
    <a:lt2>
      <a:srgbClr val="FFCC99"/>
    </a:lt2>
    <a:accent1>
      <a:srgbClr val="99FF99"/>
    </a:accent1>
    <a:accent2>
      <a:srgbClr val="CC66FF"/>
    </a:accent2>
    <a:accent3>
      <a:srgbClr val="FFFFFF"/>
    </a:accent3>
    <a:accent4>
      <a:srgbClr val="002A00"/>
    </a:accent4>
    <a:accent5>
      <a:srgbClr val="CAFFCA"/>
    </a:accent5>
    <a:accent6>
      <a:srgbClr val="B95CE7"/>
    </a:accent6>
    <a:hlink>
      <a:srgbClr val="FF99CC"/>
    </a:hlink>
    <a:folHlink>
      <a:srgbClr val="006600"/>
    </a:folHlink>
  </a:clrScheme>
</a:themeOverride>
</file>

<file path=docProps/app.xml><?xml version="1.0" encoding="utf-8"?>
<Properties xmlns="http://schemas.openxmlformats.org/officeDocument/2006/extended-properties" xmlns:vt="http://schemas.openxmlformats.org/officeDocument/2006/docPropsVTypes">
  <Template>C:\apps\Microsoft Office\Templates\Presentations\os-slides.pot</Template>
  <TotalTime>20347</TotalTime>
  <Words>1850</Words>
  <Application>Microsoft Office PowerPoint</Application>
  <PresentationFormat>On-screen Show (4:3)</PresentationFormat>
  <Paragraphs>399</Paragraphs>
  <Slides>43</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43</vt:i4>
      </vt:variant>
    </vt:vector>
  </HeadingPairs>
  <TitlesOfParts>
    <vt:vector size="51" baseType="lpstr">
      <vt:lpstr>Arial</vt:lpstr>
      <vt:lpstr>Helvetica</vt:lpstr>
      <vt:lpstr>Helvetica-Narrow</vt:lpstr>
      <vt:lpstr>Impact</vt:lpstr>
      <vt:lpstr>Monotype Sorts</vt:lpstr>
      <vt:lpstr>Times New Roman</vt:lpstr>
      <vt:lpstr>Wingdings</vt:lpstr>
      <vt:lpstr>os-slides</vt:lpstr>
      <vt:lpstr>Week 13 C++ OOP (Part 1)</vt:lpstr>
      <vt:lpstr>Generic Function Pattern</vt:lpstr>
      <vt:lpstr>Two Reasons for OOP</vt:lpstr>
      <vt:lpstr>OOP and Problem Solving</vt:lpstr>
      <vt:lpstr>Class Declaration pattern</vt:lpstr>
      <vt:lpstr>Class Attribute Pattern</vt:lpstr>
      <vt:lpstr>Example</vt:lpstr>
      <vt:lpstr>Exercise 1</vt:lpstr>
      <vt:lpstr>Determining the Variable Required to Solve the Problem</vt:lpstr>
      <vt:lpstr>Exercise 2</vt:lpstr>
      <vt:lpstr>Answers Exercise 2</vt:lpstr>
      <vt:lpstr>Exercise 3</vt:lpstr>
      <vt:lpstr>Answers Exercise 3</vt:lpstr>
      <vt:lpstr>Object Creation Pattern</vt:lpstr>
      <vt:lpstr>Object Deletion Pattern</vt:lpstr>
      <vt:lpstr>Example</vt:lpstr>
      <vt:lpstr>Example</vt:lpstr>
      <vt:lpstr>Exercise 4</vt:lpstr>
      <vt:lpstr>Revision: Function Arguments</vt:lpstr>
      <vt:lpstr>Class Set Property Pattern</vt:lpstr>
      <vt:lpstr>PowerPoint Presentation</vt:lpstr>
      <vt:lpstr>Class Get Property Pattern</vt:lpstr>
      <vt:lpstr>PowerPoint Presentation</vt:lpstr>
      <vt:lpstr>Example</vt:lpstr>
      <vt:lpstr>Using Properties</vt:lpstr>
      <vt:lpstr>Exercise 5</vt:lpstr>
      <vt:lpstr>Class Constructor Pattern</vt:lpstr>
      <vt:lpstr>PowerPoint Presentation</vt:lpstr>
      <vt:lpstr>Constructor</vt:lpstr>
      <vt:lpstr>Example</vt:lpstr>
      <vt:lpstr>Exercise 6</vt:lpstr>
      <vt:lpstr>Object Creation with Initial Values Pattern</vt:lpstr>
      <vt:lpstr>Example</vt:lpstr>
      <vt:lpstr>Exercise 7</vt:lpstr>
      <vt:lpstr>Methods</vt:lpstr>
      <vt:lpstr>Class Method (Procedure) Pattern</vt:lpstr>
      <vt:lpstr>Example</vt:lpstr>
      <vt:lpstr>Example Usage</vt:lpstr>
      <vt:lpstr>Exercise 8</vt:lpstr>
      <vt:lpstr>Class Method (Function) Pattern</vt:lpstr>
      <vt:lpstr>Example</vt:lpstr>
      <vt:lpstr>Example Usage</vt:lpstr>
      <vt:lpstr>Exercise 9</vt:lpstr>
    </vt:vector>
  </TitlesOfParts>
  <Company>SIHE</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CourseContent</dc:title>
  <dc:creator>Mike Dacey</dc:creator>
  <cp:lastModifiedBy>Michael Dacey</cp:lastModifiedBy>
  <cp:revision>299</cp:revision>
  <cp:lastPrinted>2001-06-14T13:58:17Z</cp:lastPrinted>
  <dcterms:created xsi:type="dcterms:W3CDTF">1999-06-25T18:38:26Z</dcterms:created>
  <dcterms:modified xsi:type="dcterms:W3CDTF">2018-02-14T12:06:07Z</dcterms:modified>
</cp:coreProperties>
</file>