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9" r:id="rId3"/>
    <p:sldId id="263" r:id="rId4"/>
    <p:sldId id="258" r:id="rId5"/>
    <p:sldId id="265" r:id="rId6"/>
    <p:sldId id="259" r:id="rId7"/>
    <p:sldId id="261" r:id="rId8"/>
    <p:sldId id="268" r:id="rId9"/>
    <p:sldId id="260" r:id="rId10"/>
    <p:sldId id="262"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5B7F61-A691-1738-8ABE-215AE7433E00}" v="38" dt="2024-11-09T14:59:54.810"/>
    <p1510:client id="{BE0A7293-0136-CEEF-71CA-DE3E24A37B65}" v="199" dt="2024-11-10T12:27:27.1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11/11/2024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walesonline.co.uk/lifestyle/nostalgia/life-growing-townhill-nostalgia-swansea-22977166" TargetMode="External"/><Relationship Id="rId13" Type="http://schemas.openxmlformats.org/officeDocument/2006/relationships/hyperlink" Target="https://www.swansea.gov.uk/article/33004/Big-fall-in-anti-social-behaviour-in-city-centre-during-school-holidays" TargetMode="External"/><Relationship Id="rId3" Type="http://schemas.openxmlformats.org/officeDocument/2006/relationships/hyperlink" Target="https://www.college.police.uk/guidance/anti-social-behaviour-powers#:~:text=anti%2Dsocial%20behaviour.-,Criminal%20behaviour%20orders%20(CBO),engaging%20in%20anti%2Dsocial%20behaviour" TargetMode="External"/><Relationship Id="rId7" Type="http://schemas.openxmlformats.org/officeDocument/2006/relationships/hyperlink" Target="https://www.merseyside.police.uk/police-forces/merseyside-police/areas/campaigns/campaigns/2024/july/antisocial-behaviour-asb/" TargetMode="External"/><Relationship Id="rId12" Type="http://schemas.openxmlformats.org/officeDocument/2006/relationships/hyperlink" Target="https://www.gov.uk/government/publications/impacts-of-anti-social-behaviour-on-individuals-and-communities/anti-social-behaviour-impacts-on-individuals-and-local-communities" TargetMode="External"/><Relationship Id="rId2" Type="http://schemas.openxmlformats.org/officeDocument/2006/relationships/hyperlink" Target="https://www.college.police.uk/anti-social-behaviour" TargetMode="External"/><Relationship Id="rId1" Type="http://schemas.openxmlformats.org/officeDocument/2006/relationships/slideLayout" Target="../slideLayouts/slideLayout2.xml"/><Relationship Id="rId6" Type="http://schemas.openxmlformats.org/officeDocument/2006/relationships/hyperlink" Target="https://www.shutterstock.com/image-photo/council-flats-poor-housing-estate-many-2299491541" TargetMode="External"/><Relationship Id="rId11" Type="http://schemas.openxmlformats.org/officeDocument/2006/relationships/hyperlink" Target="https://www.gov.uk/government/publications/anti-social-behaviour-action-plan/anti-social-behaviour-action-plan" TargetMode="External"/><Relationship Id="rId5" Type="http://schemas.openxmlformats.org/officeDocument/2006/relationships/hyperlink" Target="https://www.london.gov.uk/who-we-are/what-london-assembly-does/questions-mayor/find-an-answer/rising-anti-social-behaviour-and-violent-crime" TargetMode="External"/><Relationship Id="rId10" Type="http://schemas.openxmlformats.org/officeDocument/2006/relationships/hyperlink" Target="https://www.devonwindscreens.co.uk/vandalised-golf-windscreen/" TargetMode="External"/><Relationship Id="rId4" Type="http://schemas.openxmlformats.org/officeDocument/2006/relationships/hyperlink" Target="https://www.college.police.uk/support-forces/practices/police-education-pol-ed-teaching-resources" TargetMode="External"/><Relationship Id="rId9" Type="http://schemas.openxmlformats.org/officeDocument/2006/relationships/hyperlink" Target="https://www.south-wales.police.uk/area/your-area/south-wales/swansea-neath-port-talbot/townhill/news/crime-map" TargetMode="External"/><Relationship Id="rId14" Type="http://schemas.openxmlformats.org/officeDocument/2006/relationships/hyperlink" Target="https://www.westyorkshire.police.uk/news-appeals/npt-educational-visits-st-patricks-rc-primary-school-leeds"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safeguardsystems.co.uk/cctv-security-cameras/how-many-cctv-cameras-protect-business/" TargetMode="External"/><Relationship Id="rId13" Type="http://schemas.openxmlformats.org/officeDocument/2006/relationships/hyperlink" Target="https://www.gov.uk/guidance/turnaround-programme" TargetMode="External"/><Relationship Id="rId3" Type="http://schemas.openxmlformats.org/officeDocument/2006/relationships/hyperlink" Target="https://assets.college.police.uk/s3fs-public/2022-03/Safer_Streets_toolkit.pdf" TargetMode="External"/><Relationship Id="rId7" Type="http://schemas.openxmlformats.org/officeDocument/2006/relationships/hyperlink" Target="https://www.insidehousing.co.uk/comment/anti-social-behaviour-widespread-highly-damaging-and-still-underreported-82575#:~:text=Approximately%20one%20in%20seven%20people,experience%20ASB%20every%20single%20day" TargetMode="External"/><Relationship Id="rId12" Type="http://schemas.openxmlformats.org/officeDocument/2006/relationships/hyperlink" Target="https://www.gov.uk/government/publications/impacts-of-anti-social-behaviour-on-individuals-and-communities/anti-social-behaviour-impacts-on-individuals-and-local-communities#:~:text=Despite%20often%20being%20described%20as,behaviours%20and%20decreased%20economic%20productivity" TargetMode="External"/><Relationship Id="rId2" Type="http://schemas.openxmlformats.org/officeDocument/2006/relationships/hyperlink" Target="https://www.legislation.gov.uk/ukpga/2014/12/contents" TargetMode="External"/><Relationship Id="rId1" Type="http://schemas.openxmlformats.org/officeDocument/2006/relationships/slideLayout" Target="../slideLayouts/slideLayout2.xml"/><Relationship Id="rId6" Type="http://schemas.openxmlformats.org/officeDocument/2006/relationships/hyperlink" Target="https://doi.org/10.1016/j.socec.2021.101798" TargetMode="External"/><Relationship Id="rId11" Type="http://schemas.openxmlformats.org/officeDocument/2006/relationships/hyperlink" Target="https://www.swansea.gov.uk/wimd2019?lang=en" TargetMode="External"/><Relationship Id="rId5" Type="http://schemas.openxmlformats.org/officeDocument/2006/relationships/hyperlink" Target="https://www.evanshalshaw.com/blog/top-5-coolest-uk-police-cars/" TargetMode="External"/><Relationship Id="rId10" Type="http://schemas.openxmlformats.org/officeDocument/2006/relationships/hyperlink" Target="https://benjweinberg.com/2023/09/05/the-unfortunate-rise-of-anti-social-behavior/" TargetMode="External"/><Relationship Id="rId4" Type="http://schemas.openxmlformats.org/officeDocument/2006/relationships/hyperlink" Target="https://uk.finance.yahoo.com/news/think-crime-bad-london-visit-074021003.html?guccounter=1&amp;guce_referrer=aHR0cHM6Ly93d3cuZ29vZ2xlLmNvbS8&amp;guce_referrer_sig=AQAAAJvs2rMYeGCw58Ia6TMNssoB1nkXC31ZhA3zTUZsHYxKzI6h_OjKlaG4Y7JyhW174whSOg42w_RR900UcAp2eTxOqwB9eXAsshbvPHJpVJk3mnPerqF0VeIZ9bjvuPQIPm5h_Mz58LHCb-Ykl2Qr_4unDGoIVNTo2apMqB7rhoWz" TargetMode="External"/><Relationship Id="rId9" Type="http://schemas.openxmlformats.org/officeDocument/2006/relationships/hyperlink" Target="https://tvilight.com/smart-street-lighting-for-residential-area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5825" y="1033637"/>
            <a:ext cx="9144000" cy="1281135"/>
          </a:xfrm>
        </p:spPr>
        <p:txBody>
          <a:bodyPr/>
          <a:lstStyle/>
          <a:p>
            <a:r>
              <a:rPr lang="en-US" sz="3600" b="1" dirty="0">
                <a:latin typeface="Arial"/>
                <a:ea typeface="Calibri Light"/>
                <a:cs typeface="Arial"/>
              </a:rPr>
              <a:t>Anti-Social Behavior and Crime: can history inform the future?</a:t>
            </a:r>
            <a:endParaRPr lang="en-US" sz="3600" b="1" dirty="0"/>
          </a:p>
        </p:txBody>
      </p:sp>
      <p:sp>
        <p:nvSpPr>
          <p:cNvPr id="3" name="Subtitle 2"/>
          <p:cNvSpPr>
            <a:spLocks noGrp="1"/>
          </p:cNvSpPr>
          <p:nvPr>
            <p:ph type="subTitle" idx="1"/>
          </p:nvPr>
        </p:nvSpPr>
        <p:spPr>
          <a:xfrm>
            <a:off x="2933178" y="209572"/>
            <a:ext cx="9144000" cy="1655762"/>
          </a:xfrm>
        </p:spPr>
        <p:txBody>
          <a:bodyPr vert="horz" lIns="91440" tIns="45720" rIns="91440" bIns="45720" rtlCol="0" anchor="t">
            <a:normAutofit lnSpcReduction="10000"/>
          </a:bodyPr>
          <a:lstStyle/>
          <a:p>
            <a:pPr algn="r"/>
            <a:r>
              <a:rPr lang="en-US" dirty="0">
                <a:latin typeface="Arial"/>
                <a:ea typeface="Calibri"/>
                <a:cs typeface="Calibri"/>
              </a:rPr>
              <a:t>Module code: BMPL5013</a:t>
            </a:r>
            <a:endParaRPr lang="en-US" dirty="0">
              <a:latin typeface="Arial"/>
              <a:cs typeface="Arial"/>
            </a:endParaRPr>
          </a:p>
          <a:p>
            <a:pPr algn="r"/>
            <a:r>
              <a:rPr lang="en-US" dirty="0">
                <a:latin typeface="Arial"/>
                <a:ea typeface="Calibri"/>
                <a:cs typeface="Calibri"/>
              </a:rPr>
              <a:t>Name: Harvey. Thomas</a:t>
            </a:r>
          </a:p>
          <a:p>
            <a:pPr algn="r"/>
            <a:r>
              <a:rPr lang="en-US" dirty="0">
                <a:latin typeface="Arial"/>
                <a:ea typeface="Calibri"/>
                <a:cs typeface="Calibri"/>
              </a:rPr>
              <a:t>Student number: 2305659</a:t>
            </a:r>
          </a:p>
          <a:p>
            <a:pPr algn="r"/>
            <a:r>
              <a:rPr lang="en-US" dirty="0">
                <a:latin typeface="Arial"/>
                <a:ea typeface="Calibri"/>
                <a:cs typeface="Calibri"/>
              </a:rPr>
              <a:t>Lecturer: Mike. Durke</a:t>
            </a:r>
          </a:p>
        </p:txBody>
      </p:sp>
      <p:pic>
        <p:nvPicPr>
          <p:cNvPr id="4" name="Picture 3" descr="A person wearing a hoodie holding a spray can">
            <a:extLst>
              <a:ext uri="{FF2B5EF4-FFF2-40B4-BE49-F238E27FC236}">
                <a16:creationId xmlns:a16="http://schemas.microsoft.com/office/drawing/2014/main" id="{C32240E9-45E8-3471-0D2B-C46BF605F19C}"/>
              </a:ext>
            </a:extLst>
          </p:cNvPr>
          <p:cNvPicPr>
            <a:picLocks noChangeAspect="1"/>
          </p:cNvPicPr>
          <p:nvPr/>
        </p:nvPicPr>
        <p:blipFill>
          <a:blip r:embed="rId2"/>
          <a:stretch>
            <a:fillRect/>
          </a:stretch>
        </p:blipFill>
        <p:spPr>
          <a:xfrm>
            <a:off x="1021393" y="2534129"/>
            <a:ext cx="8509624" cy="4207757"/>
          </a:xfrm>
          <a:prstGeom prst="rect">
            <a:avLst/>
          </a:prstGeom>
        </p:spPr>
      </p:pic>
      <p:sp>
        <p:nvSpPr>
          <p:cNvPr id="6" name="TextBox 5">
            <a:extLst>
              <a:ext uri="{FF2B5EF4-FFF2-40B4-BE49-F238E27FC236}">
                <a16:creationId xmlns:a16="http://schemas.microsoft.com/office/drawing/2014/main" id="{F9E68E6F-B1C8-82E6-A756-59DB5D6610A1}"/>
              </a:ext>
            </a:extLst>
          </p:cNvPr>
          <p:cNvSpPr txBox="1"/>
          <p:nvPr/>
        </p:nvSpPr>
        <p:spPr>
          <a:xfrm>
            <a:off x="9848156" y="6497068"/>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ea typeface="Calibri"/>
                <a:cs typeface="Calibri"/>
              </a:rPr>
              <a:t>Weinberg (2023)</a:t>
            </a:r>
            <a:endParaRPr lang="en-US" sz="2400">
              <a:latin typeface="Arial"/>
              <a:cs typeface="Aria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83F1B9-F42E-8596-EE72-95E1F445E375}"/>
              </a:ext>
            </a:extLst>
          </p:cNvPr>
          <p:cNvSpPr>
            <a:spLocks noGrp="1"/>
          </p:cNvSpPr>
          <p:nvPr>
            <p:ph idx="1"/>
          </p:nvPr>
        </p:nvSpPr>
        <p:spPr>
          <a:xfrm>
            <a:off x="15566" y="14877"/>
            <a:ext cx="12164859" cy="6846105"/>
          </a:xfrm>
        </p:spPr>
        <p:txBody>
          <a:bodyPr vert="horz" lIns="91440" tIns="45720" rIns="91440" bIns="45720" rtlCol="0" anchor="t">
            <a:normAutofit/>
          </a:bodyPr>
          <a:lstStyle/>
          <a:p>
            <a:pPr algn="ctr"/>
            <a:r>
              <a:rPr lang="en-US" dirty="0">
                <a:latin typeface="Arial"/>
                <a:cs typeface="Arial"/>
              </a:rPr>
              <a:t>Table of Contents </a:t>
            </a:r>
            <a:endParaRPr lang="en-US">
              <a:latin typeface="Arial"/>
              <a:cs typeface="Arial"/>
            </a:endParaRPr>
          </a:p>
          <a:p>
            <a:pPr algn="ctr"/>
            <a:r>
              <a:rPr lang="en-US" dirty="0">
                <a:latin typeface="Arial"/>
                <a:cs typeface="Arial"/>
              </a:rPr>
              <a:t>1.cover page</a:t>
            </a:r>
            <a:endParaRPr lang="en-US">
              <a:latin typeface="Arial"/>
              <a:cs typeface="Arial"/>
            </a:endParaRPr>
          </a:p>
          <a:p>
            <a:pPr algn="ctr"/>
            <a:r>
              <a:rPr lang="en-US" dirty="0">
                <a:latin typeface="Arial"/>
                <a:cs typeface="Arial"/>
              </a:rPr>
              <a:t>2. contents page</a:t>
            </a:r>
            <a:endParaRPr lang="en-US">
              <a:latin typeface="Arial"/>
              <a:cs typeface="Arial"/>
            </a:endParaRPr>
          </a:p>
          <a:p>
            <a:pPr algn="ctr"/>
            <a:r>
              <a:rPr lang="en-US" dirty="0">
                <a:latin typeface="Arial"/>
                <a:cs typeface="Arial"/>
              </a:rPr>
              <a:t>3. Introduction/recap</a:t>
            </a:r>
            <a:endParaRPr lang="en-US">
              <a:latin typeface="Arial"/>
              <a:cs typeface="Arial"/>
            </a:endParaRPr>
          </a:p>
          <a:p>
            <a:pPr algn="ctr"/>
            <a:r>
              <a:rPr lang="en-US" dirty="0">
                <a:latin typeface="Arial"/>
                <a:cs typeface="Arial"/>
              </a:rPr>
              <a:t>4.will anti-social behavior ever go away</a:t>
            </a:r>
            <a:endParaRPr lang="en-US">
              <a:latin typeface="Arial"/>
              <a:cs typeface="Arial"/>
            </a:endParaRPr>
          </a:p>
          <a:p>
            <a:pPr algn="ctr"/>
            <a:r>
              <a:rPr lang="en-US" dirty="0">
                <a:latin typeface="Arial"/>
                <a:cs typeface="Arial"/>
              </a:rPr>
              <a:t>5. what counter measures are in place to tackle Anti-social behavior</a:t>
            </a:r>
            <a:endParaRPr lang="en-US">
              <a:latin typeface="Arial"/>
              <a:cs typeface="Arial"/>
            </a:endParaRPr>
          </a:p>
          <a:p>
            <a:pPr algn="ctr"/>
            <a:r>
              <a:rPr lang="en-US" dirty="0">
                <a:latin typeface="Arial"/>
                <a:cs typeface="Arial"/>
              </a:rPr>
              <a:t>6. can laws and police powers make a difference to a deprived area</a:t>
            </a:r>
            <a:endParaRPr lang="en-US">
              <a:latin typeface="Arial"/>
              <a:cs typeface="Arial"/>
            </a:endParaRPr>
          </a:p>
          <a:p>
            <a:pPr algn="ctr"/>
            <a:r>
              <a:rPr lang="en-US" dirty="0">
                <a:latin typeface="Arial"/>
                <a:cs typeface="Arial"/>
              </a:rPr>
              <a:t>7.deprived areas with effective policing</a:t>
            </a:r>
            <a:endParaRPr lang="en-US">
              <a:latin typeface="Arial"/>
              <a:cs typeface="Arial"/>
            </a:endParaRPr>
          </a:p>
          <a:p>
            <a:pPr algn="ctr"/>
            <a:r>
              <a:rPr lang="en-US" dirty="0">
                <a:latin typeface="Arial"/>
                <a:cs typeface="Arial"/>
              </a:rPr>
              <a:t>8.reality of anti-social behavior</a:t>
            </a:r>
            <a:endParaRPr lang="en-US">
              <a:latin typeface="Arial"/>
              <a:cs typeface="Arial"/>
            </a:endParaRPr>
          </a:p>
          <a:p>
            <a:pPr algn="ctr"/>
            <a:r>
              <a:rPr lang="en-US" dirty="0">
                <a:latin typeface="Arial"/>
                <a:cs typeface="Arial"/>
              </a:rPr>
              <a:t>9 summary/conclusion</a:t>
            </a:r>
            <a:endParaRPr lang="en-US">
              <a:latin typeface="Arial"/>
              <a:cs typeface="Arial"/>
            </a:endParaRPr>
          </a:p>
          <a:p>
            <a:pPr algn="ctr"/>
            <a:r>
              <a:rPr lang="en-US" dirty="0">
                <a:latin typeface="Arial"/>
                <a:ea typeface="Calibri" panose="020F0502020204030204"/>
                <a:cs typeface="Arial"/>
              </a:rPr>
              <a:t>10/11 reference list</a:t>
            </a:r>
          </a:p>
          <a:p>
            <a:endParaRPr lang="en-US" dirty="0">
              <a:ea typeface="Calibri" panose="020F0502020204030204"/>
              <a:cs typeface="Calibri"/>
            </a:endParaRPr>
          </a:p>
        </p:txBody>
      </p:sp>
    </p:spTree>
    <p:extLst>
      <p:ext uri="{BB962C8B-B14F-4D97-AF65-F5344CB8AC3E}">
        <p14:creationId xmlns:p14="http://schemas.microsoft.com/office/powerpoint/2010/main" val="10018408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5DDC7-31D7-3CA8-1060-C0F6AEF470B7}"/>
              </a:ext>
            </a:extLst>
          </p:cNvPr>
          <p:cNvSpPr>
            <a:spLocks noGrp="1"/>
          </p:cNvSpPr>
          <p:nvPr>
            <p:ph type="title"/>
          </p:nvPr>
        </p:nvSpPr>
        <p:spPr>
          <a:xfrm>
            <a:off x="838200" y="-217"/>
            <a:ext cx="10515600" cy="1325563"/>
          </a:xfrm>
        </p:spPr>
        <p:txBody>
          <a:bodyPr/>
          <a:lstStyle/>
          <a:p>
            <a:pPr algn="ctr"/>
            <a:r>
              <a:rPr lang="en-US" dirty="0">
                <a:latin typeface="Arial"/>
                <a:ea typeface="Calibri Light"/>
                <a:cs typeface="Calibri Light"/>
              </a:rPr>
              <a:t>Quick recap</a:t>
            </a:r>
          </a:p>
        </p:txBody>
      </p:sp>
      <p:pic>
        <p:nvPicPr>
          <p:cNvPr id="4" name="Content Placeholder 3">
            <a:extLst>
              <a:ext uri="{FF2B5EF4-FFF2-40B4-BE49-F238E27FC236}">
                <a16:creationId xmlns:a16="http://schemas.microsoft.com/office/drawing/2014/main" id="{9AB7B822-82CD-FE0C-7D04-6E86875B4746}"/>
              </a:ext>
            </a:extLst>
          </p:cNvPr>
          <p:cNvPicPr>
            <a:picLocks noGrp="1" noChangeAspect="1"/>
          </p:cNvPicPr>
          <p:nvPr>
            <p:ph idx="1"/>
          </p:nvPr>
        </p:nvPicPr>
        <p:blipFill>
          <a:blip r:embed="rId2"/>
          <a:stretch>
            <a:fillRect/>
          </a:stretch>
        </p:blipFill>
        <p:spPr>
          <a:xfrm>
            <a:off x="6846" y="1817875"/>
            <a:ext cx="12197484" cy="4351338"/>
          </a:xfrm>
        </p:spPr>
      </p:pic>
      <p:sp>
        <p:nvSpPr>
          <p:cNvPr id="5" name="TextBox 4">
            <a:extLst>
              <a:ext uri="{FF2B5EF4-FFF2-40B4-BE49-F238E27FC236}">
                <a16:creationId xmlns:a16="http://schemas.microsoft.com/office/drawing/2014/main" id="{57F8195A-FB9D-5500-D6CF-DADB9F09255C}"/>
              </a:ext>
            </a:extLst>
          </p:cNvPr>
          <p:cNvSpPr txBox="1"/>
          <p:nvPr/>
        </p:nvSpPr>
        <p:spPr>
          <a:xfrm>
            <a:off x="3453157" y="1126563"/>
            <a:ext cx="529717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dirty="0">
                <a:latin typeface="Arial"/>
                <a:ea typeface="Calibri"/>
                <a:cs typeface="Calibri"/>
              </a:rPr>
              <a:t>What is Anti-Social behavior</a:t>
            </a:r>
          </a:p>
        </p:txBody>
      </p:sp>
      <p:sp>
        <p:nvSpPr>
          <p:cNvPr id="3" name="TextBox 2">
            <a:extLst>
              <a:ext uri="{FF2B5EF4-FFF2-40B4-BE49-F238E27FC236}">
                <a16:creationId xmlns:a16="http://schemas.microsoft.com/office/drawing/2014/main" id="{B9046861-FB3D-FFB0-E18A-D59F1FC3788D}"/>
              </a:ext>
            </a:extLst>
          </p:cNvPr>
          <p:cNvSpPr txBox="1"/>
          <p:nvPr/>
        </p:nvSpPr>
        <p:spPr>
          <a:xfrm>
            <a:off x="10222" y="6351783"/>
            <a:ext cx="373966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Calibri"/>
              </a:rPr>
              <a:t>College of Policing (2024)</a:t>
            </a:r>
            <a:endParaRPr lang="en-US" sz="2400" dirty="0">
              <a:latin typeface="Arial"/>
            </a:endParaRPr>
          </a:p>
        </p:txBody>
      </p:sp>
      <p:sp>
        <p:nvSpPr>
          <p:cNvPr id="6" name="TextBox 5">
            <a:extLst>
              <a:ext uri="{FF2B5EF4-FFF2-40B4-BE49-F238E27FC236}">
                <a16:creationId xmlns:a16="http://schemas.microsoft.com/office/drawing/2014/main" id="{0D5F0231-574F-27A0-2D6C-57503FCF91BF}"/>
              </a:ext>
            </a:extLst>
          </p:cNvPr>
          <p:cNvSpPr txBox="1"/>
          <p:nvPr/>
        </p:nvSpPr>
        <p:spPr>
          <a:xfrm>
            <a:off x="3758862" y="6356415"/>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Arial"/>
                <a:cs typeface="Calibri"/>
              </a:rPr>
              <a:t>Merseyside (2024)</a:t>
            </a:r>
            <a:endParaRPr lang="en-US" sz="2400" dirty="0">
              <a:latin typeface="Arial"/>
            </a:endParaRPr>
          </a:p>
        </p:txBody>
      </p:sp>
    </p:spTree>
    <p:extLst>
      <p:ext uri="{BB962C8B-B14F-4D97-AF65-F5344CB8AC3E}">
        <p14:creationId xmlns:p14="http://schemas.microsoft.com/office/powerpoint/2010/main" val="2231441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7505E-CE87-A70B-F05A-EA5F14CA7CF1}"/>
              </a:ext>
            </a:extLst>
          </p:cNvPr>
          <p:cNvSpPr>
            <a:spLocks noGrp="1"/>
          </p:cNvSpPr>
          <p:nvPr>
            <p:ph type="title"/>
          </p:nvPr>
        </p:nvSpPr>
        <p:spPr/>
        <p:txBody>
          <a:bodyPr/>
          <a:lstStyle/>
          <a:p>
            <a:r>
              <a:rPr lang="en-US" dirty="0">
                <a:latin typeface="Arial"/>
                <a:ea typeface="Calibri Light"/>
                <a:cs typeface="Calibri Light"/>
              </a:rPr>
              <a:t>Will Anti-Social Behavior ever go away?</a:t>
            </a:r>
            <a:endParaRPr lang="en-US">
              <a:latin typeface="Arial"/>
              <a:cs typeface="Arial"/>
            </a:endParaRPr>
          </a:p>
        </p:txBody>
      </p:sp>
      <p:sp>
        <p:nvSpPr>
          <p:cNvPr id="5" name="TextBox 4">
            <a:extLst>
              <a:ext uri="{FF2B5EF4-FFF2-40B4-BE49-F238E27FC236}">
                <a16:creationId xmlns:a16="http://schemas.microsoft.com/office/drawing/2014/main" id="{0F9CF40A-DC02-5F16-D76F-D5381F1106B6}"/>
              </a:ext>
            </a:extLst>
          </p:cNvPr>
          <p:cNvSpPr txBox="1"/>
          <p:nvPr/>
        </p:nvSpPr>
        <p:spPr>
          <a:xfrm>
            <a:off x="5839927" y="2018020"/>
            <a:ext cx="4143935"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Arial"/>
                <a:ea typeface="Calibri"/>
                <a:cs typeface="Calibri"/>
              </a:rPr>
              <a:t>Anti-social behavior calls</a:t>
            </a:r>
            <a:r>
              <a:rPr lang="en-US" sz="2800" b="1" dirty="0">
                <a:latin typeface="Arial"/>
                <a:ea typeface="Calibri"/>
                <a:cs typeface="Calibri"/>
              </a:rPr>
              <a:t> </a:t>
            </a:r>
            <a:r>
              <a:rPr lang="en-US" sz="2800" dirty="0">
                <a:latin typeface="Arial"/>
                <a:ea typeface="Calibri"/>
                <a:cs typeface="Calibri"/>
              </a:rPr>
              <a:t>have gone up 160% in 2020/2021 and were still rising sometime after (Desai 2020)</a:t>
            </a:r>
            <a:endParaRPr lang="en-US" sz="2800" b="1">
              <a:latin typeface="Arial"/>
              <a:cs typeface="Arial"/>
            </a:endParaRPr>
          </a:p>
        </p:txBody>
      </p:sp>
      <p:pic>
        <p:nvPicPr>
          <p:cNvPr id="7" name="Graphic 6" descr="A map of england with different colored states&#10;&#10;Description automatically generated">
            <a:extLst>
              <a:ext uri="{FF2B5EF4-FFF2-40B4-BE49-F238E27FC236}">
                <a16:creationId xmlns:a16="http://schemas.microsoft.com/office/drawing/2014/main" id="{57172AFF-46E7-93F5-57EF-1FB1894E9CB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482" y="1525494"/>
            <a:ext cx="5690347" cy="5331011"/>
          </a:xfrm>
          <a:prstGeom prst="rect">
            <a:avLst/>
          </a:prstGeom>
        </p:spPr>
      </p:pic>
      <p:sp>
        <p:nvSpPr>
          <p:cNvPr id="4" name="TextBox 3">
            <a:extLst>
              <a:ext uri="{FF2B5EF4-FFF2-40B4-BE49-F238E27FC236}">
                <a16:creationId xmlns:a16="http://schemas.microsoft.com/office/drawing/2014/main" id="{E458A7CE-DE3E-3EE0-3F0C-4DAEC18485AB}"/>
              </a:ext>
            </a:extLst>
          </p:cNvPr>
          <p:cNvSpPr txBox="1"/>
          <p:nvPr/>
        </p:nvSpPr>
        <p:spPr>
          <a:xfrm>
            <a:off x="4719851" y="6488407"/>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UK Government (2024)</a:t>
            </a:r>
            <a:endParaRPr lang="en-US" dirty="0"/>
          </a:p>
        </p:txBody>
      </p:sp>
      <p:sp>
        <p:nvSpPr>
          <p:cNvPr id="6" name="TextBox 5">
            <a:extLst>
              <a:ext uri="{FF2B5EF4-FFF2-40B4-BE49-F238E27FC236}">
                <a16:creationId xmlns:a16="http://schemas.microsoft.com/office/drawing/2014/main" id="{AF4A4C7D-0943-D46C-1216-E0C03C2C71FA}"/>
              </a:ext>
            </a:extLst>
          </p:cNvPr>
          <p:cNvSpPr txBox="1"/>
          <p:nvPr/>
        </p:nvSpPr>
        <p:spPr>
          <a:xfrm>
            <a:off x="5983114" y="4930583"/>
            <a:ext cx="274319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latin typeface="Arial"/>
                <a:ea typeface="Calibri"/>
                <a:cs typeface="Calibri"/>
              </a:rPr>
              <a:t>How do you get rid of an idea?</a:t>
            </a:r>
            <a:endParaRPr lang="en-US" sz="2800" dirty="0">
              <a:latin typeface="Arial"/>
            </a:endParaRPr>
          </a:p>
        </p:txBody>
      </p:sp>
    </p:spTree>
    <p:extLst>
      <p:ext uri="{BB962C8B-B14F-4D97-AF65-F5344CB8AC3E}">
        <p14:creationId xmlns:p14="http://schemas.microsoft.com/office/powerpoint/2010/main" val="3056548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1BD33-02D3-1765-8DA5-ACFB99907A50}"/>
              </a:ext>
            </a:extLst>
          </p:cNvPr>
          <p:cNvSpPr>
            <a:spLocks noGrp="1"/>
          </p:cNvSpPr>
          <p:nvPr>
            <p:ph type="title"/>
          </p:nvPr>
        </p:nvSpPr>
        <p:spPr/>
        <p:txBody>
          <a:bodyPr/>
          <a:lstStyle/>
          <a:p>
            <a:r>
              <a:rPr lang="en-US" dirty="0">
                <a:latin typeface="Arial"/>
                <a:ea typeface="Calibri Light"/>
                <a:cs typeface="Calibri Light"/>
              </a:rPr>
              <a:t>What counter measures are in place to tackle ASB?</a:t>
            </a:r>
            <a:endParaRPr lang="en-US" dirty="0">
              <a:latin typeface="Arial"/>
            </a:endParaRPr>
          </a:p>
        </p:txBody>
      </p:sp>
      <p:pic>
        <p:nvPicPr>
          <p:cNvPr id="7" name="Content Placeholder 6" descr="How Many CCTV Cameras do I Need to Protect My Business?">
            <a:extLst>
              <a:ext uri="{FF2B5EF4-FFF2-40B4-BE49-F238E27FC236}">
                <a16:creationId xmlns:a16="http://schemas.microsoft.com/office/drawing/2014/main" id="{224EEB82-5AD4-DEC4-0764-28DC74A75802}"/>
              </a:ext>
            </a:extLst>
          </p:cNvPr>
          <p:cNvPicPr>
            <a:picLocks noGrp="1" noChangeAspect="1"/>
          </p:cNvPicPr>
          <p:nvPr>
            <p:ph idx="1"/>
          </p:nvPr>
        </p:nvPicPr>
        <p:blipFill>
          <a:blip r:embed="rId2"/>
          <a:srcRect l="23757" r="-152" b="257"/>
          <a:stretch/>
        </p:blipFill>
        <p:spPr>
          <a:xfrm>
            <a:off x="-12361" y="1903298"/>
            <a:ext cx="4998289" cy="4956478"/>
          </a:xfrm>
        </p:spPr>
      </p:pic>
      <p:pic>
        <p:nvPicPr>
          <p:cNvPr id="8" name="Picture 7" descr="Smart Street Lighting for Residential Areas - Tvilight">
            <a:extLst>
              <a:ext uri="{FF2B5EF4-FFF2-40B4-BE49-F238E27FC236}">
                <a16:creationId xmlns:a16="http://schemas.microsoft.com/office/drawing/2014/main" id="{8987411E-FC7D-332A-9E60-45CE436630AD}"/>
              </a:ext>
            </a:extLst>
          </p:cNvPr>
          <p:cNvPicPr>
            <a:picLocks noChangeAspect="1"/>
          </p:cNvPicPr>
          <p:nvPr/>
        </p:nvPicPr>
        <p:blipFill>
          <a:blip r:embed="rId3"/>
          <a:stretch>
            <a:fillRect/>
          </a:stretch>
        </p:blipFill>
        <p:spPr>
          <a:xfrm>
            <a:off x="4980602" y="1030300"/>
            <a:ext cx="6926984" cy="4798934"/>
          </a:xfrm>
          <a:prstGeom prst="rect">
            <a:avLst/>
          </a:prstGeom>
        </p:spPr>
      </p:pic>
      <p:sp>
        <p:nvSpPr>
          <p:cNvPr id="3" name="TextBox 2">
            <a:extLst>
              <a:ext uri="{FF2B5EF4-FFF2-40B4-BE49-F238E27FC236}">
                <a16:creationId xmlns:a16="http://schemas.microsoft.com/office/drawing/2014/main" id="{783EC849-E569-9914-917B-787B2A24A4B6}"/>
              </a:ext>
            </a:extLst>
          </p:cNvPr>
          <p:cNvSpPr txBox="1"/>
          <p:nvPr/>
        </p:nvSpPr>
        <p:spPr>
          <a:xfrm>
            <a:off x="4985258" y="5835263"/>
            <a:ext cx="289873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ea typeface="Calibri"/>
                <a:cs typeface="Calibri"/>
              </a:rPr>
              <a:t>anti-social behavior, Crime and policing act (2014)</a:t>
            </a:r>
            <a:endParaRPr lang="en-US" sz="2000" dirty="0" err="1">
              <a:latin typeface="Arial"/>
            </a:endParaRPr>
          </a:p>
        </p:txBody>
      </p:sp>
      <p:sp>
        <p:nvSpPr>
          <p:cNvPr id="4" name="TextBox 3">
            <a:extLst>
              <a:ext uri="{FF2B5EF4-FFF2-40B4-BE49-F238E27FC236}">
                <a16:creationId xmlns:a16="http://schemas.microsoft.com/office/drawing/2014/main" id="{4A6607B0-52FC-DFF6-E6BA-5945A5AC0D33}"/>
              </a:ext>
            </a:extLst>
          </p:cNvPr>
          <p:cNvSpPr txBox="1"/>
          <p:nvPr/>
        </p:nvSpPr>
        <p:spPr>
          <a:xfrm>
            <a:off x="8107613" y="6138854"/>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Calibri"/>
              </a:rPr>
              <a:t>Safeguard (2024)</a:t>
            </a:r>
            <a:endParaRPr lang="en-US" sz="2000" dirty="0">
              <a:latin typeface="Arial"/>
            </a:endParaRPr>
          </a:p>
        </p:txBody>
      </p:sp>
      <p:sp>
        <p:nvSpPr>
          <p:cNvPr id="5" name="TextBox 4">
            <a:extLst>
              <a:ext uri="{FF2B5EF4-FFF2-40B4-BE49-F238E27FC236}">
                <a16:creationId xmlns:a16="http://schemas.microsoft.com/office/drawing/2014/main" id="{E40AAFC0-2A43-CAF4-271C-E849F9625D2D}"/>
              </a:ext>
            </a:extLst>
          </p:cNvPr>
          <p:cNvSpPr txBox="1"/>
          <p:nvPr/>
        </p:nvSpPr>
        <p:spPr>
          <a:xfrm>
            <a:off x="8110164" y="6451640"/>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Calibri"/>
              </a:rPr>
              <a:t>TVLIGHT (2024)</a:t>
            </a:r>
            <a:endParaRPr lang="en-US" sz="2000">
              <a:latin typeface="Arial"/>
              <a:ea typeface="Calibri"/>
              <a:cs typeface="Calibri"/>
            </a:endParaRPr>
          </a:p>
        </p:txBody>
      </p:sp>
      <p:sp>
        <p:nvSpPr>
          <p:cNvPr id="6" name="TextBox 5">
            <a:extLst>
              <a:ext uri="{FF2B5EF4-FFF2-40B4-BE49-F238E27FC236}">
                <a16:creationId xmlns:a16="http://schemas.microsoft.com/office/drawing/2014/main" id="{3A897D90-C6F8-27DB-BB50-662074BFBFF2}"/>
              </a:ext>
            </a:extLst>
          </p:cNvPr>
          <p:cNvSpPr txBox="1"/>
          <p:nvPr/>
        </p:nvSpPr>
        <p:spPr>
          <a:xfrm>
            <a:off x="8111146" y="5832803"/>
            <a:ext cx="309489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Arial"/>
                <a:cs typeface="Calibri"/>
              </a:rPr>
              <a:t>College of Policing (2022)</a:t>
            </a:r>
            <a:endParaRPr lang="en-US" sz="2000" dirty="0">
              <a:latin typeface="Arial"/>
            </a:endParaRPr>
          </a:p>
        </p:txBody>
      </p:sp>
    </p:spTree>
    <p:extLst>
      <p:ext uri="{BB962C8B-B14F-4D97-AF65-F5344CB8AC3E}">
        <p14:creationId xmlns:p14="http://schemas.microsoft.com/office/powerpoint/2010/main" val="542445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7363F-2100-A204-4A5B-05AD2B2BB579}"/>
              </a:ext>
            </a:extLst>
          </p:cNvPr>
          <p:cNvSpPr>
            <a:spLocks noGrp="1"/>
          </p:cNvSpPr>
          <p:nvPr>
            <p:ph type="title"/>
          </p:nvPr>
        </p:nvSpPr>
        <p:spPr>
          <a:xfrm>
            <a:off x="17585" y="365125"/>
            <a:ext cx="12174093" cy="1336670"/>
          </a:xfrm>
        </p:spPr>
        <p:txBody>
          <a:bodyPr>
            <a:normAutofit fontScale="90000"/>
          </a:bodyPr>
          <a:lstStyle/>
          <a:p>
            <a:r>
              <a:rPr lang="en-US" dirty="0">
                <a:latin typeface="Arial"/>
                <a:ea typeface="Calibri Light"/>
                <a:cs typeface="Calibri Light"/>
              </a:rPr>
              <a:t>Can the laws and police powers aimed at preventing ASB make any difference to a deprived area?</a:t>
            </a:r>
            <a:endParaRPr lang="en-US">
              <a:latin typeface="Arial"/>
              <a:cs typeface="Arial"/>
            </a:endParaRPr>
          </a:p>
        </p:txBody>
      </p:sp>
      <p:pic>
        <p:nvPicPr>
          <p:cNvPr id="6" name="Picture 5" descr="If you think crime is bad in London, visit a deprived small town">
            <a:extLst>
              <a:ext uri="{FF2B5EF4-FFF2-40B4-BE49-F238E27FC236}">
                <a16:creationId xmlns:a16="http://schemas.microsoft.com/office/drawing/2014/main" id="{3ADAE7EB-052E-43AD-3ED6-1BD741427673}"/>
              </a:ext>
            </a:extLst>
          </p:cNvPr>
          <p:cNvPicPr>
            <a:picLocks noChangeAspect="1"/>
          </p:cNvPicPr>
          <p:nvPr/>
        </p:nvPicPr>
        <p:blipFill>
          <a:blip r:embed="rId2"/>
          <a:srcRect l="49" r="32258"/>
          <a:stretch/>
        </p:blipFill>
        <p:spPr>
          <a:xfrm>
            <a:off x="6564" y="1706445"/>
            <a:ext cx="3389856" cy="3345700"/>
          </a:xfrm>
          <a:prstGeom prst="rect">
            <a:avLst/>
          </a:prstGeom>
        </p:spPr>
      </p:pic>
      <p:sp>
        <p:nvSpPr>
          <p:cNvPr id="3" name="TextBox 2">
            <a:extLst>
              <a:ext uri="{FF2B5EF4-FFF2-40B4-BE49-F238E27FC236}">
                <a16:creationId xmlns:a16="http://schemas.microsoft.com/office/drawing/2014/main" id="{D1DF92C9-258B-95C6-CB98-1CB637E6083E}"/>
              </a:ext>
            </a:extLst>
          </p:cNvPr>
          <p:cNvSpPr txBox="1"/>
          <p:nvPr/>
        </p:nvSpPr>
        <p:spPr>
          <a:xfrm>
            <a:off x="-2932" y="5420894"/>
            <a:ext cx="228404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Calibri"/>
                <a:cs typeface="Calibri"/>
              </a:rPr>
              <a:t>UK Government (2023)</a:t>
            </a:r>
          </a:p>
          <a:p>
            <a:r>
              <a:rPr lang="en-US" dirty="0">
                <a:latin typeface="Arial"/>
                <a:ea typeface="Calibri"/>
                <a:cs typeface="Calibri"/>
              </a:rPr>
              <a:t>Welsh Government (2024)</a:t>
            </a:r>
          </a:p>
          <a:p>
            <a:r>
              <a:rPr lang="en-US" err="1">
                <a:latin typeface="Arial"/>
                <a:ea typeface="Calibri"/>
                <a:cs typeface="Calibri"/>
              </a:rPr>
              <a:t>Hawksbee</a:t>
            </a:r>
            <a:r>
              <a:rPr lang="en-US" dirty="0">
                <a:latin typeface="Arial"/>
                <a:ea typeface="Calibri"/>
                <a:cs typeface="Calibri"/>
              </a:rPr>
              <a:t> (2024)</a:t>
            </a:r>
          </a:p>
          <a:p>
            <a:endParaRPr lang="en-US" dirty="0">
              <a:latin typeface="Arial"/>
              <a:ea typeface="Calibri"/>
              <a:cs typeface="Calibri"/>
            </a:endParaRPr>
          </a:p>
        </p:txBody>
      </p:sp>
      <p:sp>
        <p:nvSpPr>
          <p:cNvPr id="7" name="TextBox 6">
            <a:extLst>
              <a:ext uri="{FF2B5EF4-FFF2-40B4-BE49-F238E27FC236}">
                <a16:creationId xmlns:a16="http://schemas.microsoft.com/office/drawing/2014/main" id="{15E4572A-AA25-4E3E-BA9C-B758C8F1EDF3}"/>
              </a:ext>
            </a:extLst>
          </p:cNvPr>
          <p:cNvSpPr txBox="1"/>
          <p:nvPr/>
        </p:nvSpPr>
        <p:spPr>
          <a:xfrm>
            <a:off x="-1922" y="5057981"/>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Calibri"/>
              </a:rPr>
              <a:t>Nevitt (2023)</a:t>
            </a:r>
            <a:endParaRPr lang="en-US">
              <a:latin typeface="Arial"/>
              <a:cs typeface="Arial"/>
            </a:endParaRPr>
          </a:p>
        </p:txBody>
      </p:sp>
      <p:sp>
        <p:nvSpPr>
          <p:cNvPr id="8" name="TextBox 7">
            <a:extLst>
              <a:ext uri="{FF2B5EF4-FFF2-40B4-BE49-F238E27FC236}">
                <a16:creationId xmlns:a16="http://schemas.microsoft.com/office/drawing/2014/main" id="{39AFDF22-9186-6E31-EE6C-E401208F79FB}"/>
              </a:ext>
            </a:extLst>
          </p:cNvPr>
          <p:cNvSpPr txBox="1"/>
          <p:nvPr/>
        </p:nvSpPr>
        <p:spPr>
          <a:xfrm>
            <a:off x="2523308" y="6296957"/>
            <a:ext cx="534465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dirty="0">
                <a:latin typeface="Arial"/>
                <a:cs typeface="Arial"/>
              </a:rPr>
              <a:t>Müller, J., </a:t>
            </a:r>
            <a:r>
              <a:rPr lang="en-US" i="1" err="1">
                <a:latin typeface="Arial"/>
                <a:cs typeface="Arial"/>
              </a:rPr>
              <a:t>Schwieren</a:t>
            </a:r>
            <a:r>
              <a:rPr lang="en-US" i="1" dirty="0">
                <a:latin typeface="Arial"/>
                <a:cs typeface="Arial"/>
              </a:rPr>
              <a:t>, C</a:t>
            </a:r>
            <a:r>
              <a:rPr lang="en-US" dirty="0">
                <a:latin typeface="Arial"/>
                <a:cs typeface="Arial"/>
              </a:rPr>
              <a:t>. and </a:t>
            </a:r>
            <a:r>
              <a:rPr lang="en-US" i="1" dirty="0">
                <a:latin typeface="Arial"/>
                <a:cs typeface="Arial"/>
              </a:rPr>
              <a:t>Spitzer, F</a:t>
            </a:r>
            <a:r>
              <a:rPr lang="en-US" dirty="0">
                <a:latin typeface="Arial"/>
                <a:cs typeface="Arial"/>
              </a:rPr>
              <a:t>. (2022)</a:t>
            </a:r>
            <a:endParaRPr lang="en-US" dirty="0"/>
          </a:p>
        </p:txBody>
      </p:sp>
      <p:pic>
        <p:nvPicPr>
          <p:cNvPr id="9" name="Graphic 8">
            <a:extLst>
              <a:ext uri="{FF2B5EF4-FFF2-40B4-BE49-F238E27FC236}">
                <a16:creationId xmlns:a16="http://schemas.microsoft.com/office/drawing/2014/main" id="{1B3074FF-CE74-6A7C-2218-0262978F254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99540" y="1500177"/>
            <a:ext cx="8640479" cy="4800550"/>
          </a:xfrm>
          <a:prstGeom prst="rect">
            <a:avLst/>
          </a:prstGeom>
        </p:spPr>
      </p:pic>
    </p:spTree>
    <p:extLst>
      <p:ext uri="{BB962C8B-B14F-4D97-AF65-F5344CB8AC3E}">
        <p14:creationId xmlns:p14="http://schemas.microsoft.com/office/powerpoint/2010/main" val="2076335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1DD7A-2DAC-2D1A-D689-390D6D543CE7}"/>
              </a:ext>
            </a:extLst>
          </p:cNvPr>
          <p:cNvSpPr>
            <a:spLocks noGrp="1"/>
          </p:cNvSpPr>
          <p:nvPr>
            <p:ph type="title"/>
          </p:nvPr>
        </p:nvSpPr>
        <p:spPr/>
        <p:txBody>
          <a:bodyPr/>
          <a:lstStyle/>
          <a:p>
            <a:r>
              <a:rPr lang="en-US" b="1" dirty="0">
                <a:ea typeface="Calibri Light"/>
                <a:cs typeface="Calibri Light"/>
              </a:rPr>
              <a:t>Deprived area paired with effective policing</a:t>
            </a:r>
            <a:endParaRPr lang="en-US" b="1">
              <a:cs typeface="Calibri Light"/>
            </a:endParaRPr>
          </a:p>
        </p:txBody>
      </p:sp>
      <p:pic>
        <p:nvPicPr>
          <p:cNvPr id="4" name="Content Placeholder 3" descr="A group of houses on a hill">
            <a:extLst>
              <a:ext uri="{FF2B5EF4-FFF2-40B4-BE49-F238E27FC236}">
                <a16:creationId xmlns:a16="http://schemas.microsoft.com/office/drawing/2014/main" id="{C85EAE25-1419-FC33-79F1-E8F61E826ED2}"/>
              </a:ext>
            </a:extLst>
          </p:cNvPr>
          <p:cNvPicPr>
            <a:picLocks noGrp="1" noChangeAspect="1"/>
          </p:cNvPicPr>
          <p:nvPr>
            <p:ph idx="1"/>
          </p:nvPr>
        </p:nvPicPr>
        <p:blipFill>
          <a:blip r:embed="rId2"/>
          <a:stretch>
            <a:fillRect/>
          </a:stretch>
        </p:blipFill>
        <p:spPr>
          <a:xfrm>
            <a:off x="6091029" y="1458293"/>
            <a:ext cx="6066642" cy="4646518"/>
          </a:xfrm>
        </p:spPr>
      </p:pic>
      <p:pic>
        <p:nvPicPr>
          <p:cNvPr id="7" name="Picture 6" descr="BMW 3 Series, police car">
            <a:extLst>
              <a:ext uri="{FF2B5EF4-FFF2-40B4-BE49-F238E27FC236}">
                <a16:creationId xmlns:a16="http://schemas.microsoft.com/office/drawing/2014/main" id="{D2DA7915-98A7-8BAF-4AD4-50D830E4CD7F}"/>
              </a:ext>
            </a:extLst>
          </p:cNvPr>
          <p:cNvPicPr>
            <a:picLocks noChangeAspect="1"/>
          </p:cNvPicPr>
          <p:nvPr/>
        </p:nvPicPr>
        <p:blipFill>
          <a:blip r:embed="rId3"/>
          <a:stretch>
            <a:fillRect/>
          </a:stretch>
        </p:blipFill>
        <p:spPr>
          <a:xfrm>
            <a:off x="-4482" y="2769535"/>
            <a:ext cx="6104962" cy="3537696"/>
          </a:xfrm>
          <a:prstGeom prst="rect">
            <a:avLst/>
          </a:prstGeom>
        </p:spPr>
      </p:pic>
      <p:sp>
        <p:nvSpPr>
          <p:cNvPr id="3" name="TextBox 2">
            <a:extLst>
              <a:ext uri="{FF2B5EF4-FFF2-40B4-BE49-F238E27FC236}">
                <a16:creationId xmlns:a16="http://schemas.microsoft.com/office/drawing/2014/main" id="{2C9C8B85-E159-77C4-FD86-3C1374BE871F}"/>
              </a:ext>
            </a:extLst>
          </p:cNvPr>
          <p:cNvSpPr txBox="1"/>
          <p:nvPr/>
        </p:nvSpPr>
        <p:spPr>
          <a:xfrm>
            <a:off x="7436477" y="6481476"/>
            <a:ext cx="42045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mn-lt"/>
                <a:cs typeface="Calibri"/>
              </a:rPr>
              <a:t> Welsh Government (2019)</a:t>
            </a:r>
            <a:endParaRPr lang="en-US" dirty="0">
              <a:latin typeface="Arial"/>
              <a:ea typeface="+mn-lt"/>
            </a:endParaRPr>
          </a:p>
        </p:txBody>
      </p:sp>
      <p:sp>
        <p:nvSpPr>
          <p:cNvPr id="6" name="TextBox 5">
            <a:extLst>
              <a:ext uri="{FF2B5EF4-FFF2-40B4-BE49-F238E27FC236}">
                <a16:creationId xmlns:a16="http://schemas.microsoft.com/office/drawing/2014/main" id="{FD0A9357-CB55-8612-4372-AB81C364FDDE}"/>
              </a:ext>
            </a:extLst>
          </p:cNvPr>
          <p:cNvSpPr txBox="1"/>
          <p:nvPr/>
        </p:nvSpPr>
        <p:spPr>
          <a:xfrm>
            <a:off x="7440723" y="6112614"/>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Calibri"/>
              </a:rPr>
              <a:t>Hitchman (2021)</a:t>
            </a:r>
            <a:endParaRPr lang="en-US" dirty="0">
              <a:latin typeface="Arial"/>
            </a:endParaRPr>
          </a:p>
        </p:txBody>
      </p:sp>
      <p:sp>
        <p:nvSpPr>
          <p:cNvPr id="8" name="TextBox 7">
            <a:extLst>
              <a:ext uri="{FF2B5EF4-FFF2-40B4-BE49-F238E27FC236}">
                <a16:creationId xmlns:a16="http://schemas.microsoft.com/office/drawing/2014/main" id="{B2DCA825-7EF5-10A5-B107-B8494751BAB6}"/>
              </a:ext>
            </a:extLst>
          </p:cNvPr>
          <p:cNvSpPr txBox="1"/>
          <p:nvPr/>
        </p:nvSpPr>
        <p:spPr>
          <a:xfrm>
            <a:off x="9273987" y="6125134"/>
            <a:ext cx="292249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rPr>
              <a:t>South Wales Police (2024)</a:t>
            </a:r>
            <a:endParaRPr lang="en-US"/>
          </a:p>
        </p:txBody>
      </p:sp>
      <p:sp>
        <p:nvSpPr>
          <p:cNvPr id="9" name="TextBox 8">
            <a:extLst>
              <a:ext uri="{FF2B5EF4-FFF2-40B4-BE49-F238E27FC236}">
                <a16:creationId xmlns:a16="http://schemas.microsoft.com/office/drawing/2014/main" id="{E3C33218-AFAD-170E-1B76-2553744A5F64}"/>
              </a:ext>
            </a:extLst>
          </p:cNvPr>
          <p:cNvSpPr txBox="1"/>
          <p:nvPr/>
        </p:nvSpPr>
        <p:spPr>
          <a:xfrm>
            <a:off x="10495429" y="648372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Roberts (2022)</a:t>
            </a:r>
            <a:endParaRPr lang="en-US"/>
          </a:p>
        </p:txBody>
      </p:sp>
    </p:spTree>
    <p:extLst>
      <p:ext uri="{BB962C8B-B14F-4D97-AF65-F5344CB8AC3E}">
        <p14:creationId xmlns:p14="http://schemas.microsoft.com/office/powerpoint/2010/main" val="984961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FF9A3-F83E-379F-365B-CB737AD90DF8}"/>
              </a:ext>
            </a:extLst>
          </p:cNvPr>
          <p:cNvSpPr>
            <a:spLocks noGrp="1"/>
          </p:cNvSpPr>
          <p:nvPr>
            <p:ph type="title"/>
          </p:nvPr>
        </p:nvSpPr>
        <p:spPr/>
        <p:txBody>
          <a:bodyPr/>
          <a:lstStyle/>
          <a:p>
            <a:pPr algn="ctr"/>
            <a:r>
              <a:rPr lang="en-US" dirty="0">
                <a:latin typeface="Arial"/>
                <a:cs typeface="Calibri Light"/>
              </a:rPr>
              <a:t>The Reality of Anti-social behavior and the impact it has on the future.</a:t>
            </a:r>
          </a:p>
        </p:txBody>
      </p:sp>
      <p:sp>
        <p:nvSpPr>
          <p:cNvPr id="3" name="Content Placeholder 2">
            <a:extLst>
              <a:ext uri="{FF2B5EF4-FFF2-40B4-BE49-F238E27FC236}">
                <a16:creationId xmlns:a16="http://schemas.microsoft.com/office/drawing/2014/main" id="{0A958049-A8F0-5813-B7F3-B64D7D1AB662}"/>
              </a:ext>
            </a:extLst>
          </p:cNvPr>
          <p:cNvSpPr>
            <a:spLocks noGrp="1"/>
          </p:cNvSpPr>
          <p:nvPr>
            <p:ph idx="1"/>
          </p:nvPr>
        </p:nvSpPr>
        <p:spPr>
          <a:xfrm>
            <a:off x="295405" y="1637735"/>
            <a:ext cx="10515600" cy="4351338"/>
          </a:xfrm>
        </p:spPr>
        <p:txBody>
          <a:bodyPr vert="horz" lIns="91440" tIns="45720" rIns="91440" bIns="45720" rtlCol="0" anchor="t">
            <a:normAutofit/>
          </a:bodyPr>
          <a:lstStyle/>
          <a:p>
            <a:r>
              <a:rPr lang="en-US" dirty="0">
                <a:latin typeface="Arial"/>
                <a:ea typeface="Calibri"/>
                <a:cs typeface="Calibri"/>
              </a:rPr>
              <a:t>Despite ASB being described as a low-level crime there is evidence to suggest that it has a negative impact on people that can range from emotional, health, financial and behavior.</a:t>
            </a:r>
            <a:endParaRPr lang="en-US" dirty="0">
              <a:latin typeface="Arial"/>
            </a:endParaRPr>
          </a:p>
        </p:txBody>
      </p:sp>
      <p:sp>
        <p:nvSpPr>
          <p:cNvPr id="4" name="TextBox 3">
            <a:extLst>
              <a:ext uri="{FF2B5EF4-FFF2-40B4-BE49-F238E27FC236}">
                <a16:creationId xmlns:a16="http://schemas.microsoft.com/office/drawing/2014/main" id="{D1BA484D-19F1-BDE9-08D0-03109BC80DFB}"/>
              </a:ext>
            </a:extLst>
          </p:cNvPr>
          <p:cNvSpPr txBox="1"/>
          <p:nvPr/>
        </p:nvSpPr>
        <p:spPr>
          <a:xfrm>
            <a:off x="9992098" y="6378886"/>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Calibri"/>
                <a:cs typeface="Calibri"/>
              </a:rPr>
              <a:t>UK Government (2023)</a:t>
            </a:r>
            <a:endParaRPr lang="en-US" dirty="0"/>
          </a:p>
        </p:txBody>
      </p:sp>
      <p:pic>
        <p:nvPicPr>
          <p:cNvPr id="5" name="Picture 4" descr="Council Flats Poor Housing Estate Many Stock Photo 2299491541 | Shutterstock">
            <a:extLst>
              <a:ext uri="{FF2B5EF4-FFF2-40B4-BE49-F238E27FC236}">
                <a16:creationId xmlns:a16="http://schemas.microsoft.com/office/drawing/2014/main" id="{59D84D6F-6871-07EE-236D-B14C88B9C223}"/>
              </a:ext>
            </a:extLst>
          </p:cNvPr>
          <p:cNvPicPr>
            <a:picLocks noChangeAspect="1"/>
          </p:cNvPicPr>
          <p:nvPr/>
        </p:nvPicPr>
        <p:blipFill>
          <a:blip r:embed="rId2"/>
          <a:srcRect r="380" b="7979"/>
          <a:stretch/>
        </p:blipFill>
        <p:spPr>
          <a:xfrm>
            <a:off x="5074352" y="3118339"/>
            <a:ext cx="4465537" cy="3742764"/>
          </a:xfrm>
          <a:prstGeom prst="rect">
            <a:avLst/>
          </a:prstGeom>
        </p:spPr>
      </p:pic>
      <p:sp>
        <p:nvSpPr>
          <p:cNvPr id="6" name="TextBox 5">
            <a:extLst>
              <a:ext uri="{FF2B5EF4-FFF2-40B4-BE49-F238E27FC236}">
                <a16:creationId xmlns:a16="http://schemas.microsoft.com/office/drawing/2014/main" id="{2B619797-F732-EBEC-04FA-296E0B2EDD44}"/>
              </a:ext>
            </a:extLst>
          </p:cNvPr>
          <p:cNvSpPr txBox="1"/>
          <p:nvPr/>
        </p:nvSpPr>
        <p:spPr>
          <a:xfrm>
            <a:off x="10444871" y="6015155"/>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Johnson, R (2023)</a:t>
            </a:r>
          </a:p>
        </p:txBody>
      </p:sp>
      <p:pic>
        <p:nvPicPr>
          <p:cNvPr id="7" name="Picture 6" descr="VW Golf Windscreen Vandalism">
            <a:extLst>
              <a:ext uri="{FF2B5EF4-FFF2-40B4-BE49-F238E27FC236}">
                <a16:creationId xmlns:a16="http://schemas.microsoft.com/office/drawing/2014/main" id="{2186028D-AEBD-B0D1-1B78-A3C3329ED291}"/>
              </a:ext>
            </a:extLst>
          </p:cNvPr>
          <p:cNvPicPr>
            <a:picLocks noChangeAspect="1"/>
          </p:cNvPicPr>
          <p:nvPr/>
        </p:nvPicPr>
        <p:blipFill>
          <a:blip r:embed="rId3"/>
          <a:stretch>
            <a:fillRect/>
          </a:stretch>
        </p:blipFill>
        <p:spPr>
          <a:xfrm>
            <a:off x="-3908" y="3113455"/>
            <a:ext cx="4921738" cy="3747476"/>
          </a:xfrm>
          <a:prstGeom prst="rect">
            <a:avLst/>
          </a:prstGeom>
        </p:spPr>
      </p:pic>
      <p:sp>
        <p:nvSpPr>
          <p:cNvPr id="8" name="TextBox 7">
            <a:extLst>
              <a:ext uri="{FF2B5EF4-FFF2-40B4-BE49-F238E27FC236}">
                <a16:creationId xmlns:a16="http://schemas.microsoft.com/office/drawing/2014/main" id="{1541C49E-F704-06FB-CA36-C5C78D9C54D9}"/>
              </a:ext>
            </a:extLst>
          </p:cNvPr>
          <p:cNvSpPr txBox="1"/>
          <p:nvPr/>
        </p:nvSpPr>
        <p:spPr>
          <a:xfrm>
            <a:off x="11132548" y="5648136"/>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cs typeface="Calibri"/>
              </a:rPr>
              <a:t>Tfir</a:t>
            </a:r>
            <a:r>
              <a:rPr lang="en-US" dirty="0">
                <a:cs typeface="Calibri"/>
              </a:rPr>
              <a:t> (2020)</a:t>
            </a:r>
            <a:endParaRPr lang="en-US" dirty="0"/>
          </a:p>
        </p:txBody>
      </p:sp>
      <p:sp>
        <p:nvSpPr>
          <p:cNvPr id="9" name="TextBox 8">
            <a:extLst>
              <a:ext uri="{FF2B5EF4-FFF2-40B4-BE49-F238E27FC236}">
                <a16:creationId xmlns:a16="http://schemas.microsoft.com/office/drawing/2014/main" id="{340076BD-C3C8-384E-E92A-305EC5C1DAC3}"/>
              </a:ext>
            </a:extLst>
          </p:cNvPr>
          <p:cNvSpPr txBox="1"/>
          <p:nvPr/>
        </p:nvSpPr>
        <p:spPr>
          <a:xfrm>
            <a:off x="9672180" y="5162811"/>
            <a:ext cx="28475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rPr>
              <a:t>UK Government (2023) </a:t>
            </a:r>
            <a:r>
              <a:rPr lang="en-US">
                <a:latin typeface="Arial"/>
                <a:cs typeface="Arial"/>
              </a:rPr>
              <a:t>​</a:t>
            </a:r>
            <a:endParaRPr lang="en-US"/>
          </a:p>
        </p:txBody>
      </p:sp>
    </p:spTree>
    <p:extLst>
      <p:ext uri="{BB962C8B-B14F-4D97-AF65-F5344CB8AC3E}">
        <p14:creationId xmlns:p14="http://schemas.microsoft.com/office/powerpoint/2010/main" val="3257653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765A6-3B85-454F-18C0-6E8EBFB248B9}"/>
              </a:ext>
            </a:extLst>
          </p:cNvPr>
          <p:cNvSpPr>
            <a:spLocks noGrp="1"/>
          </p:cNvSpPr>
          <p:nvPr>
            <p:ph type="title"/>
          </p:nvPr>
        </p:nvSpPr>
        <p:spPr/>
        <p:txBody>
          <a:bodyPr/>
          <a:lstStyle/>
          <a:p>
            <a:r>
              <a:rPr lang="en-US" dirty="0">
                <a:ea typeface="Calibri Light"/>
                <a:cs typeface="Calibri Light"/>
              </a:rPr>
              <a:t>Conclusion/summary</a:t>
            </a:r>
            <a:endParaRPr lang="en-US" dirty="0"/>
          </a:p>
        </p:txBody>
      </p:sp>
      <p:sp>
        <p:nvSpPr>
          <p:cNvPr id="3" name="Content Placeholder 2">
            <a:extLst>
              <a:ext uri="{FF2B5EF4-FFF2-40B4-BE49-F238E27FC236}">
                <a16:creationId xmlns:a16="http://schemas.microsoft.com/office/drawing/2014/main" id="{8F6ADA1E-100C-1797-8A43-BEFC8EF74569}"/>
              </a:ext>
            </a:extLst>
          </p:cNvPr>
          <p:cNvSpPr>
            <a:spLocks noGrp="1"/>
          </p:cNvSpPr>
          <p:nvPr>
            <p:ph idx="1"/>
          </p:nvPr>
        </p:nvSpPr>
        <p:spPr>
          <a:xfrm>
            <a:off x="105508" y="1434856"/>
            <a:ext cx="5736770" cy="4873853"/>
          </a:xfrm>
        </p:spPr>
        <p:txBody>
          <a:bodyPr vert="horz" lIns="91440" tIns="45720" rIns="91440" bIns="45720" rtlCol="0" anchor="t">
            <a:normAutofit fontScale="85000" lnSpcReduction="20000"/>
          </a:bodyPr>
          <a:lstStyle/>
          <a:p>
            <a:r>
              <a:rPr lang="en-US" dirty="0">
                <a:latin typeface="Arial"/>
                <a:cs typeface="Calibri"/>
              </a:rPr>
              <a:t>In conclusion ASB will most likely stay because kids and teenagers will always be thinking about it but if we were to have some police officers attend every school in Wales or just even Swansea it would reduce the workload on the police and in doing so it would allow them to focus their attention to other cases which are more serious.</a:t>
            </a:r>
          </a:p>
          <a:p>
            <a:r>
              <a:rPr lang="en-US" dirty="0">
                <a:latin typeface="Arial"/>
                <a:cs typeface="Calibri"/>
              </a:rPr>
              <a:t>And if the police can get to these young minds, they can potentially reduce the demand on police and prevent more cases of ASB</a:t>
            </a:r>
            <a:endParaRPr lang="en-US" dirty="0">
              <a:latin typeface="Arial"/>
              <a:ea typeface="Calibri"/>
              <a:cs typeface="Calibri"/>
            </a:endParaRPr>
          </a:p>
          <a:p>
            <a:r>
              <a:rPr lang="en-US" dirty="0">
                <a:latin typeface="Arial"/>
                <a:ea typeface="Calibri"/>
                <a:cs typeface="Calibri"/>
              </a:rPr>
              <a:t>History can inform us of the future only if we learn from the mistakes that were made so history doesn't repeat itself.</a:t>
            </a:r>
          </a:p>
        </p:txBody>
      </p:sp>
      <p:sp>
        <p:nvSpPr>
          <p:cNvPr id="4" name="TextBox 3">
            <a:extLst>
              <a:ext uri="{FF2B5EF4-FFF2-40B4-BE49-F238E27FC236}">
                <a16:creationId xmlns:a16="http://schemas.microsoft.com/office/drawing/2014/main" id="{7798FB8B-0ED9-A694-074D-1EE6FD60BE24}"/>
              </a:ext>
            </a:extLst>
          </p:cNvPr>
          <p:cNvSpPr txBox="1"/>
          <p:nvPr/>
        </p:nvSpPr>
        <p:spPr>
          <a:xfrm>
            <a:off x="3776" y="6298604"/>
            <a:ext cx="30145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Calibri"/>
              </a:rPr>
              <a:t>College of Policing (2023)</a:t>
            </a:r>
            <a:endParaRPr lang="en-US" dirty="0">
              <a:latin typeface="Arial"/>
            </a:endParaRPr>
          </a:p>
        </p:txBody>
      </p:sp>
      <p:pic>
        <p:nvPicPr>
          <p:cNvPr id="5" name="Picture 4" descr="Police Officers At Local Primary School Talking to Pupils">
            <a:extLst>
              <a:ext uri="{FF2B5EF4-FFF2-40B4-BE49-F238E27FC236}">
                <a16:creationId xmlns:a16="http://schemas.microsoft.com/office/drawing/2014/main" id="{BE3A6C81-56FB-BC56-0083-3050D43719D4}"/>
              </a:ext>
            </a:extLst>
          </p:cNvPr>
          <p:cNvPicPr>
            <a:picLocks noChangeAspect="1"/>
          </p:cNvPicPr>
          <p:nvPr/>
        </p:nvPicPr>
        <p:blipFill>
          <a:blip r:embed="rId2"/>
          <a:stretch>
            <a:fillRect/>
          </a:stretch>
        </p:blipFill>
        <p:spPr>
          <a:xfrm>
            <a:off x="5845630" y="15772"/>
            <a:ext cx="6346370" cy="6847670"/>
          </a:xfrm>
          <a:prstGeom prst="rect">
            <a:avLst/>
          </a:prstGeom>
        </p:spPr>
      </p:pic>
    </p:spTree>
    <p:extLst>
      <p:ext uri="{BB962C8B-B14F-4D97-AF65-F5344CB8AC3E}">
        <p14:creationId xmlns:p14="http://schemas.microsoft.com/office/powerpoint/2010/main" val="1189686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8AA526-F602-E474-71E8-1F41C20672D0}"/>
              </a:ext>
            </a:extLst>
          </p:cNvPr>
          <p:cNvSpPr>
            <a:spLocks noGrp="1"/>
          </p:cNvSpPr>
          <p:nvPr>
            <p:ph idx="1"/>
          </p:nvPr>
        </p:nvSpPr>
        <p:spPr>
          <a:xfrm>
            <a:off x="-3009" y="-271401"/>
            <a:ext cx="12199549" cy="8334039"/>
          </a:xfrm>
        </p:spPr>
        <p:txBody>
          <a:bodyPr vert="horz" lIns="91440" tIns="45720" rIns="91440" bIns="45720" rtlCol="0" anchor="t">
            <a:normAutofit fontScale="92500" lnSpcReduction="10000"/>
          </a:bodyPr>
          <a:lstStyle/>
          <a:p>
            <a:pPr marL="0" indent="0">
              <a:buNone/>
            </a:pPr>
            <a:endParaRPr lang="en-US" sz="1600" dirty="0">
              <a:latin typeface="Arial"/>
              <a:ea typeface="Calibri"/>
              <a:cs typeface="Calibri"/>
            </a:endParaRPr>
          </a:p>
          <a:p>
            <a:pPr marL="0" indent="0">
              <a:buNone/>
            </a:pPr>
            <a:r>
              <a:rPr lang="en-US" sz="1600" dirty="0">
                <a:latin typeface="Arial"/>
                <a:ea typeface="+mn-lt"/>
                <a:cs typeface="+mn-lt"/>
              </a:rPr>
              <a:t>College of Policing (2024)</a:t>
            </a:r>
            <a:r>
              <a:rPr lang="en-US" sz="1600" i="1" dirty="0">
                <a:latin typeface="Arial"/>
                <a:ea typeface="+mn-lt"/>
                <a:cs typeface="+mn-lt"/>
              </a:rPr>
              <a:t> Anti-Social Behavior</a:t>
            </a:r>
            <a:r>
              <a:rPr lang="en-US" sz="1600" dirty="0">
                <a:latin typeface="Arial"/>
                <a:ea typeface="+mn-lt"/>
                <a:cs typeface="+mn-lt"/>
              </a:rPr>
              <a:t>. Available at: </a:t>
            </a:r>
            <a:r>
              <a:rPr lang="en-US" sz="1600" dirty="0">
                <a:latin typeface="Arial"/>
                <a:ea typeface="+mn-lt"/>
                <a:cs typeface="+mn-lt"/>
                <a:hlinkClick r:id="rId2"/>
              </a:rPr>
              <a:t>https://www.college.police.uk/anti-social-behaviour</a:t>
            </a:r>
            <a:r>
              <a:rPr lang="en-US" sz="1600" dirty="0">
                <a:latin typeface="Arial"/>
                <a:ea typeface="+mn-lt"/>
                <a:cs typeface="+mn-lt"/>
              </a:rPr>
              <a:t> (accessed: 3 October 2024).</a:t>
            </a:r>
          </a:p>
          <a:p>
            <a:pPr marL="0" indent="0">
              <a:buNone/>
            </a:pPr>
            <a:r>
              <a:rPr lang="en-US" sz="1600" dirty="0">
                <a:latin typeface="Arial"/>
                <a:ea typeface="+mn-lt"/>
                <a:cs typeface="+mn-lt"/>
              </a:rPr>
              <a:t>College of policing (2023)</a:t>
            </a:r>
            <a:r>
              <a:rPr lang="en-US" sz="1600" i="1" dirty="0">
                <a:latin typeface="Arial"/>
                <a:ea typeface="+mn-lt"/>
                <a:cs typeface="+mn-lt"/>
              </a:rPr>
              <a:t> Anti-social Behavior powers.</a:t>
            </a:r>
            <a:r>
              <a:rPr lang="en-US" sz="1600" dirty="0">
                <a:latin typeface="Arial"/>
                <a:ea typeface="+mn-lt"/>
                <a:cs typeface="+mn-lt"/>
              </a:rPr>
              <a:t> Available at: </a:t>
            </a:r>
            <a:r>
              <a:rPr lang="en-US" sz="1600" dirty="0">
                <a:latin typeface="Arial"/>
                <a:ea typeface="+mn-lt"/>
                <a:cs typeface="+mn-lt"/>
                <a:hlinkClick r:id="rId3"/>
              </a:rPr>
              <a:t>https://www.college.police.uk/guidance/anti-social-behaviour-powers#:~:text=anti%2Dsocial%20behaviour.-,Criminal%20behaviour%20orders%20(CBO),engaging%20in%20anti%2Dsocial%20behaviour</a:t>
            </a:r>
            <a:r>
              <a:rPr lang="en-US" sz="1600" dirty="0">
                <a:latin typeface="Arial"/>
                <a:ea typeface="+mn-lt"/>
                <a:cs typeface="+mn-lt"/>
              </a:rPr>
              <a:t> (accessed: 4 October 2024).</a:t>
            </a:r>
          </a:p>
          <a:p>
            <a:pPr marL="0" indent="0">
              <a:buNone/>
            </a:pPr>
            <a:r>
              <a:rPr lang="en-US" sz="1600" dirty="0">
                <a:latin typeface="Arial"/>
                <a:cs typeface="Calibri"/>
              </a:rPr>
              <a:t>College of Policing (2023) </a:t>
            </a:r>
            <a:r>
              <a:rPr lang="en-US" sz="1600" i="1" dirty="0">
                <a:latin typeface="Arial"/>
                <a:cs typeface="Calibri"/>
              </a:rPr>
              <a:t>Police education program</a:t>
            </a:r>
            <a:r>
              <a:rPr lang="en-US" sz="1600" dirty="0">
                <a:latin typeface="Arial"/>
                <a:cs typeface="Calibri"/>
              </a:rPr>
              <a:t>. Available at: </a:t>
            </a:r>
            <a:r>
              <a:rPr lang="en-US" sz="1600" dirty="0">
                <a:latin typeface="Arial"/>
                <a:ea typeface="+mn-lt"/>
                <a:cs typeface="+mn-lt"/>
                <a:hlinkClick r:id="rId4"/>
              </a:rPr>
              <a:t>https://www.college.police.uk/support-forces/practices/police-education-pol-ed-teaching-resources</a:t>
            </a:r>
            <a:r>
              <a:rPr lang="en-US" sz="1600" dirty="0">
                <a:latin typeface="Arial"/>
                <a:cs typeface="Calibri"/>
              </a:rPr>
              <a:t> (</a:t>
            </a:r>
            <a:r>
              <a:rPr lang="en-US" sz="1600" dirty="0">
                <a:latin typeface="Arial"/>
                <a:ea typeface="+mn-lt"/>
                <a:cs typeface="+mn-lt"/>
              </a:rPr>
              <a:t>accessed: 18 October 2024).</a:t>
            </a:r>
            <a:endParaRPr lang="en-US" sz="1600" dirty="0">
              <a:latin typeface="Arial"/>
              <a:cs typeface="Calibri"/>
            </a:endParaRPr>
          </a:p>
          <a:p>
            <a:pPr marL="0" indent="0">
              <a:buNone/>
            </a:pPr>
            <a:r>
              <a:rPr lang="en-US" sz="1600" dirty="0">
                <a:latin typeface="Arial"/>
                <a:ea typeface="+mn-lt"/>
                <a:cs typeface="+mn-lt"/>
              </a:rPr>
              <a:t>Desai (2020) </a:t>
            </a:r>
            <a:r>
              <a:rPr lang="en-US" sz="1600" i="1" dirty="0">
                <a:latin typeface="Arial"/>
                <a:ea typeface="+mn-lt"/>
                <a:cs typeface="+mn-lt"/>
              </a:rPr>
              <a:t>Rising Anti-Social Behavior and Violent Crime. </a:t>
            </a:r>
            <a:r>
              <a:rPr lang="en-US" sz="1600" dirty="0">
                <a:latin typeface="Arial"/>
                <a:ea typeface="+mn-lt"/>
                <a:cs typeface="+mn-lt"/>
              </a:rPr>
              <a:t>2020/3026 available at: </a:t>
            </a:r>
            <a:r>
              <a:rPr lang="en-US" sz="1600" dirty="0">
                <a:latin typeface="Arial"/>
                <a:ea typeface="+mn-lt"/>
                <a:cs typeface="+mn-lt"/>
                <a:hlinkClick r:id="rId5"/>
              </a:rPr>
              <a:t>https://www.london.gov.uk/who-we-are/what-london-assembly-does/questions-mayor/find-an-answer/rising-anti-social-behaviour-and-violent-crime</a:t>
            </a:r>
            <a:r>
              <a:rPr lang="en-US" sz="1600" dirty="0">
                <a:latin typeface="Arial"/>
                <a:ea typeface="+mn-lt"/>
                <a:cs typeface="+mn-lt"/>
              </a:rPr>
              <a:t> (accessed: 4 October 2024).</a:t>
            </a:r>
          </a:p>
          <a:p>
            <a:pPr marL="0" indent="0">
              <a:buNone/>
            </a:pPr>
            <a:r>
              <a:rPr lang="en-US" sz="1600" err="1">
                <a:latin typeface="Arial"/>
                <a:ea typeface="+mn-lt"/>
                <a:cs typeface="+mn-lt"/>
              </a:rPr>
              <a:t>Johnson,R</a:t>
            </a:r>
            <a:r>
              <a:rPr lang="en-US" sz="1600" dirty="0">
                <a:latin typeface="Arial"/>
                <a:ea typeface="+mn-lt"/>
                <a:cs typeface="+mn-lt"/>
              </a:rPr>
              <a:t>(2023) </a:t>
            </a:r>
            <a:r>
              <a:rPr lang="en-US" sz="1600" i="1" dirty="0">
                <a:latin typeface="Arial"/>
                <a:ea typeface="+mn-lt"/>
                <a:cs typeface="+mn-lt"/>
              </a:rPr>
              <a:t>council flats poor housing estates</a:t>
            </a:r>
            <a:r>
              <a:rPr lang="en-US" sz="1600" dirty="0">
                <a:latin typeface="Arial"/>
                <a:ea typeface="+mn-lt"/>
                <a:cs typeface="+mn-lt"/>
              </a:rPr>
              <a:t>. Available at: </a:t>
            </a:r>
            <a:r>
              <a:rPr lang="en-US" sz="1600" dirty="0">
                <a:latin typeface="Arial"/>
                <a:ea typeface="+mn-lt"/>
                <a:cs typeface="+mn-lt"/>
                <a:hlinkClick r:id="rId6"/>
              </a:rPr>
              <a:t>https://www.shutterstock.com/image-photo/council-flats-poor-housing-estate-many-2299491541</a:t>
            </a:r>
            <a:r>
              <a:rPr lang="en-US" sz="1600" dirty="0">
                <a:latin typeface="Arial"/>
                <a:ea typeface="+mn-lt"/>
                <a:cs typeface="+mn-lt"/>
              </a:rPr>
              <a:t> (Accessed: 17 October 2024).</a:t>
            </a:r>
          </a:p>
          <a:p>
            <a:pPr marL="0" indent="0">
              <a:buNone/>
            </a:pPr>
            <a:r>
              <a:rPr lang="en-US" sz="1600" dirty="0">
                <a:latin typeface="Arial"/>
                <a:ea typeface="+mn-lt"/>
                <a:cs typeface="+mn-lt"/>
              </a:rPr>
              <a:t>Merseyside</a:t>
            </a:r>
            <a:r>
              <a:rPr lang="en-US" sz="1600" dirty="0">
                <a:solidFill>
                  <a:srgbClr val="00B050"/>
                </a:solidFill>
                <a:latin typeface="Arial"/>
                <a:ea typeface="+mn-lt"/>
                <a:cs typeface="+mn-lt"/>
              </a:rPr>
              <a:t> </a:t>
            </a:r>
            <a:r>
              <a:rPr lang="en-US" sz="1600" dirty="0">
                <a:latin typeface="Arial"/>
                <a:ea typeface="+mn-lt"/>
                <a:cs typeface="+mn-lt"/>
              </a:rPr>
              <a:t>(2024) </a:t>
            </a:r>
            <a:r>
              <a:rPr lang="en-US" sz="1600" i="1" dirty="0">
                <a:latin typeface="Arial"/>
                <a:ea typeface="+mn-lt"/>
                <a:cs typeface="+mn-lt"/>
              </a:rPr>
              <a:t>ASB.</a:t>
            </a:r>
            <a:r>
              <a:rPr lang="en-US" sz="1600" dirty="0">
                <a:latin typeface="Arial"/>
                <a:ea typeface="+mn-lt"/>
                <a:cs typeface="+mn-lt"/>
              </a:rPr>
              <a:t> Available at: </a:t>
            </a:r>
            <a:r>
              <a:rPr lang="en-US" sz="1600" dirty="0">
                <a:latin typeface="Arial"/>
                <a:ea typeface="+mn-lt"/>
                <a:cs typeface="+mn-lt"/>
                <a:hlinkClick r:id="rId7"/>
              </a:rPr>
              <a:t>https://www.merseyside.police.uk/police-forces/merseyside-police/areas/campaigns/campaigns/2024/july/antisocial-behaviour-asb/</a:t>
            </a:r>
            <a:r>
              <a:rPr lang="en-US" sz="1600" dirty="0">
                <a:latin typeface="Arial"/>
                <a:ea typeface="+mn-lt"/>
                <a:cs typeface="+mn-lt"/>
              </a:rPr>
              <a:t> (accessed: 3 October 2024).</a:t>
            </a:r>
          </a:p>
          <a:p>
            <a:pPr marL="0" indent="0">
              <a:buNone/>
            </a:pPr>
            <a:r>
              <a:rPr lang="en-US" sz="1600" dirty="0">
                <a:solidFill>
                  <a:srgbClr val="000000"/>
                </a:solidFill>
                <a:latin typeface="Arial"/>
                <a:ea typeface="+mn-lt"/>
                <a:cs typeface="+mn-lt"/>
              </a:rPr>
              <a:t>Roberts (2022) </a:t>
            </a:r>
            <a:r>
              <a:rPr lang="en-US" sz="1600" i="1" dirty="0">
                <a:solidFill>
                  <a:srgbClr val="000000"/>
                </a:solidFill>
                <a:latin typeface="Arial"/>
                <a:ea typeface="+mn-lt"/>
                <a:cs typeface="+mn-lt"/>
              </a:rPr>
              <a:t>twenty-five things you'll know if you grew up in town hill</a:t>
            </a:r>
            <a:r>
              <a:rPr lang="en-US" sz="1600" dirty="0">
                <a:solidFill>
                  <a:srgbClr val="000000"/>
                </a:solidFill>
                <a:latin typeface="Arial"/>
                <a:ea typeface="+mn-lt"/>
                <a:cs typeface="+mn-lt"/>
              </a:rPr>
              <a:t>. Available at: </a:t>
            </a:r>
            <a:r>
              <a:rPr lang="en-US" sz="1600" dirty="0">
                <a:solidFill>
                  <a:srgbClr val="000000"/>
                </a:solidFill>
                <a:latin typeface="Arial"/>
                <a:ea typeface="+mn-lt"/>
                <a:cs typeface="+mn-lt"/>
                <a:hlinkClick r:id="rId8"/>
              </a:rPr>
              <a:t>https://www.walesonline.co.uk/lifestyle/nostalgia/life-growing-townhill-nostalgia-swansea-22977166</a:t>
            </a:r>
            <a:r>
              <a:rPr lang="en-US" sz="1600" dirty="0">
                <a:solidFill>
                  <a:srgbClr val="000000"/>
                </a:solidFill>
                <a:latin typeface="Arial"/>
                <a:ea typeface="+mn-lt"/>
                <a:cs typeface="+mn-lt"/>
              </a:rPr>
              <a:t> (Accessed: 3 November 2024).</a:t>
            </a:r>
          </a:p>
          <a:p>
            <a:pPr marL="0" indent="0">
              <a:buNone/>
            </a:pPr>
            <a:r>
              <a:rPr lang="en-US" sz="1600" dirty="0">
                <a:solidFill>
                  <a:srgbClr val="000000"/>
                </a:solidFill>
                <a:latin typeface="Arial"/>
                <a:ea typeface="+mn-lt"/>
                <a:cs typeface="+mn-lt"/>
              </a:rPr>
              <a:t>South Wales Police (2024)</a:t>
            </a:r>
            <a:r>
              <a:rPr lang="en-US" sz="1600" i="1" dirty="0">
                <a:solidFill>
                  <a:srgbClr val="000000"/>
                </a:solidFill>
                <a:latin typeface="Arial"/>
                <a:ea typeface="+mn-lt"/>
                <a:cs typeface="+mn-lt"/>
              </a:rPr>
              <a:t> Townhill.</a:t>
            </a:r>
            <a:r>
              <a:rPr lang="en-US" sz="1600" dirty="0">
                <a:solidFill>
                  <a:srgbClr val="000000"/>
                </a:solidFill>
                <a:latin typeface="Arial"/>
                <a:ea typeface="+mn-lt"/>
                <a:cs typeface="+mn-lt"/>
              </a:rPr>
              <a:t> Available at: </a:t>
            </a:r>
            <a:r>
              <a:rPr lang="en-US" sz="1600" dirty="0">
                <a:solidFill>
                  <a:srgbClr val="000000"/>
                </a:solidFill>
                <a:latin typeface="Arial"/>
                <a:ea typeface="+mn-lt"/>
                <a:cs typeface="+mn-lt"/>
                <a:hlinkClick r:id="rId9"/>
              </a:rPr>
              <a:t>https://www.south-wales.police.uk/area/your-area/south-wales/swansea-neath-port-talbot/townhill/news/crime-map</a:t>
            </a:r>
            <a:r>
              <a:rPr lang="en-US" sz="1600" dirty="0">
                <a:solidFill>
                  <a:srgbClr val="000000"/>
                </a:solidFill>
                <a:latin typeface="Arial"/>
                <a:ea typeface="+mn-lt"/>
                <a:cs typeface="+mn-lt"/>
              </a:rPr>
              <a:t> (Accessed: 3 November (2024).</a:t>
            </a:r>
          </a:p>
          <a:p>
            <a:pPr marL="0" indent="0">
              <a:buNone/>
            </a:pPr>
            <a:r>
              <a:rPr lang="en-US" sz="1600" err="1">
                <a:solidFill>
                  <a:srgbClr val="000000"/>
                </a:solidFill>
                <a:latin typeface="Arial"/>
                <a:ea typeface="+mn-lt"/>
                <a:cs typeface="+mn-lt"/>
              </a:rPr>
              <a:t>Tfir</a:t>
            </a:r>
            <a:r>
              <a:rPr lang="en-US" sz="1600" dirty="0">
                <a:solidFill>
                  <a:srgbClr val="000000"/>
                </a:solidFill>
                <a:latin typeface="Arial"/>
                <a:ea typeface="+mn-lt"/>
                <a:cs typeface="+mn-lt"/>
              </a:rPr>
              <a:t> (2020) </a:t>
            </a:r>
            <a:r>
              <a:rPr lang="en-US" sz="1600" i="1" dirty="0">
                <a:solidFill>
                  <a:srgbClr val="000000"/>
                </a:solidFill>
                <a:latin typeface="Arial"/>
                <a:ea typeface="+mn-lt"/>
                <a:cs typeface="+mn-lt"/>
              </a:rPr>
              <a:t>Vandalized Golf Windscreen.</a:t>
            </a:r>
            <a:r>
              <a:rPr lang="en-US" sz="1600" dirty="0">
                <a:solidFill>
                  <a:srgbClr val="000000"/>
                </a:solidFill>
                <a:latin typeface="Arial"/>
                <a:ea typeface="+mn-lt"/>
                <a:cs typeface="+mn-lt"/>
              </a:rPr>
              <a:t> Available at: </a:t>
            </a:r>
            <a:r>
              <a:rPr lang="en-US" sz="1600" dirty="0">
                <a:solidFill>
                  <a:srgbClr val="000000"/>
                </a:solidFill>
                <a:latin typeface="Arial"/>
                <a:ea typeface="+mn-lt"/>
                <a:cs typeface="+mn-lt"/>
                <a:hlinkClick r:id="rId10"/>
              </a:rPr>
              <a:t>https://www.devonwindscreens.co.uk/vandalised-golf-windscreen/</a:t>
            </a:r>
            <a:r>
              <a:rPr lang="en-US" sz="1600" dirty="0">
                <a:solidFill>
                  <a:srgbClr val="000000"/>
                </a:solidFill>
                <a:latin typeface="Arial"/>
                <a:ea typeface="+mn-lt"/>
                <a:cs typeface="+mn-lt"/>
              </a:rPr>
              <a:t> (Accessed: 18 October 2024).</a:t>
            </a:r>
          </a:p>
          <a:p>
            <a:pPr marL="0" indent="0">
              <a:buNone/>
            </a:pPr>
            <a:r>
              <a:rPr lang="en-US" sz="1600" dirty="0">
                <a:latin typeface="Arial"/>
                <a:ea typeface="+mn-lt"/>
                <a:cs typeface="+mn-lt"/>
              </a:rPr>
              <a:t>UK Government (2024) </a:t>
            </a:r>
            <a:r>
              <a:rPr lang="en-US" sz="1600" i="1" dirty="0">
                <a:latin typeface="Arial"/>
                <a:ea typeface="+mn-lt"/>
                <a:cs typeface="+mn-lt"/>
              </a:rPr>
              <a:t>Anti-Social Behavior Action Plan.</a:t>
            </a:r>
            <a:r>
              <a:rPr lang="en-US" sz="1600" dirty="0">
                <a:latin typeface="Arial"/>
                <a:ea typeface="+mn-lt"/>
                <a:cs typeface="+mn-lt"/>
              </a:rPr>
              <a:t> Available at: </a:t>
            </a:r>
            <a:r>
              <a:rPr lang="en-US" sz="1600" dirty="0">
                <a:latin typeface="Arial"/>
                <a:ea typeface="+mn-lt"/>
                <a:cs typeface="+mn-lt"/>
                <a:hlinkClick r:id="rId11"/>
              </a:rPr>
              <a:t>https://www.gov.uk/government/publications/anti-social-behaviour-action-plan/anti-social-behaviour-action-plan</a:t>
            </a:r>
            <a:r>
              <a:rPr lang="en-US" sz="1600" dirty="0">
                <a:latin typeface="Arial"/>
                <a:ea typeface="+mn-lt"/>
                <a:cs typeface="+mn-lt"/>
              </a:rPr>
              <a:t> (accessed: 3 October 2024).</a:t>
            </a:r>
          </a:p>
          <a:p>
            <a:pPr marL="0" indent="0">
              <a:buNone/>
            </a:pPr>
            <a:r>
              <a:rPr lang="en-US" sz="1600" dirty="0">
                <a:latin typeface="Arial"/>
                <a:ea typeface="+mn-lt"/>
                <a:cs typeface="+mn-lt"/>
              </a:rPr>
              <a:t>UK Government (2023) </a:t>
            </a:r>
            <a:r>
              <a:rPr lang="en-US" sz="1600" i="1" dirty="0">
                <a:latin typeface="Arial"/>
                <a:ea typeface="+mn-lt"/>
                <a:cs typeface="+mn-lt"/>
              </a:rPr>
              <a:t>Anti-social </a:t>
            </a:r>
            <a:r>
              <a:rPr lang="en-GB" sz="1600" i="1" dirty="0">
                <a:latin typeface="Arial"/>
                <a:ea typeface="+mn-lt"/>
                <a:cs typeface="+mn-lt"/>
              </a:rPr>
              <a:t>behaviour</a:t>
            </a:r>
            <a:r>
              <a:rPr lang="en-US" sz="1600" i="1" dirty="0">
                <a:latin typeface="Arial"/>
                <a:ea typeface="+mn-lt"/>
                <a:cs typeface="+mn-lt"/>
              </a:rPr>
              <a:t>: impacts on individuals and local communities</a:t>
            </a:r>
            <a:r>
              <a:rPr lang="en-US" sz="1600" dirty="0">
                <a:latin typeface="Arial"/>
                <a:ea typeface="+mn-lt"/>
                <a:cs typeface="+mn-lt"/>
              </a:rPr>
              <a:t>. Available at: </a:t>
            </a:r>
            <a:r>
              <a:rPr lang="en-US" sz="1600" dirty="0">
                <a:latin typeface="Arial"/>
                <a:ea typeface="+mn-lt"/>
                <a:cs typeface="+mn-lt"/>
                <a:hlinkClick r:id="rId12"/>
              </a:rPr>
              <a:t>https://www.gov.uk/government/publications/impacts-of-anti-social-behaviour-on-individuals-and-communities/anti-social-behaviour-impacts-on-individuals-and-local-communities</a:t>
            </a:r>
            <a:r>
              <a:rPr lang="en-US" sz="1600" dirty="0">
                <a:latin typeface="Arial"/>
                <a:ea typeface="+mn-lt"/>
                <a:cs typeface="+mn-lt"/>
              </a:rPr>
              <a:t> ( Accessed: 25th October 2024).</a:t>
            </a:r>
          </a:p>
          <a:p>
            <a:pPr marL="0" indent="0">
              <a:buNone/>
            </a:pPr>
            <a:r>
              <a:rPr lang="en-US" sz="1600" dirty="0">
                <a:latin typeface="Arial"/>
                <a:ea typeface="+mn-lt"/>
                <a:cs typeface="+mn-lt"/>
              </a:rPr>
              <a:t>Welsh Government (2024) </a:t>
            </a:r>
            <a:r>
              <a:rPr lang="en-US" sz="1600" i="1" dirty="0">
                <a:latin typeface="Arial"/>
                <a:ea typeface="+mn-lt"/>
                <a:cs typeface="+mn-lt"/>
              </a:rPr>
              <a:t>Big fall in Anti-social behavior in city Centre during holidays.</a:t>
            </a:r>
            <a:r>
              <a:rPr lang="en-US" sz="1600" dirty="0">
                <a:latin typeface="Arial"/>
                <a:ea typeface="+mn-lt"/>
                <a:cs typeface="+mn-lt"/>
              </a:rPr>
              <a:t> Available at: </a:t>
            </a:r>
            <a:r>
              <a:rPr lang="en-US" sz="1600" dirty="0">
                <a:latin typeface="Arial"/>
                <a:ea typeface="+mn-lt"/>
                <a:cs typeface="+mn-lt"/>
                <a:hlinkClick r:id="rId13"/>
              </a:rPr>
              <a:t>https://www.swansea.gov.uk/article/33004/Big-fall-in-anti-social-behaviour-in-city-centre-during-school-holidays</a:t>
            </a:r>
            <a:r>
              <a:rPr lang="en-US" sz="1600" dirty="0">
                <a:latin typeface="Arial"/>
                <a:ea typeface="+mn-lt"/>
                <a:cs typeface="+mn-lt"/>
              </a:rPr>
              <a:t> (Accessed: 25 October 2024).</a:t>
            </a:r>
          </a:p>
          <a:p>
            <a:pPr marL="0" indent="0">
              <a:buNone/>
            </a:pPr>
            <a:r>
              <a:rPr lang="en-US" sz="1600" dirty="0">
                <a:latin typeface="Arial"/>
                <a:ea typeface="+mn-lt"/>
                <a:cs typeface="+mn-lt"/>
              </a:rPr>
              <a:t>West Yorkshire Police (2024) </a:t>
            </a:r>
            <a:r>
              <a:rPr lang="en-US" sz="1600" i="1" dirty="0">
                <a:solidFill>
                  <a:srgbClr val="2B2B2B"/>
                </a:solidFill>
                <a:latin typeface="Arial"/>
                <a:cs typeface="Arial"/>
              </a:rPr>
              <a:t>NPT Educational Visits At St Patrick's R.C Primary School, Leeds.</a:t>
            </a:r>
            <a:r>
              <a:rPr lang="en-US" sz="1600" dirty="0">
                <a:solidFill>
                  <a:srgbClr val="2B2B2B"/>
                </a:solidFill>
                <a:latin typeface="Arial"/>
                <a:cs typeface="Arial"/>
              </a:rPr>
              <a:t> Available at: </a:t>
            </a:r>
            <a:r>
              <a:rPr lang="en-US" sz="1600" dirty="0">
                <a:solidFill>
                  <a:srgbClr val="2B2B2B"/>
                </a:solidFill>
                <a:latin typeface="Arial"/>
                <a:ea typeface="+mn-lt"/>
                <a:cs typeface="+mn-lt"/>
                <a:hlinkClick r:id="rId14"/>
              </a:rPr>
              <a:t>https://www.westyorkshire.police.uk/news-appeals/npt-educational-visits-st-patricks-rc-primary-school-leeds</a:t>
            </a:r>
            <a:r>
              <a:rPr lang="en-US" sz="1600" dirty="0">
                <a:solidFill>
                  <a:srgbClr val="2B2B2B"/>
                </a:solidFill>
                <a:latin typeface="Arial"/>
                <a:ea typeface="+mn-lt"/>
                <a:cs typeface="+mn-lt"/>
              </a:rPr>
              <a:t> (Accessed: 10 November 2024).</a:t>
            </a:r>
            <a:endParaRPr lang="en-US" sz="1600">
              <a:latin typeface="Arial"/>
              <a:ea typeface="+mn-lt"/>
              <a:cs typeface="Arial"/>
            </a:endParaRPr>
          </a:p>
          <a:p>
            <a:pPr>
              <a:buNone/>
            </a:pPr>
            <a:br>
              <a:rPr lang="en-US" dirty="0"/>
            </a:br>
            <a:endParaRPr lang="en-US" dirty="0"/>
          </a:p>
          <a:p>
            <a:pPr marL="0" indent="0">
              <a:buNone/>
            </a:pPr>
            <a:endParaRPr lang="en-US" sz="1600" dirty="0">
              <a:latin typeface="Arial"/>
              <a:ea typeface="+mn-lt"/>
              <a:cs typeface="+mn-lt"/>
            </a:endParaRPr>
          </a:p>
        </p:txBody>
      </p:sp>
    </p:spTree>
    <p:extLst>
      <p:ext uri="{BB962C8B-B14F-4D97-AF65-F5344CB8AC3E}">
        <p14:creationId xmlns:p14="http://schemas.microsoft.com/office/powerpoint/2010/main" val="2646360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DB9DFB-DBB7-5F8F-316E-9601C5128B31}"/>
              </a:ext>
            </a:extLst>
          </p:cNvPr>
          <p:cNvSpPr>
            <a:spLocks noGrp="1"/>
          </p:cNvSpPr>
          <p:nvPr>
            <p:ph idx="1"/>
          </p:nvPr>
        </p:nvSpPr>
        <p:spPr>
          <a:xfrm>
            <a:off x="-1933" y="5361"/>
            <a:ext cx="12194738" cy="6865342"/>
          </a:xfrm>
        </p:spPr>
        <p:txBody>
          <a:bodyPr vert="horz" lIns="91440" tIns="45720" rIns="91440" bIns="45720" rtlCol="0" anchor="t">
            <a:noAutofit/>
          </a:bodyPr>
          <a:lstStyle/>
          <a:p>
            <a:r>
              <a:rPr lang="en-US" sz="1350" dirty="0">
                <a:latin typeface="Arial"/>
                <a:ea typeface="Calibri"/>
                <a:cs typeface="Times New Roman"/>
              </a:rPr>
              <a:t>Anti-social Behavior, Crime and Policing Act 2014 Available at: </a:t>
            </a:r>
            <a:r>
              <a:rPr lang="en-US" sz="1350" dirty="0">
                <a:latin typeface="Arial"/>
                <a:ea typeface="+mn-lt"/>
                <a:cs typeface="+mn-lt"/>
                <a:hlinkClick r:id="rId2"/>
              </a:rPr>
              <a:t>https://www.legislation.gov.uk/ukpga/2014/12/contents</a:t>
            </a:r>
            <a:r>
              <a:rPr lang="en-US" sz="1350" dirty="0">
                <a:latin typeface="Arial"/>
                <a:ea typeface="+mn-lt"/>
                <a:cs typeface="+mn-lt"/>
              </a:rPr>
              <a:t> </a:t>
            </a:r>
            <a:r>
              <a:rPr lang="en-US" sz="1350" dirty="0">
                <a:latin typeface="Arial"/>
                <a:ea typeface="Calibri"/>
                <a:cs typeface="Times New Roman"/>
              </a:rPr>
              <a:t> (Accessed: 2 October 2024).</a:t>
            </a:r>
            <a:endParaRPr lang="en-US" sz="1350" dirty="0">
              <a:latin typeface="Arial"/>
              <a:ea typeface="Calibri"/>
              <a:cs typeface="Calibri"/>
            </a:endParaRPr>
          </a:p>
          <a:p>
            <a:r>
              <a:rPr lang="en-US" sz="1350" dirty="0">
                <a:latin typeface="Arial"/>
                <a:ea typeface="Calibri"/>
                <a:cs typeface="Calibri"/>
              </a:rPr>
              <a:t>College of Policing (2022) </a:t>
            </a:r>
            <a:r>
              <a:rPr lang="en-US" sz="1350" i="1" dirty="0">
                <a:latin typeface="Arial"/>
                <a:ea typeface="Calibri"/>
                <a:cs typeface="Calibri"/>
              </a:rPr>
              <a:t>Safer Streets Fund Crime Prevention Toolkits. P,44 Available at: </a:t>
            </a:r>
            <a:r>
              <a:rPr lang="en-US" sz="1350" dirty="0">
                <a:latin typeface="Arial"/>
                <a:ea typeface="+mn-lt"/>
                <a:cs typeface="+mn-lt"/>
                <a:hlinkClick r:id="rId3"/>
              </a:rPr>
              <a:t>https://assets.college.police.uk/s3fs-public/2022-03/Safer_Streets_toolkit.pdf</a:t>
            </a:r>
            <a:r>
              <a:rPr lang="en-US" sz="1350" dirty="0">
                <a:latin typeface="Arial"/>
                <a:ea typeface="+mn-lt"/>
                <a:cs typeface="+mn-lt"/>
              </a:rPr>
              <a:t> (accessed 5 October 2024).</a:t>
            </a:r>
            <a:endParaRPr lang="en-US" sz="1350" i="1" dirty="0">
              <a:latin typeface="Arial"/>
              <a:ea typeface="+mn-lt"/>
              <a:cs typeface="+mn-lt"/>
            </a:endParaRPr>
          </a:p>
          <a:p>
            <a:r>
              <a:rPr lang="en-US" sz="1350" err="1">
                <a:latin typeface="Arial"/>
                <a:ea typeface="Calibri"/>
                <a:cs typeface="Calibri"/>
              </a:rPr>
              <a:t>Hawksbee</a:t>
            </a:r>
            <a:r>
              <a:rPr lang="en-US" sz="1350" dirty="0">
                <a:latin typeface="Arial"/>
                <a:ea typeface="Calibri"/>
                <a:cs typeface="Calibri"/>
              </a:rPr>
              <a:t> (2024)</a:t>
            </a:r>
            <a:r>
              <a:rPr lang="en-US" sz="1350" i="1" dirty="0">
                <a:latin typeface="Arial"/>
                <a:ea typeface="Calibri"/>
                <a:cs typeface="Calibri"/>
              </a:rPr>
              <a:t> If you think crime is bad in London </a:t>
            </a:r>
            <a:r>
              <a:rPr lang="en-US" sz="1350" i="1" err="1">
                <a:latin typeface="Arial"/>
                <a:ea typeface="Calibri"/>
                <a:cs typeface="Calibri"/>
              </a:rPr>
              <a:t>vist</a:t>
            </a:r>
            <a:r>
              <a:rPr lang="en-US" sz="1350" i="1" dirty="0">
                <a:latin typeface="Arial"/>
                <a:ea typeface="Calibri"/>
                <a:cs typeface="Calibri"/>
              </a:rPr>
              <a:t> a small deprived town.</a:t>
            </a:r>
            <a:r>
              <a:rPr lang="en-US" sz="1350" dirty="0">
                <a:latin typeface="Arial"/>
                <a:ea typeface="Calibri"/>
                <a:cs typeface="Calibri"/>
              </a:rPr>
              <a:t> Available at: </a:t>
            </a:r>
            <a:r>
              <a:rPr lang="en-US" sz="1350" dirty="0">
                <a:latin typeface="Arial"/>
                <a:ea typeface="+mn-lt"/>
                <a:cs typeface="+mn-lt"/>
                <a:hlinkClick r:id="rId4"/>
              </a:rPr>
              <a:t>https://uk.finance.yahoo.com/news/think-crime-bad-london-visit-074021003.html?guccounter=1&amp;guce_referrer=aHR0cHM6Ly93d3cuZ29vZ2xlLmNvbS8&amp;guce_referrer_sig=AQAAAJvs2rMYeGCw58Ia6TMNssoB1nkXC31ZhA3zTUZsHYxKzI6h_OjKlaG4Y7JyhW174whSOg42w_RR900UcAp2eTxOqwB9eXAsshbvPHJpVJk3mnPerqF0VeIZ9bjvuPQIPm5h_Mz58LHCb-Ykl2Qr_4unDGoIVNTo2apMqB7rhoWz</a:t>
            </a:r>
            <a:r>
              <a:rPr lang="en-US" sz="1350" dirty="0">
                <a:latin typeface="Arial"/>
                <a:ea typeface="+mn-lt"/>
                <a:cs typeface="+mn-lt"/>
              </a:rPr>
              <a:t> (accessed: 4 October 2024).</a:t>
            </a:r>
            <a:endParaRPr lang="en-US" sz="1350" dirty="0">
              <a:latin typeface="Arial"/>
              <a:ea typeface="Calibri"/>
              <a:cs typeface="Calibri"/>
            </a:endParaRPr>
          </a:p>
          <a:p>
            <a:r>
              <a:rPr lang="en-US" sz="1350" dirty="0">
                <a:latin typeface="Arial"/>
                <a:ea typeface="+mn-lt"/>
                <a:cs typeface="+mn-lt"/>
              </a:rPr>
              <a:t>Hitchman (2021) </a:t>
            </a:r>
            <a:r>
              <a:rPr lang="en-US" sz="1350" i="1" dirty="0">
                <a:latin typeface="Arial"/>
                <a:ea typeface="+mn-lt"/>
                <a:cs typeface="+mn-lt"/>
              </a:rPr>
              <a:t>top 5: coolest </a:t>
            </a:r>
            <a:r>
              <a:rPr lang="en-US" sz="1350" i="1" err="1">
                <a:latin typeface="Arial"/>
                <a:ea typeface="+mn-lt"/>
                <a:cs typeface="+mn-lt"/>
              </a:rPr>
              <a:t>uk</a:t>
            </a:r>
            <a:r>
              <a:rPr lang="en-US" sz="1350" i="1" dirty="0">
                <a:latin typeface="Arial"/>
                <a:ea typeface="+mn-lt"/>
                <a:cs typeface="+mn-lt"/>
              </a:rPr>
              <a:t> police cars</a:t>
            </a:r>
            <a:r>
              <a:rPr lang="en-US" sz="1350" dirty="0">
                <a:latin typeface="Arial"/>
                <a:ea typeface="+mn-lt"/>
                <a:cs typeface="+mn-lt"/>
              </a:rPr>
              <a:t>. Available at: </a:t>
            </a:r>
            <a:r>
              <a:rPr lang="en-US" sz="1350" dirty="0">
                <a:latin typeface="Arial"/>
                <a:ea typeface="+mn-lt"/>
                <a:cs typeface="+mn-lt"/>
                <a:hlinkClick r:id="rId5"/>
              </a:rPr>
              <a:t>https://www.evanshalshaw.com/blog/top-5-coolest-uk-police-cars/</a:t>
            </a:r>
            <a:r>
              <a:rPr lang="en-US" sz="1350" dirty="0">
                <a:latin typeface="Arial"/>
                <a:ea typeface="+mn-lt"/>
                <a:cs typeface="+mn-lt"/>
              </a:rPr>
              <a:t> (accessed: 7 October 2024).</a:t>
            </a:r>
          </a:p>
          <a:p>
            <a:r>
              <a:rPr lang="en-US" sz="1350" i="1" dirty="0">
                <a:latin typeface="Arial"/>
                <a:ea typeface="+mn-lt"/>
                <a:cs typeface="+mn-lt"/>
              </a:rPr>
              <a:t>Müller, J., </a:t>
            </a:r>
            <a:r>
              <a:rPr lang="en-US" sz="1350" i="1" err="1">
                <a:latin typeface="Arial"/>
                <a:ea typeface="+mn-lt"/>
                <a:cs typeface="+mn-lt"/>
              </a:rPr>
              <a:t>Schwieren</a:t>
            </a:r>
            <a:r>
              <a:rPr lang="en-US" sz="1350" i="1" dirty="0">
                <a:latin typeface="Arial"/>
                <a:ea typeface="+mn-lt"/>
                <a:cs typeface="+mn-lt"/>
              </a:rPr>
              <a:t>, C</a:t>
            </a:r>
            <a:r>
              <a:rPr lang="en-US" sz="1350" dirty="0">
                <a:latin typeface="Arial"/>
                <a:ea typeface="+mn-lt"/>
                <a:cs typeface="+mn-lt"/>
              </a:rPr>
              <a:t>. and </a:t>
            </a:r>
            <a:r>
              <a:rPr lang="en-US" sz="1350" i="1" dirty="0">
                <a:latin typeface="Arial"/>
                <a:ea typeface="+mn-lt"/>
                <a:cs typeface="+mn-lt"/>
              </a:rPr>
              <a:t>Spitzer, F</a:t>
            </a:r>
            <a:r>
              <a:rPr lang="en-US" sz="1350" dirty="0">
                <a:latin typeface="Arial"/>
                <a:ea typeface="+mn-lt"/>
                <a:cs typeface="+mn-lt"/>
              </a:rPr>
              <a:t>. (2022) ‘How to prevent destruction – On the malleability of anti-social behavior’, </a:t>
            </a:r>
            <a:r>
              <a:rPr lang="en-US" sz="1350" i="1" dirty="0">
                <a:latin typeface="Arial"/>
                <a:ea typeface="+mn-lt"/>
                <a:cs typeface="+mn-lt"/>
              </a:rPr>
              <a:t>Journal of behavioral and experimental economics</a:t>
            </a:r>
            <a:r>
              <a:rPr lang="en-US" sz="1350" dirty="0">
                <a:latin typeface="Arial"/>
                <a:ea typeface="+mn-lt"/>
                <a:cs typeface="+mn-lt"/>
              </a:rPr>
              <a:t>, 97, pp. 101798-. Available at: </a:t>
            </a:r>
            <a:r>
              <a:rPr lang="en-US" sz="1350" dirty="0">
                <a:latin typeface="Arial"/>
                <a:ea typeface="+mn-lt"/>
                <a:cs typeface="+mn-lt"/>
                <a:hlinkClick r:id="rId6"/>
              </a:rPr>
              <a:t>https://doi.org/10.1016/j.socec.2021.101798</a:t>
            </a:r>
            <a:r>
              <a:rPr lang="en-US" sz="1350" dirty="0">
                <a:latin typeface="Arial"/>
                <a:ea typeface="+mn-lt"/>
                <a:cs typeface="+mn-lt"/>
              </a:rPr>
              <a:t>.</a:t>
            </a:r>
          </a:p>
          <a:p>
            <a:r>
              <a:rPr lang="en-US" sz="1350" dirty="0">
                <a:latin typeface="Arial"/>
                <a:ea typeface="+mn-lt"/>
                <a:cs typeface="+mn-lt"/>
              </a:rPr>
              <a:t>Nevitt. (2023) Anti-social behavior: Widespread, highly damaging and still underreported. Available at: </a:t>
            </a:r>
            <a:r>
              <a:rPr lang="en-US" sz="1350" dirty="0">
                <a:latin typeface="Arial"/>
                <a:ea typeface="+mn-lt"/>
                <a:cs typeface="+mn-lt"/>
                <a:hlinkClick r:id="rId7"/>
              </a:rPr>
              <a:t>https://www.insidehousing.co.uk/comment/anti-social-behaviour-widespread-highly-damaging-and-still-underreported-82575#:~:text=Approximately%20one%20in%20seven%20people,experience%20ASB%20every%20single%20day</a:t>
            </a:r>
            <a:r>
              <a:rPr lang="en-US" sz="1350" dirty="0">
                <a:latin typeface="Arial"/>
                <a:ea typeface="+mn-lt"/>
                <a:cs typeface="+mn-lt"/>
              </a:rPr>
              <a:t>. (accessed: 8 October 2024).</a:t>
            </a:r>
          </a:p>
          <a:p>
            <a:r>
              <a:rPr lang="en-US" sz="1350" err="1">
                <a:latin typeface="Arial"/>
                <a:ea typeface="+mn-lt"/>
                <a:cs typeface="+mn-lt"/>
              </a:rPr>
              <a:t>SafeGuard</a:t>
            </a:r>
            <a:r>
              <a:rPr lang="en-US" sz="1350" dirty="0">
                <a:latin typeface="Arial"/>
                <a:ea typeface="+mn-lt"/>
                <a:cs typeface="+mn-lt"/>
              </a:rPr>
              <a:t> (2024) </a:t>
            </a:r>
            <a:r>
              <a:rPr lang="en-US" sz="1350" i="1" dirty="0">
                <a:latin typeface="Arial"/>
                <a:ea typeface="+mn-lt"/>
                <a:cs typeface="+mn-lt"/>
              </a:rPr>
              <a:t>How many CCTV cameras do I need</a:t>
            </a:r>
            <a:r>
              <a:rPr lang="en-US" sz="1350" dirty="0">
                <a:latin typeface="Arial"/>
                <a:ea typeface="+mn-lt"/>
                <a:cs typeface="+mn-lt"/>
              </a:rPr>
              <a:t>. Available at: </a:t>
            </a:r>
            <a:r>
              <a:rPr lang="en-US" sz="1350" dirty="0">
                <a:latin typeface="Arial"/>
                <a:ea typeface="+mn-lt"/>
                <a:cs typeface="+mn-lt"/>
                <a:hlinkClick r:id="rId8"/>
              </a:rPr>
              <a:t>https://safeguardsystems.co.uk/cctv-security-cameras/how-many-cctv-cameras-protect-business/</a:t>
            </a:r>
            <a:r>
              <a:rPr lang="en-US" sz="1350" dirty="0">
                <a:latin typeface="Arial"/>
                <a:ea typeface="+mn-lt"/>
                <a:cs typeface="+mn-lt"/>
              </a:rPr>
              <a:t> (accessed: 5 October 2024).</a:t>
            </a:r>
          </a:p>
          <a:p>
            <a:r>
              <a:rPr lang="en-US" sz="1350" dirty="0">
                <a:latin typeface="Arial"/>
                <a:ea typeface="+mn-lt"/>
                <a:cs typeface="+mn-lt"/>
              </a:rPr>
              <a:t>TVILIGHT (2024)</a:t>
            </a:r>
            <a:r>
              <a:rPr lang="en-US" sz="1350" i="1" dirty="0">
                <a:latin typeface="Arial"/>
                <a:ea typeface="+mn-lt"/>
                <a:cs typeface="+mn-lt"/>
              </a:rPr>
              <a:t> Smart Street Lighting for Residential Areas</a:t>
            </a:r>
            <a:r>
              <a:rPr lang="en-US" sz="1350" dirty="0">
                <a:latin typeface="Arial"/>
                <a:ea typeface="+mn-lt"/>
                <a:cs typeface="+mn-lt"/>
              </a:rPr>
              <a:t>. Available at: </a:t>
            </a:r>
            <a:r>
              <a:rPr lang="en-US" sz="1350" dirty="0">
                <a:latin typeface="Arial"/>
                <a:ea typeface="+mn-lt"/>
                <a:cs typeface="+mn-lt"/>
                <a:hlinkClick r:id="rId9"/>
              </a:rPr>
              <a:t>https://tvilight.com/smart-street-lighting-for-residential-areas/</a:t>
            </a:r>
            <a:r>
              <a:rPr lang="en-US" sz="1350" dirty="0">
                <a:latin typeface="Arial"/>
                <a:ea typeface="+mn-lt"/>
                <a:cs typeface="+mn-lt"/>
              </a:rPr>
              <a:t> ( accessed: 5 October 2024). </a:t>
            </a:r>
          </a:p>
          <a:p>
            <a:r>
              <a:rPr lang="en-US" sz="1350" dirty="0">
                <a:latin typeface="Arial"/>
                <a:ea typeface="+mn-lt"/>
                <a:cs typeface="+mn-lt"/>
              </a:rPr>
              <a:t>Weinberg (2023) </a:t>
            </a:r>
            <a:r>
              <a:rPr lang="en-US" sz="1350" i="1" dirty="0">
                <a:latin typeface="Arial"/>
                <a:ea typeface="+mn-lt"/>
                <a:cs typeface="+mn-lt"/>
              </a:rPr>
              <a:t>The unfortunate rise of anti-social behavior</a:t>
            </a:r>
            <a:r>
              <a:rPr lang="en-US" sz="1350" dirty="0">
                <a:latin typeface="Arial"/>
                <a:ea typeface="+mn-lt"/>
                <a:cs typeface="+mn-lt"/>
              </a:rPr>
              <a:t>. Available at: </a:t>
            </a:r>
            <a:r>
              <a:rPr lang="en-US" sz="1350" dirty="0">
                <a:latin typeface="Arial"/>
                <a:ea typeface="+mn-lt"/>
                <a:cs typeface="+mn-lt"/>
                <a:hlinkClick r:id="rId10"/>
              </a:rPr>
              <a:t>https://benjweinberg.com/2023/09/05/the-unfortunate-rise-of-anti-social-behavior/</a:t>
            </a:r>
            <a:r>
              <a:rPr lang="en-US" sz="1350" dirty="0">
                <a:latin typeface="Arial"/>
                <a:ea typeface="+mn-lt"/>
                <a:cs typeface="+mn-lt"/>
              </a:rPr>
              <a:t> (Accessed 3 November 2024).</a:t>
            </a:r>
          </a:p>
          <a:p>
            <a:r>
              <a:rPr lang="en-US" sz="1350" dirty="0">
                <a:latin typeface="Arial"/>
                <a:ea typeface="+mn-lt"/>
                <a:cs typeface="+mn-lt"/>
              </a:rPr>
              <a:t>Welsh Government (2019) </a:t>
            </a:r>
            <a:r>
              <a:rPr lang="en-US" sz="1350" i="1" dirty="0">
                <a:latin typeface="Arial"/>
                <a:ea typeface="+mn-lt"/>
                <a:cs typeface="+mn-lt"/>
              </a:rPr>
              <a:t>WIMD 2019</a:t>
            </a:r>
            <a:r>
              <a:rPr lang="en-US" sz="1350" dirty="0">
                <a:latin typeface="Arial"/>
                <a:ea typeface="+mn-lt"/>
                <a:cs typeface="+mn-lt"/>
              </a:rPr>
              <a:t>. Available at: </a:t>
            </a:r>
            <a:r>
              <a:rPr lang="en-US" sz="1350" dirty="0">
                <a:latin typeface="Arial"/>
                <a:ea typeface="+mn-lt"/>
                <a:cs typeface="+mn-lt"/>
                <a:hlinkClick r:id="rId11"/>
              </a:rPr>
              <a:t>https://www.swansea.gov.uk/wimd2019?lang=en</a:t>
            </a:r>
            <a:r>
              <a:rPr lang="en-US" sz="1350" dirty="0">
                <a:latin typeface="Arial"/>
                <a:ea typeface="+mn-lt"/>
                <a:cs typeface="+mn-lt"/>
              </a:rPr>
              <a:t> (accessed: 6 0ctober 2024).</a:t>
            </a:r>
          </a:p>
          <a:p>
            <a:r>
              <a:rPr lang="en-US" sz="1350" dirty="0">
                <a:latin typeface="Arial"/>
                <a:ea typeface="+mn-lt"/>
                <a:cs typeface="+mn-lt"/>
              </a:rPr>
              <a:t>UK Government (2023) </a:t>
            </a:r>
            <a:r>
              <a:rPr lang="en-US" sz="1350" i="1" dirty="0">
                <a:latin typeface="Arial"/>
                <a:ea typeface="+mn-lt"/>
                <a:cs typeface="+mn-lt"/>
              </a:rPr>
              <a:t>Anti-social behavior: impacts on individuals and local communities</a:t>
            </a:r>
            <a:r>
              <a:rPr lang="en-US" sz="1350" dirty="0">
                <a:latin typeface="Arial"/>
                <a:ea typeface="+mn-lt"/>
                <a:cs typeface="+mn-lt"/>
              </a:rPr>
              <a:t>. Available at: </a:t>
            </a:r>
            <a:r>
              <a:rPr lang="en-US" sz="1350" dirty="0">
                <a:latin typeface="Arial"/>
                <a:ea typeface="+mn-lt"/>
                <a:cs typeface="+mn-lt"/>
                <a:hlinkClick r:id="rId12"/>
              </a:rPr>
              <a:t>https://www.gov.uk/government/publications/impacts-of-anti-social-behaviour-on-individuals-and-communities/anti-social-behaviour-impacts-on-individuals-and-local-communities#:~:text=Despite%20often%20being%20described%20as,behaviours%20and%20decreased%20economic%20productivity</a:t>
            </a:r>
            <a:r>
              <a:rPr lang="en-US" sz="1350" dirty="0">
                <a:latin typeface="Arial"/>
                <a:ea typeface="+mn-lt"/>
                <a:cs typeface="+mn-lt"/>
              </a:rPr>
              <a:t>.  (accessed: 17 October 2024).</a:t>
            </a:r>
          </a:p>
          <a:p>
            <a:r>
              <a:rPr lang="en-US" sz="1350" dirty="0">
                <a:latin typeface="Arial"/>
                <a:ea typeface="Calibri"/>
                <a:cs typeface="Calibri"/>
              </a:rPr>
              <a:t>UK Government (2023) </a:t>
            </a:r>
            <a:r>
              <a:rPr lang="en-US" sz="1350" i="1" dirty="0">
                <a:latin typeface="Arial"/>
                <a:ea typeface="Calibri"/>
                <a:cs typeface="Calibri"/>
              </a:rPr>
              <a:t>Turnaround </a:t>
            </a:r>
            <a:r>
              <a:rPr lang="en-US" sz="1350" i="1" dirty="0" err="1">
                <a:latin typeface="Arial"/>
                <a:ea typeface="Calibri"/>
                <a:cs typeface="Calibri"/>
              </a:rPr>
              <a:t>programme</a:t>
            </a:r>
            <a:r>
              <a:rPr lang="en-US" sz="1350" dirty="0">
                <a:latin typeface="Arial"/>
                <a:ea typeface="Calibri"/>
                <a:cs typeface="Calibri"/>
              </a:rPr>
              <a:t>. Available at: </a:t>
            </a:r>
            <a:r>
              <a:rPr lang="en-US" sz="1350" dirty="0">
                <a:latin typeface="Arial"/>
                <a:ea typeface="+mn-lt"/>
                <a:cs typeface="+mn-lt"/>
                <a:hlinkClick r:id="rId13"/>
              </a:rPr>
              <a:t>https://www.gov.uk/guidance/turnaround-programme</a:t>
            </a:r>
            <a:r>
              <a:rPr lang="en-US" sz="1350" dirty="0">
                <a:latin typeface="Arial"/>
                <a:ea typeface="+mn-lt"/>
                <a:cs typeface="+mn-lt"/>
              </a:rPr>
              <a:t> (Accessed: 3 November 2024).</a:t>
            </a:r>
            <a:endParaRPr lang="en-US" sz="1350">
              <a:latin typeface="Arial"/>
              <a:ea typeface="Calibri"/>
              <a:cs typeface="Arial"/>
            </a:endParaRPr>
          </a:p>
          <a:p>
            <a:pPr>
              <a:buNone/>
            </a:pPr>
            <a:endParaRPr lang="en-US" sz="1600" dirty="0">
              <a:latin typeface="Arial"/>
              <a:ea typeface="Calibri"/>
              <a:cs typeface="Calibri"/>
            </a:endParaRPr>
          </a:p>
          <a:p>
            <a:pPr>
              <a:buNone/>
            </a:pPr>
            <a:endParaRPr lang="en-US">
              <a:ea typeface="Calibri" panose="020F0502020204030204"/>
              <a:cs typeface="Calibri" panose="020F0502020204030204"/>
            </a:endParaRPr>
          </a:p>
        </p:txBody>
      </p:sp>
    </p:spTree>
    <p:extLst>
      <p:ext uri="{BB962C8B-B14F-4D97-AF65-F5344CB8AC3E}">
        <p14:creationId xmlns:p14="http://schemas.microsoft.com/office/powerpoint/2010/main" val="30062130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Anti-Social Behavior and Crime: can history inform the future?</vt:lpstr>
      <vt:lpstr>PowerPoint Presentation</vt:lpstr>
      <vt:lpstr>Quick recap</vt:lpstr>
      <vt:lpstr>Will Anti-Social Behavior ever go away?</vt:lpstr>
      <vt:lpstr>What counter measures are in place to tackle ASB?</vt:lpstr>
      <vt:lpstr>Can the laws and police powers aimed at preventing ASB make any difference to a deprived area?</vt:lpstr>
      <vt:lpstr>Deprived area paired with effective policing</vt:lpstr>
      <vt:lpstr>The Reality of Anti-social behavior and the impact it has on the future.</vt:lpstr>
      <vt:lpstr>Conclusion/summary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Harvey Thomas (2305659)</cp:lastModifiedBy>
  <cp:revision>1661</cp:revision>
  <dcterms:created xsi:type="dcterms:W3CDTF">2024-01-10T05:19:24Z</dcterms:created>
  <dcterms:modified xsi:type="dcterms:W3CDTF">2024-11-11T22:26:16Z</dcterms:modified>
</cp:coreProperties>
</file>