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57" r:id="rId3"/>
    <p:sldId id="258" r:id="rId4"/>
    <p:sldId id="259" r:id="rId5"/>
    <p:sldId id="261" r:id="rId6"/>
    <p:sldId id="263" r:id="rId7"/>
    <p:sldId id="264" r:id="rId8"/>
  </p:sldIdLst>
  <p:sldSz cx="6858000" cy="12192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1105E"/>
    <a:srgbClr val="63A2C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756" dt="2026-10-16T11:45:52.182"/>
    <p1510:client id="{042CE52E-6349-E8DD-F4BA-8B5C50E40F6D}" v="4434" dt="2026-10-14T15:54:57.069"/>
    <p1510:client id="{22D821A4-B14F-1E0B-5F12-02AA6090B2A2}" v="5" dt="2026-10-16T09:29:02.948"/>
    <p1510:client id="{64465228-91C5-ED7C-E06E-3EE897CC0BDC}" v="443" dt="2026-10-14T13:18:43.535"/>
    <p1510:client id="{837DF7B2-AF5E-900D-98E9-0EED28446B15}" v="1226" dt="2026-10-16T11:36:08.386"/>
    <p1510:client id="{D52050D0-7B31-51CA-DE2E-91A60246906D}" v="4565" dt="2026-10-14T19:08:21.6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57250" y="1995312"/>
            <a:ext cx="5143500" cy="4244622"/>
          </a:xfrm>
        </p:spPr>
        <p:txBody>
          <a:bodyPr anchor="b"/>
          <a:lstStyle>
            <a:lvl1pPr algn="ctr">
              <a:defRPr sz="3375"/>
            </a:lvl1pPr>
          </a:lstStyle>
          <a:p>
            <a:r>
              <a:rPr lang="en-GB"/>
              <a:t>Click to edit Master title style</a:t>
            </a:r>
          </a:p>
        </p:txBody>
      </p:sp>
      <p:sp>
        <p:nvSpPr>
          <p:cNvPr id="3" name="Subtitle 2"/>
          <p:cNvSpPr>
            <a:spLocks noGrp="1"/>
          </p:cNvSpPr>
          <p:nvPr>
            <p:ph type="subTitle" idx="1"/>
          </p:nvPr>
        </p:nvSpPr>
        <p:spPr>
          <a:xfrm>
            <a:off x="857250" y="6403623"/>
            <a:ext cx="5143500" cy="2943577"/>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5"/>
            <a:ext cx="5915025" cy="5071532"/>
          </a:xfrm>
        </p:spPr>
        <p:txBody>
          <a:bodyPr anchor="b"/>
          <a:lstStyle>
            <a:lvl1pPr>
              <a:defRPr sz="3375"/>
            </a:lvl1pPr>
          </a:lstStyle>
          <a:p>
            <a:r>
              <a:rPr lang="en-GB"/>
              <a:t>Click to edit Master title style</a:t>
            </a:r>
          </a:p>
        </p:txBody>
      </p:sp>
      <p:sp>
        <p:nvSpPr>
          <p:cNvPr id="3" name="Text Placeholder 2"/>
          <p:cNvSpPr>
            <a:spLocks noGrp="1"/>
          </p:cNvSpPr>
          <p:nvPr>
            <p:ph type="body" idx="1"/>
          </p:nvPr>
        </p:nvSpPr>
        <p:spPr>
          <a:xfrm>
            <a:off x="467916" y="8159046"/>
            <a:ext cx="5915025" cy="2666999"/>
          </a:xfrm>
        </p:spPr>
        <p:txBody>
          <a:bodyPr/>
          <a:lstStyle>
            <a:lvl1pPr marL="0" indent="0">
              <a:buNone/>
              <a:defRPr sz="1350">
                <a:solidFill>
                  <a:schemeClr val="tx1">
                    <a:tint val="82000"/>
                  </a:schemeClr>
                </a:solidFill>
              </a:defRPr>
            </a:lvl1pPr>
            <a:lvl2pPr marL="257175" indent="0">
              <a:buNone/>
              <a:defRPr sz="1125">
                <a:solidFill>
                  <a:schemeClr val="tx1">
                    <a:tint val="82000"/>
                  </a:schemeClr>
                </a:solidFill>
              </a:defRPr>
            </a:lvl2pPr>
            <a:lvl3pPr marL="514350" indent="0">
              <a:buNone/>
              <a:defRPr sz="1013">
                <a:solidFill>
                  <a:schemeClr val="tx1">
                    <a:tint val="82000"/>
                  </a:schemeClr>
                </a:solidFill>
              </a:defRPr>
            </a:lvl3pPr>
            <a:lvl4pPr marL="771525" indent="0">
              <a:buNone/>
              <a:defRPr sz="900">
                <a:solidFill>
                  <a:schemeClr val="tx1">
                    <a:tint val="82000"/>
                  </a:schemeClr>
                </a:solidFill>
              </a:defRPr>
            </a:lvl4pPr>
            <a:lvl5pPr marL="1028700" indent="0">
              <a:buNone/>
              <a:defRPr sz="900">
                <a:solidFill>
                  <a:schemeClr val="tx1">
                    <a:tint val="82000"/>
                  </a:schemeClr>
                </a:solidFill>
              </a:defRPr>
            </a:lvl5pPr>
            <a:lvl6pPr marL="1285875" indent="0">
              <a:buNone/>
              <a:defRPr sz="900">
                <a:solidFill>
                  <a:schemeClr val="tx1">
                    <a:tint val="82000"/>
                  </a:schemeClr>
                </a:solidFill>
              </a:defRPr>
            </a:lvl6pPr>
            <a:lvl7pPr marL="1543050" indent="0">
              <a:buNone/>
              <a:defRPr sz="900">
                <a:solidFill>
                  <a:schemeClr val="tx1">
                    <a:tint val="82000"/>
                  </a:schemeClr>
                </a:solidFill>
              </a:defRPr>
            </a:lvl7pPr>
            <a:lvl8pPr marL="1800225" indent="0">
              <a:buNone/>
              <a:defRPr sz="900">
                <a:solidFill>
                  <a:schemeClr val="tx1">
                    <a:tint val="82000"/>
                  </a:schemeClr>
                </a:solidFill>
              </a:defRPr>
            </a:lvl8pPr>
            <a:lvl9pPr marL="2057400" indent="0">
              <a:buNone/>
              <a:defRPr sz="9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71488"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3471863"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2"/>
            <a:ext cx="5915025" cy="2356556"/>
          </a:xfrm>
        </p:spPr>
        <p:txBody>
          <a:bodyPr/>
          <a:lstStyle/>
          <a:p>
            <a:r>
              <a:rPr lang="en-GB"/>
              <a:t>Click to edit Master title style</a:t>
            </a:r>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3" cy="2844800"/>
          </a:xfrm>
        </p:spPr>
        <p:txBody>
          <a:bodyPr anchor="b"/>
          <a:lstStyle>
            <a:lvl1pPr>
              <a:defRPr sz="1800"/>
            </a:lvl1pPr>
          </a:lstStyle>
          <a:p>
            <a:r>
              <a:rPr lang="en-GB"/>
              <a:t>Click to edit Master title style</a:t>
            </a:r>
          </a:p>
        </p:txBody>
      </p:sp>
      <p:sp>
        <p:nvSpPr>
          <p:cNvPr id="3" name="Content Placeholder 2"/>
          <p:cNvSpPr>
            <a:spLocks noGrp="1"/>
          </p:cNvSpPr>
          <p:nvPr>
            <p:ph idx="1"/>
          </p:nvPr>
        </p:nvSpPr>
        <p:spPr>
          <a:xfrm>
            <a:off x="2915543" y="1755423"/>
            <a:ext cx="3471863" cy="8664222"/>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3" cy="2844800"/>
          </a:xfrm>
        </p:spPr>
        <p:txBody>
          <a:bodyPr anchor="b"/>
          <a:lstStyle>
            <a:lvl1pPr>
              <a:defRPr sz="1800"/>
            </a:lvl1pPr>
          </a:lstStyle>
          <a:p>
            <a:r>
              <a:rPr lang="en-GB"/>
              <a:t>Click to edit Master title style</a:t>
            </a:r>
          </a:p>
        </p:txBody>
      </p:sp>
      <p:sp>
        <p:nvSpPr>
          <p:cNvPr id="3" name="Picture Placeholder 2"/>
          <p:cNvSpPr>
            <a:spLocks noGrp="1"/>
          </p:cNvSpPr>
          <p:nvPr>
            <p:ph type="pic" idx="1"/>
          </p:nvPr>
        </p:nvSpPr>
        <p:spPr>
          <a:xfrm>
            <a:off x="2915543" y="1755423"/>
            <a:ext cx="3471863" cy="8664222"/>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GB"/>
          </a:p>
        </p:txBody>
      </p:sp>
      <p:sp>
        <p:nvSpPr>
          <p:cNvPr id="4" name="Text Placeholder 3"/>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6" y="649111"/>
            <a:ext cx="1478756" cy="10332156"/>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71487" y="649111"/>
            <a:ext cx="4350544" cy="1033215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2"/>
            <a:ext cx="5915025" cy="2356556"/>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471488" y="11300179"/>
            <a:ext cx="1543050" cy="649111"/>
          </a:xfrm>
          <a:prstGeom prst="rect">
            <a:avLst/>
          </a:prstGeom>
        </p:spPr>
        <p:txBody>
          <a:bodyPr vert="horz" lIns="91440" tIns="45720" rIns="91440" bIns="45720" rtlCol="0" anchor="ctr"/>
          <a:lstStyle>
            <a:lvl1pPr algn="l">
              <a:defRPr sz="675">
                <a:solidFill>
                  <a:schemeClr val="tx1">
                    <a:tint val="82000"/>
                  </a:schemeClr>
                </a:solidFill>
              </a:defRPr>
            </a:lvl1pPr>
          </a:lstStyle>
          <a:p>
            <a:fld id="{846CE7D5-CF57-46EF-B807-FDD0502418D4}" type="datetimeFigureOut">
              <a:rPr lang="en-GB" smtClean="0"/>
              <a:t>16/10/2026</a:t>
            </a:fld>
            <a:endParaRPr lang="en-GB"/>
          </a:p>
        </p:txBody>
      </p:sp>
      <p:sp>
        <p:nvSpPr>
          <p:cNvPr id="5" name="Footer Placeholder 4"/>
          <p:cNvSpPr>
            <a:spLocks noGrp="1"/>
          </p:cNvSpPr>
          <p:nvPr>
            <p:ph type="ftr" sz="quarter" idx="3"/>
          </p:nvPr>
        </p:nvSpPr>
        <p:spPr>
          <a:xfrm>
            <a:off x="2271713" y="11300179"/>
            <a:ext cx="2314575" cy="649111"/>
          </a:xfrm>
          <a:prstGeom prst="rect">
            <a:avLst/>
          </a:prstGeom>
        </p:spPr>
        <p:txBody>
          <a:bodyPr vert="horz" lIns="91440" tIns="45720" rIns="91440" bIns="45720" rtlCol="0" anchor="ctr"/>
          <a:lstStyle>
            <a:lvl1pPr algn="ctr">
              <a:defRPr sz="675">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4843463" y="11300179"/>
            <a:ext cx="1543050" cy="649111"/>
          </a:xfrm>
          <a:prstGeom prst="rect">
            <a:avLst/>
          </a:prstGeom>
        </p:spPr>
        <p:txBody>
          <a:bodyPr vert="horz" lIns="91440" tIns="45720" rIns="91440" bIns="45720" rtlCol="0" anchor="ctr"/>
          <a:lstStyle>
            <a:lvl1pPr algn="r">
              <a:defRPr sz="675">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81CEAE-FC5C-80DD-F730-97397F441878}"/>
              </a:ext>
            </a:extLst>
          </p:cNvPr>
          <p:cNvSpPr txBox="1"/>
          <p:nvPr/>
        </p:nvSpPr>
        <p:spPr>
          <a:xfrm>
            <a:off x="132" y="4944917"/>
            <a:ext cx="6861128" cy="2308324"/>
          </a:xfrm>
          <a:prstGeom prst="rect">
            <a:avLst/>
          </a:prstGeom>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4800" b="1">
              <a:solidFill>
                <a:srgbClr val="FFFFFF"/>
              </a:solidFill>
            </a:endParaRPr>
          </a:p>
          <a:p>
            <a:pPr algn="ctr"/>
            <a:r>
              <a:rPr lang="en-US" sz="4800" b="1">
                <a:solidFill>
                  <a:srgbClr val="FFFFFF"/>
                </a:solidFill>
              </a:rPr>
              <a:t>DECISION LOG</a:t>
            </a:r>
          </a:p>
          <a:p>
            <a:pPr algn="ctr"/>
            <a:endParaRPr lang="en-US" sz="4800" b="1"/>
          </a:p>
        </p:txBody>
      </p:sp>
    </p:spTree>
    <p:extLst>
      <p:ext uri="{BB962C8B-B14F-4D97-AF65-F5344CB8AC3E}">
        <p14:creationId xmlns:p14="http://schemas.microsoft.com/office/powerpoint/2010/main" val="2414486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075C607-7E63-898E-F735-23C9DFAF9A6E}"/>
              </a:ext>
            </a:extLst>
          </p:cNvPr>
          <p:cNvSpPr txBox="1"/>
          <p:nvPr/>
        </p:nvSpPr>
        <p:spPr>
          <a:xfrm>
            <a:off x="9778" y="-3260"/>
            <a:ext cx="6861128" cy="1569660"/>
          </a:xfrm>
          <a:prstGeom prst="rect">
            <a:avLst/>
          </a:prstGeom>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3600" b="1"/>
          </a:p>
          <a:p>
            <a:pPr algn="ctr"/>
            <a:r>
              <a:rPr lang="en-US" sz="3600" b="1"/>
              <a:t>Why I Chose This Tool?</a:t>
            </a:r>
          </a:p>
          <a:p>
            <a:pPr algn="ctr"/>
            <a:endParaRPr lang="en-US" sz="2400"/>
          </a:p>
        </p:txBody>
      </p:sp>
      <p:sp>
        <p:nvSpPr>
          <p:cNvPr id="5" name="TextBox 4">
            <a:extLst>
              <a:ext uri="{FF2B5EF4-FFF2-40B4-BE49-F238E27FC236}">
                <a16:creationId xmlns:a16="http://schemas.microsoft.com/office/drawing/2014/main" id="{0406D5ED-3F34-9009-DBFF-2AF1A1BB9137}"/>
              </a:ext>
            </a:extLst>
          </p:cNvPr>
          <p:cNvSpPr txBox="1"/>
          <p:nvPr/>
        </p:nvSpPr>
        <p:spPr>
          <a:xfrm>
            <a:off x="2411" y="1555347"/>
            <a:ext cx="6877291" cy="104336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b="1"/>
          </a:p>
          <a:p>
            <a:r>
              <a:rPr lang="en-GB" sz="2800" b="1"/>
              <a:t>The tool I chose to use</a:t>
            </a:r>
            <a:r>
              <a:rPr lang="en-GB" sz="2800"/>
              <a:t> for my task was PowerPoint to create a price list for my chosen scenario. I chose this tool because I am quite familiar with it and feel comfortable using it. </a:t>
            </a:r>
            <a:endParaRPr lang="en-GB"/>
          </a:p>
          <a:p>
            <a:endParaRPr lang="en-GB" sz="2800"/>
          </a:p>
          <a:p>
            <a:r>
              <a:rPr lang="en-GB" sz="2800"/>
              <a:t>PowerPoint helps me put all information in one place and present it in a clear and tidy way. I can use different colours, headings and text boxes to organise the information clearly. This makes my price list look more professional and helps customers find the prices they need without causing any confusion.</a:t>
            </a:r>
          </a:p>
          <a:p>
            <a:endParaRPr lang="en-GB" sz="2800"/>
          </a:p>
          <a:p>
            <a:r>
              <a:rPr lang="en-GB" sz="2800"/>
              <a:t>Being familiar with PowerPoint helped me choose this tool that suited the task. I already had some understanding of its features, which made it easier for me to get started and focus on creating a price list that would be suitable for a business. </a:t>
            </a:r>
          </a:p>
          <a:p>
            <a:endParaRPr lang="en-GB" sz="2800"/>
          </a:p>
          <a:p>
            <a:endParaRPr lang="en-GB" sz="2800"/>
          </a:p>
        </p:txBody>
      </p:sp>
    </p:spTree>
    <p:extLst>
      <p:ext uri="{BB962C8B-B14F-4D97-AF65-F5344CB8AC3E}">
        <p14:creationId xmlns:p14="http://schemas.microsoft.com/office/powerpoint/2010/main" val="3150191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9F3CE7B-20C4-FECB-70E2-C0C9D8A1D5CA}"/>
              </a:ext>
            </a:extLst>
          </p:cNvPr>
          <p:cNvSpPr txBox="1"/>
          <p:nvPr/>
        </p:nvSpPr>
        <p:spPr>
          <a:xfrm>
            <a:off x="9778" y="-3260"/>
            <a:ext cx="6861128" cy="1569660"/>
          </a:xfrm>
          <a:prstGeom prst="rect">
            <a:avLst/>
          </a:prstGeom>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3600" b="1"/>
          </a:p>
          <a:p>
            <a:pPr algn="ctr"/>
            <a:r>
              <a:rPr lang="en-US" sz="3600" b="1"/>
              <a:t>What Information I Used..</a:t>
            </a:r>
          </a:p>
          <a:p>
            <a:pPr algn="ctr"/>
            <a:endParaRPr lang="en-US" sz="2400"/>
          </a:p>
        </p:txBody>
      </p:sp>
      <p:sp>
        <p:nvSpPr>
          <p:cNvPr id="6" name="TextBox 5">
            <a:extLst>
              <a:ext uri="{FF2B5EF4-FFF2-40B4-BE49-F238E27FC236}">
                <a16:creationId xmlns:a16="http://schemas.microsoft.com/office/drawing/2014/main" id="{CF7B22B3-918B-4E50-F804-357FD86AB43A}"/>
              </a:ext>
            </a:extLst>
          </p:cNvPr>
          <p:cNvSpPr txBox="1"/>
          <p:nvPr/>
        </p:nvSpPr>
        <p:spPr>
          <a:xfrm>
            <a:off x="20999" y="1720067"/>
            <a:ext cx="6820014" cy="76328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dirty="0"/>
              <a:t>The information I used</a:t>
            </a:r>
            <a:r>
              <a:rPr lang="en-GB" sz="2200" dirty="0"/>
              <a:t> was the prices and services provided for the Campus Print Hub from the DS2 Business Digital Task: Assessment Information and Help.</a:t>
            </a:r>
            <a:r>
              <a:rPr lang="en-GB" sz="2200" b="1"/>
              <a:t> (UNIVERSITY OF WALES TRINITY SAINT DAVID, 2026). </a:t>
            </a:r>
            <a:r>
              <a:rPr lang="en-GB" sz="2200" dirty="0"/>
              <a:t>This included different printing options, binding services, laminating  services and poster printing. All the information was given to me by my tutor in a simple text format. </a:t>
            </a:r>
          </a:p>
          <a:p>
            <a:endParaRPr lang="en-GB" sz="2200" dirty="0"/>
          </a:p>
          <a:p>
            <a:r>
              <a:rPr lang="en-GB" sz="2200" dirty="0"/>
              <a:t>I selected this information because it was important for customers to know what services were available and how much each service costs. I included the prices next to the correct services so customers could easily find the information they needed. </a:t>
            </a:r>
            <a:r>
              <a:rPr lang="en-GB" sz="2200" b="1"/>
              <a:t>(RUMANT, </a:t>
            </a:r>
            <a:r>
              <a:rPr lang="en-GB" sz="2200" b="1" dirty="0"/>
              <a:t>2025)</a:t>
            </a:r>
          </a:p>
          <a:p>
            <a:endParaRPr lang="en-GB" sz="2200" dirty="0"/>
          </a:p>
          <a:p>
            <a:r>
              <a:rPr lang="en-GB" sz="2200"/>
              <a:t>I also made sure the information was organised into different sections, making it easier for customers to compare the services and prices before deciding. </a:t>
            </a:r>
            <a:endParaRPr lang="en-GB" sz="2200" dirty="0"/>
          </a:p>
          <a:p>
            <a:endParaRPr lang="en-GB"/>
          </a:p>
          <a:p>
            <a:r>
              <a:rPr lang="en-GB" sz="2200" b="1" u="sng"/>
              <a:t>Reference Log</a:t>
            </a:r>
          </a:p>
          <a:p>
            <a:endParaRPr lang="en-GB" dirty="0"/>
          </a:p>
          <a:p>
            <a:endParaRPr lang="en-GB" dirty="0"/>
          </a:p>
          <a:p>
            <a:endParaRPr lang="en-GB" dirty="0"/>
          </a:p>
        </p:txBody>
      </p:sp>
      <p:sp>
        <p:nvSpPr>
          <p:cNvPr id="3" name="TextBox 2">
            <a:extLst>
              <a:ext uri="{FF2B5EF4-FFF2-40B4-BE49-F238E27FC236}">
                <a16:creationId xmlns:a16="http://schemas.microsoft.com/office/drawing/2014/main" id="{643CB17C-2C74-0A38-9FA1-6E461DBF113D}"/>
              </a:ext>
            </a:extLst>
          </p:cNvPr>
          <p:cNvSpPr txBox="1"/>
          <p:nvPr/>
        </p:nvSpPr>
        <p:spPr>
          <a:xfrm rot="-10800000" flipV="1">
            <a:off x="55463" y="8575696"/>
            <a:ext cx="6833885" cy="28777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t>University Of Wales Trinity Saint David(2026)</a:t>
            </a:r>
            <a:r>
              <a:rPr lang="en-US" i="1" dirty="0" err="1"/>
              <a:t>AssessmentBusinessDigitalTask:Assessmentinformationandandhelp</a:t>
            </a:r>
            <a:r>
              <a:rPr lang="en-US" dirty="0"/>
              <a:t> Available at: </a:t>
            </a:r>
            <a:r>
              <a:rPr lang="en-US" u="sng" dirty="0">
                <a:solidFill>
                  <a:srgbClr val="0070C0"/>
                </a:solidFill>
              </a:rPr>
              <a:t>https://moodle.uwtsd.ac.uk/mod/</a:t>
            </a:r>
            <a:r>
              <a:rPr lang="en-US" u="sng" dirty="0" err="1">
                <a:solidFill>
                  <a:srgbClr val="0070C0"/>
                </a:solidFill>
              </a:rPr>
              <a:t>hvp</a:t>
            </a:r>
            <a:r>
              <a:rPr lang="en-US" u="sng" dirty="0">
                <a:solidFill>
                  <a:srgbClr val="0070C0"/>
                </a:solidFill>
              </a:rPr>
              <a:t>/</a:t>
            </a:r>
            <a:r>
              <a:rPr lang="en-US" u="sng" dirty="0" err="1">
                <a:solidFill>
                  <a:srgbClr val="0070C0"/>
                </a:solidFill>
              </a:rPr>
              <a:t>view.php?id</a:t>
            </a:r>
            <a:r>
              <a:rPr lang="en-US" u="sng" dirty="0">
                <a:solidFill>
                  <a:srgbClr val="0070C0"/>
                </a:solidFill>
              </a:rPr>
              <a:t>=739027#h5pbookid=501&amp;chapter=h5p-interactive-book-chapter-7cfb5d1a-af2a-48dd-8770-5c8e50dce86e§ion=0&amp;focus=false</a:t>
            </a:r>
            <a:r>
              <a:rPr lang="en-US" dirty="0"/>
              <a:t> [Accessed 14 Oct 2026]</a:t>
            </a:r>
          </a:p>
          <a:p>
            <a:endParaRPr lang="en-US" dirty="0"/>
          </a:p>
          <a:p>
            <a:endParaRPr lang="en-US" dirty="0"/>
          </a:p>
          <a:p>
            <a:pPr algn="ctr"/>
            <a:endParaRPr lang="en-GB" sz="1900"/>
          </a:p>
        </p:txBody>
      </p:sp>
      <p:sp>
        <p:nvSpPr>
          <p:cNvPr id="5" name="TextBox 4">
            <a:extLst>
              <a:ext uri="{FF2B5EF4-FFF2-40B4-BE49-F238E27FC236}">
                <a16:creationId xmlns:a16="http://schemas.microsoft.com/office/drawing/2014/main" id="{AD5A2C00-E558-9FD0-7951-C1A39ACBB38F}"/>
              </a:ext>
            </a:extLst>
          </p:cNvPr>
          <p:cNvSpPr txBox="1"/>
          <p:nvPr/>
        </p:nvSpPr>
        <p:spPr>
          <a:xfrm>
            <a:off x="55463" y="10716228"/>
            <a:ext cx="642877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latin typeface="ui-sans-serif"/>
                <a:ea typeface="ui-sans-serif"/>
                <a:cs typeface="ui-sans-serif"/>
              </a:rPr>
              <a:t>Create</a:t>
            </a:r>
            <a:r>
              <a:rPr lang="en-US" b="0" i="1" dirty="0">
                <a:latin typeface="ui-sans-serif"/>
                <a:ea typeface="ui-sans-serif"/>
                <a:cs typeface="ui-sans-serif"/>
              </a:rPr>
              <a:t> a price list</a:t>
            </a:r>
            <a:r>
              <a:rPr lang="en-US" b="0" i="0" dirty="0">
                <a:latin typeface="ui-sans-serif"/>
                <a:ea typeface="ui-sans-serif"/>
                <a:cs typeface="ui-sans-serif"/>
              </a:rPr>
              <a:t>. [online] </a:t>
            </a:r>
            <a:r>
              <a:rPr lang="en-US" b="0" i="0" dirty="0" err="1">
                <a:latin typeface="ui-sans-serif"/>
                <a:ea typeface="ui-sans-serif"/>
                <a:cs typeface="ui-sans-serif"/>
              </a:rPr>
              <a:t>MicrosoftLearn</a:t>
            </a:r>
            <a:r>
              <a:rPr lang="en-US" b="0" i="0" dirty="0">
                <a:latin typeface="ui-sans-serif"/>
                <a:ea typeface="ui-sans-serif"/>
                <a:cs typeface="ui-sans-serif"/>
              </a:rPr>
              <a:t>. Available at:</a:t>
            </a:r>
            <a:r>
              <a:rPr lang="en-US" b="0" i="0" dirty="0">
                <a:solidFill>
                  <a:srgbClr val="818181"/>
                </a:solidFill>
                <a:latin typeface="ui-sans-serif"/>
                <a:ea typeface="ui-sans-serif"/>
                <a:cs typeface="ui-sans-serif"/>
              </a:rPr>
              <a:t> </a:t>
            </a:r>
            <a:r>
              <a:rPr lang="en-US" b="0" i="0" u="sng" dirty="0">
                <a:solidFill>
                  <a:srgbClr val="0070C0"/>
                </a:solidFill>
                <a:latin typeface="ui-sans-serif"/>
                <a:ea typeface="ui-sans-serif"/>
                <a:cs typeface="ui-sans-serif"/>
              </a:rPr>
              <a:t>https://learn.microsoft.com/en-us/dynamics365/project-operations/psa/create-price-lis</a:t>
            </a:r>
            <a:r>
              <a:rPr lang="en-US" b="0" i="0" dirty="0">
                <a:solidFill>
                  <a:srgbClr val="0070C0"/>
                </a:solidFill>
                <a:latin typeface="ui-sans-serif"/>
                <a:ea typeface="ui-sans-serif"/>
                <a:cs typeface="ui-sans-serif"/>
              </a:rPr>
              <a:t>t</a:t>
            </a:r>
            <a:r>
              <a:rPr lang="en-US" b="0" i="0" dirty="0">
                <a:latin typeface="ui-sans-serif"/>
                <a:ea typeface="ui-sans-serif"/>
                <a:cs typeface="ui-sans-serif"/>
              </a:rPr>
              <a:t> </a:t>
            </a:r>
            <a:r>
              <a:rPr lang="en-US" b="0" i="0" dirty="0">
                <a:latin typeface="Aptos"/>
                <a:ea typeface="ui-sans-serif"/>
                <a:cs typeface="ui-sans-serif"/>
              </a:rPr>
              <a:t>[Accessed 16 Oct. 2026]</a:t>
            </a:r>
            <a:endParaRPr lang="en-US" dirty="0">
              <a:latin typeface="Aptos"/>
            </a:endParaRPr>
          </a:p>
          <a:p>
            <a:pPr algn="ctr"/>
            <a:endParaRPr lang="en-GB"/>
          </a:p>
        </p:txBody>
      </p:sp>
    </p:spTree>
    <p:extLst>
      <p:ext uri="{BB962C8B-B14F-4D97-AF65-F5344CB8AC3E}">
        <p14:creationId xmlns:p14="http://schemas.microsoft.com/office/powerpoint/2010/main" val="3472567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6963F-22D4-0E05-F0C3-67D23BA1FD7E}"/>
              </a:ext>
            </a:extLst>
          </p:cNvPr>
          <p:cNvSpPr txBox="1"/>
          <p:nvPr/>
        </p:nvSpPr>
        <p:spPr>
          <a:xfrm>
            <a:off x="9778" y="-3260"/>
            <a:ext cx="6861128" cy="1754326"/>
          </a:xfrm>
          <a:prstGeom prst="rect">
            <a:avLst/>
          </a:prstGeom>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3600" b="1"/>
          </a:p>
          <a:p>
            <a:pPr algn="ctr"/>
            <a:r>
              <a:rPr lang="en-US" sz="3600" b="1"/>
              <a:t>What Changes I Made?</a:t>
            </a:r>
          </a:p>
          <a:p>
            <a:pPr algn="ctr"/>
            <a:endParaRPr lang="en-US" sz="3600" b="1"/>
          </a:p>
        </p:txBody>
      </p:sp>
      <p:sp>
        <p:nvSpPr>
          <p:cNvPr id="4" name="TextBox 3">
            <a:extLst>
              <a:ext uri="{FF2B5EF4-FFF2-40B4-BE49-F238E27FC236}">
                <a16:creationId xmlns:a16="http://schemas.microsoft.com/office/drawing/2014/main" id="{3436C649-92AC-96B0-DC1A-51D8C47A7E0C}"/>
              </a:ext>
            </a:extLst>
          </p:cNvPr>
          <p:cNvSpPr txBox="1"/>
          <p:nvPr/>
        </p:nvSpPr>
        <p:spPr>
          <a:xfrm>
            <a:off x="-2582" y="1551319"/>
            <a:ext cx="6862283" cy="104336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p>
          <a:p>
            <a:r>
              <a:rPr lang="en-GB" sz="2800"/>
              <a:t>While creating my price list, I found it difficult to choose the right colours and formatting. It took me some time to find a design that looked suitable for a business.</a:t>
            </a:r>
          </a:p>
          <a:p>
            <a:endParaRPr lang="en-GB" sz="2800"/>
          </a:p>
          <a:p>
            <a:r>
              <a:rPr lang="en-GB" sz="2800"/>
              <a:t>Another difficulty I faced was getting everything into the correct position. Whenever I adjusted one part of the price list, another would move out of place. For example, when I was aligning the text, the title would move out of position. </a:t>
            </a:r>
          </a:p>
          <a:p>
            <a:endParaRPr lang="en-GB" sz="2800"/>
          </a:p>
          <a:p>
            <a:r>
              <a:rPr lang="en-GB" sz="2800"/>
              <a:t>While trying to fix this, I learned how to group text and other elements together in PowerPoint. This allowed me to move them together instead of adjusting each part separately.</a:t>
            </a:r>
          </a:p>
          <a:p>
            <a:endParaRPr lang="en-GB" sz="2800"/>
          </a:p>
          <a:p>
            <a:r>
              <a:rPr lang="en-GB" sz="2800" b="1"/>
              <a:t>By making these changes</a:t>
            </a:r>
            <a:r>
              <a:rPr lang="en-GB" sz="2800"/>
              <a:t>, I was able to organise my price list more effectively and improve its overall appearance. I also learned a new PowerPoint skill that I can use again in the future. </a:t>
            </a:r>
          </a:p>
        </p:txBody>
      </p:sp>
    </p:spTree>
    <p:extLst>
      <p:ext uri="{BB962C8B-B14F-4D97-AF65-F5344CB8AC3E}">
        <p14:creationId xmlns:p14="http://schemas.microsoft.com/office/powerpoint/2010/main" val="1880160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0AD193-CABD-4190-7827-270D9F45DCC3}"/>
              </a:ext>
            </a:extLst>
          </p:cNvPr>
          <p:cNvSpPr txBox="1"/>
          <p:nvPr/>
        </p:nvSpPr>
        <p:spPr>
          <a:xfrm>
            <a:off x="9778" y="-3260"/>
            <a:ext cx="6861128" cy="1754326"/>
          </a:xfrm>
          <a:prstGeom prst="rect">
            <a:avLst/>
          </a:prstGeom>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3600"/>
          </a:p>
          <a:p>
            <a:pPr algn="ctr"/>
            <a:r>
              <a:rPr lang="en-US" sz="3600" b="1"/>
              <a:t>How I Improved My Work?</a:t>
            </a:r>
          </a:p>
          <a:p>
            <a:pPr algn="ctr"/>
            <a:endParaRPr lang="en-US" sz="3600" b="1"/>
          </a:p>
        </p:txBody>
      </p:sp>
      <p:sp>
        <p:nvSpPr>
          <p:cNvPr id="5" name="TextBox 4">
            <a:extLst>
              <a:ext uri="{FF2B5EF4-FFF2-40B4-BE49-F238E27FC236}">
                <a16:creationId xmlns:a16="http://schemas.microsoft.com/office/drawing/2014/main" id="{A1FF5A5B-90AF-5060-7A52-1AA43C997F16}"/>
              </a:ext>
            </a:extLst>
          </p:cNvPr>
          <p:cNvSpPr txBox="1"/>
          <p:nvPr/>
        </p:nvSpPr>
        <p:spPr>
          <a:xfrm>
            <a:off x="6941" y="2212271"/>
            <a:ext cx="6861128" cy="1092606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000000"/>
                </a:solidFill>
              </a:rPr>
              <a:t>I improved my work</a:t>
            </a:r>
            <a:r>
              <a:rPr lang="en-GB" sz="2800">
                <a:solidFill>
                  <a:srgbClr val="000000"/>
                </a:solidFill>
              </a:rPr>
              <a:t> by making my price list look neat, clear and attractive so that customers could easily read it.</a:t>
            </a:r>
          </a:p>
          <a:p>
            <a:endParaRPr lang="en-GB" sz="2800">
              <a:solidFill>
                <a:srgbClr val="000000"/>
              </a:solidFill>
            </a:endParaRPr>
          </a:p>
          <a:p>
            <a:r>
              <a:rPr lang="en-GB" sz="2800">
                <a:solidFill>
                  <a:srgbClr val="000000"/>
                </a:solidFill>
              </a:rPr>
              <a:t>When I first started, my ideas were not organised, and I was unsure how I wanted everything to look. However, as I continued working on my price list, my ideas became clearer as I bought everything together.</a:t>
            </a:r>
          </a:p>
          <a:p>
            <a:endParaRPr lang="en-GB" sz="2800">
              <a:solidFill>
                <a:srgbClr val="000000"/>
              </a:solidFill>
            </a:endParaRPr>
          </a:p>
          <a:p>
            <a:r>
              <a:rPr lang="en-GB" sz="2800">
                <a:solidFill>
                  <a:srgbClr val="000000"/>
                </a:solidFill>
              </a:rPr>
              <a:t>I made sure the services and prices were presented clearly, with suitable headings and spacing. This improved the overall appearance of my price list and made it easier for customers to find the information they needed.</a:t>
            </a:r>
          </a:p>
          <a:p>
            <a:endParaRPr lang="en-GB" sz="2800">
              <a:solidFill>
                <a:srgbClr val="000000"/>
              </a:solidFill>
            </a:endParaRPr>
          </a:p>
          <a:p>
            <a:r>
              <a:rPr lang="en-GB" sz="2800">
                <a:solidFill>
                  <a:srgbClr val="000000"/>
                </a:solidFill>
              </a:rPr>
              <a:t>I believe these improvements made my work more suitable for a business because customers can quickly understand the services available and their associated prices. </a:t>
            </a:r>
          </a:p>
          <a:p>
            <a:pPr algn="ctr"/>
            <a:endParaRPr lang="en-US" sz="3600" b="1"/>
          </a:p>
          <a:p>
            <a:pPr algn="ctr"/>
            <a:endParaRPr lang="en-US" sz="2400"/>
          </a:p>
        </p:txBody>
      </p:sp>
    </p:spTree>
    <p:extLst>
      <p:ext uri="{BB962C8B-B14F-4D97-AF65-F5344CB8AC3E}">
        <p14:creationId xmlns:p14="http://schemas.microsoft.com/office/powerpoint/2010/main" val="3123464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4F4223-A5C4-0E1A-E62D-EDBBEE3C95E5}"/>
              </a:ext>
            </a:extLst>
          </p:cNvPr>
          <p:cNvSpPr txBox="1"/>
          <p:nvPr/>
        </p:nvSpPr>
        <p:spPr>
          <a:xfrm>
            <a:off x="9778" y="-3260"/>
            <a:ext cx="6861128" cy="1754326"/>
          </a:xfrm>
          <a:prstGeom prst="rect">
            <a:avLst/>
          </a:prstGeom>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3600"/>
          </a:p>
          <a:p>
            <a:pPr algn="ctr"/>
            <a:r>
              <a:rPr lang="en-US" sz="3600" b="1"/>
              <a:t>Feedback I Used...</a:t>
            </a:r>
            <a:endParaRPr lang="en-US"/>
          </a:p>
          <a:p>
            <a:pPr algn="ctr"/>
            <a:endParaRPr lang="en-US" sz="3600" b="1"/>
          </a:p>
        </p:txBody>
      </p:sp>
      <p:sp>
        <p:nvSpPr>
          <p:cNvPr id="4" name="TextBox 3">
            <a:extLst>
              <a:ext uri="{FF2B5EF4-FFF2-40B4-BE49-F238E27FC236}">
                <a16:creationId xmlns:a16="http://schemas.microsoft.com/office/drawing/2014/main" id="{619F2299-3A8C-7610-03E1-55B484104C40}"/>
              </a:ext>
            </a:extLst>
          </p:cNvPr>
          <p:cNvSpPr txBox="1"/>
          <p:nvPr/>
        </p:nvSpPr>
        <p:spPr>
          <a:xfrm>
            <a:off x="45989" y="1751408"/>
            <a:ext cx="6833317" cy="111722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I asked my friend to look at my completed price list and give me her opinion. She said that the information was clear and easy to find. She also mentioned that the price list was not crowded or cluttered, as there was enough space between the information. She thought the overall presentation looked nice and attractive. </a:t>
            </a:r>
          </a:p>
          <a:p>
            <a:endParaRPr lang="en-US" sz="2400"/>
          </a:p>
          <a:p>
            <a:r>
              <a:rPr lang="en-US" sz="2400" dirty="0"/>
              <a:t>I also</a:t>
            </a:r>
            <a:r>
              <a:rPr lang="en-US" sz="2400" b="1" dirty="0"/>
              <a:t> received feedback</a:t>
            </a:r>
            <a:r>
              <a:rPr lang="en-US" sz="2400" dirty="0"/>
              <a:t> from another person who said my price guide was clear and well </a:t>
            </a:r>
            <a:r>
              <a:rPr lang="en-US" sz="2400" dirty="0" err="1"/>
              <a:t>organised</a:t>
            </a:r>
            <a:r>
              <a:rPr lang="en-US" sz="2400" dirty="0"/>
              <a:t>. They liked the blue </a:t>
            </a:r>
            <a:r>
              <a:rPr lang="en-US" sz="2400" dirty="0" err="1"/>
              <a:t>colour</a:t>
            </a:r>
            <a:r>
              <a:rPr lang="en-US" sz="2400" dirty="0"/>
              <a:t> scheme because it looked professional and was consistent throughout. They also mentioned that the headings made it easy to identify the different services and prices. </a:t>
            </a:r>
          </a:p>
          <a:p>
            <a:endParaRPr lang="en-US" sz="2400"/>
          </a:p>
          <a:p>
            <a:r>
              <a:rPr lang="en-US" sz="2400"/>
              <a:t>One suggestion was to include contact details or the location of Campus Print Hub so students would know where to find the service. I considered this feedback but decided not to make any further changes because I was only given the services and prices for the task.</a:t>
            </a:r>
          </a:p>
          <a:p>
            <a:endParaRPr lang="en-US" sz="2400"/>
          </a:p>
          <a:p>
            <a:r>
              <a:rPr lang="en-US" sz="2400"/>
              <a:t>Altogether, the feedback helped me understand what </a:t>
            </a:r>
            <a:r>
              <a:rPr lang="en-US" sz="2400" dirty="0"/>
              <a:t>I had done well and what I could improve in the future. If I were creating a price guide for a real business, I would include contact details and a location to make it more useful for customers. </a:t>
            </a:r>
          </a:p>
          <a:p>
            <a:endParaRPr lang="en-US" sz="2400"/>
          </a:p>
          <a:p>
            <a:endParaRPr lang="en-US" sz="2400"/>
          </a:p>
        </p:txBody>
      </p:sp>
    </p:spTree>
    <p:extLst>
      <p:ext uri="{BB962C8B-B14F-4D97-AF65-F5344CB8AC3E}">
        <p14:creationId xmlns:p14="http://schemas.microsoft.com/office/powerpoint/2010/main" val="3583840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D0082F-F4B0-343A-D44E-DE35940B552F}"/>
              </a:ext>
            </a:extLst>
          </p:cNvPr>
          <p:cNvSpPr txBox="1"/>
          <p:nvPr/>
        </p:nvSpPr>
        <p:spPr>
          <a:xfrm>
            <a:off x="9778" y="-3260"/>
            <a:ext cx="6861128" cy="1754326"/>
          </a:xfrm>
          <a:prstGeom prst="rect">
            <a:avLst/>
          </a:prstGeom>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3600"/>
          </a:p>
          <a:p>
            <a:pPr algn="ctr"/>
            <a:r>
              <a:rPr lang="en-US" sz="3600" b="1"/>
              <a:t>Final Explanation</a:t>
            </a:r>
            <a:endParaRPr lang="en-US"/>
          </a:p>
          <a:p>
            <a:pPr algn="ctr"/>
            <a:endParaRPr lang="en-US" sz="3600" b="1"/>
          </a:p>
        </p:txBody>
      </p:sp>
      <p:sp>
        <p:nvSpPr>
          <p:cNvPr id="4" name="TextBox 3">
            <a:extLst>
              <a:ext uri="{FF2B5EF4-FFF2-40B4-BE49-F238E27FC236}">
                <a16:creationId xmlns:a16="http://schemas.microsoft.com/office/drawing/2014/main" id="{83084436-5BD7-3083-8246-A0D5515C2278}"/>
              </a:ext>
            </a:extLst>
          </p:cNvPr>
          <p:cNvSpPr txBox="1"/>
          <p:nvPr/>
        </p:nvSpPr>
        <p:spPr>
          <a:xfrm>
            <a:off x="262037" y="2355814"/>
            <a:ext cx="6327837" cy="87100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I chose this artefact because it helps students see the services and prices clearly and easily. The information is organised in a simple way, so students do not have to read through lots of information just to find the prices they need. </a:t>
            </a:r>
            <a:endParaRPr lang="en-US"/>
          </a:p>
          <a:p>
            <a:endParaRPr lang="en-GB" sz="2800" dirty="0"/>
          </a:p>
          <a:p>
            <a:r>
              <a:rPr lang="en-GB" sz="2800"/>
              <a:t>I feel my price </a:t>
            </a:r>
            <a:r>
              <a:rPr lang="en-GB" sz="2800" dirty="0"/>
              <a:t>guide is appealing because it looks neat, tidy and professional. The colours and heading make it </a:t>
            </a:r>
            <a:r>
              <a:rPr lang="en-GB" sz="2800"/>
              <a:t>attractive and easy to follow. It a</a:t>
            </a:r>
            <a:r>
              <a:rPr lang="en-GB" sz="2800" dirty="0"/>
              <a:t>lso shows how PowerPoint can be used to create useful posters and leaflets that are suitable for a business. </a:t>
            </a:r>
            <a:endParaRPr lang="en-GB"/>
          </a:p>
          <a:p>
            <a:endParaRPr lang="en-GB" sz="2800" dirty="0"/>
          </a:p>
          <a:p>
            <a:r>
              <a:rPr lang="en-GB" sz="2800"/>
              <a:t>Overall, I believe my artefact meets its </a:t>
            </a:r>
            <a:r>
              <a:rPr lang="en-GB" sz="2800" dirty="0"/>
              <a:t>purpose because it gives students the information they need in a clear and organised way. </a:t>
            </a:r>
            <a:endParaRPr lang="en-GB"/>
          </a:p>
        </p:txBody>
      </p:sp>
    </p:spTree>
    <p:extLst>
      <p:ext uri="{BB962C8B-B14F-4D97-AF65-F5344CB8AC3E}">
        <p14:creationId xmlns:p14="http://schemas.microsoft.com/office/powerpoint/2010/main" val="24983296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175</cp:revision>
  <dcterms:created xsi:type="dcterms:W3CDTF">2026-10-14T12:43:41Z</dcterms:created>
  <dcterms:modified xsi:type="dcterms:W3CDTF">2026-10-16T11:46:23Z</dcterms:modified>
</cp:coreProperties>
</file>