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8" r:id="rId6"/>
    <p:sldId id="257"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A364B"/>
    <a:srgbClr val="003366"/>
    <a:srgbClr val="CCCC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200F2F-807C-4AF0-8911-69210FB6096C}" v="2" dt="2022-02-26T18:45:23.8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320" autoAdjust="0"/>
    <p:restoredTop sz="94660"/>
  </p:normalViewPr>
  <p:slideViewPr>
    <p:cSldViewPr snapToGrid="0">
      <p:cViewPr varScale="1">
        <p:scale>
          <a:sx n="96" d="100"/>
          <a:sy n="96" d="100"/>
        </p:scale>
        <p:origin x="629"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bie Sharpe (1806433)" userId="S::1806433@student.uwtsd.ac.uk::59b44f14-e53f-49df-8a71-c2bc99eda35e" providerId="AD" clId="Web-{26200F2F-807C-4AF0-8911-69210FB6096C}"/>
    <pc:docChg chg="addSld delSld">
      <pc:chgData name="Debbie Sharpe (1806433)" userId="S::1806433@student.uwtsd.ac.uk::59b44f14-e53f-49df-8a71-c2bc99eda35e" providerId="AD" clId="Web-{26200F2F-807C-4AF0-8911-69210FB6096C}" dt="2022-02-26T18:45:23.812" v="1"/>
      <pc:docMkLst>
        <pc:docMk/>
      </pc:docMkLst>
      <pc:sldChg chg="new del">
        <pc:chgData name="Debbie Sharpe (1806433)" userId="S::1806433@student.uwtsd.ac.uk::59b44f14-e53f-49df-8a71-c2bc99eda35e" providerId="AD" clId="Web-{26200F2F-807C-4AF0-8911-69210FB6096C}" dt="2022-02-26T18:45:23.812" v="1"/>
        <pc:sldMkLst>
          <pc:docMk/>
          <pc:sldMk cId="579952453" sldId="259"/>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67987-5E1F-4BEE-BA09-405DFEC48DC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C44435-BFCC-4371-8D02-59CC856DD74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D6BF52A-A61D-4D2F-8698-9FD304C8A1E9}"/>
              </a:ext>
            </a:extLst>
          </p:cNvPr>
          <p:cNvSpPr>
            <a:spLocks noGrp="1"/>
          </p:cNvSpPr>
          <p:nvPr>
            <p:ph type="dt" sz="half" idx="10"/>
          </p:nvPr>
        </p:nvSpPr>
        <p:spPr/>
        <p:txBody>
          <a:bodyPr/>
          <a:lstStyle/>
          <a:p>
            <a:fld id="{13558AA7-7E9D-4A04-BE53-97FE3526EF96}" type="datetimeFigureOut">
              <a:rPr lang="en-GB" smtClean="0"/>
              <a:t>26/02/2022</a:t>
            </a:fld>
            <a:endParaRPr lang="en-GB"/>
          </a:p>
        </p:txBody>
      </p:sp>
      <p:sp>
        <p:nvSpPr>
          <p:cNvPr id="5" name="Footer Placeholder 4">
            <a:extLst>
              <a:ext uri="{FF2B5EF4-FFF2-40B4-BE49-F238E27FC236}">
                <a16:creationId xmlns:a16="http://schemas.microsoft.com/office/drawing/2014/main" id="{BC547315-0450-41BD-9558-DA0D441513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A38508-B45C-4906-8C9A-06369BEEC61A}"/>
              </a:ext>
            </a:extLst>
          </p:cNvPr>
          <p:cNvSpPr>
            <a:spLocks noGrp="1"/>
          </p:cNvSpPr>
          <p:nvPr>
            <p:ph type="sldNum" sz="quarter" idx="12"/>
          </p:nvPr>
        </p:nvSpPr>
        <p:spPr/>
        <p:txBody>
          <a:bodyPr/>
          <a:lstStyle/>
          <a:p>
            <a:fld id="{354830BB-F429-478D-BF5D-D9547597FEC8}" type="slidenum">
              <a:rPr lang="en-GB" smtClean="0"/>
              <a:t>‹#›</a:t>
            </a:fld>
            <a:endParaRPr lang="en-GB"/>
          </a:p>
        </p:txBody>
      </p:sp>
    </p:spTree>
    <p:extLst>
      <p:ext uri="{BB962C8B-B14F-4D97-AF65-F5344CB8AC3E}">
        <p14:creationId xmlns:p14="http://schemas.microsoft.com/office/powerpoint/2010/main" val="1090215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5D9A6-1A2F-43D1-B450-06586BE372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27CD73-95C7-48F8-9232-D60060F06BB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55218B-2F0F-4DF9-AE3D-27199D3E8BC7}"/>
              </a:ext>
            </a:extLst>
          </p:cNvPr>
          <p:cNvSpPr>
            <a:spLocks noGrp="1"/>
          </p:cNvSpPr>
          <p:nvPr>
            <p:ph type="dt" sz="half" idx="10"/>
          </p:nvPr>
        </p:nvSpPr>
        <p:spPr/>
        <p:txBody>
          <a:bodyPr/>
          <a:lstStyle/>
          <a:p>
            <a:fld id="{13558AA7-7E9D-4A04-BE53-97FE3526EF96}" type="datetimeFigureOut">
              <a:rPr lang="en-GB" smtClean="0"/>
              <a:t>26/02/2022</a:t>
            </a:fld>
            <a:endParaRPr lang="en-GB"/>
          </a:p>
        </p:txBody>
      </p:sp>
      <p:sp>
        <p:nvSpPr>
          <p:cNvPr id="5" name="Footer Placeholder 4">
            <a:extLst>
              <a:ext uri="{FF2B5EF4-FFF2-40B4-BE49-F238E27FC236}">
                <a16:creationId xmlns:a16="http://schemas.microsoft.com/office/drawing/2014/main" id="{2C53078A-A283-4E65-847F-AAE3E2C804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C8CD5E-E5BA-4FCF-B30B-C613D4CC5F4F}"/>
              </a:ext>
            </a:extLst>
          </p:cNvPr>
          <p:cNvSpPr>
            <a:spLocks noGrp="1"/>
          </p:cNvSpPr>
          <p:nvPr>
            <p:ph type="sldNum" sz="quarter" idx="12"/>
          </p:nvPr>
        </p:nvSpPr>
        <p:spPr/>
        <p:txBody>
          <a:bodyPr/>
          <a:lstStyle/>
          <a:p>
            <a:fld id="{354830BB-F429-478D-BF5D-D9547597FEC8}" type="slidenum">
              <a:rPr lang="en-GB" smtClean="0"/>
              <a:t>‹#›</a:t>
            </a:fld>
            <a:endParaRPr lang="en-GB"/>
          </a:p>
        </p:txBody>
      </p:sp>
    </p:spTree>
    <p:extLst>
      <p:ext uri="{BB962C8B-B14F-4D97-AF65-F5344CB8AC3E}">
        <p14:creationId xmlns:p14="http://schemas.microsoft.com/office/powerpoint/2010/main" val="16541614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1100C-A876-4CC9-843B-D6C84C5974D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B71F035-7C25-4685-ABD9-C42918197A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3BE8A62-3521-40B7-8850-2F6372D4F186}"/>
              </a:ext>
            </a:extLst>
          </p:cNvPr>
          <p:cNvSpPr>
            <a:spLocks noGrp="1"/>
          </p:cNvSpPr>
          <p:nvPr>
            <p:ph type="dt" sz="half" idx="10"/>
          </p:nvPr>
        </p:nvSpPr>
        <p:spPr/>
        <p:txBody>
          <a:bodyPr/>
          <a:lstStyle/>
          <a:p>
            <a:fld id="{13558AA7-7E9D-4A04-BE53-97FE3526EF96}" type="datetimeFigureOut">
              <a:rPr lang="en-GB" smtClean="0"/>
              <a:t>26/02/2022</a:t>
            </a:fld>
            <a:endParaRPr lang="en-GB"/>
          </a:p>
        </p:txBody>
      </p:sp>
      <p:sp>
        <p:nvSpPr>
          <p:cNvPr id="5" name="Footer Placeholder 4">
            <a:extLst>
              <a:ext uri="{FF2B5EF4-FFF2-40B4-BE49-F238E27FC236}">
                <a16:creationId xmlns:a16="http://schemas.microsoft.com/office/drawing/2014/main" id="{786689F0-DF8A-445E-B7C4-B38C1431CE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A5D465-8B88-44E9-9388-4230A29D1B5D}"/>
              </a:ext>
            </a:extLst>
          </p:cNvPr>
          <p:cNvSpPr>
            <a:spLocks noGrp="1"/>
          </p:cNvSpPr>
          <p:nvPr>
            <p:ph type="sldNum" sz="quarter" idx="12"/>
          </p:nvPr>
        </p:nvSpPr>
        <p:spPr/>
        <p:txBody>
          <a:bodyPr/>
          <a:lstStyle/>
          <a:p>
            <a:fld id="{354830BB-F429-478D-BF5D-D9547597FEC8}" type="slidenum">
              <a:rPr lang="en-GB" smtClean="0"/>
              <a:t>‹#›</a:t>
            </a:fld>
            <a:endParaRPr lang="en-GB"/>
          </a:p>
        </p:txBody>
      </p:sp>
    </p:spTree>
    <p:extLst>
      <p:ext uri="{BB962C8B-B14F-4D97-AF65-F5344CB8AC3E}">
        <p14:creationId xmlns:p14="http://schemas.microsoft.com/office/powerpoint/2010/main" val="712180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0222F-9A22-4B12-AE43-28CBCBBDA4C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67944D-88E7-4EDA-BF0A-E54D53B78DA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DA73D9-78AE-4FA0-B7FD-4298B42387A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EA00455-1FDD-4B22-8B08-2B889D603970}"/>
              </a:ext>
            </a:extLst>
          </p:cNvPr>
          <p:cNvSpPr>
            <a:spLocks noGrp="1"/>
          </p:cNvSpPr>
          <p:nvPr>
            <p:ph type="dt" sz="half" idx="10"/>
          </p:nvPr>
        </p:nvSpPr>
        <p:spPr/>
        <p:txBody>
          <a:bodyPr/>
          <a:lstStyle/>
          <a:p>
            <a:fld id="{13558AA7-7E9D-4A04-BE53-97FE3526EF96}" type="datetimeFigureOut">
              <a:rPr lang="en-GB" smtClean="0"/>
              <a:t>26/02/2022</a:t>
            </a:fld>
            <a:endParaRPr lang="en-GB"/>
          </a:p>
        </p:txBody>
      </p:sp>
      <p:sp>
        <p:nvSpPr>
          <p:cNvPr id="6" name="Footer Placeholder 5">
            <a:extLst>
              <a:ext uri="{FF2B5EF4-FFF2-40B4-BE49-F238E27FC236}">
                <a16:creationId xmlns:a16="http://schemas.microsoft.com/office/drawing/2014/main" id="{31F17602-4B32-43DB-94EE-E442ED0489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FDF65-287A-4FBD-80A7-177B7A195219}"/>
              </a:ext>
            </a:extLst>
          </p:cNvPr>
          <p:cNvSpPr>
            <a:spLocks noGrp="1"/>
          </p:cNvSpPr>
          <p:nvPr>
            <p:ph type="sldNum" sz="quarter" idx="12"/>
          </p:nvPr>
        </p:nvSpPr>
        <p:spPr/>
        <p:txBody>
          <a:bodyPr/>
          <a:lstStyle/>
          <a:p>
            <a:fld id="{354830BB-F429-478D-BF5D-D9547597FEC8}" type="slidenum">
              <a:rPr lang="en-GB" smtClean="0"/>
              <a:t>‹#›</a:t>
            </a:fld>
            <a:endParaRPr lang="en-GB"/>
          </a:p>
        </p:txBody>
      </p:sp>
    </p:spTree>
    <p:extLst>
      <p:ext uri="{BB962C8B-B14F-4D97-AF65-F5344CB8AC3E}">
        <p14:creationId xmlns:p14="http://schemas.microsoft.com/office/powerpoint/2010/main" val="3896205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6CDBC-5F9E-4C66-BC90-1AD9DCEFF3C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C7FB65B-A9A7-4E93-87E8-3867EB5BB3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856DBBF-98FA-416D-B29D-70AB15DDCA4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4874A88-AC66-4CF6-82E1-6C83DF09C9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0738785-8508-4AC6-A000-F9D8C80888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F34CA1-5C71-4DB4-BC83-EC88C58BDCC8}"/>
              </a:ext>
            </a:extLst>
          </p:cNvPr>
          <p:cNvSpPr>
            <a:spLocks noGrp="1"/>
          </p:cNvSpPr>
          <p:nvPr>
            <p:ph type="dt" sz="half" idx="10"/>
          </p:nvPr>
        </p:nvSpPr>
        <p:spPr/>
        <p:txBody>
          <a:bodyPr/>
          <a:lstStyle/>
          <a:p>
            <a:fld id="{13558AA7-7E9D-4A04-BE53-97FE3526EF96}" type="datetimeFigureOut">
              <a:rPr lang="en-GB" smtClean="0"/>
              <a:t>26/02/2022</a:t>
            </a:fld>
            <a:endParaRPr lang="en-GB"/>
          </a:p>
        </p:txBody>
      </p:sp>
      <p:sp>
        <p:nvSpPr>
          <p:cNvPr id="8" name="Footer Placeholder 7">
            <a:extLst>
              <a:ext uri="{FF2B5EF4-FFF2-40B4-BE49-F238E27FC236}">
                <a16:creationId xmlns:a16="http://schemas.microsoft.com/office/drawing/2014/main" id="{ED8F1A66-ABF8-4EE8-A947-8AE408B6CED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F0637FB-2490-4993-AE01-F4B58CBDBB21}"/>
              </a:ext>
            </a:extLst>
          </p:cNvPr>
          <p:cNvSpPr>
            <a:spLocks noGrp="1"/>
          </p:cNvSpPr>
          <p:nvPr>
            <p:ph type="sldNum" sz="quarter" idx="12"/>
          </p:nvPr>
        </p:nvSpPr>
        <p:spPr/>
        <p:txBody>
          <a:bodyPr/>
          <a:lstStyle/>
          <a:p>
            <a:fld id="{354830BB-F429-478D-BF5D-D9547597FEC8}" type="slidenum">
              <a:rPr lang="en-GB" smtClean="0"/>
              <a:t>‹#›</a:t>
            </a:fld>
            <a:endParaRPr lang="en-GB"/>
          </a:p>
        </p:txBody>
      </p:sp>
    </p:spTree>
    <p:extLst>
      <p:ext uri="{BB962C8B-B14F-4D97-AF65-F5344CB8AC3E}">
        <p14:creationId xmlns:p14="http://schemas.microsoft.com/office/powerpoint/2010/main" val="3572415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6D9DA-4C24-4E54-9665-251420984C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1B709E2-3E0F-4B7F-A8F1-5E6016CBBC5E}"/>
              </a:ext>
            </a:extLst>
          </p:cNvPr>
          <p:cNvSpPr>
            <a:spLocks noGrp="1"/>
          </p:cNvSpPr>
          <p:nvPr>
            <p:ph type="dt" sz="half" idx="10"/>
          </p:nvPr>
        </p:nvSpPr>
        <p:spPr/>
        <p:txBody>
          <a:bodyPr/>
          <a:lstStyle/>
          <a:p>
            <a:fld id="{13558AA7-7E9D-4A04-BE53-97FE3526EF96}" type="datetimeFigureOut">
              <a:rPr lang="en-GB" smtClean="0"/>
              <a:t>26/02/2022</a:t>
            </a:fld>
            <a:endParaRPr lang="en-GB"/>
          </a:p>
        </p:txBody>
      </p:sp>
      <p:sp>
        <p:nvSpPr>
          <p:cNvPr id="4" name="Footer Placeholder 3">
            <a:extLst>
              <a:ext uri="{FF2B5EF4-FFF2-40B4-BE49-F238E27FC236}">
                <a16:creationId xmlns:a16="http://schemas.microsoft.com/office/drawing/2014/main" id="{81474299-20CD-4A8B-A45A-A64C8E4E0D2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12AB1A5-8105-42AC-8A1A-834E0531051B}"/>
              </a:ext>
            </a:extLst>
          </p:cNvPr>
          <p:cNvSpPr>
            <a:spLocks noGrp="1"/>
          </p:cNvSpPr>
          <p:nvPr>
            <p:ph type="sldNum" sz="quarter" idx="12"/>
          </p:nvPr>
        </p:nvSpPr>
        <p:spPr/>
        <p:txBody>
          <a:bodyPr/>
          <a:lstStyle/>
          <a:p>
            <a:fld id="{354830BB-F429-478D-BF5D-D9547597FEC8}" type="slidenum">
              <a:rPr lang="en-GB" smtClean="0"/>
              <a:t>‹#›</a:t>
            </a:fld>
            <a:endParaRPr lang="en-GB"/>
          </a:p>
        </p:txBody>
      </p:sp>
    </p:spTree>
    <p:extLst>
      <p:ext uri="{BB962C8B-B14F-4D97-AF65-F5344CB8AC3E}">
        <p14:creationId xmlns:p14="http://schemas.microsoft.com/office/powerpoint/2010/main" val="2457896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61EFC7-11DE-4092-A7A7-8A6862324189}"/>
              </a:ext>
            </a:extLst>
          </p:cNvPr>
          <p:cNvSpPr>
            <a:spLocks noGrp="1"/>
          </p:cNvSpPr>
          <p:nvPr>
            <p:ph type="dt" sz="half" idx="10"/>
          </p:nvPr>
        </p:nvSpPr>
        <p:spPr/>
        <p:txBody>
          <a:bodyPr/>
          <a:lstStyle/>
          <a:p>
            <a:fld id="{13558AA7-7E9D-4A04-BE53-97FE3526EF96}" type="datetimeFigureOut">
              <a:rPr lang="en-GB" smtClean="0"/>
              <a:t>26/02/2022</a:t>
            </a:fld>
            <a:endParaRPr lang="en-GB"/>
          </a:p>
        </p:txBody>
      </p:sp>
      <p:sp>
        <p:nvSpPr>
          <p:cNvPr id="3" name="Footer Placeholder 2">
            <a:extLst>
              <a:ext uri="{FF2B5EF4-FFF2-40B4-BE49-F238E27FC236}">
                <a16:creationId xmlns:a16="http://schemas.microsoft.com/office/drawing/2014/main" id="{316F9305-2FFE-41DB-ADDC-A5F2B0C7CA2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F36CD2D-C775-4D6A-9D53-C5BD5538BD9D}"/>
              </a:ext>
            </a:extLst>
          </p:cNvPr>
          <p:cNvSpPr>
            <a:spLocks noGrp="1"/>
          </p:cNvSpPr>
          <p:nvPr>
            <p:ph type="sldNum" sz="quarter" idx="12"/>
          </p:nvPr>
        </p:nvSpPr>
        <p:spPr/>
        <p:txBody>
          <a:bodyPr/>
          <a:lstStyle/>
          <a:p>
            <a:fld id="{354830BB-F429-478D-BF5D-D9547597FEC8}" type="slidenum">
              <a:rPr lang="en-GB" smtClean="0"/>
              <a:t>‹#›</a:t>
            </a:fld>
            <a:endParaRPr lang="en-GB"/>
          </a:p>
        </p:txBody>
      </p:sp>
    </p:spTree>
    <p:extLst>
      <p:ext uri="{BB962C8B-B14F-4D97-AF65-F5344CB8AC3E}">
        <p14:creationId xmlns:p14="http://schemas.microsoft.com/office/powerpoint/2010/main" val="173476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06AC1-0E6E-4D0B-886D-0027566967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0977223-5FC7-45B6-A732-B7FC7E180F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58A18F8-2D4B-4471-B837-290CC29E8A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CC3CD7-6676-4A0D-A3D4-CCCFA2C85FE1}"/>
              </a:ext>
            </a:extLst>
          </p:cNvPr>
          <p:cNvSpPr>
            <a:spLocks noGrp="1"/>
          </p:cNvSpPr>
          <p:nvPr>
            <p:ph type="dt" sz="half" idx="10"/>
          </p:nvPr>
        </p:nvSpPr>
        <p:spPr/>
        <p:txBody>
          <a:bodyPr/>
          <a:lstStyle/>
          <a:p>
            <a:fld id="{13558AA7-7E9D-4A04-BE53-97FE3526EF96}" type="datetimeFigureOut">
              <a:rPr lang="en-GB" smtClean="0"/>
              <a:t>26/02/2022</a:t>
            </a:fld>
            <a:endParaRPr lang="en-GB"/>
          </a:p>
        </p:txBody>
      </p:sp>
      <p:sp>
        <p:nvSpPr>
          <p:cNvPr id="6" name="Footer Placeholder 5">
            <a:extLst>
              <a:ext uri="{FF2B5EF4-FFF2-40B4-BE49-F238E27FC236}">
                <a16:creationId xmlns:a16="http://schemas.microsoft.com/office/drawing/2014/main" id="{6298AAA6-0EA0-4C10-A10D-55362E7D17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B06535-F6E8-4390-A30A-0D2649FF30D6}"/>
              </a:ext>
            </a:extLst>
          </p:cNvPr>
          <p:cNvSpPr>
            <a:spLocks noGrp="1"/>
          </p:cNvSpPr>
          <p:nvPr>
            <p:ph type="sldNum" sz="quarter" idx="12"/>
          </p:nvPr>
        </p:nvSpPr>
        <p:spPr/>
        <p:txBody>
          <a:bodyPr/>
          <a:lstStyle/>
          <a:p>
            <a:fld id="{354830BB-F429-478D-BF5D-D9547597FEC8}" type="slidenum">
              <a:rPr lang="en-GB" smtClean="0"/>
              <a:t>‹#›</a:t>
            </a:fld>
            <a:endParaRPr lang="en-GB"/>
          </a:p>
        </p:txBody>
      </p:sp>
    </p:spTree>
    <p:extLst>
      <p:ext uri="{BB962C8B-B14F-4D97-AF65-F5344CB8AC3E}">
        <p14:creationId xmlns:p14="http://schemas.microsoft.com/office/powerpoint/2010/main" val="4096389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671FE-2AEF-418C-A409-5ABD4302731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FC04570-919D-4E4D-A076-37B374D73D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0273671-4A22-46E3-8B1A-C8438B6635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AB0EA0-BDA2-41EA-8BED-C12F2D6FC840}"/>
              </a:ext>
            </a:extLst>
          </p:cNvPr>
          <p:cNvSpPr>
            <a:spLocks noGrp="1"/>
          </p:cNvSpPr>
          <p:nvPr>
            <p:ph type="dt" sz="half" idx="10"/>
          </p:nvPr>
        </p:nvSpPr>
        <p:spPr/>
        <p:txBody>
          <a:bodyPr/>
          <a:lstStyle/>
          <a:p>
            <a:fld id="{13558AA7-7E9D-4A04-BE53-97FE3526EF96}" type="datetimeFigureOut">
              <a:rPr lang="en-GB" smtClean="0"/>
              <a:t>26/02/2022</a:t>
            </a:fld>
            <a:endParaRPr lang="en-GB"/>
          </a:p>
        </p:txBody>
      </p:sp>
      <p:sp>
        <p:nvSpPr>
          <p:cNvPr id="6" name="Footer Placeholder 5">
            <a:extLst>
              <a:ext uri="{FF2B5EF4-FFF2-40B4-BE49-F238E27FC236}">
                <a16:creationId xmlns:a16="http://schemas.microsoft.com/office/drawing/2014/main" id="{A150917A-204C-4118-8B83-3201EEFA57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C868B9-225B-47F1-BB47-35514E709384}"/>
              </a:ext>
            </a:extLst>
          </p:cNvPr>
          <p:cNvSpPr>
            <a:spLocks noGrp="1"/>
          </p:cNvSpPr>
          <p:nvPr>
            <p:ph type="sldNum" sz="quarter" idx="12"/>
          </p:nvPr>
        </p:nvSpPr>
        <p:spPr/>
        <p:txBody>
          <a:bodyPr/>
          <a:lstStyle/>
          <a:p>
            <a:fld id="{354830BB-F429-478D-BF5D-D9547597FEC8}" type="slidenum">
              <a:rPr lang="en-GB" smtClean="0"/>
              <a:t>‹#›</a:t>
            </a:fld>
            <a:endParaRPr lang="en-GB"/>
          </a:p>
        </p:txBody>
      </p:sp>
    </p:spTree>
    <p:extLst>
      <p:ext uri="{BB962C8B-B14F-4D97-AF65-F5344CB8AC3E}">
        <p14:creationId xmlns:p14="http://schemas.microsoft.com/office/powerpoint/2010/main" val="3010010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903C6-4D85-4D53-9E5F-1E52801F327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D71E0E-3135-4D59-A54E-B6DDC491004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8CCB56-C549-43D2-B891-15CF774A145D}"/>
              </a:ext>
            </a:extLst>
          </p:cNvPr>
          <p:cNvSpPr>
            <a:spLocks noGrp="1"/>
          </p:cNvSpPr>
          <p:nvPr>
            <p:ph type="dt" sz="half" idx="10"/>
          </p:nvPr>
        </p:nvSpPr>
        <p:spPr/>
        <p:txBody>
          <a:bodyPr/>
          <a:lstStyle/>
          <a:p>
            <a:fld id="{13558AA7-7E9D-4A04-BE53-97FE3526EF96}" type="datetimeFigureOut">
              <a:rPr lang="en-GB" smtClean="0"/>
              <a:t>26/02/2022</a:t>
            </a:fld>
            <a:endParaRPr lang="en-GB"/>
          </a:p>
        </p:txBody>
      </p:sp>
      <p:sp>
        <p:nvSpPr>
          <p:cNvPr id="5" name="Footer Placeholder 4">
            <a:extLst>
              <a:ext uri="{FF2B5EF4-FFF2-40B4-BE49-F238E27FC236}">
                <a16:creationId xmlns:a16="http://schemas.microsoft.com/office/drawing/2014/main" id="{5930B451-6333-4D35-963C-1E78AD680A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67E1E0-D306-446C-A12A-86558EACC136}"/>
              </a:ext>
            </a:extLst>
          </p:cNvPr>
          <p:cNvSpPr>
            <a:spLocks noGrp="1"/>
          </p:cNvSpPr>
          <p:nvPr>
            <p:ph type="sldNum" sz="quarter" idx="12"/>
          </p:nvPr>
        </p:nvSpPr>
        <p:spPr/>
        <p:txBody>
          <a:bodyPr/>
          <a:lstStyle/>
          <a:p>
            <a:fld id="{354830BB-F429-478D-BF5D-D9547597FEC8}" type="slidenum">
              <a:rPr lang="en-GB" smtClean="0"/>
              <a:t>‹#›</a:t>
            </a:fld>
            <a:endParaRPr lang="en-GB"/>
          </a:p>
        </p:txBody>
      </p:sp>
    </p:spTree>
    <p:extLst>
      <p:ext uri="{BB962C8B-B14F-4D97-AF65-F5344CB8AC3E}">
        <p14:creationId xmlns:p14="http://schemas.microsoft.com/office/powerpoint/2010/main" val="3777400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E9FD09-E9AC-45C4-B1B3-00ECC96F5CF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469E33-A59B-4AF1-B964-7CD842F29E3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F469DB-2ED3-46DA-B589-0ADFC5E16A8F}"/>
              </a:ext>
            </a:extLst>
          </p:cNvPr>
          <p:cNvSpPr>
            <a:spLocks noGrp="1"/>
          </p:cNvSpPr>
          <p:nvPr>
            <p:ph type="dt" sz="half" idx="10"/>
          </p:nvPr>
        </p:nvSpPr>
        <p:spPr/>
        <p:txBody>
          <a:bodyPr/>
          <a:lstStyle/>
          <a:p>
            <a:fld id="{13558AA7-7E9D-4A04-BE53-97FE3526EF96}" type="datetimeFigureOut">
              <a:rPr lang="en-GB" smtClean="0"/>
              <a:t>26/02/2022</a:t>
            </a:fld>
            <a:endParaRPr lang="en-GB"/>
          </a:p>
        </p:txBody>
      </p:sp>
      <p:sp>
        <p:nvSpPr>
          <p:cNvPr id="5" name="Footer Placeholder 4">
            <a:extLst>
              <a:ext uri="{FF2B5EF4-FFF2-40B4-BE49-F238E27FC236}">
                <a16:creationId xmlns:a16="http://schemas.microsoft.com/office/drawing/2014/main" id="{EE9B0CB8-0E66-4FBA-90A3-989C3DD303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063F53-DEBE-4760-A053-AF3A5CEB66F6}"/>
              </a:ext>
            </a:extLst>
          </p:cNvPr>
          <p:cNvSpPr>
            <a:spLocks noGrp="1"/>
          </p:cNvSpPr>
          <p:nvPr>
            <p:ph type="sldNum" sz="quarter" idx="12"/>
          </p:nvPr>
        </p:nvSpPr>
        <p:spPr/>
        <p:txBody>
          <a:bodyPr/>
          <a:lstStyle/>
          <a:p>
            <a:fld id="{354830BB-F429-478D-BF5D-D9547597FEC8}" type="slidenum">
              <a:rPr lang="en-GB" smtClean="0"/>
              <a:t>‹#›</a:t>
            </a:fld>
            <a:endParaRPr lang="en-GB"/>
          </a:p>
        </p:txBody>
      </p:sp>
    </p:spTree>
    <p:extLst>
      <p:ext uri="{BB962C8B-B14F-4D97-AF65-F5344CB8AC3E}">
        <p14:creationId xmlns:p14="http://schemas.microsoft.com/office/powerpoint/2010/main" val="4248215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F0CDD6-E90D-4C22-B2C1-472049BED1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71478B-A9AD-4B62-B9F0-752778CD03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62B4FD-E4DD-493A-A3AC-07C8EB5DF2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558AA7-7E9D-4A04-BE53-97FE3526EF96}" type="datetimeFigureOut">
              <a:rPr lang="en-GB" smtClean="0"/>
              <a:t>26/02/2022</a:t>
            </a:fld>
            <a:endParaRPr lang="en-GB"/>
          </a:p>
        </p:txBody>
      </p:sp>
      <p:sp>
        <p:nvSpPr>
          <p:cNvPr id="5" name="Footer Placeholder 4">
            <a:extLst>
              <a:ext uri="{FF2B5EF4-FFF2-40B4-BE49-F238E27FC236}">
                <a16:creationId xmlns:a16="http://schemas.microsoft.com/office/drawing/2014/main" id="{D13B1F0A-94DF-41E5-8847-7438F8530D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9EBACDA-FCEF-4B34-8EEB-840E294AA9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4830BB-F429-478D-BF5D-D9547597FEC8}" type="slidenum">
              <a:rPr lang="en-GB" smtClean="0"/>
              <a:t>‹#›</a:t>
            </a:fld>
            <a:endParaRPr lang="en-GB"/>
          </a:p>
        </p:txBody>
      </p:sp>
    </p:spTree>
    <p:extLst>
      <p:ext uri="{BB962C8B-B14F-4D97-AF65-F5344CB8AC3E}">
        <p14:creationId xmlns:p14="http://schemas.microsoft.com/office/powerpoint/2010/main" val="28204220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8" Type="http://schemas.openxmlformats.org/officeDocument/2006/relationships/hyperlink" Target="https://www.walesonline.co.uk/news/wales-news/the-donaldson-report-an-at-a-glance-guide-8713671" TargetMode="External"/><Relationship Id="rId3" Type="http://schemas.openxmlformats.org/officeDocument/2006/relationships/hyperlink" Target="https://www.walesonline.co.uk/news/education/wales-new-curriculum-does-not-15650862" TargetMode="External"/><Relationship Id="rId7" Type="http://schemas.openxmlformats.org/officeDocument/2006/relationships/hyperlink" Target="https://hwb.gov.wales/storage/eaf467e6-30fe-45c9-93ef-cb30f31f1c90/common-understanding-for-school.pdf" TargetMode="External"/><Relationship Id="rId2" Type="http://schemas.openxmlformats.org/officeDocument/2006/relationships/hyperlink" Target="https://www.ndna.org.uk/CS2/NDNA/News/Latest_news/2019/Draft_curriculum_for_Wales_2022_launched_for_feedback.aspx" TargetMode="External"/><Relationship Id="rId1" Type="http://schemas.openxmlformats.org/officeDocument/2006/relationships/slideLayout" Target="../slideLayouts/slideLayout7.xml"/><Relationship Id="rId6" Type="http://schemas.openxmlformats.org/officeDocument/2006/relationships/hyperlink" Target="http://www.chinadaily.com.cn/a/201905/04/WS5cccb984a3104842260b9a19.html" TargetMode="External"/><Relationship Id="rId11" Type="http://schemas.openxmlformats.org/officeDocument/2006/relationships/hyperlink" Target="https://theconversation.com/why-children-need-to-be-taught-more-about-their-human-rights-139431" TargetMode="External"/><Relationship Id="rId5" Type="http://schemas.openxmlformats.org/officeDocument/2006/relationships/hyperlink" Target="https://qualificationswales.org/english/publications/qualified-for-the-future---consultation/" TargetMode="External"/><Relationship Id="rId10" Type="http://schemas.openxmlformats.org/officeDocument/2006/relationships/hyperlink" Target="https://www.simplypsychology.org/Bronfenbrenner.html" TargetMode="External"/><Relationship Id="rId4" Type="http://schemas.openxmlformats.org/officeDocument/2006/relationships/hyperlink" Target="https://www.graham-donaldson.com/" TargetMode="External"/><Relationship Id="rId9" Type="http://schemas.openxmlformats.org/officeDocument/2006/relationships/hyperlink" Target="https://gov.wales/sites/default/files/publications/2018-03/successful-futur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B84FB41-4259-4180-8CF0-CFD7C8CB9266}"/>
              </a:ext>
            </a:extLst>
          </p:cNvPr>
          <p:cNvPicPr>
            <a:picLocks noChangeAspect="1"/>
          </p:cNvPicPr>
          <p:nvPr/>
        </p:nvPicPr>
        <p:blipFill rotWithShape="1">
          <a:blip r:embed="rId2"/>
          <a:srcRect l="42635" t="27060" r="26515" b="17768"/>
          <a:stretch/>
        </p:blipFill>
        <p:spPr>
          <a:xfrm>
            <a:off x="7039694" y="2246393"/>
            <a:ext cx="2876909" cy="2894137"/>
          </a:xfrm>
          <a:prstGeom prst="rect">
            <a:avLst/>
          </a:prstGeom>
        </p:spPr>
      </p:pic>
      <p:pic>
        <p:nvPicPr>
          <p:cNvPr id="1030" name="Picture 6" descr="Draft curriculum for Wales 2022 launched for feedback">
            <a:extLst>
              <a:ext uri="{FF2B5EF4-FFF2-40B4-BE49-F238E27FC236}">
                <a16:creationId xmlns:a16="http://schemas.microsoft.com/office/drawing/2014/main" id="{635EC49F-78EA-483A-8ED2-10E873101AC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466" r="13997"/>
          <a:stretch/>
        </p:blipFill>
        <p:spPr bwMode="auto">
          <a:xfrm>
            <a:off x="112275" y="52982"/>
            <a:ext cx="1191672" cy="1157042"/>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6" descr="Draft curriculum for Wales 2022 launched for feedback">
            <a:extLst>
              <a:ext uri="{FF2B5EF4-FFF2-40B4-BE49-F238E27FC236}">
                <a16:creationId xmlns:a16="http://schemas.microsoft.com/office/drawing/2014/main" id="{92D2BE14-B336-4536-AC18-7A6B327FA72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466" r="13997"/>
          <a:stretch/>
        </p:blipFill>
        <p:spPr bwMode="auto">
          <a:xfrm>
            <a:off x="10911343" y="77870"/>
            <a:ext cx="1191672" cy="1157042"/>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Rounded Corners 5">
            <a:extLst>
              <a:ext uri="{FF2B5EF4-FFF2-40B4-BE49-F238E27FC236}">
                <a16:creationId xmlns:a16="http://schemas.microsoft.com/office/drawing/2014/main" id="{FF084779-C12D-47EB-B1B6-D8E8AAB9E84E}"/>
              </a:ext>
            </a:extLst>
          </p:cNvPr>
          <p:cNvSpPr/>
          <p:nvPr/>
        </p:nvSpPr>
        <p:spPr>
          <a:xfrm>
            <a:off x="9919695" y="3378419"/>
            <a:ext cx="1831815" cy="942441"/>
          </a:xfrm>
          <a:prstGeom prst="roundRect">
            <a:avLst/>
          </a:prstGeom>
          <a:solidFill>
            <a:schemeClr val="bg1"/>
          </a:solidFill>
          <a:ln w="38100">
            <a:solidFill>
              <a:srgbClr val="CCC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Rounded Corners 10">
            <a:extLst>
              <a:ext uri="{FF2B5EF4-FFF2-40B4-BE49-F238E27FC236}">
                <a16:creationId xmlns:a16="http://schemas.microsoft.com/office/drawing/2014/main" id="{EFE486E7-1602-4C2C-AEFC-6CC651E87062}"/>
              </a:ext>
            </a:extLst>
          </p:cNvPr>
          <p:cNvSpPr/>
          <p:nvPr/>
        </p:nvSpPr>
        <p:spPr>
          <a:xfrm>
            <a:off x="9582119" y="1834755"/>
            <a:ext cx="1662963" cy="870125"/>
          </a:xfrm>
          <a:prstGeom prst="roundRect">
            <a:avLst/>
          </a:prstGeom>
          <a:solidFill>
            <a:schemeClr val="bg1"/>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FFC000"/>
              </a:solidFill>
            </a:endParaRPr>
          </a:p>
        </p:txBody>
      </p:sp>
      <p:sp>
        <p:nvSpPr>
          <p:cNvPr id="12" name="Rectangle: Rounded Corners 11">
            <a:extLst>
              <a:ext uri="{FF2B5EF4-FFF2-40B4-BE49-F238E27FC236}">
                <a16:creationId xmlns:a16="http://schemas.microsoft.com/office/drawing/2014/main" id="{8025DBD3-92C9-4B43-9ECA-BF5051E9987E}"/>
              </a:ext>
            </a:extLst>
          </p:cNvPr>
          <p:cNvSpPr/>
          <p:nvPr/>
        </p:nvSpPr>
        <p:spPr>
          <a:xfrm>
            <a:off x="5765356" y="996083"/>
            <a:ext cx="1862062" cy="1600438"/>
          </a:xfrm>
          <a:prstGeom prst="roundRect">
            <a:avLst/>
          </a:prstGeom>
          <a:solidFill>
            <a:schemeClr val="bg1"/>
          </a:solidFill>
          <a:ln w="38100">
            <a:solidFill>
              <a:srgbClr val="0033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Rounded Corners 12">
            <a:extLst>
              <a:ext uri="{FF2B5EF4-FFF2-40B4-BE49-F238E27FC236}">
                <a16:creationId xmlns:a16="http://schemas.microsoft.com/office/drawing/2014/main" id="{9D009654-39D1-4FB8-862B-54D305833C36}"/>
              </a:ext>
            </a:extLst>
          </p:cNvPr>
          <p:cNvSpPr/>
          <p:nvPr/>
        </p:nvSpPr>
        <p:spPr>
          <a:xfrm>
            <a:off x="5333572" y="3276096"/>
            <a:ext cx="1692169" cy="1044764"/>
          </a:xfrm>
          <a:prstGeom prst="roundRect">
            <a:avLst/>
          </a:prstGeom>
          <a:solidFill>
            <a:schemeClr val="bg1"/>
          </a:solidFill>
          <a:ln w="38100">
            <a:solidFill>
              <a:srgbClr val="9A364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8A67E0AF-471D-4515-9990-81BE67219AEC}"/>
              </a:ext>
            </a:extLst>
          </p:cNvPr>
          <p:cNvSpPr/>
          <p:nvPr/>
        </p:nvSpPr>
        <p:spPr>
          <a:xfrm>
            <a:off x="5765355" y="4760639"/>
            <a:ext cx="1862062" cy="943926"/>
          </a:xfrm>
          <a:prstGeom prst="roundRect">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Rounded Corners 14">
            <a:extLst>
              <a:ext uri="{FF2B5EF4-FFF2-40B4-BE49-F238E27FC236}">
                <a16:creationId xmlns:a16="http://schemas.microsoft.com/office/drawing/2014/main" id="{7A97DB44-4C01-4E4C-A9ED-F87A42796041}"/>
              </a:ext>
            </a:extLst>
          </p:cNvPr>
          <p:cNvSpPr/>
          <p:nvPr/>
        </p:nvSpPr>
        <p:spPr>
          <a:xfrm>
            <a:off x="9430645" y="4690017"/>
            <a:ext cx="1965912" cy="1186934"/>
          </a:xfrm>
          <a:prstGeom prst="roundRect">
            <a:avLst/>
          </a:prstGeom>
          <a:solidFill>
            <a:schemeClr val="bg1"/>
          </a:solidFill>
          <a:ln w="381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A847572E-5058-4B74-AA8F-4F2ABF0ED193}"/>
              </a:ext>
            </a:extLst>
          </p:cNvPr>
          <p:cNvSpPr/>
          <p:nvPr/>
        </p:nvSpPr>
        <p:spPr>
          <a:xfrm>
            <a:off x="1312208" y="104498"/>
            <a:ext cx="9357883" cy="584775"/>
          </a:xfrm>
          <a:prstGeom prst="rect">
            <a:avLst/>
          </a:prstGeom>
          <a:noFill/>
        </p:spPr>
        <p:txBody>
          <a:bodyPr wrap="none" lIns="91440" tIns="45720" rIns="91440" bIns="45720">
            <a:spAutoFit/>
          </a:bodyPr>
          <a:lstStyle/>
          <a:p>
            <a:pPr algn="ctr"/>
            <a:r>
              <a:rPr lang="en-US" sz="3200" b="1" cap="none" spc="0" dirty="0">
                <a:ln w="0"/>
                <a:solidFill>
                  <a:schemeClr val="tx1"/>
                </a:solidFill>
                <a:effectLst>
                  <a:outerShdw blurRad="38100" dist="19050" dir="2700000" algn="tl" rotWithShape="0">
                    <a:schemeClr val="dk1">
                      <a:alpha val="40000"/>
                    </a:schemeClr>
                  </a:outerShdw>
                </a:effectLst>
              </a:rPr>
              <a:t>What provision is there in the new Welsh Curriculum?</a:t>
            </a:r>
          </a:p>
        </p:txBody>
      </p:sp>
      <p:sp>
        <p:nvSpPr>
          <p:cNvPr id="16" name="TextBox 15">
            <a:extLst>
              <a:ext uri="{FF2B5EF4-FFF2-40B4-BE49-F238E27FC236}">
                <a16:creationId xmlns:a16="http://schemas.microsoft.com/office/drawing/2014/main" id="{4341FEA3-F5EF-4998-8C11-FC724A9B872C}"/>
              </a:ext>
            </a:extLst>
          </p:cNvPr>
          <p:cNvSpPr txBox="1"/>
          <p:nvPr/>
        </p:nvSpPr>
        <p:spPr>
          <a:xfrm>
            <a:off x="5825522" y="4752972"/>
            <a:ext cx="1862062" cy="830997"/>
          </a:xfrm>
          <a:prstGeom prst="rect">
            <a:avLst/>
          </a:prstGeom>
          <a:noFill/>
        </p:spPr>
        <p:txBody>
          <a:bodyPr wrap="square" rtlCol="0">
            <a:spAutoFit/>
          </a:bodyPr>
          <a:lstStyle/>
          <a:p>
            <a:r>
              <a:rPr lang="en-GB" sz="1600" b="1" dirty="0"/>
              <a:t>Welsh, English and an additional language.</a:t>
            </a:r>
          </a:p>
        </p:txBody>
      </p:sp>
      <p:sp>
        <p:nvSpPr>
          <p:cNvPr id="20" name="TextBox 19">
            <a:extLst>
              <a:ext uri="{FF2B5EF4-FFF2-40B4-BE49-F238E27FC236}">
                <a16:creationId xmlns:a16="http://schemas.microsoft.com/office/drawing/2014/main" id="{41BE57AF-A033-48B6-A2D2-C32603E759B5}"/>
              </a:ext>
            </a:extLst>
          </p:cNvPr>
          <p:cNvSpPr txBox="1"/>
          <p:nvPr/>
        </p:nvSpPr>
        <p:spPr>
          <a:xfrm>
            <a:off x="9513928" y="4707400"/>
            <a:ext cx="1965913" cy="1169551"/>
          </a:xfrm>
          <a:prstGeom prst="rect">
            <a:avLst/>
          </a:prstGeom>
          <a:noFill/>
        </p:spPr>
        <p:txBody>
          <a:bodyPr wrap="square" rtlCol="0">
            <a:spAutoFit/>
          </a:bodyPr>
          <a:lstStyle/>
          <a:p>
            <a:r>
              <a:rPr lang="en-GB" sz="1400" b="1" dirty="0">
                <a:solidFill>
                  <a:srgbClr val="00B0F0"/>
                </a:solidFill>
              </a:rPr>
              <a:t>Physical Health and Development</a:t>
            </a:r>
          </a:p>
          <a:p>
            <a:r>
              <a:rPr lang="en-GB" sz="1400" b="1" dirty="0">
                <a:solidFill>
                  <a:srgbClr val="00B0F0"/>
                </a:solidFill>
              </a:rPr>
              <a:t>Mental Health Emotional and Social Wellbeing.</a:t>
            </a:r>
          </a:p>
        </p:txBody>
      </p:sp>
      <p:sp>
        <p:nvSpPr>
          <p:cNvPr id="21" name="TextBox 20">
            <a:extLst>
              <a:ext uri="{FF2B5EF4-FFF2-40B4-BE49-F238E27FC236}">
                <a16:creationId xmlns:a16="http://schemas.microsoft.com/office/drawing/2014/main" id="{3C623988-3DF3-4F8B-98A0-30E58AE68AE7}"/>
              </a:ext>
            </a:extLst>
          </p:cNvPr>
          <p:cNvSpPr txBox="1"/>
          <p:nvPr/>
        </p:nvSpPr>
        <p:spPr>
          <a:xfrm>
            <a:off x="9930556" y="3372585"/>
            <a:ext cx="1919605" cy="954107"/>
          </a:xfrm>
          <a:prstGeom prst="rect">
            <a:avLst/>
          </a:prstGeom>
          <a:noFill/>
        </p:spPr>
        <p:txBody>
          <a:bodyPr wrap="square" rtlCol="0">
            <a:spAutoFit/>
          </a:bodyPr>
          <a:lstStyle/>
          <a:p>
            <a:r>
              <a:rPr lang="en-GB" sz="1400" b="1" dirty="0">
                <a:solidFill>
                  <a:srgbClr val="CCCC00"/>
                </a:solidFill>
              </a:rPr>
              <a:t>Religion, Geography, History, Business and Social Studies, Values and Ethics.</a:t>
            </a:r>
          </a:p>
        </p:txBody>
      </p:sp>
      <p:sp>
        <p:nvSpPr>
          <p:cNvPr id="22" name="TextBox 21">
            <a:extLst>
              <a:ext uri="{FF2B5EF4-FFF2-40B4-BE49-F238E27FC236}">
                <a16:creationId xmlns:a16="http://schemas.microsoft.com/office/drawing/2014/main" id="{7B49161A-3A79-4253-BC03-686CEF6566AB}"/>
              </a:ext>
            </a:extLst>
          </p:cNvPr>
          <p:cNvSpPr txBox="1"/>
          <p:nvPr/>
        </p:nvSpPr>
        <p:spPr>
          <a:xfrm>
            <a:off x="9582119" y="1984783"/>
            <a:ext cx="1698650" cy="523220"/>
          </a:xfrm>
          <a:prstGeom prst="rect">
            <a:avLst/>
          </a:prstGeom>
          <a:noFill/>
        </p:spPr>
        <p:txBody>
          <a:bodyPr wrap="square" rtlCol="0">
            <a:spAutoFit/>
          </a:bodyPr>
          <a:lstStyle/>
          <a:p>
            <a:r>
              <a:rPr lang="en-GB" sz="1400" b="1" dirty="0">
                <a:solidFill>
                  <a:srgbClr val="FFC000"/>
                </a:solidFill>
              </a:rPr>
              <a:t>Art, drama, Dance, Film, Digital Media.</a:t>
            </a:r>
          </a:p>
        </p:txBody>
      </p:sp>
      <p:sp>
        <p:nvSpPr>
          <p:cNvPr id="24" name="Rectangle 23">
            <a:extLst>
              <a:ext uri="{FF2B5EF4-FFF2-40B4-BE49-F238E27FC236}">
                <a16:creationId xmlns:a16="http://schemas.microsoft.com/office/drawing/2014/main" id="{7EEEA003-7D09-4C65-805F-D6A846BC91E3}"/>
              </a:ext>
            </a:extLst>
          </p:cNvPr>
          <p:cNvSpPr/>
          <p:nvPr/>
        </p:nvSpPr>
        <p:spPr>
          <a:xfrm>
            <a:off x="1210087" y="709288"/>
            <a:ext cx="402674" cy="276999"/>
          </a:xfrm>
          <a:prstGeom prst="rect">
            <a:avLst/>
          </a:prstGeom>
          <a:noFill/>
        </p:spPr>
        <p:txBody>
          <a:bodyPr wrap="none" lIns="91440" tIns="45720" rIns="91440" bIns="45720">
            <a:spAutoFit/>
          </a:bodyPr>
          <a:lstStyle/>
          <a:p>
            <a:pPr algn="ctr"/>
            <a:r>
              <a:rPr lang="en-US" sz="1200" b="0" cap="none" spc="0" dirty="0">
                <a:ln w="0"/>
                <a:solidFill>
                  <a:schemeClr val="tx1"/>
                </a:solidFill>
                <a:effectLst>
                  <a:outerShdw blurRad="38100" dist="19050" dir="2700000" algn="tl" rotWithShape="0">
                    <a:schemeClr val="dk1">
                      <a:alpha val="40000"/>
                    </a:schemeClr>
                  </a:outerShdw>
                </a:effectLst>
              </a:rPr>
              <a:t>G:1</a:t>
            </a:r>
          </a:p>
        </p:txBody>
      </p:sp>
      <p:sp>
        <p:nvSpPr>
          <p:cNvPr id="25" name="Rectangle 24">
            <a:extLst>
              <a:ext uri="{FF2B5EF4-FFF2-40B4-BE49-F238E27FC236}">
                <a16:creationId xmlns:a16="http://schemas.microsoft.com/office/drawing/2014/main" id="{A00A67E9-3EAA-4248-A67A-3D2AA1BAA9E9}"/>
              </a:ext>
            </a:extLst>
          </p:cNvPr>
          <p:cNvSpPr/>
          <p:nvPr/>
        </p:nvSpPr>
        <p:spPr>
          <a:xfrm>
            <a:off x="7640" y="3521479"/>
            <a:ext cx="402674" cy="276999"/>
          </a:xfrm>
          <a:prstGeom prst="rect">
            <a:avLst/>
          </a:prstGeom>
          <a:noFill/>
        </p:spPr>
        <p:txBody>
          <a:bodyPr wrap="none" lIns="91440" tIns="45720" rIns="91440" bIns="45720">
            <a:spAutoFit/>
          </a:bodyPr>
          <a:lstStyle/>
          <a:p>
            <a:pPr algn="ctr"/>
            <a:r>
              <a:rPr lang="en-US" sz="1200" b="0" cap="none" spc="0" dirty="0">
                <a:ln w="0"/>
                <a:solidFill>
                  <a:schemeClr val="tx1"/>
                </a:solidFill>
                <a:effectLst>
                  <a:outerShdw blurRad="38100" dist="19050" dir="2700000" algn="tl" rotWithShape="0">
                    <a:schemeClr val="dk1">
                      <a:alpha val="40000"/>
                    </a:schemeClr>
                  </a:outerShdw>
                </a:effectLst>
              </a:rPr>
              <a:t>G:2</a:t>
            </a:r>
          </a:p>
        </p:txBody>
      </p:sp>
      <p:pic>
        <p:nvPicPr>
          <p:cNvPr id="1026" name="Picture 2">
            <a:extLst>
              <a:ext uri="{FF2B5EF4-FFF2-40B4-BE49-F238E27FC236}">
                <a16:creationId xmlns:a16="http://schemas.microsoft.com/office/drawing/2014/main" id="{2554755A-102B-4602-9569-DFCCC21B80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3406" y="1305155"/>
            <a:ext cx="3723982" cy="269678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CA0E94F5-DD73-4489-AA02-E2B5A965526F}"/>
              </a:ext>
            </a:extLst>
          </p:cNvPr>
          <p:cNvSpPr/>
          <p:nvPr/>
        </p:nvSpPr>
        <p:spPr>
          <a:xfrm>
            <a:off x="310773" y="4097073"/>
            <a:ext cx="3723982" cy="2552369"/>
          </a:xfrm>
          <a:prstGeom prst="roundRect">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b="1" dirty="0"/>
          </a:p>
        </p:txBody>
      </p:sp>
      <p:sp>
        <p:nvSpPr>
          <p:cNvPr id="23" name="TextBox 22">
            <a:extLst>
              <a:ext uri="{FF2B5EF4-FFF2-40B4-BE49-F238E27FC236}">
                <a16:creationId xmlns:a16="http://schemas.microsoft.com/office/drawing/2014/main" id="{F652B40D-06D0-4C6B-AFD8-E9381A5C8378}"/>
              </a:ext>
            </a:extLst>
          </p:cNvPr>
          <p:cNvSpPr txBox="1"/>
          <p:nvPr/>
        </p:nvSpPr>
        <p:spPr>
          <a:xfrm>
            <a:off x="250128" y="4182188"/>
            <a:ext cx="3748313" cy="1815882"/>
          </a:xfrm>
          <a:prstGeom prst="rect">
            <a:avLst/>
          </a:prstGeom>
          <a:noFill/>
        </p:spPr>
        <p:txBody>
          <a:bodyPr wrap="square">
            <a:spAutoFit/>
          </a:bodyPr>
          <a:lstStyle/>
          <a:p>
            <a:pPr algn="ctr"/>
            <a:r>
              <a:rPr lang="en-GB" sz="1400" b="1" i="0" dirty="0">
                <a:solidFill>
                  <a:srgbClr val="141414"/>
                </a:solidFill>
                <a:effectLst/>
              </a:rPr>
              <a:t>“Ambitious, capable learners, ready to learn throughout their lives; enterprising creative contributors, ready to play a full part in life and work; ethical informed citizens of Wales and the world; and healthy, confident individuals ready to live fulfilling lives as valued members of society.”</a:t>
            </a:r>
          </a:p>
          <a:p>
            <a:pPr algn="ctr"/>
            <a:r>
              <a:rPr lang="en-GB" sz="1400" b="1" dirty="0">
                <a:solidFill>
                  <a:srgbClr val="141414"/>
                </a:solidFill>
              </a:rPr>
              <a:t>(Evans, 2015)</a:t>
            </a:r>
            <a:endParaRPr lang="en-GB" sz="1400" b="1" dirty="0"/>
          </a:p>
        </p:txBody>
      </p:sp>
      <p:pic>
        <p:nvPicPr>
          <p:cNvPr id="8" name="Picture 7">
            <a:extLst>
              <a:ext uri="{FF2B5EF4-FFF2-40B4-BE49-F238E27FC236}">
                <a16:creationId xmlns:a16="http://schemas.microsoft.com/office/drawing/2014/main" id="{E30DD0AB-0930-41F6-B961-F5C2F946FD8C}"/>
              </a:ext>
            </a:extLst>
          </p:cNvPr>
          <p:cNvPicPr>
            <a:picLocks noChangeAspect="1"/>
          </p:cNvPicPr>
          <p:nvPr/>
        </p:nvPicPr>
        <p:blipFill>
          <a:blip r:embed="rId5"/>
          <a:stretch>
            <a:fillRect/>
          </a:stretch>
        </p:blipFill>
        <p:spPr>
          <a:xfrm>
            <a:off x="2701703" y="5572432"/>
            <a:ext cx="971472" cy="1021505"/>
          </a:xfrm>
          <a:prstGeom prst="rect">
            <a:avLst/>
          </a:prstGeom>
        </p:spPr>
      </p:pic>
      <p:sp>
        <p:nvSpPr>
          <p:cNvPr id="26" name="TextBox 25">
            <a:extLst>
              <a:ext uri="{FF2B5EF4-FFF2-40B4-BE49-F238E27FC236}">
                <a16:creationId xmlns:a16="http://schemas.microsoft.com/office/drawing/2014/main" id="{0102F06F-1296-45CD-9720-74E450D0432A}"/>
              </a:ext>
            </a:extLst>
          </p:cNvPr>
          <p:cNvSpPr txBox="1"/>
          <p:nvPr/>
        </p:nvSpPr>
        <p:spPr>
          <a:xfrm>
            <a:off x="5788161" y="1013629"/>
            <a:ext cx="1936783" cy="1600438"/>
          </a:xfrm>
          <a:prstGeom prst="rect">
            <a:avLst/>
          </a:prstGeom>
          <a:noFill/>
        </p:spPr>
        <p:txBody>
          <a:bodyPr wrap="square" rtlCol="0">
            <a:spAutoFit/>
          </a:bodyPr>
          <a:lstStyle/>
          <a:p>
            <a:r>
              <a:rPr lang="en-GB" sz="1400" b="1" dirty="0">
                <a:solidFill>
                  <a:srgbClr val="002060"/>
                </a:solidFill>
              </a:rPr>
              <a:t> Biology, Chemistry, Computer Science, Design Technology and Physics to enhance student’s knowledge and understanding of the world.</a:t>
            </a:r>
          </a:p>
        </p:txBody>
      </p:sp>
      <p:sp>
        <p:nvSpPr>
          <p:cNvPr id="27" name="TextBox 26">
            <a:extLst>
              <a:ext uri="{FF2B5EF4-FFF2-40B4-BE49-F238E27FC236}">
                <a16:creationId xmlns:a16="http://schemas.microsoft.com/office/drawing/2014/main" id="{229FA8E2-BF38-4929-B066-B2C1AA64BD9A}"/>
              </a:ext>
            </a:extLst>
          </p:cNvPr>
          <p:cNvSpPr txBox="1"/>
          <p:nvPr/>
        </p:nvSpPr>
        <p:spPr>
          <a:xfrm>
            <a:off x="5309093" y="3293642"/>
            <a:ext cx="1826140" cy="954107"/>
          </a:xfrm>
          <a:prstGeom prst="rect">
            <a:avLst/>
          </a:prstGeom>
          <a:noFill/>
        </p:spPr>
        <p:txBody>
          <a:bodyPr wrap="square" rtlCol="0">
            <a:spAutoFit/>
          </a:bodyPr>
          <a:lstStyle/>
          <a:p>
            <a:r>
              <a:rPr lang="en-GB" sz="1400" b="1" dirty="0">
                <a:solidFill>
                  <a:srgbClr val="9A364B"/>
                </a:solidFill>
              </a:rPr>
              <a:t>Health and Personal finance, skills to manage their own finances in the future.</a:t>
            </a:r>
          </a:p>
        </p:txBody>
      </p:sp>
      <p:sp>
        <p:nvSpPr>
          <p:cNvPr id="28" name="Rectangle 27">
            <a:extLst>
              <a:ext uri="{FF2B5EF4-FFF2-40B4-BE49-F238E27FC236}">
                <a16:creationId xmlns:a16="http://schemas.microsoft.com/office/drawing/2014/main" id="{249FBC12-B95B-42D7-AFE3-791D59D8E66C}"/>
              </a:ext>
            </a:extLst>
          </p:cNvPr>
          <p:cNvSpPr/>
          <p:nvPr/>
        </p:nvSpPr>
        <p:spPr>
          <a:xfrm>
            <a:off x="2340123" y="6372443"/>
            <a:ext cx="402674" cy="276999"/>
          </a:xfrm>
          <a:prstGeom prst="rect">
            <a:avLst/>
          </a:prstGeom>
          <a:noFill/>
        </p:spPr>
        <p:txBody>
          <a:bodyPr wrap="none" lIns="91440" tIns="45720" rIns="91440" bIns="45720">
            <a:spAutoFit/>
          </a:bodyPr>
          <a:lstStyle/>
          <a:p>
            <a:pPr algn="ctr"/>
            <a:r>
              <a:rPr lang="en-US" sz="1200" b="0" cap="none" spc="0" dirty="0">
                <a:ln w="0"/>
                <a:solidFill>
                  <a:schemeClr val="tx1"/>
                </a:solidFill>
                <a:effectLst>
                  <a:outerShdw blurRad="38100" dist="19050" dir="2700000" algn="tl" rotWithShape="0">
                    <a:schemeClr val="dk1">
                      <a:alpha val="40000"/>
                    </a:schemeClr>
                  </a:outerShdw>
                </a:effectLst>
              </a:rPr>
              <a:t>G:3</a:t>
            </a:r>
          </a:p>
        </p:txBody>
      </p:sp>
      <p:sp>
        <p:nvSpPr>
          <p:cNvPr id="29" name="Rectangle 28">
            <a:extLst>
              <a:ext uri="{FF2B5EF4-FFF2-40B4-BE49-F238E27FC236}">
                <a16:creationId xmlns:a16="http://schemas.microsoft.com/office/drawing/2014/main" id="{EAFE2068-2162-43E2-93CF-42F075F40F8F}"/>
              </a:ext>
            </a:extLst>
          </p:cNvPr>
          <p:cNvSpPr/>
          <p:nvPr/>
        </p:nvSpPr>
        <p:spPr>
          <a:xfrm>
            <a:off x="8276811" y="5144984"/>
            <a:ext cx="402674" cy="276999"/>
          </a:xfrm>
          <a:prstGeom prst="rect">
            <a:avLst/>
          </a:prstGeom>
          <a:noFill/>
        </p:spPr>
        <p:txBody>
          <a:bodyPr wrap="none" lIns="91440" tIns="45720" rIns="91440" bIns="45720">
            <a:spAutoFit/>
          </a:bodyPr>
          <a:lstStyle/>
          <a:p>
            <a:pPr algn="ctr"/>
            <a:r>
              <a:rPr lang="en-US" sz="1200" b="0" cap="none" spc="0" dirty="0">
                <a:ln w="0"/>
                <a:solidFill>
                  <a:schemeClr val="tx1"/>
                </a:solidFill>
                <a:effectLst>
                  <a:outerShdw blurRad="38100" dist="19050" dir="2700000" algn="tl" rotWithShape="0">
                    <a:schemeClr val="dk1">
                      <a:alpha val="40000"/>
                    </a:schemeClr>
                  </a:outerShdw>
                </a:effectLst>
              </a:rPr>
              <a:t>G:4</a:t>
            </a:r>
          </a:p>
        </p:txBody>
      </p:sp>
    </p:spTree>
    <p:extLst>
      <p:ext uri="{BB962C8B-B14F-4D97-AF65-F5344CB8AC3E}">
        <p14:creationId xmlns:p14="http://schemas.microsoft.com/office/powerpoint/2010/main" val="28702307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781DD9B-A6A7-4F98-BC2A-21A96369B581}"/>
              </a:ext>
            </a:extLst>
          </p:cNvPr>
          <p:cNvSpPr/>
          <p:nvPr/>
        </p:nvSpPr>
        <p:spPr>
          <a:xfrm>
            <a:off x="7690991" y="1276744"/>
            <a:ext cx="3987371" cy="2730714"/>
          </a:xfrm>
          <a:prstGeom prst="rect">
            <a:avLst/>
          </a:prstGeom>
          <a:solidFill>
            <a:schemeClr val="bg1"/>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5B1376F6-52E3-4FD1-8E0B-CD46A8815E9A}"/>
              </a:ext>
            </a:extLst>
          </p:cNvPr>
          <p:cNvSpPr/>
          <p:nvPr/>
        </p:nvSpPr>
        <p:spPr>
          <a:xfrm>
            <a:off x="7858407" y="445746"/>
            <a:ext cx="3819955" cy="830997"/>
          </a:xfrm>
          <a:prstGeom prst="rect">
            <a:avLst/>
          </a:prstGeom>
          <a:noFill/>
        </p:spPr>
        <p:txBody>
          <a:bodyPr wrap="none" lIns="91440" tIns="45720" rIns="91440" bIns="45720">
            <a:spAutoFit/>
          </a:bodyPr>
          <a:lstStyle/>
          <a:p>
            <a:pPr algn="ctr"/>
            <a:r>
              <a:rPr lang="en-US" sz="2400" b="1" dirty="0">
                <a:ln w="0"/>
                <a:effectLst>
                  <a:outerShdw blurRad="38100" dist="19050" dir="2700000" algn="tl" rotWithShape="0">
                    <a:schemeClr val="dk1">
                      <a:alpha val="40000"/>
                    </a:schemeClr>
                  </a:outerShdw>
                </a:effectLst>
              </a:rPr>
              <a:t>W</a:t>
            </a:r>
            <a:r>
              <a:rPr lang="en-US" sz="2400" b="1" cap="none" spc="0" dirty="0">
                <a:ln w="0"/>
                <a:solidFill>
                  <a:schemeClr val="tx1"/>
                </a:solidFill>
                <a:effectLst>
                  <a:outerShdw blurRad="38100" dist="19050" dir="2700000" algn="tl" rotWithShape="0">
                    <a:schemeClr val="dk1">
                      <a:alpha val="40000"/>
                    </a:schemeClr>
                  </a:outerShdw>
                </a:effectLst>
              </a:rPr>
              <a:t>hat have we learned from </a:t>
            </a:r>
          </a:p>
          <a:p>
            <a:pPr algn="ctr"/>
            <a:r>
              <a:rPr lang="en-US" sz="2400" b="1" cap="none" spc="0" dirty="0">
                <a:ln w="0"/>
                <a:solidFill>
                  <a:schemeClr val="tx1"/>
                </a:solidFill>
                <a:effectLst>
                  <a:outerShdw blurRad="38100" dist="19050" dir="2700000" algn="tl" rotWithShape="0">
                    <a:schemeClr val="dk1">
                      <a:alpha val="40000"/>
                    </a:schemeClr>
                  </a:outerShdw>
                </a:effectLst>
              </a:rPr>
              <a:t>this presentation?</a:t>
            </a:r>
          </a:p>
        </p:txBody>
      </p:sp>
      <p:sp>
        <p:nvSpPr>
          <p:cNvPr id="4" name="TextBox 3">
            <a:extLst>
              <a:ext uri="{FF2B5EF4-FFF2-40B4-BE49-F238E27FC236}">
                <a16:creationId xmlns:a16="http://schemas.microsoft.com/office/drawing/2014/main" id="{830C87D9-4722-4218-B73C-746DAC0D871C}"/>
              </a:ext>
            </a:extLst>
          </p:cNvPr>
          <p:cNvSpPr txBox="1"/>
          <p:nvPr/>
        </p:nvSpPr>
        <p:spPr>
          <a:xfrm>
            <a:off x="7762136" y="1458792"/>
            <a:ext cx="3916226" cy="2492990"/>
          </a:xfrm>
          <a:prstGeom prst="rect">
            <a:avLst/>
          </a:prstGeom>
          <a:noFill/>
        </p:spPr>
        <p:txBody>
          <a:bodyPr wrap="square" rtlCol="0">
            <a:spAutoFit/>
          </a:bodyPr>
          <a:lstStyle/>
          <a:p>
            <a:pPr marL="171450" indent="-171450">
              <a:buFont typeface="Wingdings" panose="05000000000000000000" pitchFamily="2" charset="2"/>
              <a:buChar char="v"/>
            </a:pPr>
            <a:r>
              <a:rPr lang="en-GB" sz="1200" b="1" dirty="0"/>
              <a:t>ESDGC seeks to give learners at all stages of education an understanding of the impact of their choices on other people, the economy and the environment.</a:t>
            </a:r>
          </a:p>
          <a:p>
            <a:endParaRPr lang="en-GB" sz="1200" b="1" dirty="0"/>
          </a:p>
          <a:p>
            <a:pPr marL="171450" indent="-171450">
              <a:buFont typeface="Wingdings" panose="05000000000000000000" pitchFamily="2" charset="2"/>
              <a:buChar char="v"/>
            </a:pPr>
            <a:r>
              <a:rPr lang="en-GB" sz="1200" b="1" dirty="0"/>
              <a:t>We discovered how </a:t>
            </a:r>
            <a:r>
              <a:rPr lang="en-GB" sz="1200" b="1" dirty="0" err="1"/>
              <a:t>Bronfen</a:t>
            </a:r>
            <a:r>
              <a:rPr lang="en-GB" sz="1200" b="1" dirty="0"/>
              <a:t> </a:t>
            </a:r>
            <a:r>
              <a:rPr lang="en-GB" sz="1200" b="1" dirty="0" err="1"/>
              <a:t>Brenners</a:t>
            </a:r>
            <a:r>
              <a:rPr lang="en-GB" sz="1200" b="1" dirty="0"/>
              <a:t> Ecological system relates to ESDGC and how it continues to develop and remain relevant to education today.</a:t>
            </a:r>
          </a:p>
          <a:p>
            <a:pPr marL="171450" indent="-171450">
              <a:buFont typeface="Wingdings" panose="05000000000000000000" pitchFamily="2" charset="2"/>
              <a:buChar char="v"/>
            </a:pPr>
            <a:endParaRPr lang="en-GB" sz="1200" b="1" dirty="0"/>
          </a:p>
          <a:p>
            <a:pPr marL="171450" indent="-171450">
              <a:buFont typeface="Wingdings" panose="05000000000000000000" pitchFamily="2" charset="2"/>
              <a:buChar char="v"/>
            </a:pPr>
            <a:r>
              <a:rPr lang="en-GB" sz="1200" b="1" dirty="0"/>
              <a:t>We can see how the 7 themes of ESDGC wealth and poverty, choices and decisions, Natural Environment, Climate change, identity and culture, Health, Consumption and waste can be incorporated in the new Welsh Curriculum.</a:t>
            </a:r>
          </a:p>
        </p:txBody>
      </p:sp>
      <p:sp>
        <p:nvSpPr>
          <p:cNvPr id="8" name="Rectangle 7">
            <a:extLst>
              <a:ext uri="{FF2B5EF4-FFF2-40B4-BE49-F238E27FC236}">
                <a16:creationId xmlns:a16="http://schemas.microsoft.com/office/drawing/2014/main" id="{6AB56D1D-1EBB-493A-A3F2-AB3C94723344}"/>
              </a:ext>
            </a:extLst>
          </p:cNvPr>
          <p:cNvSpPr/>
          <p:nvPr/>
        </p:nvSpPr>
        <p:spPr>
          <a:xfrm>
            <a:off x="224166" y="170998"/>
            <a:ext cx="3417531" cy="4369197"/>
          </a:xfrm>
          <a:prstGeom prst="rect">
            <a:avLst/>
          </a:prstGeom>
          <a:solidFill>
            <a:schemeClr val="bg1"/>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B7319D2E-8743-4890-A6A3-33F5AC041B1A}"/>
              </a:ext>
            </a:extLst>
          </p:cNvPr>
          <p:cNvSpPr txBox="1"/>
          <p:nvPr/>
        </p:nvSpPr>
        <p:spPr>
          <a:xfrm>
            <a:off x="324273" y="1441956"/>
            <a:ext cx="3317423" cy="2800767"/>
          </a:xfrm>
          <a:prstGeom prst="rect">
            <a:avLst/>
          </a:prstGeom>
          <a:noFill/>
        </p:spPr>
        <p:txBody>
          <a:bodyPr wrap="square" rtlCol="0">
            <a:spAutoFit/>
          </a:bodyPr>
          <a:lstStyle/>
          <a:p>
            <a:r>
              <a:rPr lang="en-GB" sz="1600" b="1" dirty="0">
                <a:solidFill>
                  <a:srgbClr val="FF0000"/>
                </a:solidFill>
              </a:rPr>
              <a:t>ESDGC is Not…..</a:t>
            </a:r>
          </a:p>
          <a:p>
            <a:pPr marL="171450" indent="-171450">
              <a:buFont typeface="Wingdings" panose="05000000000000000000" pitchFamily="2" charset="2"/>
              <a:buChar char="v"/>
            </a:pPr>
            <a:endParaRPr lang="en-GB" sz="1600" b="1" dirty="0"/>
          </a:p>
          <a:p>
            <a:pPr marL="171450" indent="-171450">
              <a:buFont typeface="Wingdings" panose="05000000000000000000" pitchFamily="2" charset="2"/>
              <a:buChar char="v"/>
            </a:pPr>
            <a:r>
              <a:rPr lang="en-GB" sz="1600" b="1" dirty="0"/>
              <a:t>A separate subject</a:t>
            </a:r>
          </a:p>
          <a:p>
            <a:pPr marL="171450" indent="-171450">
              <a:buFont typeface="Wingdings" panose="05000000000000000000" pitchFamily="2" charset="2"/>
              <a:buChar char="v"/>
            </a:pPr>
            <a:endParaRPr lang="en-GB" sz="1600" b="1" dirty="0"/>
          </a:p>
          <a:p>
            <a:pPr marL="171450" indent="-171450">
              <a:buFont typeface="Wingdings" panose="05000000000000000000" pitchFamily="2" charset="2"/>
              <a:buChar char="v"/>
            </a:pPr>
            <a:r>
              <a:rPr lang="en-GB" sz="1600" b="1" dirty="0"/>
              <a:t>Confined to a classroom</a:t>
            </a:r>
          </a:p>
          <a:p>
            <a:pPr marL="171450" indent="-171450">
              <a:buFont typeface="Wingdings" panose="05000000000000000000" pitchFamily="2" charset="2"/>
              <a:buChar char="v"/>
            </a:pPr>
            <a:endParaRPr lang="en-GB" sz="1600" b="1" dirty="0"/>
          </a:p>
          <a:p>
            <a:pPr marL="171450" indent="-171450">
              <a:buFont typeface="Wingdings" panose="05000000000000000000" pitchFamily="2" charset="2"/>
              <a:buChar char="v"/>
            </a:pPr>
            <a:r>
              <a:rPr lang="en-GB" sz="1600" b="1" dirty="0"/>
              <a:t>The responsibility of just one teacher</a:t>
            </a:r>
          </a:p>
          <a:p>
            <a:pPr marL="171450" indent="-171450">
              <a:buFont typeface="Wingdings" panose="05000000000000000000" pitchFamily="2" charset="2"/>
              <a:buChar char="v"/>
            </a:pPr>
            <a:endParaRPr lang="en-GB" sz="1600" b="1" dirty="0"/>
          </a:p>
          <a:p>
            <a:pPr marL="171450" indent="-171450">
              <a:buFont typeface="Wingdings" panose="05000000000000000000" pitchFamily="2" charset="2"/>
              <a:buChar char="v"/>
            </a:pPr>
            <a:r>
              <a:rPr lang="en-GB" sz="1600" b="1" dirty="0"/>
              <a:t>About transmitting a set of answers to leaners</a:t>
            </a:r>
          </a:p>
        </p:txBody>
      </p:sp>
      <p:pic>
        <p:nvPicPr>
          <p:cNvPr id="2050" name="Picture 2" descr="The Sustainable Development Goals: A Guide for Teachers">
            <a:extLst>
              <a:ext uri="{FF2B5EF4-FFF2-40B4-BE49-F238E27FC236}">
                <a16:creationId xmlns:a16="http://schemas.microsoft.com/office/drawing/2014/main" id="{0881E044-6894-4646-8363-00D3B2385E2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387"/>
          <a:stretch/>
        </p:blipFill>
        <p:spPr bwMode="auto">
          <a:xfrm>
            <a:off x="4849939" y="4659464"/>
            <a:ext cx="1800225" cy="212643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Garden Spaces for Learning | the Learning Counsel">
            <a:extLst>
              <a:ext uri="{FF2B5EF4-FFF2-40B4-BE49-F238E27FC236}">
                <a16:creationId xmlns:a16="http://schemas.microsoft.com/office/drawing/2014/main" id="{CD4EA220-E6B6-43DE-9086-1C3677B05D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1953" y="4782966"/>
            <a:ext cx="3468249" cy="194221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UNICEF raises concern about impact of climate change on children - World -  Chinadaily.com.cn">
            <a:extLst>
              <a:ext uri="{FF2B5EF4-FFF2-40B4-BE49-F238E27FC236}">
                <a16:creationId xmlns:a16="http://schemas.microsoft.com/office/drawing/2014/main" id="{E36FCEED-4F59-4E0F-91DD-42E13890602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9515"/>
          <a:stretch/>
        </p:blipFill>
        <p:spPr bwMode="auto">
          <a:xfrm>
            <a:off x="324273" y="4734820"/>
            <a:ext cx="3239378" cy="1952182"/>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Reminder sticky remember sticky note clip art vector clip art - Clipartix">
            <a:extLst>
              <a:ext uri="{FF2B5EF4-FFF2-40B4-BE49-F238E27FC236}">
                <a16:creationId xmlns:a16="http://schemas.microsoft.com/office/drawing/2014/main" id="{6346116E-F249-41BA-B007-C0F3C726064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0960" y="304292"/>
            <a:ext cx="1616300" cy="11545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10EBFBD-57C6-4BB8-8E7E-ED48AD697B88}"/>
              </a:ext>
            </a:extLst>
          </p:cNvPr>
          <p:cNvSpPr/>
          <p:nvPr/>
        </p:nvSpPr>
        <p:spPr>
          <a:xfrm>
            <a:off x="4200467" y="73459"/>
            <a:ext cx="2961516" cy="461665"/>
          </a:xfrm>
          <a:prstGeom prst="rect">
            <a:avLst/>
          </a:prstGeom>
          <a:noFill/>
        </p:spPr>
        <p:txBody>
          <a:bodyPr wrap="none" lIns="91440" tIns="45720" rIns="91440" bIns="45720">
            <a:spAutoFit/>
          </a:bodyPr>
          <a:lstStyle/>
          <a:p>
            <a:pPr algn="ctr"/>
            <a:r>
              <a:rPr lang="en-US" sz="2400" b="1" u="sng" cap="none" spc="0" dirty="0">
                <a:ln w="0"/>
                <a:solidFill>
                  <a:schemeClr val="tx1"/>
                </a:solidFill>
                <a:effectLst>
                  <a:outerShdw blurRad="38100" dist="19050" dir="2700000" algn="tl" rotWithShape="0">
                    <a:schemeClr val="dk1">
                      <a:alpha val="40000"/>
                    </a:schemeClr>
                  </a:outerShdw>
                </a:effectLst>
              </a:rPr>
              <a:t>Every Child has Rights</a:t>
            </a:r>
          </a:p>
        </p:txBody>
      </p:sp>
      <p:sp>
        <p:nvSpPr>
          <p:cNvPr id="7" name="TextBox 6">
            <a:extLst>
              <a:ext uri="{FF2B5EF4-FFF2-40B4-BE49-F238E27FC236}">
                <a16:creationId xmlns:a16="http://schemas.microsoft.com/office/drawing/2014/main" id="{643A22DD-6EF2-4710-8585-53DB2B572772}"/>
              </a:ext>
            </a:extLst>
          </p:cNvPr>
          <p:cNvSpPr txBox="1"/>
          <p:nvPr/>
        </p:nvSpPr>
        <p:spPr>
          <a:xfrm>
            <a:off x="4144200" y="2827911"/>
            <a:ext cx="3317422" cy="1600438"/>
          </a:xfrm>
          <a:prstGeom prst="rect">
            <a:avLst/>
          </a:prstGeom>
          <a:noFill/>
        </p:spPr>
        <p:txBody>
          <a:bodyPr wrap="square" rtlCol="0">
            <a:spAutoFit/>
          </a:bodyPr>
          <a:lstStyle/>
          <a:p>
            <a:r>
              <a:rPr lang="en-GB" sz="1400" b="1" dirty="0"/>
              <a:t>The new curriculum has 3 cross-curriculum responsibilities which must be </a:t>
            </a:r>
          </a:p>
          <a:p>
            <a:r>
              <a:rPr lang="en-GB" sz="1400" b="1" dirty="0"/>
              <a:t>taught through all aspects of learning. Rights of the child is another area that should also be taught in all areas and promoted in every school.  Every child should be aware of their rights.</a:t>
            </a:r>
          </a:p>
        </p:txBody>
      </p:sp>
      <p:pic>
        <p:nvPicPr>
          <p:cNvPr id="2060" name="Picture 12" descr="25 Rights of the child ideas | children&amp;#39;s rights, rights respecting  schools, children&amp;#39;s rights">
            <a:extLst>
              <a:ext uri="{FF2B5EF4-FFF2-40B4-BE49-F238E27FC236}">
                <a16:creationId xmlns:a16="http://schemas.microsoft.com/office/drawing/2014/main" id="{1D072045-6C32-4DC1-84DF-A2783620173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893851" y="445746"/>
            <a:ext cx="3417531" cy="2531890"/>
          </a:xfrm>
          <a:prstGeom prst="rect">
            <a:avLst/>
          </a:prstGeom>
          <a:noFill/>
          <a:extLst>
            <a:ext uri="{909E8E84-426E-40DD-AFC4-6F175D3DCCD1}">
              <a14:hiddenFill xmlns:a14="http://schemas.microsoft.com/office/drawing/2010/main">
                <a:solidFill>
                  <a:srgbClr val="FFFFFF"/>
                </a:solidFill>
              </a14:hiddenFill>
            </a:ext>
          </a:extLst>
        </p:spPr>
      </p:pic>
      <p:sp>
        <p:nvSpPr>
          <p:cNvPr id="18" name="Rectangle 17">
            <a:extLst>
              <a:ext uri="{FF2B5EF4-FFF2-40B4-BE49-F238E27FC236}">
                <a16:creationId xmlns:a16="http://schemas.microsoft.com/office/drawing/2014/main" id="{99985E59-554A-45B0-A8D4-0C2AD1FF4E18}"/>
              </a:ext>
            </a:extLst>
          </p:cNvPr>
          <p:cNvSpPr/>
          <p:nvPr/>
        </p:nvSpPr>
        <p:spPr>
          <a:xfrm>
            <a:off x="2332002" y="1098310"/>
            <a:ext cx="402674" cy="276999"/>
          </a:xfrm>
          <a:prstGeom prst="rect">
            <a:avLst/>
          </a:prstGeom>
          <a:noFill/>
        </p:spPr>
        <p:txBody>
          <a:bodyPr wrap="none" lIns="91440" tIns="45720" rIns="91440" bIns="45720">
            <a:spAutoFit/>
          </a:bodyPr>
          <a:lstStyle/>
          <a:p>
            <a:pPr algn="ctr"/>
            <a:r>
              <a:rPr lang="en-US" sz="1200" b="0" cap="none" spc="0" dirty="0">
                <a:ln w="0"/>
                <a:solidFill>
                  <a:schemeClr val="tx1"/>
                </a:solidFill>
                <a:effectLst>
                  <a:outerShdw blurRad="38100" dist="19050" dir="2700000" algn="tl" rotWithShape="0">
                    <a:schemeClr val="dk1">
                      <a:alpha val="40000"/>
                    </a:schemeClr>
                  </a:outerShdw>
                </a:effectLst>
              </a:rPr>
              <a:t>G:5</a:t>
            </a:r>
          </a:p>
        </p:txBody>
      </p:sp>
      <p:sp>
        <p:nvSpPr>
          <p:cNvPr id="19" name="Rectangle 18">
            <a:extLst>
              <a:ext uri="{FF2B5EF4-FFF2-40B4-BE49-F238E27FC236}">
                <a16:creationId xmlns:a16="http://schemas.microsoft.com/office/drawing/2014/main" id="{EB2265A6-81BF-431D-8E0C-BF38778A771C}"/>
              </a:ext>
            </a:extLst>
          </p:cNvPr>
          <p:cNvSpPr/>
          <p:nvPr/>
        </p:nvSpPr>
        <p:spPr>
          <a:xfrm>
            <a:off x="6650164" y="2596796"/>
            <a:ext cx="402674" cy="276999"/>
          </a:xfrm>
          <a:prstGeom prst="rect">
            <a:avLst/>
          </a:prstGeom>
          <a:noFill/>
        </p:spPr>
        <p:txBody>
          <a:bodyPr wrap="none" lIns="91440" tIns="45720" rIns="91440" bIns="45720">
            <a:spAutoFit/>
          </a:bodyPr>
          <a:lstStyle/>
          <a:p>
            <a:pPr algn="ctr"/>
            <a:r>
              <a:rPr lang="en-US" sz="1200" b="0" cap="none" spc="0" dirty="0">
                <a:ln w="0"/>
                <a:solidFill>
                  <a:schemeClr val="tx1"/>
                </a:solidFill>
                <a:effectLst>
                  <a:outerShdw blurRad="38100" dist="19050" dir="2700000" algn="tl" rotWithShape="0">
                    <a:schemeClr val="dk1">
                      <a:alpha val="40000"/>
                    </a:schemeClr>
                  </a:outerShdw>
                </a:effectLst>
              </a:rPr>
              <a:t>G:6</a:t>
            </a:r>
          </a:p>
        </p:txBody>
      </p:sp>
      <p:sp>
        <p:nvSpPr>
          <p:cNvPr id="20" name="Rectangle 19">
            <a:extLst>
              <a:ext uri="{FF2B5EF4-FFF2-40B4-BE49-F238E27FC236}">
                <a16:creationId xmlns:a16="http://schemas.microsoft.com/office/drawing/2014/main" id="{18968306-3FB3-496B-B7EA-7419B693FD5D}"/>
              </a:ext>
            </a:extLst>
          </p:cNvPr>
          <p:cNvSpPr/>
          <p:nvPr/>
        </p:nvSpPr>
        <p:spPr>
          <a:xfrm>
            <a:off x="3602784" y="6373900"/>
            <a:ext cx="402674" cy="276999"/>
          </a:xfrm>
          <a:prstGeom prst="rect">
            <a:avLst/>
          </a:prstGeom>
          <a:noFill/>
        </p:spPr>
        <p:txBody>
          <a:bodyPr wrap="none" lIns="91440" tIns="45720" rIns="91440" bIns="45720">
            <a:spAutoFit/>
          </a:bodyPr>
          <a:lstStyle/>
          <a:p>
            <a:pPr algn="ctr"/>
            <a:r>
              <a:rPr lang="en-US" sz="1200" b="0" cap="none" spc="0" dirty="0">
                <a:ln w="0"/>
                <a:solidFill>
                  <a:schemeClr val="tx1"/>
                </a:solidFill>
                <a:effectLst>
                  <a:outerShdw blurRad="38100" dist="19050" dir="2700000" algn="tl" rotWithShape="0">
                    <a:schemeClr val="dk1">
                      <a:alpha val="40000"/>
                    </a:schemeClr>
                  </a:outerShdw>
                </a:effectLst>
              </a:rPr>
              <a:t>G:7</a:t>
            </a:r>
          </a:p>
        </p:txBody>
      </p:sp>
      <p:sp>
        <p:nvSpPr>
          <p:cNvPr id="21" name="Rectangle 20">
            <a:extLst>
              <a:ext uri="{FF2B5EF4-FFF2-40B4-BE49-F238E27FC236}">
                <a16:creationId xmlns:a16="http://schemas.microsoft.com/office/drawing/2014/main" id="{1552752B-E118-4E4B-950A-588D731C97BC}"/>
              </a:ext>
            </a:extLst>
          </p:cNvPr>
          <p:cNvSpPr/>
          <p:nvPr/>
        </p:nvSpPr>
        <p:spPr>
          <a:xfrm>
            <a:off x="6650164" y="6373899"/>
            <a:ext cx="402674" cy="276999"/>
          </a:xfrm>
          <a:prstGeom prst="rect">
            <a:avLst/>
          </a:prstGeom>
          <a:noFill/>
        </p:spPr>
        <p:txBody>
          <a:bodyPr wrap="none" lIns="91440" tIns="45720" rIns="91440" bIns="45720">
            <a:spAutoFit/>
          </a:bodyPr>
          <a:lstStyle/>
          <a:p>
            <a:pPr algn="ctr"/>
            <a:r>
              <a:rPr lang="en-US" sz="1200" b="0" cap="none" spc="0" dirty="0">
                <a:ln w="0"/>
                <a:solidFill>
                  <a:schemeClr val="tx1"/>
                </a:solidFill>
                <a:effectLst>
                  <a:outerShdw blurRad="38100" dist="19050" dir="2700000" algn="tl" rotWithShape="0">
                    <a:schemeClr val="dk1">
                      <a:alpha val="40000"/>
                    </a:schemeClr>
                  </a:outerShdw>
                </a:effectLst>
              </a:rPr>
              <a:t>G:8</a:t>
            </a:r>
          </a:p>
        </p:txBody>
      </p:sp>
      <p:sp>
        <p:nvSpPr>
          <p:cNvPr id="22" name="Rectangle 21">
            <a:extLst>
              <a:ext uri="{FF2B5EF4-FFF2-40B4-BE49-F238E27FC236}">
                <a16:creationId xmlns:a16="http://schemas.microsoft.com/office/drawing/2014/main" id="{EB702C40-9B76-4A99-9140-3018DA3140C9}"/>
              </a:ext>
            </a:extLst>
          </p:cNvPr>
          <p:cNvSpPr/>
          <p:nvPr/>
        </p:nvSpPr>
        <p:spPr>
          <a:xfrm>
            <a:off x="11666390" y="6410003"/>
            <a:ext cx="402674" cy="276999"/>
          </a:xfrm>
          <a:prstGeom prst="rect">
            <a:avLst/>
          </a:prstGeom>
          <a:noFill/>
        </p:spPr>
        <p:txBody>
          <a:bodyPr wrap="none" lIns="91440" tIns="45720" rIns="91440" bIns="45720">
            <a:spAutoFit/>
          </a:bodyPr>
          <a:lstStyle/>
          <a:p>
            <a:pPr algn="ctr"/>
            <a:r>
              <a:rPr lang="en-US" sz="1200" b="0" cap="none" spc="0" dirty="0">
                <a:ln w="0"/>
                <a:solidFill>
                  <a:schemeClr val="tx1"/>
                </a:solidFill>
                <a:effectLst>
                  <a:outerShdw blurRad="38100" dist="19050" dir="2700000" algn="tl" rotWithShape="0">
                    <a:schemeClr val="dk1">
                      <a:alpha val="40000"/>
                    </a:schemeClr>
                  </a:outerShdw>
                </a:effectLst>
              </a:rPr>
              <a:t>G:9</a:t>
            </a:r>
          </a:p>
        </p:txBody>
      </p:sp>
      <p:sp>
        <p:nvSpPr>
          <p:cNvPr id="24" name="TextBox 23">
            <a:extLst>
              <a:ext uri="{FF2B5EF4-FFF2-40B4-BE49-F238E27FC236}">
                <a16:creationId xmlns:a16="http://schemas.microsoft.com/office/drawing/2014/main" id="{DDC6E2F9-8DDE-43B1-8D1D-B6AC7A5AB615}"/>
              </a:ext>
            </a:extLst>
          </p:cNvPr>
          <p:cNvSpPr txBox="1"/>
          <p:nvPr/>
        </p:nvSpPr>
        <p:spPr>
          <a:xfrm>
            <a:off x="-1405392" y="4168411"/>
            <a:ext cx="6094674" cy="307777"/>
          </a:xfrm>
          <a:prstGeom prst="rect">
            <a:avLst/>
          </a:prstGeom>
          <a:noFill/>
        </p:spPr>
        <p:txBody>
          <a:bodyPr wrap="square">
            <a:spAutoFit/>
          </a:bodyPr>
          <a:lstStyle/>
          <a:p>
            <a:pPr algn="ctr"/>
            <a:r>
              <a:rPr lang="en-GB" sz="1400" b="1" dirty="0">
                <a:solidFill>
                  <a:srgbClr val="141414"/>
                </a:solidFill>
              </a:rPr>
              <a:t>(Welsh Assembly, 2008)</a:t>
            </a:r>
            <a:endParaRPr lang="en-GB" sz="1400" b="1" dirty="0"/>
          </a:p>
        </p:txBody>
      </p:sp>
    </p:spTree>
    <p:extLst>
      <p:ext uri="{BB962C8B-B14F-4D97-AF65-F5344CB8AC3E}">
        <p14:creationId xmlns:p14="http://schemas.microsoft.com/office/powerpoint/2010/main" val="684368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950E04D-9C06-44D3-AA61-1DD28FC8D660}"/>
              </a:ext>
            </a:extLst>
          </p:cNvPr>
          <p:cNvSpPr/>
          <p:nvPr/>
        </p:nvSpPr>
        <p:spPr>
          <a:xfrm>
            <a:off x="-793494" y="68939"/>
            <a:ext cx="3368913" cy="369332"/>
          </a:xfrm>
          <a:prstGeom prst="rect">
            <a:avLst/>
          </a:prstGeom>
          <a:noFill/>
        </p:spPr>
        <p:txBody>
          <a:bodyPr wrap="square" lIns="91440" tIns="45720" rIns="91440" bIns="45720">
            <a:spAutoFit/>
          </a:bodyPr>
          <a:lstStyle/>
          <a:p>
            <a:pPr algn="ctr"/>
            <a:r>
              <a:rPr lang="en-US" b="1" u="sng" cap="none" spc="0" dirty="0">
                <a:ln w="0"/>
                <a:solidFill>
                  <a:schemeClr val="tx1"/>
                </a:solidFill>
                <a:effectLst>
                  <a:outerShdw blurRad="38100" dist="19050" dir="2700000" algn="tl" rotWithShape="0">
                    <a:schemeClr val="dk1">
                      <a:alpha val="40000"/>
                    </a:schemeClr>
                  </a:outerShdw>
                </a:effectLst>
              </a:rPr>
              <a:t>References</a:t>
            </a:r>
          </a:p>
        </p:txBody>
      </p:sp>
      <p:sp>
        <p:nvSpPr>
          <p:cNvPr id="5" name="TextBox 4">
            <a:extLst>
              <a:ext uri="{FF2B5EF4-FFF2-40B4-BE49-F238E27FC236}">
                <a16:creationId xmlns:a16="http://schemas.microsoft.com/office/drawing/2014/main" id="{5F11F1C5-FDB7-4C6A-8EC4-58D674F4155C}"/>
              </a:ext>
            </a:extLst>
          </p:cNvPr>
          <p:cNvSpPr txBox="1"/>
          <p:nvPr/>
        </p:nvSpPr>
        <p:spPr>
          <a:xfrm>
            <a:off x="585844" y="4506377"/>
            <a:ext cx="11380869" cy="2123658"/>
          </a:xfrm>
          <a:prstGeom prst="rect">
            <a:avLst/>
          </a:prstGeom>
          <a:noFill/>
        </p:spPr>
        <p:txBody>
          <a:bodyPr wrap="square">
            <a:spAutoFit/>
          </a:bodyPr>
          <a:lstStyle/>
          <a:p>
            <a:r>
              <a:rPr lang="en-GB" sz="1200" b="1" u="sng" dirty="0"/>
              <a:t>Pictures all accessed February 2022</a:t>
            </a:r>
            <a:endParaRPr lang="en-GB" sz="1200" b="1" dirty="0"/>
          </a:p>
          <a:p>
            <a:r>
              <a:rPr lang="en-GB" sz="1200" b="1" dirty="0"/>
              <a:t>G.1 - </a:t>
            </a:r>
            <a:r>
              <a:rPr lang="en-GB" sz="1200" b="1" dirty="0">
                <a:hlinkClick r:id="rId2">
                  <a:extLst>
                    <a:ext uri="{A12FA001-AC4F-418D-AE19-62706E023703}">
                      <ahyp:hlinkClr xmlns:ahyp="http://schemas.microsoft.com/office/drawing/2018/hyperlinkcolor" val="tx"/>
                    </a:ext>
                  </a:extLst>
                </a:hlinkClick>
              </a:rPr>
              <a:t>https://www.ndna.org.uk/CS2/NDNA/News/Latest_news/2019/Draft_curriculum_for_Wales_2022_launched_for_feedback.aspx</a:t>
            </a:r>
            <a:endParaRPr lang="en-GB" sz="1200" b="1" dirty="0"/>
          </a:p>
          <a:p>
            <a:r>
              <a:rPr lang="en-GB" sz="1200" b="1" dirty="0"/>
              <a:t>G.2 - </a:t>
            </a:r>
            <a:r>
              <a:rPr lang="en-GB" sz="1200" b="1" dirty="0">
                <a:hlinkClick r:id="rId3">
                  <a:extLst>
                    <a:ext uri="{A12FA001-AC4F-418D-AE19-62706E023703}">
                      <ahyp:hlinkClr xmlns:ahyp="http://schemas.microsoft.com/office/drawing/2018/hyperlinkcolor" val="tx"/>
                    </a:ext>
                  </a:extLst>
                </a:hlinkClick>
              </a:rPr>
              <a:t>https://www.walesonline.co.uk/news/education/wales-new-curriculum-does-not-15650862</a:t>
            </a:r>
            <a:r>
              <a:rPr lang="en-GB" sz="1200" b="1" dirty="0"/>
              <a:t> </a:t>
            </a:r>
          </a:p>
          <a:p>
            <a:r>
              <a:rPr lang="en-GB" sz="1200" b="1" dirty="0"/>
              <a:t>G.3 – </a:t>
            </a:r>
            <a:r>
              <a:rPr lang="en-GB" sz="1200" b="1" dirty="0">
                <a:hlinkClick r:id="rId4">
                  <a:extLst>
                    <a:ext uri="{A12FA001-AC4F-418D-AE19-62706E023703}">
                      <ahyp:hlinkClr xmlns:ahyp="http://schemas.microsoft.com/office/drawing/2018/hyperlinkcolor" val="tx"/>
                    </a:ext>
                  </a:extLst>
                </a:hlinkClick>
              </a:rPr>
              <a:t>https://www.graham-donaldson.com/</a:t>
            </a:r>
            <a:endParaRPr lang="en-GB" sz="1200" b="1" dirty="0"/>
          </a:p>
          <a:p>
            <a:r>
              <a:rPr lang="en-GB" sz="1200" b="1" dirty="0"/>
              <a:t>G.4 - </a:t>
            </a:r>
            <a:r>
              <a:rPr lang="en-GB" sz="1200" b="1" dirty="0">
                <a:hlinkClick r:id="rId5">
                  <a:extLst>
                    <a:ext uri="{A12FA001-AC4F-418D-AE19-62706E023703}">
                      <ahyp:hlinkClr xmlns:ahyp="http://schemas.microsoft.com/office/drawing/2018/hyperlinkcolor" val="tx"/>
                    </a:ext>
                  </a:extLst>
                </a:hlinkClick>
              </a:rPr>
              <a:t>https://qualificationswales.org/english/publications/qualified-for-the-future---consultation/</a:t>
            </a:r>
            <a:r>
              <a:rPr lang="en-GB" sz="1200" b="1" dirty="0"/>
              <a:t>  Page 11</a:t>
            </a:r>
          </a:p>
          <a:p>
            <a:r>
              <a:rPr lang="en-GB" sz="1200" b="1" dirty="0"/>
              <a:t>G.5 – https://clipartix.com/reminder-clip-art-image-12464/</a:t>
            </a:r>
          </a:p>
          <a:p>
            <a:r>
              <a:rPr lang="en-GB" sz="1200" b="1" dirty="0"/>
              <a:t>G.6 – https://clipartstation.com/rights-of-a-child-clipart-2-2/</a:t>
            </a:r>
          </a:p>
          <a:p>
            <a:r>
              <a:rPr lang="en-GB" sz="1200" b="1" dirty="0"/>
              <a:t>G.7 – </a:t>
            </a:r>
            <a:r>
              <a:rPr lang="en-GB" sz="1200" b="1" dirty="0">
                <a:hlinkClick r:id="rId6">
                  <a:extLst>
                    <a:ext uri="{A12FA001-AC4F-418D-AE19-62706E023703}">
                      <ahyp:hlinkClr xmlns:ahyp="http://schemas.microsoft.com/office/drawing/2018/hyperlinkcolor" val="tx"/>
                    </a:ext>
                  </a:extLst>
                </a:hlinkClick>
              </a:rPr>
              <a:t>http://www.chinadaily.com.cn/a/201905/04/WS5cccb984a3104842260b9a19.html</a:t>
            </a:r>
            <a:endParaRPr lang="en-GB" sz="1200" b="1" dirty="0"/>
          </a:p>
          <a:p>
            <a:r>
              <a:rPr lang="en-GB" sz="1200" b="1" dirty="0"/>
              <a:t>G.8 – https://oxfamilibrary.openrepository.com/bitstream/handle/10546/620842/edu-sustainable-development-guide-15072019-en.pdf?sequence=4&amp;isAllowed=y</a:t>
            </a:r>
          </a:p>
          <a:p>
            <a:r>
              <a:rPr lang="en-GB" sz="1200" b="1" dirty="0"/>
              <a:t>G.9 - https://thelearningcounsel.com/article/garden-spaces-learning</a:t>
            </a:r>
          </a:p>
          <a:p>
            <a:endParaRPr lang="en-GB" sz="1200" dirty="0"/>
          </a:p>
        </p:txBody>
      </p:sp>
      <p:sp>
        <p:nvSpPr>
          <p:cNvPr id="6" name="TextBox 5">
            <a:extLst>
              <a:ext uri="{FF2B5EF4-FFF2-40B4-BE49-F238E27FC236}">
                <a16:creationId xmlns:a16="http://schemas.microsoft.com/office/drawing/2014/main" id="{0589AF27-3839-48FB-9430-BCFE22DE9E31}"/>
              </a:ext>
            </a:extLst>
          </p:cNvPr>
          <p:cNvSpPr txBox="1"/>
          <p:nvPr/>
        </p:nvSpPr>
        <p:spPr>
          <a:xfrm>
            <a:off x="434769" y="438271"/>
            <a:ext cx="8997192" cy="3970318"/>
          </a:xfrm>
          <a:prstGeom prst="rect">
            <a:avLst/>
          </a:prstGeom>
          <a:noFill/>
        </p:spPr>
        <p:txBody>
          <a:bodyPr wrap="square">
            <a:spAutoFit/>
          </a:bodyPr>
          <a:lstStyle/>
          <a:p>
            <a:r>
              <a:rPr lang="en-GB" sz="1200" b="1" u="sng" dirty="0"/>
              <a:t>Information</a:t>
            </a:r>
          </a:p>
          <a:p>
            <a:endParaRPr lang="en-GB" sz="1200" b="1" dirty="0"/>
          </a:p>
          <a:p>
            <a:pPr marL="171450" indent="-171450">
              <a:buFont typeface="Arial" panose="020B0604020202020204" pitchFamily="34" charset="0"/>
              <a:buChar char="•"/>
            </a:pPr>
            <a:r>
              <a:rPr lang="en-GB" sz="1200" b="1" dirty="0"/>
              <a:t>Welsh Assembly Government, (2008). Education for Sustainable Development and Global Citizenship. Available at:   </a:t>
            </a:r>
            <a:r>
              <a:rPr lang="en-GB" sz="1200" b="1" dirty="0">
                <a:hlinkClick r:id="rId7">
                  <a:extLst>
                    <a:ext uri="{A12FA001-AC4F-418D-AE19-62706E023703}">
                      <ahyp:hlinkClr xmlns:ahyp="http://schemas.microsoft.com/office/drawing/2018/hyperlinkcolor" val="tx"/>
                    </a:ext>
                  </a:extLst>
                </a:hlinkClick>
              </a:rPr>
              <a:t>https://hwb.gov.wales/storage/eaf467e6-30fe-45c9-93ef-cb30f31f1c90/common-understanding-for-school.pdf</a:t>
            </a:r>
            <a:r>
              <a:rPr lang="en-GB" sz="1200" b="1" dirty="0"/>
              <a:t>. Accessed February 2022</a:t>
            </a:r>
          </a:p>
          <a:p>
            <a:endParaRPr lang="en-GB" sz="1200" b="1" dirty="0"/>
          </a:p>
          <a:p>
            <a:pPr marL="171450" indent="-171450">
              <a:buFont typeface="Arial" panose="020B0604020202020204" pitchFamily="34" charset="0"/>
              <a:buChar char="•"/>
            </a:pPr>
            <a:r>
              <a:rPr lang="en-GB" sz="1200" b="1" dirty="0"/>
              <a:t>Welsh Government, 2020. Curriculum for Wales. Available at: https://hwb.gov.wales/curriculum-for-wales. Accessed February 2022</a:t>
            </a:r>
          </a:p>
          <a:p>
            <a:pPr marL="171450" indent="-171450">
              <a:buFont typeface="Arial" panose="020B0604020202020204" pitchFamily="34" charset="0"/>
              <a:buChar char="•"/>
            </a:pPr>
            <a:endParaRPr lang="en-GB" sz="1200" b="1" dirty="0"/>
          </a:p>
          <a:p>
            <a:pPr marL="171450" indent="-171450">
              <a:buFont typeface="Arial" panose="020B0604020202020204" pitchFamily="34" charset="0"/>
              <a:buChar char="•"/>
            </a:pPr>
            <a:r>
              <a:rPr lang="en-GB" sz="1200" b="1" dirty="0"/>
              <a:t>Gareth Evans, 2015. The Donaldson Report: An at-a-glance-guide. Available at: </a:t>
            </a:r>
            <a:r>
              <a:rPr lang="en-GB" sz="1200" b="1" dirty="0">
                <a:hlinkClick r:id="rId8">
                  <a:extLst>
                    <a:ext uri="{A12FA001-AC4F-418D-AE19-62706E023703}">
                      <ahyp:hlinkClr xmlns:ahyp="http://schemas.microsoft.com/office/drawing/2018/hyperlinkcolor" val="tx"/>
                    </a:ext>
                  </a:extLst>
                </a:hlinkClick>
              </a:rPr>
              <a:t>https://www.walesonline.co.uk/news/wales-news/the-donaldson-report-an-at-a-glance-guide-8713671</a:t>
            </a:r>
            <a:r>
              <a:rPr lang="en-GB" sz="1200" b="1" dirty="0"/>
              <a:t>. Accessed February 2022</a:t>
            </a:r>
          </a:p>
          <a:p>
            <a:endParaRPr lang="en-GB" sz="1200" b="1" dirty="0"/>
          </a:p>
          <a:p>
            <a:pPr marL="171450" indent="-171450">
              <a:buFont typeface="Arial" panose="020B0604020202020204" pitchFamily="34" charset="0"/>
              <a:buChar char="•"/>
            </a:pPr>
            <a:r>
              <a:rPr lang="en-GB" sz="1200" b="1" dirty="0"/>
              <a:t>Welsh Government, 2015. Successful Futures Looking at the Curriculum and Assessment Arrangements in Wales. Available at: </a:t>
            </a:r>
            <a:r>
              <a:rPr lang="en-GB" sz="1200" b="1" dirty="0">
                <a:hlinkClick r:id="rId9">
                  <a:extLst>
                    <a:ext uri="{A12FA001-AC4F-418D-AE19-62706E023703}">
                      <ahyp:hlinkClr xmlns:ahyp="http://schemas.microsoft.com/office/drawing/2018/hyperlinkcolor" val="tx"/>
                    </a:ext>
                  </a:extLst>
                </a:hlinkClick>
              </a:rPr>
              <a:t>https://gov.wales/sites/default/files/publications/2018-03/successful-futures.pdf</a:t>
            </a:r>
            <a:r>
              <a:rPr lang="en-GB" sz="1200" b="1" dirty="0"/>
              <a:t>. Accessed February 2022</a:t>
            </a:r>
          </a:p>
          <a:p>
            <a:pPr marL="171450" indent="-171450">
              <a:buFont typeface="Arial" panose="020B0604020202020204" pitchFamily="34" charset="0"/>
              <a:buChar char="•"/>
            </a:pPr>
            <a:endParaRPr lang="en-GB" sz="1200" b="1" dirty="0"/>
          </a:p>
          <a:p>
            <a:pPr marL="171450" indent="-171450">
              <a:buFont typeface="Arial" panose="020B0604020202020204" pitchFamily="34" charset="0"/>
              <a:buChar char="•"/>
            </a:pPr>
            <a:r>
              <a:rPr lang="en-GB" sz="1200" b="1" dirty="0"/>
              <a:t>Gareth Evans, 2015. The Donaldson Report: At-a-glance-guide. Available at: </a:t>
            </a:r>
            <a:r>
              <a:rPr lang="en-GB" sz="1200" b="1" dirty="0">
                <a:hlinkClick r:id="rId8">
                  <a:extLst>
                    <a:ext uri="{A12FA001-AC4F-418D-AE19-62706E023703}">
                      <ahyp:hlinkClr xmlns:ahyp="http://schemas.microsoft.com/office/drawing/2018/hyperlinkcolor" val="tx"/>
                    </a:ext>
                  </a:extLst>
                </a:hlinkClick>
              </a:rPr>
              <a:t>https://www.walesonline.co.uk/news/wales-news/the-donaldson-report-an-at-a-glance-guide-8713671</a:t>
            </a:r>
            <a:r>
              <a:rPr lang="en-GB" sz="1200" b="1" dirty="0"/>
              <a:t>. Accessed February 2022</a:t>
            </a:r>
          </a:p>
          <a:p>
            <a:pPr marL="171450" indent="-171450">
              <a:buFont typeface="Arial" panose="020B0604020202020204" pitchFamily="34" charset="0"/>
              <a:buChar char="•"/>
            </a:pPr>
            <a:endParaRPr lang="en-GB" sz="1200" b="1" dirty="0"/>
          </a:p>
          <a:p>
            <a:pPr marL="171450" indent="-171450">
              <a:buFont typeface="Arial" panose="020B0604020202020204" pitchFamily="34" charset="0"/>
              <a:buChar char="•"/>
            </a:pPr>
            <a:r>
              <a:rPr lang="en-GB" sz="1200" b="1" dirty="0"/>
              <a:t>Saul </a:t>
            </a:r>
            <a:r>
              <a:rPr lang="en-GB" sz="1200" b="1" dirty="0" err="1"/>
              <a:t>McLoed</a:t>
            </a:r>
            <a:r>
              <a:rPr lang="en-GB" sz="1200" b="1" dirty="0"/>
              <a:t>, 2020. Bronfenbrenner’s Ecological Systems Theory. Available at: </a:t>
            </a:r>
            <a:r>
              <a:rPr lang="en-GB" sz="1200" b="1" dirty="0">
                <a:hlinkClick r:id="rId10">
                  <a:extLst>
                    <a:ext uri="{A12FA001-AC4F-418D-AE19-62706E023703}">
                      <ahyp:hlinkClr xmlns:ahyp="http://schemas.microsoft.com/office/drawing/2018/hyperlinkcolor" val="tx"/>
                    </a:ext>
                  </a:extLst>
                </a:hlinkClick>
              </a:rPr>
              <a:t>https://www.simplypsychology.org/Bronfenbrenner.html</a:t>
            </a:r>
            <a:r>
              <a:rPr lang="en-GB" sz="1200" b="1" dirty="0"/>
              <a:t>. Accessed February 2022</a:t>
            </a:r>
          </a:p>
          <a:p>
            <a:endParaRPr lang="en-GB" sz="1200" b="1" dirty="0"/>
          </a:p>
          <a:p>
            <a:pPr marL="171450" indent="-171450">
              <a:buFont typeface="Arial" panose="020B0604020202020204" pitchFamily="34" charset="0"/>
              <a:buChar char="•"/>
            </a:pPr>
            <a:r>
              <a:rPr lang="en-GB" sz="1200" b="1" dirty="0"/>
              <a:t>Carol Robinson, 2020. Why children need to be taught more about their human rights. Available at: </a:t>
            </a:r>
            <a:r>
              <a:rPr lang="en-GB" sz="1200" b="1" dirty="0">
                <a:hlinkClick r:id="rId11">
                  <a:extLst>
                    <a:ext uri="{A12FA001-AC4F-418D-AE19-62706E023703}">
                      <ahyp:hlinkClr xmlns:ahyp="http://schemas.microsoft.com/office/drawing/2018/hyperlinkcolor" val="tx"/>
                    </a:ext>
                  </a:extLst>
                </a:hlinkClick>
              </a:rPr>
              <a:t>https://theconversation.com/why-children-need-to-be-taught-more-about-their-human-rights-139431</a:t>
            </a:r>
            <a:r>
              <a:rPr lang="en-GB" sz="1200" b="1" dirty="0"/>
              <a:t>. Accessed February 2022</a:t>
            </a:r>
          </a:p>
        </p:txBody>
      </p:sp>
    </p:spTree>
    <p:extLst>
      <p:ext uri="{BB962C8B-B14F-4D97-AF65-F5344CB8AC3E}">
        <p14:creationId xmlns:p14="http://schemas.microsoft.com/office/powerpoint/2010/main" val="30855213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04DDCB6F0706542992F7DF21F88DE9A" ma:contentTypeVersion="2" ma:contentTypeDescription="Create a new document." ma:contentTypeScope="" ma:versionID="ffc73940aaa0908d56a1a2237143a77b">
  <xsd:schema xmlns:xsd="http://www.w3.org/2001/XMLSchema" xmlns:xs="http://www.w3.org/2001/XMLSchema" xmlns:p="http://schemas.microsoft.com/office/2006/metadata/properties" xmlns:ns2="203238aa-f11d-48ff-9d91-bed5b961766d" targetNamespace="http://schemas.microsoft.com/office/2006/metadata/properties" ma:root="true" ma:fieldsID="7266f26c7546eb6b2785c923b1ff0a3e" ns2:_="">
    <xsd:import namespace="203238aa-f11d-48ff-9d91-bed5b961766d"/>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3238aa-f11d-48ff-9d91-bed5b96176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0321A10-06AB-4ED0-ACE8-AAC536512447}">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AF0A0DE6-D791-4B6A-87E4-07C8FCB34EB0}">
  <ds:schemaRefs>
    <ds:schemaRef ds:uri="http://schemas.microsoft.com/sharepoint/v3/contenttype/forms"/>
  </ds:schemaRefs>
</ds:datastoreItem>
</file>

<file path=customXml/itemProps3.xml><?xml version="1.0" encoding="utf-8"?>
<ds:datastoreItem xmlns:ds="http://schemas.openxmlformats.org/officeDocument/2006/customXml" ds:itemID="{7444E576-0E1F-4C3A-844C-B20C983F58B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03238aa-f11d-48ff-9d91-bed5b96176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760</TotalTime>
  <Words>778</Words>
  <Application>Microsoft Office PowerPoint</Application>
  <PresentationFormat>Widescreen</PresentationFormat>
  <Paragraphs>65</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Debbie Sharpe</dc:creator>
  <cp:lastModifiedBy>Debbie Sharpe</cp:lastModifiedBy>
  <cp:revision>16</cp:revision>
  <dcterms:created xsi:type="dcterms:W3CDTF">2022-02-12T15:20:34Z</dcterms:created>
  <dcterms:modified xsi:type="dcterms:W3CDTF">2022-02-26T18:45:24Z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0x010100204DDCB6F0706542992F7DF21F88DE9A</vt:lpwstr>
  </property>
</Properties>
</file>